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7" r:id="rId2"/>
    <p:sldId id="258" r:id="rId3"/>
    <p:sldId id="259" r:id="rId4"/>
    <p:sldId id="260" r:id="rId5"/>
    <p:sldId id="265" r:id="rId6"/>
    <p:sldId id="267" r:id="rId7"/>
    <p:sldId id="269" r:id="rId8"/>
    <p:sldId id="270" r:id="rId9"/>
    <p:sldId id="271" r:id="rId10"/>
    <p:sldId id="272" r:id="rId11"/>
    <p:sldId id="274" r:id="rId12"/>
    <p:sldId id="273" r:id="rId13"/>
    <p:sldId id="275" r:id="rId14"/>
    <p:sldId id="276" r:id="rId15"/>
    <p:sldId id="261" r:id="rId16"/>
    <p:sldId id="262" r:id="rId17"/>
    <p:sldId id="263" r:id="rId18"/>
    <p:sldId id="264" r:id="rId1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97" autoAdjust="0"/>
    <p:restoredTop sz="91833" autoAdjust="0"/>
  </p:normalViewPr>
  <p:slideViewPr>
    <p:cSldViewPr snapToGrid="0">
      <p:cViewPr varScale="1">
        <p:scale>
          <a:sx n="49" d="100"/>
          <a:sy n="49" d="100"/>
        </p:scale>
        <p:origin x="107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865424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414188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1671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607718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95610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1009235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3382063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694200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202687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8BE5B-9487-4349-9F7E-2447B3A162F9}" type="datetimeFigureOut">
              <a:rPr lang="es-ES" smtClean="0"/>
              <a:t>07/03/2021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3123468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978BE5B-9487-4349-9F7E-2447B3A162F9}" type="datetimeFigureOut">
              <a:rPr lang="es-ES" smtClean="0"/>
              <a:t>07/03/2021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3858473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978BE5B-9487-4349-9F7E-2447B3A162F9}" type="datetimeFigureOut">
              <a:rPr lang="es-ES" smtClean="0"/>
              <a:t>07/03/2021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706116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978BE5B-9487-4349-9F7E-2447B3A162F9}" type="datetimeFigureOut">
              <a:rPr lang="es-ES" smtClean="0"/>
              <a:t>07/03/2021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232728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8BE5B-9487-4349-9F7E-2447B3A162F9}" type="datetimeFigureOut">
              <a:rPr lang="es-ES" smtClean="0"/>
              <a:t>07/03/2021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2114507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978BE5B-9487-4349-9F7E-2447B3A162F9}" type="datetimeFigureOut">
              <a:rPr lang="es-ES" smtClean="0"/>
              <a:t>07/03/2021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49A14BD-8F78-4430-A3CE-DB78107831E5}" type="slidenum">
              <a:rPr lang="es-ES" smtClean="0"/>
              <a:t>‹Nº›</a:t>
            </a:fld>
            <a:endParaRPr lang="es-ES"/>
          </a:p>
        </p:txBody>
      </p:sp>
    </p:spTree>
    <p:extLst>
      <p:ext uri="{BB962C8B-B14F-4D97-AF65-F5344CB8AC3E}">
        <p14:creationId xmlns:p14="http://schemas.microsoft.com/office/powerpoint/2010/main" val="3136491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49A14BD-8F78-4430-A3CE-DB78107831E5}" type="slidenum">
              <a:rPr lang="es-ES" smtClean="0"/>
              <a:t>‹Nº›</a:t>
            </a:fld>
            <a:endParaRPr lang="es-ES"/>
          </a:p>
        </p:txBody>
      </p:sp>
      <p:sp>
        <p:nvSpPr>
          <p:cNvPr id="5" name="Date Placeholder 4"/>
          <p:cNvSpPr>
            <a:spLocks noGrp="1"/>
          </p:cNvSpPr>
          <p:nvPr>
            <p:ph type="dt" sz="half" idx="10"/>
          </p:nvPr>
        </p:nvSpPr>
        <p:spPr/>
        <p:txBody>
          <a:bodyPr/>
          <a:lstStyle/>
          <a:p>
            <a:fld id="{1978BE5B-9487-4349-9F7E-2447B3A162F9}" type="datetimeFigureOut">
              <a:rPr lang="es-ES" smtClean="0"/>
              <a:t>07/03/2021</a:t>
            </a:fld>
            <a:endParaRPr lang="es-ES"/>
          </a:p>
        </p:txBody>
      </p:sp>
    </p:spTree>
    <p:extLst>
      <p:ext uri="{BB962C8B-B14F-4D97-AF65-F5344CB8AC3E}">
        <p14:creationId xmlns:p14="http://schemas.microsoft.com/office/powerpoint/2010/main" val="287233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78BE5B-9487-4349-9F7E-2447B3A162F9}" type="datetimeFigureOut">
              <a:rPr lang="es-ES" smtClean="0"/>
              <a:t>07/03/2021</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9A14BD-8F78-4430-A3CE-DB78107831E5}" type="slidenum">
              <a:rPr lang="es-ES" smtClean="0"/>
              <a:t>‹Nº›</a:t>
            </a:fld>
            <a:endParaRPr lang="es-ES"/>
          </a:p>
        </p:txBody>
      </p:sp>
    </p:spTree>
    <p:extLst>
      <p:ext uri="{BB962C8B-B14F-4D97-AF65-F5344CB8AC3E}">
        <p14:creationId xmlns:p14="http://schemas.microsoft.com/office/powerpoint/2010/main" val="161641520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673514" y="1981517"/>
            <a:ext cx="817248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4000" b="1" dirty="0" smtClean="0">
                <a:latin typeface="Times New Roman" pitchFamily="18" charset="0"/>
                <a:cs typeface="Times New Roman" pitchFamily="18" charset="0"/>
              </a:rPr>
              <a:t>Asignatura:  </a:t>
            </a:r>
            <a:r>
              <a:rPr lang="es-ES" sz="4000" dirty="0" smtClean="0">
                <a:latin typeface="Times New Roman" pitchFamily="18" charset="0"/>
                <a:cs typeface="Times New Roman" pitchFamily="18" charset="0"/>
              </a:rPr>
              <a:t>Deporte Natación Artística</a:t>
            </a:r>
            <a:endParaRPr lang="es-ES" sz="4000" dirty="0">
              <a:latin typeface="Times New Roman" pitchFamily="18" charset="0"/>
              <a:cs typeface="Times New Roman" pitchFamily="18" charset="0"/>
            </a:endParaRPr>
          </a:p>
        </p:txBody>
      </p:sp>
      <p:sp>
        <p:nvSpPr>
          <p:cNvPr id="3" name="1 Título"/>
          <p:cNvSpPr txBox="1">
            <a:spLocks/>
          </p:cNvSpPr>
          <p:nvPr/>
        </p:nvSpPr>
        <p:spPr>
          <a:xfrm>
            <a:off x="1792115" y="4469129"/>
            <a:ext cx="8172480" cy="1470025"/>
          </a:xfrm>
          <a:prstGeom prst="rect">
            <a:avLst/>
          </a:prstGeom>
        </p:spPr>
        <p:txBody>
          <a:bodyPr vert="horz" lIns="91440" tIns="45720" rIns="91440" bIns="45720" rtlCol="0" anchor="ctr">
            <a:normAutofit/>
          </a:bodyPr>
          <a:lstStyle/>
          <a:p>
            <a:pPr algn="just">
              <a:spcBef>
                <a:spcPct val="0"/>
              </a:spcBef>
              <a:defRPr/>
            </a:pPr>
            <a:r>
              <a:rPr lang="es-ES" sz="2400" b="1" dirty="0">
                <a:solidFill>
                  <a:prstClr val="black"/>
                </a:solidFill>
                <a:latin typeface="Times New Roman" pitchFamily="18" charset="0"/>
                <a:cs typeface="Times New Roman" pitchFamily="18" charset="0"/>
              </a:rPr>
              <a:t>Profesor: </a:t>
            </a:r>
          </a:p>
          <a:p>
            <a:pPr algn="ctr">
              <a:spcBef>
                <a:spcPct val="0"/>
              </a:spcBef>
              <a:defRPr/>
            </a:pPr>
            <a:endParaRPr lang="es-ES" sz="2400" dirty="0">
              <a:solidFill>
                <a:prstClr val="black"/>
              </a:solidFill>
              <a:latin typeface="Times New Roman" pitchFamily="18" charset="0"/>
              <a:cs typeface="Times New Roman" pitchFamily="18" charset="0"/>
            </a:endParaRPr>
          </a:p>
        </p:txBody>
      </p:sp>
      <p:sp>
        <p:nvSpPr>
          <p:cNvPr id="4" name="4 CuadroTexto"/>
          <p:cNvSpPr txBox="1"/>
          <p:nvPr/>
        </p:nvSpPr>
        <p:spPr>
          <a:xfrm>
            <a:off x="1234440" y="3257063"/>
            <a:ext cx="7955280" cy="1384995"/>
          </a:xfrm>
          <a:prstGeom prst="rect">
            <a:avLst/>
          </a:prstGeom>
          <a:noFill/>
        </p:spPr>
        <p:txBody>
          <a:bodyPr wrap="square" rtlCol="0">
            <a:spAutoFit/>
          </a:bodyPr>
          <a:lstStyle/>
          <a:p>
            <a:r>
              <a:rPr lang="es-ES" sz="2800" b="1" dirty="0" smtClean="0">
                <a:solidFill>
                  <a:prstClr val="black"/>
                </a:solidFill>
                <a:latin typeface="Times New Roman" pitchFamily="18" charset="0"/>
                <a:cs typeface="Times New Roman" pitchFamily="18" charset="0"/>
              </a:rPr>
              <a:t>Tema: </a:t>
            </a:r>
            <a:r>
              <a:rPr lang="es-ES" sz="2800" dirty="0" smtClean="0">
                <a:solidFill>
                  <a:prstClr val="black"/>
                </a:solidFill>
                <a:latin typeface="Times New Roman" pitchFamily="18" charset="0"/>
                <a:cs typeface="Times New Roman" pitchFamily="18" charset="0"/>
              </a:rPr>
              <a:t>2</a:t>
            </a:r>
            <a:r>
              <a:rPr lang="es-ES" sz="2800" dirty="0">
                <a:latin typeface="Arial" panose="020B0604020202020204" pitchFamily="34" charset="0"/>
                <a:ea typeface="Calibri" panose="020F0502020204030204" pitchFamily="34" charset="0"/>
                <a:cs typeface="Times New Roman" panose="02020603050405020304" pitchFamily="18" charset="0"/>
              </a:rPr>
              <a:t>Elementos técnicos básicos en el nivel de enseñanza PIPD</a:t>
            </a:r>
            <a:endParaRPr lang="es-ES" sz="2400" dirty="0">
              <a:latin typeface="Calibri" panose="020F0502020204030204" pitchFamily="34" charset="0"/>
              <a:cs typeface="Times New Roman" panose="02020603050405020304" pitchFamily="18" charset="0"/>
            </a:endParaRPr>
          </a:p>
          <a:p>
            <a:endParaRPr lang="es-ES" sz="2800" dirty="0">
              <a:solidFill>
                <a:prstClr val="black"/>
              </a:solidFill>
              <a:latin typeface="Times New Roman" pitchFamily="18" charset="0"/>
              <a:cs typeface="Times New Roman" pitchFamily="18" charset="0"/>
            </a:endParaRPr>
          </a:p>
        </p:txBody>
      </p:sp>
      <p:pic>
        <p:nvPicPr>
          <p:cNvPr id="5" name="3 Imagen" descr="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4354" y="228917"/>
            <a:ext cx="2590800" cy="1752600"/>
          </a:xfrm>
          <a:prstGeom prst="rect">
            <a:avLst/>
          </a:prstGeom>
          <a:noFill/>
          <a:ln>
            <a:noFill/>
          </a:ln>
        </p:spPr>
      </p:pic>
    </p:spTree>
    <p:extLst>
      <p:ext uri="{BB962C8B-B14F-4D97-AF65-F5344CB8AC3E}">
        <p14:creationId xmlns:p14="http://schemas.microsoft.com/office/powerpoint/2010/main" val="1647903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4137" y="1545022"/>
            <a:ext cx="11193517" cy="3662541"/>
          </a:xfrm>
          <a:prstGeom prst="rect">
            <a:avLst/>
          </a:prstGeom>
        </p:spPr>
        <p:txBody>
          <a:bodyPr wrap="square">
            <a:spAutoFit/>
          </a:bodyPr>
          <a:lstStyle/>
          <a:p>
            <a:pPr algn="just"/>
            <a:r>
              <a:rPr lang="es-ES" sz="3200" b="1" dirty="0" smtClean="0">
                <a:latin typeface="Tahoma" panose="020B0604030504040204" pitchFamily="34" charset="0"/>
              </a:rPr>
              <a:t>6.Las </a:t>
            </a:r>
            <a:r>
              <a:rPr lang="es-ES" sz="3200" b="1" dirty="0">
                <a:latin typeface="Tahoma" panose="020B0604030504040204" pitchFamily="34" charset="0"/>
              </a:rPr>
              <a:t>etapas fundamentales</a:t>
            </a:r>
            <a:r>
              <a:rPr lang="es-ES" sz="3200" dirty="0">
                <a:latin typeface="Tahoma" panose="020B0604030504040204" pitchFamily="34" charset="0"/>
              </a:rPr>
              <a:t>, (punto importante dentro del proceso): </a:t>
            </a:r>
            <a:endParaRPr lang="es-ES" sz="3200" dirty="0" smtClean="0">
              <a:latin typeface="Tahoma" panose="020B0604030504040204" pitchFamily="34" charset="0"/>
            </a:endParaRPr>
          </a:p>
          <a:p>
            <a:pPr algn="just"/>
            <a:r>
              <a:rPr lang="es-ES" sz="2800" dirty="0" smtClean="0">
                <a:latin typeface="Tahoma" panose="020B0604030504040204" pitchFamily="34" charset="0"/>
              </a:rPr>
              <a:t>Estas </a:t>
            </a:r>
            <a:r>
              <a:rPr lang="es-ES" sz="2800" dirty="0">
                <a:latin typeface="Tahoma" panose="020B0604030504040204" pitchFamily="34" charset="0"/>
              </a:rPr>
              <a:t>no se deben saltar ya que si no se respetan las etapas, puede suceder que los contenidos no estén asimilados, y por lo tanto aunque el gesto parezca haber sido aprendido, no están dadas las condiciones para el logro de un dominio total del movimiento. Avanzar a una etapa siguiente es el objetivo que se plantea la entrenadora y trata de cumplirlo lo más rápido posible. </a:t>
            </a:r>
            <a:endParaRPr lang="es-ES" sz="2800" dirty="0"/>
          </a:p>
        </p:txBody>
      </p:sp>
    </p:spTree>
    <p:extLst>
      <p:ext uri="{BB962C8B-B14F-4D97-AF65-F5344CB8AC3E}">
        <p14:creationId xmlns:p14="http://schemas.microsoft.com/office/powerpoint/2010/main" val="2106026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4496" y="993227"/>
            <a:ext cx="10909738" cy="4031873"/>
          </a:xfrm>
          <a:prstGeom prst="rect">
            <a:avLst/>
          </a:prstGeom>
        </p:spPr>
        <p:txBody>
          <a:bodyPr wrap="square">
            <a:spAutoFit/>
          </a:bodyPr>
          <a:lstStyle/>
          <a:p>
            <a:r>
              <a:rPr lang="es-ES" sz="3200" b="1" dirty="0">
                <a:latin typeface="Tahoma" panose="020B0604030504040204" pitchFamily="34" charset="0"/>
              </a:rPr>
              <a:t>7. </a:t>
            </a:r>
            <a:r>
              <a:rPr lang="es-ES" sz="3200" b="1" dirty="0" smtClean="0">
                <a:latin typeface="Tahoma" panose="020B0604030504040204" pitchFamily="34" charset="0"/>
              </a:rPr>
              <a:t>Para </a:t>
            </a:r>
            <a:r>
              <a:rPr lang="es-ES" sz="3200" b="1" dirty="0">
                <a:latin typeface="Tahoma" panose="020B0604030504040204" pitchFamily="34" charset="0"/>
              </a:rPr>
              <a:t>fijar la técnica</a:t>
            </a:r>
            <a:r>
              <a:rPr lang="es-ES" sz="3200" b="1" dirty="0" smtClean="0">
                <a:latin typeface="Tahoma" panose="020B0604030504040204" pitchFamily="34" charset="0"/>
              </a:rPr>
              <a:t>:</a:t>
            </a:r>
          </a:p>
          <a:p>
            <a:pPr algn="just"/>
            <a:r>
              <a:rPr lang="es-ES" sz="2800" b="1" dirty="0" smtClean="0">
                <a:latin typeface="Tahoma" panose="020B0604030504040204" pitchFamily="34" charset="0"/>
              </a:rPr>
              <a:t> </a:t>
            </a:r>
            <a:r>
              <a:rPr lang="es-ES" sz="2800" dirty="0">
                <a:latin typeface="Tahoma" panose="020B0604030504040204" pitchFamily="34" charset="0"/>
              </a:rPr>
              <a:t>Cuando se está aprendiendo un nuevo movimiento, la realización se hace de manera consciente, o sea, con el máximo de concentración para que el gesto desconocido pueda ser ejecutado lo más correctamente posible. Se hacen ejercicios con muy pocas repeticiones a fin de que la atleta pueda poner toda su atención en la ejecución de ese movimiento. La concentración, y sobre todo en las niñas dura muy poco, por lo que una ejecución prolongada traerá seguramente aparejado errores que dificultan el aprendizaje.</a:t>
            </a:r>
            <a:endParaRPr lang="es-ES" sz="2800" dirty="0"/>
          </a:p>
        </p:txBody>
      </p:sp>
    </p:spTree>
    <p:extLst>
      <p:ext uri="{BB962C8B-B14F-4D97-AF65-F5344CB8AC3E}">
        <p14:creationId xmlns:p14="http://schemas.microsoft.com/office/powerpoint/2010/main" val="1020237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20261" y="965114"/>
            <a:ext cx="10846676" cy="4462760"/>
          </a:xfrm>
          <a:prstGeom prst="rect">
            <a:avLst/>
          </a:prstGeom>
        </p:spPr>
        <p:txBody>
          <a:bodyPr wrap="square">
            <a:spAutoFit/>
          </a:bodyPr>
          <a:lstStyle/>
          <a:p>
            <a:pPr algn="just"/>
            <a:r>
              <a:rPr lang="es-ES" sz="3200" b="1" dirty="0">
                <a:latin typeface="Tahoma" panose="020B0604030504040204" pitchFamily="34" charset="0"/>
              </a:rPr>
              <a:t>8. </a:t>
            </a:r>
            <a:r>
              <a:rPr lang="es-ES" sz="3200" b="1" dirty="0" smtClean="0">
                <a:latin typeface="Tahoma" panose="020B0604030504040204" pitchFamily="34" charset="0"/>
              </a:rPr>
              <a:t>Movimientos </a:t>
            </a:r>
            <a:r>
              <a:rPr lang="es-ES" sz="3200" b="1" dirty="0">
                <a:latin typeface="Tahoma" panose="020B0604030504040204" pitchFamily="34" charset="0"/>
              </a:rPr>
              <a:t>técnicamente correctos</a:t>
            </a:r>
            <a:r>
              <a:rPr lang="es-ES" sz="3200" b="1" dirty="0" smtClean="0">
                <a:latin typeface="Tahoma" panose="020B0604030504040204" pitchFamily="34" charset="0"/>
              </a:rPr>
              <a:t>:</a:t>
            </a:r>
          </a:p>
          <a:p>
            <a:pPr algn="just"/>
            <a:r>
              <a:rPr lang="es-ES" sz="2800" b="1" dirty="0" smtClean="0">
                <a:latin typeface="Tahoma" panose="020B0604030504040204" pitchFamily="34" charset="0"/>
              </a:rPr>
              <a:t> </a:t>
            </a:r>
            <a:r>
              <a:rPr lang="es-ES" sz="2800" dirty="0">
                <a:latin typeface="Tahoma" panose="020B0604030504040204" pitchFamily="34" charset="0"/>
              </a:rPr>
              <a:t>Los ejercicios que se seleccionen deben partir de la técnica correcta</a:t>
            </a:r>
            <a:r>
              <a:rPr lang="es-ES" sz="2800" dirty="0" smtClean="0">
                <a:latin typeface="Tahoma" panose="020B0604030504040204" pitchFamily="34" charset="0"/>
              </a:rPr>
              <a:t>.</a:t>
            </a:r>
          </a:p>
          <a:p>
            <a:pPr algn="just"/>
            <a:r>
              <a:rPr lang="es-ES" sz="2800" dirty="0">
                <a:latin typeface="Tahoma" panose="020B0604030504040204" pitchFamily="34" charset="0"/>
              </a:rPr>
              <a:t>Es importante que la entrenadora conozca todas las fases técnicas de la posición a enseñar, aunque en esta etapa sólo se logren movimientos globales, solamente se podrán enseñar movimientos simples correctamente si se tiene a la vista el objetivo final, de lo contrario puede haber ejercicios que sirvan simplemente para salvar una situación momentánea y no apunten a una correcta ejecución del movimiento en sus fases superiores.</a:t>
            </a:r>
            <a:endParaRPr lang="es-ES" sz="2800" dirty="0"/>
          </a:p>
        </p:txBody>
      </p:sp>
    </p:spTree>
    <p:extLst>
      <p:ext uri="{BB962C8B-B14F-4D97-AF65-F5344CB8AC3E}">
        <p14:creationId xmlns:p14="http://schemas.microsoft.com/office/powerpoint/2010/main" val="1659485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4138" y="1300767"/>
            <a:ext cx="10342179" cy="3539430"/>
          </a:xfrm>
          <a:prstGeom prst="rect">
            <a:avLst/>
          </a:prstGeom>
        </p:spPr>
        <p:txBody>
          <a:bodyPr wrap="square">
            <a:spAutoFit/>
          </a:bodyPr>
          <a:lstStyle/>
          <a:p>
            <a:pPr algn="just"/>
            <a:r>
              <a:rPr lang="es-ES" sz="2800" dirty="0">
                <a:latin typeface="Tahoma" panose="020B0604030504040204" pitchFamily="34" charset="0"/>
              </a:rPr>
              <a:t>Un movimiento tendrá toda la simpleza necesaria para que la atleta comprenda; pero debe agregarle toda la economía en los movimientos innecesarios que haga falta para el logro del objetivo final, el movimiento no debe inducir a un gesto incorrecto o fallo, pues son conocidas las dificultades para solucionar movimientos mal aprendidos. Es común escuchar a las entrenadoras decir que es más fácil enseñar un movimiento nuevo que corregir uno erróneo</a:t>
            </a:r>
            <a:endParaRPr lang="es-ES" sz="2800" dirty="0"/>
          </a:p>
        </p:txBody>
      </p:sp>
    </p:spTree>
    <p:extLst>
      <p:ext uri="{BB962C8B-B14F-4D97-AF65-F5344CB8AC3E}">
        <p14:creationId xmlns:p14="http://schemas.microsoft.com/office/powerpoint/2010/main" val="2936526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1213945"/>
            <a:ext cx="10562896" cy="3600986"/>
          </a:xfrm>
          <a:prstGeom prst="rect">
            <a:avLst/>
          </a:prstGeom>
        </p:spPr>
        <p:txBody>
          <a:bodyPr wrap="square">
            <a:spAutoFit/>
          </a:bodyPr>
          <a:lstStyle/>
          <a:p>
            <a:pPr algn="just"/>
            <a:r>
              <a:rPr lang="es-ES" sz="3200" b="1" dirty="0">
                <a:latin typeface="Tahoma" panose="020B0604030504040204" pitchFamily="34" charset="0"/>
              </a:rPr>
              <a:t>9.  </a:t>
            </a:r>
            <a:r>
              <a:rPr lang="es-ES" sz="3200" b="1" dirty="0" smtClean="0">
                <a:latin typeface="Tahoma" panose="020B0604030504040204" pitchFamily="34" charset="0"/>
              </a:rPr>
              <a:t>Fase </a:t>
            </a:r>
            <a:r>
              <a:rPr lang="es-ES" sz="3200" b="1" dirty="0">
                <a:latin typeface="Tahoma" panose="020B0604030504040204" pitchFamily="34" charset="0"/>
              </a:rPr>
              <a:t>de fijación</a:t>
            </a:r>
            <a:r>
              <a:rPr lang="es-ES" sz="3200" b="1" dirty="0" smtClean="0">
                <a:latin typeface="Tahoma" panose="020B0604030504040204" pitchFamily="34" charset="0"/>
              </a:rPr>
              <a:t>:</a:t>
            </a:r>
          </a:p>
          <a:p>
            <a:pPr algn="just"/>
            <a:r>
              <a:rPr lang="es-ES" sz="2800" b="1" dirty="0" smtClean="0">
                <a:latin typeface="Tahoma" panose="020B0604030504040204" pitchFamily="34" charset="0"/>
              </a:rPr>
              <a:t> </a:t>
            </a:r>
            <a:r>
              <a:rPr lang="es-ES" sz="2800" dirty="0">
                <a:latin typeface="Tahoma" panose="020B0604030504040204" pitchFamily="34" charset="0"/>
              </a:rPr>
              <a:t>Los ejercicios de fijación son la segunda etapa dentro del proceso total; al comenzar con estos tipos de ejercicio debemos notar en las atletas que los elementos técnicos están aprendidos globalmente bien, cada uno de los elementos técnicos consta de determinadas características como por ejemplo: ritmo, fluidez, armonía, etcétera, y elementos cuantitativos como: características cinemáticas, ángulos, velocidades, </a:t>
            </a:r>
            <a:r>
              <a:rPr lang="es-ES" sz="2800" dirty="0" smtClean="0">
                <a:latin typeface="Tahoma" panose="020B0604030504040204" pitchFamily="34" charset="0"/>
              </a:rPr>
              <a:t>trayectorias.</a:t>
            </a:r>
            <a:endParaRPr lang="es-ES" sz="2800" dirty="0"/>
          </a:p>
        </p:txBody>
      </p:sp>
    </p:spTree>
    <p:extLst>
      <p:ext uri="{BB962C8B-B14F-4D97-AF65-F5344CB8AC3E}">
        <p14:creationId xmlns:p14="http://schemas.microsoft.com/office/powerpoint/2010/main" val="468088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29640" y="670560"/>
            <a:ext cx="9677400" cy="584775"/>
          </a:xfrm>
          <a:prstGeom prst="rect">
            <a:avLst/>
          </a:prstGeom>
        </p:spPr>
        <p:txBody>
          <a:bodyPr wrap="square">
            <a:spAutoFit/>
          </a:bodyPr>
          <a:lstStyle/>
          <a:p>
            <a:pPr algn="ctr"/>
            <a:r>
              <a:rPr lang="es-ES" sz="3200" b="1" dirty="0" smtClean="0">
                <a:latin typeface="Arial" panose="020B0604020202020204" pitchFamily="34" charset="0"/>
                <a:cs typeface="Arial" panose="020B0604020202020204" pitchFamily="34" charset="0"/>
              </a:rPr>
              <a:t>Etapas del aprendizaje técnico.</a:t>
            </a:r>
            <a:endParaRPr lang="es-ES" sz="3200" b="1" dirty="0">
              <a:latin typeface="Arial" panose="020B0604020202020204" pitchFamily="34" charset="0"/>
              <a:cs typeface="Arial" panose="020B0604020202020204" pitchFamily="34" charset="0"/>
            </a:endParaRPr>
          </a:p>
        </p:txBody>
      </p:sp>
      <p:sp>
        <p:nvSpPr>
          <p:cNvPr id="3" name="Rectángulo 2"/>
          <p:cNvSpPr/>
          <p:nvPr/>
        </p:nvSpPr>
        <p:spPr>
          <a:xfrm>
            <a:off x="1615440" y="1965583"/>
            <a:ext cx="9144000" cy="2513509"/>
          </a:xfrm>
          <a:prstGeom prst="rect">
            <a:avLst/>
          </a:prstGeom>
        </p:spPr>
        <p:txBody>
          <a:bodyPr wrap="square">
            <a:spAutoFit/>
          </a:bodyPr>
          <a:lstStyle/>
          <a:p>
            <a:pPr algn="just">
              <a:lnSpc>
                <a:spcPct val="150000"/>
              </a:lnSpc>
              <a:spcAft>
                <a:spcPts val="800"/>
              </a:spcAft>
            </a:pPr>
            <a:r>
              <a:rPr lang="es-ES" sz="3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1.     Aprendizaje primario</a:t>
            </a:r>
            <a:endParaRPr lang="es-E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sz="3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2.     Aprendizaje profundizado</a:t>
            </a:r>
            <a:endParaRPr lang="es-E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 sz="3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3.     Consolidación y perfeccionamiento</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9225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28600" y="396240"/>
            <a:ext cx="10652760" cy="5109091"/>
          </a:xfrm>
          <a:prstGeom prst="rect">
            <a:avLst/>
          </a:prstGeom>
        </p:spPr>
        <p:txBody>
          <a:bodyPr wrap="square">
            <a:spAutoFit/>
          </a:bodyPr>
          <a:lstStyle/>
          <a:p>
            <a:pPr algn="just">
              <a:lnSpc>
                <a:spcPct val="150000"/>
              </a:lnSpc>
              <a:spcAft>
                <a:spcPts val="800"/>
              </a:spcAft>
            </a:pPr>
            <a:r>
              <a:rPr lang="es-ES" sz="3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Las posiciones básicas se dividen para su estudio en 6 grupos:</a:t>
            </a:r>
            <a:endParaRPr lang="es-ES" sz="32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s-ES" sz="28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Superficie</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(caderas en la superficie): Supino, Supino con variante, Ballet, </a:t>
            </a:r>
            <a:r>
              <a:rPr lang="es-ES" sz="2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Pronal</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es-ES" sz="2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Pronal</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con variante.</a:t>
            </a:r>
            <a:endParaRPr lang="es-ES"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s-ES" sz="28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Superficie </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(caderas debajo de la superficie): </a:t>
            </a:r>
            <a:r>
              <a:rPr lang="es-ES" sz="2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Tub</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es-ES" sz="2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Flamingo</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Ballet doble.</a:t>
            </a:r>
            <a:endParaRPr lang="es-ES"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s-ES" sz="28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Aleteos alternos Superficie: </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Arco, Arco con variante</a:t>
            </a:r>
            <a:r>
              <a:rPr lang="es-ES" sz="28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endParaRPr lang="es-E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3743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57200" y="624840"/>
            <a:ext cx="9845040" cy="5468164"/>
          </a:xfrm>
          <a:prstGeom prst="rect">
            <a:avLst/>
          </a:prstGeom>
        </p:spPr>
        <p:txBody>
          <a:bodyPr wrap="square">
            <a:spAutoFit/>
          </a:bodyPr>
          <a:lstStyle/>
          <a:p>
            <a:pPr marL="342900" lvl="0" indent="-342900" algn="just">
              <a:lnSpc>
                <a:spcPct val="150000"/>
              </a:lnSpc>
              <a:spcAft>
                <a:spcPts val="800"/>
              </a:spcAft>
              <a:buSzPts val="1000"/>
              <a:buFont typeface="Symbol" panose="05050102010706020507" pitchFamily="18" charset="2"/>
              <a:buChar char=""/>
              <a:tabLst>
                <a:tab pos="457200" algn="l"/>
              </a:tabLst>
            </a:pPr>
            <a:r>
              <a:rPr lang="es-ES" sz="28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Nivel de agua en los tobillos </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Doble Submarino, Ballet Submarino, </a:t>
            </a:r>
            <a:r>
              <a:rPr lang="es-ES" sz="2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Pae</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es-ES" sz="2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Flamingo</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submarino.</a:t>
            </a:r>
            <a:endParaRPr lang="es-E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s-ES" sz="28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Posiciones de vertical: </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Vertical, Vertical con variante (derecha e izquierda), Grulla (derecha e izquierda), Split (derecha, izquierda y de frente), Caballero (derecha e izquierda), Bolita, escuadra.</a:t>
            </a:r>
            <a:endParaRPr lang="es-E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s-ES" sz="28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Portero: </a:t>
            </a:r>
            <a:r>
              <a:rPr lang="es-E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Con 1 brazo arriba, Con 2 brazos arriba, Sin brazos.</a:t>
            </a:r>
            <a:endParaRPr lang="es-E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0011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5280" y="1112520"/>
            <a:ext cx="11094720" cy="4031873"/>
          </a:xfrm>
          <a:prstGeom prst="rect">
            <a:avLst/>
          </a:prstGeom>
        </p:spPr>
        <p:txBody>
          <a:bodyPr wrap="square">
            <a:spAutoFit/>
          </a:bodyPr>
          <a:lstStyle/>
          <a:p>
            <a:pPr algn="ctr"/>
            <a:r>
              <a:rPr lang="es-ES" sz="3200" dirty="0">
                <a:solidFill>
                  <a:srgbClr val="000000"/>
                </a:solidFill>
                <a:latin typeface="Arial" panose="020B0604020202020204" pitchFamily="34" charset="0"/>
                <a:ea typeface="Times New Roman" panose="02020603050405020304" pitchFamily="18" charset="0"/>
              </a:rPr>
              <a:t>Todas las rutinas deben estar acompañadas con música y tienen un tiempo de duración específico, dependiendo del tipo de la misma (técnica o libre), categoría y de la cantidad de nadadoras ejecutantes. En promedio, el tiempo total oscila entre los dos y los cuatro minutos. Si durante la ejecución las participantes llegaran a excederse en tiempo límite, ya sea fuera o dentro del agua, se le descontará un punto del puntaje clasificatorio.</a:t>
            </a:r>
            <a:endParaRPr lang="es-ES" dirty="0" smtClean="0"/>
          </a:p>
        </p:txBody>
      </p:sp>
    </p:spTree>
    <p:extLst>
      <p:ext uri="{BB962C8B-B14F-4D97-AF65-F5344CB8AC3E}">
        <p14:creationId xmlns:p14="http://schemas.microsoft.com/office/powerpoint/2010/main" val="68037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5800" y="1149085"/>
            <a:ext cx="9326880" cy="1569660"/>
          </a:xfrm>
          <a:prstGeom prst="rect">
            <a:avLst/>
          </a:prstGeom>
        </p:spPr>
        <p:txBody>
          <a:bodyPr wrap="square">
            <a:spAutoFit/>
          </a:bodyPr>
          <a:lstStyle/>
          <a:p>
            <a:pPr lvl="0" algn="ctr">
              <a:lnSpc>
                <a:spcPct val="150000"/>
              </a:lnSpc>
              <a:spcAft>
                <a:spcPts val="0"/>
              </a:spcAft>
              <a:buSzPts val="1400"/>
            </a:pPr>
            <a:r>
              <a:rPr lang="es-ES_tradnl" sz="3200" b="1" dirty="0" smtClean="0">
                <a:effectLst/>
                <a:latin typeface="Arial" panose="020B0604020202020204" pitchFamily="34" charset="0"/>
                <a:ea typeface="Times New Roman" panose="02020603050405020304" pitchFamily="18" charset="0"/>
                <a:cs typeface="Times New Roman" panose="02020603050405020304" pitchFamily="18" charset="0"/>
              </a:rPr>
              <a:t>OBJETIVO: </a:t>
            </a:r>
          </a:p>
          <a:p>
            <a:pPr lvl="0" algn="ctr">
              <a:lnSpc>
                <a:spcPct val="150000"/>
              </a:lnSpc>
              <a:spcAft>
                <a:spcPts val="0"/>
              </a:spcAft>
              <a:buSzPts val="1400"/>
            </a:pPr>
            <a:r>
              <a:rPr lang="es-ES" sz="3200" dirty="0">
                <a:latin typeface="Calibri" panose="020F0502020204030204" pitchFamily="34" charset="0"/>
                <a:ea typeface="Calibri" panose="020F0502020204030204" pitchFamily="34" charset="0"/>
                <a:cs typeface="Times New Roman" panose="02020603050405020304" pitchFamily="18" charset="0"/>
              </a:rPr>
              <a:t>Caracterizar la enseñanza de los elementos técnicos </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9294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800" y="457200"/>
            <a:ext cx="9814560" cy="5324535"/>
          </a:xfrm>
          <a:prstGeom prst="rect">
            <a:avLst/>
          </a:prstGeom>
        </p:spPr>
        <p:txBody>
          <a:bodyPr wrap="square">
            <a:spAutoFit/>
          </a:bodyPr>
          <a:lstStyle/>
          <a:p>
            <a:pPr algn="ctr"/>
            <a:r>
              <a:rPr lang="es-ES" sz="3200" b="1" dirty="0" smtClean="0">
                <a:latin typeface="Arial" panose="020B0604020202020204" pitchFamily="34" charset="0"/>
                <a:cs typeface="Arial" panose="020B0604020202020204" pitchFamily="34" charset="0"/>
              </a:rPr>
              <a:t>Introducción: </a:t>
            </a:r>
          </a:p>
          <a:p>
            <a:endParaRPr lang="es-ES" sz="2800" dirty="0">
              <a:latin typeface="Arial" panose="020B0604020202020204" pitchFamily="34" charset="0"/>
              <a:cs typeface="Arial" panose="020B0604020202020204" pitchFamily="34" charset="0"/>
            </a:endParaRPr>
          </a:p>
          <a:p>
            <a:endParaRPr lang="es-ES" sz="2800" dirty="0" smtClean="0">
              <a:latin typeface="Arial" panose="020B0604020202020204" pitchFamily="34" charset="0"/>
              <a:cs typeface="Arial" panose="020B0604020202020204" pitchFamily="34" charset="0"/>
            </a:endParaRPr>
          </a:p>
          <a:p>
            <a:pPr algn="ctr"/>
            <a:r>
              <a:rPr lang="es-ES" sz="2800" dirty="0">
                <a:latin typeface="Arial" panose="020B0604020202020204" pitchFamily="34" charset="0"/>
                <a:cs typeface="Arial" panose="020B0604020202020204" pitchFamily="34" charset="0"/>
              </a:rPr>
              <a:t>En la enseñanza de cualquier contenido en Nado Sincronizado, es conveniente seguir un ordenamiento que responda a la secuencia lógica de aprendizaje como anteriormente analizamos, por ello consideramos que es necesaria una serie de pasos, con el objetivo de que el proceso de enseñanza aprendizaje pueda llevarse a cabo sin mayores inconvenientes, pues los mismos están determinados por el grado de complejidad que implican para la atleta.</a:t>
            </a:r>
            <a:endParaRPr lang="es-E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574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95400" y="320040"/>
            <a:ext cx="9585960" cy="1508105"/>
          </a:xfrm>
          <a:prstGeom prst="rect">
            <a:avLst/>
          </a:prstGeom>
        </p:spPr>
        <p:txBody>
          <a:bodyPr wrap="square">
            <a:spAutoFit/>
          </a:bodyPr>
          <a:lstStyle/>
          <a:p>
            <a:pPr algn="ctr"/>
            <a:r>
              <a:rPr lang="es-ES" sz="3200" b="1" dirty="0" smtClean="0"/>
              <a:t>Pasos a seguir:</a:t>
            </a:r>
            <a:endParaRPr lang="es-ES" sz="3200" b="1" dirty="0" smtClean="0"/>
          </a:p>
          <a:p>
            <a:pPr algn="ctr"/>
            <a:endParaRPr lang="es-ES" sz="3200" b="1" dirty="0" smtClean="0"/>
          </a:p>
          <a:p>
            <a:endParaRPr lang="es-ES" sz="2800" dirty="0"/>
          </a:p>
        </p:txBody>
      </p:sp>
      <p:sp>
        <p:nvSpPr>
          <p:cNvPr id="3" name="Elipse 2"/>
          <p:cNvSpPr/>
          <p:nvPr/>
        </p:nvSpPr>
        <p:spPr>
          <a:xfrm>
            <a:off x="792480" y="914401"/>
            <a:ext cx="2331720" cy="128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Aft>
                <a:spcPts val="800"/>
              </a:spcAft>
            </a:pPr>
            <a:r>
              <a:rPr lang="es-ES"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1.Fuera </a:t>
            </a:r>
            <a:r>
              <a:rPr lang="es-ES"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del agua.</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lipse 3"/>
          <p:cNvSpPr/>
          <p:nvPr/>
        </p:nvSpPr>
        <p:spPr>
          <a:xfrm>
            <a:off x="8862060" y="981813"/>
            <a:ext cx="2255520" cy="12940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rgbClr val="000000"/>
                </a:solidFill>
                <a:latin typeface="Arial" panose="020B0604020202020204" pitchFamily="34" charset="0"/>
                <a:ea typeface="Times New Roman" panose="02020603050405020304" pitchFamily="18" charset="0"/>
              </a:rPr>
              <a:t>3.Dentro </a:t>
            </a:r>
            <a:r>
              <a:rPr lang="es-ES" b="1" dirty="0">
                <a:solidFill>
                  <a:srgbClr val="000000"/>
                </a:solidFill>
                <a:latin typeface="Arial" panose="020B0604020202020204" pitchFamily="34" charset="0"/>
                <a:ea typeface="Times New Roman" panose="02020603050405020304" pitchFamily="18" charset="0"/>
              </a:rPr>
              <a:t>del agua con desplazamiento.</a:t>
            </a:r>
            <a:endParaRPr lang="es-ES" dirty="0"/>
          </a:p>
        </p:txBody>
      </p:sp>
      <p:sp>
        <p:nvSpPr>
          <p:cNvPr id="5" name="Elipse 4"/>
          <p:cNvSpPr/>
          <p:nvPr/>
        </p:nvSpPr>
        <p:spPr>
          <a:xfrm>
            <a:off x="4846320" y="2560648"/>
            <a:ext cx="2331720" cy="12728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Aft>
                <a:spcPts val="800"/>
              </a:spcAft>
            </a:pPr>
            <a:r>
              <a:rPr lang="es-ES"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5.Los </a:t>
            </a:r>
            <a:r>
              <a:rPr lang="es-ES"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ejercicios simplificados</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Elipse 5"/>
          <p:cNvSpPr/>
          <p:nvPr/>
        </p:nvSpPr>
        <p:spPr>
          <a:xfrm>
            <a:off x="4808220" y="914401"/>
            <a:ext cx="2369820" cy="1280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rgbClr val="000000"/>
                </a:solidFill>
                <a:latin typeface="Arial" panose="020B0604020202020204" pitchFamily="34" charset="0"/>
                <a:ea typeface="Times New Roman" panose="02020603050405020304" pitchFamily="18" charset="0"/>
              </a:rPr>
              <a:t>2.Dentro </a:t>
            </a:r>
            <a:r>
              <a:rPr lang="es-ES" b="1" dirty="0">
                <a:solidFill>
                  <a:srgbClr val="000000"/>
                </a:solidFill>
                <a:latin typeface="Arial" panose="020B0604020202020204" pitchFamily="34" charset="0"/>
                <a:ea typeface="Times New Roman" panose="02020603050405020304" pitchFamily="18" charset="0"/>
              </a:rPr>
              <a:t>del agua estática</a:t>
            </a:r>
            <a:r>
              <a:rPr lang="es-ES" dirty="0">
                <a:solidFill>
                  <a:srgbClr val="000000"/>
                </a:solidFill>
                <a:latin typeface="Arial" panose="020B0604020202020204" pitchFamily="34" charset="0"/>
                <a:ea typeface="Times New Roman" panose="02020603050405020304" pitchFamily="18" charset="0"/>
              </a:rPr>
              <a:t>.</a:t>
            </a:r>
            <a:endParaRPr lang="es-ES" dirty="0"/>
          </a:p>
        </p:txBody>
      </p:sp>
      <p:sp>
        <p:nvSpPr>
          <p:cNvPr id="7" name="Elipse 6"/>
          <p:cNvSpPr/>
          <p:nvPr/>
        </p:nvSpPr>
        <p:spPr>
          <a:xfrm>
            <a:off x="8862060" y="2715054"/>
            <a:ext cx="2476500" cy="12125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rgbClr val="000000"/>
                </a:solidFill>
                <a:latin typeface="Arial" panose="020B0604020202020204" pitchFamily="34" charset="0"/>
                <a:ea typeface="Times New Roman" panose="02020603050405020304" pitchFamily="18" charset="0"/>
              </a:rPr>
              <a:t>6.Las </a:t>
            </a:r>
            <a:r>
              <a:rPr lang="es-ES" b="1" dirty="0">
                <a:solidFill>
                  <a:srgbClr val="000000"/>
                </a:solidFill>
                <a:latin typeface="Arial" panose="020B0604020202020204" pitchFamily="34" charset="0"/>
                <a:ea typeface="Times New Roman" panose="02020603050405020304" pitchFamily="18" charset="0"/>
              </a:rPr>
              <a:t>etapas fundamentales</a:t>
            </a:r>
            <a:endParaRPr lang="es-ES" dirty="0"/>
          </a:p>
        </p:txBody>
      </p:sp>
      <p:sp>
        <p:nvSpPr>
          <p:cNvPr id="8" name="Elipse 7"/>
          <p:cNvSpPr/>
          <p:nvPr/>
        </p:nvSpPr>
        <p:spPr>
          <a:xfrm>
            <a:off x="720090" y="2560648"/>
            <a:ext cx="2476500" cy="12940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Aft>
                <a:spcPts val="800"/>
              </a:spcAft>
            </a:pPr>
            <a:r>
              <a:rPr lang="es-ES"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4.Contenido </a:t>
            </a:r>
            <a:r>
              <a:rPr lang="es-ES"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completo.</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Elipse 8"/>
          <p:cNvSpPr/>
          <p:nvPr/>
        </p:nvSpPr>
        <p:spPr>
          <a:xfrm>
            <a:off x="8865870" y="4814526"/>
            <a:ext cx="2476500" cy="12940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Aft>
                <a:spcPts val="800"/>
              </a:spcAft>
            </a:pPr>
            <a:r>
              <a:rPr lang="es-ES"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9.Fase </a:t>
            </a:r>
            <a:r>
              <a:rPr lang="es-ES"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de fijación.</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Elipse 9"/>
          <p:cNvSpPr/>
          <p:nvPr/>
        </p:nvSpPr>
        <p:spPr>
          <a:xfrm>
            <a:off x="4701540" y="4769792"/>
            <a:ext cx="2476500" cy="12940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Aft>
                <a:spcPts val="800"/>
              </a:spcAft>
            </a:pPr>
            <a:r>
              <a:rPr lang="es-ES"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8</a:t>
            </a:r>
            <a:r>
              <a:rPr lang="es-ES"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r>
              <a:rPr lang="es-ES"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es-ES"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Movimiento técnicamente correcto.</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Elipse 10"/>
          <p:cNvSpPr/>
          <p:nvPr/>
        </p:nvSpPr>
        <p:spPr>
          <a:xfrm>
            <a:off x="811530" y="4731363"/>
            <a:ext cx="2476500" cy="12940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Aft>
                <a:spcPts val="800"/>
              </a:spcAft>
            </a:pPr>
            <a:r>
              <a:rPr lang="es-ES"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7.Para </a:t>
            </a:r>
            <a:r>
              <a:rPr lang="es-ES"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fijar la técnica</a:t>
            </a:r>
            <a:r>
              <a:rPr lang="es-ES"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endParaRPr lang="es-ES" sz="1600"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Conector recto de flecha 12"/>
          <p:cNvCxnSpPr/>
          <p:nvPr/>
        </p:nvCxnSpPr>
        <p:spPr>
          <a:xfrm>
            <a:off x="3288030" y="1660176"/>
            <a:ext cx="12230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p:nvPr/>
        </p:nvCxnSpPr>
        <p:spPr>
          <a:xfrm>
            <a:off x="7387590" y="3403679"/>
            <a:ext cx="12230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p:cNvCxnSpPr/>
          <p:nvPr/>
        </p:nvCxnSpPr>
        <p:spPr>
          <a:xfrm>
            <a:off x="3288030" y="3207692"/>
            <a:ext cx="12230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ector recto de flecha 15"/>
          <p:cNvCxnSpPr/>
          <p:nvPr/>
        </p:nvCxnSpPr>
        <p:spPr>
          <a:xfrm>
            <a:off x="3388995" y="5416836"/>
            <a:ext cx="12230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a:off x="7465695" y="5461570"/>
            <a:ext cx="12230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a:off x="7387590" y="1615440"/>
            <a:ext cx="12230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3154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4320" y="365760"/>
            <a:ext cx="10439400" cy="5821465"/>
          </a:xfrm>
          <a:prstGeom prst="rect">
            <a:avLst/>
          </a:prstGeom>
        </p:spPr>
        <p:txBody>
          <a:bodyPr wrap="square">
            <a:spAutoFit/>
          </a:bodyPr>
          <a:lstStyle/>
          <a:p>
            <a:pPr algn="just">
              <a:lnSpc>
                <a:spcPct val="150000"/>
              </a:lnSpc>
            </a:pPr>
            <a:r>
              <a:rPr lang="es-ES" sz="2800" b="1" dirty="0">
                <a:latin typeface="Tahoma" panose="020B0604030504040204" pitchFamily="34" charset="0"/>
              </a:rPr>
              <a:t>1.     Fuera del agua:</a:t>
            </a:r>
            <a:r>
              <a:rPr lang="es-ES" sz="2800" dirty="0">
                <a:latin typeface="Tahoma" panose="020B0604030504040204" pitchFamily="34" charset="0"/>
              </a:rPr>
              <a:t> </a:t>
            </a:r>
            <a:endParaRPr lang="es-ES" sz="2800" dirty="0" smtClean="0">
              <a:latin typeface="Tahoma" panose="020B0604030504040204" pitchFamily="34" charset="0"/>
            </a:endParaRPr>
          </a:p>
          <a:p>
            <a:pPr algn="just">
              <a:lnSpc>
                <a:spcPct val="150000"/>
              </a:lnSpc>
            </a:pPr>
            <a:r>
              <a:rPr lang="es-ES" sz="2800" dirty="0" smtClean="0">
                <a:latin typeface="Tahoma" panose="020B0604030504040204" pitchFamily="34" charset="0"/>
              </a:rPr>
              <a:t>Esta </a:t>
            </a:r>
            <a:r>
              <a:rPr lang="es-ES" sz="2800" dirty="0">
                <a:latin typeface="Tahoma" panose="020B0604030504040204" pitchFamily="34" charset="0"/>
              </a:rPr>
              <a:t>fase tiene una gran ventaja, ya que la atleta puede visualizar el movimiento que está realizando. Recordemos que el agua es un medio diferente y desconocido y que es necesario explorarlo poco a poco para evitar complicaciones posteriores. Por ejemplo, si queremos enseñar el contenido de patada de portero o batidora, las atletas se ubican sentadas en el borde de la pileta y realizan el movimiento de las piernas. Aquí tienen la vivencia del movimiento y la visión del mismo.</a:t>
            </a:r>
            <a:endParaRPr lang="es-ES" sz="2800" dirty="0">
              <a:effectLst/>
              <a:latin typeface="tahoma" panose="020B0604030504040204" pitchFamily="34" charset="0"/>
            </a:endParaRPr>
          </a:p>
        </p:txBody>
      </p:sp>
    </p:spTree>
    <p:extLst>
      <p:ext uri="{BB962C8B-B14F-4D97-AF65-F5344CB8AC3E}">
        <p14:creationId xmlns:p14="http://schemas.microsoft.com/office/powerpoint/2010/main" val="1697057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4285" y="1102993"/>
            <a:ext cx="10469880" cy="3539430"/>
          </a:xfrm>
          <a:prstGeom prst="rect">
            <a:avLst/>
          </a:prstGeom>
        </p:spPr>
        <p:txBody>
          <a:bodyPr wrap="square">
            <a:spAutoFit/>
          </a:bodyPr>
          <a:lstStyle/>
          <a:p>
            <a:pPr algn="just">
              <a:spcAft>
                <a:spcPts val="0"/>
              </a:spcAft>
            </a:pPr>
            <a:r>
              <a:rPr lang="es-ES" sz="3200" b="1" dirty="0">
                <a:latin typeface="Tahoma" panose="020B0604030504040204" pitchFamily="34" charset="0"/>
              </a:rPr>
              <a:t>2.     Dentro del agua estática: </a:t>
            </a:r>
            <a:endParaRPr lang="es-ES" sz="3200" b="1" dirty="0" smtClean="0">
              <a:latin typeface="Tahoma" panose="020B0604030504040204" pitchFamily="34" charset="0"/>
            </a:endParaRPr>
          </a:p>
          <a:p>
            <a:pPr algn="just">
              <a:spcAft>
                <a:spcPts val="0"/>
              </a:spcAft>
            </a:pPr>
            <a:r>
              <a:rPr lang="es-ES" sz="3200" dirty="0" smtClean="0">
                <a:latin typeface="Tahoma" panose="020B0604030504040204" pitchFamily="34" charset="0"/>
              </a:rPr>
              <a:t>La </a:t>
            </a:r>
            <a:r>
              <a:rPr lang="es-ES" sz="3200" dirty="0">
                <a:latin typeface="Tahoma" panose="020B0604030504040204" pitchFamily="34" charset="0"/>
              </a:rPr>
              <a:t>idea de esta fase es que la atleta pueda concentrarse en el ejercicio que está realizando para aprender un contenido específico, liberado de otros movimientos que puedan dificultar la ejecución, por ejemplo aguantándose con los pies del rebosadero de la piscina realizar la posición dorsal o supina con los brazos atrás.</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3139440" y="4506873"/>
            <a:ext cx="6096000" cy="271100"/>
          </a:xfrm>
          <a:prstGeom prst="rect">
            <a:avLst/>
          </a:prstGeom>
        </p:spPr>
        <p:txBody>
          <a:bodyPr>
            <a:spAutoFit/>
          </a:bodyPr>
          <a:lstStyle/>
          <a:p>
            <a:pPr>
              <a:lnSpc>
                <a:spcPts val="1500"/>
              </a:lnSpc>
              <a:spcAft>
                <a:spcPts val="0"/>
              </a:spcAft>
            </a:pPr>
            <a:r>
              <a:rPr lang="es-ES" sz="105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8347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88730" y="210026"/>
            <a:ext cx="11524593" cy="6647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es-ES" sz="3200" b="1" dirty="0">
                <a:latin typeface="Tahoma" panose="020B0604030504040204" pitchFamily="34" charset="0"/>
              </a:rPr>
              <a:t>3.     Dentro del agua con desplazamiento:</a:t>
            </a:r>
            <a:r>
              <a:rPr lang="es-ES" sz="3200" dirty="0">
                <a:latin typeface="Tahoma" panose="020B0604030504040204" pitchFamily="34" charset="0"/>
              </a:rPr>
              <a:t> </a:t>
            </a:r>
            <a:endParaRPr lang="es-ES" sz="3200" dirty="0" smtClean="0">
              <a:latin typeface="Tahoma" panose="020B0604030504040204" pitchFamily="34" charset="0"/>
            </a:endParaRPr>
          </a:p>
          <a:p>
            <a:pPr lvl="0" algn="just" eaLnBrk="0" fontAlgn="base" hangingPunct="0">
              <a:lnSpc>
                <a:spcPct val="150000"/>
              </a:lnSpc>
              <a:spcBef>
                <a:spcPct val="0"/>
              </a:spcBef>
              <a:spcAft>
                <a:spcPct val="0"/>
              </a:spcAft>
            </a:pPr>
            <a:r>
              <a:rPr lang="es-ES" sz="2800" dirty="0" smtClean="0">
                <a:latin typeface="Tahoma" panose="020B0604030504040204" pitchFamily="34" charset="0"/>
              </a:rPr>
              <a:t>A </a:t>
            </a:r>
            <a:r>
              <a:rPr lang="es-ES" sz="2800" dirty="0">
                <a:latin typeface="Tahoma" panose="020B0604030504040204" pitchFamily="34" charset="0"/>
              </a:rPr>
              <a:t>medida </a:t>
            </a:r>
            <a:r>
              <a:rPr lang="es-ES" sz="2800" dirty="0" err="1" smtClean="0">
                <a:latin typeface="Tahoma" panose="020B0604030504040204" pitchFamily="34" charset="0"/>
              </a:rPr>
              <a:t>quese</a:t>
            </a:r>
            <a:r>
              <a:rPr lang="es-ES" sz="2800" dirty="0" smtClean="0">
                <a:latin typeface="Tahoma" panose="020B0604030504040204" pitchFamily="34" charset="0"/>
              </a:rPr>
              <a:t> </a:t>
            </a:r>
            <a:r>
              <a:rPr lang="es-ES" sz="2800" dirty="0">
                <a:latin typeface="Tahoma" panose="020B0604030504040204" pitchFamily="34" charset="0"/>
              </a:rPr>
              <a:t>va avanzando en el proceso de enseñanza aprendizaje, las </a:t>
            </a:r>
            <a:r>
              <a:rPr lang="es-ES" sz="2800" dirty="0" err="1" smtClean="0">
                <a:latin typeface="Tahoma" panose="020B0604030504040204" pitchFamily="34" charset="0"/>
              </a:rPr>
              <a:t>ejercitacionestienden</a:t>
            </a:r>
            <a:r>
              <a:rPr lang="es-ES" sz="2800" dirty="0" smtClean="0">
                <a:latin typeface="Tahoma" panose="020B0604030504040204" pitchFamily="34" charset="0"/>
              </a:rPr>
              <a:t> </a:t>
            </a:r>
            <a:r>
              <a:rPr lang="es-ES" sz="2800" dirty="0">
                <a:latin typeface="Tahoma" panose="020B0604030504040204" pitchFamily="34" charset="0"/>
              </a:rPr>
              <a:t>a lograr los </a:t>
            </a:r>
            <a:r>
              <a:rPr lang="es-ES" sz="2800" dirty="0" smtClean="0">
                <a:latin typeface="Tahoma" panose="020B0604030504040204" pitchFamily="34" charset="0"/>
              </a:rPr>
              <a:t>desplazamientos </a:t>
            </a:r>
            <a:r>
              <a:rPr lang="es-ES" sz="2800" dirty="0">
                <a:latin typeface="Tahoma" panose="020B0604030504040204" pitchFamily="34" charset="0"/>
              </a:rPr>
              <a:t>necesarios para </a:t>
            </a:r>
            <a:r>
              <a:rPr lang="es-ES" sz="2800" dirty="0" smtClean="0">
                <a:latin typeface="Tahoma" panose="020B0604030504040204" pitchFamily="34" charset="0"/>
              </a:rPr>
              <a:t>la ejecución </a:t>
            </a:r>
            <a:r>
              <a:rPr lang="es-ES" sz="2800" dirty="0">
                <a:latin typeface="Tahoma" panose="020B0604030504040204" pitchFamily="34" charset="0"/>
              </a:rPr>
              <a:t>de </a:t>
            </a:r>
            <a:r>
              <a:rPr lang="es-ES" sz="2800" dirty="0" smtClean="0">
                <a:latin typeface="Tahoma" panose="020B0604030504040204" pitchFamily="34" charset="0"/>
              </a:rPr>
              <a:t>las </a:t>
            </a:r>
            <a:r>
              <a:rPr lang="es-ES" sz="2800" dirty="0">
                <a:latin typeface="Tahoma" panose="020B0604030504040204" pitchFamily="34" charset="0"/>
              </a:rPr>
              <a:t>posiciones básicas del nado (transiciones, enlaces, </a:t>
            </a:r>
            <a:r>
              <a:rPr lang="es-ES" sz="2800" dirty="0" smtClean="0">
                <a:latin typeface="Tahoma" panose="020B0604030504040204" pitchFamily="34" charset="0"/>
              </a:rPr>
              <a:t>tanto </a:t>
            </a:r>
            <a:r>
              <a:rPr lang="es-ES" sz="2800" dirty="0">
                <a:latin typeface="Tahoma" panose="020B0604030504040204" pitchFamily="34" charset="0"/>
              </a:rPr>
              <a:t>de una </a:t>
            </a:r>
            <a:r>
              <a:rPr lang="es-ES" sz="2800" dirty="0" smtClean="0">
                <a:latin typeface="Tahoma" panose="020B0604030504040204" pitchFamily="34" charset="0"/>
              </a:rPr>
              <a:t>posición a otra</a:t>
            </a:r>
            <a:r>
              <a:rPr lang="es-ES" sz="2800" dirty="0">
                <a:latin typeface="Tahoma" panose="020B0604030504040204" pitchFamily="34" charset="0"/>
              </a:rPr>
              <a:t>, como </a:t>
            </a:r>
            <a:r>
              <a:rPr lang="es-ES" sz="2800" dirty="0" err="1" smtClean="0">
                <a:latin typeface="Tahoma" panose="020B0604030504040204" pitchFamily="34" charset="0"/>
              </a:rPr>
              <a:t>deun</a:t>
            </a:r>
            <a:r>
              <a:rPr lang="es-ES" sz="2800" dirty="0" smtClean="0">
                <a:latin typeface="Tahoma" panose="020B0604030504040204" pitchFamily="34" charset="0"/>
              </a:rPr>
              <a:t> </a:t>
            </a:r>
            <a:r>
              <a:rPr lang="es-ES" sz="2800" dirty="0">
                <a:latin typeface="Tahoma" panose="020B0604030504040204" pitchFamily="34" charset="0"/>
              </a:rPr>
              <a:t>patrón de la rutina a otro). Por ello aquí se habla de desplazamiento, veamos </a:t>
            </a:r>
            <a:r>
              <a:rPr lang="es-ES" sz="2800" dirty="0" smtClean="0">
                <a:latin typeface="Tahoma" panose="020B0604030504040204" pitchFamily="34" charset="0"/>
              </a:rPr>
              <a:t>como ejemplo </a:t>
            </a:r>
            <a:r>
              <a:rPr lang="es-ES" sz="2800" dirty="0">
                <a:latin typeface="Tahoma" panose="020B0604030504040204" pitchFamily="34" charset="0"/>
              </a:rPr>
              <a:t>que </a:t>
            </a:r>
            <a:r>
              <a:rPr lang="es-ES" sz="2800" dirty="0" smtClean="0">
                <a:latin typeface="Tahoma" panose="020B0604030504040204" pitchFamily="34" charset="0"/>
              </a:rPr>
              <a:t>si nos </a:t>
            </a:r>
            <a:r>
              <a:rPr lang="es-ES" sz="2800" dirty="0">
                <a:latin typeface="Tahoma" panose="020B0604030504040204" pitchFamily="34" charset="0"/>
              </a:rPr>
              <a:t>empujamos del rebosadero con los </a:t>
            </a:r>
            <a:r>
              <a:rPr lang="es-ES" sz="2800" dirty="0" smtClean="0">
                <a:latin typeface="Tahoma" panose="020B0604030504040204" pitchFamily="34" charset="0"/>
              </a:rPr>
              <a:t>pies </a:t>
            </a:r>
            <a:r>
              <a:rPr lang="es-ES" sz="2800" dirty="0">
                <a:latin typeface="Tahoma" panose="020B0604030504040204" pitchFamily="34" charset="0"/>
              </a:rPr>
              <a:t>en la posición ventral </a:t>
            </a:r>
            <a:r>
              <a:rPr lang="es-ES" sz="2800" dirty="0" err="1" smtClean="0">
                <a:latin typeface="Tahoma" panose="020B0604030504040204" pitchFamily="34" charset="0"/>
              </a:rPr>
              <a:t>opronal</a:t>
            </a:r>
            <a:r>
              <a:rPr lang="es-ES" sz="2800" dirty="0">
                <a:latin typeface="Tahoma" panose="020B0604030504040204" pitchFamily="34" charset="0"/>
              </a:rPr>
              <a:t>, con brazos al frente y cuando termina el impulso la niña realiza </a:t>
            </a:r>
            <a:r>
              <a:rPr lang="es-ES" sz="2800" dirty="0" err="1" smtClean="0">
                <a:latin typeface="Tahoma" panose="020B0604030504040204" pitchFamily="34" charset="0"/>
              </a:rPr>
              <a:t>unavuelta</a:t>
            </a:r>
            <a:r>
              <a:rPr lang="es-ES" sz="2800" dirty="0" smtClean="0">
                <a:latin typeface="Tahoma" panose="020B0604030504040204" pitchFamily="34" charset="0"/>
              </a:rPr>
              <a:t> </a:t>
            </a:r>
            <a:r>
              <a:rPr lang="es-ES" sz="2800" dirty="0">
                <a:latin typeface="Tahoma" panose="020B0604030504040204" pitchFamily="34" charset="0"/>
              </a:rPr>
              <a:t>al frente en bolita y termina vertical con cabeza afuera hemos realizado varios elementos con desplazamiento.</a:t>
            </a:r>
            <a:r>
              <a:rPr kumimoji="0" lang="es-ES" altLang="es-ES" sz="2800"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s-ES" altLang="es-ES" sz="5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92146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5280" y="594360"/>
            <a:ext cx="11003280" cy="5016758"/>
          </a:xfrm>
          <a:prstGeom prst="rect">
            <a:avLst/>
          </a:prstGeom>
        </p:spPr>
        <p:txBody>
          <a:bodyPr wrap="square">
            <a:spAutoFit/>
          </a:bodyPr>
          <a:lstStyle/>
          <a:p>
            <a:pPr algn="just">
              <a:spcAft>
                <a:spcPts val="0"/>
              </a:spcAft>
            </a:pPr>
            <a:r>
              <a:rPr lang="es-ES" sz="3200" b="1" dirty="0" smtClean="0">
                <a:latin typeface="Tahoma" panose="020B0604030504040204" pitchFamily="34" charset="0"/>
              </a:rPr>
              <a:t>4.Contenido </a:t>
            </a:r>
            <a:r>
              <a:rPr lang="es-ES" sz="3200" b="1" dirty="0">
                <a:latin typeface="Tahoma" panose="020B0604030504040204" pitchFamily="34" charset="0"/>
              </a:rPr>
              <a:t>completo: </a:t>
            </a:r>
            <a:endParaRPr lang="es-ES" sz="3200" b="1" dirty="0" smtClean="0">
              <a:latin typeface="Tahoma" panose="020B0604030504040204" pitchFamily="34" charset="0"/>
            </a:endParaRPr>
          </a:p>
          <a:p>
            <a:pPr algn="just">
              <a:spcAft>
                <a:spcPts val="0"/>
              </a:spcAft>
            </a:pPr>
            <a:r>
              <a:rPr lang="es-ES" sz="3200" dirty="0" smtClean="0">
                <a:latin typeface="Tahoma" panose="020B0604030504040204" pitchFamily="34" charset="0"/>
              </a:rPr>
              <a:t>Cuando </a:t>
            </a:r>
            <a:r>
              <a:rPr lang="es-ES" sz="3200" dirty="0">
                <a:latin typeface="Tahoma" panose="020B0604030504040204" pitchFamily="34" charset="0"/>
              </a:rPr>
              <a:t>la atleta domina en gran parte el contenido, puede realizarlo en forma individual y completa, auxiliándose en algún momento de la ejecución fuera del agua para analizar los posibles errores, posición del cuerpo, posición de los brazos, etc., por ejemplo si la niña ya domina el supino correctamente puede desde la tierra, realizar estrella y volver a la posición supina, y realizarlo en agua una vez corregido los posibles errores como pueden ser la posición de los brazos, el tronco, las caderas y la barbilla.</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4934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7655" y="245433"/>
            <a:ext cx="12297104" cy="6217087"/>
          </a:xfrm>
          <a:prstGeom prst="rect">
            <a:avLst/>
          </a:prstGeom>
        </p:spPr>
        <p:txBody>
          <a:bodyPr wrap="square">
            <a:spAutoFit/>
          </a:bodyPr>
          <a:lstStyle/>
          <a:p>
            <a:pPr>
              <a:lnSpc>
                <a:spcPct val="150000"/>
              </a:lnSpc>
              <a:spcAft>
                <a:spcPts val="0"/>
              </a:spcAft>
            </a:pPr>
            <a:r>
              <a:rPr lang="es-ES" sz="2800" b="1" dirty="0">
                <a:latin typeface="Tahoma" panose="020B0604030504040204" pitchFamily="34" charset="0"/>
              </a:rPr>
              <a:t>5. </a:t>
            </a:r>
            <a:r>
              <a:rPr lang="es-ES" sz="2800" b="1" dirty="0" smtClean="0">
                <a:latin typeface="Tahoma" panose="020B0604030504040204" pitchFamily="34" charset="0"/>
              </a:rPr>
              <a:t>Los </a:t>
            </a:r>
            <a:r>
              <a:rPr lang="es-ES" sz="2800" b="1" dirty="0">
                <a:latin typeface="Tahoma" panose="020B0604030504040204" pitchFamily="34" charset="0"/>
              </a:rPr>
              <a:t>ejercicios </a:t>
            </a:r>
            <a:r>
              <a:rPr lang="es-ES" sz="2800" b="1" dirty="0" smtClean="0">
                <a:latin typeface="Tahoma" panose="020B0604030504040204" pitchFamily="34" charset="0"/>
              </a:rPr>
              <a:t>simplificados:</a:t>
            </a:r>
            <a:r>
              <a:rPr lang="es-ES" sz="2800" dirty="0" smtClean="0">
                <a:latin typeface="Tahoma" panose="020B0604030504040204" pitchFamily="34" charset="0"/>
              </a:rPr>
              <a:t> </a:t>
            </a:r>
          </a:p>
          <a:p>
            <a:pPr>
              <a:lnSpc>
                <a:spcPct val="150000"/>
              </a:lnSpc>
              <a:spcAft>
                <a:spcPts val="0"/>
              </a:spcAft>
            </a:pPr>
            <a:r>
              <a:rPr lang="es-ES" sz="2400" dirty="0" smtClean="0">
                <a:latin typeface="Tahoma" panose="020B0604030504040204" pitchFamily="34" charset="0"/>
              </a:rPr>
              <a:t>De </a:t>
            </a:r>
            <a:r>
              <a:rPr lang="es-ES" sz="2400" dirty="0">
                <a:latin typeface="Tahoma" panose="020B0604030504040204" pitchFamily="34" charset="0"/>
              </a:rPr>
              <a:t>lo fácil a lo difícil; de lo simple a lo complejo; de lo conocido a lo desconocido. Siempre debemos comenzar por ejercitaciones sencillas y a medida que se van asimilando, sumarle dificultades nuevas. Esto le va a facilitar a la atleta aprender un contenido liberado de otros movimientos, por ejemplo si queremos enseñar el contenido del supino, comenzamos con los ejercicios más sencillos como acostados en el suelo, donde la atleta no tenga que preocuparse de la flotación, del movimiento de </a:t>
            </a:r>
            <a:r>
              <a:rPr lang="es-ES" sz="2400" dirty="0" smtClean="0">
                <a:latin typeface="Tahoma" panose="020B0604030504040204" pitchFamily="34" charset="0"/>
              </a:rPr>
              <a:t>brazos. Posteriormente </a:t>
            </a:r>
            <a:r>
              <a:rPr lang="es-ES" sz="2400" dirty="0">
                <a:latin typeface="Tahoma" panose="020B0604030504040204" pitchFamily="34" charset="0"/>
              </a:rPr>
              <a:t>vamos incorporando mayores dificultades, sin dejar de señalar durante la explicación y corrección de errores la posición del cuerpo, la cabeza, las piernas, los </a:t>
            </a:r>
            <a:r>
              <a:rPr lang="es-ES" sz="2400" dirty="0" smtClean="0">
                <a:latin typeface="Tahoma" panose="020B0604030504040204" pitchFamily="34" charset="0"/>
              </a:rPr>
              <a:t>brazos.</a:t>
            </a:r>
            <a:endParaRPr lang="es-ES"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es-ES" sz="3200"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294609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83</TotalTime>
  <Words>630</Words>
  <Application>Microsoft Office PowerPoint</Application>
  <PresentationFormat>Panorámica</PresentationFormat>
  <Paragraphs>52</Paragraphs>
  <Slides>18</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18</vt:i4>
      </vt:variant>
    </vt:vector>
  </HeadingPairs>
  <TitlesOfParts>
    <vt:vector size="27" baseType="lpstr">
      <vt:lpstr>Arial</vt:lpstr>
      <vt:lpstr>Calibri</vt:lpstr>
      <vt:lpstr>Symbol</vt:lpstr>
      <vt:lpstr>Tahoma</vt:lpstr>
      <vt:lpstr>Tahoma</vt:lpstr>
      <vt:lpstr>Times New Roman</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Melanie</dc:creator>
  <cp:lastModifiedBy>Melanie</cp:lastModifiedBy>
  <cp:revision>12</cp:revision>
  <dcterms:created xsi:type="dcterms:W3CDTF">2021-03-06T22:28:22Z</dcterms:created>
  <dcterms:modified xsi:type="dcterms:W3CDTF">2021-03-07T13:54:15Z</dcterms:modified>
</cp:coreProperties>
</file>