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7" r:id="rId2"/>
    <p:sldId id="258" r:id="rId3"/>
    <p:sldId id="259" r:id="rId4"/>
    <p:sldId id="260" r:id="rId5"/>
    <p:sldId id="261" r:id="rId6"/>
    <p:sldId id="262" r:id="rId7"/>
    <p:sldId id="263" r:id="rId8"/>
    <p:sldId id="264" r:id="rId9"/>
    <p:sldId id="265" r:id="rId10"/>
    <p:sldId id="267" r:id="rId11"/>
    <p:sldId id="266" r:id="rId12"/>
    <p:sldId id="268" r:id="rId13"/>
    <p:sldId id="269" r:id="rId14"/>
    <p:sldId id="270" r:id="rId15"/>
    <p:sldId id="271" r:id="rId16"/>
    <p:sldId id="272"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787"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865424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414188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1671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607718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95610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1009235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38206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694200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202687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12346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978BE5B-9487-4349-9F7E-2447B3A162F9}" type="datetimeFigureOut">
              <a:rPr lang="es-ES" smtClean="0"/>
              <a:t>07/03/2021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858473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978BE5B-9487-4349-9F7E-2447B3A162F9}" type="datetimeFigureOut">
              <a:rPr lang="es-ES" smtClean="0"/>
              <a:t>07/03/2021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706116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978BE5B-9487-4349-9F7E-2447B3A162F9}" type="datetimeFigureOut">
              <a:rPr lang="es-ES" smtClean="0"/>
              <a:t>07/03/2021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232728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8BE5B-9487-4349-9F7E-2447B3A162F9}" type="datetimeFigureOut">
              <a:rPr lang="es-ES" smtClean="0"/>
              <a:t>07/03/2021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2114507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978BE5B-9487-4349-9F7E-2447B3A162F9}" type="datetimeFigureOut">
              <a:rPr lang="es-ES" smtClean="0"/>
              <a:t>07/03/2021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136491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49A14BD-8F78-4430-A3CE-DB78107831E5}" type="slidenum">
              <a:rPr lang="es-ES" smtClean="0"/>
              <a:t>‹Nº›</a:t>
            </a:fld>
            <a:endParaRPr lang="es-ES"/>
          </a:p>
        </p:txBody>
      </p:sp>
      <p:sp>
        <p:nvSpPr>
          <p:cNvPr id="5" name="Date Placeholder 4"/>
          <p:cNvSpPr>
            <a:spLocks noGrp="1"/>
          </p:cNvSpPr>
          <p:nvPr>
            <p:ph type="dt" sz="half" idx="10"/>
          </p:nvPr>
        </p:nvSpPr>
        <p:spPr/>
        <p:txBody>
          <a:bodyPr/>
          <a:lstStyle/>
          <a:p>
            <a:fld id="{1978BE5B-9487-4349-9F7E-2447B3A162F9}" type="datetimeFigureOut">
              <a:rPr lang="es-ES" smtClean="0"/>
              <a:t>07/03/2021</a:t>
            </a:fld>
            <a:endParaRPr lang="es-ES"/>
          </a:p>
        </p:txBody>
      </p:sp>
    </p:spTree>
    <p:extLst>
      <p:ext uri="{BB962C8B-B14F-4D97-AF65-F5344CB8AC3E}">
        <p14:creationId xmlns:p14="http://schemas.microsoft.com/office/powerpoint/2010/main" val="287233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78BE5B-9487-4349-9F7E-2447B3A162F9}" type="datetimeFigureOut">
              <a:rPr lang="es-ES" smtClean="0"/>
              <a:t>07/03/2021</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9A14BD-8F78-4430-A3CE-DB78107831E5}" type="slidenum">
              <a:rPr lang="es-ES" smtClean="0"/>
              <a:t>‹Nº›</a:t>
            </a:fld>
            <a:endParaRPr lang="es-ES"/>
          </a:p>
        </p:txBody>
      </p:sp>
    </p:spTree>
    <p:extLst>
      <p:ext uri="{BB962C8B-B14F-4D97-AF65-F5344CB8AC3E}">
        <p14:creationId xmlns:p14="http://schemas.microsoft.com/office/powerpoint/2010/main" val="161641520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673514" y="1981517"/>
            <a:ext cx="817248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4000" b="1" dirty="0" smtClean="0">
                <a:latin typeface="Times New Roman" pitchFamily="18" charset="0"/>
                <a:cs typeface="Times New Roman" pitchFamily="18" charset="0"/>
              </a:rPr>
              <a:t>Asignatura:  </a:t>
            </a:r>
            <a:r>
              <a:rPr lang="es-ES" sz="4000" dirty="0" smtClean="0">
                <a:latin typeface="Times New Roman" pitchFamily="18" charset="0"/>
                <a:cs typeface="Times New Roman" pitchFamily="18" charset="0"/>
              </a:rPr>
              <a:t>Deporte Natación Artística</a:t>
            </a:r>
            <a:endParaRPr lang="es-ES" sz="4000" dirty="0">
              <a:latin typeface="Times New Roman" pitchFamily="18" charset="0"/>
              <a:cs typeface="Times New Roman" pitchFamily="18" charset="0"/>
            </a:endParaRPr>
          </a:p>
        </p:txBody>
      </p:sp>
      <p:sp>
        <p:nvSpPr>
          <p:cNvPr id="3" name="1 Título"/>
          <p:cNvSpPr txBox="1">
            <a:spLocks/>
          </p:cNvSpPr>
          <p:nvPr/>
        </p:nvSpPr>
        <p:spPr>
          <a:xfrm>
            <a:off x="1792115" y="4469129"/>
            <a:ext cx="8172480" cy="1470025"/>
          </a:xfrm>
          <a:prstGeom prst="rect">
            <a:avLst/>
          </a:prstGeom>
        </p:spPr>
        <p:txBody>
          <a:bodyPr vert="horz" lIns="91440" tIns="45720" rIns="91440" bIns="45720" rtlCol="0" anchor="ctr">
            <a:normAutofit/>
          </a:bodyPr>
          <a:lstStyle/>
          <a:p>
            <a:pPr algn="just">
              <a:spcBef>
                <a:spcPct val="0"/>
              </a:spcBef>
              <a:defRPr/>
            </a:pPr>
            <a:r>
              <a:rPr lang="es-ES" sz="2400" b="1" dirty="0">
                <a:solidFill>
                  <a:prstClr val="black"/>
                </a:solidFill>
                <a:latin typeface="Times New Roman" pitchFamily="18" charset="0"/>
                <a:cs typeface="Times New Roman" pitchFamily="18" charset="0"/>
              </a:rPr>
              <a:t>Profesor: </a:t>
            </a:r>
          </a:p>
          <a:p>
            <a:pPr algn="ctr">
              <a:spcBef>
                <a:spcPct val="0"/>
              </a:spcBef>
              <a:defRPr/>
            </a:pPr>
            <a:endParaRPr lang="es-ES" sz="2400" dirty="0">
              <a:solidFill>
                <a:prstClr val="black"/>
              </a:solidFill>
              <a:latin typeface="Times New Roman" pitchFamily="18" charset="0"/>
              <a:cs typeface="Times New Roman" pitchFamily="18" charset="0"/>
            </a:endParaRPr>
          </a:p>
        </p:txBody>
      </p:sp>
      <p:sp>
        <p:nvSpPr>
          <p:cNvPr id="4" name="4 CuadroTexto"/>
          <p:cNvSpPr txBox="1"/>
          <p:nvPr/>
        </p:nvSpPr>
        <p:spPr>
          <a:xfrm>
            <a:off x="3413744" y="3257063"/>
            <a:ext cx="4929222" cy="954107"/>
          </a:xfrm>
          <a:prstGeom prst="rect">
            <a:avLst/>
          </a:prstGeom>
          <a:noFill/>
        </p:spPr>
        <p:txBody>
          <a:bodyPr wrap="square" rtlCol="0">
            <a:spAutoFit/>
          </a:bodyPr>
          <a:lstStyle/>
          <a:p>
            <a:r>
              <a:rPr lang="es-ES" sz="2800" b="1" smtClean="0">
                <a:solidFill>
                  <a:prstClr val="black"/>
                </a:solidFill>
                <a:latin typeface="Times New Roman" pitchFamily="18" charset="0"/>
                <a:cs typeface="Times New Roman" pitchFamily="18" charset="0"/>
              </a:rPr>
              <a:t>Tema: </a:t>
            </a:r>
            <a:r>
              <a:rPr lang="es-ES" sz="2800" dirty="0" smtClean="0">
                <a:solidFill>
                  <a:prstClr val="black"/>
                </a:solidFill>
                <a:latin typeface="Times New Roman" pitchFamily="18" charset="0"/>
                <a:cs typeface="Times New Roman" pitchFamily="18" charset="0"/>
              </a:rPr>
              <a:t>1 Historia y evolución de la natación </a:t>
            </a:r>
            <a:endParaRPr lang="es-ES" sz="2800" dirty="0">
              <a:solidFill>
                <a:prstClr val="black"/>
              </a:solidFill>
              <a:latin typeface="Times New Roman" pitchFamily="18" charset="0"/>
              <a:cs typeface="Times New Roman" pitchFamily="18" charset="0"/>
            </a:endParaRPr>
          </a:p>
        </p:txBody>
      </p:sp>
      <p:pic>
        <p:nvPicPr>
          <p:cNvPr id="5" name="3 Imagen" descr="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4354" y="228917"/>
            <a:ext cx="2590800" cy="1752600"/>
          </a:xfrm>
          <a:prstGeom prst="rect">
            <a:avLst/>
          </a:prstGeom>
          <a:noFill/>
          <a:ln>
            <a:noFill/>
          </a:ln>
        </p:spPr>
      </p:pic>
    </p:spTree>
    <p:extLst>
      <p:ext uri="{BB962C8B-B14F-4D97-AF65-F5344CB8AC3E}">
        <p14:creationId xmlns:p14="http://schemas.microsoft.com/office/powerpoint/2010/main" val="1647903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7200" y="179663"/>
            <a:ext cx="10469880" cy="5816977"/>
          </a:xfrm>
          <a:prstGeom prst="rect">
            <a:avLst/>
          </a:prstGeom>
        </p:spPr>
        <p:txBody>
          <a:bodyPr wrap="square">
            <a:spAutoFit/>
          </a:bodyPr>
          <a:lstStyle/>
          <a:p>
            <a:pPr algn="ctr">
              <a:spcAft>
                <a:spcPts val="0"/>
              </a:spcAft>
            </a:pPr>
            <a:r>
              <a:rPr lang="es-ES" sz="3200"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La música en la natación artística</a:t>
            </a:r>
          </a:p>
          <a:p>
            <a:pPr algn="ctr">
              <a:spcAft>
                <a:spcPts val="0"/>
              </a:spcAft>
            </a:pPr>
            <a:r>
              <a:rPr lang="es-ES" sz="3200"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p>
          <a:p>
            <a:pPr algn="ctr">
              <a:spcAft>
                <a:spcPts val="0"/>
              </a:spcAft>
            </a:pPr>
            <a:r>
              <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Las </a:t>
            </a: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coreografías, además de repasarlas tanto dentro como fuera del agua (con los gestos que vimos en el anterior post), para ir coordinadas necesitamos contar la música. </a:t>
            </a:r>
            <a:endPar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endPar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457200" indent="-457200" algn="just">
              <a:spcAft>
                <a:spcPts val="0"/>
              </a:spcAft>
              <a:buFont typeface="Arial" panose="020B0604020202020204" pitchFamily="34" charset="0"/>
              <a:buChar char="•"/>
            </a:pPr>
            <a:r>
              <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Es </a:t>
            </a: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prestar atención a las frases de la música y percibir qué ritmo y tiempos tiene. El ritmo nos referimos al RPM, es decir, Revoluciones Por Minuto (se miden con un metrónomo</a:t>
            </a:r>
            <a:r>
              <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p>
          <a:p>
            <a:pPr marL="457200" indent="-457200" algn="just">
              <a:spcAft>
                <a:spcPts val="0"/>
              </a:spcAft>
              <a:buFont typeface="Arial" panose="020B0604020202020204" pitchFamily="34" charset="0"/>
              <a:buChar char="•"/>
            </a:pPr>
            <a:r>
              <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Cada </a:t>
            </a: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música tiene el suyo, aunque en sincronizada podemos alterarlo aumentándolo o reduciéndolo según nuestras necesidades. Es lo que comúnmente marcamos con el pie al escuchar cualquier melodía</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139440" y="4506873"/>
            <a:ext cx="6096000" cy="271100"/>
          </a:xfrm>
          <a:prstGeom prst="rect">
            <a:avLst/>
          </a:prstGeom>
        </p:spPr>
        <p:txBody>
          <a:bodyPr>
            <a:spAutoFit/>
          </a:bodyPr>
          <a:lstStyle/>
          <a:p>
            <a:pPr>
              <a:lnSpc>
                <a:spcPts val="1500"/>
              </a:lnSpc>
              <a:spcAft>
                <a:spcPts val="0"/>
              </a:spcAft>
            </a:pPr>
            <a:r>
              <a:rPr lang="es-ES" sz="105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8347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44040" y="400027"/>
            <a:ext cx="7132320" cy="1713290"/>
          </a:xfrm>
          <a:prstGeom prst="rect">
            <a:avLst/>
          </a:prstGeom>
        </p:spPr>
        <p:txBody>
          <a:bodyPr wrap="square">
            <a:spAutoFit/>
          </a:bodyPr>
          <a:lstStyle/>
          <a:p>
            <a:pPr lvl="0" algn="ctr">
              <a:spcAft>
                <a:spcPts val="800"/>
              </a:spcAft>
              <a:buSzPts val="1000"/>
              <a:tabLst>
                <a:tab pos="457200" algn="l"/>
              </a:tabLst>
            </a:pPr>
            <a:r>
              <a:rPr lang="es-ES" sz="3200"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Tipos de conteos</a:t>
            </a:r>
          </a:p>
          <a:p>
            <a:pPr lvl="0" algn="just">
              <a:spcAft>
                <a:spcPts val="800"/>
              </a:spcAft>
              <a:buSzPts val="1000"/>
              <a:tabLst>
                <a:tab pos="457200" algn="l"/>
              </a:tabLst>
            </a:pPr>
            <a:endParaRPr lang="es-ES" sz="3200" dirty="0">
              <a:latin typeface="Calibri" panose="020F0502020204030204" pitchFamily="34" charset="0"/>
              <a:ea typeface="Calibri" panose="020F0502020204030204" pitchFamily="34" charset="0"/>
              <a:cs typeface="Times New Roman" panose="02020603050405020304" pitchFamily="18" charset="0"/>
            </a:endParaRPr>
          </a:p>
          <a:p>
            <a:pPr lvl="0" algn="just">
              <a:spcAft>
                <a:spcPts val="800"/>
              </a:spcAft>
              <a:buSzPts val="1000"/>
              <a:tabLst>
                <a:tab pos="457200" algn="l"/>
              </a:tabLst>
            </a:pPr>
            <a:r>
              <a:rPr lang="es-ES" sz="2800" dirty="0" smtClean="0">
                <a:solidFill>
                  <a:srgbClr val="5C5C5C"/>
                </a:solidFill>
                <a:latin typeface="Roboto"/>
                <a:ea typeface="Times New Roman" panose="02020603050405020304" pitchFamily="18" charset="0"/>
                <a:cs typeface="Times New Roman" panose="02020603050405020304" pitchFamily="18" charset="0"/>
              </a:rPr>
              <a:t> </a:t>
            </a:r>
            <a:endParaRPr lang="es-ES"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redondeado 2"/>
          <p:cNvSpPr/>
          <p:nvPr/>
        </p:nvSpPr>
        <p:spPr>
          <a:xfrm>
            <a:off x="76200" y="1920240"/>
            <a:ext cx="3764280" cy="1158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1-2-3-4-5-6-7-8 (la más </a:t>
            </a:r>
            <a:r>
              <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común)</a:t>
            </a:r>
            <a:endParaRPr lang="es-ES" dirty="0"/>
          </a:p>
        </p:txBody>
      </p:sp>
      <p:sp>
        <p:nvSpPr>
          <p:cNvPr id="4" name="Rectángulo redondeado 3"/>
          <p:cNvSpPr/>
          <p:nvPr/>
        </p:nvSpPr>
        <p:spPr>
          <a:xfrm>
            <a:off x="6766560" y="1992271"/>
            <a:ext cx="3474720" cy="1158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spcAft>
                <a:spcPts val="800"/>
              </a:spcAft>
              <a:buSzPts val="1000"/>
              <a:tabLst>
                <a:tab pos="457200" algn="l"/>
              </a:tabLst>
            </a:pP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1-3-5-7 (expertas)</a:t>
            </a:r>
            <a:r>
              <a:rPr lang="es-ES" sz="2800" dirty="0">
                <a:solidFill>
                  <a:srgbClr val="5C5C5C"/>
                </a:solidFill>
                <a:latin typeface="Roboto"/>
                <a:ea typeface="Times New Roman" panose="02020603050405020304" pitchFamily="18" charset="0"/>
                <a:cs typeface="Times New Roman" panose="02020603050405020304" pitchFamily="18" charset="0"/>
              </a:rPr>
              <a:t> </a:t>
            </a:r>
            <a:endParaRPr lang="es-ES" sz="3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3642360" y="4353979"/>
            <a:ext cx="3764280" cy="1158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1-2-3-4 (para </a:t>
            </a:r>
            <a:r>
              <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iniciación)</a:t>
            </a:r>
            <a:endParaRPr lang="es-ES" dirty="0"/>
          </a:p>
        </p:txBody>
      </p:sp>
      <p:cxnSp>
        <p:nvCxnSpPr>
          <p:cNvPr id="7" name="Conector recto de flecha 6"/>
          <p:cNvCxnSpPr/>
          <p:nvPr/>
        </p:nvCxnSpPr>
        <p:spPr>
          <a:xfrm>
            <a:off x="6949440" y="1256672"/>
            <a:ext cx="457200" cy="6635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p:nvPr/>
        </p:nvCxnSpPr>
        <p:spPr>
          <a:xfrm>
            <a:off x="5524500" y="1256672"/>
            <a:ext cx="0" cy="27971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p:nvPr/>
        </p:nvCxnSpPr>
        <p:spPr>
          <a:xfrm flipH="1">
            <a:off x="2651760" y="1005840"/>
            <a:ext cx="822960" cy="582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48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18360" y="70386"/>
            <a:ext cx="7970520" cy="584775"/>
          </a:xfrm>
          <a:prstGeom prst="rect">
            <a:avLst/>
          </a:prstGeom>
        </p:spPr>
        <p:txBody>
          <a:bodyPr wrap="square">
            <a:spAutoFit/>
          </a:bodyPr>
          <a:lstStyle/>
          <a:p>
            <a:pPr lvl="0">
              <a:spcAft>
                <a:spcPts val="800"/>
              </a:spcAft>
              <a:buSzPts val="1000"/>
              <a:tabLst>
                <a:tab pos="457200" algn="l"/>
              </a:tabLst>
            </a:pPr>
            <a:r>
              <a:rPr lang="es-ES" sz="3200"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Formas para cantar los números: </a:t>
            </a:r>
          </a:p>
        </p:txBody>
      </p:sp>
      <p:sp>
        <p:nvSpPr>
          <p:cNvPr id="3" name="Rectángulo redondeado 2"/>
          <p:cNvSpPr/>
          <p:nvPr/>
        </p:nvSpPr>
        <p:spPr>
          <a:xfrm>
            <a:off x="1341120" y="5122523"/>
            <a:ext cx="8610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Aft>
                <a:spcPts val="800"/>
              </a:spcAft>
              <a:buSzPts val="1000"/>
              <a:buFont typeface="Symbol" panose="05050102010706020507" pitchFamily="18" charset="2"/>
              <a:buChar char=""/>
              <a:tabLst>
                <a:tab pos="457200" algn="l"/>
              </a:tabLst>
            </a:pP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En español-inglés-catalán: un, dos, tres, </a:t>
            </a:r>
            <a:r>
              <a:rPr lang="es-ES" sz="28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four</a:t>
            </a: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ES" sz="28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five</a:t>
            </a: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ES" sz="28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six</a:t>
            </a: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set, </a:t>
            </a:r>
            <a:r>
              <a:rPr lang="es-ES" sz="28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vuit</a:t>
            </a:r>
            <a:r>
              <a:rPr lang="es-ES" sz="105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r>
              <a:rPr lang="es-ES" sz="1050" dirty="0">
                <a:solidFill>
                  <a:srgbClr val="5C5C5C"/>
                </a:solidFill>
                <a:latin typeface="Roboto"/>
                <a:ea typeface="Times New Roman" panose="02020603050405020304" pitchFamily="18" charset="0"/>
                <a:cs typeface="Times New Roman" panose="02020603050405020304" pitchFamily="18" charset="0"/>
              </a:rPr>
              <a:t> </a:t>
            </a:r>
            <a:endParaRPr lang="es-ES" sz="1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redondeado 3"/>
          <p:cNvSpPr/>
          <p:nvPr/>
        </p:nvSpPr>
        <p:spPr>
          <a:xfrm>
            <a:off x="1478280" y="3268105"/>
            <a:ext cx="8610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Aft>
                <a:spcPts val="800"/>
              </a:spcAft>
              <a:buSzPts val="1000"/>
              <a:buFont typeface="Symbol" panose="05050102010706020507" pitchFamily="18" charset="2"/>
              <a:buChar char=""/>
              <a:tabLst>
                <a:tab pos="457200" algn="l"/>
              </a:tabLst>
            </a:pPr>
            <a:r>
              <a:rPr lang="es-ES" sz="2800">
                <a:solidFill>
                  <a:srgbClr val="333333"/>
                </a:solidFill>
                <a:latin typeface="Arial" panose="020B0604020202020204" pitchFamily="34" charset="0"/>
                <a:ea typeface="Times New Roman" panose="02020603050405020304" pitchFamily="18" charset="0"/>
                <a:cs typeface="Times New Roman" panose="02020603050405020304" pitchFamily="18" charset="0"/>
              </a:rPr>
              <a:t>En catalán: un, dos, tres, qua, cinc, sis, set, vuit.</a:t>
            </a:r>
            <a:r>
              <a:rPr lang="es-ES" sz="2800">
                <a:solidFill>
                  <a:srgbClr val="5C5C5C"/>
                </a:solidFill>
                <a:latin typeface="Roboto"/>
                <a:ea typeface="Times New Roman" panose="02020603050405020304" pitchFamily="18" charset="0"/>
                <a:cs typeface="Times New Roman" panose="02020603050405020304" pitchFamily="18" charset="0"/>
              </a:rPr>
              <a:t> </a:t>
            </a:r>
            <a:endParaRPr lang="es-E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redondeado 4"/>
          <p:cNvSpPr/>
          <p:nvPr/>
        </p:nvSpPr>
        <p:spPr>
          <a:xfrm>
            <a:off x="1478280" y="1511289"/>
            <a:ext cx="8610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Aft>
                <a:spcPts val="800"/>
              </a:spcAft>
              <a:buSzPts val="1000"/>
              <a:buFont typeface="Symbol" panose="05050102010706020507" pitchFamily="18" charset="2"/>
              <a:buChar char=""/>
              <a:tabLst>
                <a:tab pos="457200" algn="l"/>
              </a:tabLst>
            </a:pP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En español: Uno, dos tres, cuatro, cinco, seis, siete, ocho.</a:t>
            </a:r>
            <a:r>
              <a:rPr lang="es-ES" sz="2800" dirty="0">
                <a:solidFill>
                  <a:srgbClr val="5C5C5C"/>
                </a:solidFill>
                <a:latin typeface="Roboto"/>
                <a:ea typeface="Times New Roman" panose="02020603050405020304" pitchFamily="18" charset="0"/>
                <a:cs typeface="Times New Roman" panose="02020603050405020304" pitchFamily="18" charset="0"/>
              </a:rPr>
              <a:t> </a:t>
            </a:r>
            <a:endParaRPr lang="es-E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Flecha abajo 5"/>
          <p:cNvSpPr/>
          <p:nvPr/>
        </p:nvSpPr>
        <p:spPr>
          <a:xfrm>
            <a:off x="5105400" y="838200"/>
            <a:ext cx="289560" cy="563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Flecha abajo 6"/>
          <p:cNvSpPr/>
          <p:nvPr/>
        </p:nvSpPr>
        <p:spPr>
          <a:xfrm>
            <a:off x="5196840" y="4325956"/>
            <a:ext cx="289560" cy="563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Flecha abajo 7"/>
          <p:cNvSpPr/>
          <p:nvPr/>
        </p:nvSpPr>
        <p:spPr>
          <a:xfrm>
            <a:off x="5113020" y="2593264"/>
            <a:ext cx="289560" cy="563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317391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849893" y="1039700"/>
            <a:ext cx="902465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es-ES" altLang="es-ES" sz="2800"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Puesto que muchas veces la m</a:t>
            </a:r>
            <a:r>
              <a:rPr kumimoji="0" lang="es-ES" altLang="es-ES" sz="2800" b="0"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ú</a:t>
            </a:r>
            <a:r>
              <a:rPr kumimoji="0" lang="es-ES" altLang="es-ES" sz="2800"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sica va muy r</a:t>
            </a:r>
            <a:r>
              <a:rPr kumimoji="0" lang="es-ES" altLang="es-ES" sz="2800" b="0"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á</a:t>
            </a:r>
            <a:r>
              <a:rPr kumimoji="0" lang="es-ES" altLang="es-ES" sz="2800"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pida,</a:t>
            </a:r>
          </a:p>
          <a:p>
            <a:pPr marL="0" marR="0" lvl="0" indent="0" algn="ctr" defTabSz="914400" rtl="0" eaLnBrk="0" fontAlgn="base" latinLnBrk="0" hangingPunct="0">
              <a:lnSpc>
                <a:spcPct val="150000"/>
              </a:lnSpc>
              <a:spcBef>
                <a:spcPct val="0"/>
              </a:spcBef>
              <a:spcAft>
                <a:spcPct val="0"/>
              </a:spcAft>
              <a:buClrTx/>
              <a:buSzTx/>
              <a:buFontTx/>
              <a:buNone/>
              <a:tabLst/>
            </a:pPr>
            <a:r>
              <a:rPr kumimoji="0" lang="es-ES" altLang="es-ES" sz="2800"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el n</a:t>
            </a:r>
            <a:r>
              <a:rPr kumimoji="0" lang="es-ES" altLang="es-ES" sz="2800" b="0"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ú</a:t>
            </a:r>
            <a:r>
              <a:rPr kumimoji="0" lang="es-ES" altLang="es-ES" sz="2800"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mero 8 en las diferentes versiones, </a:t>
            </a:r>
          </a:p>
          <a:p>
            <a:pPr marL="0" marR="0" lvl="0" indent="0" algn="ctr" defTabSz="914400" rtl="0" eaLnBrk="0" fontAlgn="base" latinLnBrk="0" hangingPunct="0">
              <a:lnSpc>
                <a:spcPct val="150000"/>
              </a:lnSpc>
              <a:spcBef>
                <a:spcPct val="0"/>
              </a:spcBef>
              <a:spcAft>
                <a:spcPct val="0"/>
              </a:spcAft>
              <a:buClrTx/>
              <a:buSzTx/>
              <a:buFontTx/>
              <a:buNone/>
              <a:tabLst/>
            </a:pPr>
            <a:r>
              <a:rPr kumimoji="0" lang="es-ES" altLang="es-ES" sz="2800"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no lo solemos decir, y o aprovechamos para coger aire.</a:t>
            </a:r>
            <a:endParaRPr kumimoji="0" lang="es-ES" altLang="es-ES" sz="5400" b="0" i="0" u="none" strike="noStrike" cap="none" normalizeH="0" baseline="0" dirty="0" smtClean="0">
              <a:ln>
                <a:noFill/>
              </a:ln>
              <a:solidFill>
                <a:schemeClr val="tx1"/>
              </a:solidFill>
              <a:effectLst/>
              <a:latin typeface="Arial" panose="020B0604020202020204" pitchFamily="34" charset="0"/>
            </a:endParaRPr>
          </a:p>
        </p:txBody>
      </p:sp>
      <p:pic>
        <p:nvPicPr>
          <p:cNvPr id="4" name="Imagen 3"/>
          <p:cNvPicPr>
            <a:picLocks noChangeAspect="1"/>
          </p:cNvPicPr>
          <p:nvPr/>
        </p:nvPicPr>
        <p:blipFill rotWithShape="1">
          <a:blip r:embed="rId2"/>
          <a:srcRect l="16325" t="32590" r="26197" b="59598"/>
          <a:stretch/>
        </p:blipFill>
        <p:spPr>
          <a:xfrm>
            <a:off x="849893" y="3249385"/>
            <a:ext cx="9024650" cy="1747157"/>
          </a:xfrm>
          <a:prstGeom prst="rect">
            <a:avLst/>
          </a:prstGeom>
        </p:spPr>
      </p:pic>
    </p:spTree>
    <p:extLst>
      <p:ext uri="{BB962C8B-B14F-4D97-AF65-F5344CB8AC3E}">
        <p14:creationId xmlns:p14="http://schemas.microsoft.com/office/powerpoint/2010/main" val="3292146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5280" y="594360"/>
            <a:ext cx="11003280" cy="4524315"/>
          </a:xfrm>
          <a:prstGeom prst="rect">
            <a:avLst/>
          </a:prstGeom>
        </p:spPr>
        <p:txBody>
          <a:bodyPr wrap="square">
            <a:spAutoFit/>
          </a:bodyPr>
          <a:lstStyle/>
          <a:p>
            <a:pPr algn="ctr">
              <a:spcAft>
                <a:spcPts val="0"/>
              </a:spcAft>
            </a:pPr>
            <a:r>
              <a:rPr lang="es-ES" sz="3200"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Repasar el conteo fuera del agua:</a:t>
            </a:r>
          </a:p>
          <a:p>
            <a:pPr algn="ctr">
              <a:spcAft>
                <a:spcPts val="0"/>
              </a:spcAft>
            </a:pPr>
            <a:endParaRPr lang="es-ES" sz="3200"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es-ES"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Juntamos </a:t>
            </a: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todo fuera del agua: los gestos y los conteos. Con ello, repasamos las rutinas (bailes), realizando una reproducción exacta de lo que se realiza en el agua (recorrido, formaciones, donde miro,…).</a:t>
            </a:r>
            <a:endParaRPr lang="es-ES" sz="28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s-ES" sz="2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Todo ello teniendo en cuenta que podemos modificarlo según el momento de la temporada: pueden repasarlo sentadas en círculo, en círculo espalda con espalda, con ojos cerrados, con pinzas para simular la apnea, con lastres en muñecas para mayor potencia.</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4934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13560" y="702633"/>
            <a:ext cx="6096000" cy="4555093"/>
          </a:xfrm>
          <a:prstGeom prst="rect">
            <a:avLst/>
          </a:prstGeom>
        </p:spPr>
        <p:txBody>
          <a:bodyPr>
            <a:spAutoFit/>
          </a:bodyPr>
          <a:lstStyle/>
          <a:p>
            <a:pPr>
              <a:lnSpc>
                <a:spcPct val="150000"/>
              </a:lnSpc>
              <a:spcAft>
                <a:spcPts val="0"/>
              </a:spcAft>
            </a:pPr>
            <a:r>
              <a:rPr lang="es-ES" sz="3200" b="1" dirty="0" smtClean="0">
                <a:effectLst/>
                <a:latin typeface="Calibri" panose="020F0502020204030204" pitchFamily="34" charset="0"/>
                <a:ea typeface="Calibri" panose="020F0502020204030204" pitchFamily="34" charset="0"/>
                <a:cs typeface="Times New Roman" panose="02020603050405020304" pitchFamily="18" charset="0"/>
              </a:rPr>
              <a:t>Vestuario:</a:t>
            </a:r>
          </a:p>
          <a:p>
            <a:pPr marL="457200" indent="-457200">
              <a:lnSpc>
                <a:spcPct val="150000"/>
              </a:lnSpc>
              <a:spcAft>
                <a:spcPts val="0"/>
              </a:spcAft>
              <a:buFont typeface="Arial" panose="020B0604020202020204" pitchFamily="34" charset="0"/>
              <a:buChar char="•"/>
            </a:pPr>
            <a:r>
              <a:rPr lang="es-ES" sz="2800" dirty="0" smtClean="0">
                <a:latin typeface="Calibri" panose="020F0502020204030204" pitchFamily="34" charset="0"/>
                <a:ea typeface="Calibri" panose="020F0502020204030204" pitchFamily="34" charset="0"/>
                <a:cs typeface="Times New Roman" panose="02020603050405020304" pitchFamily="18" charset="0"/>
              </a:rPr>
              <a:t>Trusa</a:t>
            </a:r>
          </a:p>
          <a:p>
            <a:pPr marL="457200" indent="-457200">
              <a:lnSpc>
                <a:spcPct val="150000"/>
              </a:lnSpc>
              <a:spcAft>
                <a:spcPts val="0"/>
              </a:spcAft>
              <a:buFont typeface="Arial" panose="020B0604020202020204" pitchFamily="34" charset="0"/>
              <a:buChar char="•"/>
            </a:pPr>
            <a:r>
              <a:rPr lang="es-ES" sz="2800" dirty="0" smtClean="0">
                <a:effectLst/>
                <a:latin typeface="Calibri" panose="020F0502020204030204" pitchFamily="34" charset="0"/>
                <a:ea typeface="Calibri" panose="020F0502020204030204" pitchFamily="34" charset="0"/>
                <a:cs typeface="Times New Roman" panose="02020603050405020304" pitchFamily="18" charset="0"/>
              </a:rPr>
              <a:t>Nariceó </a:t>
            </a:r>
          </a:p>
          <a:p>
            <a:pPr marL="457200" indent="-457200">
              <a:lnSpc>
                <a:spcPct val="150000"/>
              </a:lnSpc>
              <a:spcAft>
                <a:spcPts val="0"/>
              </a:spcAft>
              <a:buFont typeface="Arial" panose="020B0604020202020204" pitchFamily="34" charset="0"/>
              <a:buChar char="•"/>
            </a:pPr>
            <a:r>
              <a:rPr lang="es-ES" sz="2800" dirty="0" smtClean="0">
                <a:latin typeface="Calibri" panose="020F0502020204030204" pitchFamily="34" charset="0"/>
                <a:ea typeface="Calibri" panose="020F0502020204030204" pitchFamily="34" charset="0"/>
                <a:cs typeface="Times New Roman" panose="02020603050405020304" pitchFamily="18" charset="0"/>
              </a:rPr>
              <a:t>Maquillaje teatral</a:t>
            </a:r>
          </a:p>
          <a:p>
            <a:pPr marL="457200" indent="-457200">
              <a:lnSpc>
                <a:spcPct val="150000"/>
              </a:lnSpc>
              <a:spcAft>
                <a:spcPts val="0"/>
              </a:spcAft>
              <a:buFont typeface="Arial" panose="020B0604020202020204" pitchFamily="34" charset="0"/>
              <a:buChar char="•"/>
            </a:pPr>
            <a:r>
              <a:rPr lang="es-ES" sz="2800" dirty="0" smtClean="0">
                <a:latin typeface="Calibri" panose="020F0502020204030204" pitchFamily="34" charset="0"/>
                <a:ea typeface="Calibri" panose="020F0502020204030204" pitchFamily="34" charset="0"/>
                <a:cs typeface="Times New Roman" panose="02020603050405020304" pitchFamily="18" charset="0"/>
              </a:rPr>
              <a:t>Adornos en el pelo (siempre que no moleste para realizar la rutina)</a:t>
            </a:r>
          </a:p>
          <a:p>
            <a:pPr>
              <a:spcAft>
                <a:spcPts val="0"/>
              </a:spcAft>
            </a:pPr>
            <a:endParaRPr lang="es-ES" sz="32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294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602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5800" y="1149085"/>
            <a:ext cx="9326880" cy="2491708"/>
          </a:xfrm>
          <a:prstGeom prst="rect">
            <a:avLst/>
          </a:prstGeom>
        </p:spPr>
        <p:txBody>
          <a:bodyPr wrap="square">
            <a:spAutoFit/>
          </a:bodyPr>
          <a:lstStyle/>
          <a:p>
            <a:pPr lvl="0" algn="ctr">
              <a:lnSpc>
                <a:spcPct val="150000"/>
              </a:lnSpc>
              <a:spcAft>
                <a:spcPts val="0"/>
              </a:spcAft>
              <a:buSzPts val="1400"/>
            </a:pPr>
            <a:r>
              <a:rPr lang="es-ES_tradnl" sz="3200" b="1" dirty="0" smtClean="0">
                <a:effectLst/>
                <a:latin typeface="Arial" panose="020B0604020202020204" pitchFamily="34" charset="0"/>
                <a:ea typeface="Times New Roman" panose="02020603050405020304" pitchFamily="18" charset="0"/>
                <a:cs typeface="Times New Roman" panose="02020603050405020304" pitchFamily="18" charset="0"/>
              </a:rPr>
              <a:t>OBJETIVO: </a:t>
            </a:r>
          </a:p>
          <a:p>
            <a:pPr lvl="0" algn="ctr">
              <a:lnSpc>
                <a:spcPct val="150000"/>
              </a:lnSpc>
              <a:spcAft>
                <a:spcPts val="0"/>
              </a:spcAft>
              <a:buSzPts val="1400"/>
            </a:pPr>
            <a:endParaRPr lang="es-E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 sz="2800" dirty="0" smtClean="0">
                <a:effectLst/>
                <a:latin typeface="Arial" panose="020B0604020202020204" pitchFamily="34" charset="0"/>
                <a:ea typeface="Calibri" panose="020F0502020204030204" pitchFamily="34" charset="0"/>
                <a:cs typeface="Times New Roman" panose="02020603050405020304" pitchFamily="18" charset="0"/>
              </a:rPr>
              <a:t>Identificar las características generales y específicas de la natación artística </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9294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800" y="457200"/>
            <a:ext cx="9814560" cy="5755422"/>
          </a:xfrm>
          <a:prstGeom prst="rect">
            <a:avLst/>
          </a:prstGeom>
        </p:spPr>
        <p:txBody>
          <a:bodyPr wrap="square">
            <a:spAutoFit/>
          </a:bodyPr>
          <a:lstStyle/>
          <a:p>
            <a:pPr algn="ctr"/>
            <a:r>
              <a:rPr lang="es-ES" sz="3200" b="1" dirty="0" smtClean="0">
                <a:latin typeface="Arial" panose="020B0604020202020204" pitchFamily="34" charset="0"/>
                <a:cs typeface="Arial" panose="020B0604020202020204" pitchFamily="34" charset="0"/>
              </a:rPr>
              <a:t>Introducción: </a:t>
            </a:r>
          </a:p>
          <a:p>
            <a:endParaRPr lang="es-ES" sz="2800" dirty="0">
              <a:latin typeface="Arial" panose="020B0604020202020204" pitchFamily="34" charset="0"/>
              <a:cs typeface="Arial" panose="020B0604020202020204" pitchFamily="34" charset="0"/>
            </a:endParaRPr>
          </a:p>
          <a:p>
            <a:endParaRPr lang="es-ES" sz="2800" dirty="0" smtClean="0">
              <a:latin typeface="Arial" panose="020B0604020202020204" pitchFamily="34" charset="0"/>
              <a:cs typeface="Arial" panose="020B0604020202020204" pitchFamily="34" charset="0"/>
            </a:endParaRPr>
          </a:p>
          <a:p>
            <a:pPr algn="ctr"/>
            <a:r>
              <a:rPr lang="es-ES" sz="2800" dirty="0" smtClean="0">
                <a:latin typeface="Arial" panose="020B0604020202020204" pitchFamily="34" charset="0"/>
                <a:cs typeface="Arial" panose="020B0604020202020204" pitchFamily="34" charset="0"/>
              </a:rPr>
              <a:t>El nado sincronizado conocido también como natación artística o ballet acuático, es una disciplina deportiva que es una combinación de gimnasia, el ballet y la natación, el nado sincronizado está basado en la realización de movimientos en el agua que van acompañados de ritmo musical para su ejecución, se pueden ejecutar en grupos, en dúos, en sus inicios  el nado sincronizado sólo era ejecutado por mujeres, ahora también es permitido a la categoría masculina y grupos mixtos.</a:t>
            </a:r>
          </a:p>
          <a:p>
            <a:endParaRPr lang="es-E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574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95400" y="320040"/>
            <a:ext cx="9585960" cy="4955203"/>
          </a:xfrm>
          <a:prstGeom prst="rect">
            <a:avLst/>
          </a:prstGeom>
        </p:spPr>
        <p:txBody>
          <a:bodyPr wrap="square">
            <a:spAutoFit/>
          </a:bodyPr>
          <a:lstStyle/>
          <a:p>
            <a:pPr algn="ctr"/>
            <a:r>
              <a:rPr lang="es-ES" sz="3200" b="1" dirty="0" smtClean="0"/>
              <a:t>Surgimiento y evolución </a:t>
            </a:r>
          </a:p>
          <a:p>
            <a:pPr algn="ctr"/>
            <a:endParaRPr lang="es-ES" sz="3200" b="1" dirty="0" smtClean="0"/>
          </a:p>
          <a:p>
            <a:r>
              <a:rPr lang="es-ES" sz="2800" dirty="0" smtClean="0"/>
              <a:t>En sus inicios el nado sincronizado fue conocido como ballet acuático, esto transcurre en inicios del siglo XX, cuando se conoce fue el comienzo de nado sincronizado, en la historia de nado sincronizado se conoce que la primera competencia se realizó en el año 1891 en la ciudad de Berlín en Australia, en ese tiempo fueron creados numerosas asociaciones o clubes, simultáneamente el nado sincronizado se fue extendiendo a Canadá, Estados Unidos, Europa, Alemania, Francia y España.</a:t>
            </a:r>
          </a:p>
          <a:p>
            <a:endParaRPr lang="es-ES" sz="2800" dirty="0"/>
          </a:p>
        </p:txBody>
      </p:sp>
    </p:spTree>
    <p:extLst>
      <p:ext uri="{BB962C8B-B14F-4D97-AF65-F5344CB8AC3E}">
        <p14:creationId xmlns:p14="http://schemas.microsoft.com/office/powerpoint/2010/main" val="1863154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800" y="1600200"/>
            <a:ext cx="9677400" cy="3539430"/>
          </a:xfrm>
          <a:prstGeom prst="rect">
            <a:avLst/>
          </a:prstGeom>
        </p:spPr>
        <p:txBody>
          <a:bodyPr wrap="square">
            <a:spAutoFit/>
          </a:bodyPr>
          <a:lstStyle/>
          <a:p>
            <a:pPr algn="ctr"/>
            <a:r>
              <a:rPr lang="es-ES" sz="2800" dirty="0"/>
              <a:t>Al comienzo de la historia el nado sincronizado era una disciplina que sólo era practicada por hombres pero vertiginosamente se convierte en categoría  femenina, para el año de 1907 se conoce a Annette </a:t>
            </a:r>
            <a:r>
              <a:rPr lang="es-ES" sz="2800" dirty="0" err="1"/>
              <a:t>Kellerman</a:t>
            </a:r>
            <a:r>
              <a:rPr lang="es-ES" sz="2800" dirty="0"/>
              <a:t> de origen australiana por haber popularizado esta disciplina ya que esta atleta realizaba presentaciones en la ciudad de New York pero sus presentaciones las realizaba en un tanque que era  de cristal y lleno de agua, la atleta se sumergía y realizaba su presentación.</a:t>
            </a:r>
          </a:p>
        </p:txBody>
      </p:sp>
    </p:spTree>
    <p:extLst>
      <p:ext uri="{BB962C8B-B14F-4D97-AF65-F5344CB8AC3E}">
        <p14:creationId xmlns:p14="http://schemas.microsoft.com/office/powerpoint/2010/main" val="2389225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92480" y="451902"/>
            <a:ext cx="10241280" cy="5693866"/>
          </a:xfrm>
          <a:prstGeom prst="rect">
            <a:avLst/>
          </a:prstGeom>
        </p:spPr>
        <p:txBody>
          <a:bodyPr wrap="square">
            <a:spAutoFit/>
          </a:bodyPr>
          <a:lstStyle/>
          <a:p>
            <a:pPr algn="ctr"/>
            <a:r>
              <a:rPr lang="es-ES" sz="2800" dirty="0" smtClean="0"/>
              <a:t>En el año 1924 en la ciudad de Montreal en Canadá se realiza el primer campeonato en  Norteamérica,  se conoce como la primera campeona de esta categoría  </a:t>
            </a:r>
            <a:r>
              <a:rPr lang="es-ES" sz="2800" dirty="0" err="1" smtClean="0"/>
              <a:t>Peg</a:t>
            </a:r>
            <a:r>
              <a:rPr lang="es-ES" sz="2800" dirty="0" smtClean="0"/>
              <a:t> </a:t>
            </a:r>
            <a:r>
              <a:rPr lang="es-ES" sz="2800" dirty="0" err="1" smtClean="0"/>
              <a:t>Seller</a:t>
            </a:r>
            <a:r>
              <a:rPr lang="es-ES" sz="2800" dirty="0" smtClean="0"/>
              <a:t>, también fueron conocidas las atletas </a:t>
            </a:r>
            <a:r>
              <a:rPr lang="es-ES" sz="2800" dirty="0" err="1" smtClean="0"/>
              <a:t>Beulah</a:t>
            </a:r>
            <a:r>
              <a:rPr lang="es-ES" sz="2800" dirty="0" smtClean="0"/>
              <a:t> </a:t>
            </a:r>
            <a:r>
              <a:rPr lang="es-ES" sz="2800" dirty="0" err="1" smtClean="0"/>
              <a:t>Gundling</a:t>
            </a:r>
            <a:r>
              <a:rPr lang="es-ES" sz="2800" dirty="0" smtClean="0"/>
              <a:t>, </a:t>
            </a:r>
            <a:r>
              <a:rPr lang="es-ES" sz="2800" dirty="0" err="1" smtClean="0"/>
              <a:t>Kathe</a:t>
            </a:r>
            <a:r>
              <a:rPr lang="es-ES" sz="2800" dirty="0" smtClean="0"/>
              <a:t> </a:t>
            </a:r>
            <a:r>
              <a:rPr lang="es-ES" sz="2800" dirty="0" err="1" smtClean="0"/>
              <a:t>Jacobi</a:t>
            </a:r>
            <a:r>
              <a:rPr lang="es-ES" sz="2800" dirty="0" smtClean="0"/>
              <a:t>, </a:t>
            </a:r>
            <a:r>
              <a:rPr lang="es-ES" sz="2800" dirty="0" err="1" smtClean="0"/>
              <a:t>Dawn</a:t>
            </a:r>
            <a:r>
              <a:rPr lang="es-ES" sz="2800" dirty="0" smtClean="0"/>
              <a:t> </a:t>
            </a:r>
            <a:r>
              <a:rPr lang="es-ES" sz="2800" dirty="0" err="1" smtClean="0"/>
              <a:t>Bean</a:t>
            </a:r>
            <a:r>
              <a:rPr lang="es-ES" sz="2800" dirty="0" smtClean="0"/>
              <a:t>, entre otras, cabe destacar que la mayoría de estas competencias se realizaban en ríos o lagos.</a:t>
            </a:r>
          </a:p>
          <a:p>
            <a:pPr algn="ctr"/>
            <a:r>
              <a:rPr lang="es-ES" sz="2800" dirty="0" smtClean="0"/>
              <a:t>Para el año de 1930 se realizaron las primeras competencias en Canadá, Alemania y los Estados Unidos, a mediados de 1933 e inicios de 1934 Katherine Curtis se encarga de organizar un evento llamado Las Sirenas Modernas que fue presentado en La Feria Mundial que se celebró en Chicago en ese evento el presentador del espectáculo anuncia el espectáculo como natación sincronizada que sería la primera vez en utilizar esta expresión.</a:t>
            </a:r>
            <a:endParaRPr lang="es-ES" sz="2800" dirty="0"/>
          </a:p>
        </p:txBody>
      </p:sp>
    </p:spTree>
    <p:extLst>
      <p:ext uri="{BB962C8B-B14F-4D97-AF65-F5344CB8AC3E}">
        <p14:creationId xmlns:p14="http://schemas.microsoft.com/office/powerpoint/2010/main" val="2123743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70560" y="944880"/>
            <a:ext cx="10485120" cy="3970318"/>
          </a:xfrm>
          <a:prstGeom prst="rect">
            <a:avLst/>
          </a:prstGeom>
        </p:spPr>
        <p:txBody>
          <a:bodyPr wrap="square">
            <a:spAutoFit/>
          </a:bodyPr>
          <a:lstStyle/>
          <a:p>
            <a:pPr algn="ctr"/>
            <a:r>
              <a:rPr lang="es-ES" sz="2800" dirty="0" smtClean="0"/>
              <a:t>El nado sincronizado toma mayor importancia en Estados Unidos luego de las películas de la actriz Esther Williams quién también era nadadora, luego de estas películas a la actriz-nadadora Esther Williams se le refiere como la persona que se  encargó de impulsar esta disciplina gracias a las películas que para los años 40 y los años 50 se exhibieron impulsando  a convertirse en popular, el nado sincronizado se conoce como un deporte olímpico a partir de los Juegos Olímpicos realizados en Los Ángeles en el año 1984.</a:t>
            </a:r>
            <a:endParaRPr lang="es-ES" sz="2800" dirty="0"/>
          </a:p>
        </p:txBody>
      </p:sp>
    </p:spTree>
    <p:extLst>
      <p:ext uri="{BB962C8B-B14F-4D97-AF65-F5344CB8AC3E}">
        <p14:creationId xmlns:p14="http://schemas.microsoft.com/office/powerpoint/2010/main" val="367001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3400" y="472440"/>
            <a:ext cx="11399520" cy="5232202"/>
          </a:xfrm>
          <a:prstGeom prst="rect">
            <a:avLst/>
          </a:prstGeom>
        </p:spPr>
        <p:txBody>
          <a:bodyPr wrap="square">
            <a:spAutoFit/>
          </a:bodyPr>
          <a:lstStyle/>
          <a:p>
            <a:pPr algn="ctr"/>
            <a:r>
              <a:rPr lang="es-ES" sz="3200" b="1" dirty="0"/>
              <a:t>C</a:t>
            </a:r>
            <a:r>
              <a:rPr lang="es-ES" sz="3200" b="1" dirty="0" smtClean="0"/>
              <a:t>aracterísticas :</a:t>
            </a:r>
          </a:p>
          <a:p>
            <a:pPr algn="ctr"/>
            <a:endParaRPr lang="es-ES" sz="3200" b="1" dirty="0" smtClean="0"/>
          </a:p>
          <a:p>
            <a:pPr marL="457200" indent="-457200">
              <a:buFont typeface="Arial" panose="020B0604020202020204" pitchFamily="34" charset="0"/>
              <a:buChar char="•"/>
            </a:pPr>
            <a:r>
              <a:rPr lang="es-ES" sz="2800" dirty="0" smtClean="0"/>
              <a:t>Los atletas tienen un tiempo determinado para realizar sus coreografías.</a:t>
            </a:r>
          </a:p>
          <a:p>
            <a:pPr marL="457200" indent="-457200">
              <a:buFont typeface="Arial" panose="020B0604020202020204" pitchFamily="34" charset="0"/>
              <a:buChar char="•"/>
            </a:pPr>
            <a:r>
              <a:rPr lang="es-ES" sz="2800" dirty="0" smtClean="0"/>
              <a:t>Las coreografías se realizan al compás de temas musicales.</a:t>
            </a:r>
          </a:p>
          <a:p>
            <a:pPr marL="457200" indent="-457200">
              <a:buFont typeface="Arial" panose="020B0604020202020204" pitchFamily="34" charset="0"/>
              <a:buChar char="•"/>
            </a:pPr>
            <a:r>
              <a:rPr lang="es-ES" sz="2800" dirty="0" smtClean="0"/>
              <a:t>Los ejercicios que realizan los atletas son muy variados como saltos, vueltas, pirámides, círculos entre  otros, toda esta ejecución depende de la imaginación y organización al momento de diseñar la coreografía</a:t>
            </a:r>
          </a:p>
          <a:p>
            <a:pPr marL="457200" indent="-457200">
              <a:buFont typeface="Arial" panose="020B0604020202020204" pitchFamily="34" charset="0"/>
              <a:buChar char="•"/>
            </a:pPr>
            <a:r>
              <a:rPr lang="es-ES" sz="2800" dirty="0" smtClean="0"/>
              <a:t>Se debe poseer una excelente preparación física en la que se requiere de una excelente resistencia</a:t>
            </a:r>
          </a:p>
          <a:p>
            <a:pPr marL="285750" indent="-285750">
              <a:buFont typeface="Arial" panose="020B0604020202020204" pitchFamily="34" charset="0"/>
              <a:buChar char="•"/>
            </a:pPr>
            <a:endParaRPr lang="es-ES" dirty="0" smtClean="0"/>
          </a:p>
        </p:txBody>
      </p:sp>
    </p:spTree>
    <p:extLst>
      <p:ext uri="{BB962C8B-B14F-4D97-AF65-F5344CB8AC3E}">
        <p14:creationId xmlns:p14="http://schemas.microsoft.com/office/powerpoint/2010/main" val="68037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9120" y="883920"/>
            <a:ext cx="10439400" cy="4401205"/>
          </a:xfrm>
          <a:prstGeom prst="rect">
            <a:avLst/>
          </a:prstGeom>
        </p:spPr>
        <p:txBody>
          <a:bodyPr wrap="square">
            <a:spAutoFit/>
          </a:bodyPr>
          <a:lstStyle/>
          <a:p>
            <a:pPr marL="457200" lvl="0" indent="-457200">
              <a:buFont typeface="Arial" panose="020B0604020202020204" pitchFamily="34" charset="0"/>
              <a:buChar char="•"/>
            </a:pPr>
            <a:r>
              <a:rPr lang="es-ES" sz="2800" dirty="0">
                <a:solidFill>
                  <a:prstClr val="black"/>
                </a:solidFill>
              </a:rPr>
              <a:t>Es evaluado a la hora de las competencias por jueces que hacen la evaluación de la ejecución de los movimientos en cuanto a delicadeza, creación de las figuras, calidad de cada trabajo y el tiempo en que es realizada la presentación</a:t>
            </a:r>
          </a:p>
          <a:p>
            <a:pPr marL="457200" lvl="0" indent="-457200">
              <a:buFont typeface="Arial" panose="020B0604020202020204" pitchFamily="34" charset="0"/>
              <a:buChar char="•"/>
            </a:pPr>
            <a:r>
              <a:rPr lang="es-ES" sz="2800" dirty="0">
                <a:solidFill>
                  <a:prstClr val="black"/>
                </a:solidFill>
              </a:rPr>
              <a:t>Los atletas de deben permanecer con los ojos abiertos cuando estén en el agua.</a:t>
            </a:r>
          </a:p>
          <a:p>
            <a:pPr marL="457200" lvl="0" indent="-457200">
              <a:buFont typeface="Arial" panose="020B0604020202020204" pitchFamily="34" charset="0"/>
              <a:buChar char="•"/>
            </a:pPr>
            <a:r>
              <a:rPr lang="es-ES" sz="2800" dirty="0">
                <a:solidFill>
                  <a:prstClr val="black"/>
                </a:solidFill>
              </a:rPr>
              <a:t>La piscina debe tener una medida de 30 metros y la profundidad de al menos 3 metros.</a:t>
            </a:r>
          </a:p>
          <a:p>
            <a:pPr marL="457200" lvl="0" indent="-457200">
              <a:buFont typeface="Arial" panose="020B0604020202020204" pitchFamily="34" charset="0"/>
              <a:buChar char="•"/>
            </a:pPr>
            <a:r>
              <a:rPr lang="es-ES" sz="2800" dirty="0">
                <a:solidFill>
                  <a:prstClr val="black"/>
                </a:solidFill>
              </a:rPr>
              <a:t>Se permiten  las categorías sólo, a dúo, en equipo y las combinadas</a:t>
            </a:r>
          </a:p>
        </p:txBody>
      </p:sp>
    </p:spTree>
    <p:extLst>
      <p:ext uri="{BB962C8B-B14F-4D97-AF65-F5344CB8AC3E}">
        <p14:creationId xmlns:p14="http://schemas.microsoft.com/office/powerpoint/2010/main" val="1697057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52</TotalTime>
  <Words>856</Words>
  <Application>Microsoft Office PowerPoint</Application>
  <PresentationFormat>Panorámica</PresentationFormat>
  <Paragraphs>56</Paragraphs>
  <Slides>16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16</vt:i4>
      </vt:variant>
    </vt:vector>
  </HeadingPairs>
  <TitlesOfParts>
    <vt:vector size="24" baseType="lpstr">
      <vt:lpstr>Arial</vt:lpstr>
      <vt:lpstr>Calibri</vt:lpstr>
      <vt:lpstr>Roboto</vt:lpstr>
      <vt:lpstr>Symbol</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Melanie</dc:creator>
  <cp:lastModifiedBy>Melanie</cp:lastModifiedBy>
  <cp:revision>8</cp:revision>
  <dcterms:created xsi:type="dcterms:W3CDTF">2021-03-06T22:28:22Z</dcterms:created>
  <dcterms:modified xsi:type="dcterms:W3CDTF">2021-03-07T08:07:48Z</dcterms:modified>
</cp:coreProperties>
</file>