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1" r:id="rId4"/>
    <p:sldId id="263" r:id="rId5"/>
    <p:sldId id="262" r:id="rId6"/>
    <p:sldId id="264" r:id="rId7"/>
    <p:sldId id="265" r:id="rId8"/>
    <p:sldId id="266" r:id="rId9"/>
    <p:sldId id="267" r:id="rId10"/>
    <p:sldId id="273" r:id="rId11"/>
    <p:sldId id="258"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55"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0F846A-8A63-4AD8-A0E9-392DCF8745C6}" type="datetimeFigureOut">
              <a:rPr lang="es-ES" smtClean="0"/>
              <a:t>16/05/2021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0E96D-C5FE-419A-8C48-49061D428D51}"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665D029-095B-447C-9E6F-22AA9BB5A2E6}" type="slidenum">
              <a:rPr lang="es-ES_tradnl" smtClean="0">
                <a:latin typeface="Arial" pitchFamily="34" charset="0"/>
              </a:rPr>
              <a:pPr/>
              <a:t>4</a:t>
            </a:fld>
            <a:endParaRPr lang="es-ES_tradnl">
              <a:latin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s-E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C10C1F6-A9EB-4879-A042-41E1000C8132}" type="slidenum">
              <a:rPr lang="es-ES_tradnl" smtClean="0">
                <a:latin typeface="Arial" pitchFamily="34" charset="0"/>
              </a:rPr>
              <a:pPr/>
              <a:t>6</a:t>
            </a:fld>
            <a:endParaRPr lang="es-ES_tradnl">
              <a:latin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s-E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3F086DD-4AFC-4589-B249-BA43E12956DC}" type="slidenum">
              <a:rPr lang="es-ES_tradnl" smtClean="0">
                <a:latin typeface="Arial" pitchFamily="34" charset="0"/>
              </a:rPr>
              <a:pPr/>
              <a:t>8</a:t>
            </a:fld>
            <a:endParaRPr lang="es-ES_tradnl">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s-E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16/05/2021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16/05/2021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6669360"/>
          </a:xfrm>
        </p:spPr>
        <p:txBody>
          <a:bodyPr>
            <a:normAutofit/>
          </a:bodyPr>
          <a:lstStyle/>
          <a:p>
            <a:r>
              <a:rPr lang="es-ES" b="1" u="sng" dirty="0"/>
              <a:t>UCCFD</a:t>
            </a:r>
            <a:br>
              <a:rPr lang="es-ES" b="1" u="sng" dirty="0"/>
            </a:br>
            <a:r>
              <a:rPr lang="es-ES" b="1" u="sng" dirty="0"/>
              <a:t>Clase de Filosofía</a:t>
            </a:r>
            <a:br>
              <a:rPr lang="es-ES" b="1" u="sng" dirty="0"/>
            </a:br>
            <a:r>
              <a:rPr lang="es-ES" b="1" u="sng" dirty="0"/>
              <a:t>“La Concepción Materialista de la Historia y su significado teórico metodológico”</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304800"/>
            <a:ext cx="9144000" cy="1052513"/>
          </a:xfrm>
        </p:spPr>
        <p:txBody>
          <a:bodyPr>
            <a:normAutofit fontScale="90000"/>
          </a:bodyPr>
          <a:lstStyle/>
          <a:p>
            <a:pPr algn="ctr" eaLnBrk="1" hangingPunct="1">
              <a:defRPr/>
            </a:pPr>
            <a:r>
              <a:rPr lang="es-ES" sz="3200" dirty="0">
                <a:latin typeface="Arial Black" pitchFamily="34" charset="0"/>
              </a:rPr>
              <a:t>Esencia de la Concepción Materialista de la Historia</a:t>
            </a:r>
          </a:p>
        </p:txBody>
      </p:sp>
      <p:sp>
        <p:nvSpPr>
          <p:cNvPr id="6" name="5 Rectángulo"/>
          <p:cNvSpPr/>
          <p:nvPr/>
        </p:nvSpPr>
        <p:spPr>
          <a:xfrm>
            <a:off x="2357438" y="2071688"/>
            <a:ext cx="4429125" cy="3286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3200" dirty="0">
                <a:solidFill>
                  <a:schemeClr val="bg2"/>
                </a:solidFill>
                <a:latin typeface="Arial Black" pitchFamily="34" charset="0"/>
              </a:rPr>
              <a:t>EL SER SOCIAL</a:t>
            </a:r>
          </a:p>
          <a:p>
            <a:pPr algn="ctr" fontAlgn="auto">
              <a:spcBef>
                <a:spcPts val="0"/>
              </a:spcBef>
              <a:spcAft>
                <a:spcPts val="0"/>
              </a:spcAft>
              <a:defRPr/>
            </a:pPr>
            <a:r>
              <a:rPr lang="es-ES" sz="3200" dirty="0">
                <a:solidFill>
                  <a:schemeClr val="bg2"/>
                </a:solidFill>
                <a:latin typeface="Arial Black" pitchFamily="34" charset="0"/>
              </a:rPr>
              <a:t>DETERMINA</a:t>
            </a:r>
          </a:p>
          <a:p>
            <a:pPr algn="ctr" fontAlgn="auto">
              <a:spcBef>
                <a:spcPts val="0"/>
              </a:spcBef>
              <a:spcAft>
                <a:spcPts val="0"/>
              </a:spcAft>
              <a:defRPr/>
            </a:pPr>
            <a:r>
              <a:rPr lang="es-ES" sz="3200" dirty="0">
                <a:solidFill>
                  <a:schemeClr val="bg2"/>
                </a:solidFill>
                <a:latin typeface="Arial Black" pitchFamily="34" charset="0"/>
              </a:rPr>
              <a:t>LA CONCIENCIA SOCIAL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55576" y="273202"/>
            <a:ext cx="7776864" cy="523220"/>
          </a:xfrm>
          <a:prstGeom prst="rect">
            <a:avLst/>
          </a:prstGeom>
          <a:noFill/>
        </p:spPr>
        <p:txBody>
          <a:bodyPr wrap="square" rtlCol="0">
            <a:spAutoFit/>
          </a:bodyPr>
          <a:lstStyle/>
          <a:p>
            <a:pPr lvl="0" algn="ctr" fontAlgn="base">
              <a:spcBef>
                <a:spcPct val="0"/>
              </a:spcBef>
              <a:spcAft>
                <a:spcPct val="0"/>
              </a:spcAft>
              <a:tabLst>
                <a:tab pos="3937000" algn="l"/>
              </a:tabLst>
            </a:pPr>
            <a:r>
              <a:rPr lang="es-MX" altLang="ko-KR" sz="2800" b="1">
                <a:latin typeface="Arial" pitchFamily="34" charset="0"/>
                <a:ea typeface="Malgun Gothic" pitchFamily="34" charset="-127"/>
                <a:cs typeface="Arial" pitchFamily="34" charset="0"/>
              </a:rPr>
              <a:t>Bibliografía</a:t>
            </a:r>
            <a:endParaRPr lang="es-ES" altLang="ko-KR" sz="2800" dirty="0">
              <a:latin typeface="Arial" pitchFamily="34" charset="0"/>
              <a:cs typeface="Arial" pitchFamily="34" charset="0"/>
            </a:endParaRPr>
          </a:p>
        </p:txBody>
      </p:sp>
      <p:sp>
        <p:nvSpPr>
          <p:cNvPr id="28674" name="Rectangle 2"/>
          <p:cNvSpPr>
            <a:spLocks noChangeArrowheads="1"/>
          </p:cNvSpPr>
          <p:nvPr/>
        </p:nvSpPr>
        <p:spPr bwMode="auto">
          <a:xfrm>
            <a:off x="467544" y="1249573"/>
            <a:ext cx="842493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Lecciones de Filosofía Marxista Leninista. Tomo I. </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Epígrafe 2.3.1 La elaboración de la concepción materialista de la historia. Pág. 99-106.</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Epígrafe 3.4 La relación naturaleza sociedad como expresión de la unidad material del mundo. Pág. 277- 306.</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Lecciones de Filosofía Marxista Leninista. Tomo II. </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Epígrafe 5.2.3 Elementos fundamentales de la teoría de la formación económico social. Pág. 184-186, 188-193 y 196-201.</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Multimedia de Filosofía UD # VI</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Marx, C. </a:t>
            </a:r>
            <a:r>
              <a:rPr kumimoji="0" lang="es-MX" altLang="ko-KR" sz="2000" b="1" i="0" u="none" strike="noStrike" cap="none" normalizeH="0" baseline="0" dirty="0">
                <a:ln>
                  <a:noFill/>
                </a:ln>
                <a:solidFill>
                  <a:schemeClr val="tx1"/>
                </a:solidFill>
                <a:effectLst/>
                <a:latin typeface="Arial" pitchFamily="34" charset="0"/>
                <a:ea typeface="Malgun Gothic" pitchFamily="34" charset="-127"/>
                <a:cs typeface="Arial" pitchFamily="34" charset="0"/>
              </a:rPr>
              <a:t>Tesis sobre </a:t>
            </a:r>
            <a:r>
              <a:rPr kumimoji="0" lang="es-MX" altLang="ko-KR" sz="2000" b="1" i="0" u="none" strike="noStrike" cap="none" normalizeH="0" baseline="0" dirty="0" err="1">
                <a:ln>
                  <a:noFill/>
                </a:ln>
                <a:solidFill>
                  <a:schemeClr val="tx1"/>
                </a:solidFill>
                <a:effectLst/>
                <a:latin typeface="Arial" pitchFamily="34" charset="0"/>
                <a:ea typeface="Malgun Gothic" pitchFamily="34" charset="-127"/>
                <a:cs typeface="Arial" pitchFamily="34" charset="0"/>
              </a:rPr>
              <a:t>Feuerbach</a:t>
            </a: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 Fundamentos de Marxismo Leninismo, pág. 20-22. (No. 1, 2, 5, 8, 9, 10 y 11 para analizar el materialismo </a:t>
            </a:r>
            <a:r>
              <a:rPr kumimoji="0" lang="es-MX" altLang="ko-KR" sz="2000" b="0" i="0" u="none" strike="noStrike" cap="none" normalizeH="0" baseline="0" dirty="0" err="1">
                <a:ln>
                  <a:noFill/>
                </a:ln>
                <a:solidFill>
                  <a:schemeClr val="tx1"/>
                </a:solidFill>
                <a:effectLst/>
                <a:latin typeface="Arial" pitchFamily="34" charset="0"/>
                <a:ea typeface="Malgun Gothic" pitchFamily="34" charset="-127"/>
                <a:cs typeface="Arial" pitchFamily="34" charset="0"/>
              </a:rPr>
              <a:t>premarxista</a:t>
            </a: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 </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err="1">
                <a:ln>
                  <a:noFill/>
                </a:ln>
                <a:solidFill>
                  <a:schemeClr val="tx1"/>
                </a:solidFill>
                <a:effectLst/>
                <a:latin typeface="Arial" pitchFamily="34" charset="0"/>
                <a:ea typeface="Malgun Gothic" pitchFamily="34" charset="-127"/>
                <a:cs typeface="Arial" pitchFamily="34" charset="0"/>
              </a:rPr>
              <a:t>Engels</a:t>
            </a: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 F. </a:t>
            </a:r>
            <a:r>
              <a:rPr kumimoji="0" lang="es-MX" altLang="ko-KR" sz="2000" b="1" i="0" u="none" strike="noStrike" cap="none" normalizeH="0" baseline="0" dirty="0">
                <a:ln>
                  <a:noFill/>
                </a:ln>
                <a:solidFill>
                  <a:schemeClr val="tx1"/>
                </a:solidFill>
                <a:effectLst/>
                <a:latin typeface="Arial" pitchFamily="34" charset="0"/>
                <a:ea typeface="Malgun Gothic" pitchFamily="34" charset="-127"/>
                <a:cs typeface="Arial" pitchFamily="34" charset="0"/>
              </a:rPr>
              <a:t>Carta a K. Schmidt</a:t>
            </a:r>
            <a:r>
              <a:rPr kumimoji="0" lang="es-MX" altLang="ko-KR" sz="2000" b="0" i="0" u="none" strike="noStrike" cap="none" normalizeH="0" baseline="0" dirty="0">
                <a:ln>
                  <a:noFill/>
                </a:ln>
                <a:solidFill>
                  <a:schemeClr val="tx1"/>
                </a:solidFill>
                <a:effectLst/>
                <a:latin typeface="Arial" pitchFamily="34" charset="0"/>
                <a:ea typeface="Malgun Gothic" pitchFamily="34" charset="-127"/>
                <a:cs typeface="Arial" pitchFamily="34" charset="0"/>
              </a:rPr>
              <a:t>  [5-8-1890] OC Tomo 3 pág. 361-363. (Rectifica lo que dijo Marx sobre la CMH)</a:t>
            </a:r>
            <a:endParaRPr kumimoji="0" lang="es-ES" altLang="ko-KR"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642918"/>
            <a:ext cx="850112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rgbClr val="000000"/>
                </a:solidFill>
                <a:effectLst/>
                <a:latin typeface="Arial" pitchFamily="34" charset="0"/>
                <a:ea typeface="Times New Roman" pitchFamily="18" charset="0"/>
                <a:cs typeface="Arial" pitchFamily="34" charset="0"/>
              </a:rPr>
              <a:t>Temática 2.1: </a:t>
            </a:r>
            <a:r>
              <a:rPr kumimoji="0" lang="es-ES" sz="2800" b="0" i="0" u="none" strike="noStrike" cap="none" normalizeH="0" baseline="0" dirty="0">
                <a:ln>
                  <a:noFill/>
                </a:ln>
                <a:solidFill>
                  <a:srgbClr val="000000"/>
                </a:solidFill>
                <a:effectLst/>
                <a:latin typeface="Arial" pitchFamily="34" charset="0"/>
                <a:ea typeface="Times New Roman" pitchFamily="18" charset="0"/>
                <a:cs typeface="Arial" pitchFamily="34" charset="0"/>
              </a:rPr>
              <a:t>La CMH. Sus categorías y postulados fundamentales.</a:t>
            </a:r>
            <a:endParaRPr kumimoji="0" lang="es-ES" sz="2800" b="0" i="0" u="none" strike="noStrike" cap="none" normalizeH="0" baseline="0" dirty="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85720" y="1928802"/>
            <a:ext cx="885828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1" i="0" u="none" strike="noStrike" cap="none" normalizeH="0" baseline="0" dirty="0">
                <a:ln>
                  <a:noFill/>
                </a:ln>
                <a:solidFill>
                  <a:schemeClr val="tx1"/>
                </a:solidFill>
                <a:effectLst/>
                <a:latin typeface="Arial" pitchFamily="34" charset="0"/>
                <a:ea typeface="Times New Roman" pitchFamily="18" charset="0"/>
                <a:cs typeface="Arial" pitchFamily="34" charset="0"/>
              </a:rPr>
              <a:t>Objetivo específico: </a:t>
            </a:r>
            <a:r>
              <a:rPr kumimoji="0" lang="es-ES" sz="2800" b="1"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es-ES"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Argumentar la esencia de la CMH así como la relación entre su sistema de categoría a través de un esquema conceptual.</a:t>
            </a:r>
            <a:endParaRPr kumimoji="0" lang="es-ES" sz="2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285720" y="3429000"/>
            <a:ext cx="857256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800" b="1" dirty="0">
                <a:latin typeface="Arial" pitchFamily="34" charset="0"/>
                <a:cs typeface="Arial" pitchFamily="34" charset="0"/>
              </a:rPr>
              <a:t>Habilidades:</a:t>
            </a:r>
          </a:p>
          <a:p>
            <a:pPr lvl="0" algn="just">
              <a:buFont typeface="Wingdings" pitchFamily="2" charset="2"/>
              <a:buChar char="ü"/>
            </a:pPr>
            <a:r>
              <a:rPr lang="es-ES" sz="2800" dirty="0">
                <a:latin typeface="Arial" pitchFamily="34" charset="0"/>
                <a:cs typeface="Arial" pitchFamily="34" charset="0"/>
              </a:rPr>
              <a:t>Interpretar la información necesaria para abordar los temas de forma independiente.</a:t>
            </a:r>
          </a:p>
          <a:p>
            <a:pPr lvl="0" algn="just">
              <a:buFont typeface="Wingdings" pitchFamily="2" charset="2"/>
              <a:buChar char="ü"/>
            </a:pPr>
            <a:r>
              <a:rPr lang="es-ES" sz="2800" dirty="0">
                <a:latin typeface="Arial" pitchFamily="34" charset="0"/>
                <a:cs typeface="Arial" pitchFamily="34" charset="0"/>
              </a:rPr>
              <a:t>Caracterizar  el enfoque filosófico y el de la profesión de la carrera que cursa.</a:t>
            </a:r>
          </a:p>
          <a:p>
            <a:pPr lvl="0" algn="just">
              <a:buFont typeface="Wingdings" pitchFamily="2" charset="2"/>
              <a:buChar char="ü"/>
            </a:pPr>
            <a:r>
              <a:rPr lang="es-ES" sz="2800" dirty="0">
                <a:latin typeface="Arial" pitchFamily="34" charset="0"/>
                <a:cs typeface="Arial" pitchFamily="34" charset="0"/>
              </a:rPr>
              <a:t>Valorar  los criterios ajenos y fundamentar los propios.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04800"/>
            <a:ext cx="9144000" cy="838200"/>
          </a:xfrm>
        </p:spPr>
        <p:txBody>
          <a:bodyPr>
            <a:normAutofit fontScale="90000"/>
          </a:bodyPr>
          <a:lstStyle/>
          <a:p>
            <a:pPr algn="ctr">
              <a:defRPr/>
            </a:pPr>
            <a:r>
              <a:rPr lang="es-ES" sz="3200" dirty="0">
                <a:latin typeface="Arial Black" pitchFamily="34" charset="0"/>
              </a:rPr>
              <a:t>FILOSOFÍA PREMARXISTA</a:t>
            </a:r>
            <a:br>
              <a:rPr lang="es-ES" sz="3200" dirty="0">
                <a:latin typeface="Arial Black" pitchFamily="34" charset="0"/>
              </a:rPr>
            </a:br>
            <a:r>
              <a:rPr lang="es-ES" sz="3200" dirty="0">
                <a:latin typeface="Arial Black" pitchFamily="34" charset="0"/>
              </a:rPr>
              <a:t>CONCEPCIONES SOBRE LA SOCIEDAD</a:t>
            </a:r>
          </a:p>
        </p:txBody>
      </p:sp>
      <p:sp>
        <p:nvSpPr>
          <p:cNvPr id="3" name="2 Marcador de contenido"/>
          <p:cNvSpPr>
            <a:spLocks noGrp="1"/>
          </p:cNvSpPr>
          <p:nvPr>
            <p:ph idx="1"/>
          </p:nvPr>
        </p:nvSpPr>
        <p:spPr>
          <a:xfrm>
            <a:off x="285720" y="1500188"/>
            <a:ext cx="8572560" cy="4595812"/>
          </a:xfrm>
        </p:spPr>
        <p:style>
          <a:lnRef idx="2">
            <a:schemeClr val="accent1"/>
          </a:lnRef>
          <a:fillRef idx="1">
            <a:schemeClr val="lt1"/>
          </a:fillRef>
          <a:effectRef idx="0">
            <a:schemeClr val="accent1"/>
          </a:effectRef>
          <a:fontRef idx="minor">
            <a:schemeClr val="dk1"/>
          </a:fontRef>
        </p:style>
        <p:txBody>
          <a:bodyPr/>
          <a:lstStyle/>
          <a:p>
            <a:pPr algn="just">
              <a:defRPr/>
            </a:pPr>
            <a:r>
              <a:rPr lang="es-ES" sz="2400" b="1" dirty="0">
                <a:latin typeface="Arial" pitchFamily="34" charset="0"/>
                <a:cs typeface="Arial" pitchFamily="34" charset="0"/>
              </a:rPr>
              <a:t>CONSIDERAN LAS IDEAS COMO DETERMINANTES EN EL DESARROLLO SOCIAL</a:t>
            </a:r>
          </a:p>
          <a:p>
            <a:pPr algn="just">
              <a:defRPr/>
            </a:pPr>
            <a:r>
              <a:rPr lang="es-ES" sz="2400" b="1" dirty="0">
                <a:latin typeface="Arial" pitchFamily="34" charset="0"/>
                <a:cs typeface="Arial" pitchFamily="34" charset="0"/>
              </a:rPr>
              <a:t>QUE LAS GRANDES PERSONALIDADES DETERMINAN EL DEVENIR HISTÓRICO</a:t>
            </a:r>
          </a:p>
          <a:p>
            <a:pPr algn="just">
              <a:defRPr/>
            </a:pPr>
            <a:r>
              <a:rPr lang="es-ES" sz="2400" b="1" dirty="0">
                <a:latin typeface="Arial" pitchFamily="34" charset="0"/>
                <a:cs typeface="Arial" pitchFamily="34" charset="0"/>
              </a:rPr>
              <a:t>NO VEN EL PAPEL DE LAS MASAS POPULARES COMO CREADORAS DE LA HISTORIA </a:t>
            </a:r>
          </a:p>
          <a:p>
            <a:pPr algn="just">
              <a:defRPr/>
            </a:pPr>
            <a:r>
              <a:rPr lang="es-ES" sz="2400" b="1" dirty="0">
                <a:latin typeface="Arial" pitchFamily="34" charset="0"/>
                <a:cs typeface="Arial" pitchFamily="34" charset="0"/>
              </a:rPr>
              <a:t>NIEGAN EL CARÁCTER REGULADO DEL DESARROLLO SOCIAL</a:t>
            </a:r>
          </a:p>
          <a:p>
            <a:pPr algn="just">
              <a:defRPr/>
            </a:pPr>
            <a:r>
              <a:rPr lang="es-ES" sz="2400" b="1" dirty="0">
                <a:latin typeface="Arial" pitchFamily="34" charset="0"/>
                <a:cs typeface="Arial" pitchFamily="34" charset="0"/>
              </a:rPr>
              <a:t>PREDOMINABA EL IDEALISMO</a:t>
            </a:r>
          </a:p>
          <a:p>
            <a:pPr>
              <a:defRPr/>
            </a:pPr>
            <a:endParaRPr lang="es-ES" sz="2400" dirty="0">
              <a:latin typeface="Arial Black"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260350"/>
            <a:ext cx="8675687" cy="1008063"/>
          </a:xfrm>
        </p:spPr>
        <p:txBody>
          <a:bodyPr/>
          <a:lstStyle/>
          <a:p>
            <a:pPr eaLnBrk="1" hangingPunct="1"/>
            <a:r>
              <a:rPr lang="es-ES_tradnl" sz="2900" b="1" u="sng">
                <a:solidFill>
                  <a:schemeClr val="tx1"/>
                </a:solidFill>
                <a:latin typeface="Times New Roman" pitchFamily="18" charset="0"/>
              </a:rPr>
              <a:t>Limitaciones fundamentales de las concepciones premarxistas acerca el desarrollo social</a:t>
            </a:r>
            <a:endParaRPr lang="es-ES_tradnl" sz="2900" b="1">
              <a:solidFill>
                <a:schemeClr val="tx1"/>
              </a:solidFill>
              <a:latin typeface="Times New Roman" pitchFamily="18" charset="0"/>
            </a:endParaRPr>
          </a:p>
        </p:txBody>
      </p:sp>
      <p:sp>
        <p:nvSpPr>
          <p:cNvPr id="10243" name="Rectangle 3"/>
          <p:cNvSpPr>
            <a:spLocks noGrp="1" noChangeArrowheads="1"/>
          </p:cNvSpPr>
          <p:nvPr>
            <p:ph type="body" idx="1"/>
          </p:nvPr>
        </p:nvSpPr>
        <p:spPr>
          <a:xfrm>
            <a:off x="250824" y="1484313"/>
            <a:ext cx="8536017" cy="5087959"/>
          </a:xfrm>
        </p:spPr>
        <p:txBody>
          <a:bodyPr/>
          <a:lstStyle/>
          <a:p>
            <a:pPr marL="609600" indent="-609600" algn="just" eaLnBrk="1" hangingPunct="1">
              <a:buClr>
                <a:srgbClr val="A50021"/>
              </a:buClr>
              <a:buFont typeface="Wingdings" pitchFamily="2" charset="2"/>
              <a:buNone/>
            </a:pPr>
            <a:r>
              <a:rPr lang="es-ES" sz="2600" dirty="0">
                <a:latin typeface="Times New Roman" pitchFamily="18" charset="0"/>
              </a:rPr>
              <a:t>      </a:t>
            </a:r>
            <a:r>
              <a:rPr lang="es-ES" b="1" dirty="0">
                <a:latin typeface="Times New Roman" pitchFamily="18" charset="0"/>
              </a:rPr>
              <a:t>“En el mejor de los casos, estas teorías sólo consideraban los móviles ideológicos de la actividad histórica de los hombres, sin investigar el origen de estos móviles, </a:t>
            </a:r>
            <a:r>
              <a:rPr lang="es-ES" b="1" dirty="0">
                <a:solidFill>
                  <a:srgbClr val="FF0000"/>
                </a:solidFill>
                <a:latin typeface="Times New Roman" pitchFamily="18" charset="0"/>
              </a:rPr>
              <a:t>sin percibir las leyes objetivas que originan el desarrollo del sistema de las relaciones sociales, sin advertir las raíces de estas relaciones en el grado de progreso de la producción material</a:t>
            </a:r>
            <a:r>
              <a:rPr lang="es-ES" dirty="0">
                <a:latin typeface="Times New Roman" pitchFamily="18" charset="0"/>
              </a:rPr>
              <a:t>.”</a:t>
            </a:r>
          </a:p>
          <a:p>
            <a:pPr marL="609600" indent="-609600" algn="just" eaLnBrk="1" hangingPunct="1">
              <a:buClr>
                <a:srgbClr val="A50021"/>
              </a:buClr>
              <a:buFont typeface="Wingdings" pitchFamily="2" charset="2"/>
              <a:buNone/>
            </a:pPr>
            <a:r>
              <a:rPr lang="es-ES" sz="2100" dirty="0">
                <a:latin typeface="Times New Roman" pitchFamily="18" charset="0"/>
              </a:rPr>
              <a:t>                                                             </a:t>
            </a:r>
            <a:r>
              <a:rPr lang="es-ES" sz="2100" b="1" dirty="0">
                <a:latin typeface="Times New Roman" pitchFamily="18" charset="0"/>
              </a:rPr>
              <a:t>Lenin “Karl Marx”</a:t>
            </a:r>
            <a:r>
              <a:rPr lang="es-ES" sz="2100" dirty="0">
                <a:latin typeface="Times New Roman" pitchFamily="18" charset="0"/>
              </a:rPr>
              <a:t> </a:t>
            </a:r>
          </a:p>
          <a:p>
            <a:pPr marL="609600" indent="-609600" eaLnBrk="1" hangingPunct="1">
              <a:buFont typeface="Wingdings" pitchFamily="2" charset="2"/>
              <a:buNone/>
            </a:pPr>
            <a:endParaRPr lang="es-ES_tradnl" sz="2100" dirty="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amond(in)">
                                      <p:cBhvr>
                                        <p:cTn id="7" dur="1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102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p:cTn id="19" dur="5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304800"/>
            <a:ext cx="8110537" cy="1052513"/>
          </a:xfrm>
        </p:spPr>
        <p:txBody>
          <a:bodyPr/>
          <a:lstStyle/>
          <a:p>
            <a:pPr algn="ctr">
              <a:defRPr/>
            </a:pPr>
            <a:r>
              <a:rPr lang="es-ES" sz="4000" dirty="0">
                <a:latin typeface="Arial Black" pitchFamily="34" charset="0"/>
              </a:rPr>
              <a:t>FILOSOFÍA MARXISTA</a:t>
            </a:r>
          </a:p>
        </p:txBody>
      </p:sp>
      <p:sp>
        <p:nvSpPr>
          <p:cNvPr id="3" name="2 Marcador de contenido"/>
          <p:cNvSpPr>
            <a:spLocks noGrp="1"/>
          </p:cNvSpPr>
          <p:nvPr>
            <p:ph idx="1"/>
          </p:nvPr>
        </p:nvSpPr>
        <p:spPr>
          <a:xfrm>
            <a:off x="214282" y="1600200"/>
            <a:ext cx="8715436" cy="4525963"/>
          </a:xfrm>
        </p:spPr>
        <p:style>
          <a:lnRef idx="2">
            <a:schemeClr val="accent2"/>
          </a:lnRef>
          <a:fillRef idx="1">
            <a:schemeClr val="lt1"/>
          </a:fillRef>
          <a:effectRef idx="0">
            <a:schemeClr val="accent2"/>
          </a:effectRef>
          <a:fontRef idx="minor">
            <a:schemeClr val="dk1"/>
          </a:fontRef>
        </p:style>
        <p:txBody>
          <a:bodyPr/>
          <a:lstStyle/>
          <a:p>
            <a:pPr algn="just">
              <a:defRPr/>
            </a:pPr>
            <a:r>
              <a:rPr lang="es-ES" dirty="0">
                <a:latin typeface="Arial Black" pitchFamily="34" charset="0"/>
              </a:rPr>
              <a:t>SUPERA EL CARÁCTER CONTEMPLATIVO DE TODO EL MATERIALISMO ANTERIOR</a:t>
            </a:r>
          </a:p>
          <a:p>
            <a:pPr algn="just">
              <a:defRPr/>
            </a:pPr>
            <a:r>
              <a:rPr lang="es-ES" dirty="0">
                <a:latin typeface="Arial Black" pitchFamily="34" charset="0"/>
              </a:rPr>
              <a:t>DESARROLLA LA DIALÉCTICA SOBRE BASES MATERIALISTA</a:t>
            </a:r>
          </a:p>
          <a:p>
            <a:pPr algn="just">
              <a:defRPr/>
            </a:pPr>
            <a:r>
              <a:rPr lang="es-ES" dirty="0">
                <a:latin typeface="Arial Black" pitchFamily="34" charset="0"/>
              </a:rPr>
              <a:t>APORTE FUNDAMENTAL: LA CONCEPCIÓN MATERIALISTA DE LA HISTORIA</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s-ES" b="1" u="sng">
                <a:solidFill>
                  <a:schemeClr val="tx1"/>
                </a:solidFill>
                <a:latin typeface="Times New Roman" pitchFamily="18" charset="0"/>
              </a:rPr>
              <a:t>Concepción:</a:t>
            </a:r>
          </a:p>
        </p:txBody>
      </p:sp>
      <p:sp>
        <p:nvSpPr>
          <p:cNvPr id="23555" name="Rectangle 3"/>
          <p:cNvSpPr>
            <a:spLocks noGrp="1" noChangeArrowheads="1"/>
          </p:cNvSpPr>
          <p:nvPr>
            <p:ph type="body" idx="1"/>
          </p:nvPr>
        </p:nvSpPr>
        <p:spPr>
          <a:xfrm>
            <a:off x="323850" y="1600200"/>
            <a:ext cx="8496300" cy="4525963"/>
          </a:xfrm>
        </p:spPr>
        <p:txBody>
          <a:bodyPr/>
          <a:lstStyle/>
          <a:p>
            <a:pPr marL="609600" indent="-609600" eaLnBrk="1" hangingPunct="1">
              <a:buFont typeface="Wingdings" pitchFamily="2" charset="2"/>
              <a:buNone/>
            </a:pPr>
            <a:r>
              <a:rPr lang="es-ES" sz="3400">
                <a:solidFill>
                  <a:srgbClr val="A50021"/>
                </a:solidFill>
                <a:latin typeface="Times New Roman" pitchFamily="18" charset="0"/>
              </a:rPr>
              <a:t>     </a:t>
            </a:r>
            <a:r>
              <a:rPr lang="es-ES" sz="3900">
                <a:latin typeface="Times New Roman" pitchFamily="18" charset="0"/>
              </a:rPr>
              <a:t>Conjunto de principios, opiniones y convicciones que determinan la línea de actividad y la actitud que hacia la realidad mantiene un individuo, grupo social, clase o la sociedad en su conjunto</a:t>
            </a:r>
          </a:p>
          <a:p>
            <a:pPr marL="609600" indent="-609600" algn="ctr" eaLnBrk="1" hangingPunct="1">
              <a:buFont typeface="Wingdings" pitchFamily="2" charset="2"/>
              <a:buNone/>
            </a:pPr>
            <a:r>
              <a:rPr lang="es-ES" sz="3400">
                <a:latin typeface="Times New Roman" pitchFamily="18" charset="0"/>
              </a:rPr>
              <a:t>                    </a:t>
            </a:r>
            <a:r>
              <a:rPr lang="es-ES" sz="2100">
                <a:latin typeface="Times New Roman" pitchFamily="18" charset="0"/>
              </a:rPr>
              <a:t>Tomado diccionario filosófico.Editorial progreso,pág 77</a:t>
            </a:r>
            <a:endParaRPr lang="en-US" sz="2100">
              <a:latin typeface="Times New Roman" pitchFamily="18" charset="0"/>
            </a:endParaRPr>
          </a:p>
          <a:p>
            <a:pPr marL="609600" indent="-609600" algn="ctr" eaLnBrk="1" hangingPunct="1">
              <a:buFont typeface="Wingdings" pitchFamily="2" charset="2"/>
              <a:buNone/>
            </a:pPr>
            <a:endParaRPr lang="es-ES" sz="2100">
              <a:solidFill>
                <a:srgbClr val="A50021"/>
              </a:solidFill>
              <a:latin typeface="Times New Roman" pitchFamily="18" charset="0"/>
            </a:endParaRPr>
          </a:p>
          <a:p>
            <a:pPr marL="609600" indent="-609600" algn="ctr" eaLnBrk="1" hangingPunct="1">
              <a:buFont typeface="Wingdings" pitchFamily="2" charset="2"/>
              <a:buNone/>
            </a:pPr>
            <a:endParaRPr lang="es-ES" sz="2100">
              <a:solidFill>
                <a:srgbClr val="A50021"/>
              </a:solidFill>
              <a:latin typeface="Times New Roman" pitchFamily="18" charset="0"/>
            </a:endParaRPr>
          </a:p>
          <a:p>
            <a:pPr marL="609600" indent="-609600" eaLnBrk="1" hangingPunct="1">
              <a:buFontTx/>
              <a:buAutoNum type="arabicPeriod"/>
            </a:pPr>
            <a:endParaRPr lang="es-ES" sz="3400">
              <a:solidFill>
                <a:srgbClr val="A5002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amond(in)">
                                      <p:cBhvr>
                                        <p:cTn id="7" dur="2000"/>
                                        <p:tgtEl>
                                          <p:spTgt spid="23554"/>
                                        </p:tgtEl>
                                      </p:cBhvr>
                                    </p:animEffect>
                                  </p:childTnLst>
                                </p:cTn>
                              </p:par>
                            </p:childTnLst>
                          </p:cTn>
                        </p:par>
                        <p:par>
                          <p:cTn id="8" fill="hold">
                            <p:stCondLst>
                              <p:cond delay="2000"/>
                            </p:stCondLst>
                            <p:childTnLst>
                              <p:par>
                                <p:cTn id="9" presetID="55" presetClass="entr" presetSubtype="0" fill="hold"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 calcmode="lin" valueType="num">
                                      <p:cBhvr>
                                        <p:cTn id="11" dur="1000" fill="hold"/>
                                        <p:tgtEl>
                                          <p:spTgt spid="23555">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23555">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23555">
                                            <p:txEl>
                                              <p:pRg st="0" end="0"/>
                                            </p:txEl>
                                          </p:spTgt>
                                        </p:tgtEl>
                                      </p:cBhvr>
                                    </p:animEffect>
                                  </p:childTnLst>
                                </p:cTn>
                              </p:par>
                            </p:childTnLst>
                          </p:cTn>
                        </p:par>
                        <p:par>
                          <p:cTn id="14" fill="hold">
                            <p:stCondLst>
                              <p:cond delay="3000"/>
                            </p:stCondLst>
                            <p:childTnLst>
                              <p:par>
                                <p:cTn id="15" presetID="55" presetClass="entr" presetSubtype="0" fill="hold" nodeType="after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 calcmode="lin" valueType="num">
                                      <p:cBhvr>
                                        <p:cTn id="17" dur="1000" fill="hold"/>
                                        <p:tgtEl>
                                          <p:spTgt spid="23555">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23555">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285750" y="260350"/>
            <a:ext cx="6786563" cy="5976938"/>
          </a:xfrm>
        </p:spPr>
        <p:txBody>
          <a:bodyPr/>
          <a:lstStyle/>
          <a:p>
            <a:pPr eaLnBrk="1" hangingPunct="1">
              <a:buFont typeface="Wingdings" pitchFamily="2" charset="2"/>
              <a:buNone/>
              <a:defRPr/>
            </a:pPr>
            <a:r>
              <a:rPr lang="es-ES" sz="2000" dirty="0">
                <a:effectLst>
                  <a:outerShdw blurRad="38100" dist="38100" dir="2700000" algn="tl">
                    <a:srgbClr val="C0C0C0"/>
                  </a:outerShdw>
                </a:effectLst>
                <a:latin typeface="Arial Black" pitchFamily="34" charset="0"/>
              </a:rPr>
              <a:t>“</a:t>
            </a:r>
            <a:r>
              <a:rPr lang="es-ES" sz="2000" dirty="0">
                <a:latin typeface="Arial Black" pitchFamily="34" charset="0"/>
              </a:rPr>
              <a:t>Las premisas de que partimos son los</a:t>
            </a:r>
          </a:p>
          <a:p>
            <a:pPr eaLnBrk="1" hangingPunct="1">
              <a:buFont typeface="Wingdings" pitchFamily="2" charset="2"/>
              <a:buNone/>
              <a:defRPr/>
            </a:pPr>
            <a:r>
              <a:rPr lang="es-ES" sz="2000" dirty="0">
                <a:latin typeface="Arial Black" pitchFamily="34" charset="0"/>
              </a:rPr>
              <a:t>individuos reales, su acción y sus condiciones</a:t>
            </a:r>
          </a:p>
          <a:p>
            <a:pPr eaLnBrk="1" hangingPunct="1">
              <a:buFont typeface="Wingdings" pitchFamily="2" charset="2"/>
              <a:buNone/>
              <a:defRPr/>
            </a:pPr>
            <a:r>
              <a:rPr lang="es-ES" sz="2000" dirty="0">
                <a:latin typeface="Arial Black" pitchFamily="34" charset="0"/>
              </a:rPr>
              <a:t>materiales de vida, tanto aquellas con que se</a:t>
            </a:r>
          </a:p>
          <a:p>
            <a:pPr eaLnBrk="1" hangingPunct="1">
              <a:buFont typeface="Wingdings" pitchFamily="2" charset="2"/>
              <a:buNone/>
              <a:defRPr/>
            </a:pPr>
            <a:r>
              <a:rPr lang="es-ES" sz="2000" dirty="0">
                <a:latin typeface="Arial Black" pitchFamily="34" charset="0"/>
              </a:rPr>
              <a:t>han encontrado como las engendradas por su</a:t>
            </a:r>
          </a:p>
          <a:p>
            <a:pPr eaLnBrk="1" hangingPunct="1">
              <a:buFont typeface="Wingdings" pitchFamily="2" charset="2"/>
              <a:buNone/>
              <a:defRPr/>
            </a:pPr>
            <a:r>
              <a:rPr lang="es-ES" sz="2000" dirty="0">
                <a:latin typeface="Arial Black" pitchFamily="34" charset="0"/>
              </a:rPr>
              <a:t>propia acción.</a:t>
            </a:r>
          </a:p>
          <a:p>
            <a:pPr eaLnBrk="1" hangingPunct="1">
              <a:buFont typeface="Wingdings" pitchFamily="2" charset="2"/>
              <a:buNone/>
              <a:defRPr/>
            </a:pPr>
            <a:r>
              <a:rPr lang="es-ES" sz="2000" dirty="0">
                <a:latin typeface="Arial Black" pitchFamily="34" charset="0"/>
              </a:rPr>
              <a:t>La primera premisa de toda historia humana es</a:t>
            </a:r>
          </a:p>
          <a:p>
            <a:pPr eaLnBrk="1" hangingPunct="1">
              <a:buFont typeface="Wingdings" pitchFamily="2" charset="2"/>
              <a:buNone/>
              <a:defRPr/>
            </a:pPr>
            <a:r>
              <a:rPr lang="es-ES" sz="2000" dirty="0">
                <a:latin typeface="Arial Black" pitchFamily="34" charset="0"/>
              </a:rPr>
              <a:t>la existencia de individuos humanos vivientes,</a:t>
            </a:r>
          </a:p>
          <a:p>
            <a:pPr eaLnBrk="1" hangingPunct="1">
              <a:buFont typeface="Wingdings" pitchFamily="2" charset="2"/>
              <a:buNone/>
              <a:defRPr/>
            </a:pPr>
            <a:r>
              <a:rPr lang="es-ES" sz="2000" dirty="0">
                <a:latin typeface="Arial Black" pitchFamily="34" charset="0"/>
              </a:rPr>
              <a:t>su organización corpórea y su comportamiento</a:t>
            </a:r>
          </a:p>
          <a:p>
            <a:pPr eaLnBrk="1" hangingPunct="1">
              <a:buFont typeface="Wingdings" pitchFamily="2" charset="2"/>
              <a:buNone/>
              <a:defRPr/>
            </a:pPr>
            <a:r>
              <a:rPr lang="es-ES" sz="2000" dirty="0">
                <a:latin typeface="Arial Black" pitchFamily="34" charset="0"/>
              </a:rPr>
              <a:t>hacia el resto de la naturaleza.</a:t>
            </a:r>
          </a:p>
          <a:p>
            <a:pPr eaLnBrk="1" hangingPunct="1">
              <a:buFont typeface="Wingdings" pitchFamily="2" charset="2"/>
              <a:buNone/>
              <a:defRPr/>
            </a:pPr>
            <a:r>
              <a:rPr lang="es-ES" sz="2000" dirty="0">
                <a:latin typeface="Arial Black" pitchFamily="34" charset="0"/>
              </a:rPr>
              <a:t>El hombre se diferencia de los animales a</a:t>
            </a:r>
          </a:p>
          <a:p>
            <a:pPr eaLnBrk="1" hangingPunct="1">
              <a:buFont typeface="Wingdings" pitchFamily="2" charset="2"/>
              <a:buNone/>
              <a:defRPr/>
            </a:pPr>
            <a:r>
              <a:rPr lang="es-ES" sz="2000" dirty="0">
                <a:latin typeface="Arial Black" pitchFamily="34" charset="0"/>
              </a:rPr>
              <a:t>partir  del momento en que comienza a</a:t>
            </a:r>
          </a:p>
          <a:p>
            <a:pPr eaLnBrk="1" hangingPunct="1">
              <a:buFont typeface="Wingdings" pitchFamily="2" charset="2"/>
              <a:buNone/>
              <a:defRPr/>
            </a:pPr>
            <a:r>
              <a:rPr lang="es-ES" sz="2000" dirty="0">
                <a:latin typeface="Arial Black" pitchFamily="34" charset="0"/>
              </a:rPr>
              <a:t>producir sus medios de vida. Al producir sus</a:t>
            </a:r>
          </a:p>
          <a:p>
            <a:pPr eaLnBrk="1" hangingPunct="1">
              <a:buFont typeface="Wingdings" pitchFamily="2" charset="2"/>
              <a:buNone/>
              <a:defRPr/>
            </a:pPr>
            <a:r>
              <a:rPr lang="es-ES" sz="2000" dirty="0">
                <a:latin typeface="Arial Black" pitchFamily="34" charset="0"/>
              </a:rPr>
              <a:t>medios de vida, el hombre produce</a:t>
            </a:r>
          </a:p>
          <a:p>
            <a:pPr eaLnBrk="1" hangingPunct="1">
              <a:buFont typeface="Wingdings" pitchFamily="2" charset="2"/>
              <a:buNone/>
              <a:defRPr/>
            </a:pPr>
            <a:r>
              <a:rPr lang="es-ES" sz="2000" dirty="0">
                <a:latin typeface="Arial Black" pitchFamily="34" charset="0"/>
              </a:rPr>
              <a:t>indirectamente su propia vida material.”         </a:t>
            </a:r>
          </a:p>
          <a:p>
            <a:pPr eaLnBrk="1" hangingPunct="1">
              <a:buFont typeface="Wingdings" pitchFamily="2" charset="2"/>
              <a:buNone/>
              <a:defRPr/>
            </a:pPr>
            <a:endParaRPr lang="es-ES" sz="2000" dirty="0">
              <a:latin typeface="Arial Black" pitchFamily="34" charset="0"/>
            </a:endParaRPr>
          </a:p>
          <a:p>
            <a:pPr eaLnBrk="1" hangingPunct="1">
              <a:buFont typeface="Wingdings" pitchFamily="2" charset="2"/>
              <a:buNone/>
              <a:defRPr/>
            </a:pPr>
            <a:r>
              <a:rPr lang="es-ES" sz="2000" dirty="0">
                <a:latin typeface="Arial Black" pitchFamily="34" charset="0"/>
              </a:rPr>
              <a:t>        </a:t>
            </a:r>
            <a:r>
              <a:rPr lang="es-ES" sz="2000" dirty="0">
                <a:latin typeface="Times New Roman" pitchFamily="18" charset="0"/>
              </a:rPr>
              <a:t>Carlos Marx, Engels, F, Ideología Alemana. (Pág. 16)</a:t>
            </a:r>
          </a:p>
          <a:p>
            <a:pPr algn="r" eaLnBrk="1" hangingPunct="1">
              <a:defRPr/>
            </a:pPr>
            <a:endParaRPr lang="es-ES" sz="1900" dirty="0">
              <a:solidFill>
                <a:srgbClr val="A50021"/>
              </a:solidFill>
              <a:effectLst>
                <a:outerShdw blurRad="38100" dist="38100" dir="2700000" algn="tl">
                  <a:srgbClr val="C0C0C0"/>
                </a:outerShdw>
              </a:effectLst>
              <a:latin typeface="Times New Roman" pitchFamily="18" charset="0"/>
            </a:endParaRPr>
          </a:p>
          <a:p>
            <a:pPr eaLnBrk="1" hangingPunct="1">
              <a:defRPr/>
            </a:pPr>
            <a:endParaRPr lang="es-ES_tradnl" sz="2600" dirty="0">
              <a:solidFill>
                <a:srgbClr val="A50021"/>
              </a:solidFill>
              <a:latin typeface="Times New Roman" pitchFamily="18" charset="0"/>
            </a:endParaRPr>
          </a:p>
        </p:txBody>
      </p:sp>
      <p:pic>
        <p:nvPicPr>
          <p:cNvPr id="3" name="Picture 5"/>
          <p:cNvPicPr>
            <a:picLocks noChangeAspect="1" noChangeArrowheads="1"/>
          </p:cNvPicPr>
          <p:nvPr/>
        </p:nvPicPr>
        <p:blipFill>
          <a:blip r:embed="rId2"/>
          <a:srcRect t="9796" r="10402" b="9361"/>
          <a:stretch>
            <a:fillRect/>
          </a:stretch>
        </p:blipFill>
        <p:spPr bwMode="auto">
          <a:xfrm>
            <a:off x="7072313" y="285750"/>
            <a:ext cx="1857375" cy="2928938"/>
          </a:xfrm>
          <a:prstGeom prst="rect">
            <a:avLst/>
          </a:prstGeom>
          <a:noFill/>
          <a:ln w="9525">
            <a:noFill/>
            <a:miter lim="800000"/>
            <a:headEnd/>
            <a:tailEnd/>
          </a:ln>
        </p:spPr>
      </p:pic>
      <p:pic>
        <p:nvPicPr>
          <p:cNvPr id="4" name="Picture 4"/>
          <p:cNvPicPr>
            <a:picLocks noChangeAspect="1" noChangeArrowheads="1"/>
          </p:cNvPicPr>
          <p:nvPr/>
        </p:nvPicPr>
        <p:blipFill>
          <a:blip r:embed="rId3"/>
          <a:srcRect b="9462"/>
          <a:stretch>
            <a:fillRect/>
          </a:stretch>
        </p:blipFill>
        <p:spPr bwMode="auto">
          <a:xfrm>
            <a:off x="7072313" y="3209925"/>
            <a:ext cx="2071687" cy="28622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 calcmode="lin" valueType="num">
                                      <p:cBhvr additive="base">
                                        <p:cTn id="12"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 calcmode="lin" valueType="num">
                                      <p:cBhvr additive="base">
                                        <p:cTn id="17"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 calcmode="lin" valueType="num">
                                      <p:cBhvr additive="base">
                                        <p:cTn id="22"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69635">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 calcmode="lin" valueType="num">
                                      <p:cBhvr additive="base">
                                        <p:cTn id="27"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696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9635">
                                            <p:txEl>
                                              <p:pRg st="5" end="5"/>
                                            </p:txEl>
                                          </p:spTgt>
                                        </p:tgtEl>
                                        <p:attrNameLst>
                                          <p:attrName>style.visibility</p:attrName>
                                        </p:attrNameLst>
                                      </p:cBhvr>
                                      <p:to>
                                        <p:strVal val="visible"/>
                                      </p:to>
                                    </p:set>
                                    <p:anim calcmode="lin" valueType="num">
                                      <p:cBhvr additive="base">
                                        <p:cTn id="33" dur="1000" fill="hold"/>
                                        <p:tgtEl>
                                          <p:spTgt spid="69635">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696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9635">
                                            <p:txEl>
                                              <p:pRg st="6" end="6"/>
                                            </p:txEl>
                                          </p:spTgt>
                                        </p:tgtEl>
                                        <p:attrNameLst>
                                          <p:attrName>style.visibility</p:attrName>
                                        </p:attrNameLst>
                                      </p:cBhvr>
                                      <p:to>
                                        <p:strVal val="visible"/>
                                      </p:to>
                                    </p:set>
                                    <p:anim calcmode="lin" valueType="num">
                                      <p:cBhvr additive="base">
                                        <p:cTn id="39" dur="1000" fill="hold"/>
                                        <p:tgtEl>
                                          <p:spTgt spid="69635">
                                            <p:txEl>
                                              <p:pRg st="6" end="6"/>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6963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69635">
                                            <p:txEl>
                                              <p:pRg st="7" end="7"/>
                                            </p:txEl>
                                          </p:spTgt>
                                        </p:tgtEl>
                                        <p:attrNameLst>
                                          <p:attrName>style.visibility</p:attrName>
                                        </p:attrNameLst>
                                      </p:cBhvr>
                                      <p:to>
                                        <p:strVal val="visible"/>
                                      </p:to>
                                    </p:set>
                                    <p:anim calcmode="lin" valueType="num">
                                      <p:cBhvr additive="base">
                                        <p:cTn id="45" dur="1000" fill="hold"/>
                                        <p:tgtEl>
                                          <p:spTgt spid="69635">
                                            <p:txEl>
                                              <p:pRg st="7" end="7"/>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6963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69635">
                                            <p:txEl>
                                              <p:pRg st="8" end="8"/>
                                            </p:txEl>
                                          </p:spTgt>
                                        </p:tgtEl>
                                        <p:attrNameLst>
                                          <p:attrName>style.visibility</p:attrName>
                                        </p:attrNameLst>
                                      </p:cBhvr>
                                      <p:to>
                                        <p:strVal val="visible"/>
                                      </p:to>
                                    </p:set>
                                    <p:anim calcmode="lin" valueType="num">
                                      <p:cBhvr additive="base">
                                        <p:cTn id="51" dur="1000" fill="hold"/>
                                        <p:tgtEl>
                                          <p:spTgt spid="69635">
                                            <p:txEl>
                                              <p:pRg st="8" end="8"/>
                                            </p:txEl>
                                          </p:spTgt>
                                        </p:tgtEl>
                                        <p:attrNameLst>
                                          <p:attrName>ppt_x</p:attrName>
                                        </p:attrNameLst>
                                      </p:cBhvr>
                                      <p:tavLst>
                                        <p:tav tm="0">
                                          <p:val>
                                            <p:strVal val="0-#ppt_w/2"/>
                                          </p:val>
                                        </p:tav>
                                        <p:tav tm="100000">
                                          <p:val>
                                            <p:strVal val="#ppt_x"/>
                                          </p:val>
                                        </p:tav>
                                      </p:tavLst>
                                    </p:anim>
                                    <p:anim calcmode="lin" valueType="num">
                                      <p:cBhvr additive="base">
                                        <p:cTn id="52" dur="1000" fill="hold"/>
                                        <p:tgtEl>
                                          <p:spTgt spid="6963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69635">
                                            <p:txEl>
                                              <p:pRg st="9" end="9"/>
                                            </p:txEl>
                                          </p:spTgt>
                                        </p:tgtEl>
                                        <p:attrNameLst>
                                          <p:attrName>style.visibility</p:attrName>
                                        </p:attrNameLst>
                                      </p:cBhvr>
                                      <p:to>
                                        <p:strVal val="visible"/>
                                      </p:to>
                                    </p:set>
                                    <p:anim calcmode="lin" valueType="num">
                                      <p:cBhvr additive="base">
                                        <p:cTn id="57" dur="1000" fill="hold"/>
                                        <p:tgtEl>
                                          <p:spTgt spid="69635">
                                            <p:txEl>
                                              <p:pRg st="9" end="9"/>
                                            </p:txEl>
                                          </p:spTgt>
                                        </p:tgtEl>
                                        <p:attrNameLst>
                                          <p:attrName>ppt_x</p:attrName>
                                        </p:attrNameLst>
                                      </p:cBhvr>
                                      <p:tavLst>
                                        <p:tav tm="0">
                                          <p:val>
                                            <p:strVal val="1+#ppt_w/2"/>
                                          </p:val>
                                        </p:tav>
                                        <p:tav tm="100000">
                                          <p:val>
                                            <p:strVal val="#ppt_x"/>
                                          </p:val>
                                        </p:tav>
                                      </p:tavLst>
                                    </p:anim>
                                    <p:anim calcmode="lin" valueType="num">
                                      <p:cBhvr additive="base">
                                        <p:cTn id="58" dur="1000" fill="hold"/>
                                        <p:tgtEl>
                                          <p:spTgt spid="6963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69635">
                                            <p:txEl>
                                              <p:pRg st="10" end="10"/>
                                            </p:txEl>
                                          </p:spTgt>
                                        </p:tgtEl>
                                        <p:attrNameLst>
                                          <p:attrName>style.visibility</p:attrName>
                                        </p:attrNameLst>
                                      </p:cBhvr>
                                      <p:to>
                                        <p:strVal val="visible"/>
                                      </p:to>
                                    </p:set>
                                    <p:anim calcmode="lin" valueType="num">
                                      <p:cBhvr additive="base">
                                        <p:cTn id="63" dur="1000" fill="hold"/>
                                        <p:tgtEl>
                                          <p:spTgt spid="69635">
                                            <p:txEl>
                                              <p:pRg st="10" end="10"/>
                                            </p:txEl>
                                          </p:spTgt>
                                        </p:tgtEl>
                                        <p:attrNameLst>
                                          <p:attrName>ppt_x</p:attrName>
                                        </p:attrNameLst>
                                      </p:cBhvr>
                                      <p:tavLst>
                                        <p:tav tm="0">
                                          <p:val>
                                            <p:strVal val="1+#ppt_w/2"/>
                                          </p:val>
                                        </p:tav>
                                        <p:tav tm="100000">
                                          <p:val>
                                            <p:strVal val="#ppt_x"/>
                                          </p:val>
                                        </p:tav>
                                      </p:tavLst>
                                    </p:anim>
                                    <p:anim calcmode="lin" valueType="num">
                                      <p:cBhvr additive="base">
                                        <p:cTn id="64" dur="1000" fill="hold"/>
                                        <p:tgtEl>
                                          <p:spTgt spid="6963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69635">
                                            <p:txEl>
                                              <p:pRg st="11" end="11"/>
                                            </p:txEl>
                                          </p:spTgt>
                                        </p:tgtEl>
                                        <p:attrNameLst>
                                          <p:attrName>style.visibility</p:attrName>
                                        </p:attrNameLst>
                                      </p:cBhvr>
                                      <p:to>
                                        <p:strVal val="visible"/>
                                      </p:to>
                                    </p:set>
                                    <p:anim calcmode="lin" valueType="num">
                                      <p:cBhvr additive="base">
                                        <p:cTn id="69" dur="1000" fill="hold"/>
                                        <p:tgtEl>
                                          <p:spTgt spid="69635">
                                            <p:txEl>
                                              <p:pRg st="11" end="11"/>
                                            </p:txEl>
                                          </p:spTgt>
                                        </p:tgtEl>
                                        <p:attrNameLst>
                                          <p:attrName>ppt_x</p:attrName>
                                        </p:attrNameLst>
                                      </p:cBhvr>
                                      <p:tavLst>
                                        <p:tav tm="0">
                                          <p:val>
                                            <p:strVal val="1+#ppt_w/2"/>
                                          </p:val>
                                        </p:tav>
                                        <p:tav tm="100000">
                                          <p:val>
                                            <p:strVal val="#ppt_x"/>
                                          </p:val>
                                        </p:tav>
                                      </p:tavLst>
                                    </p:anim>
                                    <p:anim calcmode="lin" valueType="num">
                                      <p:cBhvr additive="base">
                                        <p:cTn id="70" dur="1000" fill="hold"/>
                                        <p:tgtEl>
                                          <p:spTgt spid="69635">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69635">
                                            <p:txEl>
                                              <p:pRg st="12" end="12"/>
                                            </p:txEl>
                                          </p:spTgt>
                                        </p:tgtEl>
                                        <p:attrNameLst>
                                          <p:attrName>style.visibility</p:attrName>
                                        </p:attrNameLst>
                                      </p:cBhvr>
                                      <p:to>
                                        <p:strVal val="visible"/>
                                      </p:to>
                                    </p:set>
                                    <p:anim calcmode="lin" valueType="num">
                                      <p:cBhvr additive="base">
                                        <p:cTn id="75" dur="1000" fill="hold"/>
                                        <p:tgtEl>
                                          <p:spTgt spid="69635">
                                            <p:txEl>
                                              <p:pRg st="12" end="12"/>
                                            </p:txEl>
                                          </p:spTgt>
                                        </p:tgtEl>
                                        <p:attrNameLst>
                                          <p:attrName>ppt_x</p:attrName>
                                        </p:attrNameLst>
                                      </p:cBhvr>
                                      <p:tavLst>
                                        <p:tav tm="0">
                                          <p:val>
                                            <p:strVal val="1+#ppt_w/2"/>
                                          </p:val>
                                        </p:tav>
                                        <p:tav tm="100000">
                                          <p:val>
                                            <p:strVal val="#ppt_x"/>
                                          </p:val>
                                        </p:tav>
                                      </p:tavLst>
                                    </p:anim>
                                    <p:anim calcmode="lin" valueType="num">
                                      <p:cBhvr additive="base">
                                        <p:cTn id="76" dur="1000" fill="hold"/>
                                        <p:tgtEl>
                                          <p:spTgt spid="696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69635">
                                            <p:txEl>
                                              <p:pRg st="13" end="13"/>
                                            </p:txEl>
                                          </p:spTgt>
                                        </p:tgtEl>
                                        <p:attrNameLst>
                                          <p:attrName>style.visibility</p:attrName>
                                        </p:attrNameLst>
                                      </p:cBhvr>
                                      <p:to>
                                        <p:strVal val="visible"/>
                                      </p:to>
                                    </p:set>
                                    <p:anim calcmode="lin" valueType="num">
                                      <p:cBhvr additive="base">
                                        <p:cTn id="81" dur="1000" fill="hold"/>
                                        <p:tgtEl>
                                          <p:spTgt spid="69635">
                                            <p:txEl>
                                              <p:pRg st="13" end="13"/>
                                            </p:txEl>
                                          </p:spTgt>
                                        </p:tgtEl>
                                        <p:attrNameLst>
                                          <p:attrName>ppt_x</p:attrName>
                                        </p:attrNameLst>
                                      </p:cBhvr>
                                      <p:tavLst>
                                        <p:tav tm="0">
                                          <p:val>
                                            <p:strVal val="1+#ppt_w/2"/>
                                          </p:val>
                                        </p:tav>
                                        <p:tav tm="100000">
                                          <p:val>
                                            <p:strVal val="#ppt_x"/>
                                          </p:val>
                                        </p:tav>
                                      </p:tavLst>
                                    </p:anim>
                                    <p:anim calcmode="lin" valueType="num">
                                      <p:cBhvr additive="base">
                                        <p:cTn id="82" dur="1000" fill="hold"/>
                                        <p:tgtEl>
                                          <p:spTgt spid="69635">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69635">
                                            <p:txEl>
                                              <p:pRg st="15" end="15"/>
                                            </p:txEl>
                                          </p:spTgt>
                                        </p:tgtEl>
                                        <p:attrNameLst>
                                          <p:attrName>style.visibility</p:attrName>
                                        </p:attrNameLst>
                                      </p:cBhvr>
                                      <p:to>
                                        <p:strVal val="visible"/>
                                      </p:to>
                                    </p:set>
                                    <p:anim calcmode="lin" valueType="num">
                                      <p:cBhvr additive="base">
                                        <p:cTn id="87" dur="1000" fill="hold"/>
                                        <p:tgtEl>
                                          <p:spTgt spid="69635">
                                            <p:txEl>
                                              <p:pRg st="15" end="15"/>
                                            </p:txEl>
                                          </p:spTgt>
                                        </p:tgtEl>
                                        <p:attrNameLst>
                                          <p:attrName>ppt_x</p:attrName>
                                        </p:attrNameLst>
                                      </p:cBhvr>
                                      <p:tavLst>
                                        <p:tav tm="0">
                                          <p:val>
                                            <p:strVal val="1+#ppt_w/2"/>
                                          </p:val>
                                        </p:tav>
                                        <p:tav tm="100000">
                                          <p:val>
                                            <p:strVal val="#ppt_x"/>
                                          </p:val>
                                        </p:tav>
                                      </p:tavLst>
                                    </p:anim>
                                    <p:anim calcmode="lin" valueType="num">
                                      <p:cBhvr additive="base">
                                        <p:cTn id="88" dur="1000" fill="hold"/>
                                        <p:tgtEl>
                                          <p:spTgt spid="69635">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53" presetClass="entr" presetSubtype="0" fill="hold" nodeType="clickEffect">
                                  <p:stCondLst>
                                    <p:cond delay="0"/>
                                  </p:stCondLst>
                                  <p:childTnLst>
                                    <p:set>
                                      <p:cBhvr>
                                        <p:cTn id="92" dur="1" fill="hold">
                                          <p:stCondLst>
                                            <p:cond delay="0"/>
                                          </p:stCondLst>
                                        </p:cTn>
                                        <p:tgtEl>
                                          <p:spTgt spid="3"/>
                                        </p:tgtEl>
                                        <p:attrNameLst>
                                          <p:attrName>style.visibility</p:attrName>
                                        </p:attrNameLst>
                                      </p:cBhvr>
                                      <p:to>
                                        <p:strVal val="visible"/>
                                      </p:to>
                                    </p:set>
                                    <p:anim calcmode="lin" valueType="num">
                                      <p:cBhvr>
                                        <p:cTn id="93" dur="500" fill="hold"/>
                                        <p:tgtEl>
                                          <p:spTgt spid="3"/>
                                        </p:tgtEl>
                                        <p:attrNameLst>
                                          <p:attrName>ppt_w</p:attrName>
                                        </p:attrNameLst>
                                      </p:cBhvr>
                                      <p:tavLst>
                                        <p:tav tm="0">
                                          <p:val>
                                            <p:fltVal val="0"/>
                                          </p:val>
                                        </p:tav>
                                        <p:tav tm="100000">
                                          <p:val>
                                            <p:strVal val="#ppt_w"/>
                                          </p:val>
                                        </p:tav>
                                      </p:tavLst>
                                    </p:anim>
                                    <p:anim calcmode="lin" valueType="num">
                                      <p:cBhvr>
                                        <p:cTn id="94" dur="500" fill="hold"/>
                                        <p:tgtEl>
                                          <p:spTgt spid="3"/>
                                        </p:tgtEl>
                                        <p:attrNameLst>
                                          <p:attrName>ppt_h</p:attrName>
                                        </p:attrNameLst>
                                      </p:cBhvr>
                                      <p:tavLst>
                                        <p:tav tm="0">
                                          <p:val>
                                            <p:fltVal val="0"/>
                                          </p:val>
                                        </p:tav>
                                        <p:tav tm="100000">
                                          <p:val>
                                            <p:strVal val="#ppt_h"/>
                                          </p:val>
                                        </p:tav>
                                      </p:tavLst>
                                    </p:anim>
                                    <p:animEffect transition="in" filter="fade">
                                      <p:cBhvr>
                                        <p:cTn id="95" dur="500"/>
                                        <p:tgtEl>
                                          <p:spTgt spid="3"/>
                                        </p:tgtEl>
                                      </p:cBhvr>
                                    </p:animEffect>
                                  </p:childTnLst>
                                </p:cTn>
                              </p:par>
                              <p:par>
                                <p:cTn id="96" presetID="53" presetClass="entr" presetSubtype="0" fill="hold" nodeType="withEffect">
                                  <p:stCondLst>
                                    <p:cond delay="0"/>
                                  </p:stCondLst>
                                  <p:childTnLst>
                                    <p:set>
                                      <p:cBhvr>
                                        <p:cTn id="97" dur="1" fill="hold">
                                          <p:stCondLst>
                                            <p:cond delay="0"/>
                                          </p:stCondLst>
                                        </p:cTn>
                                        <p:tgtEl>
                                          <p:spTgt spid="4"/>
                                        </p:tgtEl>
                                        <p:attrNameLst>
                                          <p:attrName>style.visibility</p:attrName>
                                        </p:attrNameLst>
                                      </p:cBhvr>
                                      <p:to>
                                        <p:strVal val="visible"/>
                                      </p:to>
                                    </p:set>
                                    <p:anim calcmode="lin" valueType="num">
                                      <p:cBhvr>
                                        <p:cTn id="98" dur="500" fill="hold"/>
                                        <p:tgtEl>
                                          <p:spTgt spid="4"/>
                                        </p:tgtEl>
                                        <p:attrNameLst>
                                          <p:attrName>ppt_w</p:attrName>
                                        </p:attrNameLst>
                                      </p:cBhvr>
                                      <p:tavLst>
                                        <p:tav tm="0">
                                          <p:val>
                                            <p:fltVal val="0"/>
                                          </p:val>
                                        </p:tav>
                                        <p:tav tm="100000">
                                          <p:val>
                                            <p:strVal val="#ppt_w"/>
                                          </p:val>
                                        </p:tav>
                                      </p:tavLst>
                                    </p:anim>
                                    <p:anim calcmode="lin" valueType="num">
                                      <p:cBhvr>
                                        <p:cTn id="99" dur="500" fill="hold"/>
                                        <p:tgtEl>
                                          <p:spTgt spid="4"/>
                                        </p:tgtEl>
                                        <p:attrNameLst>
                                          <p:attrName>ppt_h</p:attrName>
                                        </p:attrNameLst>
                                      </p:cBhvr>
                                      <p:tavLst>
                                        <p:tav tm="0">
                                          <p:val>
                                            <p:fltVal val="0"/>
                                          </p:val>
                                        </p:tav>
                                        <p:tav tm="100000">
                                          <p:val>
                                            <p:strVal val="#ppt_h"/>
                                          </p:val>
                                        </p:tav>
                                      </p:tavLst>
                                    </p:anim>
                                    <p:animEffect transition="in" filter="fade">
                                      <p:cBhvr>
                                        <p:cTn id="10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333375"/>
            <a:ext cx="8229600" cy="1143000"/>
          </a:xfrm>
        </p:spPr>
        <p:txBody>
          <a:bodyPr/>
          <a:lstStyle/>
          <a:p>
            <a:pPr eaLnBrk="1" hangingPunct="1"/>
            <a:r>
              <a:rPr lang="es-ES" sz="2900" b="1" u="sng">
                <a:solidFill>
                  <a:srgbClr val="FF0000"/>
                </a:solidFill>
                <a:latin typeface="Times New Roman" pitchFamily="18" charset="0"/>
              </a:rPr>
              <a:t>Concepción materialista de la historia:</a:t>
            </a:r>
          </a:p>
        </p:txBody>
      </p:sp>
      <p:sp>
        <p:nvSpPr>
          <p:cNvPr id="24579" name="Rectangle 3"/>
          <p:cNvSpPr>
            <a:spLocks noGrp="1" noChangeArrowheads="1"/>
          </p:cNvSpPr>
          <p:nvPr>
            <p:ph type="body" idx="1"/>
          </p:nvPr>
        </p:nvSpPr>
        <p:spPr>
          <a:xfrm>
            <a:off x="0" y="1052513"/>
            <a:ext cx="8697913" cy="5805487"/>
          </a:xfrm>
        </p:spPr>
        <p:txBody>
          <a:bodyPr/>
          <a:lstStyle/>
          <a:p>
            <a:pPr marL="609600" indent="-609600" eaLnBrk="1" hangingPunct="1">
              <a:buClr>
                <a:srgbClr val="A50021"/>
              </a:buClr>
              <a:buFont typeface="Wingdings" pitchFamily="2" charset="2"/>
              <a:buNone/>
            </a:pPr>
            <a:r>
              <a:rPr lang="es-ES">
                <a:latin typeface="Times New Roman" pitchFamily="18" charset="0"/>
              </a:rPr>
              <a:t>       </a:t>
            </a:r>
            <a:r>
              <a:rPr lang="es-ES" sz="2400">
                <a:latin typeface="Arial Black" pitchFamily="34" charset="0"/>
              </a:rPr>
              <a:t>Aporte básico de la filosofía marxista al conocimiento de la historia y de las leyes de la sociedad, se fundamenta en el principio de que el</a:t>
            </a:r>
            <a:r>
              <a:rPr lang="es-ES" sz="2400">
                <a:solidFill>
                  <a:srgbClr val="A50021"/>
                </a:solidFill>
                <a:latin typeface="Arial Black" pitchFamily="34" charset="0"/>
              </a:rPr>
              <a:t> </a:t>
            </a:r>
            <a:r>
              <a:rPr lang="es-ES" sz="2400" b="1" i="1">
                <a:solidFill>
                  <a:srgbClr val="FF0000"/>
                </a:solidFill>
                <a:latin typeface="Arial Black" pitchFamily="34" charset="0"/>
              </a:rPr>
              <a:t>ser social</a:t>
            </a:r>
            <a:r>
              <a:rPr lang="es-ES" sz="2400" b="1">
                <a:solidFill>
                  <a:srgbClr val="A50021"/>
                </a:solidFill>
                <a:latin typeface="Arial Black" pitchFamily="34" charset="0"/>
              </a:rPr>
              <a:t> </a:t>
            </a:r>
            <a:r>
              <a:rPr lang="es-ES" sz="2400">
                <a:latin typeface="Arial Black" pitchFamily="34" charset="0"/>
              </a:rPr>
              <a:t>condiciona la</a:t>
            </a:r>
            <a:r>
              <a:rPr lang="es-ES" sz="2400">
                <a:solidFill>
                  <a:srgbClr val="A50021"/>
                </a:solidFill>
                <a:latin typeface="Arial Black" pitchFamily="34" charset="0"/>
              </a:rPr>
              <a:t> </a:t>
            </a:r>
            <a:r>
              <a:rPr lang="es-ES" sz="2400" b="1" i="1">
                <a:solidFill>
                  <a:srgbClr val="FF0000"/>
                </a:solidFill>
                <a:latin typeface="Arial Black" pitchFamily="34" charset="0"/>
              </a:rPr>
              <a:t>conciencia social</a:t>
            </a:r>
            <a:r>
              <a:rPr lang="es-ES" sz="2400">
                <a:latin typeface="Arial Black" pitchFamily="34" charset="0"/>
              </a:rPr>
              <a:t>; es decir, que las condiciones de la vida material en que el hombre se desenvuelve, condicionan el alcance y desarrollo del modo de reflejar esa vida material en su mente a través de las diferentes formas de esta conciencia: la política, la ética, la estética, la religiosa, la filosófica, la científica, la jurídica, etc.</a:t>
            </a:r>
            <a:r>
              <a:rPr lang="es-ES" sz="2400">
                <a:solidFill>
                  <a:srgbClr val="A50021"/>
                </a:solidFill>
                <a:latin typeface="Arial Black" pitchFamily="34" charset="0"/>
              </a:rPr>
              <a:t>  </a:t>
            </a:r>
            <a:endParaRPr lang="en-US" sz="2400">
              <a:solidFill>
                <a:srgbClr val="A50021"/>
              </a:solidFill>
              <a:latin typeface="Arial Black" pitchFamily="34" charset="0"/>
            </a:endParaRPr>
          </a:p>
          <a:p>
            <a:pPr marL="609600" indent="-609600" eaLnBrk="1" hangingPunct="1">
              <a:buFont typeface="Wingdings" pitchFamily="2" charset="2"/>
              <a:buNone/>
            </a:pPr>
            <a:endParaRPr lang="es-ES">
              <a:solidFill>
                <a:srgbClr val="A5002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diamond(in)">
                                      <p:cBhvr>
                                        <p:cTn id="7" dur="1000"/>
                                        <p:tgtEl>
                                          <p:spTgt spid="24578"/>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24579">
                                            <p:txEl>
                                              <p:pRg st="0" end="0"/>
                                            </p:txEl>
                                          </p:spTgt>
                                        </p:tgtEl>
                                        <p:attrNameLst>
                                          <p:attrName>style.visibility</p:attrName>
                                        </p:attrNameLst>
                                      </p:cBhvr>
                                      <p:to>
                                        <p:strVal val="visible"/>
                                      </p:to>
                                    </p:set>
                                    <p:animEffect transition="in" filter="plus(in)">
                                      <p:cBhvr>
                                        <p:cTn id="11" dur="10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50937"/>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pPr>
              <a:defRPr/>
            </a:pPr>
            <a:r>
              <a:rPr lang="es-ES_tradnl" sz="3600" dirty="0">
                <a:solidFill>
                  <a:srgbClr val="FF0000"/>
                </a:solidFill>
                <a:latin typeface="Arial Black" pitchFamily="34" charset="0"/>
              </a:rPr>
              <a:t>SER SOCIAL Y CONCIENCIA SOCIAL</a:t>
            </a:r>
            <a:endParaRPr lang="en-US" sz="3600" dirty="0">
              <a:solidFill>
                <a:srgbClr val="FF0000"/>
              </a:solidFill>
              <a:latin typeface="Arial Black" pitchFamily="34" charset="0"/>
            </a:endParaRPr>
          </a:p>
        </p:txBody>
      </p:sp>
      <p:pic>
        <p:nvPicPr>
          <p:cNvPr id="5" name="Picture 4"/>
          <p:cNvPicPr>
            <a:picLocks noChangeAspect="1" noChangeArrowheads="1"/>
          </p:cNvPicPr>
          <p:nvPr/>
        </p:nvPicPr>
        <p:blipFill>
          <a:blip r:embed="rId2">
            <a:lum bright="22000"/>
          </a:blip>
          <a:srcRect b="9462"/>
          <a:stretch>
            <a:fillRect/>
          </a:stretch>
        </p:blipFill>
        <p:spPr bwMode="auto">
          <a:xfrm>
            <a:off x="4643438" y="1571625"/>
            <a:ext cx="4500562" cy="4000500"/>
          </a:xfrm>
          <a:prstGeom prst="rect">
            <a:avLst/>
          </a:prstGeom>
          <a:noFill/>
          <a:ln w="9525">
            <a:noFill/>
            <a:miter lim="800000"/>
            <a:headEnd/>
            <a:tailEnd/>
          </a:ln>
        </p:spPr>
      </p:pic>
      <p:pic>
        <p:nvPicPr>
          <p:cNvPr id="4" name="Picture 5"/>
          <p:cNvPicPr>
            <a:picLocks noChangeAspect="1" noChangeArrowheads="1"/>
          </p:cNvPicPr>
          <p:nvPr/>
        </p:nvPicPr>
        <p:blipFill>
          <a:blip r:embed="rId3">
            <a:lum bright="42000"/>
          </a:blip>
          <a:srcRect t="9796" r="10402" b="9361"/>
          <a:stretch>
            <a:fillRect/>
          </a:stretch>
        </p:blipFill>
        <p:spPr bwMode="auto">
          <a:xfrm>
            <a:off x="142875" y="1571625"/>
            <a:ext cx="4500563" cy="4000500"/>
          </a:xfrm>
          <a:prstGeom prst="rect">
            <a:avLst/>
          </a:prstGeom>
          <a:noFill/>
          <a:ln w="9525">
            <a:noFill/>
            <a:miter lim="800000"/>
            <a:headEnd/>
            <a:tailEnd/>
          </a:ln>
        </p:spPr>
      </p:pic>
      <p:sp>
        <p:nvSpPr>
          <p:cNvPr id="16389" name="2 Marcador de contenido"/>
          <p:cNvSpPr>
            <a:spLocks noGrp="1"/>
          </p:cNvSpPr>
          <p:nvPr>
            <p:ph idx="1"/>
          </p:nvPr>
        </p:nvSpPr>
        <p:spPr/>
        <p:txBody>
          <a:bodyPr/>
          <a:lstStyle/>
          <a:p>
            <a:pPr>
              <a:buFont typeface="Wingdings" pitchFamily="2" charset="2"/>
              <a:buNone/>
            </a:pPr>
            <a:r>
              <a:rPr lang="es-ES_tradnl" sz="3600" b="1">
                <a:latin typeface="Arial Black" pitchFamily="34" charset="0"/>
              </a:rPr>
              <a:t>“La </a:t>
            </a:r>
            <a:r>
              <a:rPr lang="es-ES_tradnl" sz="3600" b="1">
                <a:solidFill>
                  <a:srgbClr val="C00000"/>
                </a:solidFill>
                <a:latin typeface="Arial Black" pitchFamily="34" charset="0"/>
              </a:rPr>
              <a:t>conciencia</a:t>
            </a:r>
            <a:r>
              <a:rPr lang="es-ES_tradnl" sz="3600" b="1">
                <a:latin typeface="Arial Black" pitchFamily="34" charset="0"/>
              </a:rPr>
              <a:t> jamás puede</a:t>
            </a:r>
          </a:p>
          <a:p>
            <a:pPr>
              <a:buFont typeface="Wingdings" pitchFamily="2" charset="2"/>
              <a:buNone/>
            </a:pPr>
            <a:r>
              <a:rPr lang="es-ES_tradnl" sz="3600" b="1">
                <a:latin typeface="Arial Black" pitchFamily="34" charset="0"/>
              </a:rPr>
              <a:t>ser otra cosa que el ser</a:t>
            </a:r>
          </a:p>
          <a:p>
            <a:pPr>
              <a:buFont typeface="Wingdings" pitchFamily="2" charset="2"/>
              <a:buNone/>
            </a:pPr>
            <a:r>
              <a:rPr lang="es-ES_tradnl" sz="3600" b="1">
                <a:latin typeface="Arial Black" pitchFamily="34" charset="0"/>
              </a:rPr>
              <a:t>consciente de los hombres y</a:t>
            </a:r>
          </a:p>
          <a:p>
            <a:pPr>
              <a:buFont typeface="Wingdings" pitchFamily="2" charset="2"/>
              <a:buNone/>
            </a:pPr>
            <a:r>
              <a:rPr lang="es-ES_tradnl" sz="3600" b="1">
                <a:latin typeface="Arial Black" pitchFamily="34" charset="0"/>
              </a:rPr>
              <a:t>el </a:t>
            </a:r>
            <a:r>
              <a:rPr lang="es-ES_tradnl" sz="3600" b="1">
                <a:solidFill>
                  <a:srgbClr val="A50021"/>
                </a:solidFill>
                <a:latin typeface="Arial Black" pitchFamily="34" charset="0"/>
              </a:rPr>
              <a:t>ser</a:t>
            </a:r>
            <a:r>
              <a:rPr lang="es-ES_tradnl" sz="3600" b="1">
                <a:latin typeface="Arial Black" pitchFamily="34" charset="0"/>
              </a:rPr>
              <a:t> de los hombres es su</a:t>
            </a:r>
          </a:p>
          <a:p>
            <a:pPr>
              <a:buFont typeface="Wingdings" pitchFamily="2" charset="2"/>
              <a:buNone/>
            </a:pPr>
            <a:r>
              <a:rPr lang="es-ES_tradnl" sz="3600" b="1">
                <a:latin typeface="Arial Black" pitchFamily="34" charset="0"/>
              </a:rPr>
              <a:t>proceso de vida real”</a:t>
            </a:r>
          </a:p>
          <a:p>
            <a:pPr>
              <a:buFont typeface="Wingdings" pitchFamily="2" charset="2"/>
              <a:buNone/>
            </a:pPr>
            <a:endParaRPr lang="es-ES_tradnl" sz="3600" b="1"/>
          </a:p>
          <a:p>
            <a:pPr>
              <a:buFont typeface="Wingdings" pitchFamily="2" charset="2"/>
              <a:buNone/>
            </a:pPr>
            <a:r>
              <a:rPr lang="es-ES" sz="2400">
                <a:latin typeface="Times New Roman" pitchFamily="18" charset="0"/>
              </a:rPr>
              <a:t>      Marx, C, Engels, F.   Ideología Alemana. </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707</Words>
  <Application>Microsoft Office PowerPoint</Application>
  <PresentationFormat>Presentación en pantalla (4:3)</PresentationFormat>
  <Paragraphs>66</Paragraphs>
  <Slides>11</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Arial Black</vt:lpstr>
      <vt:lpstr>Calibri</vt:lpstr>
      <vt:lpstr>Times New Roman</vt:lpstr>
      <vt:lpstr>Wingdings</vt:lpstr>
      <vt:lpstr>Tema de Office</vt:lpstr>
      <vt:lpstr>UCCFD Clase de Filosofía “La Concepción Materialista de la Historia y su significado teórico metodológico”</vt:lpstr>
      <vt:lpstr>Presentación de PowerPoint</vt:lpstr>
      <vt:lpstr>FILOSOFÍA PREMARXISTA CONCEPCIONES SOBRE LA SOCIEDAD</vt:lpstr>
      <vt:lpstr>Limitaciones fundamentales de las concepciones premarxistas acerca el desarrollo social</vt:lpstr>
      <vt:lpstr>FILOSOFÍA MARXISTA</vt:lpstr>
      <vt:lpstr>Concepción:</vt:lpstr>
      <vt:lpstr>Presentación de PowerPoint</vt:lpstr>
      <vt:lpstr>Concepción materialista de la historia:</vt:lpstr>
      <vt:lpstr>SER SOCIAL Y CONCIENCIA SOCIAL</vt:lpstr>
      <vt:lpstr>Esencia de la Concepción Materialista de la Historia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2: La Concepción Materialista de la Historia y su significado teórico metodológico</dc:title>
  <dc:creator>emergencia</dc:creator>
  <cp:lastModifiedBy>Esmeralda</cp:lastModifiedBy>
  <cp:revision>17</cp:revision>
  <dcterms:created xsi:type="dcterms:W3CDTF">2002-01-01T02:35:57Z</dcterms:created>
  <dcterms:modified xsi:type="dcterms:W3CDTF">2021-05-16T15:42:37Z</dcterms:modified>
</cp:coreProperties>
</file>