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67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45" d="100"/>
          <a:sy n="145" d="100"/>
        </p:scale>
        <p:origin x="984" y="18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60FA-1CF0-4575-9154-0EF60EB2CA5F}" type="datetimeFigureOut">
              <a:rPr lang="es-ES" smtClean="0"/>
              <a:pPr/>
              <a:t>01/06/2016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2929-5274-420D-9993-ADFEAABE372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6037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60FA-1CF0-4575-9154-0EF60EB2CA5F}" type="datetimeFigureOut">
              <a:rPr lang="es-ES" smtClean="0"/>
              <a:pPr/>
              <a:t>01/06/2016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2929-5274-420D-9993-ADFEAABE372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8594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60FA-1CF0-4575-9154-0EF60EB2CA5F}" type="datetimeFigureOut">
              <a:rPr lang="es-ES" smtClean="0"/>
              <a:pPr/>
              <a:t>01/06/2016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2929-5274-420D-9993-ADFEAABE372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1592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60FA-1CF0-4575-9154-0EF60EB2CA5F}" type="datetimeFigureOut">
              <a:rPr lang="es-ES" smtClean="0"/>
              <a:pPr/>
              <a:t>01/06/2016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2929-5274-420D-9993-ADFEAABE372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9202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60FA-1CF0-4575-9154-0EF60EB2CA5F}" type="datetimeFigureOut">
              <a:rPr lang="es-ES" smtClean="0"/>
              <a:pPr/>
              <a:t>01/06/2016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2929-5274-420D-9993-ADFEAABE372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4601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60FA-1CF0-4575-9154-0EF60EB2CA5F}" type="datetimeFigureOut">
              <a:rPr lang="es-ES" smtClean="0"/>
              <a:pPr/>
              <a:t>01/06/2016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2929-5274-420D-9993-ADFEAABE372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4577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60FA-1CF0-4575-9154-0EF60EB2CA5F}" type="datetimeFigureOut">
              <a:rPr lang="es-ES" smtClean="0"/>
              <a:pPr/>
              <a:t>01/06/2016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2929-5274-420D-9993-ADFEAABE372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560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60FA-1CF0-4575-9154-0EF60EB2CA5F}" type="datetimeFigureOut">
              <a:rPr lang="es-ES" smtClean="0"/>
              <a:pPr/>
              <a:t>01/06/2016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2929-5274-420D-9993-ADFEAABE372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3906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60FA-1CF0-4575-9154-0EF60EB2CA5F}" type="datetimeFigureOut">
              <a:rPr lang="es-ES" smtClean="0"/>
              <a:pPr/>
              <a:t>01/06/2016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2929-5274-420D-9993-ADFEAABE372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4600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60FA-1CF0-4575-9154-0EF60EB2CA5F}" type="datetimeFigureOut">
              <a:rPr lang="es-ES" smtClean="0"/>
              <a:pPr/>
              <a:t>01/06/2016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2929-5274-420D-9993-ADFEAABE372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184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460FA-1CF0-4575-9154-0EF60EB2CA5F}" type="datetimeFigureOut">
              <a:rPr lang="es-ES" smtClean="0"/>
              <a:pPr/>
              <a:t>01/06/2016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E2929-5274-420D-9993-ADFEAABE372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8101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460FA-1CF0-4575-9154-0EF60EB2CA5F}" type="datetimeFigureOut">
              <a:rPr lang="es-ES" smtClean="0"/>
              <a:pPr/>
              <a:t>01/06/2016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E2929-5274-420D-9993-ADFEAABE372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9452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2836" y="332656"/>
            <a:ext cx="6725428" cy="1492675"/>
          </a:xfrm>
        </p:spPr>
        <p:txBody>
          <a:bodyPr>
            <a:normAutofit fontScale="90000"/>
          </a:bodyPr>
          <a:lstStyle/>
          <a:p>
            <a:r>
              <a:rPr lang="es-ES" sz="3200" b="1" u="sng" dirty="0">
                <a:latin typeface="Arial" pitchFamily="34" charset="0"/>
                <a:cs typeface="Arial" pitchFamily="34" charset="0"/>
              </a:rPr>
              <a:t>Programa  Integral de Preparación del Deportista</a:t>
            </a:r>
            <a:br>
              <a:rPr lang="es-ES" sz="3200" b="1" u="sng" dirty="0">
                <a:latin typeface="Arial" pitchFamily="34" charset="0"/>
                <a:cs typeface="Arial" pitchFamily="34" charset="0"/>
              </a:rPr>
            </a:b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Imagen" descr="矴ຘᙪ矴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32656"/>
            <a:ext cx="1101090" cy="1150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5 Imagen" descr="macuy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29140">
            <a:off x="2774945" y="1534992"/>
            <a:ext cx="2302673" cy="231352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9597">
            <a:off x="5231271" y="1532666"/>
            <a:ext cx="2460252" cy="23799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8" name="7 CuadroTexto"/>
          <p:cNvSpPr txBox="1"/>
          <p:nvPr/>
        </p:nvSpPr>
        <p:spPr>
          <a:xfrm>
            <a:off x="1835696" y="3933056"/>
            <a:ext cx="691276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u="sng" dirty="0">
                <a:latin typeface="Arial" pitchFamily="34" charset="0"/>
                <a:cs typeface="Arial" pitchFamily="34" charset="0"/>
              </a:rPr>
              <a:t>Actualizado por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: 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r>
              <a:rPr lang="es-ES" sz="2000" b="1" dirty="0">
                <a:latin typeface="Arial" pitchFamily="34" charset="0"/>
                <a:cs typeface="Arial" pitchFamily="34" charset="0"/>
              </a:rPr>
              <a:t> 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sz="2000" dirty="0">
                <a:latin typeface="Arial" pitchFamily="34" charset="0"/>
                <a:cs typeface="Arial" pitchFamily="34" charset="0"/>
              </a:rPr>
              <a:t>Lic. Mario Preval George (Entrenador/ EIDE de Santiago de Cuba). 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sz="20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lvl="0"/>
            <a:r>
              <a:rPr lang="es-ES" sz="2000" dirty="0">
                <a:latin typeface="Arial" pitchFamily="34" charset="0"/>
                <a:cs typeface="Arial" pitchFamily="34" charset="0"/>
              </a:rPr>
              <a:t>Lic. Hermes Arrate Oquendo (Entrenador/ EIDE de  La Habana).</a:t>
            </a:r>
          </a:p>
          <a:p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651152" y="1212404"/>
            <a:ext cx="385298" cy="5260072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ES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Ciclo Olímpico 2016 - 2020</a:t>
            </a:r>
            <a:endParaRPr lang="es-ES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62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380115"/>
              </p:ext>
            </p:extLst>
          </p:nvPr>
        </p:nvGraphicFramePr>
        <p:xfrm>
          <a:off x="683569" y="836712"/>
          <a:ext cx="7848870" cy="491094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{D7AC3CCA-C797-4891-BE02-D94E43425B78}</a:tableStyleId>
              </a:tblPr>
              <a:tblGrid>
                <a:gridCol w="787824"/>
                <a:gridCol w="794095"/>
                <a:gridCol w="788871"/>
                <a:gridCol w="788871"/>
                <a:gridCol w="886043"/>
                <a:gridCol w="886043"/>
                <a:gridCol w="788871"/>
                <a:gridCol w="788871"/>
                <a:gridCol w="550510"/>
                <a:gridCol w="788871"/>
              </a:tblGrid>
              <a:tr h="1080120"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       FUERZA PIERNAS </a:t>
                      </a:r>
                      <a:r>
                        <a:rPr lang="es-ES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(CUCLILLAS)</a:t>
                      </a:r>
                      <a:endParaRPr lang="es-ES" sz="2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47261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Masculino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Evaluación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Femenino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47261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Repeticiones                               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Repeticiones                                                              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4726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Más de</a:t>
                      </a:r>
                      <a:endParaRPr lang="es-ES" sz="2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s-ES" sz="2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MB</a:t>
                      </a:r>
                      <a:endParaRPr lang="es-ES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s-ES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Más de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47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s-ES" sz="2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s-ES" sz="2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s-ES" sz="2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s-ES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s-ES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s-ES" sz="2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s-ES" sz="2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s-ES" sz="2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47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s-ES" sz="2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s-ES" sz="2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s-ES" sz="2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s-ES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s-ES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s-ES" sz="2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s-ES" sz="2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47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s-ES" sz="2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s-ES" sz="2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s-ES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s-ES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4726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Menos de</a:t>
                      </a:r>
                      <a:endParaRPr lang="es-ES" sz="2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s-ES" sz="2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MM</a:t>
                      </a:r>
                      <a:endParaRPr lang="es-ES" sz="2000" b="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s-ES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Menos  de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470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402037"/>
              </p:ext>
            </p:extLst>
          </p:nvPr>
        </p:nvGraphicFramePr>
        <p:xfrm>
          <a:off x="899592" y="692694"/>
          <a:ext cx="7632847" cy="583265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{D7AC3CCA-C797-4891-BE02-D94E43425B78}</a:tableStyleId>
              </a:tblPr>
              <a:tblGrid>
                <a:gridCol w="2088232"/>
                <a:gridCol w="1152128"/>
                <a:gridCol w="1584176"/>
                <a:gridCol w="1598610"/>
                <a:gridCol w="1209701"/>
              </a:tblGrid>
              <a:tr h="70528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Conducción de</a:t>
                      </a:r>
                      <a:r>
                        <a:rPr lang="es-ES" sz="20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la pelota (</a:t>
                      </a:r>
                      <a:r>
                        <a:rPr lang="es-ES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 </a:t>
                      </a:r>
                      <a:r>
                        <a:rPr lang="es-ES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metros)</a:t>
                      </a:r>
                      <a:endParaRPr lang="es-ES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705280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MASCULINO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Evaluación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s-ES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FEMENINO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705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Tiempos</a:t>
                      </a:r>
                      <a:endParaRPr lang="es-ES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Puntos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Tiempos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Puntos</a:t>
                      </a:r>
                      <a:endParaRPr lang="es-ES" sz="2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43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Menos</a:t>
                      </a:r>
                      <a:r>
                        <a:rPr lang="es-ES" sz="1800" b="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8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de 4´´.90  </a:t>
                      </a:r>
                      <a:endParaRPr lang="es-ES" sz="18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s-ES" sz="2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MB</a:t>
                      </a:r>
                      <a:endParaRPr lang="es-ES" sz="20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menos</a:t>
                      </a:r>
                      <a:r>
                        <a:rPr lang="es-ES" sz="18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de </a:t>
                      </a:r>
                      <a:r>
                        <a:rPr lang="es-E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es-ES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”.75</a:t>
                      </a:r>
                      <a:endParaRPr lang="es-ES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s-ES" sz="2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82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 </a:t>
                      </a:r>
                      <a:r>
                        <a:rPr lang="es-ES" sz="18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5´´00  a 5´´.15</a:t>
                      </a:r>
                      <a:endParaRPr lang="es-ES" sz="18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s-ES" sz="2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s-ES" sz="20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 </a:t>
                      </a:r>
                      <a:r>
                        <a:rPr lang="es-ES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5´´.75  a 5´´.90</a:t>
                      </a:r>
                      <a:endParaRPr lang="es-ES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s-ES" sz="2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43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 </a:t>
                      </a:r>
                      <a:r>
                        <a:rPr lang="es-ES" sz="18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5´´16  a  5´´.</a:t>
                      </a:r>
                      <a:r>
                        <a:rPr lang="es-ES" sz="1800" b="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8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s-ES" sz="18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s-ES" sz="2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s-ES" sz="20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 </a:t>
                      </a:r>
                      <a:r>
                        <a:rPr lang="es-ES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5´´.91  a 6´´.00</a:t>
                      </a:r>
                      <a:endParaRPr lang="es-ES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s-ES" sz="2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43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 </a:t>
                      </a:r>
                      <a:r>
                        <a:rPr lang="es-ES" sz="18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5´´21 </a:t>
                      </a:r>
                      <a:r>
                        <a:rPr lang="es-ES" sz="18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 </a:t>
                      </a:r>
                      <a:r>
                        <a:rPr lang="es-ES" sz="18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5´´25</a:t>
                      </a:r>
                      <a:endParaRPr lang="es-ES" sz="18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s-ES" sz="2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s-ES" sz="20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 </a:t>
                      </a:r>
                      <a:r>
                        <a:rPr lang="es-ES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6´´.01  a 6´´.05</a:t>
                      </a:r>
                      <a:endParaRPr lang="es-ES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s-ES" sz="2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05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Más</a:t>
                      </a:r>
                      <a:r>
                        <a:rPr lang="es-ES" sz="1800" b="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8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de 5´´.25</a:t>
                      </a:r>
                      <a:endParaRPr lang="es-ES" sz="18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s-ES" sz="2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MM</a:t>
                      </a:r>
                      <a:endParaRPr lang="es-ES" sz="2000" b="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Más  </a:t>
                      </a:r>
                      <a:r>
                        <a:rPr lang="es-ES" sz="18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 </a:t>
                      </a:r>
                      <a:r>
                        <a:rPr lang="es-ES" sz="18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6´´.05</a:t>
                      </a:r>
                      <a:endParaRPr lang="es-ES" sz="18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s-ES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93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2765"/>
              </p:ext>
            </p:extLst>
          </p:nvPr>
        </p:nvGraphicFramePr>
        <p:xfrm>
          <a:off x="755577" y="683564"/>
          <a:ext cx="7704856" cy="545586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{616DA210-FB5B-4158-B5E0-FEB733F419BA}</a:tableStyleId>
              </a:tblPr>
              <a:tblGrid>
                <a:gridCol w="1849342"/>
                <a:gridCol w="1208742"/>
                <a:gridCol w="1588684"/>
                <a:gridCol w="1836973"/>
                <a:gridCol w="1221115"/>
              </a:tblGrid>
              <a:tr h="727603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Dribling </a:t>
                      </a: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entre 6 </a:t>
                      </a:r>
                      <a:r>
                        <a:rPr lang="es-ES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obstáculos (20 metros)</a:t>
                      </a:r>
                      <a:endParaRPr lang="es-ES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73997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MASCULINO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0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Evaluación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FEMENINO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8126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Tiempos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Puntos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0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Tiempos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Puntos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919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Menos</a:t>
                      </a:r>
                      <a:r>
                        <a:rPr lang="es-ES" sz="18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de 5‘.30              </a:t>
                      </a:r>
                      <a:endParaRPr lang="es-ES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s-ES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MB</a:t>
                      </a:r>
                      <a:endParaRPr lang="es-ES" sz="20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Menos </a:t>
                      </a:r>
                      <a:r>
                        <a:rPr lang="es-ES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 </a:t>
                      </a:r>
                      <a:r>
                        <a:rPr lang="es-ES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6‘. 70 </a:t>
                      </a:r>
                      <a:endParaRPr lang="es-ES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s-ES" sz="2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919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 </a:t>
                      </a:r>
                      <a:r>
                        <a:rPr lang="pt-BR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5‘.30 </a:t>
                      </a:r>
                      <a:r>
                        <a:rPr lang="pt-BR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 </a:t>
                      </a:r>
                      <a:r>
                        <a:rPr lang="pt-BR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5‘.40     </a:t>
                      </a:r>
                      <a:endParaRPr lang="es-ES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s-ES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s-ES" sz="20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 </a:t>
                      </a:r>
                      <a:r>
                        <a:rPr lang="pt-BR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6‘.70 </a:t>
                      </a:r>
                      <a:r>
                        <a:rPr lang="pt-BR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 </a:t>
                      </a:r>
                      <a:r>
                        <a:rPr lang="pt-BR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6´.80</a:t>
                      </a:r>
                      <a:endParaRPr lang="es-ES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s-ES" sz="2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919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 </a:t>
                      </a:r>
                      <a:r>
                        <a:rPr lang="pt-BR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5‘.41 </a:t>
                      </a:r>
                      <a:r>
                        <a:rPr lang="pt-BR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 </a:t>
                      </a:r>
                      <a:r>
                        <a:rPr lang="pt-BR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5‘.50       </a:t>
                      </a:r>
                      <a:endParaRPr lang="es-ES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s-ES" sz="2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s-ES" sz="20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 </a:t>
                      </a:r>
                      <a:r>
                        <a:rPr lang="pt-BR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6‘.81 </a:t>
                      </a:r>
                      <a:r>
                        <a:rPr lang="pt-BR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 </a:t>
                      </a:r>
                      <a:r>
                        <a:rPr lang="pt-BR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6‘.90</a:t>
                      </a:r>
                      <a:endParaRPr lang="es-ES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s-ES" sz="2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919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 </a:t>
                      </a:r>
                      <a:r>
                        <a:rPr lang="es-ES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5‘.51 </a:t>
                      </a:r>
                      <a:r>
                        <a:rPr lang="es-ES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 </a:t>
                      </a:r>
                      <a:r>
                        <a:rPr lang="es-ES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5‘.60       </a:t>
                      </a:r>
                      <a:endParaRPr lang="es-ES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s-ES" sz="20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s-ES" sz="200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 </a:t>
                      </a:r>
                      <a:r>
                        <a:rPr lang="pt-BR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6‘.91 </a:t>
                      </a:r>
                      <a:r>
                        <a:rPr lang="pt-BR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 </a:t>
                      </a:r>
                      <a:r>
                        <a:rPr lang="pt-BR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7‘.00</a:t>
                      </a:r>
                      <a:endParaRPr lang="es-ES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s-ES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73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Más</a:t>
                      </a:r>
                      <a:r>
                        <a:rPr lang="es-ES" sz="1800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de 5‘.60               </a:t>
                      </a:r>
                      <a:endParaRPr lang="es-ES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s-ES" sz="2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MM</a:t>
                      </a:r>
                      <a:endParaRPr lang="es-ES" sz="2000" b="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Más</a:t>
                      </a:r>
                      <a:r>
                        <a:rPr lang="es-ES" sz="1800" b="1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8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 </a:t>
                      </a:r>
                      <a:r>
                        <a:rPr lang="es-ES" sz="18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7‘.00</a:t>
                      </a:r>
                      <a:endParaRPr lang="es-ES" sz="18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s-ES" sz="2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460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691680" y="897206"/>
            <a:ext cx="4608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u="sng" dirty="0" smtClean="0">
                <a:latin typeface="Arial" pitchFamily="34" charset="0"/>
                <a:cs typeface="Arial" pitchFamily="34" charset="0"/>
              </a:rPr>
              <a:t>NUEVAS REGLAS DE JUEGOS</a:t>
            </a:r>
            <a:endParaRPr lang="es-ES" sz="24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123728" y="2276872"/>
            <a:ext cx="48965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Regla de los 5 metros.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Saque de corner.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Penalty shoot out.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Auto pase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15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209352" y="2967335"/>
            <a:ext cx="27252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GRACIAS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512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971600" y="484202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u="sng" dirty="0">
                <a:latin typeface="Arial" pitchFamily="34" charset="0"/>
                <a:cs typeface="Arial" pitchFamily="34" charset="0"/>
              </a:rPr>
              <a:t>Programa de Enseñanza del </a:t>
            </a:r>
            <a:r>
              <a:rPr lang="es-ES" sz="2400" b="1" u="sng" dirty="0" smtClean="0">
                <a:latin typeface="Arial" pitchFamily="34" charset="0"/>
                <a:cs typeface="Arial" pitchFamily="34" charset="0"/>
              </a:rPr>
              <a:t>Deportista</a:t>
            </a:r>
            <a:r>
              <a:rPr lang="es-ES" sz="2400" b="1" dirty="0">
                <a:latin typeface="Arial" pitchFamily="34" charset="0"/>
                <a:cs typeface="Arial" pitchFamily="34" charset="0"/>
              </a:rPr>
              <a:t> </a:t>
            </a: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400" b="1" u="sng" dirty="0">
                <a:latin typeface="Arial" pitchFamily="34" charset="0"/>
                <a:cs typeface="Arial" pitchFamily="34" charset="0"/>
              </a:rPr>
              <a:t>Categoría</a:t>
            </a:r>
            <a:r>
              <a:rPr lang="es-ES" sz="2400" b="1" dirty="0">
                <a:latin typeface="Arial" pitchFamily="34" charset="0"/>
                <a:cs typeface="Arial" pitchFamily="34" charset="0"/>
              </a:rPr>
              <a:t>: 9 – 10 años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(Áreas 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deportivas).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47564" y="1916832"/>
            <a:ext cx="777686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2000" u="sng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Aprender 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las reglas básicas del Hockey.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Aprender 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el  agarre del bastón.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Enseñar posición básica del hockeista.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Ejecutar 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la conducción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(de derecha)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llevando la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pelota pegada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al bastón.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Ejecutar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la conducción llevando la pelota de izquierda.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Realizar 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el empuje de derecha.</a:t>
            </a:r>
          </a:p>
          <a:p>
            <a:pPr algn="just"/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979712" y="1558903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u="sng" dirty="0">
                <a:latin typeface="Arial" pitchFamily="34" charset="0"/>
                <a:cs typeface="Arial" pitchFamily="34" charset="0"/>
              </a:rPr>
              <a:t>Objetivos Específicos</a:t>
            </a:r>
            <a:r>
              <a:rPr lang="es-ES" sz="2400" u="sng" dirty="0">
                <a:latin typeface="Arial" pitchFamily="34" charset="0"/>
                <a:cs typeface="Arial" pitchFamily="34" charset="0"/>
              </a:rPr>
              <a:t>: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95636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27584" y="1412776"/>
            <a:ext cx="7272808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b="1" dirty="0">
                <a:latin typeface="Arial" pitchFamily="34" charset="0"/>
                <a:cs typeface="Arial" pitchFamily="34" charset="0"/>
              </a:rPr>
              <a:t> 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Realizar 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la recepción de izquierda.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Realizar 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la recepción de derecha.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Ejecutar 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el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dribling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Trabajar el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golpeo natural de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derecha.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Trabajar 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el  golpeo natural por la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izquierda.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Comenzar  el trabajo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la técnica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del corner.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Comenzar  el trabajo del penalty corner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(ofensivo y defensivo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Enseñar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el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penalty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stroke.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914400" lvl="1" indent="-457200" algn="just">
              <a:lnSpc>
                <a:spcPct val="150000"/>
              </a:lnSpc>
              <a:buFont typeface="+mj-lt"/>
              <a:buAutoNum type="arabicPeriod"/>
            </a:pP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619672" y="908720"/>
            <a:ext cx="50405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u="sng" dirty="0">
                <a:latin typeface="Arial" pitchFamily="34" charset="0"/>
                <a:cs typeface="Arial" pitchFamily="34" charset="0"/>
              </a:rPr>
              <a:t>Objetivos </a:t>
            </a:r>
            <a:r>
              <a:rPr lang="es-ES" sz="2400" b="1" u="sng" dirty="0" smtClean="0">
                <a:latin typeface="Arial" pitchFamily="34" charset="0"/>
                <a:cs typeface="Arial" pitchFamily="34" charset="0"/>
              </a:rPr>
              <a:t>Específicos (cont.1)</a:t>
            </a:r>
            <a:r>
              <a:rPr lang="es-ES" sz="2400" u="sng" dirty="0" smtClean="0">
                <a:latin typeface="Arial" pitchFamily="34" charset="0"/>
                <a:cs typeface="Arial" pitchFamily="34" charset="0"/>
              </a:rPr>
              <a:t>:</a:t>
            </a:r>
            <a:endParaRPr lang="es-ES" sz="2400" u="sng" dirty="0"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8730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835696" y="764704"/>
            <a:ext cx="5400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u="sng" dirty="0">
                <a:latin typeface="Arial" pitchFamily="34" charset="0"/>
                <a:cs typeface="Arial" pitchFamily="34" charset="0"/>
              </a:rPr>
              <a:t>Objetivos </a:t>
            </a:r>
            <a:r>
              <a:rPr lang="es-ES" sz="2400" b="1" u="sng" dirty="0" smtClean="0">
                <a:latin typeface="Arial" pitchFamily="34" charset="0"/>
                <a:cs typeface="Arial" pitchFamily="34" charset="0"/>
              </a:rPr>
              <a:t>Específicos (cont.2):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683568" y="1482198"/>
            <a:ext cx="82089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Realizar 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el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tackle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de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derecha.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Realizar 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el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tackle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de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izquierda.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Enseñar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el auto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pase.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Trabajar 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la posición fundamental del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portero.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Trabajar 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las paradas básicas del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portero.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Comenzar el trabajo de los  juego de 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de mini hockey 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(5 vs 5) y (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3 vs 3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) 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en canchas 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baloncesto o tenis . 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Iniciar el desarrollo de la formación de valores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en los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atletas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2400" dirty="0" smtClean="0"/>
              <a:t>  Enseñar </a:t>
            </a:r>
            <a:r>
              <a:rPr lang="es-ES" sz="2400" dirty="0"/>
              <a:t>el </a:t>
            </a:r>
            <a:r>
              <a:rPr lang="es-ES" sz="2400" dirty="0" smtClean="0"/>
              <a:t> penalty  shoot out.</a:t>
            </a:r>
            <a:endParaRPr lang="es-ES" sz="2400" dirty="0"/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31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975678"/>
              </p:ext>
            </p:extLst>
          </p:nvPr>
        </p:nvGraphicFramePr>
        <p:xfrm>
          <a:off x="1714480" y="1428736"/>
          <a:ext cx="5488940" cy="2724785"/>
        </p:xfrm>
        <a:graphic>
          <a:graphicData uri="http://schemas.openxmlformats.org/drawingml/2006/table">
            <a:tbl>
              <a:tblPr/>
              <a:tblGrid>
                <a:gridCol w="1419225"/>
                <a:gridCol w="1979930"/>
                <a:gridCol w="2089785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Arial"/>
                          <a:ea typeface="Times New Roman"/>
                        </a:rPr>
                        <a:t>ACTIVIDADES: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</a:rPr>
                        <a:t>FISICA 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</a:rPr>
                        <a:t>TECNICA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</a:rPr>
                        <a:t>TECNICA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7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200" dirty="0"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latin typeface="Arial"/>
                          <a:ea typeface="Times New Roman"/>
                        </a:rPr>
                        <a:t>20  </a:t>
                      </a:r>
                      <a:r>
                        <a:rPr lang="es-ES" sz="1200" dirty="0">
                          <a:latin typeface="Times New Roman"/>
                          <a:ea typeface="Times New Roman"/>
                        </a:rPr>
                        <a:t>metros</a:t>
                      </a:r>
                      <a:r>
                        <a:rPr lang="es-ES" sz="1200" dirty="0">
                          <a:latin typeface="Arial"/>
                          <a:ea typeface="Times New Roman"/>
                        </a:rPr>
                        <a:t>                                  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200" dirty="0">
                        <a:latin typeface="Times New Roman"/>
                        <a:ea typeface="Times New Roman"/>
                      </a:endParaRPr>
                    </a:p>
                    <a:p>
                      <a:pPr marL="171450" indent="-171450" algn="ctr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s-ES" sz="1200" dirty="0">
                          <a:latin typeface="Arial"/>
                          <a:ea typeface="Times New Roman"/>
                        </a:rPr>
                        <a:t>Conducción 20  Metros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ctr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endParaRPr lang="es-ES" sz="1200" dirty="0" smtClean="0">
                        <a:latin typeface="Arial"/>
                        <a:ea typeface="Times New Roman"/>
                      </a:endParaRPr>
                    </a:p>
                    <a:p>
                      <a:pPr marL="171450" indent="-171450" algn="ctr"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es-ES" sz="1200" dirty="0" smtClean="0">
                          <a:latin typeface="Arial"/>
                          <a:ea typeface="Times New Roman"/>
                        </a:rPr>
                        <a:t>Dribling entre  obstáculos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latin typeface="Arial"/>
                          <a:ea typeface="Times New Roman"/>
                        </a:rPr>
                        <a:t>60  metros                                   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latin typeface="Arial"/>
                          <a:ea typeface="Times New Roman"/>
                        </a:rPr>
                        <a:t>                                               Agarre</a:t>
                      </a:r>
                      <a:r>
                        <a:rPr lang="es-ES" sz="1200" baseline="0" dirty="0" smtClean="0">
                          <a:latin typeface="Arial"/>
                          <a:ea typeface="Times New Roman"/>
                        </a:rPr>
                        <a:t> del bastón </a:t>
                      </a:r>
                      <a:r>
                        <a:rPr lang="es-ES" sz="1200" dirty="0" smtClean="0">
                          <a:latin typeface="Arial"/>
                          <a:ea typeface="Times New Roman"/>
                        </a:rPr>
                        <a:t>2 ptos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latin typeface="Arial"/>
                          <a:ea typeface="Times New Roman"/>
                        </a:rPr>
                        <a:t>                                               Agarre</a:t>
                      </a:r>
                      <a:r>
                        <a:rPr lang="es-ES" sz="1200" baseline="0" dirty="0" smtClean="0">
                          <a:latin typeface="Arial"/>
                          <a:ea typeface="Times New Roman"/>
                        </a:rPr>
                        <a:t> del bastón </a:t>
                      </a:r>
                      <a:r>
                        <a:rPr lang="es-ES" sz="1200" dirty="0" smtClean="0">
                          <a:latin typeface="Arial"/>
                          <a:ea typeface="Times New Roman"/>
                        </a:rPr>
                        <a:t>2 ptos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latin typeface="Arial"/>
                          <a:ea typeface="Times New Roman"/>
                        </a:rPr>
                        <a:t>800 metros.                                              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</a:rPr>
                        <a:t>                                                        </a:t>
                      </a:r>
                      <a:r>
                        <a:rPr lang="es-ES" sz="1200" dirty="0" smtClean="0">
                          <a:latin typeface="Arial"/>
                          <a:ea typeface="Times New Roman"/>
                        </a:rPr>
                        <a:t>Posición básica 2 ptos.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</a:rPr>
                        <a:t>                                                        </a:t>
                      </a:r>
                      <a:r>
                        <a:rPr lang="es-ES" sz="1200" dirty="0" smtClean="0">
                          <a:latin typeface="Arial"/>
                          <a:ea typeface="Times New Roman"/>
                        </a:rPr>
                        <a:t>Posición básica 2 ptos.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</a:rPr>
                        <a:t>                                                             </a:t>
                      </a:r>
                      <a:r>
                        <a:rPr lang="es-ES" sz="1200" dirty="0" smtClean="0">
                          <a:latin typeface="Arial"/>
                          <a:ea typeface="Times New Roman"/>
                        </a:rPr>
                        <a:t>Ejecución</a:t>
                      </a:r>
                      <a:r>
                        <a:rPr lang="es-ES" sz="1200" baseline="0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s-ES" sz="1200" dirty="0" smtClean="0">
                          <a:latin typeface="Arial"/>
                          <a:ea typeface="Times New Roman"/>
                        </a:rPr>
                        <a:t>técnica  4 ptos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</a:rPr>
                        <a:t>                                                             </a:t>
                      </a:r>
                      <a:r>
                        <a:rPr lang="es-ES" sz="1200" dirty="0" smtClean="0">
                          <a:latin typeface="Arial"/>
                          <a:ea typeface="Times New Roman"/>
                        </a:rPr>
                        <a:t>Ejecución</a:t>
                      </a:r>
                      <a:r>
                        <a:rPr lang="es-ES" sz="1200" baseline="0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s-ES" sz="1200" dirty="0" smtClean="0">
                          <a:latin typeface="Arial"/>
                          <a:ea typeface="Times New Roman"/>
                        </a:rPr>
                        <a:t>técnica  4 ptos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</a:rPr>
                        <a:t>                                                             </a:t>
                      </a:r>
                      <a:r>
                        <a:rPr lang="es-ES" sz="1200" dirty="0" smtClean="0">
                          <a:latin typeface="Arial"/>
                          <a:ea typeface="Times New Roman"/>
                        </a:rPr>
                        <a:t>El tiempo 2 ptos.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</a:rPr>
                        <a:t>                                                             </a:t>
                      </a:r>
                      <a:r>
                        <a:rPr lang="es-ES" sz="1200" dirty="0" smtClean="0">
                          <a:latin typeface="Arial"/>
                          <a:ea typeface="Times New Roman"/>
                        </a:rPr>
                        <a:t>El tiempo 2 ptos.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71472" y="0"/>
            <a:ext cx="857252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Normativas</a:t>
            </a:r>
            <a:endParaRPr kumimoji="0" lang="es-E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PROGRAMA DE ENSEÑANZA DEL DEPORTISTA</a:t>
            </a:r>
            <a:endParaRPr kumimoji="0" lang="es-E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CATEGORIA 9-10 AÑOS  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4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064176"/>
              </p:ext>
            </p:extLst>
          </p:nvPr>
        </p:nvGraphicFramePr>
        <p:xfrm>
          <a:off x="971599" y="836711"/>
          <a:ext cx="7632844" cy="49587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{D7AC3CCA-C797-4891-BE02-D94E43425B78}</a:tableStyleId>
              </a:tblPr>
              <a:tblGrid>
                <a:gridCol w="766143"/>
                <a:gridCol w="772238"/>
                <a:gridCol w="767159"/>
                <a:gridCol w="767159"/>
                <a:gridCol w="861656"/>
                <a:gridCol w="861656"/>
                <a:gridCol w="767159"/>
                <a:gridCol w="767159"/>
                <a:gridCol w="535356"/>
                <a:gridCol w="767159"/>
              </a:tblGrid>
              <a:tr h="898875"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METABOLISMO ANAEROBIO </a:t>
                      </a:r>
                      <a:r>
                        <a:rPr lang="es-ES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ALACTACIDO (20 METROS)</a:t>
                      </a:r>
                      <a:endParaRPr lang="es-ES" sz="2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86687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Masculino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Evaluación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Femenino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9278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         Tiempo                                   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s-ES" sz="2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Tiempo                                   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9278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Menos de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s-ES" sz="20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”.75</a:t>
                      </a:r>
                      <a:endParaRPr lang="es-ES" sz="2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MB</a:t>
                      </a:r>
                      <a:endParaRPr lang="es-ES" sz="2000" b="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s-ES" sz="2000" b="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Menos de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es-ES" sz="20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¨.10</a:t>
                      </a:r>
                      <a:endParaRPr lang="es-ES" sz="2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927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s-ES" sz="20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¨.75</a:t>
                      </a:r>
                      <a:endParaRPr lang="es-ES" sz="2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s-ES" sz="20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¨.80</a:t>
                      </a:r>
                      <a:endParaRPr lang="es-ES" sz="2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s-ES" sz="2000" b="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s-ES" sz="2000" b="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es-ES" sz="20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¨.10</a:t>
                      </a:r>
                      <a:endParaRPr lang="es-ES" sz="2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es-ES" sz="20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¨.15</a:t>
                      </a:r>
                      <a:endParaRPr lang="es-ES" sz="2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927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s-ES" sz="20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¨.81</a:t>
                      </a:r>
                      <a:endParaRPr lang="es-ES" sz="2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s-ES" sz="20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¨.85</a:t>
                      </a:r>
                      <a:endParaRPr lang="es-ES" sz="2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s-ES" sz="2000" b="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s-ES" sz="2000" b="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pt-BR" sz="20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¨.16</a:t>
                      </a:r>
                      <a:endParaRPr lang="es-ES" sz="2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pt-BR" sz="20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¨.20</a:t>
                      </a:r>
                      <a:endParaRPr lang="es-ES" sz="2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927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s-ES" sz="20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¨.86</a:t>
                      </a:r>
                      <a:endParaRPr lang="es-ES" sz="2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s-ES" sz="20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¨.90</a:t>
                      </a:r>
                      <a:endParaRPr lang="es-ES" sz="2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s-ES" sz="2000" b="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s-ES" sz="2000" b="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es-ES" sz="20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¨.21</a:t>
                      </a:r>
                      <a:endParaRPr lang="es-ES" sz="2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pt-BR" sz="20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¨.25</a:t>
                      </a:r>
                      <a:endParaRPr lang="es-ES" sz="2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9278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Más de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s-ES" sz="20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¨.90</a:t>
                      </a:r>
                      <a:endParaRPr lang="es-ES" sz="2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MM</a:t>
                      </a:r>
                      <a:endParaRPr lang="es-ES" sz="2000" b="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s-ES" sz="2000" b="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Más de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pt-BR" sz="20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¨.25</a:t>
                      </a:r>
                      <a:endParaRPr lang="es-ES" sz="2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1043608" y="5805264"/>
            <a:ext cx="73448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u="sng" dirty="0"/>
              <a:t>Observaciones</a:t>
            </a:r>
            <a:r>
              <a:rPr lang="es-ES" dirty="0"/>
              <a:t>: Se </a:t>
            </a:r>
            <a:r>
              <a:rPr lang="es-ES" dirty="0" smtClean="0"/>
              <a:t>realizarán 3 repeticiones  </a:t>
            </a:r>
            <a:r>
              <a:rPr lang="es-ES" dirty="0"/>
              <a:t>y se tomará el mejor </a:t>
            </a:r>
            <a:r>
              <a:rPr lang="es-ES" dirty="0" smtClean="0"/>
              <a:t>tiempo es  para la </a:t>
            </a:r>
            <a:r>
              <a:rPr lang="es-ES" dirty="0" err="1" smtClean="0"/>
              <a:t>evaluacion</a:t>
            </a:r>
            <a:r>
              <a:rPr lang="es-ES" dirty="0" smtClean="0"/>
              <a:t> final  esta prueba </a:t>
            </a:r>
            <a:r>
              <a:rPr lang="es-ES" dirty="0" err="1" smtClean="0"/>
              <a:t>tendra</a:t>
            </a:r>
            <a:r>
              <a:rPr lang="es-ES" dirty="0" smtClean="0"/>
              <a:t> un valor de dos punto para el </a:t>
            </a:r>
            <a:r>
              <a:rPr lang="es-ES" dirty="0" err="1" smtClean="0"/>
              <a:t>mb</a:t>
            </a:r>
            <a:r>
              <a:rPr lang="es-ES" dirty="0" smtClean="0"/>
              <a:t> y 1 punto para el b que </a:t>
            </a:r>
            <a:r>
              <a:rPr lang="es-ES" dirty="0" err="1" smtClean="0"/>
              <a:t>sunado</a:t>
            </a:r>
            <a:r>
              <a:rPr lang="es-ES" dirty="0" smtClean="0"/>
              <a:t> a la otras pruebas </a:t>
            </a:r>
            <a:r>
              <a:rPr lang="es-ES" dirty="0" err="1" smtClean="0"/>
              <a:t>saldra</a:t>
            </a:r>
            <a:r>
              <a:rPr lang="es-ES" dirty="0" smtClean="0"/>
              <a:t> la nota final que es en base a 10 puntos .</a:t>
            </a:r>
            <a:endParaRPr lang="es-ES" dirty="0"/>
          </a:p>
          <a:p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2555776" y="40466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u="sng" dirty="0" smtClean="0">
                <a:latin typeface="Arial" pitchFamily="34" charset="0"/>
                <a:cs typeface="Arial" pitchFamily="34" charset="0"/>
              </a:rPr>
              <a:t>Normativas</a:t>
            </a:r>
            <a:r>
              <a:rPr lang="es-ES" dirty="0" smtClean="0"/>
              <a:t>: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6370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45422"/>
              </p:ext>
            </p:extLst>
          </p:nvPr>
        </p:nvGraphicFramePr>
        <p:xfrm>
          <a:off x="755574" y="908719"/>
          <a:ext cx="7776866" cy="556922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{616DA210-FB5B-4158-B5E0-FEB733F419BA}</a:tableStyleId>
              </a:tblPr>
              <a:tblGrid>
                <a:gridCol w="751549"/>
                <a:gridCol w="757530"/>
                <a:gridCol w="752547"/>
                <a:gridCol w="911858"/>
                <a:gridCol w="685933"/>
                <a:gridCol w="845244"/>
                <a:gridCol w="551925"/>
                <a:gridCol w="953169"/>
                <a:gridCol w="525160"/>
                <a:gridCol w="1041951"/>
              </a:tblGrid>
              <a:tr h="792089"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METABOLISMO ANAEROBIO </a:t>
                      </a:r>
                      <a:r>
                        <a:rPr lang="es-ES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ALACTACIDO (60 METROS)</a:t>
                      </a:r>
                      <a:endParaRPr lang="es-ES" sz="2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4601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Masculino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Evaluación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Femenino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4220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         Tiempo                                   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s-ES" sz="2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Tiempo                                   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0633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Menos de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r>
                        <a:rPr lang="es-ES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”.70   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MB</a:t>
                      </a:r>
                      <a:endParaRPr lang="es-ES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s-ES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Menos de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r>
                        <a:rPr lang="es-ES" sz="20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”.30</a:t>
                      </a:r>
                      <a:endParaRPr lang="es-ES" sz="2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92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r>
                        <a:rPr lang="es-ES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”.71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r>
                        <a:rPr lang="es-ES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”.80               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s-ES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s-ES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r>
                        <a:rPr lang="es-ES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”.31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r>
                        <a:rPr lang="es-ES" sz="20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”.40</a:t>
                      </a:r>
                      <a:endParaRPr lang="es-ES" sz="2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92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r>
                        <a:rPr lang="pt-BR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”.81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r>
                        <a:rPr lang="pt-BR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”.90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s-ES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s-ES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r>
                        <a:rPr lang="pt-BR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”.41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r>
                        <a:rPr lang="pt-BR" sz="20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”.50</a:t>
                      </a:r>
                      <a:endParaRPr lang="es-ES" sz="2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92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r>
                        <a:rPr lang="pt-BR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”.91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r>
                        <a:rPr lang="pt-BR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”.00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s-ES" sz="2000" b="1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s-ES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r>
                        <a:rPr lang="pt-BR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”.51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r>
                        <a:rPr lang="pt-BR" sz="20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”.61</a:t>
                      </a:r>
                      <a:endParaRPr lang="es-ES" sz="2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9202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Más de</a:t>
                      </a:r>
                      <a:endParaRPr lang="es-ES" sz="2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r>
                        <a:rPr lang="es-ES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”.00           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MM</a:t>
                      </a:r>
                      <a:endParaRPr lang="es-ES" sz="2000" b="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s-ES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Más de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r>
                        <a:rPr lang="pt-BR" sz="20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”.61</a:t>
                      </a:r>
                      <a:endParaRPr lang="es-ES" sz="2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92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950442"/>
              </p:ext>
            </p:extLst>
          </p:nvPr>
        </p:nvGraphicFramePr>
        <p:xfrm>
          <a:off x="899590" y="620689"/>
          <a:ext cx="7704857" cy="554461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{D7AC3CCA-C797-4891-BE02-D94E43425B78}</a:tableStyleId>
              </a:tblPr>
              <a:tblGrid>
                <a:gridCol w="772703"/>
                <a:gridCol w="779876"/>
                <a:gridCol w="773728"/>
                <a:gridCol w="779876"/>
                <a:gridCol w="869035"/>
                <a:gridCol w="869035"/>
                <a:gridCol w="773728"/>
                <a:gridCol w="773728"/>
                <a:gridCol w="539420"/>
                <a:gridCol w="773728"/>
              </a:tblGrid>
              <a:tr h="1512168"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CAPACIDAD AEROBIA </a:t>
                      </a:r>
                      <a:r>
                        <a:rPr lang="es-ES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(800 mts. Masculino)</a:t>
                      </a:r>
                      <a:endParaRPr lang="es-ES" sz="2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                      </a:t>
                      </a:r>
                      <a:r>
                        <a:rPr lang="es-ES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(600 mts. Femenino) 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0405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Masculino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Evaluación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Femenino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008113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              </a:t>
                      </a:r>
                      <a:r>
                        <a:rPr lang="es-ES" sz="2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Tiempos                                   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Tiempos                                   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04056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Menos de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4´.00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MB</a:t>
                      </a:r>
                      <a:endParaRPr lang="es-ES" sz="2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Menos de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4.00</a:t>
                      </a:r>
                      <a:endParaRPr lang="es-ES" sz="2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4´.</a:t>
                      </a: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00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s-ES" sz="2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4´.05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s-ES" sz="2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4´.</a:t>
                      </a: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00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s-ES" sz="2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4´.</a:t>
                      </a:r>
                      <a:r>
                        <a:rPr lang="es-ES" sz="20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05</a:t>
                      </a:r>
                      <a:endParaRPr lang="es-ES" sz="2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4´.</a:t>
                      </a: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06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s-ES" sz="2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4´.10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s-ES" sz="2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4´.</a:t>
                      </a: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06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4´.</a:t>
                      </a:r>
                      <a:r>
                        <a:rPr lang="es-ES" sz="20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s-ES" sz="2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4´.</a:t>
                      </a: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s-ES" sz="2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4´.</a:t>
                      </a: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4´.</a:t>
                      </a: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4´.</a:t>
                      </a:r>
                      <a:r>
                        <a:rPr lang="es-ES" sz="20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s-ES" sz="2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Más de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4´.</a:t>
                      </a: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MM</a:t>
                      </a:r>
                      <a:endParaRPr lang="es-ES" sz="2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s-ES" sz="2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Más de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4´.</a:t>
                      </a:r>
                      <a:r>
                        <a:rPr lang="es-ES" sz="20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s-ES" sz="2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04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377383"/>
              </p:ext>
            </p:extLst>
          </p:nvPr>
        </p:nvGraphicFramePr>
        <p:xfrm>
          <a:off x="1115614" y="836712"/>
          <a:ext cx="7200801" cy="478157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{D7AC3CCA-C797-4891-BE02-D94E43425B78}</a:tableStyleId>
              </a:tblPr>
              <a:tblGrid>
                <a:gridCol w="722777"/>
                <a:gridCol w="728527"/>
                <a:gridCol w="723735"/>
                <a:gridCol w="723735"/>
                <a:gridCol w="812884"/>
                <a:gridCol w="812884"/>
                <a:gridCol w="723735"/>
                <a:gridCol w="723735"/>
                <a:gridCol w="505054"/>
                <a:gridCol w="723735"/>
              </a:tblGrid>
              <a:tr h="1008112"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 </a:t>
                      </a:r>
                      <a:r>
                        <a:rPr lang="es-ES" sz="20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Planchas </a:t>
                      </a: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- Abdominales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32859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Masculino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Evaluación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      Femenino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32859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Repeticiones                               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endParaRPr lang="es-ES" sz="20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    Repeticiones                                                              </a:t>
                      </a:r>
                      <a:endParaRPr lang="es-ES" sz="2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3285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Más de</a:t>
                      </a:r>
                      <a:endParaRPr lang="es-ES" sz="2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s-ES" sz="2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MB</a:t>
                      </a:r>
                      <a:endParaRPr lang="es-ES" sz="2000" b="1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s-ES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Más de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s-ES" sz="2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32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s-ES" sz="2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s-ES" sz="2000" b="1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s-ES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s-ES" sz="2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32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s-ES" sz="2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s-ES" sz="2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lang="es-ES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s-ES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s-ES" sz="2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32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s-ES" sz="2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es-ES" sz="2000" b="1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s-ES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s-ES" sz="2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s-ES" sz="2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3285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Menos de</a:t>
                      </a:r>
                      <a:endParaRPr lang="es-ES" sz="2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s-ES" sz="2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MM</a:t>
                      </a:r>
                      <a:endParaRPr lang="es-ES" sz="2000" b="0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s-ES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  <a:latin typeface="Arial" pitchFamily="34" charset="0"/>
                          <a:cs typeface="Arial" pitchFamily="34" charset="0"/>
                        </a:rPr>
                        <a:t>Menos  de</a:t>
                      </a:r>
                      <a:endParaRPr lang="es-ES" sz="20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s-ES" sz="20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508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</TotalTime>
  <Words>883</Words>
  <Application>Microsoft Office PowerPoint</Application>
  <PresentationFormat>Presentación en pantalla (4:3)</PresentationFormat>
  <Paragraphs>397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Programa  Integral de Preparación del Deportista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 Integral de Preparación del Deportista</dc:title>
  <dc:creator>Dauly</dc:creator>
  <cp:lastModifiedBy>Dauly</cp:lastModifiedBy>
  <cp:revision>41</cp:revision>
  <dcterms:created xsi:type="dcterms:W3CDTF">2016-05-03T12:56:09Z</dcterms:created>
  <dcterms:modified xsi:type="dcterms:W3CDTF">2016-06-01T11:33:33Z</dcterms:modified>
</cp:coreProperties>
</file>