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pptx" ContentType="application/vnd.openxmlformats-officedocument.presentationml.presentation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Default Extension="sldx" ContentType="application/vnd.openxmlformats-officedocument.presentationml.slide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7" r:id="rId2"/>
    <p:sldId id="263" r:id="rId3"/>
    <p:sldId id="264" r:id="rId4"/>
    <p:sldId id="267" r:id="rId5"/>
    <p:sldId id="256" r:id="rId6"/>
    <p:sldId id="287" r:id="rId7"/>
    <p:sldId id="259" r:id="rId8"/>
    <p:sldId id="260" r:id="rId9"/>
    <p:sldId id="261" r:id="rId10"/>
    <p:sldId id="262" r:id="rId11"/>
    <p:sldId id="266" r:id="rId12"/>
    <p:sldId id="268" r:id="rId13"/>
    <p:sldId id="269" r:id="rId14"/>
    <p:sldId id="270" r:id="rId15"/>
    <p:sldId id="271" r:id="rId16"/>
    <p:sldId id="273" r:id="rId17"/>
    <p:sldId id="272" r:id="rId18"/>
    <p:sldId id="274" r:id="rId19"/>
    <p:sldId id="275" r:id="rId20"/>
    <p:sldId id="276" r:id="rId21"/>
    <p:sldId id="279" r:id="rId22"/>
    <p:sldId id="278" r:id="rId23"/>
    <p:sldId id="280" r:id="rId24"/>
    <p:sldId id="281" r:id="rId25"/>
    <p:sldId id="277" r:id="rId26"/>
    <p:sldId id="282" r:id="rId27"/>
    <p:sldId id="284" r:id="rId28"/>
    <p:sldId id="286" r:id="rId29"/>
    <p:sldId id="285" r:id="rId30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F932ED-27E1-404B-B360-7FA8CCDAAADA}" type="datetimeFigureOut">
              <a:rPr lang="es-ES" smtClean="0"/>
              <a:pPr/>
              <a:t>21/07/2016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98B710-DB99-4573-A310-80084FD8247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98B710-DB99-4573-A310-80084FD8247B}" type="slidenum">
              <a:rPr lang="es-ES" smtClean="0"/>
              <a:pPr/>
              <a:t>8</a:t>
            </a:fld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98B710-DB99-4573-A310-80084FD8247B}" type="slidenum">
              <a:rPr lang="es-ES" smtClean="0"/>
              <a:pPr/>
              <a:t>9</a:t>
            </a:fld>
            <a:endParaRPr 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98B710-DB99-4573-A310-80084FD8247B}" type="slidenum">
              <a:rPr lang="es-ES" smtClean="0"/>
              <a:pPr/>
              <a:t>10</a:t>
            </a:fld>
            <a:endParaRPr lang="es-E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98B710-DB99-4573-A310-80084FD8247B}" type="slidenum">
              <a:rPr lang="es-ES" smtClean="0"/>
              <a:pPr/>
              <a:t>11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BB05D-641D-4128-94DF-6A934048AF6A}" type="datetimeFigureOut">
              <a:rPr lang="es-ES" smtClean="0"/>
              <a:pPr/>
              <a:t>21/07/2016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807D6-89E6-4F79-96BC-BC095BD7E67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BB05D-641D-4128-94DF-6A934048AF6A}" type="datetimeFigureOut">
              <a:rPr lang="es-ES" smtClean="0"/>
              <a:pPr/>
              <a:t>21/07/2016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807D6-89E6-4F79-96BC-BC095BD7E67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BB05D-641D-4128-94DF-6A934048AF6A}" type="datetimeFigureOut">
              <a:rPr lang="es-ES" smtClean="0"/>
              <a:pPr/>
              <a:t>21/07/2016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807D6-89E6-4F79-96BC-BC095BD7E67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BB05D-641D-4128-94DF-6A934048AF6A}" type="datetimeFigureOut">
              <a:rPr lang="es-ES" smtClean="0"/>
              <a:pPr/>
              <a:t>21/07/2016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807D6-89E6-4F79-96BC-BC095BD7E67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BB05D-641D-4128-94DF-6A934048AF6A}" type="datetimeFigureOut">
              <a:rPr lang="es-ES" smtClean="0"/>
              <a:pPr/>
              <a:t>21/07/2016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807D6-89E6-4F79-96BC-BC095BD7E67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BB05D-641D-4128-94DF-6A934048AF6A}" type="datetimeFigureOut">
              <a:rPr lang="es-ES" smtClean="0"/>
              <a:pPr/>
              <a:t>21/07/2016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807D6-89E6-4F79-96BC-BC095BD7E67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BB05D-641D-4128-94DF-6A934048AF6A}" type="datetimeFigureOut">
              <a:rPr lang="es-ES" smtClean="0"/>
              <a:pPr/>
              <a:t>21/07/2016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807D6-89E6-4F79-96BC-BC095BD7E67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BB05D-641D-4128-94DF-6A934048AF6A}" type="datetimeFigureOut">
              <a:rPr lang="es-ES" smtClean="0"/>
              <a:pPr/>
              <a:t>21/07/2016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807D6-89E6-4F79-96BC-BC095BD7E67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BB05D-641D-4128-94DF-6A934048AF6A}" type="datetimeFigureOut">
              <a:rPr lang="es-ES" smtClean="0"/>
              <a:pPr/>
              <a:t>21/07/2016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807D6-89E6-4F79-96BC-BC095BD7E67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BB05D-641D-4128-94DF-6A934048AF6A}" type="datetimeFigureOut">
              <a:rPr lang="es-ES" smtClean="0"/>
              <a:pPr/>
              <a:t>21/07/2016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807D6-89E6-4F79-96BC-BC095BD7E67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BB05D-641D-4128-94DF-6A934048AF6A}" type="datetimeFigureOut">
              <a:rPr lang="es-ES" smtClean="0"/>
              <a:pPr/>
              <a:t>21/07/2016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807D6-89E6-4F79-96BC-BC095BD7E67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6BB05D-641D-4128-94DF-6A934048AF6A}" type="datetimeFigureOut">
              <a:rPr lang="es-ES" smtClean="0"/>
              <a:pPr/>
              <a:t>21/07/2016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4807D6-89E6-4F79-96BC-BC095BD7E67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6.xml"/><Relationship Id="rId4" Type="http://schemas.openxmlformats.org/officeDocument/2006/relationships/slide" Target="slide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slide" Target="slide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package" Target="../embeddings/Diapositiva_de_Microsoft_Office_PowerPoint2.sldx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slide" Target="slide13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Selecci&#243;n%20inicial.doc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Selecci&#243;n%20por%20etapas.doc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selecci&#243;n%20para%20equipos.doc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7" Type="http://schemas.openxmlformats.org/officeDocument/2006/relationships/slide" Target="slide5.xml"/><Relationship Id="rId2" Type="http://schemas.openxmlformats.org/officeDocument/2006/relationships/slide" Target="slide15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0.xml"/><Relationship Id="rId5" Type="http://schemas.openxmlformats.org/officeDocument/2006/relationships/slide" Target="slide19.xml"/><Relationship Id="rId4" Type="http://schemas.openxmlformats.org/officeDocument/2006/relationships/slide" Target="slide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18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resentaci_n_de_Microsoft_Office_PowerPoint1.ppt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FIL971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>
          <a:xfrm>
            <a:off x="0" y="0"/>
            <a:ext cx="9144000" cy="4214818"/>
          </a:xfrm>
          <a:prstGeom prst="rect">
            <a:avLst/>
          </a:prstGeom>
          <a:noFill/>
          <a:ln/>
        </p:spPr>
      </p:pic>
      <p:sp>
        <p:nvSpPr>
          <p:cNvPr id="10" name="9 Rectángulo"/>
          <p:cNvSpPr/>
          <p:nvPr/>
        </p:nvSpPr>
        <p:spPr>
          <a:xfrm>
            <a:off x="428596" y="5934670"/>
            <a:ext cx="82311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i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DEPORTE: Gimnasia Rítmica</a:t>
            </a:r>
            <a:endParaRPr lang="es-ES" sz="5400" b="1" i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0" y="0"/>
            <a:ext cx="578644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200" b="1" i="1" dirty="0" smtClean="0">
                <a:solidFill>
                  <a:schemeClr val="bg1"/>
                </a:solidFill>
                <a:latin typeface="Bookman Old Style" pitchFamily="18" charset="0"/>
              </a:rPr>
              <a:t>Programa Integral de Preparación del Deportista</a:t>
            </a:r>
            <a:r>
              <a:rPr lang="es-ES" sz="2800" b="1" i="1" dirty="0" smtClean="0">
                <a:solidFill>
                  <a:schemeClr val="bg1"/>
                </a:solidFill>
                <a:latin typeface="Bookman Old Style" pitchFamily="18" charset="0"/>
              </a:rPr>
              <a:t>.</a:t>
            </a:r>
          </a:p>
        </p:txBody>
      </p:sp>
      <p:pic>
        <p:nvPicPr>
          <p:cNvPr id="1026" name="Picture 2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643182"/>
            <a:ext cx="1806575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9" descr="LIANET-CUERD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85918" y="2857496"/>
            <a:ext cx="1571636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P09-03-12_1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7554" y="4214818"/>
            <a:ext cx="1295400" cy="1819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3439" y="4214818"/>
            <a:ext cx="2286016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Rectángulo"/>
          <p:cNvSpPr/>
          <p:nvPr/>
        </p:nvSpPr>
        <p:spPr>
          <a:xfrm>
            <a:off x="3786182" y="3786190"/>
            <a:ext cx="49231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2800" b="1" i="1" dirty="0" smtClean="0">
                <a:solidFill>
                  <a:schemeClr val="bg1"/>
                </a:solidFill>
                <a:latin typeface="Bookman Old Style" pitchFamily="18" charset="0"/>
              </a:rPr>
              <a:t>República de Cuba, </a:t>
            </a:r>
            <a:r>
              <a:rPr lang="es-ES" sz="2800" b="1" i="1" dirty="0" smtClean="0">
                <a:solidFill>
                  <a:schemeClr val="bg1"/>
                </a:solidFill>
                <a:latin typeface="Bookman Old Style" pitchFamily="18" charset="0"/>
              </a:rPr>
              <a:t>2016</a:t>
            </a:r>
            <a:endParaRPr lang="es-ES" sz="2800" b="1" dirty="0">
              <a:solidFill>
                <a:schemeClr val="bg1"/>
              </a:solidFill>
            </a:endParaRPr>
          </a:p>
        </p:txBody>
      </p:sp>
      <p:pic>
        <p:nvPicPr>
          <p:cNvPr id="57345" name="Picture 1" descr="D:\fotos gtas\yORDDANIA\13672131_139808676448839_311121592_n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929455" y="4214818"/>
            <a:ext cx="2214546" cy="17859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582200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s-MX" b="1" u="sng" dirty="0" smtClean="0"/>
              <a:t/>
            </a:r>
            <a:br>
              <a:rPr lang="es-MX" b="1" u="sng" dirty="0" smtClean="0"/>
            </a:br>
            <a:r>
              <a:rPr lang="es-MX" b="1" u="sng" dirty="0"/>
              <a:t/>
            </a:r>
            <a:br>
              <a:rPr lang="es-MX" b="1" u="sng" dirty="0"/>
            </a:br>
            <a:r>
              <a:rPr lang="es-MX" b="1" u="sng" dirty="0" smtClean="0"/>
              <a:t>SISTEMA </a:t>
            </a:r>
            <a:r>
              <a:rPr lang="es-MX" b="1" u="sng" dirty="0"/>
              <a:t>DE  ENSEÑANZA </a:t>
            </a:r>
            <a:r>
              <a:rPr lang="es-ES" dirty="0"/>
              <a:t/>
            </a:r>
            <a:br>
              <a:rPr lang="es-ES" dirty="0"/>
            </a:br>
            <a:r>
              <a:rPr lang="es-MX" b="1" dirty="0"/>
              <a:t> </a:t>
            </a:r>
            <a:r>
              <a:rPr lang="es-ES" dirty="0"/>
              <a:t/>
            </a:r>
            <a:br>
              <a:rPr lang="es-ES" dirty="0"/>
            </a:br>
            <a:endParaRPr lang="es-ES" dirty="0"/>
          </a:p>
        </p:txBody>
      </p:sp>
      <p:sp>
        <p:nvSpPr>
          <p:cNvPr id="6" name="5 Marcador de contenido"/>
          <p:cNvSpPr>
            <a:spLocks noGrp="1"/>
          </p:cNvSpPr>
          <p:nvPr>
            <p:ph idx="1"/>
          </p:nvPr>
        </p:nvSpPr>
        <p:spPr>
          <a:xfrm>
            <a:off x="428596" y="1214422"/>
            <a:ext cx="8229600" cy="52864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ES" dirty="0" smtClean="0"/>
              <a:t>Cada etapa contiene:</a:t>
            </a:r>
          </a:p>
          <a:p>
            <a:r>
              <a:rPr lang="es-ES" sz="2800" dirty="0" smtClean="0"/>
              <a:t>Objetivos específicos</a:t>
            </a:r>
          </a:p>
          <a:p>
            <a:r>
              <a:rPr lang="es-ES" sz="2800" dirty="0" smtClean="0"/>
              <a:t>Indicaciones metodológicas</a:t>
            </a:r>
          </a:p>
          <a:p>
            <a:r>
              <a:rPr lang="es-ES" sz="2800" dirty="0" smtClean="0"/>
              <a:t>Objetivos, contenidos por componentes de la preparación por grupo de edades</a:t>
            </a:r>
          </a:p>
          <a:p>
            <a:pPr>
              <a:buFont typeface="Wingdings" pitchFamily="2" charset="2"/>
              <a:buChar char="ü"/>
            </a:pPr>
            <a:r>
              <a:rPr lang="es-ES" sz="2400" dirty="0" smtClean="0"/>
              <a:t>Preparación  teórica</a:t>
            </a:r>
          </a:p>
          <a:p>
            <a:pPr>
              <a:buFont typeface="Wingdings" pitchFamily="2" charset="2"/>
              <a:buChar char="ü"/>
            </a:pPr>
            <a:r>
              <a:rPr lang="es-ES" sz="2400" dirty="0" smtClean="0"/>
              <a:t>Preparación artístico estética</a:t>
            </a:r>
          </a:p>
          <a:p>
            <a:pPr>
              <a:buFont typeface="Wingdings" pitchFamily="2" charset="2"/>
              <a:buChar char="ü"/>
            </a:pPr>
            <a:r>
              <a:rPr lang="es-ES" sz="2400" dirty="0" smtClean="0"/>
              <a:t>Preparación física (para cada edad)</a:t>
            </a:r>
          </a:p>
          <a:p>
            <a:pPr>
              <a:buFont typeface="Wingdings" pitchFamily="2" charset="2"/>
              <a:buChar char="ü"/>
            </a:pPr>
            <a:r>
              <a:rPr lang="es-ES" sz="2400" dirty="0" smtClean="0"/>
              <a:t>Preparación técnica (para cada edad)</a:t>
            </a:r>
          </a:p>
          <a:p>
            <a:pPr>
              <a:buFont typeface="Wingdings" pitchFamily="2" charset="2"/>
              <a:buChar char="ü"/>
            </a:pPr>
            <a:r>
              <a:rPr lang="es-ES" sz="2400" dirty="0" smtClean="0"/>
              <a:t>Preparación psicológica</a:t>
            </a:r>
          </a:p>
          <a:p>
            <a:pPr>
              <a:buNone/>
            </a:pPr>
            <a:r>
              <a:rPr lang="es-ES" sz="2400" b="1" dirty="0" smtClean="0"/>
              <a:t>                                                    Ejemplo </a:t>
            </a:r>
            <a:r>
              <a:rPr lang="es-ES" sz="2400" b="1" dirty="0" smtClean="0"/>
              <a:t>9 </a:t>
            </a:r>
            <a:r>
              <a:rPr lang="es-ES" sz="2400" b="1" dirty="0" smtClean="0"/>
              <a:t>años</a:t>
            </a:r>
          </a:p>
          <a:p>
            <a:pPr>
              <a:buNone/>
            </a:pPr>
            <a:endParaRPr lang="es-ES" sz="2400" dirty="0" smtClean="0"/>
          </a:p>
          <a:p>
            <a:pPr>
              <a:buFont typeface="Wingdings" pitchFamily="2" charset="2"/>
              <a:buChar char="ü"/>
            </a:pPr>
            <a:endParaRPr lang="es-ES" sz="2400" dirty="0"/>
          </a:p>
        </p:txBody>
      </p:sp>
      <p:pic>
        <p:nvPicPr>
          <p:cNvPr id="4" name="Picture 4" descr="P09-03-12_16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43702" y="4357694"/>
            <a:ext cx="1785950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393700" dist="241300" dir="5400000" algn="ctr" rotWithShape="0">
              <a:srgbClr val="000000">
                <a:alpha val="64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s-MX" b="1" u="sng" dirty="0" smtClean="0"/>
              <a:t/>
            </a:r>
            <a:br>
              <a:rPr lang="es-MX" b="1" u="sng" dirty="0" smtClean="0"/>
            </a:br>
            <a:r>
              <a:rPr lang="es-MX" b="1" u="sng" dirty="0"/>
              <a:t/>
            </a:r>
            <a:br>
              <a:rPr lang="es-MX" b="1" u="sng" dirty="0"/>
            </a:br>
            <a:r>
              <a:rPr lang="es-MX" b="1" u="sng" dirty="0" smtClean="0"/>
              <a:t>SISTEMA DE  </a:t>
            </a:r>
            <a:r>
              <a:rPr lang="es-ES" b="1" u="sng" dirty="0" smtClean="0"/>
              <a:t>SELECCIÓN DEPORTIVA</a:t>
            </a:r>
            <a:r>
              <a:rPr lang="es-MX" b="1" dirty="0"/>
              <a:t> </a:t>
            </a:r>
            <a:r>
              <a:rPr lang="es-ES" dirty="0"/>
              <a:t/>
            </a:r>
            <a:br>
              <a:rPr lang="es-ES" dirty="0"/>
            </a:br>
            <a:endParaRPr lang="es-ES" dirty="0"/>
          </a:p>
        </p:txBody>
      </p:sp>
      <p:sp>
        <p:nvSpPr>
          <p:cNvPr id="6" name="5 Marcador de contenido"/>
          <p:cNvSpPr>
            <a:spLocks noGrp="1"/>
          </p:cNvSpPr>
          <p:nvPr>
            <p:ph idx="1"/>
          </p:nvPr>
        </p:nvSpPr>
        <p:spPr>
          <a:xfrm>
            <a:off x="428596" y="1214422"/>
            <a:ext cx="8229600" cy="52864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ES" dirty="0" smtClean="0"/>
              <a:t>    </a:t>
            </a:r>
          </a:p>
          <a:p>
            <a:pPr>
              <a:buNone/>
            </a:pPr>
            <a:r>
              <a:rPr lang="es-ES" dirty="0" smtClean="0"/>
              <a:t>    Criterios , metodología , pruebas y normas de selección:</a:t>
            </a:r>
          </a:p>
          <a:p>
            <a:r>
              <a:rPr lang="es-ES" sz="2800" dirty="0" smtClean="0"/>
              <a:t>Selección inicial   </a:t>
            </a:r>
          </a:p>
          <a:p>
            <a:pPr>
              <a:buNone/>
            </a:pPr>
            <a:endParaRPr lang="es-ES" sz="2800" dirty="0" smtClean="0"/>
          </a:p>
          <a:p>
            <a:r>
              <a:rPr lang="es-ES" sz="2800" dirty="0" smtClean="0"/>
              <a:t>Selección  por etapas</a:t>
            </a:r>
          </a:p>
          <a:p>
            <a:endParaRPr lang="es-ES" sz="2800" dirty="0" smtClean="0"/>
          </a:p>
          <a:p>
            <a:r>
              <a:rPr lang="es-ES" sz="2800" dirty="0" smtClean="0"/>
              <a:t>Selección  para la conformación de equipos  </a:t>
            </a:r>
          </a:p>
          <a:p>
            <a:endParaRPr lang="es-ES" sz="2800" dirty="0" smtClean="0"/>
          </a:p>
          <a:p>
            <a:pPr>
              <a:buNone/>
            </a:pPr>
            <a:endParaRPr lang="es-ES" sz="2400" dirty="0" smtClean="0"/>
          </a:p>
          <a:p>
            <a:pPr>
              <a:buFont typeface="Wingdings" pitchFamily="2" charset="2"/>
              <a:buChar char="ü"/>
            </a:pPr>
            <a:endParaRPr lang="es-ES" sz="2400" dirty="0"/>
          </a:p>
        </p:txBody>
      </p:sp>
      <p:sp>
        <p:nvSpPr>
          <p:cNvPr id="5" name="4 Botón de acción: Final">
            <a:hlinkClick r:id="rId3" action="ppaction://hlinksldjump" highlightClick="1"/>
          </p:cNvPr>
          <p:cNvSpPr/>
          <p:nvPr/>
        </p:nvSpPr>
        <p:spPr>
          <a:xfrm>
            <a:off x="3571868" y="2928934"/>
            <a:ext cx="470912" cy="35719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8" name="7 Botón de acción: Final">
            <a:hlinkClick r:id="rId4" action="ppaction://hlinksldjump" highlightClick="1"/>
          </p:cNvPr>
          <p:cNvSpPr/>
          <p:nvPr/>
        </p:nvSpPr>
        <p:spPr>
          <a:xfrm>
            <a:off x="4000496" y="4000504"/>
            <a:ext cx="500066" cy="35719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Botón de acción: Final">
            <a:hlinkClick r:id="rId5" action="ppaction://hlinksldjump" highlightClick="1"/>
          </p:cNvPr>
          <p:cNvSpPr/>
          <p:nvPr/>
        </p:nvSpPr>
        <p:spPr>
          <a:xfrm>
            <a:off x="7215206" y="5000636"/>
            <a:ext cx="571504" cy="35719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Información necesaria…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5072098"/>
          </a:xfrm>
          <a:ln w="38100">
            <a:solidFill>
              <a:srgbClr val="0070C0"/>
            </a:solidFill>
          </a:ln>
        </p:spPr>
        <p:txBody>
          <a:bodyPr>
            <a:normAutofit fontScale="85000" lnSpcReduction="10000"/>
          </a:bodyPr>
          <a:lstStyle/>
          <a:p>
            <a:r>
              <a:rPr lang="es-ES" dirty="0" smtClean="0"/>
              <a:t>El programa de enseñanza  se divide por unidades en cada edad desde los 6 hasta los 15 años.</a:t>
            </a:r>
          </a:p>
          <a:p>
            <a:r>
              <a:rPr lang="es-ES" dirty="0" smtClean="0"/>
              <a:t>En la etapa de preparación inicial las unidades tienen una duración de dos meses. (6-8 años)</a:t>
            </a:r>
          </a:p>
          <a:p>
            <a:r>
              <a:rPr lang="es-ES" dirty="0" smtClean="0"/>
              <a:t>A partir de 9 años la duración de las unidades es  un mes y medio.</a:t>
            </a:r>
          </a:p>
          <a:p>
            <a:r>
              <a:rPr lang="es-ES" dirty="0" smtClean="0"/>
              <a:t>Desde 6 hasta los 9 años se trabajará por </a:t>
            </a:r>
            <a:r>
              <a:rPr lang="es-ES" b="1" dirty="0" smtClean="0"/>
              <a:t>programa de enseñanza  </a:t>
            </a:r>
            <a:r>
              <a:rPr lang="es-ES" dirty="0" smtClean="0"/>
              <a:t>integrando a ello la planificación de los contenidos para el desarrollo de la  condición física.</a:t>
            </a:r>
          </a:p>
          <a:p>
            <a:r>
              <a:rPr lang="es-ES" dirty="0" smtClean="0"/>
              <a:t>A partir de 10 años se trabajará por </a:t>
            </a:r>
            <a:r>
              <a:rPr lang="es-ES" b="1" dirty="0" smtClean="0"/>
              <a:t>plan de entrenamiento, </a:t>
            </a:r>
            <a:r>
              <a:rPr lang="es-ES" dirty="0" smtClean="0"/>
              <a:t>donde se integrará el </a:t>
            </a:r>
            <a:r>
              <a:rPr lang="es-ES" b="1" dirty="0" smtClean="0"/>
              <a:t>programa de enseñanza  (</a:t>
            </a:r>
            <a:r>
              <a:rPr lang="es-ES" dirty="0" smtClean="0">
                <a:solidFill>
                  <a:srgbClr val="FF0000"/>
                </a:solidFill>
              </a:rPr>
              <a:t>duración unidad  = </a:t>
            </a:r>
            <a:r>
              <a:rPr lang="es-ES" dirty="0" smtClean="0">
                <a:solidFill>
                  <a:srgbClr val="FF0000"/>
                </a:solidFill>
                <a:hlinkClick r:id="rId2" action="ppaction://hlinksldjump"/>
              </a:rPr>
              <a:t>duración</a:t>
            </a:r>
            <a:r>
              <a:rPr lang="es-ES" dirty="0" smtClean="0">
                <a:solidFill>
                  <a:srgbClr val="FF0000"/>
                </a:solidFill>
              </a:rPr>
              <a:t> </a:t>
            </a:r>
            <a:r>
              <a:rPr lang="es-ES" dirty="0" err="1" smtClean="0">
                <a:solidFill>
                  <a:srgbClr val="FF0000"/>
                </a:solidFill>
              </a:rPr>
              <a:t>mesociclo</a:t>
            </a:r>
            <a:r>
              <a:rPr lang="es-ES" dirty="0" smtClean="0"/>
              <a:t>)</a:t>
            </a:r>
          </a:p>
          <a:p>
            <a:pPr>
              <a:buNone/>
            </a:pP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143504" y="1214422"/>
            <a:ext cx="1309698" cy="1122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Imagen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78" y="1214423"/>
            <a:ext cx="1000132" cy="103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CuadroTexto"/>
          <p:cNvSpPr txBox="1"/>
          <p:nvPr/>
        </p:nvSpPr>
        <p:spPr>
          <a:xfrm>
            <a:off x="500034" y="714356"/>
            <a:ext cx="51009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2400" dirty="0" err="1" smtClean="0"/>
              <a:t>Fouette</a:t>
            </a:r>
            <a:r>
              <a:rPr lang="en-US" sz="2400" dirty="0" smtClean="0"/>
              <a:t> con grand </a:t>
            </a:r>
            <a:r>
              <a:rPr lang="en-US" sz="2400" dirty="0" err="1" smtClean="0"/>
              <a:t>ecart</a:t>
            </a:r>
            <a:r>
              <a:rPr lang="en-US" sz="2400" dirty="0" smtClean="0"/>
              <a:t> dif. 7 (0,3ptos.)</a:t>
            </a:r>
            <a:endParaRPr lang="es-ES" sz="2400" dirty="0"/>
          </a:p>
        </p:txBody>
      </p:sp>
      <p:pic>
        <p:nvPicPr>
          <p:cNvPr id="1028" name="Imagen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2428868"/>
            <a:ext cx="2199892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Imagen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768" y="2643182"/>
            <a:ext cx="938216" cy="741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285720" y="2428868"/>
            <a:ext cx="421481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80975" algn="l"/>
                <a:tab pos="457200" algn="l"/>
                <a:tab pos="638175" algn="l"/>
                <a:tab pos="1095375" algn="l"/>
                <a:tab pos="1552575" algn="l"/>
                <a:tab pos="2009775" algn="l"/>
                <a:tab pos="2466975" algn="l"/>
                <a:tab pos="2924175" algn="l"/>
                <a:tab pos="3381375" algn="l"/>
                <a:tab pos="3838575" algn="l"/>
                <a:tab pos="4295775" algn="l"/>
                <a:tab pos="4752975" algn="l"/>
                <a:tab pos="5210175" algn="l"/>
              </a:tabLst>
            </a:pPr>
            <a:r>
              <a:rPr kumimoji="0" lang="es-MX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Zancada con cambio de piernas, por pierna flexionada </a:t>
            </a:r>
            <a:r>
              <a:rPr kumimoji="0" lang="es-MX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dif</a:t>
            </a:r>
            <a:r>
              <a:rPr kumimoji="0" lang="es-MX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10 (0,2ptos).</a:t>
            </a:r>
            <a:endParaRPr kumimoji="0" lang="es-MX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033" name="Imagen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72132" y="3929066"/>
            <a:ext cx="767862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Imagen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215206" y="3929066"/>
            <a:ext cx="534990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14 CuadroTexto"/>
          <p:cNvSpPr txBox="1"/>
          <p:nvPr/>
        </p:nvSpPr>
        <p:spPr>
          <a:xfrm>
            <a:off x="357158" y="4429132"/>
            <a:ext cx="46746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s-ES" sz="2400" dirty="0" smtClean="0"/>
              <a:t>Rotación en </a:t>
            </a:r>
            <a:r>
              <a:rPr lang="es-ES" sz="2400" dirty="0" err="1" smtClean="0"/>
              <a:t>penché</a:t>
            </a:r>
            <a:r>
              <a:rPr lang="es-ES" sz="2400" dirty="0" smtClean="0"/>
              <a:t>, </a:t>
            </a:r>
            <a:r>
              <a:rPr lang="es-ES" sz="2400" dirty="0" err="1" smtClean="0"/>
              <a:t>dif</a:t>
            </a:r>
            <a:r>
              <a:rPr lang="es-ES" sz="2400" dirty="0" smtClean="0"/>
              <a:t> 6  ( 0,4ptos)</a:t>
            </a:r>
            <a:endParaRPr lang="es-ES" sz="2400" dirty="0"/>
          </a:p>
        </p:txBody>
      </p:sp>
      <p:pic>
        <p:nvPicPr>
          <p:cNvPr id="1035" name="Imagen 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429388" y="5429264"/>
            <a:ext cx="787356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428596" y="5380672"/>
            <a:ext cx="535785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  <a:tab pos="457200" algn="l"/>
                <a:tab pos="638175" algn="l"/>
                <a:tab pos="1095375" algn="l"/>
                <a:tab pos="1552575" algn="l"/>
                <a:tab pos="2009775" algn="l"/>
                <a:tab pos="2466975" algn="l"/>
                <a:tab pos="2924175" algn="l"/>
                <a:tab pos="3381375" algn="l"/>
                <a:tab pos="3838575" algn="l"/>
                <a:tab pos="4295775" algn="l"/>
                <a:tab pos="4752975" algn="l"/>
                <a:tab pos="5210175" algn="l"/>
              </a:tabLst>
            </a:pPr>
            <a:r>
              <a:rPr kumimoji="0" lang="es-MX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Fouette</a:t>
            </a:r>
            <a:r>
              <a:rPr kumimoji="0" lang="es-MX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con piernas por encima de la horizontal, con dos o tres formas diferentes tour de 90° </a:t>
            </a:r>
            <a:r>
              <a:rPr kumimoji="0" lang="es-MX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dif</a:t>
            </a:r>
            <a:r>
              <a:rPr kumimoji="0" lang="es-MX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4 (0,5ptos)</a:t>
            </a:r>
            <a:endParaRPr kumimoji="0" lang="es-E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3" name="12 Botón de acción: Hacia atrás o Anterior">
            <a:hlinkClick r:id="rId9" action="ppaction://hlinksldjump" highlightClick="1"/>
          </p:cNvPr>
          <p:cNvSpPr/>
          <p:nvPr/>
        </p:nvSpPr>
        <p:spPr>
          <a:xfrm>
            <a:off x="8429652" y="6286520"/>
            <a:ext cx="714348" cy="57148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571612"/>
          </a:xfrm>
        </p:spPr>
        <p:txBody>
          <a:bodyPr>
            <a:noAutofit/>
          </a:bodyPr>
          <a:lstStyle/>
          <a:p>
            <a:pPr algn="just"/>
            <a:r>
              <a:rPr lang="es-MX" sz="2400" b="1" dirty="0" smtClean="0"/>
              <a:t>Competencias: Esperanza Olímpica y el Festival </a:t>
            </a:r>
            <a:r>
              <a:rPr lang="es-MX" sz="2400" b="1" dirty="0" err="1" smtClean="0"/>
              <a:t>Pioneril</a:t>
            </a:r>
            <a:r>
              <a:rPr lang="es-MX" sz="2400" b="1" dirty="0" smtClean="0"/>
              <a:t> desde el nivel municipal hasta  nivel provincial (6,7 y 8 años) y la Liga Estudiantil desde el nivel municipal hasta  nivel provincial 8 años.</a:t>
            </a:r>
            <a:endParaRPr lang="es-ES" sz="2400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428596" y="1571612"/>
          <a:ext cx="8358246" cy="4786346"/>
        </p:xfrm>
        <a:graphic>
          <a:graphicData uri="http://schemas.openxmlformats.org/drawingml/2006/table">
            <a:tbl>
              <a:tblPr/>
              <a:tblGrid>
                <a:gridCol w="625409"/>
                <a:gridCol w="1540733"/>
                <a:gridCol w="1545291"/>
                <a:gridCol w="1680219"/>
                <a:gridCol w="1545291"/>
                <a:gridCol w="1421303"/>
              </a:tblGrid>
              <a:tr h="59829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600" spc="-10" dirty="0"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endParaRPr lang="es-E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600" spc="-10">
                          <a:latin typeface="Arial"/>
                          <a:ea typeface="Times New Roman"/>
                          <a:cs typeface="Times New Roman"/>
                        </a:rPr>
                        <a:t>1ra fase control</a:t>
                      </a:r>
                      <a:endParaRPr lang="es-E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600" spc="-10">
                          <a:latin typeface="Arial"/>
                          <a:ea typeface="Times New Roman"/>
                          <a:cs typeface="Times New Roman"/>
                        </a:rPr>
                        <a:t>2da fase control</a:t>
                      </a:r>
                      <a:endParaRPr lang="es-E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600" spc="-10">
                          <a:latin typeface="Arial"/>
                          <a:ea typeface="Times New Roman"/>
                          <a:cs typeface="Times New Roman"/>
                        </a:rPr>
                        <a:t>3era fase  control</a:t>
                      </a:r>
                      <a:endParaRPr lang="es-E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600" spc="-10">
                          <a:latin typeface="Arial"/>
                          <a:ea typeface="Times New Roman"/>
                          <a:cs typeface="Times New Roman"/>
                        </a:rPr>
                        <a:t>4ta fase control</a:t>
                      </a:r>
                      <a:endParaRPr lang="es-E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600" spc="-10">
                          <a:latin typeface="Arial"/>
                          <a:ea typeface="Times New Roman"/>
                          <a:cs typeface="Times New Roman"/>
                        </a:rPr>
                        <a:t>5ta fase control</a:t>
                      </a:r>
                      <a:endParaRPr lang="es-E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48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600" spc="-10" dirty="0">
                          <a:latin typeface="Arial"/>
                          <a:ea typeface="Times New Roman"/>
                          <a:cs typeface="Times New Roman"/>
                        </a:rPr>
                        <a:t>6-7 años</a:t>
                      </a:r>
                      <a:endParaRPr lang="es-E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600" spc="-10" dirty="0">
                          <a:latin typeface="Arial"/>
                          <a:ea typeface="Times New Roman"/>
                          <a:cs typeface="Times New Roman"/>
                        </a:rPr>
                        <a:t>4ta semana nov.</a:t>
                      </a:r>
                      <a:endParaRPr lang="es-E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600" spc="-10" dirty="0">
                          <a:latin typeface="Arial"/>
                          <a:ea typeface="Times New Roman"/>
                          <a:cs typeface="Times New Roman"/>
                        </a:rPr>
                        <a:t>1ra ,2da semana dic.(</a:t>
                      </a:r>
                      <a:r>
                        <a:rPr lang="es-MX" sz="1600" spc="-10" dirty="0" err="1">
                          <a:latin typeface="Arial"/>
                          <a:ea typeface="Times New Roman"/>
                          <a:cs typeface="Times New Roman"/>
                        </a:rPr>
                        <a:t>pre.física</a:t>
                      </a:r>
                      <a:r>
                        <a:rPr lang="es-MX" sz="1600" spc="-10" dirty="0">
                          <a:latin typeface="Arial"/>
                          <a:ea typeface="Times New Roman"/>
                          <a:cs typeface="Times New Roman"/>
                        </a:rPr>
                        <a:t>)</a:t>
                      </a:r>
                      <a:endParaRPr lang="es-E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600" spc="-10" dirty="0">
                          <a:latin typeface="Arial"/>
                          <a:ea typeface="Times New Roman"/>
                          <a:cs typeface="Times New Roman"/>
                        </a:rPr>
                        <a:t>3ra, 4ta, 5ta </a:t>
                      </a:r>
                      <a:endParaRPr lang="es-E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600" spc="-10" dirty="0" err="1">
                          <a:latin typeface="Arial"/>
                          <a:ea typeface="Times New Roman"/>
                          <a:cs typeface="Times New Roman"/>
                        </a:rPr>
                        <a:t>Sem.Enero</a:t>
                      </a:r>
                      <a:endParaRPr lang="es-E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600" spc="-10" dirty="0">
                          <a:latin typeface="Arial"/>
                          <a:ea typeface="Times New Roman"/>
                          <a:cs typeface="Times New Roman"/>
                        </a:rPr>
                        <a:t>(pruebas técnicas)</a:t>
                      </a:r>
                      <a:endParaRPr lang="es-E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600" spc="-10" dirty="0">
                          <a:latin typeface="Arial"/>
                          <a:ea typeface="Times New Roman"/>
                          <a:cs typeface="Times New Roman"/>
                        </a:rPr>
                        <a:t>4tasemana marzo,1ra,2da semana abril</a:t>
                      </a:r>
                      <a:endParaRPr lang="es-E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600" spc="-10" dirty="0">
                          <a:latin typeface="Arial"/>
                          <a:ea typeface="Times New Roman"/>
                          <a:cs typeface="Times New Roman"/>
                        </a:rPr>
                        <a:t>(pruebas </a:t>
                      </a:r>
                      <a:r>
                        <a:rPr lang="es-MX" sz="1600" spc="-10" dirty="0" err="1">
                          <a:latin typeface="Arial"/>
                          <a:ea typeface="Times New Roman"/>
                          <a:cs typeface="Times New Roman"/>
                        </a:rPr>
                        <a:t>téc.,opcional</a:t>
                      </a:r>
                      <a:r>
                        <a:rPr lang="es-MX" sz="1600" spc="-10" dirty="0">
                          <a:latin typeface="Arial"/>
                          <a:ea typeface="Times New Roman"/>
                          <a:cs typeface="Times New Roman"/>
                        </a:rPr>
                        <a:t> ML y un aparato)</a:t>
                      </a:r>
                      <a:endParaRPr lang="es-E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600" spc="-10" dirty="0">
                          <a:latin typeface="Arial"/>
                          <a:ea typeface="Times New Roman"/>
                          <a:cs typeface="Times New Roman"/>
                        </a:rPr>
                        <a:t>Mayo 3 controles (evaluación contenido programa)</a:t>
                      </a:r>
                      <a:endParaRPr lang="es-E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600" spc="-10">
                          <a:latin typeface="Arial"/>
                          <a:ea typeface="Times New Roman"/>
                          <a:cs typeface="Times New Roman"/>
                        </a:rPr>
                        <a:t>Junio (examen de año).</a:t>
                      </a:r>
                      <a:endParaRPr lang="es-ES" sz="16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600" spc="-10">
                          <a:latin typeface="Arial"/>
                          <a:ea typeface="Times New Roman"/>
                          <a:cs typeface="Times New Roman"/>
                        </a:rPr>
                        <a:t>(a partir de la 1ra semana</a:t>
                      </a:r>
                      <a:endParaRPr lang="es-E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31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600" spc="-10">
                          <a:latin typeface="Arial"/>
                          <a:ea typeface="Times New Roman"/>
                          <a:cs typeface="Times New Roman"/>
                        </a:rPr>
                        <a:t>8 años</a:t>
                      </a:r>
                      <a:endParaRPr lang="es-E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600" spc="-10">
                          <a:latin typeface="Arial"/>
                          <a:ea typeface="Times New Roman"/>
                          <a:cs typeface="Times New Roman"/>
                        </a:rPr>
                        <a:t>4tasemana nov.</a:t>
                      </a:r>
                      <a:endParaRPr lang="es-ES" sz="16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600" spc="-10">
                          <a:latin typeface="Arial"/>
                          <a:ea typeface="Times New Roman"/>
                          <a:cs typeface="Times New Roman"/>
                        </a:rPr>
                        <a:t>1ra ,2da semana  dic.</a:t>
                      </a:r>
                      <a:endParaRPr lang="es-ES" sz="16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600" spc="-10">
                          <a:latin typeface="Arial"/>
                          <a:ea typeface="Times New Roman"/>
                          <a:cs typeface="Times New Roman"/>
                        </a:rPr>
                        <a:t>(Pruebas téc. Y cumplimiento de contenidos del programa)</a:t>
                      </a:r>
                      <a:endParaRPr lang="es-E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600" spc="-10">
                          <a:latin typeface="Arial"/>
                          <a:ea typeface="Times New Roman"/>
                          <a:cs typeface="Times New Roman"/>
                        </a:rPr>
                        <a:t>1ra, 2da y 3ra semana de febrero (contenido téc.del programa, opcional  ML y un aparato)</a:t>
                      </a:r>
                      <a:endParaRPr lang="es-E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600" spc="-10" dirty="0">
                          <a:latin typeface="Arial"/>
                          <a:ea typeface="Times New Roman"/>
                          <a:cs typeface="Times New Roman"/>
                        </a:rPr>
                        <a:t>4tasemana marzo,1ra,2da semana abril</a:t>
                      </a:r>
                      <a:endParaRPr lang="es-E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600" spc="-10" dirty="0">
                          <a:latin typeface="Arial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s-MX" sz="1600" spc="-10" dirty="0" err="1">
                          <a:latin typeface="Arial"/>
                          <a:ea typeface="Times New Roman"/>
                          <a:cs typeface="Times New Roman"/>
                        </a:rPr>
                        <a:t>cont.téc.,opcional</a:t>
                      </a:r>
                      <a:r>
                        <a:rPr lang="es-MX" sz="1600" spc="-10" dirty="0"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s-MX" sz="1600" spc="-10" dirty="0" err="1">
                          <a:latin typeface="Arial"/>
                          <a:ea typeface="Times New Roman"/>
                          <a:cs typeface="Times New Roman"/>
                        </a:rPr>
                        <a:t>ML,cuerda</a:t>
                      </a:r>
                      <a:r>
                        <a:rPr lang="es-MX" sz="1600" spc="-10" dirty="0">
                          <a:latin typeface="Arial"/>
                          <a:ea typeface="Times New Roman"/>
                          <a:cs typeface="Times New Roman"/>
                        </a:rPr>
                        <a:t> y pelota)</a:t>
                      </a:r>
                      <a:endParaRPr lang="es-E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600" spc="-10" dirty="0">
                          <a:latin typeface="Arial"/>
                          <a:ea typeface="Times New Roman"/>
                          <a:cs typeface="Times New Roman"/>
                        </a:rPr>
                        <a:t>Controles </a:t>
                      </a:r>
                      <a:r>
                        <a:rPr lang="es-MX" sz="1600" spc="-10" dirty="0" smtClean="0">
                          <a:latin typeface="Arial"/>
                          <a:ea typeface="Times New Roman"/>
                          <a:cs typeface="Times New Roman"/>
                        </a:rPr>
                        <a:t>evaluación contenido programa</a:t>
                      </a:r>
                      <a:endParaRPr lang="es-E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600" spc="-10" dirty="0">
                          <a:latin typeface="Arial"/>
                          <a:ea typeface="Times New Roman"/>
                          <a:cs typeface="Times New Roman"/>
                        </a:rPr>
                        <a:t>Junio examen de año (a partir de la 1ra semana.</a:t>
                      </a:r>
                      <a:endParaRPr lang="es-E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4 Botón de acción: Hacia atrás o Anterior">
            <a:hlinkClick r:id="rId2" action="ppaction://hlinksldjump" highlightClick="1"/>
          </p:cNvPr>
          <p:cNvSpPr/>
          <p:nvPr/>
        </p:nvSpPr>
        <p:spPr>
          <a:xfrm>
            <a:off x="8643966" y="6336792"/>
            <a:ext cx="500034" cy="52120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74638"/>
            <a:ext cx="8858280" cy="725470"/>
          </a:xfrm>
        </p:spPr>
        <p:txBody>
          <a:bodyPr>
            <a:noAutofit/>
          </a:bodyPr>
          <a:lstStyle/>
          <a:p>
            <a:r>
              <a:rPr lang="es-MX" sz="2400" u="words" dirty="0" smtClean="0"/>
              <a:t>DISTRIBUCION DEL TIEMPO POR CONTENIDOS  DE  LA </a:t>
            </a:r>
            <a:r>
              <a:rPr lang="es-MX" sz="2400" u="sng" dirty="0" smtClean="0"/>
              <a:t>PREPARACIÓN.</a:t>
            </a:r>
            <a:r>
              <a:rPr lang="es-ES" sz="2400" dirty="0" smtClean="0"/>
              <a:t/>
            </a:r>
            <a:br>
              <a:rPr lang="es-ES" sz="2400" dirty="0" smtClean="0"/>
            </a:br>
            <a:r>
              <a:rPr lang="es-MX" sz="2400" dirty="0" smtClean="0"/>
              <a:t> 9 AÑOS</a:t>
            </a:r>
            <a:endParaRPr lang="es-ES" sz="2400" dirty="0"/>
          </a:p>
        </p:txBody>
      </p:sp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357161" y="1142981"/>
          <a:ext cx="8501117" cy="5484326"/>
        </p:xfrm>
        <a:graphic>
          <a:graphicData uri="http://schemas.openxmlformats.org/drawingml/2006/table">
            <a:tbl>
              <a:tblPr/>
              <a:tblGrid>
                <a:gridCol w="1125517"/>
                <a:gridCol w="600452"/>
                <a:gridCol w="238010"/>
                <a:gridCol w="238010"/>
                <a:gridCol w="600452"/>
                <a:gridCol w="238010"/>
                <a:gridCol w="238010"/>
                <a:gridCol w="238010"/>
                <a:gridCol w="238010"/>
                <a:gridCol w="238010"/>
                <a:gridCol w="238010"/>
                <a:gridCol w="600452"/>
                <a:gridCol w="600452"/>
                <a:gridCol w="600452"/>
                <a:gridCol w="600452"/>
                <a:gridCol w="600452"/>
                <a:gridCol w="600452"/>
                <a:gridCol w="667904"/>
              </a:tblGrid>
              <a:tr h="260321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600" b="1" dirty="0">
                          <a:latin typeface="Times New Roman"/>
                          <a:ea typeface="Times New Roman"/>
                          <a:cs typeface="Times New Roman"/>
                        </a:rPr>
                        <a:t>unidades</a:t>
                      </a:r>
                      <a:endParaRPr lang="es-E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600" dirty="0">
                          <a:latin typeface="Times New Roman"/>
                          <a:ea typeface="Times New Roman"/>
                          <a:cs typeface="Times New Roman"/>
                        </a:rPr>
                        <a:t>I</a:t>
                      </a:r>
                      <a:endParaRPr lang="es-E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600" dirty="0">
                          <a:latin typeface="Times New Roman"/>
                          <a:ea typeface="Times New Roman"/>
                          <a:cs typeface="Times New Roman"/>
                        </a:rPr>
                        <a:t>II</a:t>
                      </a:r>
                      <a:endParaRPr lang="es-E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600" dirty="0">
                          <a:latin typeface="Times New Roman"/>
                          <a:ea typeface="Times New Roman"/>
                          <a:cs typeface="Times New Roman"/>
                        </a:rPr>
                        <a:t>III</a:t>
                      </a:r>
                      <a:endParaRPr lang="es-E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600" dirty="0">
                          <a:latin typeface="Times New Roman"/>
                          <a:ea typeface="Times New Roman"/>
                          <a:cs typeface="Times New Roman"/>
                        </a:rPr>
                        <a:t>IV</a:t>
                      </a:r>
                      <a:endParaRPr lang="es-E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600" dirty="0">
                          <a:latin typeface="Times New Roman"/>
                          <a:ea typeface="Times New Roman"/>
                          <a:cs typeface="Times New Roman"/>
                        </a:rPr>
                        <a:t>PERFECCIONAMIENTO</a:t>
                      </a:r>
                      <a:endParaRPr lang="es-E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492265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600" b="1">
                          <a:latin typeface="Times New Roman"/>
                          <a:ea typeface="Times New Roman"/>
                          <a:cs typeface="Times New Roman"/>
                        </a:rPr>
                        <a:t>Cont/Mes</a:t>
                      </a:r>
                      <a:endParaRPr lang="es-E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600" b="1">
                          <a:latin typeface="Times New Roman"/>
                          <a:ea typeface="Times New Roman"/>
                          <a:cs typeface="Times New Roman"/>
                        </a:rPr>
                        <a:t>Sep</a:t>
                      </a:r>
                      <a:endParaRPr lang="es-E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600" b="1">
                          <a:latin typeface="Times New Roman"/>
                          <a:ea typeface="Times New Roman"/>
                          <a:cs typeface="Times New Roman"/>
                        </a:rPr>
                        <a:t>Oct</a:t>
                      </a:r>
                      <a:endParaRPr lang="es-E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600" b="1">
                          <a:latin typeface="Times New Roman"/>
                          <a:ea typeface="Times New Roman"/>
                          <a:cs typeface="Times New Roman"/>
                        </a:rPr>
                        <a:t>Nov</a:t>
                      </a:r>
                      <a:endParaRPr lang="es-E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600" b="1">
                          <a:latin typeface="Times New Roman"/>
                          <a:ea typeface="Times New Roman"/>
                          <a:cs typeface="Times New Roman"/>
                        </a:rPr>
                        <a:t>Dic</a:t>
                      </a:r>
                      <a:endParaRPr lang="es-E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600" b="1">
                          <a:latin typeface="Times New Roman"/>
                          <a:ea typeface="Times New Roman"/>
                          <a:cs typeface="Times New Roman"/>
                        </a:rPr>
                        <a:t>Ene</a:t>
                      </a:r>
                      <a:endParaRPr lang="es-E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600" b="1">
                          <a:latin typeface="Times New Roman"/>
                          <a:ea typeface="Times New Roman"/>
                          <a:cs typeface="Times New Roman"/>
                        </a:rPr>
                        <a:t>Feb</a:t>
                      </a:r>
                      <a:endParaRPr lang="es-E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600" b="1">
                          <a:latin typeface="Times New Roman"/>
                          <a:ea typeface="Times New Roman"/>
                          <a:cs typeface="Times New Roman"/>
                        </a:rPr>
                        <a:t>Mar</a:t>
                      </a:r>
                      <a:endParaRPr lang="es-E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600" b="1" smtClean="0">
                          <a:latin typeface="Times New Roman"/>
                          <a:ea typeface="Times New Roman"/>
                          <a:cs typeface="Times New Roman"/>
                        </a:rPr>
                        <a:t>Abr</a:t>
                      </a:r>
                      <a:endParaRPr lang="es-E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600" b="1">
                          <a:latin typeface="Times New Roman"/>
                          <a:ea typeface="Times New Roman"/>
                          <a:cs typeface="Times New Roman"/>
                        </a:rPr>
                        <a:t>May</a:t>
                      </a:r>
                      <a:endParaRPr lang="es-E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600" b="1">
                          <a:latin typeface="Times New Roman"/>
                          <a:ea typeface="Times New Roman"/>
                          <a:cs typeface="Times New Roman"/>
                        </a:rPr>
                        <a:t>Jun</a:t>
                      </a:r>
                      <a:endParaRPr lang="es-E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600" b="1">
                          <a:latin typeface="Times New Roman"/>
                          <a:ea typeface="Times New Roman"/>
                          <a:cs typeface="Times New Roman"/>
                        </a:rPr>
                        <a:t>Jul</a:t>
                      </a:r>
                      <a:endParaRPr lang="es-E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600" b="1">
                          <a:latin typeface="Times New Roman"/>
                          <a:ea typeface="Times New Roman"/>
                          <a:cs typeface="Times New Roman"/>
                        </a:rPr>
                        <a:t>Ago</a:t>
                      </a:r>
                      <a:endParaRPr lang="es-E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600" b="1">
                          <a:latin typeface="Times New Roman"/>
                          <a:ea typeface="Times New Roman"/>
                          <a:cs typeface="Times New Roman"/>
                        </a:rPr>
                        <a:t>T/H</a:t>
                      </a:r>
                      <a:endParaRPr lang="es-E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321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600" b="1">
                          <a:latin typeface="Times New Roman"/>
                          <a:ea typeface="Times New Roman"/>
                          <a:cs typeface="Times New Roman"/>
                        </a:rPr>
                        <a:t>P Física</a:t>
                      </a:r>
                      <a:endParaRPr lang="es-E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7"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endParaRPr lang="es-MX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60321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600" b="1">
                          <a:latin typeface="Times New Roman"/>
                          <a:ea typeface="Times New Roman"/>
                          <a:cs typeface="Times New Roman"/>
                        </a:rPr>
                        <a:t>P.F.G</a:t>
                      </a:r>
                      <a:endParaRPr lang="es-E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800" dirty="0"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es-E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800" dirty="0"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es-E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800"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es-E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800">
                          <a:latin typeface="Times New Roman"/>
                          <a:ea typeface="Times New Roman"/>
                          <a:cs typeface="Times New Roman"/>
                        </a:rPr>
                        <a:t>18</a:t>
                      </a:r>
                      <a:endParaRPr lang="es-E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800">
                          <a:latin typeface="Times New Roman"/>
                          <a:ea typeface="Times New Roman"/>
                          <a:cs typeface="Times New Roman"/>
                        </a:rPr>
                        <a:t>18</a:t>
                      </a:r>
                      <a:endParaRPr lang="es-E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800"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es-E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80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es-E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80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es-E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80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es-E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8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es-E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8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s-E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80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es-E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800">
                          <a:latin typeface="Times New Roman"/>
                          <a:ea typeface="Times New Roman"/>
                          <a:cs typeface="Times New Roman"/>
                        </a:rPr>
                        <a:t>152</a:t>
                      </a:r>
                      <a:endParaRPr lang="es-E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321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600" b="1">
                          <a:latin typeface="Times New Roman"/>
                          <a:ea typeface="Times New Roman"/>
                          <a:cs typeface="Times New Roman"/>
                        </a:rPr>
                        <a:t>P.F.E</a:t>
                      </a:r>
                      <a:endParaRPr lang="es-E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800" dirty="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es-E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800" dirty="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es-E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800" dirty="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es-E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80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es-E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80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es-E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800">
                          <a:latin typeface="Times New Roman"/>
                          <a:ea typeface="Times New Roman"/>
                          <a:cs typeface="Times New Roman"/>
                        </a:rPr>
                        <a:t>16</a:t>
                      </a:r>
                      <a:endParaRPr lang="es-E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800">
                          <a:latin typeface="Times New Roman"/>
                          <a:ea typeface="Times New Roman"/>
                          <a:cs typeface="Times New Roman"/>
                        </a:rPr>
                        <a:t>18</a:t>
                      </a:r>
                      <a:endParaRPr lang="es-E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800">
                          <a:latin typeface="Times New Roman"/>
                          <a:ea typeface="Times New Roman"/>
                          <a:cs typeface="Times New Roman"/>
                        </a:rPr>
                        <a:t>18</a:t>
                      </a:r>
                      <a:endParaRPr lang="es-E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800"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es-E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800"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es-E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80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es-E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80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es-E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800" dirty="0">
                          <a:latin typeface="Times New Roman"/>
                          <a:ea typeface="Times New Roman"/>
                          <a:cs typeface="Times New Roman"/>
                        </a:rPr>
                        <a:t>136</a:t>
                      </a:r>
                      <a:endParaRPr lang="es-E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321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600" b="1" dirty="0">
                          <a:latin typeface="Times New Roman"/>
                          <a:ea typeface="Times New Roman"/>
                          <a:cs typeface="Times New Roman"/>
                        </a:rPr>
                        <a:t>P. </a:t>
                      </a:r>
                      <a:r>
                        <a:rPr lang="es-MX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Técnica</a:t>
                      </a:r>
                      <a:endParaRPr lang="es-E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endParaRPr lang="es-MX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endParaRPr lang="es-MX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endParaRPr lang="es-MX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endParaRPr lang="es-MX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endParaRPr lang="es-MX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endParaRPr lang="es-MX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endParaRPr lang="es-MX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endParaRPr lang="es-MX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endParaRPr lang="es-MX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endParaRPr lang="es-MX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endParaRPr lang="es-MX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endParaRPr lang="es-MX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endParaRPr lang="es-MX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7276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600" b="1">
                          <a:latin typeface="Times New Roman"/>
                          <a:ea typeface="Times New Roman"/>
                          <a:cs typeface="Times New Roman"/>
                        </a:rPr>
                        <a:t>Téc. Corp.</a:t>
                      </a:r>
                      <a:endParaRPr lang="es-E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800">
                          <a:latin typeface="Times New Roman"/>
                          <a:ea typeface="Times New Roman"/>
                          <a:cs typeface="Times New Roman"/>
                        </a:rPr>
                        <a:t>24</a:t>
                      </a:r>
                      <a:endParaRPr lang="es-E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800">
                          <a:latin typeface="Times New Roman"/>
                          <a:ea typeface="Times New Roman"/>
                          <a:cs typeface="Times New Roman"/>
                        </a:rPr>
                        <a:t>32</a:t>
                      </a:r>
                      <a:endParaRPr lang="es-E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800">
                          <a:latin typeface="Times New Roman"/>
                          <a:ea typeface="Times New Roman"/>
                          <a:cs typeface="Times New Roman"/>
                        </a:rPr>
                        <a:t>32</a:t>
                      </a:r>
                      <a:endParaRPr lang="es-E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800">
                          <a:latin typeface="Times New Roman"/>
                          <a:ea typeface="Times New Roman"/>
                          <a:cs typeface="Times New Roman"/>
                        </a:rPr>
                        <a:t>32</a:t>
                      </a:r>
                      <a:endParaRPr lang="es-E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800" dirty="0">
                          <a:latin typeface="Times New Roman"/>
                          <a:ea typeface="Times New Roman"/>
                          <a:cs typeface="Times New Roman"/>
                        </a:rPr>
                        <a:t>32</a:t>
                      </a:r>
                      <a:endParaRPr lang="es-E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800" dirty="0">
                          <a:latin typeface="Times New Roman"/>
                          <a:ea typeface="Times New Roman"/>
                          <a:cs typeface="Times New Roman"/>
                        </a:rPr>
                        <a:t>32</a:t>
                      </a:r>
                      <a:endParaRPr lang="es-E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800" dirty="0">
                          <a:latin typeface="Times New Roman"/>
                          <a:ea typeface="Times New Roman"/>
                          <a:cs typeface="Times New Roman"/>
                        </a:rPr>
                        <a:t>32</a:t>
                      </a:r>
                      <a:endParaRPr lang="es-E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800" dirty="0">
                          <a:latin typeface="Times New Roman"/>
                          <a:ea typeface="Times New Roman"/>
                          <a:cs typeface="Times New Roman"/>
                        </a:rPr>
                        <a:t>32</a:t>
                      </a:r>
                      <a:endParaRPr lang="es-E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800" dirty="0">
                          <a:latin typeface="Times New Roman"/>
                          <a:ea typeface="Times New Roman"/>
                          <a:cs typeface="Times New Roman"/>
                        </a:rPr>
                        <a:t>32</a:t>
                      </a:r>
                      <a:endParaRPr lang="es-E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800"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es-E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800"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es-E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800"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es-E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800">
                          <a:latin typeface="Times New Roman"/>
                          <a:ea typeface="Times New Roman"/>
                          <a:cs typeface="Times New Roman"/>
                        </a:rPr>
                        <a:t>324</a:t>
                      </a:r>
                      <a:endParaRPr lang="es-E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321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600" b="1">
                          <a:latin typeface="Times New Roman"/>
                          <a:ea typeface="Times New Roman"/>
                          <a:cs typeface="Times New Roman"/>
                        </a:rPr>
                        <a:t>Téc. Inst.</a:t>
                      </a:r>
                      <a:endParaRPr lang="es-E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8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s-E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8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s-E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8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s-E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8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s-E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8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s-E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8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s-E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8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s-E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800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s-E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800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s-E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800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s-E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800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s-E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8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es-E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80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es-E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321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600" b="1">
                          <a:latin typeface="Times New Roman"/>
                          <a:ea typeface="Times New Roman"/>
                          <a:cs typeface="Times New Roman"/>
                        </a:rPr>
                        <a:t>Cuerda</a:t>
                      </a:r>
                      <a:endParaRPr lang="es-E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80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es-E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80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es-E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80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es-E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80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es-E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80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es-E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80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es-E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80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es-E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80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es-E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800" dirty="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es-E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80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es-E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800" dirty="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es-E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800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s-E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800">
                          <a:latin typeface="Times New Roman"/>
                          <a:ea typeface="Times New Roman"/>
                          <a:cs typeface="Times New Roman"/>
                        </a:rPr>
                        <a:t>90</a:t>
                      </a:r>
                      <a:endParaRPr lang="es-E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321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600" b="1">
                          <a:latin typeface="Times New Roman"/>
                          <a:ea typeface="Times New Roman"/>
                          <a:cs typeface="Times New Roman"/>
                        </a:rPr>
                        <a:t>Pelota</a:t>
                      </a:r>
                      <a:endParaRPr lang="es-E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80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es-E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80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es-E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80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es-E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80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es-E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80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es-E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80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es-E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80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es-E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80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es-E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80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es-E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800" dirty="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es-E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80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es-E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800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s-E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800" dirty="0">
                          <a:latin typeface="Times New Roman"/>
                          <a:ea typeface="Times New Roman"/>
                          <a:cs typeface="Times New Roman"/>
                        </a:rPr>
                        <a:t>90</a:t>
                      </a:r>
                      <a:endParaRPr lang="es-E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321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600" b="1">
                          <a:latin typeface="Times New Roman"/>
                          <a:ea typeface="Times New Roman"/>
                          <a:cs typeface="Times New Roman"/>
                        </a:rPr>
                        <a:t>Aro</a:t>
                      </a:r>
                      <a:endParaRPr lang="es-E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80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es-E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80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es-E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80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es-E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80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es-E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80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es-E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80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es-E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80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es-E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80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es-E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80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es-E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80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es-E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800" dirty="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es-E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800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s-E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800" dirty="0">
                          <a:latin typeface="Times New Roman"/>
                          <a:ea typeface="Times New Roman"/>
                          <a:cs typeface="Times New Roman"/>
                        </a:rPr>
                        <a:t>90</a:t>
                      </a:r>
                      <a:endParaRPr lang="es-E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321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600" b="1">
                          <a:latin typeface="Times New Roman"/>
                          <a:ea typeface="Times New Roman"/>
                          <a:cs typeface="Times New Roman"/>
                        </a:rPr>
                        <a:t>Clavas</a:t>
                      </a:r>
                      <a:endParaRPr lang="es-E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8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s-E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8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s-E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8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s-E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80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es-E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80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es-E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80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es-E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80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es-E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80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es-E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80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es-E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80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es-E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80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es-E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8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s-E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800" dirty="0">
                          <a:latin typeface="Times New Roman"/>
                          <a:ea typeface="Times New Roman"/>
                          <a:cs typeface="Times New Roman"/>
                        </a:rPr>
                        <a:t>62</a:t>
                      </a:r>
                      <a:endParaRPr lang="es-E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321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600" b="1">
                          <a:latin typeface="Times New Roman"/>
                          <a:ea typeface="Times New Roman"/>
                          <a:cs typeface="Times New Roman"/>
                        </a:rPr>
                        <a:t>P Teórico</a:t>
                      </a:r>
                      <a:endParaRPr lang="es-E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8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s-E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8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s-E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8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s-E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8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s-E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8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s-E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8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s-E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8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s-E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8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s-E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8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s-E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8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s-E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8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s-E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8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s-E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800" dirty="0"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es-E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321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600" b="1">
                          <a:latin typeface="Times New Roman"/>
                          <a:ea typeface="Times New Roman"/>
                          <a:cs typeface="Times New Roman"/>
                        </a:rPr>
                        <a:t>P Psicolog</a:t>
                      </a:r>
                      <a:endParaRPr lang="es-E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8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s-E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8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s-E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8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s-E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8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s-E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8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s-E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8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s-E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8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s-E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8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s-E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80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es-E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80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es-E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80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es-E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8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s-E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800" dirty="0">
                          <a:latin typeface="Times New Roman"/>
                          <a:ea typeface="Times New Roman"/>
                          <a:cs typeface="Times New Roman"/>
                        </a:rPr>
                        <a:t>26</a:t>
                      </a:r>
                      <a:endParaRPr lang="es-E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663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600" b="1">
                          <a:latin typeface="Times New Roman"/>
                          <a:ea typeface="Times New Roman"/>
                          <a:cs typeface="Times New Roman"/>
                        </a:rPr>
                        <a:t>P Art.-Est.</a:t>
                      </a:r>
                      <a:endParaRPr lang="es-E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8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s-E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8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s-E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8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s-E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8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s-E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8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s-E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8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s-E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8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s-E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8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s-E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8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s-E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8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s-E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8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s-E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8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s-E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800" dirty="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es-E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321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600" b="1">
                          <a:latin typeface="Times New Roman"/>
                          <a:ea typeface="Times New Roman"/>
                          <a:cs typeface="Times New Roman"/>
                        </a:rPr>
                        <a:t>Part.com</a:t>
                      </a:r>
                      <a:endParaRPr lang="es-E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7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800" dirty="0">
                          <a:latin typeface="Times New Roman"/>
                          <a:ea typeface="Times New Roman"/>
                          <a:cs typeface="Times New Roman"/>
                        </a:rPr>
                        <a:t>Según calendario de competencias</a:t>
                      </a:r>
                      <a:endParaRPr lang="es-E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60321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600" b="1">
                          <a:latin typeface="Times New Roman"/>
                          <a:ea typeface="Times New Roman"/>
                          <a:cs typeface="Times New Roman"/>
                        </a:rPr>
                        <a:t>Ex. Año</a:t>
                      </a:r>
                      <a:endParaRPr lang="es-E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endParaRPr lang="es-MX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endParaRPr lang="es-MX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endParaRPr lang="es-MX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endParaRPr lang="es-MX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endParaRPr lang="es-MX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endParaRPr lang="es-MX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endParaRPr lang="es-MX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endParaRPr lang="es-MX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endParaRPr lang="es-MX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endParaRPr lang="es-MX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endParaRPr lang="es-MX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8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s-E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800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s-E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321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600" b="1">
                          <a:latin typeface="Times New Roman"/>
                          <a:ea typeface="Times New Roman"/>
                          <a:cs typeface="Times New Roman"/>
                        </a:rPr>
                        <a:t>Controles</a:t>
                      </a:r>
                      <a:endParaRPr lang="es-E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800">
                          <a:latin typeface="Times New Roman"/>
                          <a:ea typeface="Times New Roman"/>
                          <a:cs typeface="Times New Roman"/>
                        </a:rPr>
                        <a:t>1 f</a:t>
                      </a:r>
                      <a:endParaRPr lang="es-E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800">
                          <a:latin typeface="Times New Roman"/>
                          <a:ea typeface="Times New Roman"/>
                          <a:cs typeface="Times New Roman"/>
                        </a:rPr>
                        <a:t>2 ft</a:t>
                      </a:r>
                      <a:endParaRPr lang="es-E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800">
                          <a:latin typeface="Times New Roman"/>
                          <a:ea typeface="Times New Roman"/>
                          <a:cs typeface="Times New Roman"/>
                        </a:rPr>
                        <a:t>1 ft</a:t>
                      </a:r>
                      <a:endParaRPr lang="es-E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800">
                          <a:latin typeface="Times New Roman"/>
                          <a:ea typeface="Times New Roman"/>
                          <a:cs typeface="Times New Roman"/>
                        </a:rPr>
                        <a:t>2t</a:t>
                      </a:r>
                      <a:endParaRPr lang="es-E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800">
                          <a:latin typeface="Times New Roman"/>
                          <a:ea typeface="Times New Roman"/>
                          <a:cs typeface="Times New Roman"/>
                        </a:rPr>
                        <a:t>1 ft</a:t>
                      </a:r>
                      <a:endParaRPr lang="es-E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800">
                          <a:latin typeface="Times New Roman"/>
                          <a:ea typeface="Times New Roman"/>
                          <a:cs typeface="Times New Roman"/>
                        </a:rPr>
                        <a:t>3 t</a:t>
                      </a:r>
                      <a:endParaRPr lang="es-E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800">
                          <a:latin typeface="Times New Roman"/>
                          <a:ea typeface="Times New Roman"/>
                          <a:cs typeface="Times New Roman"/>
                        </a:rPr>
                        <a:t>1t</a:t>
                      </a:r>
                      <a:endParaRPr lang="es-E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800">
                          <a:latin typeface="Times New Roman"/>
                          <a:ea typeface="Times New Roman"/>
                          <a:cs typeface="Times New Roman"/>
                        </a:rPr>
                        <a:t>2t</a:t>
                      </a:r>
                      <a:endParaRPr lang="es-E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8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s-E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800">
                          <a:latin typeface="Times New Roman"/>
                          <a:ea typeface="Times New Roman"/>
                          <a:cs typeface="Times New Roman"/>
                        </a:rPr>
                        <a:t>3t</a:t>
                      </a:r>
                      <a:endParaRPr lang="es-E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8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s-E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8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s-E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800" dirty="0">
                          <a:latin typeface="Times New Roman"/>
                          <a:ea typeface="Times New Roman"/>
                          <a:cs typeface="Times New Roman"/>
                        </a:rPr>
                        <a:t>16</a:t>
                      </a:r>
                      <a:endParaRPr lang="es-E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321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600" b="1">
                          <a:latin typeface="Times New Roman"/>
                          <a:ea typeface="Times New Roman"/>
                          <a:cs typeface="Times New Roman"/>
                        </a:rPr>
                        <a:t>Total/hrs</a:t>
                      </a:r>
                      <a:endParaRPr lang="es-E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800" dirty="0">
                          <a:latin typeface="Times New Roman"/>
                          <a:ea typeface="Times New Roman"/>
                          <a:cs typeface="Times New Roman"/>
                        </a:rPr>
                        <a:t>74</a:t>
                      </a:r>
                      <a:endParaRPr lang="es-E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800" dirty="0">
                          <a:latin typeface="Times New Roman"/>
                          <a:ea typeface="Times New Roman"/>
                          <a:cs typeface="Times New Roman"/>
                        </a:rPr>
                        <a:t>89</a:t>
                      </a:r>
                      <a:endParaRPr lang="es-E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800" dirty="0">
                          <a:latin typeface="Times New Roman"/>
                          <a:ea typeface="Times New Roman"/>
                          <a:cs typeface="Times New Roman"/>
                        </a:rPr>
                        <a:t>88</a:t>
                      </a:r>
                      <a:endParaRPr lang="es-E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800" dirty="0">
                          <a:latin typeface="Times New Roman"/>
                          <a:ea typeface="Times New Roman"/>
                          <a:cs typeface="Times New Roman"/>
                        </a:rPr>
                        <a:t>96</a:t>
                      </a:r>
                      <a:endParaRPr lang="es-E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800" dirty="0">
                          <a:latin typeface="Times New Roman"/>
                          <a:ea typeface="Times New Roman"/>
                          <a:cs typeface="Times New Roman"/>
                        </a:rPr>
                        <a:t>96</a:t>
                      </a:r>
                      <a:endParaRPr lang="es-E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800" dirty="0">
                          <a:latin typeface="Times New Roman"/>
                          <a:ea typeface="Times New Roman"/>
                          <a:cs typeface="Times New Roman"/>
                        </a:rPr>
                        <a:t>98</a:t>
                      </a:r>
                      <a:endParaRPr lang="es-E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800" dirty="0">
                          <a:latin typeface="Times New Roman"/>
                          <a:ea typeface="Times New Roman"/>
                          <a:cs typeface="Times New Roman"/>
                        </a:rPr>
                        <a:t>96</a:t>
                      </a:r>
                      <a:endParaRPr lang="es-E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800" dirty="0">
                          <a:latin typeface="Times New Roman"/>
                          <a:ea typeface="Times New Roman"/>
                          <a:cs typeface="Times New Roman"/>
                        </a:rPr>
                        <a:t>99</a:t>
                      </a:r>
                      <a:endParaRPr lang="es-E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800" dirty="0">
                          <a:latin typeface="Times New Roman"/>
                          <a:ea typeface="Times New Roman"/>
                          <a:cs typeface="Times New Roman"/>
                        </a:rPr>
                        <a:t>98</a:t>
                      </a:r>
                      <a:endParaRPr lang="es-E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800" dirty="0">
                          <a:latin typeface="Times New Roman"/>
                          <a:ea typeface="Times New Roman"/>
                          <a:cs typeface="Times New Roman"/>
                        </a:rPr>
                        <a:t>85</a:t>
                      </a:r>
                      <a:endParaRPr lang="es-E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800" dirty="0">
                          <a:latin typeface="Times New Roman"/>
                          <a:ea typeface="Times New Roman"/>
                          <a:cs typeface="Times New Roman"/>
                        </a:rPr>
                        <a:t>60</a:t>
                      </a:r>
                      <a:endParaRPr lang="es-E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800" dirty="0">
                          <a:latin typeface="Times New Roman"/>
                          <a:ea typeface="Times New Roman"/>
                          <a:cs typeface="Times New Roman"/>
                        </a:rPr>
                        <a:t>34</a:t>
                      </a:r>
                      <a:endParaRPr lang="es-E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800" dirty="0">
                          <a:latin typeface="Times New Roman"/>
                          <a:ea typeface="Times New Roman"/>
                          <a:cs typeface="Times New Roman"/>
                        </a:rPr>
                        <a:t>1015</a:t>
                      </a:r>
                      <a:endParaRPr lang="es-E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428596" y="714356"/>
          <a:ext cx="8286810" cy="5776922"/>
        </p:xfrm>
        <a:graphic>
          <a:graphicData uri="http://schemas.openxmlformats.org/drawingml/2006/table">
            <a:tbl>
              <a:tblPr/>
              <a:tblGrid>
                <a:gridCol w="1269157"/>
                <a:gridCol w="543195"/>
                <a:gridCol w="221042"/>
                <a:gridCol w="221042"/>
                <a:gridCol w="543195"/>
                <a:gridCol w="544472"/>
                <a:gridCol w="221042"/>
                <a:gridCol w="221042"/>
                <a:gridCol w="543195"/>
                <a:gridCol w="543195"/>
                <a:gridCol w="544472"/>
                <a:gridCol w="543195"/>
                <a:gridCol w="221042"/>
                <a:gridCol w="221042"/>
                <a:gridCol w="543195"/>
                <a:gridCol w="544472"/>
                <a:gridCol w="798815"/>
              </a:tblGrid>
              <a:tr h="28254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2000" b="1" dirty="0">
                          <a:latin typeface="Times New Roman"/>
                          <a:ea typeface="Times New Roman"/>
                          <a:cs typeface="Times New Roman"/>
                        </a:rPr>
                        <a:t>Período</a:t>
                      </a:r>
                      <a:endParaRPr lang="es-E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0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2000" b="1" dirty="0">
                          <a:latin typeface="Times New Roman"/>
                          <a:ea typeface="Times New Roman"/>
                          <a:cs typeface="Times New Roman"/>
                        </a:rPr>
                        <a:t>Preparatorio</a:t>
                      </a:r>
                      <a:endParaRPr lang="es-E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800" b="1" dirty="0">
                          <a:latin typeface="Times New Roman"/>
                          <a:ea typeface="Times New Roman"/>
                          <a:cs typeface="Times New Roman"/>
                        </a:rPr>
                        <a:t>Competitivo</a:t>
                      </a:r>
                      <a:endParaRPr lang="es-E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600" b="1">
                          <a:latin typeface="Times New Roman"/>
                          <a:ea typeface="Times New Roman"/>
                          <a:cs typeface="Times New Roman"/>
                        </a:rPr>
                        <a:t>Tra</a:t>
                      </a:r>
                      <a:endParaRPr lang="es-E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600" b="1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s-E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964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600" b="1">
                          <a:latin typeface="Times New Roman"/>
                          <a:ea typeface="Times New Roman"/>
                          <a:cs typeface="Times New Roman"/>
                        </a:rPr>
                        <a:t>Etapas</a:t>
                      </a:r>
                      <a:endParaRPr lang="es-E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600" b="1" dirty="0">
                          <a:latin typeface="Times New Roman"/>
                          <a:ea typeface="Times New Roman"/>
                          <a:cs typeface="Times New Roman"/>
                        </a:rPr>
                        <a:t>EPG</a:t>
                      </a:r>
                      <a:endParaRPr lang="es-E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600" b="1">
                          <a:latin typeface="Times New Roman"/>
                          <a:ea typeface="Times New Roman"/>
                          <a:cs typeface="Times New Roman"/>
                        </a:rPr>
                        <a:t>EPE</a:t>
                      </a:r>
                      <a:endParaRPr lang="es-E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es-MX" sz="1600">
                          <a:latin typeface="Times New Roman"/>
                          <a:ea typeface="Times New Roman"/>
                          <a:cs typeface="Times New Roman"/>
                        </a:rPr>
                        <a:t>PREC</a:t>
                      </a:r>
                      <a:endParaRPr lang="es-ES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es-MX" sz="1600">
                          <a:latin typeface="Times New Roman"/>
                          <a:ea typeface="Times New Roman"/>
                          <a:cs typeface="Times New Roman"/>
                        </a:rPr>
                        <a:t>C.FUN</a:t>
                      </a:r>
                      <a:endParaRPr lang="es-ES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600" b="1">
                          <a:latin typeface="Times New Roman"/>
                          <a:ea typeface="Times New Roman"/>
                          <a:cs typeface="Times New Roman"/>
                        </a:rPr>
                        <a:t>Tra</a:t>
                      </a:r>
                      <a:endParaRPr lang="es-E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600" b="1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s-E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753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600" b="1">
                          <a:latin typeface="Times New Roman"/>
                          <a:ea typeface="Times New Roman"/>
                          <a:cs typeface="Times New Roman"/>
                        </a:rPr>
                        <a:t>Mesociclo</a:t>
                      </a:r>
                      <a:endParaRPr lang="es-E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600" b="1">
                          <a:latin typeface="Times New Roman"/>
                          <a:ea typeface="Times New Roman"/>
                          <a:cs typeface="Times New Roman"/>
                        </a:rPr>
                        <a:t>I</a:t>
                      </a:r>
                      <a:endParaRPr lang="es-E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600" b="1" dirty="0">
                          <a:latin typeface="Times New Roman"/>
                          <a:ea typeface="Times New Roman"/>
                          <a:cs typeface="Times New Roman"/>
                        </a:rPr>
                        <a:t>II</a:t>
                      </a:r>
                      <a:endParaRPr lang="es-E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600" b="1" dirty="0">
                          <a:latin typeface="Times New Roman"/>
                          <a:ea typeface="Times New Roman"/>
                          <a:cs typeface="Times New Roman"/>
                        </a:rPr>
                        <a:t>III</a:t>
                      </a:r>
                      <a:endParaRPr lang="es-E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600" b="1">
                          <a:latin typeface="Times New Roman"/>
                          <a:ea typeface="Times New Roman"/>
                          <a:cs typeface="Times New Roman"/>
                        </a:rPr>
                        <a:t>IV</a:t>
                      </a:r>
                      <a:endParaRPr lang="es-E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600" b="1">
                          <a:latin typeface="Times New Roman"/>
                          <a:ea typeface="Times New Roman"/>
                          <a:cs typeface="Times New Roman"/>
                        </a:rPr>
                        <a:t>V</a:t>
                      </a:r>
                      <a:endParaRPr lang="es-E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600" b="1">
                          <a:latin typeface="Times New Roman"/>
                          <a:ea typeface="Times New Roman"/>
                          <a:cs typeface="Times New Roman"/>
                        </a:rPr>
                        <a:t>VI</a:t>
                      </a:r>
                      <a:endParaRPr lang="es-E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600" b="1">
                          <a:latin typeface="Times New Roman"/>
                          <a:ea typeface="Times New Roman"/>
                          <a:cs typeface="Times New Roman"/>
                        </a:rPr>
                        <a:t>VII</a:t>
                      </a:r>
                      <a:endParaRPr lang="es-E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600" b="1">
                          <a:latin typeface="Times New Roman"/>
                          <a:ea typeface="Times New Roman"/>
                          <a:cs typeface="Times New Roman"/>
                        </a:rPr>
                        <a:t>VIII</a:t>
                      </a:r>
                      <a:endParaRPr lang="es-E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600" b="1">
                          <a:latin typeface="Times New Roman"/>
                          <a:ea typeface="Times New Roman"/>
                          <a:cs typeface="Times New Roman"/>
                        </a:rPr>
                        <a:t>XI</a:t>
                      </a:r>
                      <a:endParaRPr lang="es-E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600" b="1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s-E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753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600" b="1">
                          <a:latin typeface="Times New Roman"/>
                          <a:ea typeface="Times New Roman"/>
                          <a:cs typeface="Times New Roman"/>
                        </a:rPr>
                        <a:t>unidades</a:t>
                      </a:r>
                      <a:endParaRPr lang="es-E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600">
                          <a:latin typeface="Times New Roman"/>
                          <a:ea typeface="Times New Roman"/>
                          <a:cs typeface="Times New Roman"/>
                        </a:rPr>
                        <a:t>I</a:t>
                      </a:r>
                      <a:endParaRPr lang="es-E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600">
                          <a:latin typeface="Times New Roman"/>
                          <a:ea typeface="Times New Roman"/>
                          <a:cs typeface="Times New Roman"/>
                        </a:rPr>
                        <a:t>II</a:t>
                      </a:r>
                      <a:endParaRPr lang="es-E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600" dirty="0">
                          <a:latin typeface="Times New Roman"/>
                          <a:ea typeface="Times New Roman"/>
                          <a:cs typeface="Times New Roman"/>
                        </a:rPr>
                        <a:t>III</a:t>
                      </a:r>
                      <a:endParaRPr lang="es-E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600">
                          <a:latin typeface="Times New Roman"/>
                          <a:ea typeface="Times New Roman"/>
                          <a:cs typeface="Times New Roman"/>
                        </a:rPr>
                        <a:t>IV</a:t>
                      </a:r>
                      <a:endParaRPr lang="es-E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600">
                          <a:latin typeface="Times New Roman"/>
                          <a:ea typeface="Times New Roman"/>
                          <a:cs typeface="Times New Roman"/>
                        </a:rPr>
                        <a:t>PERFECCIONAMIENTO</a:t>
                      </a:r>
                      <a:endParaRPr lang="es-E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75878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600" b="1">
                          <a:latin typeface="Times New Roman"/>
                          <a:ea typeface="Times New Roman"/>
                          <a:cs typeface="Times New Roman"/>
                        </a:rPr>
                        <a:t>Cont/Mesc</a:t>
                      </a:r>
                      <a:endParaRPr lang="es-E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600" b="1">
                          <a:latin typeface="Times New Roman"/>
                          <a:ea typeface="Times New Roman"/>
                          <a:cs typeface="Times New Roman"/>
                        </a:rPr>
                        <a:t>Sep</a:t>
                      </a:r>
                      <a:endParaRPr lang="es-E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600" b="1">
                          <a:latin typeface="Times New Roman"/>
                          <a:ea typeface="Times New Roman"/>
                          <a:cs typeface="Times New Roman"/>
                        </a:rPr>
                        <a:t>Oct</a:t>
                      </a:r>
                      <a:endParaRPr lang="es-E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600" b="1">
                          <a:latin typeface="Times New Roman"/>
                          <a:ea typeface="Times New Roman"/>
                          <a:cs typeface="Times New Roman"/>
                        </a:rPr>
                        <a:t>Nov</a:t>
                      </a:r>
                      <a:endParaRPr lang="es-E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600" b="1">
                          <a:latin typeface="Times New Roman"/>
                          <a:ea typeface="Times New Roman"/>
                          <a:cs typeface="Times New Roman"/>
                        </a:rPr>
                        <a:t>Dic</a:t>
                      </a:r>
                      <a:endParaRPr lang="es-E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600" b="1">
                          <a:latin typeface="Times New Roman"/>
                          <a:ea typeface="Times New Roman"/>
                          <a:cs typeface="Times New Roman"/>
                        </a:rPr>
                        <a:t>Ene</a:t>
                      </a:r>
                      <a:endParaRPr lang="es-E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600" b="1" dirty="0" err="1">
                          <a:latin typeface="Times New Roman"/>
                          <a:ea typeface="Times New Roman"/>
                          <a:cs typeface="Times New Roman"/>
                        </a:rPr>
                        <a:t>Feb</a:t>
                      </a:r>
                      <a:endParaRPr lang="es-E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600" b="1" dirty="0">
                          <a:latin typeface="Times New Roman"/>
                          <a:ea typeface="Times New Roman"/>
                          <a:cs typeface="Times New Roman"/>
                        </a:rPr>
                        <a:t>Mar</a:t>
                      </a:r>
                      <a:endParaRPr lang="es-E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600" b="1" dirty="0" err="1">
                          <a:latin typeface="Times New Roman"/>
                          <a:ea typeface="Times New Roman"/>
                          <a:cs typeface="Times New Roman"/>
                        </a:rPr>
                        <a:t>Abr</a:t>
                      </a:r>
                      <a:endParaRPr lang="es-E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600" b="1" dirty="0" err="1">
                          <a:latin typeface="Times New Roman"/>
                          <a:ea typeface="Times New Roman"/>
                          <a:cs typeface="Times New Roman"/>
                        </a:rPr>
                        <a:t>May</a:t>
                      </a:r>
                      <a:endParaRPr lang="es-E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600" b="1" dirty="0" err="1">
                          <a:latin typeface="Times New Roman"/>
                          <a:ea typeface="Times New Roman"/>
                          <a:cs typeface="Times New Roman"/>
                        </a:rPr>
                        <a:t>Jun</a:t>
                      </a:r>
                      <a:endParaRPr lang="es-E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600" b="1" dirty="0" err="1">
                          <a:latin typeface="Times New Roman"/>
                          <a:ea typeface="Times New Roman"/>
                          <a:cs typeface="Times New Roman"/>
                        </a:rPr>
                        <a:t>Jul</a:t>
                      </a:r>
                      <a:endParaRPr lang="es-E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600" b="1" dirty="0" err="1">
                          <a:latin typeface="Times New Roman"/>
                          <a:ea typeface="Times New Roman"/>
                          <a:cs typeface="Times New Roman"/>
                        </a:rPr>
                        <a:t>Ago</a:t>
                      </a:r>
                      <a:endParaRPr lang="es-E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600" b="1">
                          <a:latin typeface="Times New Roman"/>
                          <a:ea typeface="Times New Roman"/>
                          <a:cs typeface="Times New Roman"/>
                        </a:rPr>
                        <a:t>T/H</a:t>
                      </a:r>
                      <a:endParaRPr lang="es-E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753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600" b="1" dirty="0">
                          <a:latin typeface="Times New Roman"/>
                          <a:ea typeface="Times New Roman"/>
                          <a:cs typeface="Times New Roman"/>
                        </a:rPr>
                        <a:t>P Física</a:t>
                      </a:r>
                      <a:endParaRPr lang="es-E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endParaRPr lang="es-MX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endParaRPr lang="es-MX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endParaRPr lang="es-MX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endParaRPr lang="es-MX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endParaRPr lang="es-MX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endParaRPr lang="es-MX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endParaRPr lang="es-MX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endParaRPr lang="es-MX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endParaRPr lang="es-MX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endParaRPr lang="es-MX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endParaRPr lang="es-MX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endParaRPr lang="es-MX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endParaRPr lang="es-MX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753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600" b="1">
                          <a:latin typeface="Times New Roman"/>
                          <a:ea typeface="Times New Roman"/>
                          <a:cs typeface="Times New Roman"/>
                        </a:rPr>
                        <a:t>P.F.G</a:t>
                      </a:r>
                      <a:endParaRPr lang="es-E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600" dirty="0"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es-E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600" dirty="0">
                          <a:latin typeface="Times New Roman"/>
                          <a:ea typeface="Times New Roman"/>
                          <a:cs typeface="Times New Roman"/>
                        </a:rPr>
                        <a:t>16</a:t>
                      </a:r>
                      <a:endParaRPr lang="es-E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600" dirty="0">
                          <a:latin typeface="Times New Roman"/>
                          <a:ea typeface="Times New Roman"/>
                          <a:cs typeface="Times New Roman"/>
                        </a:rPr>
                        <a:t>18</a:t>
                      </a:r>
                      <a:endParaRPr lang="es-E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600"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  <a:endParaRPr lang="es-E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600"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es-E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60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es-E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60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es-E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60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es-E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60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es-E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6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es-E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6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s-E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60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es-E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600">
                          <a:latin typeface="Times New Roman"/>
                          <a:ea typeface="Times New Roman"/>
                          <a:cs typeface="Times New Roman"/>
                        </a:rPr>
                        <a:t>134</a:t>
                      </a:r>
                      <a:endParaRPr lang="es-E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753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600" b="1">
                          <a:latin typeface="Times New Roman"/>
                          <a:ea typeface="Times New Roman"/>
                          <a:cs typeface="Times New Roman"/>
                        </a:rPr>
                        <a:t>P.F.E</a:t>
                      </a:r>
                      <a:endParaRPr lang="es-E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60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es-E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600" dirty="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es-E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600" dirty="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es-E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600" dirty="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es-E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600" dirty="0"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es-E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600" dirty="0"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es-E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600" dirty="0"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  <a:endParaRPr lang="es-E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600" dirty="0"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  <a:endParaRPr lang="es-E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600" dirty="0"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es-E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600" dirty="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es-E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60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es-E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600" dirty="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es-E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600" dirty="0">
                          <a:latin typeface="Times New Roman"/>
                          <a:ea typeface="Times New Roman"/>
                          <a:cs typeface="Times New Roman"/>
                        </a:rPr>
                        <a:t>128</a:t>
                      </a:r>
                      <a:endParaRPr lang="es-E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753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600" b="1" dirty="0">
                          <a:latin typeface="Times New Roman"/>
                          <a:ea typeface="Times New Roman"/>
                          <a:cs typeface="Times New Roman"/>
                        </a:rPr>
                        <a:t>P </a:t>
                      </a:r>
                      <a:r>
                        <a:rPr lang="es-MX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Técnica</a:t>
                      </a:r>
                      <a:endParaRPr lang="es-E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endParaRPr lang="es-MX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endParaRPr lang="es-MX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endParaRPr lang="es-MX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endParaRPr lang="es-MX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endParaRPr lang="es-MX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endParaRPr lang="es-MX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endParaRPr lang="es-MX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endParaRPr lang="es-MX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endParaRPr lang="es-MX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endParaRPr lang="es-MX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endParaRPr lang="es-MX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endParaRPr lang="es-MX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endParaRPr lang="es-MX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753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600" b="1">
                          <a:latin typeface="Times New Roman"/>
                          <a:ea typeface="Times New Roman"/>
                          <a:cs typeface="Times New Roman"/>
                        </a:rPr>
                        <a:t>Téc. Corp.</a:t>
                      </a:r>
                      <a:endParaRPr lang="es-E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600">
                          <a:latin typeface="Times New Roman"/>
                          <a:ea typeface="Times New Roman"/>
                          <a:cs typeface="Times New Roman"/>
                        </a:rPr>
                        <a:t>23</a:t>
                      </a:r>
                      <a:endParaRPr lang="es-E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600">
                          <a:latin typeface="Times New Roman"/>
                          <a:ea typeface="Times New Roman"/>
                          <a:cs typeface="Times New Roman"/>
                        </a:rPr>
                        <a:t>32</a:t>
                      </a:r>
                      <a:endParaRPr lang="es-E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600">
                          <a:latin typeface="Times New Roman"/>
                          <a:ea typeface="Times New Roman"/>
                          <a:cs typeface="Times New Roman"/>
                        </a:rPr>
                        <a:t>32</a:t>
                      </a:r>
                      <a:endParaRPr lang="es-E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600">
                          <a:latin typeface="Times New Roman"/>
                          <a:ea typeface="Times New Roman"/>
                          <a:cs typeface="Times New Roman"/>
                        </a:rPr>
                        <a:t>32</a:t>
                      </a:r>
                      <a:endParaRPr lang="es-E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600" dirty="0">
                          <a:latin typeface="Times New Roman"/>
                          <a:ea typeface="Times New Roman"/>
                          <a:cs typeface="Times New Roman"/>
                        </a:rPr>
                        <a:t>32</a:t>
                      </a:r>
                      <a:endParaRPr lang="es-E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600" dirty="0">
                          <a:latin typeface="Times New Roman"/>
                          <a:ea typeface="Times New Roman"/>
                          <a:cs typeface="Times New Roman"/>
                        </a:rPr>
                        <a:t>32</a:t>
                      </a:r>
                      <a:endParaRPr lang="es-E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600" dirty="0">
                          <a:latin typeface="Times New Roman"/>
                          <a:ea typeface="Times New Roman"/>
                          <a:cs typeface="Times New Roman"/>
                        </a:rPr>
                        <a:t>32</a:t>
                      </a:r>
                      <a:endParaRPr lang="es-E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600">
                          <a:latin typeface="Times New Roman"/>
                          <a:ea typeface="Times New Roman"/>
                          <a:cs typeface="Times New Roman"/>
                        </a:rPr>
                        <a:t>32</a:t>
                      </a:r>
                      <a:endParaRPr lang="es-E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600">
                          <a:latin typeface="Times New Roman"/>
                          <a:ea typeface="Times New Roman"/>
                          <a:cs typeface="Times New Roman"/>
                        </a:rPr>
                        <a:t>32</a:t>
                      </a:r>
                      <a:endParaRPr lang="es-E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600"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es-E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600" dirty="0">
                          <a:latin typeface="Times New Roman"/>
                          <a:ea typeface="Times New Roman"/>
                          <a:cs typeface="Times New Roman"/>
                        </a:rPr>
                        <a:t>18</a:t>
                      </a:r>
                      <a:endParaRPr lang="es-E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600"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es-E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600" dirty="0">
                          <a:latin typeface="Times New Roman"/>
                          <a:ea typeface="Times New Roman"/>
                          <a:cs typeface="Times New Roman"/>
                        </a:rPr>
                        <a:t>306</a:t>
                      </a:r>
                      <a:endParaRPr lang="es-E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753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600" b="1">
                          <a:latin typeface="Times New Roman"/>
                          <a:ea typeface="Times New Roman"/>
                          <a:cs typeface="Times New Roman"/>
                        </a:rPr>
                        <a:t>Téc. Inst.</a:t>
                      </a:r>
                      <a:endParaRPr lang="es-E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6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s-E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6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s-E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6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s-E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6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s-E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6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s-E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6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s-E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600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s-E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600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s-E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6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s-E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6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s-E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6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s-E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600" dirty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es-E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6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es-E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753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600" b="1">
                          <a:latin typeface="Times New Roman"/>
                          <a:ea typeface="Times New Roman"/>
                          <a:cs typeface="Times New Roman"/>
                        </a:rPr>
                        <a:t>Cuerda</a:t>
                      </a:r>
                      <a:endParaRPr lang="es-E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60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es-E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60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es-E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60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es-E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60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es-E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60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es-E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60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es-E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60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es-E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600" dirty="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es-E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600" dirty="0"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es-E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600" dirty="0"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es-E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60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es-E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600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s-E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600" dirty="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es-E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753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600" b="1">
                          <a:latin typeface="Times New Roman"/>
                          <a:ea typeface="Times New Roman"/>
                          <a:cs typeface="Times New Roman"/>
                        </a:rPr>
                        <a:t>Pelota</a:t>
                      </a:r>
                      <a:endParaRPr lang="es-E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60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es-E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60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es-E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60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es-E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60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es-E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60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es-E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60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es-E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60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es-E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60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es-E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600" dirty="0"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es-E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600"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es-E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600" dirty="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es-E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600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s-E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600" dirty="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es-E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753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600" b="1">
                          <a:latin typeface="Times New Roman"/>
                          <a:ea typeface="Times New Roman"/>
                          <a:cs typeface="Times New Roman"/>
                        </a:rPr>
                        <a:t>Aro</a:t>
                      </a:r>
                      <a:endParaRPr lang="es-E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60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es-E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60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es-E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60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es-E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60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es-E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60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es-E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60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es-E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60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es-E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60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es-E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600"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es-E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600" dirty="0"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es-E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60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es-E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6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s-E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600" dirty="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es-E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753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600" b="1">
                          <a:latin typeface="Times New Roman"/>
                          <a:ea typeface="Times New Roman"/>
                          <a:cs typeface="Times New Roman"/>
                        </a:rPr>
                        <a:t>Clavas</a:t>
                      </a:r>
                      <a:endParaRPr lang="es-E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60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es-E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60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es-E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60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es-E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60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es-E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60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es-E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60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es-E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60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es-E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60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es-E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600"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es-E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600"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es-E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600" dirty="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es-E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6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s-E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600" dirty="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es-E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753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600" b="1">
                          <a:latin typeface="Times New Roman"/>
                          <a:ea typeface="Times New Roman"/>
                          <a:cs typeface="Times New Roman"/>
                        </a:rPr>
                        <a:t>Cintas</a:t>
                      </a:r>
                      <a:endParaRPr lang="es-E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6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s-E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6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s-E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6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s-E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60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es-E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60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es-E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60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es-E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60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es-E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60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es-E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60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es-E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60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es-E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600" dirty="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es-E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6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s-E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600" dirty="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es-E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753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600" b="1">
                          <a:latin typeface="Times New Roman"/>
                          <a:ea typeface="Times New Roman"/>
                          <a:cs typeface="Times New Roman"/>
                        </a:rPr>
                        <a:t>P Teórico</a:t>
                      </a:r>
                      <a:endParaRPr lang="es-E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6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s-E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6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s-E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6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s-E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6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s-E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6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s-E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6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s-E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6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s-E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6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s-E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6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s-E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6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s-E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6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s-E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600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s-E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600" dirty="0"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es-E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753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600" b="1">
                          <a:latin typeface="Times New Roman"/>
                          <a:ea typeface="Times New Roman"/>
                          <a:cs typeface="Times New Roman"/>
                        </a:rPr>
                        <a:t>P Psicolog.</a:t>
                      </a:r>
                      <a:endParaRPr lang="es-E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6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s-E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6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s-E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6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s-E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6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s-E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6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s-E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6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s-E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6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s-E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6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s-E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60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es-E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60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es-E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60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es-E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600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s-E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600" dirty="0">
                          <a:latin typeface="Times New Roman"/>
                          <a:ea typeface="Times New Roman"/>
                          <a:cs typeface="Times New Roman"/>
                        </a:rPr>
                        <a:t>26</a:t>
                      </a:r>
                      <a:endParaRPr lang="es-E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753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600" b="1">
                          <a:latin typeface="Times New Roman"/>
                          <a:ea typeface="Times New Roman"/>
                          <a:cs typeface="Times New Roman"/>
                        </a:rPr>
                        <a:t>P Art.-Est.</a:t>
                      </a:r>
                      <a:endParaRPr lang="es-E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6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s-E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6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s-E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6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s-E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6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s-E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6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s-E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6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s-E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6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s-E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6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s-E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6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s-E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6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s-E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6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s-E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6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s-E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600" dirty="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es-E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753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600" b="1">
                          <a:latin typeface="Times New Roman"/>
                          <a:ea typeface="Times New Roman"/>
                          <a:cs typeface="Times New Roman"/>
                        </a:rPr>
                        <a:t>Part.com</a:t>
                      </a:r>
                      <a:endParaRPr lang="es-E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3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800" dirty="0">
                          <a:latin typeface="Times New Roman"/>
                          <a:ea typeface="Times New Roman"/>
                          <a:cs typeface="Times New Roman"/>
                        </a:rPr>
                        <a:t>Según calendario de competencias</a:t>
                      </a:r>
                      <a:endParaRPr lang="es-E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endParaRPr lang="es-MX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endParaRPr lang="es-MX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endParaRPr lang="es-MX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753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600" b="1">
                          <a:latin typeface="Times New Roman"/>
                          <a:ea typeface="Times New Roman"/>
                          <a:cs typeface="Times New Roman"/>
                        </a:rPr>
                        <a:t>Ex Año</a:t>
                      </a:r>
                      <a:endParaRPr lang="es-E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endParaRPr lang="es-MX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endParaRPr lang="es-MX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endParaRPr lang="es-MX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endParaRPr lang="es-MX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endParaRPr lang="es-MX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endParaRPr lang="es-MX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endParaRPr lang="es-MX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endParaRPr lang="es-MX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endParaRPr lang="es-MX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endParaRPr lang="es-MX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6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s-E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6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s-E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600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s-E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626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600" b="1">
                          <a:latin typeface="Times New Roman"/>
                          <a:ea typeface="Times New Roman"/>
                          <a:cs typeface="Times New Roman"/>
                        </a:rPr>
                        <a:t>Controles</a:t>
                      </a:r>
                      <a:endParaRPr lang="es-E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600">
                          <a:latin typeface="Times New Roman"/>
                          <a:ea typeface="Times New Roman"/>
                          <a:cs typeface="Times New Roman"/>
                        </a:rPr>
                        <a:t>1 f</a:t>
                      </a:r>
                      <a:endParaRPr lang="es-E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600">
                          <a:latin typeface="Times New Roman"/>
                          <a:ea typeface="Times New Roman"/>
                          <a:cs typeface="Times New Roman"/>
                        </a:rPr>
                        <a:t>2 ft</a:t>
                      </a:r>
                      <a:endParaRPr lang="es-E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600">
                          <a:latin typeface="Times New Roman"/>
                          <a:ea typeface="Times New Roman"/>
                          <a:cs typeface="Times New Roman"/>
                        </a:rPr>
                        <a:t>2 ft</a:t>
                      </a:r>
                      <a:endParaRPr lang="es-E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600">
                          <a:latin typeface="Times New Roman"/>
                          <a:ea typeface="Times New Roman"/>
                          <a:cs typeface="Times New Roman"/>
                        </a:rPr>
                        <a:t>2t</a:t>
                      </a:r>
                      <a:endParaRPr lang="es-E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600">
                          <a:latin typeface="Times New Roman"/>
                          <a:ea typeface="Times New Roman"/>
                          <a:cs typeface="Times New Roman"/>
                        </a:rPr>
                        <a:t>2 ft</a:t>
                      </a:r>
                      <a:endParaRPr lang="es-E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600">
                          <a:latin typeface="Times New Roman"/>
                          <a:ea typeface="Times New Roman"/>
                          <a:cs typeface="Times New Roman"/>
                        </a:rPr>
                        <a:t>2 t</a:t>
                      </a:r>
                      <a:endParaRPr lang="es-E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600">
                          <a:latin typeface="Times New Roman"/>
                          <a:ea typeface="Times New Roman"/>
                          <a:cs typeface="Times New Roman"/>
                        </a:rPr>
                        <a:t>2t</a:t>
                      </a:r>
                      <a:endParaRPr lang="es-E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600">
                          <a:latin typeface="Times New Roman"/>
                          <a:ea typeface="Times New Roman"/>
                          <a:cs typeface="Times New Roman"/>
                        </a:rPr>
                        <a:t>2t</a:t>
                      </a:r>
                      <a:endParaRPr lang="es-E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600">
                          <a:latin typeface="Times New Roman"/>
                          <a:ea typeface="Times New Roman"/>
                          <a:cs typeface="Times New Roman"/>
                        </a:rPr>
                        <a:t>1t</a:t>
                      </a:r>
                      <a:endParaRPr lang="es-E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600">
                          <a:latin typeface="Times New Roman"/>
                          <a:ea typeface="Times New Roman"/>
                          <a:cs typeface="Times New Roman"/>
                        </a:rPr>
                        <a:t>3t</a:t>
                      </a:r>
                      <a:endParaRPr lang="es-E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6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s-E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6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s-E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600" dirty="0">
                          <a:latin typeface="Times New Roman"/>
                          <a:ea typeface="Times New Roman"/>
                          <a:cs typeface="Times New Roman"/>
                        </a:rPr>
                        <a:t>19</a:t>
                      </a:r>
                      <a:endParaRPr lang="es-E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925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600" b="1">
                          <a:latin typeface="Times New Roman"/>
                          <a:ea typeface="Times New Roman"/>
                          <a:cs typeface="Times New Roman"/>
                        </a:rPr>
                        <a:t>Total/hrs</a:t>
                      </a:r>
                      <a:endParaRPr lang="es-E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600">
                          <a:latin typeface="Times New Roman"/>
                          <a:ea typeface="Times New Roman"/>
                          <a:cs typeface="Times New Roman"/>
                        </a:rPr>
                        <a:t>78</a:t>
                      </a:r>
                      <a:endParaRPr lang="es-E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600">
                          <a:latin typeface="Times New Roman"/>
                          <a:ea typeface="Times New Roman"/>
                          <a:cs typeface="Times New Roman"/>
                        </a:rPr>
                        <a:t>94</a:t>
                      </a:r>
                      <a:endParaRPr lang="es-E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600">
                          <a:latin typeface="Times New Roman"/>
                          <a:ea typeface="Times New Roman"/>
                          <a:cs typeface="Times New Roman"/>
                        </a:rPr>
                        <a:t>96</a:t>
                      </a:r>
                      <a:endParaRPr lang="es-E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600">
                          <a:latin typeface="Times New Roman"/>
                          <a:ea typeface="Times New Roman"/>
                          <a:cs typeface="Times New Roman"/>
                        </a:rPr>
                        <a:t>99</a:t>
                      </a:r>
                      <a:endParaRPr lang="es-E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600">
                          <a:latin typeface="Times New Roman"/>
                          <a:ea typeface="Times New Roman"/>
                          <a:cs typeface="Times New Roman"/>
                        </a:rPr>
                        <a:t>99</a:t>
                      </a:r>
                      <a:endParaRPr lang="es-E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600">
                          <a:latin typeface="Times New Roman"/>
                          <a:ea typeface="Times New Roman"/>
                          <a:cs typeface="Times New Roman"/>
                        </a:rPr>
                        <a:t>99</a:t>
                      </a:r>
                      <a:endParaRPr lang="es-E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600">
                          <a:latin typeface="Times New Roman"/>
                          <a:ea typeface="Times New Roman"/>
                          <a:cs typeface="Times New Roman"/>
                        </a:rPr>
                        <a:t>109</a:t>
                      </a:r>
                      <a:endParaRPr lang="es-E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600">
                          <a:latin typeface="Times New Roman"/>
                          <a:ea typeface="Times New Roman"/>
                          <a:cs typeface="Times New Roman"/>
                        </a:rPr>
                        <a:t>111</a:t>
                      </a:r>
                      <a:endParaRPr lang="es-E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600">
                          <a:latin typeface="Times New Roman"/>
                          <a:ea typeface="Times New Roman"/>
                          <a:cs typeface="Times New Roman"/>
                        </a:rPr>
                        <a:t>104</a:t>
                      </a:r>
                      <a:endParaRPr lang="es-E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600">
                          <a:latin typeface="Times New Roman"/>
                          <a:ea typeface="Times New Roman"/>
                          <a:cs typeface="Times New Roman"/>
                        </a:rPr>
                        <a:t>99</a:t>
                      </a:r>
                      <a:endParaRPr lang="es-E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600">
                          <a:latin typeface="Times New Roman"/>
                          <a:ea typeface="Times New Roman"/>
                          <a:cs typeface="Times New Roman"/>
                        </a:rPr>
                        <a:t>74</a:t>
                      </a:r>
                      <a:endParaRPr lang="es-E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600">
                          <a:latin typeface="Times New Roman"/>
                          <a:ea typeface="Times New Roman"/>
                          <a:cs typeface="Times New Roman"/>
                        </a:rPr>
                        <a:t>34</a:t>
                      </a:r>
                      <a:endParaRPr lang="es-E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600" dirty="0">
                          <a:latin typeface="Times New Roman"/>
                          <a:ea typeface="Times New Roman"/>
                          <a:cs typeface="Times New Roman"/>
                        </a:rPr>
                        <a:t>1096</a:t>
                      </a:r>
                      <a:endParaRPr lang="es-E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214282" y="0"/>
            <a:ext cx="892971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  <a:tab pos="638175" algn="l"/>
                <a:tab pos="1095375" algn="l"/>
                <a:tab pos="1552575" algn="l"/>
                <a:tab pos="2009775" algn="l"/>
                <a:tab pos="2466975" algn="l"/>
                <a:tab pos="2743200" algn="l"/>
                <a:tab pos="2924175" algn="l"/>
                <a:tab pos="3381375" algn="l"/>
                <a:tab pos="3838575" algn="l"/>
                <a:tab pos="4295775" algn="l"/>
                <a:tab pos="4752975" algn="l"/>
                <a:tab pos="5210175" algn="l"/>
              </a:tabLst>
            </a:pPr>
            <a:r>
              <a:rPr kumimoji="0" lang="es-MX" sz="2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DISTRIBUCION DEL </a:t>
            </a:r>
            <a:r>
              <a:rPr kumimoji="0" lang="es-MX" sz="2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2" action="ppaction://hlinksldjump"/>
              </a:rPr>
              <a:t>TIEMPO</a:t>
            </a:r>
            <a:r>
              <a:rPr kumimoji="0" lang="es-MX" sz="2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POR CONTENIDOS DE LA PREPARACION.</a:t>
            </a:r>
            <a:endParaRPr kumimoji="0" lang="es-E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  <a:tab pos="638175" algn="l"/>
                <a:tab pos="1095375" algn="l"/>
                <a:tab pos="1552575" algn="l"/>
                <a:tab pos="2009775" algn="l"/>
                <a:tab pos="2466975" algn="l"/>
                <a:tab pos="2743200" algn="l"/>
                <a:tab pos="2924175" algn="l"/>
                <a:tab pos="3381375" algn="l"/>
                <a:tab pos="3838575" algn="l"/>
                <a:tab pos="4295775" algn="l"/>
                <a:tab pos="4752975" algn="l"/>
                <a:tab pos="5210175" algn="l"/>
              </a:tabLst>
            </a:pPr>
            <a:r>
              <a:rPr kumimoji="0" lang="es-MX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10 – 12 AÑOS</a:t>
            </a:r>
            <a:endParaRPr kumimoji="0" lang="es-MX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846158"/>
          </a:xfrm>
        </p:spPr>
        <p:txBody>
          <a:bodyPr/>
          <a:lstStyle/>
          <a:p>
            <a:r>
              <a:rPr lang="es-ES" dirty="0" smtClean="0"/>
              <a:t>Glos</a:t>
            </a:r>
            <a:r>
              <a:rPr lang="es-ES" dirty="0" smtClean="0">
                <a:hlinkClick r:id="rId2" action="ppaction://hlinksldjump"/>
              </a:rPr>
              <a:t>a</a:t>
            </a:r>
            <a:r>
              <a:rPr lang="es-ES" dirty="0" smtClean="0"/>
              <a:t>rio</a:t>
            </a:r>
            <a:endParaRPr lang="es-ES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571472" y="1071547"/>
          <a:ext cx="8072494" cy="5357848"/>
        </p:xfrm>
        <a:graphic>
          <a:graphicData uri="http://schemas.openxmlformats.org/drawingml/2006/table">
            <a:tbl>
              <a:tblPr/>
              <a:tblGrid>
                <a:gridCol w="2286016"/>
                <a:gridCol w="5786478"/>
              </a:tblGrid>
              <a:tr h="6110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49580" algn="l"/>
                          <a:tab pos="899160" algn="l"/>
                          <a:tab pos="1348740" algn="l"/>
                          <a:tab pos="1798320" algn="l"/>
                          <a:tab pos="2247900" algn="l"/>
                          <a:tab pos="2697480" algn="l"/>
                        </a:tabLst>
                      </a:pPr>
                      <a:r>
                        <a:rPr lang="es-MX" sz="2000" spc="-10" dirty="0">
                          <a:latin typeface="Arial"/>
                          <a:ea typeface="Times New Roman"/>
                          <a:cs typeface="Times New Roman"/>
                        </a:rPr>
                        <a:t>1era fase</a:t>
                      </a:r>
                      <a:endParaRPr lang="es-E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4243" marR="142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49580" algn="l"/>
                          <a:tab pos="899160" algn="l"/>
                          <a:tab pos="1348740" algn="l"/>
                          <a:tab pos="1798320" algn="l"/>
                          <a:tab pos="2247900" algn="l"/>
                          <a:tab pos="2697480" algn="l"/>
                        </a:tabLst>
                      </a:pPr>
                      <a:r>
                        <a:rPr lang="es-MX" sz="2000" dirty="0">
                          <a:latin typeface="Arial"/>
                          <a:ea typeface="Times New Roman"/>
                          <a:cs typeface="Times New Roman"/>
                        </a:rPr>
                        <a:t>En la metodología de enseñanza se utiliza de frente a la barra con doble apoyo </a:t>
                      </a:r>
                      <a:endParaRPr lang="es-E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4243" marR="142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6110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49580" algn="l"/>
                          <a:tab pos="899160" algn="l"/>
                          <a:tab pos="1348740" algn="l"/>
                          <a:tab pos="1798320" algn="l"/>
                          <a:tab pos="2247900" algn="l"/>
                          <a:tab pos="2697480" algn="l"/>
                        </a:tabLst>
                      </a:pPr>
                      <a:r>
                        <a:rPr lang="es-MX" sz="2000" spc="-10" dirty="0">
                          <a:latin typeface="Arial"/>
                          <a:ea typeface="Times New Roman"/>
                          <a:cs typeface="Times New Roman"/>
                        </a:rPr>
                        <a:t>2da fase</a:t>
                      </a:r>
                      <a:endParaRPr lang="es-E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4243" marR="142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49580" algn="l"/>
                          <a:tab pos="899160" algn="l"/>
                          <a:tab pos="1348740" algn="l"/>
                          <a:tab pos="1798320" algn="l"/>
                          <a:tab pos="2247900" algn="l"/>
                          <a:tab pos="2697480" algn="l"/>
                        </a:tabLst>
                      </a:pPr>
                      <a:r>
                        <a:rPr lang="es-MX" sz="2000">
                          <a:latin typeface="Arial"/>
                          <a:ea typeface="Times New Roman"/>
                          <a:cs typeface="Times New Roman"/>
                        </a:rPr>
                        <a:t>En la metodología de enseñanza cuando se coloca lateral a la barra con un apoyo</a:t>
                      </a:r>
                      <a:endParaRPr lang="es-E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4243" marR="142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6110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49580" algn="l"/>
                          <a:tab pos="899160" algn="l"/>
                          <a:tab pos="1348740" algn="l"/>
                          <a:tab pos="1798320" algn="l"/>
                          <a:tab pos="2247900" algn="l"/>
                          <a:tab pos="2697480" algn="l"/>
                        </a:tabLst>
                      </a:pPr>
                      <a:r>
                        <a:rPr lang="es-MX" sz="2000" spc="-10" dirty="0">
                          <a:latin typeface="Arial"/>
                          <a:ea typeface="Times New Roman"/>
                          <a:cs typeface="Times New Roman"/>
                        </a:rPr>
                        <a:t>En centro</a:t>
                      </a:r>
                      <a:endParaRPr lang="es-E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4243" marR="142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49580" algn="l"/>
                          <a:tab pos="899160" algn="l"/>
                          <a:tab pos="1348740" algn="l"/>
                          <a:tab pos="1798320" algn="l"/>
                          <a:tab pos="2247900" algn="l"/>
                          <a:tab pos="2697480" algn="l"/>
                        </a:tabLst>
                      </a:pPr>
                      <a:r>
                        <a:rPr lang="es-MX" sz="2000">
                          <a:latin typeface="Arial"/>
                          <a:ea typeface="Times New Roman"/>
                          <a:cs typeface="Times New Roman"/>
                        </a:rPr>
                        <a:t>En la metodología de enseñanza cuando se realiza el ejercicio sin apoyo.</a:t>
                      </a:r>
                      <a:endParaRPr lang="es-E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4243" marR="142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055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49580" algn="l"/>
                          <a:tab pos="899160" algn="l"/>
                          <a:tab pos="1348740" algn="l"/>
                          <a:tab pos="1798320" algn="l"/>
                          <a:tab pos="2247900" algn="l"/>
                          <a:tab pos="2697480" algn="l"/>
                        </a:tabLst>
                      </a:pPr>
                      <a:r>
                        <a:rPr lang="es-MX" sz="2000" spc="-10">
                          <a:latin typeface="Arial"/>
                          <a:ea typeface="Times New Roman"/>
                          <a:cs typeface="Times New Roman"/>
                        </a:rPr>
                        <a:t>En Allonge</a:t>
                      </a:r>
                      <a:endParaRPr lang="es-E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4243" marR="142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49580" algn="l"/>
                          <a:tab pos="899160" algn="l"/>
                          <a:tab pos="1348740" algn="l"/>
                          <a:tab pos="1798320" algn="l"/>
                          <a:tab pos="2247900" algn="l"/>
                          <a:tab pos="2697480" algn="l"/>
                        </a:tabLst>
                      </a:pPr>
                      <a:r>
                        <a:rPr lang="es-MX" sz="2000" dirty="0">
                          <a:latin typeface="Arial"/>
                          <a:ea typeface="Times New Roman"/>
                          <a:cs typeface="Times New Roman"/>
                        </a:rPr>
                        <a:t>Posiciones de brazos extendidos</a:t>
                      </a:r>
                      <a:endParaRPr lang="es-E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4243" marR="142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055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49580" algn="l"/>
                          <a:tab pos="899160" algn="l"/>
                          <a:tab pos="1348740" algn="l"/>
                          <a:tab pos="1798320" algn="l"/>
                          <a:tab pos="2247900" algn="l"/>
                          <a:tab pos="2697480" algn="l"/>
                        </a:tabLst>
                      </a:pPr>
                      <a:r>
                        <a:rPr lang="es-MX" sz="2000" spc="-10">
                          <a:latin typeface="Arial"/>
                          <a:ea typeface="Times New Roman"/>
                          <a:cs typeface="Times New Roman"/>
                        </a:rPr>
                        <a:t>Seconde</a:t>
                      </a:r>
                      <a:endParaRPr lang="es-E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4243" marR="142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49580" algn="l"/>
                          <a:tab pos="899160" algn="l"/>
                          <a:tab pos="1348740" algn="l"/>
                          <a:tab pos="1798320" algn="l"/>
                          <a:tab pos="2247900" algn="l"/>
                          <a:tab pos="2697480" algn="l"/>
                        </a:tabLst>
                      </a:pPr>
                      <a:r>
                        <a:rPr lang="es-MX" sz="2000" dirty="0">
                          <a:latin typeface="Arial"/>
                          <a:ea typeface="Times New Roman"/>
                          <a:cs typeface="Times New Roman"/>
                        </a:rPr>
                        <a:t>Realización del ejercicio al lateral</a:t>
                      </a:r>
                      <a:endParaRPr lang="es-E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4243" marR="142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055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49580" algn="l"/>
                          <a:tab pos="899160" algn="l"/>
                          <a:tab pos="1348740" algn="l"/>
                          <a:tab pos="1798320" algn="l"/>
                          <a:tab pos="2247900" algn="l"/>
                          <a:tab pos="2697480" algn="l"/>
                        </a:tabLst>
                      </a:pPr>
                      <a:r>
                        <a:rPr lang="es-MX" sz="2000" spc="-10">
                          <a:latin typeface="Arial"/>
                          <a:ea typeface="Times New Roman"/>
                          <a:cs typeface="Times New Roman"/>
                        </a:rPr>
                        <a:t>Devant</a:t>
                      </a:r>
                      <a:endParaRPr lang="es-E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4243" marR="142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49580" algn="l"/>
                          <a:tab pos="899160" algn="l"/>
                          <a:tab pos="1348740" algn="l"/>
                          <a:tab pos="1798320" algn="l"/>
                          <a:tab pos="2247900" algn="l"/>
                          <a:tab pos="2697480" algn="l"/>
                        </a:tabLst>
                      </a:pPr>
                      <a:r>
                        <a:rPr lang="es-MX" sz="2000" dirty="0">
                          <a:latin typeface="Arial"/>
                          <a:ea typeface="Times New Roman"/>
                          <a:cs typeface="Times New Roman"/>
                        </a:rPr>
                        <a:t>Realización del ejercicio al frente</a:t>
                      </a:r>
                      <a:endParaRPr lang="es-E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4243" marR="142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055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49580" algn="l"/>
                          <a:tab pos="899160" algn="l"/>
                          <a:tab pos="1348740" algn="l"/>
                          <a:tab pos="1798320" algn="l"/>
                          <a:tab pos="2247900" algn="l"/>
                          <a:tab pos="2697480" algn="l"/>
                        </a:tabLst>
                      </a:pPr>
                      <a:r>
                        <a:rPr lang="es-MX" sz="2000">
                          <a:latin typeface="Arial"/>
                          <a:ea typeface="Times New Roman"/>
                          <a:cs typeface="Times New Roman"/>
                        </a:rPr>
                        <a:t>Derriere</a:t>
                      </a:r>
                      <a:endParaRPr lang="es-E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4243" marR="142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49580" algn="l"/>
                          <a:tab pos="899160" algn="l"/>
                          <a:tab pos="1348740" algn="l"/>
                          <a:tab pos="1798320" algn="l"/>
                          <a:tab pos="2247900" algn="l"/>
                          <a:tab pos="2697480" algn="l"/>
                        </a:tabLst>
                      </a:pPr>
                      <a:r>
                        <a:rPr lang="es-MX" sz="2000" dirty="0">
                          <a:latin typeface="Arial"/>
                          <a:ea typeface="Times New Roman"/>
                          <a:cs typeface="Times New Roman"/>
                        </a:rPr>
                        <a:t>Realización del ejercicio atrás</a:t>
                      </a:r>
                      <a:endParaRPr lang="es-E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4243" marR="142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055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49580" algn="l"/>
                          <a:tab pos="899160" algn="l"/>
                          <a:tab pos="1348740" algn="l"/>
                          <a:tab pos="1798320" algn="l"/>
                          <a:tab pos="2247900" algn="l"/>
                          <a:tab pos="2697480" algn="l"/>
                        </a:tabLst>
                      </a:pPr>
                      <a:r>
                        <a:rPr lang="es-MX" sz="2000" spc="-10">
                          <a:latin typeface="Arial"/>
                          <a:ea typeface="Times New Roman"/>
                          <a:cs typeface="Times New Roman"/>
                        </a:rPr>
                        <a:t>Demi – plié</a:t>
                      </a:r>
                      <a:endParaRPr lang="es-E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4243" marR="142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49580" algn="l"/>
                          <a:tab pos="899160" algn="l"/>
                          <a:tab pos="1348740" algn="l"/>
                          <a:tab pos="1798320" algn="l"/>
                          <a:tab pos="2247900" algn="l"/>
                          <a:tab pos="2697480" algn="l"/>
                        </a:tabLst>
                      </a:pPr>
                      <a:r>
                        <a:rPr lang="es-MX" sz="2000" dirty="0" err="1">
                          <a:latin typeface="Arial"/>
                          <a:ea typeface="Times New Roman"/>
                          <a:cs typeface="Times New Roman"/>
                        </a:rPr>
                        <a:t>Semicuclilla</a:t>
                      </a:r>
                      <a:endParaRPr lang="es-E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4243" marR="142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0553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2000" spc="-10">
                          <a:latin typeface="Arial"/>
                          <a:ea typeface="Times New Roman"/>
                          <a:cs typeface="Times New Roman"/>
                        </a:rPr>
                        <a:t>Grand – plié</a:t>
                      </a:r>
                      <a:endParaRPr lang="es-E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4243" marR="142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49580" algn="l"/>
                          <a:tab pos="899160" algn="l"/>
                          <a:tab pos="1348740" algn="l"/>
                          <a:tab pos="1798320" algn="l"/>
                          <a:tab pos="2247900" algn="l"/>
                          <a:tab pos="2697480" algn="l"/>
                        </a:tabLst>
                      </a:pPr>
                      <a:r>
                        <a:rPr lang="es-MX" sz="2000" dirty="0" err="1">
                          <a:latin typeface="Arial"/>
                          <a:ea typeface="Times New Roman"/>
                          <a:cs typeface="Times New Roman"/>
                        </a:rPr>
                        <a:t>Cuclilla</a:t>
                      </a:r>
                      <a:endParaRPr lang="es-E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4243" marR="142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055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49580" algn="l"/>
                          <a:tab pos="899160" algn="l"/>
                          <a:tab pos="1348740" algn="l"/>
                          <a:tab pos="1798320" algn="l"/>
                          <a:tab pos="2247900" algn="l"/>
                          <a:tab pos="2697480" algn="l"/>
                        </a:tabLst>
                      </a:pPr>
                      <a:r>
                        <a:rPr lang="es-MX" sz="2000" spc="-10">
                          <a:latin typeface="Arial"/>
                          <a:ea typeface="Times New Roman"/>
                          <a:cs typeface="Times New Roman"/>
                        </a:rPr>
                        <a:t>Battement tendu</a:t>
                      </a:r>
                      <a:endParaRPr lang="es-E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4243" marR="142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49580" algn="l"/>
                          <a:tab pos="899160" algn="l"/>
                          <a:tab pos="1348740" algn="l"/>
                          <a:tab pos="1798320" algn="l"/>
                          <a:tab pos="2247900" algn="l"/>
                          <a:tab pos="2697480" algn="l"/>
                        </a:tabLst>
                      </a:pPr>
                      <a:r>
                        <a:rPr lang="es-MX" sz="2000" dirty="0">
                          <a:latin typeface="Arial"/>
                          <a:ea typeface="Times New Roman"/>
                          <a:cs typeface="Times New Roman"/>
                        </a:rPr>
                        <a:t>Deslizado</a:t>
                      </a:r>
                      <a:endParaRPr lang="es-E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4243" marR="142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055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49580" algn="l"/>
                          <a:tab pos="899160" algn="l"/>
                          <a:tab pos="1348740" algn="l"/>
                          <a:tab pos="1798320" algn="l"/>
                          <a:tab pos="2247900" algn="l"/>
                          <a:tab pos="2697480" algn="l"/>
                        </a:tabLst>
                      </a:pPr>
                      <a:r>
                        <a:rPr lang="fr-FR" sz="2000">
                          <a:latin typeface="Arial"/>
                          <a:ea typeface="Times New Roman"/>
                          <a:cs typeface="Times New Roman"/>
                        </a:rPr>
                        <a:t>Battement jeté</a:t>
                      </a:r>
                      <a:endParaRPr lang="es-E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4243" marR="142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49580" algn="l"/>
                          <a:tab pos="899160" algn="l"/>
                          <a:tab pos="1348740" algn="l"/>
                          <a:tab pos="1798320" algn="l"/>
                          <a:tab pos="2247900" algn="l"/>
                          <a:tab pos="2697480" algn="l"/>
                        </a:tabLst>
                      </a:pPr>
                      <a:r>
                        <a:rPr lang="es-MX" sz="2000" dirty="0">
                          <a:latin typeface="Arial"/>
                          <a:ea typeface="Times New Roman"/>
                          <a:cs typeface="Times New Roman"/>
                        </a:rPr>
                        <a:t>Lanzado</a:t>
                      </a:r>
                      <a:endParaRPr lang="es-E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4243" marR="142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10803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49580" algn="l"/>
                          <a:tab pos="899160" algn="l"/>
                          <a:tab pos="1348740" algn="l"/>
                          <a:tab pos="1798320" algn="l"/>
                          <a:tab pos="2247900" algn="l"/>
                          <a:tab pos="2697480" algn="l"/>
                        </a:tabLst>
                      </a:pPr>
                      <a:r>
                        <a:rPr lang="fr-FR" sz="2000" dirty="0" smtClean="0">
                          <a:latin typeface="Arial"/>
                          <a:ea typeface="Times New Roman"/>
                          <a:cs typeface="Times New Roman"/>
                        </a:rPr>
                        <a:t>Battement  </a:t>
                      </a:r>
                      <a:r>
                        <a:rPr lang="fr-FR" sz="2000" dirty="0">
                          <a:latin typeface="Arial"/>
                          <a:ea typeface="Times New Roman"/>
                          <a:cs typeface="Times New Roman"/>
                        </a:rPr>
                        <a:t>fondu</a:t>
                      </a:r>
                      <a:endParaRPr lang="es-E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4243" marR="142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49580" algn="l"/>
                          <a:tab pos="899160" algn="l"/>
                          <a:tab pos="1348740" algn="l"/>
                          <a:tab pos="1798320" algn="l"/>
                          <a:tab pos="2247900" algn="l"/>
                          <a:tab pos="2697480" algn="l"/>
                        </a:tabLst>
                      </a:pPr>
                      <a:r>
                        <a:rPr lang="es-MX" sz="2000" dirty="0">
                          <a:latin typeface="Arial"/>
                          <a:ea typeface="Times New Roman"/>
                          <a:cs typeface="Times New Roman"/>
                        </a:rPr>
                        <a:t>Flexión de la pierna de apoyo la libre en </a:t>
                      </a:r>
                      <a:r>
                        <a:rPr lang="es-MX" sz="2000" dirty="0" err="1">
                          <a:latin typeface="Arial"/>
                          <a:ea typeface="Times New Roman"/>
                          <a:cs typeface="Times New Roman"/>
                        </a:rPr>
                        <a:t>coud</a:t>
                      </a:r>
                      <a:r>
                        <a:rPr lang="es-MX" sz="2000" dirty="0">
                          <a:latin typeface="Arial"/>
                          <a:ea typeface="Times New Roman"/>
                          <a:cs typeface="Times New Roman"/>
                        </a:rPr>
                        <a:t> de pie, la </a:t>
                      </a:r>
                      <a:r>
                        <a:rPr lang="es-MX" sz="2000" dirty="0" err="1">
                          <a:latin typeface="Arial"/>
                          <a:ea typeface="Times New Roman"/>
                          <a:cs typeface="Times New Roman"/>
                        </a:rPr>
                        <a:t>semiflexión</a:t>
                      </a:r>
                      <a:r>
                        <a:rPr lang="es-MX" sz="2000" dirty="0">
                          <a:latin typeface="Arial"/>
                          <a:ea typeface="Times New Roman"/>
                          <a:cs typeface="Times New Roman"/>
                        </a:rPr>
                        <a:t> y extensión son simultáneas</a:t>
                      </a:r>
                      <a:endParaRPr lang="es-E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4243" marR="142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2143108" y="214290"/>
            <a:ext cx="4596131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  <a:tab pos="638175" algn="l"/>
                <a:tab pos="1095375" algn="l"/>
                <a:tab pos="1552575" algn="l"/>
                <a:tab pos="2009775" algn="l"/>
                <a:tab pos="2466975" algn="l"/>
                <a:tab pos="2924175" algn="l"/>
                <a:tab pos="3381375" algn="l"/>
                <a:tab pos="3838575" algn="l"/>
                <a:tab pos="4295775" algn="l"/>
                <a:tab pos="4752975" algn="l"/>
                <a:tab pos="5210175" algn="l"/>
              </a:tabLst>
            </a:pPr>
            <a:r>
              <a:rPr kumimoji="0" lang="es-E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Ej. Ejercicios </a:t>
            </a:r>
            <a:r>
              <a:rPr kumimoji="0" lang="es-E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3" action="ppaction://hlinksldjump"/>
              </a:rPr>
              <a:t>Individuales</a:t>
            </a:r>
            <a:endParaRPr kumimoji="0" lang="es-E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  <a:tab pos="638175" algn="l"/>
                <a:tab pos="1095375" algn="l"/>
                <a:tab pos="1552575" algn="l"/>
                <a:tab pos="2009775" algn="l"/>
                <a:tab pos="2466975" algn="l"/>
                <a:tab pos="2924175" algn="l"/>
                <a:tab pos="3381375" algn="l"/>
                <a:tab pos="3838575" algn="l"/>
                <a:tab pos="4295775" algn="l"/>
                <a:tab pos="4752975" algn="l"/>
                <a:tab pos="5210175" algn="l"/>
              </a:tabLst>
            </a:pPr>
            <a:endParaRPr kumimoji="0" lang="es-E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35841" name="Object 1"/>
          <p:cNvGraphicFramePr>
            <a:graphicFrameLocks noChangeAspect="1"/>
          </p:cNvGraphicFramePr>
          <p:nvPr/>
        </p:nvGraphicFramePr>
        <p:xfrm>
          <a:off x="500034" y="1071546"/>
          <a:ext cx="8072494" cy="5357850"/>
        </p:xfrm>
        <a:graphic>
          <a:graphicData uri="http://schemas.openxmlformats.org/presentationml/2006/ole">
            <p:oleObj spid="_x0000_s35841" name="Diapositiva" r:id="rId4" imgW="3790950" imgH="2838450" progId="PowerPoint.Slide.12">
              <p:embed/>
            </p:oleObj>
          </a:graphicData>
        </a:graphic>
      </p:graphicFrame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0" y="38195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  <a:tab pos="638175" algn="l"/>
                <a:tab pos="1095375" algn="l"/>
                <a:tab pos="1552575" algn="l"/>
                <a:tab pos="2009775" algn="l"/>
                <a:tab pos="2466975" algn="l"/>
                <a:tab pos="2924175" algn="l"/>
                <a:tab pos="3381375" algn="l"/>
                <a:tab pos="3838575" algn="l"/>
                <a:tab pos="4295775" algn="l"/>
                <a:tab pos="4752975" algn="l"/>
                <a:tab pos="5210175" algn="l"/>
              </a:tabLst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1"/>
          <p:cNvSpPr>
            <a:spLocks noChangeArrowheads="1"/>
          </p:cNvSpPr>
          <p:nvPr/>
        </p:nvSpPr>
        <p:spPr bwMode="auto">
          <a:xfrm>
            <a:off x="357158" y="302359"/>
            <a:ext cx="8215370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2" action="ppaction://hlinksldjump"/>
              </a:rPr>
              <a:t>BIBLIOGRAFIA</a:t>
            </a:r>
            <a:endParaRPr kumimoji="0" lang="es-MX" sz="20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*</a:t>
            </a:r>
            <a:r>
              <a:rPr kumimoji="0" lang="es-E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Ameller</a:t>
            </a:r>
            <a:r>
              <a:rPr kumimoji="0" lang="es-E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Reyes S. 2003. Metodología de preparación específica para el mejoramiento de las elevaciones de piernas al frente y lateral en el </a:t>
            </a:r>
            <a:r>
              <a:rPr kumimoji="0" lang="es-E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grand</a:t>
            </a:r>
            <a:r>
              <a:rPr kumimoji="0" lang="es-E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s-E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ecart</a:t>
            </a:r>
            <a:r>
              <a:rPr kumimoji="0" lang="es-E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 más de 180 grados. La Habana. Tesis  no publicada (en opción al grado científico de Doctor en Ciencias de la Cultura Física). UCCF “Manuel Fajardo”,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*</a:t>
            </a:r>
            <a:r>
              <a:rPr kumimoji="0" lang="es-E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Ameller</a:t>
            </a:r>
            <a:r>
              <a:rPr kumimoji="0" lang="es-E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Reyes, S. Miembro de la Comisión Nacional de Gimnasia. 2005 La Planificación y sus características en Gimnasia Rítmica. Conferencia impartida en Curso nacional de entrenadoras. La Habana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*</a:t>
            </a:r>
            <a:r>
              <a:rPr kumimoji="0" lang="es-E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Bequer</a:t>
            </a:r>
            <a:r>
              <a:rPr kumimoji="0" lang="es-E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, Soto del Valle T. 2003 Estudio de la creatividad motriz. La Habana. Tesis no publicada en opción al título de máster en Metodología del Entrenamiento Deportivo. UCCF “Manuel Fajardo”,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*Delgado Alfaro M. y M, Ilisástigui Avilés. 2012 Pasos y carreras. Multimedia. UCCF “Manuel Fajardo”, La Habana. 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*D</a:t>
            </a:r>
            <a:r>
              <a:rPr kumimoji="0" lang="es-MX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irección de Alto Rendimiento. Programa integral de preparación del deportista. Proceso de perfeccionamiento. Ciclo 2013 – 2016. 2012</a:t>
            </a:r>
            <a:endParaRPr kumimoji="0" lang="es-ES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500034" y="500042"/>
            <a:ext cx="83800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dirty="0" smtClean="0"/>
              <a:t>Perfeccionamiento del  PIPD en Gimnasia Rítmica</a:t>
            </a:r>
            <a:endParaRPr lang="es-ES" sz="3200" dirty="0"/>
          </a:p>
        </p:txBody>
      </p:sp>
      <p:sp>
        <p:nvSpPr>
          <p:cNvPr id="3" name="2 CuadroTexto"/>
          <p:cNvSpPr txBox="1"/>
          <p:nvPr/>
        </p:nvSpPr>
        <p:spPr>
          <a:xfrm>
            <a:off x="428596" y="1428736"/>
            <a:ext cx="8271303" cy="4401205"/>
          </a:xfrm>
          <a:prstGeom prst="rect">
            <a:avLst/>
          </a:prstGeom>
          <a:noFill/>
          <a:ln w="38100">
            <a:solidFill>
              <a:schemeClr val="tx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s-ES" sz="2800" dirty="0" smtClean="0"/>
              <a:t>Reelaboración de objetivos</a:t>
            </a:r>
          </a:p>
          <a:p>
            <a:pPr>
              <a:buFont typeface="Wingdings" pitchFamily="2" charset="2"/>
              <a:buChar char="Ø"/>
            </a:pPr>
            <a:r>
              <a:rPr lang="es-ES" sz="2800" dirty="0" smtClean="0"/>
              <a:t>Reevaluación y  actualización de los contenidos según</a:t>
            </a:r>
          </a:p>
          <a:p>
            <a:r>
              <a:rPr lang="es-ES" sz="2800" dirty="0" smtClean="0"/>
              <a:t>  Código de Puntuación del ciclo olímpico 2013-2016</a:t>
            </a:r>
          </a:p>
          <a:p>
            <a:pPr>
              <a:buFont typeface="Wingdings" pitchFamily="2" charset="2"/>
              <a:buChar char="Ø"/>
            </a:pPr>
            <a:r>
              <a:rPr lang="es-ES" sz="2800" dirty="0" smtClean="0"/>
              <a:t>Reordenamiento de los contenidos</a:t>
            </a:r>
          </a:p>
          <a:p>
            <a:pPr>
              <a:buFont typeface="Wingdings" pitchFamily="2" charset="2"/>
              <a:buChar char="Ø"/>
            </a:pPr>
            <a:r>
              <a:rPr lang="es-ES" sz="2800" dirty="0" smtClean="0"/>
              <a:t>Ubicación de </a:t>
            </a:r>
            <a:r>
              <a:rPr lang="es-ES" sz="2800" dirty="0" smtClean="0">
                <a:hlinkClick r:id="rId2" action="ppaction://hlinksldjump"/>
              </a:rPr>
              <a:t>simbología</a:t>
            </a:r>
            <a:r>
              <a:rPr lang="es-ES" sz="2800" dirty="0" smtClean="0"/>
              <a:t> de los contenidos de técnica</a:t>
            </a:r>
          </a:p>
          <a:p>
            <a:r>
              <a:rPr lang="es-ES" sz="2800" dirty="0" smtClean="0"/>
              <a:t>    corporal</a:t>
            </a:r>
          </a:p>
          <a:p>
            <a:pPr>
              <a:buFont typeface="Wingdings" pitchFamily="2" charset="2"/>
              <a:buChar char="Ø"/>
            </a:pPr>
            <a:r>
              <a:rPr lang="es-ES" sz="2800" dirty="0" smtClean="0"/>
              <a:t>Inclusión de la categoría de adultos</a:t>
            </a:r>
          </a:p>
          <a:p>
            <a:pPr>
              <a:buFont typeface="Wingdings" pitchFamily="2" charset="2"/>
              <a:buChar char="Ø"/>
            </a:pPr>
            <a:r>
              <a:rPr lang="es-ES" sz="2800" dirty="0" smtClean="0"/>
              <a:t>Perfeccionamiento del sistema de selección (test,</a:t>
            </a:r>
          </a:p>
          <a:p>
            <a:r>
              <a:rPr lang="es-ES" sz="2800" dirty="0" smtClean="0"/>
              <a:t> normas), según exigencias actuales</a:t>
            </a:r>
          </a:p>
          <a:p>
            <a:pPr>
              <a:buFont typeface="Wingdings" pitchFamily="2" charset="2"/>
              <a:buChar char="Ø"/>
            </a:pPr>
            <a:r>
              <a:rPr lang="es-ES" sz="2800" dirty="0" smtClean="0"/>
              <a:t>Inclusión del sistema de </a:t>
            </a:r>
            <a:r>
              <a:rPr lang="es-ES" sz="2800" dirty="0" smtClean="0">
                <a:hlinkClick r:id="rId3" action="ppaction://hlinksldjump"/>
              </a:rPr>
              <a:t>controles</a:t>
            </a:r>
            <a:r>
              <a:rPr lang="es-ES" sz="2800" dirty="0" smtClean="0"/>
              <a:t> competitivos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1143000"/>
          </a:xfrm>
        </p:spPr>
        <p:txBody>
          <a:bodyPr>
            <a:noAutofit/>
          </a:bodyPr>
          <a:lstStyle/>
          <a:p>
            <a:pPr lvl="0" algn="just"/>
            <a:r>
              <a:rPr lang="es-MX" sz="2000" b="1" u="sng" dirty="0" smtClean="0">
                <a:hlinkClick r:id="rId2" action="ppaction://hlinksldjump"/>
              </a:rPr>
              <a:t>Split</a:t>
            </a:r>
            <a:r>
              <a:rPr lang="es-MX" sz="2000" b="1" u="sng" dirty="0" smtClean="0"/>
              <a:t> cm</a:t>
            </a:r>
            <a:r>
              <a:rPr lang="es-MX" sz="2000" b="1" dirty="0" smtClean="0"/>
              <a:t>:</a:t>
            </a:r>
            <a:r>
              <a:rPr lang="es-MX" sz="2000" dirty="0" smtClean="0"/>
              <a:t> La gimnasta se colocará en la posición de </a:t>
            </a:r>
            <a:r>
              <a:rPr lang="es-MX" sz="2000" dirty="0" err="1" smtClean="0"/>
              <a:t>split</a:t>
            </a:r>
            <a:r>
              <a:rPr lang="es-MX" sz="2000" dirty="0" smtClean="0"/>
              <a:t> manteniéndose 30 segundos (lateral y de frente) apoyada por los pies, entre dos cajones suecos, sujetándose además de dos barras paralelas que estarán a ambos lados del cuerpo, de tal forma que la gimnasta pueda lograr la mayor amplitud (con la colocación correcta del cuerpo) a partir de la influencia de su propio peso. ..</a:t>
            </a:r>
            <a:r>
              <a:rPr lang="es-ES" sz="2000" dirty="0" smtClean="0"/>
              <a:t/>
            </a:r>
            <a:br>
              <a:rPr lang="es-ES" sz="2000" dirty="0" smtClean="0"/>
            </a:br>
            <a:r>
              <a:rPr lang="es-ES" sz="2000" dirty="0" smtClean="0"/>
              <a:t> </a:t>
            </a:r>
            <a:endParaRPr lang="es-ES" sz="2000" dirty="0"/>
          </a:p>
        </p:txBody>
      </p:sp>
      <p:pic>
        <p:nvPicPr>
          <p:cNvPr id="72706" name="Imagen 16" descr="HPIM012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2000240"/>
            <a:ext cx="2781308" cy="1162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07" name="Imagen 17" descr="HPIM012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2000240"/>
            <a:ext cx="2714644" cy="1162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571473" y="3214683"/>
          <a:ext cx="7786740" cy="3579043"/>
        </p:xfrm>
        <a:graphic>
          <a:graphicData uri="http://schemas.openxmlformats.org/drawingml/2006/table">
            <a:tbl>
              <a:tblPr/>
              <a:tblGrid>
                <a:gridCol w="1098455"/>
                <a:gridCol w="1097479"/>
                <a:gridCol w="1027241"/>
                <a:gridCol w="1168693"/>
                <a:gridCol w="1099432"/>
                <a:gridCol w="1097479"/>
                <a:gridCol w="1197961"/>
              </a:tblGrid>
              <a:tr h="28265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endParaRPr lang="es-ES" sz="2000" spc="-1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FFFFFF"/>
                      </a:fgClr>
                      <a:bgClr>
                        <a:srgbClr val="D9D9D9"/>
                      </a:bgClr>
                    </a:patt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ES" sz="2000" b="1" spc="-10" dirty="0">
                          <a:latin typeface="Arial"/>
                          <a:ea typeface="Times New Roman"/>
                          <a:cs typeface="Times New Roman"/>
                        </a:rPr>
                        <a:t>ESCOLAR</a:t>
                      </a:r>
                      <a:endParaRPr lang="es-ES" sz="2000" spc="-1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FFFFFF"/>
                      </a:fgClr>
                      <a:bgClr>
                        <a:srgbClr val="D9D9D9"/>
                      </a:bgClr>
                    </a:patt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ES" sz="2000" b="1" spc="-10">
                          <a:latin typeface="Arial"/>
                          <a:ea typeface="Times New Roman"/>
                          <a:cs typeface="Times New Roman"/>
                        </a:rPr>
                        <a:t>JUVENIL</a:t>
                      </a:r>
                      <a:endParaRPr lang="es-ES" sz="2000" spc="-1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FFFFFF"/>
                      </a:fgClr>
                      <a:bgClr>
                        <a:srgbClr val="D9D9D9"/>
                      </a:bgClr>
                    </a:patt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ES" sz="2000" b="1" spc="-10">
                          <a:latin typeface="Arial"/>
                          <a:ea typeface="Times New Roman"/>
                          <a:cs typeface="Times New Roman"/>
                        </a:rPr>
                        <a:t>ADULTOS</a:t>
                      </a:r>
                      <a:endParaRPr lang="es-ES" sz="2000" spc="-1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FFFFFF"/>
                      </a:fgClr>
                      <a:bgClr>
                        <a:srgbClr val="D9D9D9"/>
                      </a:bgClr>
                    </a:patt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5310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ES" sz="2000" b="1" spc="-10">
                          <a:latin typeface="Arial"/>
                          <a:ea typeface="Times New Roman"/>
                          <a:cs typeface="Times New Roman"/>
                        </a:rPr>
                        <a:t>Puntos</a:t>
                      </a:r>
                      <a:endParaRPr lang="es-ES" sz="2000" spc="-1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FFFFFF"/>
                      </a:fgClr>
                      <a:bgClr>
                        <a:srgbClr val="D9D9D9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ES" sz="2000" b="1" spc="-10">
                          <a:latin typeface="Arial"/>
                          <a:ea typeface="Times New Roman"/>
                          <a:cs typeface="Times New Roman"/>
                        </a:rPr>
                        <a:t>Lateral</a:t>
                      </a:r>
                      <a:endParaRPr lang="es-ES" sz="2000" spc="-1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FFFFFF"/>
                      </a:fgClr>
                      <a:bgClr>
                        <a:srgbClr val="D9D9D9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ES" sz="2000" b="1" spc="-10" dirty="0">
                          <a:latin typeface="Arial"/>
                          <a:ea typeface="Times New Roman"/>
                          <a:cs typeface="Times New Roman"/>
                        </a:rPr>
                        <a:t>Frente</a:t>
                      </a:r>
                      <a:endParaRPr lang="es-ES" sz="2000" spc="-1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FFFFFF"/>
                      </a:fgClr>
                      <a:bgClr>
                        <a:srgbClr val="D9D9D9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ES" sz="2000" b="1" spc="-10" dirty="0">
                          <a:latin typeface="Arial"/>
                          <a:ea typeface="Times New Roman"/>
                          <a:cs typeface="Times New Roman"/>
                        </a:rPr>
                        <a:t>Lateral</a:t>
                      </a:r>
                      <a:endParaRPr lang="es-ES" sz="2000" spc="-1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FFFFFF"/>
                      </a:fgClr>
                      <a:bgClr>
                        <a:srgbClr val="D9D9D9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ES" sz="2000" b="1" spc="-10" dirty="0">
                          <a:latin typeface="Arial"/>
                          <a:ea typeface="Times New Roman"/>
                          <a:cs typeface="Times New Roman"/>
                        </a:rPr>
                        <a:t>Frente</a:t>
                      </a:r>
                      <a:endParaRPr lang="es-ES" sz="2000" spc="-1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FFFFFF"/>
                      </a:fgClr>
                      <a:bgClr>
                        <a:srgbClr val="D9D9D9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ES" sz="2000" b="1" spc="-10" dirty="0">
                          <a:latin typeface="Arial"/>
                          <a:ea typeface="Times New Roman"/>
                          <a:cs typeface="Times New Roman"/>
                        </a:rPr>
                        <a:t>Lateral</a:t>
                      </a:r>
                      <a:endParaRPr lang="es-ES" sz="2000" spc="-1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FFFFFF"/>
                      </a:fgClr>
                      <a:bgClr>
                        <a:srgbClr val="D9D9D9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ES" sz="2000" b="1" spc="-10">
                          <a:latin typeface="Arial"/>
                          <a:ea typeface="Times New Roman"/>
                          <a:cs typeface="Times New Roman"/>
                        </a:rPr>
                        <a:t>Frente</a:t>
                      </a:r>
                      <a:endParaRPr lang="es-ES" sz="2000" spc="-1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FFFFFF"/>
                      </a:fgClr>
                      <a:bgClr>
                        <a:srgbClr val="D9D9D9"/>
                      </a:bgClr>
                    </a:pattFill>
                  </a:tcPr>
                </a:tc>
              </a:tr>
              <a:tr h="56530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ES" sz="2000" spc="-10">
                          <a:latin typeface="Arial"/>
                          <a:ea typeface="Times New Roman"/>
                          <a:cs typeface="Times New Roman"/>
                        </a:rPr>
                        <a:t>5 </a:t>
                      </a:r>
                      <a:endParaRPr lang="es-ES" sz="2000" spc="-1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ES" sz="2000" spc="-10">
                          <a:latin typeface="Arial"/>
                          <a:ea typeface="Times New Roman"/>
                          <a:cs typeface="Times New Roman"/>
                        </a:rPr>
                        <a:t>40 ó+cm</a:t>
                      </a:r>
                      <a:endParaRPr lang="es-ES" sz="2000" spc="-1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ES" sz="2000" spc="-10">
                          <a:latin typeface="Arial"/>
                          <a:ea typeface="Times New Roman"/>
                          <a:cs typeface="Times New Roman"/>
                        </a:rPr>
                        <a:t>29 ó+cm</a:t>
                      </a:r>
                      <a:endParaRPr lang="es-ES" sz="2000" spc="-1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ES" sz="2000" spc="-10">
                          <a:latin typeface="Arial"/>
                          <a:ea typeface="Times New Roman"/>
                          <a:cs typeface="Times New Roman"/>
                        </a:rPr>
                        <a:t>46ó+ cm</a:t>
                      </a:r>
                      <a:endParaRPr lang="es-ES" sz="2000" spc="-1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ES" sz="2000" spc="-10">
                          <a:latin typeface="Arial"/>
                          <a:ea typeface="Times New Roman"/>
                          <a:cs typeface="Times New Roman"/>
                        </a:rPr>
                        <a:t>30 ó-cm</a:t>
                      </a:r>
                      <a:endParaRPr lang="es-ES" sz="2000" spc="-1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ES" sz="2000" spc="-10" dirty="0">
                          <a:latin typeface="Arial"/>
                          <a:ea typeface="Times New Roman"/>
                          <a:cs typeface="Times New Roman"/>
                        </a:rPr>
                        <a:t>50 ó +cm</a:t>
                      </a:r>
                      <a:endParaRPr lang="es-ES" sz="2000" spc="-1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ES" sz="2000" spc="-10">
                          <a:latin typeface="Arial"/>
                          <a:ea typeface="Times New Roman"/>
                          <a:cs typeface="Times New Roman"/>
                        </a:rPr>
                        <a:t>32 ó + cm</a:t>
                      </a:r>
                      <a:endParaRPr lang="es-ES" sz="2000" spc="-1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530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ES" sz="2000" spc="-10">
                          <a:latin typeface="Arial"/>
                          <a:ea typeface="Times New Roman"/>
                          <a:cs typeface="Times New Roman"/>
                        </a:rPr>
                        <a:t>4 </a:t>
                      </a:r>
                      <a:endParaRPr lang="es-ES" sz="2000" spc="-1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ES" sz="2000" spc="-10">
                          <a:latin typeface="Arial"/>
                          <a:ea typeface="Times New Roman"/>
                          <a:cs typeface="Times New Roman"/>
                        </a:rPr>
                        <a:t>39-</a:t>
                      </a:r>
                      <a:endParaRPr lang="es-ES" sz="2000" spc="-1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ES" sz="2000" spc="-10">
                          <a:latin typeface="Arial"/>
                          <a:ea typeface="Times New Roman"/>
                          <a:cs typeface="Times New Roman"/>
                        </a:rPr>
                        <a:t>28-</a:t>
                      </a:r>
                      <a:endParaRPr lang="es-ES" sz="2000" spc="-1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ES" sz="2000" spc="-10">
                          <a:latin typeface="Arial"/>
                          <a:ea typeface="Times New Roman"/>
                          <a:cs typeface="Times New Roman"/>
                        </a:rPr>
                        <a:t>45-</a:t>
                      </a:r>
                      <a:endParaRPr lang="es-ES" sz="2000" spc="-1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ES" sz="2000" spc="-10">
                          <a:latin typeface="Arial"/>
                          <a:ea typeface="Times New Roman"/>
                          <a:cs typeface="Times New Roman"/>
                        </a:rPr>
                        <a:t>29-</a:t>
                      </a:r>
                      <a:endParaRPr lang="es-ES" sz="2000" spc="-1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ES" sz="2000" spc="-10">
                          <a:latin typeface="Arial"/>
                          <a:ea typeface="Times New Roman"/>
                          <a:cs typeface="Times New Roman"/>
                        </a:rPr>
                        <a:t>49-45 cm</a:t>
                      </a:r>
                      <a:endParaRPr lang="es-ES" sz="2000" spc="-1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ES" sz="2000" spc="-10" dirty="0">
                          <a:latin typeface="Arial"/>
                          <a:ea typeface="Times New Roman"/>
                          <a:cs typeface="Times New Roman"/>
                        </a:rPr>
                        <a:t>31-</a:t>
                      </a:r>
                      <a:endParaRPr lang="es-ES" sz="2000" spc="-1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530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ES" sz="2000" spc="-10">
                          <a:latin typeface="Arial"/>
                          <a:ea typeface="Times New Roman"/>
                          <a:cs typeface="Times New Roman"/>
                        </a:rPr>
                        <a:t>3 </a:t>
                      </a:r>
                      <a:endParaRPr lang="es-ES" sz="2000" spc="-1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ES" sz="2000" spc="-10">
                          <a:latin typeface="Arial"/>
                          <a:ea typeface="Times New Roman"/>
                          <a:cs typeface="Times New Roman"/>
                        </a:rPr>
                        <a:t>34-</a:t>
                      </a:r>
                      <a:endParaRPr lang="es-ES" sz="2000" spc="-1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ES" sz="2000" spc="-10">
                          <a:latin typeface="Arial"/>
                          <a:ea typeface="Times New Roman"/>
                          <a:cs typeface="Times New Roman"/>
                        </a:rPr>
                        <a:t>26-</a:t>
                      </a:r>
                      <a:endParaRPr lang="es-ES" sz="2000" spc="-1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ES" sz="2000" spc="-10">
                          <a:latin typeface="Arial"/>
                          <a:ea typeface="Times New Roman"/>
                          <a:cs typeface="Times New Roman"/>
                        </a:rPr>
                        <a:t>41-</a:t>
                      </a:r>
                      <a:endParaRPr lang="es-ES" sz="2000" spc="-1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ES" sz="2000" spc="-10">
                          <a:latin typeface="Arial"/>
                          <a:ea typeface="Times New Roman"/>
                          <a:cs typeface="Times New Roman"/>
                        </a:rPr>
                        <a:t>27-</a:t>
                      </a:r>
                      <a:endParaRPr lang="es-ES" sz="2000" spc="-1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ES" sz="2000" spc="-10">
                          <a:latin typeface="Arial"/>
                          <a:ea typeface="Times New Roman"/>
                          <a:cs typeface="Times New Roman"/>
                        </a:rPr>
                        <a:t>44-40 cm</a:t>
                      </a:r>
                      <a:endParaRPr lang="es-ES" sz="2000" spc="-1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ES" sz="2000" spc="-10" dirty="0">
                          <a:latin typeface="Arial"/>
                          <a:ea typeface="Times New Roman"/>
                          <a:cs typeface="Times New Roman"/>
                        </a:rPr>
                        <a:t>27-</a:t>
                      </a:r>
                      <a:endParaRPr lang="es-ES" sz="2000" spc="-1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530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ES" sz="2000" spc="-10">
                          <a:latin typeface="Arial"/>
                          <a:ea typeface="Times New Roman"/>
                          <a:cs typeface="Times New Roman"/>
                        </a:rPr>
                        <a:t>2 </a:t>
                      </a:r>
                      <a:endParaRPr lang="es-ES" sz="2000" spc="-1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ES" sz="2000" spc="-10">
                          <a:latin typeface="Arial"/>
                          <a:ea typeface="Times New Roman"/>
                          <a:cs typeface="Times New Roman"/>
                        </a:rPr>
                        <a:t>29-</a:t>
                      </a:r>
                      <a:endParaRPr lang="es-ES" sz="2000" spc="-1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ES" sz="2000" spc="-10">
                          <a:latin typeface="Arial"/>
                          <a:ea typeface="Times New Roman"/>
                          <a:cs typeface="Times New Roman"/>
                        </a:rPr>
                        <a:t>22-</a:t>
                      </a:r>
                      <a:endParaRPr lang="es-ES" sz="2000" spc="-1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ES" sz="2000" spc="-10">
                          <a:latin typeface="Arial"/>
                          <a:ea typeface="Times New Roman"/>
                          <a:cs typeface="Times New Roman"/>
                        </a:rPr>
                        <a:t>35-</a:t>
                      </a:r>
                      <a:endParaRPr lang="es-ES" sz="2000" spc="-1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ES" sz="2000" spc="-10">
                          <a:latin typeface="Arial"/>
                          <a:ea typeface="Times New Roman"/>
                          <a:cs typeface="Times New Roman"/>
                        </a:rPr>
                        <a:t>23-</a:t>
                      </a:r>
                      <a:endParaRPr lang="es-ES" sz="2000" spc="-1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ES" sz="2000" spc="-10">
                          <a:latin typeface="Arial"/>
                          <a:ea typeface="Times New Roman"/>
                          <a:cs typeface="Times New Roman"/>
                        </a:rPr>
                        <a:t>39-35 cm</a:t>
                      </a:r>
                      <a:endParaRPr lang="es-ES" sz="2000" spc="-1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ES" sz="2000" spc="-10" dirty="0">
                          <a:latin typeface="Arial"/>
                          <a:ea typeface="Times New Roman"/>
                          <a:cs typeface="Times New Roman"/>
                        </a:rPr>
                        <a:t>23-</a:t>
                      </a:r>
                      <a:endParaRPr lang="es-ES" sz="2000" spc="-1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6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ES" sz="2000" spc="-10">
                          <a:latin typeface="Arial"/>
                          <a:ea typeface="Times New Roman"/>
                          <a:cs typeface="Times New Roman"/>
                        </a:rPr>
                        <a:t>0 </a:t>
                      </a:r>
                      <a:endParaRPr lang="es-ES" sz="2000" spc="-1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ES" sz="2000" spc="-10">
                          <a:latin typeface="Arial"/>
                          <a:ea typeface="Times New Roman"/>
                          <a:cs typeface="Times New Roman"/>
                        </a:rPr>
                        <a:t>-25cm</a:t>
                      </a:r>
                      <a:endParaRPr lang="es-ES" sz="2000" spc="-1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endParaRPr lang="es-ES" sz="2000" spc="-1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ES" sz="2000" spc="-10">
                          <a:latin typeface="Arial"/>
                          <a:ea typeface="Times New Roman"/>
                          <a:cs typeface="Times New Roman"/>
                        </a:rPr>
                        <a:t>- </a:t>
                      </a:r>
                      <a:endParaRPr lang="es-ES" sz="2000" spc="-1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ES" sz="2000" spc="-10">
                          <a:latin typeface="Arial"/>
                          <a:ea typeface="Times New Roman"/>
                          <a:cs typeface="Times New Roman"/>
                        </a:rPr>
                        <a:t>- </a:t>
                      </a:r>
                      <a:endParaRPr lang="es-ES" sz="2000" spc="-1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ES" sz="2000" spc="-10">
                          <a:latin typeface="Arial"/>
                          <a:ea typeface="Times New Roman"/>
                          <a:cs typeface="Times New Roman"/>
                        </a:rPr>
                        <a:t>- 35 cm</a:t>
                      </a:r>
                      <a:endParaRPr lang="es-ES" sz="2000" spc="-1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ES" sz="2000" spc="-10" dirty="0">
                          <a:latin typeface="Arial"/>
                          <a:ea typeface="Times New Roman"/>
                          <a:cs typeface="Times New Roman"/>
                        </a:rPr>
                        <a:t>- </a:t>
                      </a:r>
                      <a:endParaRPr lang="es-ES" sz="2000" spc="-1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142852"/>
            <a:ext cx="8229600" cy="1252728"/>
          </a:xfrm>
        </p:spPr>
        <p:txBody>
          <a:bodyPr/>
          <a:lstStyle/>
          <a:p>
            <a:r>
              <a:rPr kumimoji="1" lang="en-US" sz="3300" b="1" dirty="0">
                <a:solidFill>
                  <a:schemeClr val="bg1"/>
                </a:solidFill>
              </a:rPr>
              <a:t>CRITERIOS A TENER EN CUENTA EN </a:t>
            </a:r>
            <a:br>
              <a:rPr kumimoji="1" lang="en-US" sz="3300" b="1" dirty="0">
                <a:solidFill>
                  <a:schemeClr val="bg1"/>
                </a:solidFill>
              </a:rPr>
            </a:br>
            <a:r>
              <a:rPr kumimoji="1" lang="en-US" sz="3300" b="1" dirty="0">
                <a:hlinkClick r:id="rId2" action="ppaction://hlinkfile"/>
              </a:rPr>
              <a:t>LA SELECCIÓN INICIAL</a:t>
            </a:r>
            <a:endParaRPr kumimoji="1" lang="es-ES_tradnl" sz="3300" b="1" dirty="0"/>
          </a:p>
        </p:txBody>
      </p:sp>
      <p:sp>
        <p:nvSpPr>
          <p:cNvPr id="768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kumimoji="1" lang="en-US" b="1" dirty="0"/>
              <a:t>1ra </a:t>
            </a:r>
            <a:r>
              <a:rPr kumimoji="1" lang="en-US" b="1" dirty="0" err="1"/>
              <a:t>Etapa</a:t>
            </a:r>
            <a:r>
              <a:rPr kumimoji="1" lang="en-US" b="1" dirty="0"/>
              <a:t> </a:t>
            </a:r>
            <a:r>
              <a:rPr kumimoji="1" lang="en-US" b="1" dirty="0" err="1"/>
              <a:t>Preliminar</a:t>
            </a:r>
            <a:r>
              <a:rPr kumimoji="1" lang="en-US" b="1" dirty="0"/>
              <a:t>.</a:t>
            </a:r>
          </a:p>
          <a:p>
            <a:pPr>
              <a:buFont typeface="Wingdings" pitchFamily="2" charset="2"/>
              <a:buNone/>
            </a:pPr>
            <a:endParaRPr kumimoji="1" lang="es-ES" b="1" dirty="0"/>
          </a:p>
          <a:p>
            <a:r>
              <a:rPr kumimoji="1" lang="es-ES" b="1" dirty="0"/>
              <a:t>Estado de salud</a:t>
            </a:r>
          </a:p>
          <a:p>
            <a:r>
              <a:rPr kumimoji="1" lang="es-ES" b="1" dirty="0"/>
              <a:t>Estructura y composición corporal</a:t>
            </a:r>
          </a:p>
          <a:p>
            <a:r>
              <a:rPr kumimoji="1" lang="es-ES" b="1" dirty="0"/>
              <a:t>Desarrollo motriz</a:t>
            </a:r>
          </a:p>
          <a:p>
            <a:r>
              <a:rPr kumimoji="1" lang="es-ES" b="1" dirty="0"/>
              <a:t>Características psicológicas</a:t>
            </a:r>
          </a:p>
          <a:p>
            <a:pPr>
              <a:buFont typeface="Wingdings" pitchFamily="2" charset="2"/>
              <a:buNone/>
            </a:pPr>
            <a:endParaRPr kumimoji="1" lang="es-ES" b="1" dirty="0"/>
          </a:p>
          <a:p>
            <a:endParaRPr lang="es-ES_trad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1142976" y="1000108"/>
          <a:ext cx="7143801" cy="5503421"/>
        </p:xfrm>
        <a:graphic>
          <a:graphicData uri="http://schemas.openxmlformats.org/drawingml/2006/table">
            <a:tbl>
              <a:tblPr/>
              <a:tblGrid>
                <a:gridCol w="785818"/>
                <a:gridCol w="714380"/>
                <a:gridCol w="714380"/>
                <a:gridCol w="714381"/>
                <a:gridCol w="785818"/>
                <a:gridCol w="857256"/>
                <a:gridCol w="857256"/>
                <a:gridCol w="857256"/>
                <a:gridCol w="857256"/>
              </a:tblGrid>
              <a:tr h="592633">
                <a:tc row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ES" sz="1600" b="1" spc="-10" dirty="0">
                          <a:latin typeface="Arial"/>
                          <a:ea typeface="Times New Roman"/>
                          <a:cs typeface="Times New Roman"/>
                        </a:rPr>
                        <a:t>Edad  </a:t>
                      </a:r>
                      <a:r>
                        <a:rPr lang="es-ES" sz="1600" b="1" spc="-10" dirty="0" err="1">
                          <a:latin typeface="Arial"/>
                          <a:ea typeface="Times New Roman"/>
                          <a:cs typeface="Times New Roman"/>
                        </a:rPr>
                        <a:t>Percen</a:t>
                      </a:r>
                      <a:endParaRPr lang="es-ES" sz="1600" spc="-1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8550" marR="185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FFFFFF"/>
                      </a:fgClr>
                      <a:bgClr>
                        <a:srgbClr val="D9D9D9"/>
                      </a:bgClr>
                    </a:pattFill>
                  </a:tcPr>
                </a:tc>
                <a:tc gridSpan="4">
                  <a:txBody>
                    <a:bodyPr/>
                    <a:lstStyle/>
                    <a:p>
                      <a:pPr marR="573405"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ES" sz="1800" b="1" spc="-10" dirty="0">
                          <a:latin typeface="Arial"/>
                          <a:ea typeface="Times New Roman"/>
                          <a:cs typeface="Times New Roman"/>
                        </a:rPr>
                        <a:t>Peso Kg. </a:t>
                      </a:r>
                      <a:endParaRPr lang="es-ES" sz="1800" spc="-1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8550" marR="185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FFFFFF"/>
                      </a:fgClr>
                      <a:bgClr>
                        <a:srgbClr val="D9D9D9"/>
                      </a:bgClr>
                    </a:patt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R="573405"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ES" sz="1800" b="1" spc="-10" dirty="0">
                          <a:latin typeface="Arial"/>
                          <a:ea typeface="Times New Roman"/>
                          <a:cs typeface="Times New Roman"/>
                        </a:rPr>
                        <a:t>Talla (cm)</a:t>
                      </a:r>
                      <a:endParaRPr lang="es-ES" sz="1800" spc="-1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8550" marR="185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FFFFFF"/>
                      </a:fgClr>
                      <a:bgClr>
                        <a:srgbClr val="D9D9D9"/>
                      </a:bgClr>
                    </a:patt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69707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ES" sz="1600" b="1" spc="-10" dirty="0">
                          <a:latin typeface="Arial"/>
                          <a:ea typeface="Times New Roman"/>
                          <a:cs typeface="Times New Roman"/>
                        </a:rPr>
                        <a:t>25</a:t>
                      </a:r>
                      <a:endParaRPr lang="es-ES" sz="1600" spc="-1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8550" marR="185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FFFFFF"/>
                      </a:fgClr>
                      <a:bgClr>
                        <a:srgbClr val="D9D9D9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ES" sz="1600" b="1" spc="-10">
                          <a:latin typeface="Arial"/>
                          <a:ea typeface="Times New Roman"/>
                          <a:cs typeface="Times New Roman"/>
                        </a:rPr>
                        <a:t>30</a:t>
                      </a:r>
                      <a:endParaRPr lang="es-ES" sz="1600" spc="-1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8550" marR="185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FFFFFF"/>
                      </a:fgClr>
                      <a:bgClr>
                        <a:srgbClr val="D9D9D9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ES" sz="1600" b="1" spc="-10">
                          <a:latin typeface="Arial"/>
                          <a:ea typeface="Times New Roman"/>
                          <a:cs typeface="Times New Roman"/>
                        </a:rPr>
                        <a:t>40</a:t>
                      </a:r>
                      <a:endParaRPr lang="es-ES" sz="1600" spc="-1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8550" marR="185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FFFFFF"/>
                      </a:fgClr>
                      <a:bgClr>
                        <a:srgbClr val="D9D9D9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ES" sz="1600" b="1" spc="-10">
                          <a:latin typeface="Arial"/>
                          <a:ea typeface="Times New Roman"/>
                          <a:cs typeface="Times New Roman"/>
                        </a:rPr>
                        <a:t>50</a:t>
                      </a:r>
                      <a:endParaRPr lang="es-ES" sz="1600" spc="-1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8550" marR="185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FFFFFF"/>
                      </a:fgClr>
                      <a:bgClr>
                        <a:srgbClr val="D9D9D9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ES" sz="1600" b="1" spc="-10">
                          <a:latin typeface="Arial"/>
                          <a:ea typeface="Times New Roman"/>
                          <a:cs typeface="Times New Roman"/>
                        </a:rPr>
                        <a:t>50</a:t>
                      </a:r>
                      <a:endParaRPr lang="es-ES" sz="1600" spc="-1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8550" marR="185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FFFFFF"/>
                      </a:fgClr>
                      <a:bgClr>
                        <a:srgbClr val="D9D9D9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ES" sz="1600" b="1" spc="-10">
                          <a:latin typeface="Arial"/>
                          <a:ea typeface="Times New Roman"/>
                          <a:cs typeface="Times New Roman"/>
                        </a:rPr>
                        <a:t>75</a:t>
                      </a:r>
                      <a:endParaRPr lang="es-ES" sz="1600" spc="-1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8550" marR="185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FFFFFF"/>
                      </a:fgClr>
                      <a:bgClr>
                        <a:srgbClr val="D9D9D9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ES" sz="1600" b="1" spc="-10">
                          <a:latin typeface="Arial"/>
                          <a:ea typeface="Times New Roman"/>
                          <a:cs typeface="Times New Roman"/>
                        </a:rPr>
                        <a:t>90</a:t>
                      </a:r>
                      <a:endParaRPr lang="es-ES" sz="1600" spc="-1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8550" marR="185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FFFFFF"/>
                      </a:fgClr>
                      <a:bgClr>
                        <a:srgbClr val="D9D9D9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ES" sz="1600" b="1" spc="-10" dirty="0">
                          <a:latin typeface="Arial"/>
                          <a:ea typeface="Times New Roman"/>
                          <a:cs typeface="Times New Roman"/>
                        </a:rPr>
                        <a:t>95</a:t>
                      </a:r>
                      <a:endParaRPr lang="es-ES" sz="1600" spc="-1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8550" marR="185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FFFFFF"/>
                      </a:fgClr>
                      <a:bgClr>
                        <a:srgbClr val="D9D9D9"/>
                      </a:bgClr>
                    </a:pattFill>
                  </a:tcPr>
                </a:tc>
              </a:tr>
              <a:tr h="424268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ES" sz="1600" spc="-10">
                          <a:latin typeface="Arial"/>
                          <a:ea typeface="Times New Roman"/>
                          <a:cs typeface="Times New Roman"/>
                        </a:rPr>
                        <a:t>5</a:t>
                      </a:r>
                      <a:endParaRPr lang="es-ES" sz="1600" spc="-1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8550" marR="185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ES" sz="1600" spc="-10" dirty="0">
                          <a:latin typeface="Arial"/>
                          <a:ea typeface="Times New Roman"/>
                          <a:cs typeface="Times New Roman"/>
                        </a:rPr>
                        <a:t>15.0</a:t>
                      </a:r>
                      <a:endParaRPr lang="es-ES" sz="1600" spc="-1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8550" marR="185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ES" sz="1600" spc="-10" dirty="0">
                          <a:latin typeface="Arial"/>
                          <a:ea typeface="Times New Roman"/>
                          <a:cs typeface="Times New Roman"/>
                        </a:rPr>
                        <a:t>15.4</a:t>
                      </a:r>
                      <a:endParaRPr lang="es-ES" sz="1600" spc="-1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8550" marR="185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ES" sz="1600" spc="-10" dirty="0">
                          <a:latin typeface="Arial"/>
                          <a:ea typeface="Times New Roman"/>
                          <a:cs typeface="Times New Roman"/>
                        </a:rPr>
                        <a:t>16.3</a:t>
                      </a:r>
                      <a:endParaRPr lang="es-ES" sz="1600" spc="-1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8550" marR="185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ES" sz="1600" spc="-10">
                          <a:latin typeface="Arial"/>
                          <a:ea typeface="Times New Roman"/>
                          <a:cs typeface="Times New Roman"/>
                        </a:rPr>
                        <a:t>17.5</a:t>
                      </a:r>
                      <a:endParaRPr lang="es-ES" sz="1600" spc="-1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8550" marR="185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ES" sz="1600" spc="-10">
                          <a:latin typeface="Arial"/>
                          <a:ea typeface="Times New Roman"/>
                          <a:cs typeface="Times New Roman"/>
                        </a:rPr>
                        <a:t>106.9</a:t>
                      </a:r>
                      <a:endParaRPr lang="es-ES" sz="1600" spc="-1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8550" marR="185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ES" sz="1600" spc="-10">
                          <a:latin typeface="Arial"/>
                          <a:ea typeface="Times New Roman"/>
                          <a:cs typeface="Times New Roman"/>
                        </a:rPr>
                        <a:t>110.3</a:t>
                      </a:r>
                      <a:endParaRPr lang="es-ES" sz="1600" spc="-1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8550" marR="185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ES" sz="1600" spc="-10">
                          <a:latin typeface="Arial"/>
                          <a:ea typeface="Times New Roman"/>
                          <a:cs typeface="Times New Roman"/>
                        </a:rPr>
                        <a:t>113.4</a:t>
                      </a:r>
                      <a:endParaRPr lang="es-ES" sz="1600" spc="-1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8550" marR="185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ES" sz="1600" spc="-10">
                          <a:latin typeface="Arial"/>
                          <a:ea typeface="Times New Roman"/>
                          <a:cs typeface="Times New Roman"/>
                        </a:rPr>
                        <a:t>117.0</a:t>
                      </a:r>
                      <a:endParaRPr lang="es-ES" sz="1600" spc="-1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8550" marR="185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4268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ES" sz="1600" spc="-10">
                          <a:latin typeface="Arial"/>
                          <a:ea typeface="Times New Roman"/>
                          <a:cs typeface="Times New Roman"/>
                        </a:rPr>
                        <a:t>6</a:t>
                      </a:r>
                      <a:endParaRPr lang="es-ES" sz="1600" spc="-1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8550" marR="185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ES" sz="1600" spc="-10">
                          <a:latin typeface="Arial"/>
                          <a:ea typeface="Times New Roman"/>
                          <a:cs typeface="Times New Roman"/>
                        </a:rPr>
                        <a:t>16.5</a:t>
                      </a:r>
                      <a:endParaRPr lang="es-ES" sz="1600" spc="-1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8550" marR="185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ES" sz="1600" spc="-10">
                          <a:latin typeface="Arial"/>
                          <a:ea typeface="Times New Roman"/>
                          <a:cs typeface="Times New Roman"/>
                        </a:rPr>
                        <a:t>17.2</a:t>
                      </a:r>
                      <a:endParaRPr lang="es-ES" sz="1600" spc="-1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8550" marR="185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ES" sz="1600" spc="-10" dirty="0">
                          <a:latin typeface="Arial"/>
                          <a:ea typeface="Times New Roman"/>
                          <a:cs typeface="Times New Roman"/>
                        </a:rPr>
                        <a:t>18.0</a:t>
                      </a:r>
                      <a:endParaRPr lang="es-ES" sz="1600" spc="-1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8550" marR="185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ES" sz="1600" spc="-10" dirty="0">
                          <a:latin typeface="Arial"/>
                          <a:ea typeface="Times New Roman"/>
                          <a:cs typeface="Times New Roman"/>
                        </a:rPr>
                        <a:t>18.7</a:t>
                      </a:r>
                      <a:endParaRPr lang="es-ES" sz="1600" spc="-1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8550" marR="185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ES" sz="1600" spc="-10">
                          <a:latin typeface="Arial"/>
                          <a:ea typeface="Times New Roman"/>
                          <a:cs typeface="Times New Roman"/>
                        </a:rPr>
                        <a:t>113.0</a:t>
                      </a:r>
                      <a:endParaRPr lang="es-ES" sz="1600" spc="-1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8550" marR="185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ES" sz="1600" spc="-10">
                          <a:latin typeface="Arial"/>
                          <a:ea typeface="Times New Roman"/>
                          <a:cs typeface="Times New Roman"/>
                        </a:rPr>
                        <a:t>116.7</a:t>
                      </a:r>
                      <a:endParaRPr lang="es-ES" sz="1600" spc="-1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8550" marR="185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ES" sz="1600" spc="-10">
                          <a:latin typeface="Arial"/>
                          <a:ea typeface="Times New Roman"/>
                          <a:cs typeface="Times New Roman"/>
                        </a:rPr>
                        <a:t>120.0</a:t>
                      </a:r>
                      <a:endParaRPr lang="es-ES" sz="1600" spc="-1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8550" marR="185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ES" sz="1600" spc="-10">
                          <a:latin typeface="Arial"/>
                          <a:ea typeface="Times New Roman"/>
                          <a:cs typeface="Times New Roman"/>
                        </a:rPr>
                        <a:t>124.0</a:t>
                      </a:r>
                      <a:endParaRPr lang="es-ES" sz="1600" spc="-1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8550" marR="185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4268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ES" sz="1600" spc="-10">
                          <a:latin typeface="Arial"/>
                          <a:ea typeface="Times New Roman"/>
                          <a:cs typeface="Times New Roman"/>
                        </a:rPr>
                        <a:t>7</a:t>
                      </a:r>
                      <a:endParaRPr lang="es-ES" sz="1600" spc="-1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8550" marR="185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ES" sz="1600" spc="-10">
                          <a:latin typeface="Arial"/>
                          <a:ea typeface="Times New Roman"/>
                          <a:cs typeface="Times New Roman"/>
                        </a:rPr>
                        <a:t>18.0</a:t>
                      </a:r>
                      <a:endParaRPr lang="es-ES" sz="1600" spc="-1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8550" marR="185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ES" sz="1600" spc="-10">
                          <a:latin typeface="Arial"/>
                          <a:ea typeface="Times New Roman"/>
                          <a:cs typeface="Times New Roman"/>
                        </a:rPr>
                        <a:t>18.6</a:t>
                      </a:r>
                      <a:endParaRPr lang="es-ES" sz="1600" spc="-1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8550" marR="185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ES" sz="1600" spc="-10">
                          <a:latin typeface="Arial"/>
                          <a:ea typeface="Times New Roman"/>
                          <a:cs typeface="Times New Roman"/>
                        </a:rPr>
                        <a:t>19.4</a:t>
                      </a:r>
                      <a:endParaRPr lang="es-ES" sz="1600" spc="-1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8550" marR="185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ES" sz="1600" spc="-10" dirty="0">
                          <a:latin typeface="Arial"/>
                          <a:ea typeface="Times New Roman"/>
                          <a:cs typeface="Times New Roman"/>
                        </a:rPr>
                        <a:t>20.2</a:t>
                      </a:r>
                      <a:endParaRPr lang="es-ES" sz="1600" spc="-1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8550" marR="185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ES" sz="1600" spc="-10" dirty="0">
                          <a:latin typeface="Arial"/>
                          <a:ea typeface="Times New Roman"/>
                          <a:cs typeface="Times New Roman"/>
                        </a:rPr>
                        <a:t>119.0</a:t>
                      </a:r>
                      <a:endParaRPr lang="es-ES" sz="1600" spc="-1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8550" marR="185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ES" sz="1600" spc="-10">
                          <a:latin typeface="Arial"/>
                          <a:ea typeface="Times New Roman"/>
                          <a:cs typeface="Times New Roman"/>
                        </a:rPr>
                        <a:t>122.9</a:t>
                      </a:r>
                      <a:endParaRPr lang="es-ES" sz="1600" spc="-1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8550" marR="185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ES" sz="1600" spc="-10">
                          <a:latin typeface="Arial"/>
                          <a:ea typeface="Times New Roman"/>
                          <a:cs typeface="Times New Roman"/>
                        </a:rPr>
                        <a:t>126.4</a:t>
                      </a:r>
                      <a:endParaRPr lang="es-ES" sz="1600" spc="-1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8550" marR="185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ES" sz="1600" spc="-10">
                          <a:latin typeface="Arial"/>
                          <a:ea typeface="Times New Roman"/>
                          <a:cs typeface="Times New Roman"/>
                        </a:rPr>
                        <a:t>131.0</a:t>
                      </a:r>
                      <a:endParaRPr lang="es-ES" sz="1600" spc="-1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8550" marR="185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4268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ES" sz="1600" spc="-10">
                          <a:latin typeface="Arial"/>
                          <a:ea typeface="Times New Roman"/>
                          <a:cs typeface="Times New Roman"/>
                        </a:rPr>
                        <a:t>8</a:t>
                      </a:r>
                      <a:endParaRPr lang="es-ES" sz="1600" spc="-1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8550" marR="185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ES" sz="1600" spc="-10">
                          <a:latin typeface="Arial"/>
                          <a:ea typeface="Times New Roman"/>
                          <a:cs typeface="Times New Roman"/>
                        </a:rPr>
                        <a:t>20.1</a:t>
                      </a:r>
                      <a:endParaRPr lang="es-ES" sz="1600" spc="-1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8550" marR="185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ES" sz="1600" spc="-10">
                          <a:latin typeface="Arial"/>
                          <a:ea typeface="Times New Roman"/>
                          <a:cs typeface="Times New Roman"/>
                        </a:rPr>
                        <a:t>20.8</a:t>
                      </a:r>
                      <a:endParaRPr lang="es-ES" sz="1600" spc="-1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8550" marR="185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ES" sz="1600" spc="-10">
                          <a:latin typeface="Arial"/>
                          <a:ea typeface="Times New Roman"/>
                          <a:cs typeface="Times New Roman"/>
                        </a:rPr>
                        <a:t>21.5</a:t>
                      </a:r>
                      <a:endParaRPr lang="es-ES" sz="1600" spc="-1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8550" marR="185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ES" sz="1600" spc="-10">
                          <a:latin typeface="Arial"/>
                          <a:ea typeface="Times New Roman"/>
                          <a:cs typeface="Times New Roman"/>
                        </a:rPr>
                        <a:t>22.5</a:t>
                      </a:r>
                      <a:endParaRPr lang="es-ES" sz="1600" spc="-1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8550" marR="185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ES" sz="1600" spc="-10" dirty="0">
                          <a:latin typeface="Arial"/>
                          <a:ea typeface="Times New Roman"/>
                          <a:cs typeface="Times New Roman"/>
                        </a:rPr>
                        <a:t>124.1</a:t>
                      </a:r>
                      <a:endParaRPr lang="es-ES" sz="1600" spc="-1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8550" marR="185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ES" sz="1600" spc="-10">
                          <a:latin typeface="Arial"/>
                          <a:ea typeface="Times New Roman"/>
                          <a:cs typeface="Times New Roman"/>
                        </a:rPr>
                        <a:t>128.3</a:t>
                      </a:r>
                      <a:endParaRPr lang="es-ES" sz="1600" spc="-1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8550" marR="185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ES" sz="1600" spc="-10">
                          <a:latin typeface="Arial"/>
                          <a:ea typeface="Times New Roman"/>
                          <a:cs typeface="Times New Roman"/>
                        </a:rPr>
                        <a:t>132.0</a:t>
                      </a:r>
                      <a:endParaRPr lang="es-ES" sz="1600" spc="-1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8550" marR="185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ES" sz="1600" spc="-10">
                          <a:latin typeface="Arial"/>
                          <a:ea typeface="Times New Roman"/>
                          <a:cs typeface="Times New Roman"/>
                        </a:rPr>
                        <a:t>136.0</a:t>
                      </a:r>
                      <a:endParaRPr lang="es-ES" sz="1600" spc="-1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8550" marR="185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4268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ES" sz="1600" spc="-10">
                          <a:latin typeface="Arial"/>
                          <a:ea typeface="Times New Roman"/>
                          <a:cs typeface="Times New Roman"/>
                        </a:rPr>
                        <a:t>9</a:t>
                      </a:r>
                      <a:endParaRPr lang="es-ES" sz="1600" spc="-1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8550" marR="185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ES" sz="1600" spc="-10">
                          <a:latin typeface="Arial"/>
                          <a:ea typeface="Times New Roman"/>
                          <a:cs typeface="Times New Roman"/>
                        </a:rPr>
                        <a:t>21.0</a:t>
                      </a:r>
                      <a:endParaRPr lang="es-ES" sz="1600" spc="-1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8550" marR="185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ES" sz="1600" spc="-10">
                          <a:latin typeface="Arial"/>
                          <a:ea typeface="Times New Roman"/>
                          <a:cs typeface="Times New Roman"/>
                        </a:rPr>
                        <a:t>22.1</a:t>
                      </a:r>
                      <a:endParaRPr lang="es-ES" sz="1600" spc="-1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8550" marR="185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ES" sz="1600" spc="-10">
                          <a:latin typeface="Arial"/>
                          <a:ea typeface="Times New Roman"/>
                          <a:cs typeface="Times New Roman"/>
                        </a:rPr>
                        <a:t>23.2</a:t>
                      </a:r>
                      <a:endParaRPr lang="es-ES" sz="1600" spc="-1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8550" marR="185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ES" sz="1600" spc="-10">
                          <a:latin typeface="Arial"/>
                          <a:ea typeface="Times New Roman"/>
                          <a:cs typeface="Times New Roman"/>
                        </a:rPr>
                        <a:t>24.8</a:t>
                      </a:r>
                      <a:endParaRPr lang="es-ES" sz="1600" spc="-1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8550" marR="185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ES" sz="1600" spc="-10">
                          <a:latin typeface="Arial"/>
                          <a:ea typeface="Times New Roman"/>
                          <a:cs typeface="Times New Roman"/>
                        </a:rPr>
                        <a:t>129.7</a:t>
                      </a:r>
                      <a:endParaRPr lang="es-ES" sz="1600" spc="-1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8550" marR="185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ES" sz="1600" spc="-10" dirty="0">
                          <a:latin typeface="Arial"/>
                          <a:ea typeface="Times New Roman"/>
                          <a:cs typeface="Times New Roman"/>
                        </a:rPr>
                        <a:t>134.1</a:t>
                      </a:r>
                      <a:endParaRPr lang="es-ES" sz="1600" spc="-1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8550" marR="185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ES" sz="1600" spc="-10">
                          <a:latin typeface="Arial"/>
                          <a:ea typeface="Times New Roman"/>
                          <a:cs typeface="Times New Roman"/>
                        </a:rPr>
                        <a:t>138.0</a:t>
                      </a:r>
                      <a:endParaRPr lang="es-ES" sz="1600" spc="-1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8550" marR="185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ES" sz="1600" spc="-10">
                          <a:latin typeface="Arial"/>
                          <a:ea typeface="Times New Roman"/>
                          <a:cs typeface="Times New Roman"/>
                        </a:rPr>
                        <a:t>142.0</a:t>
                      </a:r>
                      <a:endParaRPr lang="es-ES" sz="1600" spc="-1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8550" marR="185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4268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ES" sz="1600" spc="-10">
                          <a:latin typeface="Arial"/>
                          <a:ea typeface="Times New Roman"/>
                          <a:cs typeface="Times New Roman"/>
                        </a:rPr>
                        <a:t>10</a:t>
                      </a:r>
                      <a:endParaRPr lang="es-ES" sz="1600" spc="-1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8550" marR="185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ES" sz="1600" spc="-10">
                          <a:latin typeface="Arial"/>
                          <a:ea typeface="Times New Roman"/>
                          <a:cs typeface="Times New Roman"/>
                        </a:rPr>
                        <a:t>24.0</a:t>
                      </a:r>
                      <a:endParaRPr lang="es-ES" sz="1600" spc="-1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8550" marR="185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ES" sz="1600" spc="-10">
                          <a:latin typeface="Arial"/>
                          <a:ea typeface="Times New Roman"/>
                          <a:cs typeface="Times New Roman"/>
                        </a:rPr>
                        <a:t>25.0</a:t>
                      </a:r>
                      <a:endParaRPr lang="es-ES" sz="1600" spc="-1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8550" marR="185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ES" sz="1600" spc="-10">
                          <a:latin typeface="Arial"/>
                          <a:ea typeface="Times New Roman"/>
                          <a:cs typeface="Times New Roman"/>
                        </a:rPr>
                        <a:t>26.0</a:t>
                      </a:r>
                      <a:endParaRPr lang="es-ES" sz="1600" spc="-1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8550" marR="185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ES" sz="1600" spc="-10">
                          <a:latin typeface="Arial"/>
                          <a:ea typeface="Times New Roman"/>
                          <a:cs typeface="Times New Roman"/>
                        </a:rPr>
                        <a:t>27.3</a:t>
                      </a:r>
                      <a:endParaRPr lang="es-ES" sz="1600" spc="-1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8550" marR="185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ES" sz="1600" spc="-10">
                          <a:latin typeface="Arial"/>
                          <a:ea typeface="Times New Roman"/>
                          <a:cs typeface="Times New Roman"/>
                        </a:rPr>
                        <a:t>135.0</a:t>
                      </a:r>
                      <a:endParaRPr lang="es-ES" sz="1600" spc="-1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8550" marR="185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ES" sz="1600" spc="-10" dirty="0">
                          <a:latin typeface="Arial"/>
                          <a:ea typeface="Times New Roman"/>
                          <a:cs typeface="Times New Roman"/>
                        </a:rPr>
                        <a:t>139.8</a:t>
                      </a:r>
                      <a:endParaRPr lang="es-ES" sz="1600" spc="-1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8550" marR="185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ES" sz="1600" spc="-10">
                          <a:latin typeface="Arial"/>
                          <a:ea typeface="Times New Roman"/>
                          <a:cs typeface="Times New Roman"/>
                        </a:rPr>
                        <a:t>144.1</a:t>
                      </a:r>
                      <a:endParaRPr lang="es-ES" sz="1600" spc="-1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8550" marR="185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ES" sz="1600" spc="-10">
                          <a:latin typeface="Arial"/>
                          <a:ea typeface="Times New Roman"/>
                          <a:cs typeface="Times New Roman"/>
                        </a:rPr>
                        <a:t>148.0</a:t>
                      </a:r>
                      <a:endParaRPr lang="es-ES" sz="1600" spc="-1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8550" marR="185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4268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ES" sz="1600" spc="-10">
                          <a:latin typeface="Arial"/>
                          <a:ea typeface="Times New Roman"/>
                          <a:cs typeface="Times New Roman"/>
                        </a:rPr>
                        <a:t>11</a:t>
                      </a:r>
                      <a:endParaRPr lang="es-ES" sz="1600" spc="-1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8550" marR="185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ES" sz="1600" spc="-10">
                          <a:latin typeface="Arial"/>
                          <a:ea typeface="Times New Roman"/>
                          <a:cs typeface="Times New Roman"/>
                        </a:rPr>
                        <a:t>27.1</a:t>
                      </a:r>
                      <a:endParaRPr lang="es-ES" sz="1600" spc="-1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8550" marR="185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ES" sz="1600" spc="-10">
                          <a:latin typeface="Arial"/>
                          <a:ea typeface="Times New Roman"/>
                          <a:cs typeface="Times New Roman"/>
                        </a:rPr>
                        <a:t>28.0</a:t>
                      </a:r>
                      <a:endParaRPr lang="es-ES" sz="1600" spc="-1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8550" marR="185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ES" sz="1600" spc="-10">
                          <a:latin typeface="Arial"/>
                          <a:ea typeface="Times New Roman"/>
                          <a:cs typeface="Times New Roman"/>
                        </a:rPr>
                        <a:t>29.1</a:t>
                      </a:r>
                      <a:endParaRPr lang="es-ES" sz="1600" spc="-1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8550" marR="185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ES" sz="1600" spc="-10">
                          <a:latin typeface="Arial"/>
                          <a:ea typeface="Times New Roman"/>
                          <a:cs typeface="Times New Roman"/>
                        </a:rPr>
                        <a:t>30.8</a:t>
                      </a:r>
                      <a:endParaRPr lang="es-ES" sz="1600" spc="-1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8550" marR="185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ES" sz="1600" spc="-10">
                          <a:latin typeface="Arial"/>
                          <a:ea typeface="Times New Roman"/>
                          <a:cs typeface="Times New Roman"/>
                        </a:rPr>
                        <a:t>140.8</a:t>
                      </a:r>
                      <a:endParaRPr lang="es-ES" sz="1600" spc="-1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8550" marR="185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ES" sz="1600" spc="-10" dirty="0">
                          <a:latin typeface="Arial"/>
                          <a:ea typeface="Times New Roman"/>
                          <a:cs typeface="Times New Roman"/>
                        </a:rPr>
                        <a:t>146.0</a:t>
                      </a:r>
                      <a:endParaRPr lang="es-ES" sz="1600" spc="-1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8550" marR="185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ES" sz="1600" spc="-10">
                          <a:latin typeface="Arial"/>
                          <a:ea typeface="Times New Roman"/>
                          <a:cs typeface="Times New Roman"/>
                        </a:rPr>
                        <a:t>150.6</a:t>
                      </a:r>
                      <a:endParaRPr lang="es-ES" sz="1600" spc="-1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8550" marR="185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ES" sz="1600" spc="-10">
                          <a:latin typeface="Arial"/>
                          <a:ea typeface="Times New Roman"/>
                          <a:cs typeface="Times New Roman"/>
                        </a:rPr>
                        <a:t>155.0</a:t>
                      </a:r>
                      <a:endParaRPr lang="es-ES" sz="1600" spc="-1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8550" marR="185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4268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ES" sz="1600" spc="-10">
                          <a:latin typeface="Arial"/>
                          <a:ea typeface="Times New Roman"/>
                          <a:cs typeface="Times New Roman"/>
                        </a:rPr>
                        <a:t>12</a:t>
                      </a:r>
                      <a:endParaRPr lang="es-ES" sz="1600" spc="-1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8550" marR="185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ES" sz="1600" spc="-10">
                          <a:latin typeface="Arial"/>
                          <a:ea typeface="Times New Roman"/>
                          <a:cs typeface="Times New Roman"/>
                        </a:rPr>
                        <a:t>30.3</a:t>
                      </a:r>
                      <a:endParaRPr lang="es-ES" sz="1600" spc="-1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8550" marR="185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ES" sz="1600" spc="-10">
                          <a:latin typeface="Arial"/>
                          <a:ea typeface="Times New Roman"/>
                          <a:cs typeface="Times New Roman"/>
                        </a:rPr>
                        <a:t>32.3</a:t>
                      </a:r>
                      <a:endParaRPr lang="es-ES" sz="1600" spc="-1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8550" marR="185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ES" sz="1600" spc="-10">
                          <a:latin typeface="Arial"/>
                          <a:ea typeface="Times New Roman"/>
                          <a:cs typeface="Times New Roman"/>
                        </a:rPr>
                        <a:t>33.0</a:t>
                      </a:r>
                      <a:endParaRPr lang="es-ES" sz="1600" spc="-1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8550" marR="185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ES" sz="1600" spc="-10">
                          <a:latin typeface="Arial"/>
                          <a:ea typeface="Times New Roman"/>
                          <a:cs typeface="Times New Roman"/>
                        </a:rPr>
                        <a:t>35.0</a:t>
                      </a:r>
                      <a:endParaRPr lang="es-ES" sz="1600" spc="-1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8550" marR="185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ES" sz="1600" spc="-10">
                          <a:latin typeface="Arial"/>
                          <a:ea typeface="Times New Roman"/>
                          <a:cs typeface="Times New Roman"/>
                        </a:rPr>
                        <a:t>146.5</a:t>
                      </a:r>
                      <a:endParaRPr lang="es-ES" sz="1600" spc="-1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8550" marR="185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ES" sz="1600" spc="-10">
                          <a:latin typeface="Arial"/>
                          <a:ea typeface="Times New Roman"/>
                          <a:cs typeface="Times New Roman"/>
                        </a:rPr>
                        <a:t>151.9</a:t>
                      </a:r>
                      <a:endParaRPr lang="es-ES" sz="1600" spc="-1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8550" marR="185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ES" sz="1600" spc="-10" dirty="0">
                          <a:latin typeface="Arial"/>
                          <a:ea typeface="Times New Roman"/>
                          <a:cs typeface="Times New Roman"/>
                        </a:rPr>
                        <a:t>156.8</a:t>
                      </a:r>
                      <a:endParaRPr lang="es-ES" sz="1600" spc="-1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8550" marR="185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ES" sz="1600" spc="-10">
                          <a:latin typeface="Arial"/>
                          <a:ea typeface="Times New Roman"/>
                          <a:cs typeface="Times New Roman"/>
                        </a:rPr>
                        <a:t>161.0</a:t>
                      </a:r>
                      <a:endParaRPr lang="es-ES" sz="1600" spc="-1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8550" marR="185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4268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ES" sz="1600" spc="-10">
                          <a:latin typeface="Arial"/>
                          <a:ea typeface="Times New Roman"/>
                          <a:cs typeface="Times New Roman"/>
                        </a:rPr>
                        <a:t>13</a:t>
                      </a:r>
                      <a:endParaRPr lang="es-ES" sz="1600" spc="-1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8550" marR="185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ES" sz="1600" spc="-10">
                          <a:latin typeface="Arial"/>
                          <a:ea typeface="Times New Roman"/>
                          <a:cs typeface="Times New Roman"/>
                        </a:rPr>
                        <a:t>34.7</a:t>
                      </a:r>
                      <a:endParaRPr lang="es-ES" sz="1600" spc="-1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8550" marR="185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ES" sz="1600" spc="-10">
                          <a:latin typeface="Arial"/>
                          <a:ea typeface="Times New Roman"/>
                          <a:cs typeface="Times New Roman"/>
                        </a:rPr>
                        <a:t>36.0</a:t>
                      </a:r>
                      <a:endParaRPr lang="es-ES" sz="1600" spc="-1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8550" marR="185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ES" sz="1600" spc="-10">
                          <a:latin typeface="Arial"/>
                          <a:ea typeface="Times New Roman"/>
                          <a:cs typeface="Times New Roman"/>
                        </a:rPr>
                        <a:t>38.0</a:t>
                      </a:r>
                      <a:endParaRPr lang="es-ES" sz="1600" spc="-1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8550" marR="185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ES" sz="1600" spc="-10">
                          <a:latin typeface="Arial"/>
                          <a:ea typeface="Times New Roman"/>
                          <a:cs typeface="Times New Roman"/>
                        </a:rPr>
                        <a:t>40.0</a:t>
                      </a:r>
                      <a:endParaRPr lang="es-ES" sz="1600" spc="-1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8550" marR="185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ES" sz="1600" spc="-10">
                          <a:latin typeface="Arial"/>
                          <a:ea typeface="Times New Roman"/>
                          <a:cs typeface="Times New Roman"/>
                        </a:rPr>
                        <a:t>151.0</a:t>
                      </a:r>
                      <a:endParaRPr lang="es-ES" sz="1600" spc="-1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8550" marR="185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ES" sz="1600" spc="-10">
                          <a:latin typeface="Arial"/>
                          <a:ea typeface="Times New Roman"/>
                          <a:cs typeface="Times New Roman"/>
                        </a:rPr>
                        <a:t>155.9</a:t>
                      </a:r>
                      <a:endParaRPr lang="es-ES" sz="1600" spc="-1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8550" marR="185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ES" sz="1600" spc="-10" dirty="0">
                          <a:latin typeface="Arial"/>
                          <a:ea typeface="Times New Roman"/>
                          <a:cs typeface="Times New Roman"/>
                        </a:rPr>
                        <a:t>160.4</a:t>
                      </a:r>
                      <a:endParaRPr lang="es-ES" sz="1600" spc="-1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8550" marR="185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ES" sz="1600" spc="-10" dirty="0">
                          <a:latin typeface="Arial"/>
                          <a:ea typeface="Times New Roman"/>
                          <a:cs typeface="Times New Roman"/>
                        </a:rPr>
                        <a:t>164.0</a:t>
                      </a:r>
                      <a:endParaRPr lang="es-ES" sz="1600" spc="-1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8550" marR="185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4268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ES" sz="1600" spc="-10">
                          <a:latin typeface="Arial"/>
                          <a:ea typeface="Times New Roman"/>
                          <a:cs typeface="Times New Roman"/>
                        </a:rPr>
                        <a:t>14</a:t>
                      </a:r>
                      <a:endParaRPr lang="es-ES" sz="1600" spc="-1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8550" marR="185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ES" sz="1600" spc="-10">
                          <a:latin typeface="Arial"/>
                          <a:ea typeface="Times New Roman"/>
                          <a:cs typeface="Times New Roman"/>
                        </a:rPr>
                        <a:t>36.9</a:t>
                      </a:r>
                      <a:endParaRPr lang="es-ES" sz="1600" spc="-1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8550" marR="185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ES" sz="1600" spc="-10">
                          <a:latin typeface="Arial"/>
                          <a:ea typeface="Times New Roman"/>
                          <a:cs typeface="Times New Roman"/>
                        </a:rPr>
                        <a:t>39.0</a:t>
                      </a:r>
                      <a:endParaRPr lang="es-ES" sz="1600" spc="-1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8550" marR="185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ES" sz="1600" spc="-10">
                          <a:latin typeface="Arial"/>
                          <a:ea typeface="Times New Roman"/>
                          <a:cs typeface="Times New Roman"/>
                        </a:rPr>
                        <a:t>42.0</a:t>
                      </a:r>
                      <a:endParaRPr lang="es-ES" sz="1600" spc="-1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8550" marR="185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ES" sz="1600" spc="-10">
                          <a:latin typeface="Arial"/>
                          <a:ea typeface="Times New Roman"/>
                          <a:cs typeface="Times New Roman"/>
                        </a:rPr>
                        <a:t>44.0</a:t>
                      </a:r>
                      <a:endParaRPr lang="es-ES" sz="1600" spc="-1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8550" marR="185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ES" sz="1600" spc="-10">
                          <a:latin typeface="Arial"/>
                          <a:ea typeface="Times New Roman"/>
                          <a:cs typeface="Times New Roman"/>
                        </a:rPr>
                        <a:t>154.1</a:t>
                      </a:r>
                      <a:endParaRPr lang="es-ES" sz="1600" spc="-1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8550" marR="185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ES" sz="1600" spc="-10">
                          <a:latin typeface="Arial"/>
                          <a:ea typeface="Times New Roman"/>
                          <a:cs typeface="Times New Roman"/>
                        </a:rPr>
                        <a:t>158.4</a:t>
                      </a:r>
                      <a:endParaRPr lang="es-ES" sz="1600" spc="-1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8550" marR="185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ES" sz="1600" spc="-10">
                          <a:latin typeface="Arial"/>
                          <a:ea typeface="Times New Roman"/>
                          <a:cs typeface="Times New Roman"/>
                        </a:rPr>
                        <a:t>162.3</a:t>
                      </a:r>
                      <a:endParaRPr lang="es-ES" sz="1600" spc="-1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8550" marR="185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ES" sz="1600" spc="-10" dirty="0">
                          <a:latin typeface="Arial"/>
                          <a:ea typeface="Times New Roman"/>
                          <a:cs typeface="Times New Roman"/>
                        </a:rPr>
                        <a:t>166.0</a:t>
                      </a:r>
                      <a:endParaRPr lang="es-ES" sz="1600" spc="-1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8550" marR="185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4268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ES" sz="1600" spc="-10">
                          <a:latin typeface="Arial"/>
                          <a:ea typeface="Times New Roman"/>
                          <a:cs typeface="Times New Roman"/>
                        </a:rPr>
                        <a:t>15</a:t>
                      </a:r>
                      <a:endParaRPr lang="es-ES" sz="1600" spc="-1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8550" marR="185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ES" sz="1600" spc="-10">
                          <a:latin typeface="Arial"/>
                          <a:ea typeface="Times New Roman"/>
                          <a:cs typeface="Times New Roman"/>
                        </a:rPr>
                        <a:t>42.1</a:t>
                      </a:r>
                      <a:endParaRPr lang="es-ES" sz="1600" spc="-1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8550" marR="185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ES" sz="1600" spc="-10">
                          <a:latin typeface="Arial"/>
                          <a:ea typeface="Times New Roman"/>
                          <a:cs typeface="Times New Roman"/>
                        </a:rPr>
                        <a:t>43.2</a:t>
                      </a:r>
                      <a:endParaRPr lang="es-ES" sz="1600" spc="-1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8550" marR="185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ES" sz="1600" spc="-10">
                          <a:latin typeface="Arial"/>
                          <a:ea typeface="Times New Roman"/>
                          <a:cs typeface="Times New Roman"/>
                        </a:rPr>
                        <a:t>45.0</a:t>
                      </a:r>
                      <a:endParaRPr lang="es-ES" sz="1600" spc="-1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8550" marR="185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ES" sz="1600" spc="-10">
                          <a:latin typeface="Arial"/>
                          <a:ea typeface="Times New Roman"/>
                          <a:cs typeface="Times New Roman"/>
                        </a:rPr>
                        <a:t>47.0</a:t>
                      </a:r>
                      <a:endParaRPr lang="es-ES" sz="1600" spc="-1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8550" marR="185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ES" sz="1600" spc="-10">
                          <a:latin typeface="Arial"/>
                          <a:ea typeface="Times New Roman"/>
                          <a:cs typeface="Times New Roman"/>
                        </a:rPr>
                        <a:t>156.0</a:t>
                      </a:r>
                      <a:endParaRPr lang="es-ES" sz="1600" spc="-1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8550" marR="185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ES" sz="1600" spc="-10">
                          <a:latin typeface="Arial"/>
                          <a:ea typeface="Times New Roman"/>
                          <a:cs typeface="Times New Roman"/>
                        </a:rPr>
                        <a:t>160.0</a:t>
                      </a:r>
                      <a:endParaRPr lang="es-ES" sz="1600" spc="-1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8550" marR="185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ES" sz="1600" spc="-10">
                          <a:latin typeface="Arial"/>
                          <a:ea typeface="Times New Roman"/>
                          <a:cs typeface="Times New Roman"/>
                        </a:rPr>
                        <a:t>163.6</a:t>
                      </a:r>
                      <a:endParaRPr lang="es-ES" sz="1600" spc="-1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8550" marR="185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ES" sz="1600" spc="-10" dirty="0">
                          <a:latin typeface="Arial"/>
                          <a:ea typeface="Times New Roman"/>
                          <a:cs typeface="Times New Roman"/>
                        </a:rPr>
                        <a:t>167.0</a:t>
                      </a:r>
                      <a:endParaRPr lang="es-ES" sz="1600" spc="-1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8550" marR="185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4753" name="Rectangle 1"/>
          <p:cNvSpPr>
            <a:spLocks noChangeArrowheads="1"/>
          </p:cNvSpPr>
          <p:nvPr/>
        </p:nvSpPr>
        <p:spPr bwMode="auto">
          <a:xfrm>
            <a:off x="428596" y="0"/>
            <a:ext cx="842968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  <a:tab pos="638175" algn="l"/>
                <a:tab pos="1095375" algn="l"/>
                <a:tab pos="1552575" algn="l"/>
                <a:tab pos="2009775" algn="l"/>
                <a:tab pos="2466975" algn="l"/>
                <a:tab pos="2924175" algn="l"/>
                <a:tab pos="3381375" algn="l"/>
                <a:tab pos="3838575" algn="l"/>
                <a:tab pos="4295775" algn="l"/>
                <a:tab pos="4752975" algn="l"/>
                <a:tab pos="5210175" algn="l"/>
              </a:tabLst>
            </a:pPr>
            <a:r>
              <a:rPr lang="es-E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s-E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s-E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Zonas de valores para la talla y el peso</a:t>
            </a:r>
            <a:endParaRPr kumimoji="0" lang="es-E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  <a:tab pos="638175" algn="l"/>
                <a:tab pos="1095375" algn="l"/>
                <a:tab pos="1552575" algn="l"/>
                <a:tab pos="2009775" algn="l"/>
                <a:tab pos="2466975" algn="l"/>
                <a:tab pos="2924175" algn="l"/>
                <a:tab pos="3381375" algn="l"/>
                <a:tab pos="3838575" algn="l"/>
                <a:tab pos="4295775" algn="l"/>
                <a:tab pos="4752975" algn="l"/>
                <a:tab pos="5210175" algn="l"/>
              </a:tabLst>
            </a:pPr>
            <a:r>
              <a:rPr kumimoji="0" lang="es-E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para la selección y evaluación de  las gimnastas por edades.</a:t>
            </a:r>
            <a:endParaRPr kumimoji="0" lang="es-E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sz="3300" b="1" dirty="0">
                <a:solidFill>
                  <a:schemeClr val="bg1"/>
                </a:solidFill>
              </a:rPr>
              <a:t>CRITERIOS A TENER EN CUENTA EN </a:t>
            </a:r>
            <a:br>
              <a:rPr kumimoji="1" lang="en-US" sz="3300" b="1" dirty="0">
                <a:solidFill>
                  <a:schemeClr val="bg1"/>
                </a:solidFill>
              </a:rPr>
            </a:br>
            <a:r>
              <a:rPr kumimoji="1" lang="en-US" sz="3300" b="1" dirty="0">
                <a:solidFill>
                  <a:schemeClr val="bg1"/>
                </a:solidFill>
              </a:rPr>
              <a:t>LA SELECCIÓN INICIAL</a:t>
            </a:r>
            <a:endParaRPr kumimoji="1" lang="es-ES_tradnl" sz="3300" b="1" dirty="0">
              <a:solidFill>
                <a:schemeClr val="bg1"/>
              </a:solidFill>
            </a:endParaRPr>
          </a:p>
        </p:txBody>
      </p:sp>
      <p:sp>
        <p:nvSpPr>
          <p:cNvPr id="737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kumimoji="1" lang="es-ES" b="1" dirty="0"/>
              <a:t>(2da Etapa)</a:t>
            </a:r>
          </a:p>
          <a:p>
            <a:pPr>
              <a:buFont typeface="Wingdings" pitchFamily="2" charset="2"/>
              <a:buNone/>
            </a:pPr>
            <a:endParaRPr kumimoji="1" lang="es-ES" b="1" dirty="0"/>
          </a:p>
          <a:p>
            <a:r>
              <a:rPr kumimoji="1" lang="es-ES" b="1" dirty="0"/>
              <a:t>Capacidad de asimilación de las cargas de entrenamiento.</a:t>
            </a:r>
          </a:p>
          <a:p>
            <a:r>
              <a:rPr kumimoji="1" lang="es-ES" b="1" dirty="0"/>
              <a:t>Capacidad de aprendizaje motor</a:t>
            </a:r>
          </a:p>
          <a:p>
            <a:r>
              <a:rPr kumimoji="1" lang="es-ES" b="1" dirty="0"/>
              <a:t>Grado de motivación hacia la actividad</a:t>
            </a:r>
            <a:endParaRPr kumimoji="1" lang="es-ES" dirty="0"/>
          </a:p>
          <a:p>
            <a:pPr>
              <a:buFont typeface="Wingdings" pitchFamily="2" charset="2"/>
              <a:buNone/>
            </a:pPr>
            <a:endParaRPr lang="es-ES_tradnl" dirty="0"/>
          </a:p>
        </p:txBody>
      </p:sp>
      <p:sp>
        <p:nvSpPr>
          <p:cNvPr id="4" name="3 Botón de acción: Hacia atrás o Anterior">
            <a:hlinkClick r:id="rId2" action="ppaction://hlinksldjump" highlightClick="1"/>
          </p:cNvPr>
          <p:cNvSpPr/>
          <p:nvPr/>
        </p:nvSpPr>
        <p:spPr>
          <a:xfrm>
            <a:off x="8501090" y="6286520"/>
            <a:ext cx="642910" cy="57148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s-ES" sz="3300" b="1" dirty="0">
                <a:solidFill>
                  <a:schemeClr val="bg1"/>
                </a:solidFill>
              </a:rPr>
              <a:t>CRITERIOS A TENER EN CUENTA EN </a:t>
            </a:r>
            <a:br>
              <a:rPr kumimoji="1" lang="es-ES" sz="3300" b="1" dirty="0">
                <a:solidFill>
                  <a:schemeClr val="bg1"/>
                </a:solidFill>
              </a:rPr>
            </a:br>
            <a:r>
              <a:rPr kumimoji="1" lang="es-ES" sz="3300" b="1" dirty="0">
                <a:hlinkClick r:id="rId2" action="ppaction://hlinkfile"/>
              </a:rPr>
              <a:t>LA SELECCIÓN POR </a:t>
            </a:r>
            <a:r>
              <a:rPr kumimoji="1" lang="es-ES" sz="3300" b="1" dirty="0" smtClean="0">
                <a:hlinkClick r:id="rId2" action="ppaction://hlinkfile"/>
              </a:rPr>
              <a:t>ETAPAS</a:t>
            </a:r>
            <a:endParaRPr kumimoji="1" lang="es-ES_tradnl" sz="3300" b="1" dirty="0"/>
          </a:p>
        </p:txBody>
      </p:sp>
      <p:sp>
        <p:nvSpPr>
          <p:cNvPr id="747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kumimoji="1" lang="es-ES" b="1" dirty="0"/>
              <a:t>Desarrollo físico típico del deporte practicado</a:t>
            </a:r>
          </a:p>
          <a:p>
            <a:r>
              <a:rPr kumimoji="1" lang="es-ES" b="1" dirty="0"/>
              <a:t>Nivel de preparación física</a:t>
            </a:r>
          </a:p>
          <a:p>
            <a:r>
              <a:rPr kumimoji="1" lang="es-ES" b="1" dirty="0"/>
              <a:t>Nivel de preparación técnica</a:t>
            </a:r>
          </a:p>
          <a:p>
            <a:r>
              <a:rPr kumimoji="1" lang="es-ES" b="1" dirty="0"/>
              <a:t>Resultados deportivos y su progresión.</a:t>
            </a:r>
          </a:p>
          <a:p>
            <a:r>
              <a:rPr kumimoji="1" lang="es-ES" b="1" dirty="0"/>
              <a:t>Perfil psicológico específico del deporte practicado</a:t>
            </a:r>
          </a:p>
          <a:p>
            <a:endParaRPr lang="es-ES_trad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b="1" dirty="0" smtClean="0">
                <a:hlinkClick r:id="rId2" action="ppaction://hlinksldjump"/>
              </a:rPr>
              <a:t>Valores</a:t>
            </a:r>
            <a:r>
              <a:rPr lang="es-MX" b="1" dirty="0" smtClean="0"/>
              <a:t> de referencia para los indicadores </a:t>
            </a:r>
            <a:r>
              <a:rPr lang="es-MX" b="1" dirty="0" err="1" smtClean="0"/>
              <a:t>morfofuncionales</a:t>
            </a:r>
            <a:endParaRPr lang="es-ES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857224" y="1785927"/>
          <a:ext cx="7429551" cy="4572031"/>
        </p:xfrm>
        <a:graphic>
          <a:graphicData uri="http://schemas.openxmlformats.org/drawingml/2006/table">
            <a:tbl>
              <a:tblPr/>
              <a:tblGrid>
                <a:gridCol w="1555916"/>
                <a:gridCol w="1710629"/>
                <a:gridCol w="1710629"/>
                <a:gridCol w="2452377"/>
              </a:tblGrid>
              <a:tr h="33251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endParaRPr lang="es-ES" sz="2000" spc="-1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FFFFFF"/>
                      </a:fgClr>
                      <a:bgClr>
                        <a:srgbClr val="D9D9D9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ES" sz="2000" b="1" spc="-10" dirty="0">
                          <a:latin typeface="Arial"/>
                          <a:ea typeface="Times New Roman"/>
                        </a:rPr>
                        <a:t>ESCOLAR</a:t>
                      </a:r>
                      <a:endParaRPr lang="es-ES" sz="2000" spc="-1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FFFFFF"/>
                      </a:fgClr>
                      <a:bgClr>
                        <a:srgbClr val="D9D9D9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ES" sz="2000" b="1" spc="-10">
                          <a:latin typeface="Arial"/>
                          <a:ea typeface="Times New Roman"/>
                        </a:rPr>
                        <a:t>JUVENIL</a:t>
                      </a:r>
                      <a:endParaRPr lang="es-ES" sz="2000" spc="-1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FFFFFF"/>
                      </a:fgClr>
                      <a:bgClr>
                        <a:srgbClr val="D9D9D9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ES" sz="2000" b="1" spc="-10">
                          <a:latin typeface="Arial"/>
                          <a:ea typeface="Times New Roman"/>
                        </a:rPr>
                        <a:t>ADULTO</a:t>
                      </a:r>
                      <a:endParaRPr lang="es-ES" sz="2000" spc="-1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FFFFFF"/>
                      </a:fgClr>
                      <a:bgClr>
                        <a:srgbClr val="D9D9D9"/>
                      </a:bgClr>
                    </a:pattFill>
                  </a:tcPr>
                </a:tc>
              </a:tr>
              <a:tr h="9144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ES" sz="2000" spc="-10">
                          <a:latin typeface="Arial"/>
                          <a:ea typeface="Times New Roman"/>
                        </a:rPr>
                        <a:t>% grasa</a:t>
                      </a:r>
                      <a:endParaRPr lang="es-ES" sz="2000" spc="-1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2000" dirty="0" err="1">
                          <a:latin typeface="Arial"/>
                          <a:ea typeface="Times New Roman"/>
                        </a:rPr>
                        <a:t>Gral</a:t>
                      </a:r>
                      <a:r>
                        <a:rPr lang="es-MX" sz="2000" dirty="0">
                          <a:latin typeface="Arial"/>
                          <a:ea typeface="Times New Roman"/>
                        </a:rPr>
                        <a:t>:   11-10</a:t>
                      </a:r>
                      <a:endParaRPr lang="es-ES" sz="2000" dirty="0"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2000" dirty="0" err="1">
                          <a:latin typeface="Arial"/>
                          <a:ea typeface="Times New Roman"/>
                        </a:rPr>
                        <a:t>Esp</a:t>
                      </a:r>
                      <a:r>
                        <a:rPr lang="es-MX" sz="2000" dirty="0">
                          <a:latin typeface="Arial"/>
                          <a:ea typeface="Times New Roman"/>
                        </a:rPr>
                        <a:t>.:  10- 9</a:t>
                      </a:r>
                      <a:endParaRPr lang="es-ES" sz="2000" dirty="0"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ES" sz="2000" spc="-10" dirty="0" err="1">
                          <a:latin typeface="Arial"/>
                          <a:ea typeface="Times New Roman"/>
                        </a:rPr>
                        <a:t>Comp</a:t>
                      </a:r>
                      <a:r>
                        <a:rPr lang="es-ES" sz="2000" spc="-10" dirty="0">
                          <a:latin typeface="Arial"/>
                          <a:ea typeface="Times New Roman"/>
                        </a:rPr>
                        <a:t>: 9 - 8</a:t>
                      </a:r>
                      <a:endParaRPr lang="es-ES" sz="2000" spc="-1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2000" dirty="0" err="1">
                          <a:latin typeface="Arial"/>
                          <a:ea typeface="Times New Roman"/>
                        </a:rPr>
                        <a:t>Gral</a:t>
                      </a:r>
                      <a:r>
                        <a:rPr lang="es-MX" sz="2000" dirty="0">
                          <a:latin typeface="Arial"/>
                          <a:ea typeface="Times New Roman"/>
                        </a:rPr>
                        <a:t>:   12-11</a:t>
                      </a:r>
                      <a:endParaRPr lang="es-ES" sz="2000" dirty="0"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2000" dirty="0" err="1">
                          <a:latin typeface="Arial"/>
                          <a:ea typeface="Times New Roman"/>
                        </a:rPr>
                        <a:t>Esp</a:t>
                      </a:r>
                      <a:r>
                        <a:rPr lang="es-MX" sz="2000" dirty="0">
                          <a:latin typeface="Arial"/>
                          <a:ea typeface="Times New Roman"/>
                        </a:rPr>
                        <a:t>.:   11-10</a:t>
                      </a:r>
                      <a:endParaRPr lang="es-ES" sz="2000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ES" sz="2000" spc="-10" dirty="0" err="1">
                          <a:latin typeface="Arial"/>
                          <a:ea typeface="Times New Roman"/>
                        </a:rPr>
                        <a:t>Comp</a:t>
                      </a:r>
                      <a:r>
                        <a:rPr lang="es-ES" sz="2000" spc="-10" dirty="0">
                          <a:latin typeface="Arial"/>
                          <a:ea typeface="Times New Roman"/>
                        </a:rPr>
                        <a:t>: 10 -9</a:t>
                      </a:r>
                      <a:endParaRPr lang="es-ES" sz="2000" spc="-1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2000" dirty="0" err="1">
                          <a:latin typeface="Arial"/>
                          <a:ea typeface="Times New Roman"/>
                        </a:rPr>
                        <a:t>Gral</a:t>
                      </a:r>
                      <a:r>
                        <a:rPr lang="es-MX" sz="2000" dirty="0">
                          <a:latin typeface="Arial"/>
                          <a:ea typeface="Times New Roman"/>
                        </a:rPr>
                        <a:t>:   12-11</a:t>
                      </a:r>
                      <a:endParaRPr lang="es-ES" sz="2000" dirty="0"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2000" dirty="0" err="1">
                          <a:latin typeface="Arial"/>
                          <a:ea typeface="Times New Roman"/>
                        </a:rPr>
                        <a:t>Esp</a:t>
                      </a:r>
                      <a:r>
                        <a:rPr lang="es-MX" sz="2000" dirty="0">
                          <a:latin typeface="Arial"/>
                          <a:ea typeface="Times New Roman"/>
                        </a:rPr>
                        <a:t>.:   11-10</a:t>
                      </a:r>
                      <a:endParaRPr lang="es-ES" sz="2000" dirty="0"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2000" dirty="0" err="1">
                          <a:latin typeface="Arial"/>
                          <a:ea typeface="Times New Roman"/>
                        </a:rPr>
                        <a:t>Comp</a:t>
                      </a:r>
                      <a:r>
                        <a:rPr lang="es-MX" sz="2000" dirty="0">
                          <a:latin typeface="Arial"/>
                          <a:ea typeface="Times New Roman"/>
                        </a:rPr>
                        <a:t>: 10 -9</a:t>
                      </a:r>
                      <a:endParaRPr lang="es-ES" sz="20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251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ES" sz="2000" spc="-10">
                          <a:latin typeface="Arial"/>
                          <a:ea typeface="Times New Roman"/>
                        </a:rPr>
                        <a:t>% MCA</a:t>
                      </a:r>
                      <a:endParaRPr lang="es-ES" sz="2000" spc="-1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ES" sz="2000" spc="-10">
                          <a:latin typeface="Arial"/>
                          <a:ea typeface="Times New Roman"/>
                        </a:rPr>
                        <a:t>89 - 91 %</a:t>
                      </a:r>
                      <a:endParaRPr lang="es-ES" sz="2000" spc="-1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ES" sz="2000" spc="-10">
                          <a:latin typeface="Arial"/>
                          <a:ea typeface="Times New Roman"/>
                        </a:rPr>
                        <a:t>88 - 90 %</a:t>
                      </a:r>
                      <a:endParaRPr lang="es-ES" sz="2000" spc="-1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ES" sz="2000" spc="-10" dirty="0">
                          <a:latin typeface="Arial"/>
                          <a:ea typeface="Times New Roman"/>
                        </a:rPr>
                        <a:t>85 - 89 %</a:t>
                      </a:r>
                      <a:endParaRPr lang="es-ES" sz="2000" spc="-1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251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ES" sz="2000" spc="-10">
                          <a:latin typeface="Arial"/>
                          <a:ea typeface="Times New Roman"/>
                        </a:rPr>
                        <a:t>Kg. G</a:t>
                      </a:r>
                      <a:endParaRPr lang="es-ES" sz="2000" spc="-1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ES" sz="2000" spc="-10">
                          <a:latin typeface="Arial"/>
                          <a:ea typeface="Times New Roman"/>
                        </a:rPr>
                        <a:t>2.50 .</a:t>
                      </a:r>
                      <a:endParaRPr lang="es-ES" sz="2000" spc="-1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ES" sz="2000" spc="-10">
                          <a:latin typeface="Arial"/>
                          <a:ea typeface="Times New Roman"/>
                        </a:rPr>
                        <a:t>3.5 - .</a:t>
                      </a:r>
                      <a:endParaRPr lang="es-ES" sz="2000" spc="-1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ES" sz="2000" spc="-10" dirty="0">
                          <a:latin typeface="Arial"/>
                          <a:ea typeface="Times New Roman"/>
                        </a:rPr>
                        <a:t>3.5 - .</a:t>
                      </a:r>
                      <a:endParaRPr lang="es-ES" sz="2000" spc="-1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251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ES" sz="2000" spc="-10">
                          <a:latin typeface="Arial"/>
                          <a:ea typeface="Times New Roman"/>
                        </a:rPr>
                        <a:t>Kg. MCA</a:t>
                      </a:r>
                      <a:endParaRPr lang="es-ES" sz="2000" spc="-1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ES" sz="2000" spc="-10">
                          <a:latin typeface="Arial"/>
                          <a:ea typeface="Times New Roman"/>
                        </a:rPr>
                        <a:t>23-.</a:t>
                      </a:r>
                      <a:endParaRPr lang="es-ES" sz="2000" spc="-1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ES" sz="2000" spc="-10">
                          <a:latin typeface="Arial"/>
                          <a:ea typeface="Times New Roman"/>
                        </a:rPr>
                        <a:t>29-.</a:t>
                      </a:r>
                      <a:endParaRPr lang="es-ES" sz="2000" spc="-1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ES" sz="2000" spc="-10" dirty="0">
                          <a:latin typeface="Arial"/>
                          <a:ea typeface="Times New Roman"/>
                        </a:rPr>
                        <a:t>33-.</a:t>
                      </a:r>
                      <a:endParaRPr lang="es-ES" sz="2000" spc="-1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251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ES" sz="2000" spc="-10">
                          <a:latin typeface="Arial"/>
                          <a:ea typeface="Times New Roman"/>
                        </a:rPr>
                        <a:t>DM</a:t>
                      </a:r>
                      <a:endParaRPr lang="es-ES" sz="2000" spc="-1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ES" sz="2000" spc="-10">
                          <a:latin typeface="Arial"/>
                          <a:ea typeface="Times New Roman"/>
                        </a:rPr>
                        <a:t>15 -18</a:t>
                      </a:r>
                      <a:endParaRPr lang="es-ES" sz="2000" spc="-1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ES" sz="2000" spc="-10">
                          <a:latin typeface="Arial"/>
                          <a:ea typeface="Times New Roman"/>
                        </a:rPr>
                        <a:t>17-24</a:t>
                      </a:r>
                      <a:endParaRPr lang="es-ES" sz="2000" spc="-1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ES" sz="2000" spc="-10" dirty="0">
                          <a:latin typeface="Arial"/>
                          <a:ea typeface="Times New Roman"/>
                        </a:rPr>
                        <a:t>17-25</a:t>
                      </a:r>
                      <a:endParaRPr lang="es-ES" sz="2000" spc="-1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251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ES" sz="2000" spc="-10">
                          <a:latin typeface="Arial"/>
                          <a:ea typeface="Times New Roman"/>
                        </a:rPr>
                        <a:t>DE</a:t>
                      </a:r>
                      <a:endParaRPr lang="es-ES" sz="2000" spc="-1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ES" sz="2000" spc="-10">
                          <a:latin typeface="Arial"/>
                          <a:ea typeface="Times New Roman"/>
                        </a:rPr>
                        <a:t>30 - 49</a:t>
                      </a:r>
                      <a:endParaRPr lang="es-ES" sz="2000" spc="-1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ES" sz="2000" spc="-10">
                          <a:latin typeface="Arial"/>
                          <a:ea typeface="Times New Roman"/>
                        </a:rPr>
                        <a:t>44 - 62</a:t>
                      </a:r>
                      <a:endParaRPr lang="es-ES" sz="2000" spc="-1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ES" sz="2000" spc="-10" dirty="0">
                          <a:latin typeface="Arial"/>
                          <a:ea typeface="Times New Roman"/>
                        </a:rPr>
                        <a:t>50 - 80</a:t>
                      </a:r>
                      <a:endParaRPr lang="es-ES" sz="2000" spc="-1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50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ES" sz="2000" spc="-10">
                          <a:latin typeface="Arial"/>
                          <a:ea typeface="Times New Roman"/>
                        </a:rPr>
                        <a:t>Vol Max.de O2</a:t>
                      </a:r>
                      <a:endParaRPr lang="es-ES" sz="2000" spc="-1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ES" sz="2000" spc="-10">
                          <a:latin typeface="Arial"/>
                          <a:ea typeface="Times New Roman"/>
                        </a:rPr>
                        <a:t>44-52 ml kg/min</a:t>
                      </a:r>
                      <a:endParaRPr lang="es-ES" sz="2000" spc="-1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ES" sz="2000" spc="-10">
                          <a:latin typeface="Arial"/>
                          <a:ea typeface="Times New Roman"/>
                        </a:rPr>
                        <a:t>47-55 ml kg/min</a:t>
                      </a:r>
                      <a:endParaRPr lang="es-ES" sz="2000" spc="-1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ES" sz="2000" spc="-10" dirty="0">
                          <a:latin typeface="Arial"/>
                          <a:ea typeface="Times New Roman"/>
                        </a:rPr>
                        <a:t>50-56 ml kg/min</a:t>
                      </a:r>
                      <a:endParaRPr lang="es-ES" sz="2000" spc="-1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75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ES" sz="2000" spc="-10">
                          <a:latin typeface="Arial"/>
                          <a:ea typeface="Times New Roman"/>
                        </a:rPr>
                        <a:t>Potencia. Anaerobia Alactácida</a:t>
                      </a:r>
                      <a:endParaRPr lang="es-ES" sz="2000" spc="-1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ES" sz="2000" spc="-10">
                          <a:latin typeface="Arial"/>
                          <a:ea typeface="Times New Roman"/>
                        </a:rPr>
                        <a:t>225-330</a:t>
                      </a:r>
                      <a:endParaRPr lang="es-ES" sz="2000" spc="-1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ES" sz="2000" spc="-10">
                          <a:latin typeface="Arial"/>
                          <a:ea typeface="Times New Roman"/>
                        </a:rPr>
                        <a:t>340-480</a:t>
                      </a:r>
                      <a:endParaRPr lang="es-ES" sz="2000" spc="-1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ES" sz="2000" spc="-10" dirty="0">
                          <a:latin typeface="Arial"/>
                          <a:ea typeface="Times New Roman"/>
                        </a:rPr>
                        <a:t>480-680</a:t>
                      </a:r>
                      <a:endParaRPr lang="es-ES" sz="2000" spc="-1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s-ES" sz="2900" b="1" dirty="0">
                <a:solidFill>
                  <a:schemeClr val="bg1"/>
                </a:solidFill>
              </a:rPr>
              <a:t>CRITERIOS A TENER EN CUENTA EN LA </a:t>
            </a:r>
            <a:r>
              <a:rPr kumimoji="1" lang="es-ES" sz="2900" b="1" dirty="0">
                <a:hlinkClick r:id="rId2" action="ppaction://hlinkfile"/>
              </a:rPr>
              <a:t>SELECCIÓN PARA LA CONFORMACIÓN DE EQUIPOS</a:t>
            </a:r>
            <a:r>
              <a:rPr kumimoji="1" lang="es-ES" sz="2900" b="1" dirty="0"/>
              <a:t>.</a:t>
            </a:r>
            <a:endParaRPr kumimoji="1" lang="es-ES_tradnl" sz="2900" b="1" dirty="0"/>
          </a:p>
        </p:txBody>
      </p:sp>
      <p:sp>
        <p:nvSpPr>
          <p:cNvPr id="757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kumimoji="1" lang="es-ES" sz="2400" b="1" dirty="0"/>
              <a:t>Resultados en los controles de preparación</a:t>
            </a:r>
          </a:p>
          <a:p>
            <a:r>
              <a:rPr kumimoji="1" lang="es-ES" sz="2400" b="1" dirty="0"/>
              <a:t>Resultados de competencias anteriores</a:t>
            </a:r>
          </a:p>
          <a:p>
            <a:r>
              <a:rPr kumimoji="1" lang="es-ES" sz="2400" b="1" dirty="0"/>
              <a:t>Utilidad al equipo.</a:t>
            </a:r>
          </a:p>
          <a:p>
            <a:r>
              <a:rPr kumimoji="1" lang="es-ES" sz="2400" b="1" dirty="0"/>
              <a:t>Resultados pronósticos</a:t>
            </a:r>
          </a:p>
          <a:p>
            <a:r>
              <a:rPr kumimoji="1" lang="es-ES" sz="2400" b="1" dirty="0"/>
              <a:t>Cumplimiento del plan de preparación del ciclo</a:t>
            </a:r>
          </a:p>
          <a:p>
            <a:r>
              <a:rPr kumimoji="1" lang="es-ES" sz="2400" b="1" dirty="0"/>
              <a:t>Disciplina en el entrenamiento y en competencias</a:t>
            </a:r>
          </a:p>
          <a:p>
            <a:r>
              <a:rPr kumimoji="1" lang="es-ES" sz="2400" b="1" dirty="0"/>
              <a:t>Lesiones existentes</a:t>
            </a:r>
          </a:p>
          <a:p>
            <a:r>
              <a:rPr kumimoji="1" lang="es-ES" sz="2400" b="1" dirty="0"/>
              <a:t>Estabilidad de los resultados obtenidos</a:t>
            </a:r>
          </a:p>
          <a:p>
            <a:r>
              <a:rPr kumimoji="1" lang="es-ES" sz="2400" b="1" dirty="0"/>
              <a:t>Experiencia competitiva</a:t>
            </a:r>
          </a:p>
          <a:p>
            <a:r>
              <a:rPr kumimoji="1" lang="es-ES" sz="2400" b="1" dirty="0"/>
              <a:t>Estabilidad emocional ante la competencia</a:t>
            </a:r>
          </a:p>
          <a:p>
            <a:endParaRPr lang="es-ES_tradnl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FIL971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>
          <a:xfrm>
            <a:off x="0" y="0"/>
            <a:ext cx="9144000" cy="4214818"/>
          </a:xfrm>
          <a:prstGeom prst="rect">
            <a:avLst/>
          </a:prstGeom>
          <a:noFill/>
          <a:ln/>
        </p:spPr>
      </p:pic>
      <p:sp>
        <p:nvSpPr>
          <p:cNvPr id="11" name="10 Rectángulo"/>
          <p:cNvSpPr/>
          <p:nvPr/>
        </p:nvSpPr>
        <p:spPr>
          <a:xfrm>
            <a:off x="0" y="0"/>
            <a:ext cx="578644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200" b="1" i="1" dirty="0" smtClean="0">
                <a:solidFill>
                  <a:schemeClr val="bg1"/>
                </a:solidFill>
                <a:latin typeface="Bookman Old Style" pitchFamily="18" charset="0"/>
              </a:rPr>
              <a:t>Programa Integral de Preparación del Deportista</a:t>
            </a:r>
            <a:r>
              <a:rPr lang="es-ES" sz="2800" b="1" i="1" dirty="0" smtClean="0">
                <a:solidFill>
                  <a:schemeClr val="bg1"/>
                </a:solidFill>
                <a:latin typeface="Bookman Old Style" pitchFamily="18" charset="0"/>
              </a:rPr>
              <a:t>.</a:t>
            </a:r>
          </a:p>
        </p:txBody>
      </p:sp>
      <p:pic>
        <p:nvPicPr>
          <p:cNvPr id="1026" name="Picture 2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643182"/>
            <a:ext cx="1806575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9" descr="LIANET-CUERD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85918" y="2857496"/>
            <a:ext cx="1571636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P09-03-12_1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7554" y="4214818"/>
            <a:ext cx="1295400" cy="1819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3439" y="4214818"/>
            <a:ext cx="2214577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12 CuadroTexto"/>
          <p:cNvSpPr txBox="1"/>
          <p:nvPr/>
        </p:nvSpPr>
        <p:spPr>
          <a:xfrm>
            <a:off x="0" y="5750004"/>
            <a:ext cx="87154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dirty="0" smtClean="0">
                <a:solidFill>
                  <a:srgbClr val="C00000"/>
                </a:solidFill>
              </a:rPr>
              <a:t>MUCHAS GRACIAS</a:t>
            </a:r>
            <a:endParaRPr lang="es-ES" sz="6600" dirty="0">
              <a:solidFill>
                <a:srgbClr val="C00000"/>
              </a:solidFill>
            </a:endParaRPr>
          </a:p>
        </p:txBody>
      </p:sp>
      <p:pic>
        <p:nvPicPr>
          <p:cNvPr id="72705" name="Picture 1" descr="D:\fotos gtas\yORDDANIA\13672131_139808676448839_311121592_n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58016" y="4214818"/>
            <a:ext cx="2285985" cy="17859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582200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/>
        </p:nvGraphicFramePr>
        <p:xfrm>
          <a:off x="285720" y="214290"/>
          <a:ext cx="8572560" cy="6227992"/>
        </p:xfrm>
        <a:graphic>
          <a:graphicData uri="http://schemas.openxmlformats.org/drawingml/2006/table">
            <a:tbl>
              <a:tblPr/>
              <a:tblGrid>
                <a:gridCol w="4957759"/>
                <a:gridCol w="283167"/>
                <a:gridCol w="81071"/>
                <a:gridCol w="81071"/>
                <a:gridCol w="330472"/>
                <a:gridCol w="283167"/>
                <a:gridCol w="81071"/>
                <a:gridCol w="81071"/>
                <a:gridCol w="283167"/>
                <a:gridCol w="330472"/>
                <a:gridCol w="283167"/>
                <a:gridCol w="379777"/>
                <a:gridCol w="283167"/>
                <a:gridCol w="283834"/>
                <a:gridCol w="469056"/>
                <a:gridCol w="81071"/>
              </a:tblGrid>
              <a:tr h="212013">
                <a:tc gridSpan="1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PROGRAMA DE ENSEÑANZA   TÉCNICA CORPORAL 9 AÑOS   </a:t>
                      </a:r>
                      <a:endParaRPr lang="es-ES" sz="1200" dirty="0">
                        <a:latin typeface="Times New Roman"/>
                        <a:ea typeface="Times New Roman"/>
                      </a:endParaRPr>
                    </a:p>
                  </a:txBody>
                  <a:tcPr marL="32512" marR="3251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40706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2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Meses</a:t>
                      </a:r>
                      <a:endParaRPr lang="es-ES" sz="1200" dirty="0">
                        <a:latin typeface="Times New Roman"/>
                        <a:ea typeface="Times New Roman"/>
                      </a:endParaRPr>
                    </a:p>
                  </a:txBody>
                  <a:tcPr marL="32512" marR="3251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Sep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32512" marR="32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Oct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32512" marR="32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Nov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32512" marR="32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Dic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32512" marR="32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Ene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32512" marR="32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Feb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32512" marR="32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Mar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32512" marR="32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Abr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32512" marR="32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May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32512" marR="32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Jun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32512" marR="32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Jul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32512" marR="32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GRAF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32512" marR="32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900"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0870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contenidos</a:t>
                      </a:r>
                      <a:r>
                        <a:rPr lang="es-MX" sz="12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/unidades</a:t>
                      </a:r>
                      <a:endParaRPr lang="es-ES" sz="1200" dirty="0">
                        <a:latin typeface="Times New Roman"/>
                        <a:ea typeface="Times New Roman"/>
                      </a:endParaRPr>
                    </a:p>
                  </a:txBody>
                  <a:tcPr marL="32512" marR="32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I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32512" marR="32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II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32512" marR="32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III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32512" marR="32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IV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32512" marR="32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Perfecc.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32512" marR="32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200"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0870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200" b="1" dirty="0">
                          <a:latin typeface="Arial"/>
                          <a:ea typeface="Times New Roman"/>
                        </a:rPr>
                        <a:t>1</a:t>
                      </a:r>
                      <a:endParaRPr lang="es-ES" sz="1200" dirty="0">
                        <a:latin typeface="Times New Roman"/>
                        <a:ea typeface="Times New Roman"/>
                      </a:endParaRPr>
                    </a:p>
                  </a:txBody>
                  <a:tcPr marL="32512" marR="3251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/>
                      <a:endParaRPr lang="es-ES" sz="1200">
                        <a:latin typeface="Times New Roman"/>
                      </a:endParaRPr>
                    </a:p>
                  </a:txBody>
                  <a:tcPr marL="32512" marR="32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717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/>
                      <a:endParaRPr lang="es-ES" sz="1200">
                        <a:latin typeface="Times New Roman"/>
                      </a:endParaRPr>
                    </a:p>
                  </a:txBody>
                  <a:tcPr marL="32512" marR="32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/>
                      <a:endParaRPr lang="es-ES" sz="1200">
                        <a:latin typeface="Times New Roman"/>
                      </a:endParaRPr>
                    </a:p>
                  </a:txBody>
                  <a:tcPr marL="32512" marR="32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/>
                      <a:endParaRPr lang="es-ES" sz="1200">
                        <a:latin typeface="Times New Roman"/>
                      </a:endParaRPr>
                    </a:p>
                  </a:txBody>
                  <a:tcPr marL="32512" marR="32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s-ES" sz="1200">
                        <a:latin typeface="Times New Roman"/>
                      </a:endParaRPr>
                    </a:p>
                  </a:txBody>
                  <a:tcPr marL="32512" marR="32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s-ES" sz="1200">
                        <a:latin typeface="Times New Roman"/>
                      </a:endParaRPr>
                    </a:p>
                  </a:txBody>
                  <a:tcPr marL="32512" marR="32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s-ES" sz="1200">
                        <a:latin typeface="Times New Roman"/>
                      </a:endParaRPr>
                    </a:p>
                  </a:txBody>
                  <a:tcPr marL="32512" marR="32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s-ES" sz="1200">
                        <a:latin typeface="Times New Roman"/>
                      </a:endParaRPr>
                    </a:p>
                  </a:txBody>
                  <a:tcPr marL="32512" marR="32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s-ES" sz="1200">
                        <a:latin typeface="Times New Roman"/>
                      </a:endParaRPr>
                    </a:p>
                  </a:txBody>
                  <a:tcPr marL="32512" marR="32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s-ES" sz="1200">
                        <a:latin typeface="Times New Roman"/>
                      </a:endParaRPr>
                    </a:p>
                  </a:txBody>
                  <a:tcPr marL="32512" marR="32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900"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1890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Ejercicios con apoyo</a:t>
                      </a:r>
                      <a:endParaRPr lang="es-ES" sz="1200" dirty="0">
                        <a:latin typeface="Times New Roman"/>
                        <a:ea typeface="Times New Roman"/>
                      </a:endParaRPr>
                    </a:p>
                  </a:txBody>
                  <a:tcPr marL="32512" marR="32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/>
                      <a:endParaRPr lang="es-ES" sz="1200">
                        <a:latin typeface="Times New Roman"/>
                      </a:endParaRPr>
                    </a:p>
                  </a:txBody>
                  <a:tcPr marL="32512" marR="32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717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/>
                      <a:endParaRPr lang="es-ES" sz="1200">
                        <a:latin typeface="Times New Roman"/>
                      </a:endParaRPr>
                    </a:p>
                  </a:txBody>
                  <a:tcPr marL="32512" marR="32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/>
                      <a:endParaRPr lang="es-ES" sz="1200">
                        <a:latin typeface="Times New Roman"/>
                      </a:endParaRPr>
                    </a:p>
                  </a:txBody>
                  <a:tcPr marL="32512" marR="32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/>
                      <a:endParaRPr lang="es-ES" sz="1200">
                        <a:latin typeface="Times New Roman"/>
                      </a:endParaRPr>
                    </a:p>
                  </a:txBody>
                  <a:tcPr marL="32512" marR="32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s-ES" sz="1200">
                        <a:latin typeface="Times New Roman"/>
                      </a:endParaRPr>
                    </a:p>
                  </a:txBody>
                  <a:tcPr marL="32512" marR="32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s-ES" sz="1200">
                        <a:latin typeface="Times New Roman"/>
                      </a:endParaRPr>
                    </a:p>
                  </a:txBody>
                  <a:tcPr marL="32512" marR="32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s-ES" sz="1200">
                        <a:latin typeface="Times New Roman"/>
                      </a:endParaRPr>
                    </a:p>
                  </a:txBody>
                  <a:tcPr marL="32512" marR="32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s-ES" sz="1200">
                        <a:latin typeface="Times New Roman"/>
                      </a:endParaRPr>
                    </a:p>
                  </a:txBody>
                  <a:tcPr marL="32512" marR="32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s-ES" sz="1200">
                        <a:latin typeface="Times New Roman"/>
                      </a:endParaRPr>
                    </a:p>
                  </a:txBody>
                  <a:tcPr marL="32512" marR="32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s-ES" sz="1200">
                        <a:latin typeface="Times New Roman"/>
                      </a:endParaRPr>
                    </a:p>
                  </a:txBody>
                  <a:tcPr marL="32512" marR="32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900"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870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200" dirty="0">
                          <a:latin typeface="Arial"/>
                          <a:ea typeface="Times New Roman"/>
                        </a:rPr>
                        <a:t>Doble </a:t>
                      </a:r>
                      <a:r>
                        <a:rPr lang="es-MX" sz="1200" dirty="0" err="1">
                          <a:latin typeface="Arial"/>
                          <a:ea typeface="Times New Roman"/>
                        </a:rPr>
                        <a:t>fondu</a:t>
                      </a:r>
                      <a:r>
                        <a:rPr lang="es-MX" sz="1200" dirty="0">
                          <a:latin typeface="Arial"/>
                          <a:ea typeface="Times New Roman"/>
                        </a:rPr>
                        <a:t> con relevé.</a:t>
                      </a:r>
                      <a:endParaRPr lang="es-ES" sz="1200" dirty="0">
                        <a:latin typeface="Times New Roman"/>
                        <a:ea typeface="Times New Roman"/>
                      </a:endParaRPr>
                    </a:p>
                  </a:txBody>
                  <a:tcPr marL="32512" marR="3251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E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32512" marR="32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C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32512" marR="32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C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32512" marR="32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C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32512" marR="32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P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32512" marR="32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P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32512" marR="32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P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32512" marR="32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P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32512" marR="32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P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32512" marR="32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s-ES" sz="1200">
                        <a:latin typeface="Times New Roman"/>
                      </a:endParaRPr>
                    </a:p>
                  </a:txBody>
                  <a:tcPr marL="32512" marR="32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900"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1890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latin typeface="Arial"/>
                          <a:ea typeface="Times New Roman"/>
                        </a:rPr>
                        <a:t>Doble rond de jambe en l'air en dehors y en dedans</a:t>
                      </a:r>
                      <a:endParaRPr lang="es-ES" sz="1200" dirty="0">
                        <a:latin typeface="Times New Roman"/>
                        <a:ea typeface="Times New Roman"/>
                      </a:endParaRPr>
                    </a:p>
                  </a:txBody>
                  <a:tcPr marL="32512" marR="32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E</a:t>
                      </a:r>
                      <a:endParaRPr lang="es-ES" sz="1200" dirty="0">
                        <a:latin typeface="Times New Roman"/>
                        <a:ea typeface="Times New Roman"/>
                      </a:endParaRPr>
                    </a:p>
                  </a:txBody>
                  <a:tcPr marL="32512" marR="32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C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32512" marR="32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C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32512" marR="32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C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32512" marR="32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P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32512" marR="32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P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32512" marR="32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P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32512" marR="32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P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32512" marR="32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P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32512" marR="32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MX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2512" marR="32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717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900"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870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fr-FR" sz="1200">
                          <a:latin typeface="Arial"/>
                          <a:ea typeface="Times New Roman"/>
                        </a:rPr>
                        <a:t>Relevé lent hasta grand ecarté a la seconde y devant.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32512" marR="32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E</a:t>
                      </a:r>
                      <a:endParaRPr lang="es-ES" sz="1200" dirty="0">
                        <a:latin typeface="Times New Roman"/>
                        <a:ea typeface="Times New Roman"/>
                      </a:endParaRPr>
                    </a:p>
                  </a:txBody>
                  <a:tcPr marL="32512" marR="32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C</a:t>
                      </a:r>
                      <a:endParaRPr lang="es-ES" sz="1200" dirty="0">
                        <a:latin typeface="Times New Roman"/>
                        <a:ea typeface="Times New Roman"/>
                      </a:endParaRPr>
                    </a:p>
                  </a:txBody>
                  <a:tcPr marL="32512" marR="32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C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32512" marR="32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C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32512" marR="32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P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32512" marR="32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P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32512" marR="32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P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32512" marR="32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P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32512" marR="32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P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32512" marR="32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 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32512" marR="32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900"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870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200">
                          <a:latin typeface="Arial"/>
                          <a:ea typeface="Times New Roman"/>
                        </a:rPr>
                        <a:t>Plancha lateral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32512" marR="32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E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32512" marR="32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C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32512" marR="32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C</a:t>
                      </a:r>
                      <a:endParaRPr lang="es-ES" sz="1200" dirty="0">
                        <a:latin typeface="Times New Roman"/>
                        <a:ea typeface="Times New Roman"/>
                      </a:endParaRPr>
                    </a:p>
                  </a:txBody>
                  <a:tcPr marL="32512" marR="32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C</a:t>
                      </a:r>
                      <a:endParaRPr lang="es-ES" sz="1200" dirty="0">
                        <a:latin typeface="Times New Roman"/>
                        <a:ea typeface="Times New Roman"/>
                      </a:endParaRPr>
                    </a:p>
                  </a:txBody>
                  <a:tcPr marL="32512" marR="32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P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32512" marR="32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P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32512" marR="32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P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32512" marR="32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P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32512" marR="32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P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32512" marR="32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 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32512" marR="32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900"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1890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latin typeface="Arial"/>
                          <a:ea typeface="Times New Roman"/>
                        </a:rPr>
                        <a:t>Flic ‑ Flac en dehors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32512" marR="32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E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32512" marR="32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C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32512" marR="32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C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32512" marR="32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C</a:t>
                      </a:r>
                      <a:endParaRPr lang="es-ES" sz="1200" dirty="0">
                        <a:latin typeface="Times New Roman"/>
                        <a:ea typeface="Times New Roman"/>
                      </a:endParaRPr>
                    </a:p>
                  </a:txBody>
                  <a:tcPr marL="32512" marR="32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P</a:t>
                      </a:r>
                      <a:endParaRPr lang="es-ES" sz="1200" dirty="0">
                        <a:latin typeface="Times New Roman"/>
                        <a:ea typeface="Times New Roman"/>
                      </a:endParaRPr>
                    </a:p>
                  </a:txBody>
                  <a:tcPr marL="32512" marR="32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P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32512" marR="32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P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32512" marR="32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P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32512" marR="32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P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32512" marR="32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 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32512" marR="32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900"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1890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latin typeface="Arial"/>
                          <a:ea typeface="Times New Roman"/>
                        </a:rPr>
                        <a:t>Fouette a relevé en dedans y en dehors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32512" marR="32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E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32512" marR="32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C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32512" marR="32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C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32512" marR="32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C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32512" marR="32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P</a:t>
                      </a:r>
                      <a:endParaRPr lang="es-ES" sz="1200" dirty="0">
                        <a:latin typeface="Times New Roman"/>
                        <a:ea typeface="Times New Roman"/>
                      </a:endParaRPr>
                    </a:p>
                  </a:txBody>
                  <a:tcPr marL="32512" marR="32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P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32512" marR="32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P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32512" marR="32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P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32512" marR="32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P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32512" marR="32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 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32512" marR="32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900"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1890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MX" sz="12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Centro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32512" marR="3251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MX" sz="120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32512" marR="32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MX" sz="120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32512" marR="32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MX" sz="1200">
                        <a:latin typeface="Times New Roman"/>
                        <a:ea typeface="Times New Roman"/>
                      </a:endParaRPr>
                    </a:p>
                  </a:txBody>
                  <a:tcPr marL="32512" marR="32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MX" sz="1200">
                        <a:latin typeface="Times New Roman"/>
                        <a:ea typeface="Times New Roman"/>
                      </a:endParaRPr>
                    </a:p>
                  </a:txBody>
                  <a:tcPr marL="32512" marR="32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MX" sz="120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32512" marR="32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MX" sz="1200" dirty="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32512" marR="32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MX" sz="120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32512" marR="32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MX" sz="120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32512" marR="32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MX" sz="120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32512" marR="32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MX" sz="120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32512" marR="32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900"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1890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latin typeface="Arial"/>
                          <a:ea typeface="Times New Roman"/>
                        </a:rPr>
                        <a:t>Fouette por promenade con pierna en l'air en dehors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32512" marR="32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E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32512" marR="32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C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32512" marR="32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C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32512" marR="32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C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32512" marR="32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P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32512" marR="32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P</a:t>
                      </a:r>
                      <a:endParaRPr lang="es-ES" sz="1200" dirty="0">
                        <a:latin typeface="Times New Roman"/>
                        <a:ea typeface="Times New Roman"/>
                      </a:endParaRPr>
                    </a:p>
                  </a:txBody>
                  <a:tcPr marL="32512" marR="32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P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32512" marR="32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P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32512" marR="32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P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32512" marR="32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MX" sz="120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32512" marR="32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900"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1890"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latin typeface="Arial"/>
                          <a:ea typeface="Times New Roman"/>
                        </a:rPr>
                        <a:t>Preparación de tour fouetté en dehors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32512" marR="3251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E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32512" marR="32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C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32512" marR="32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C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32512" marR="32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C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32512" marR="32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P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32512" marR="32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P</a:t>
                      </a:r>
                      <a:endParaRPr lang="es-ES" sz="1200" dirty="0">
                        <a:latin typeface="Times New Roman"/>
                        <a:ea typeface="Times New Roman"/>
                      </a:endParaRPr>
                    </a:p>
                  </a:txBody>
                  <a:tcPr marL="32512" marR="32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P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32512" marR="32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P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32512" marR="32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P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32512" marR="32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MX" sz="120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32512" marR="32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900"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870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fr-FR" sz="1200">
                          <a:latin typeface="Arial"/>
                          <a:ea typeface="Times New Roman"/>
                        </a:rPr>
                        <a:t>Double pirouette en dehors con pierna en l'air a 90º  avant y a la seconde.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32512" marR="3251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E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32512" marR="32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C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32512" marR="32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C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32512" marR="32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C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32512" marR="32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P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32512" marR="32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P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32512" marR="32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P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32512" marR="32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P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32512" marR="32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P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32512" marR="32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MX" sz="120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32512" marR="32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900"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870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200">
                          <a:latin typeface="Arial"/>
                          <a:ea typeface="Times New Roman"/>
                        </a:rPr>
                        <a:t>Split con flexión profunda del tronco atrás.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32512" marR="3251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E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32512" marR="32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C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32512" marR="32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C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32512" marR="32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C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32512" marR="32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P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32512" marR="32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P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32512" marR="32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P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32512" marR="32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P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32512" marR="32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P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32512" marR="32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MX" sz="120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32512" marR="32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900"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870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200">
                          <a:latin typeface="Arial"/>
                          <a:ea typeface="Times New Roman"/>
                        </a:rPr>
                        <a:t>Paso de mazurka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32512" marR="3251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E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32512" marR="32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C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32512" marR="32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C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32512" marR="32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C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32512" marR="32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P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32512" marR="32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P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32512" marR="32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P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32512" marR="32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P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32512" marR="32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P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32512" marR="32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MX" sz="120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32512" marR="32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900"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1890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MX" sz="1200" b="1">
                          <a:latin typeface="Arial"/>
                          <a:ea typeface="Times New Roman"/>
                        </a:rPr>
                        <a:t>Allegro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32512" marR="3251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MX" sz="120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32512" marR="32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MX" sz="120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32512" marR="32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MX" sz="1200">
                        <a:latin typeface="Times New Roman"/>
                        <a:ea typeface="Times New Roman"/>
                      </a:endParaRPr>
                    </a:p>
                  </a:txBody>
                  <a:tcPr marL="32512" marR="32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MX" sz="1200">
                        <a:latin typeface="Times New Roman"/>
                        <a:ea typeface="Times New Roman"/>
                      </a:endParaRPr>
                    </a:p>
                  </a:txBody>
                  <a:tcPr marL="32512" marR="32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MX" sz="120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32512" marR="32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MX" sz="120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32512" marR="32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MX" sz="120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32512" marR="32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MX" sz="120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32512" marR="32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MX" sz="1200" dirty="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32512" marR="32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MX" sz="120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32512" marR="32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900"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870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200">
                          <a:latin typeface="Arial"/>
                          <a:ea typeface="Times New Roman"/>
                        </a:rPr>
                        <a:t>Salto tour agrupado 360º.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32512" marR="3251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E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32512" marR="32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C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32512" marR="32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C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32512" marR="32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C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32512" marR="32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P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32512" marR="32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P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32512" marR="32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P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32512" marR="32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P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32512" marR="32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P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32512" marR="32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MX" sz="120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32512" marR="32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900"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1890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MX" sz="12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TÉCNICA CORPORAL ESPECÍFICA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32512" marR="3251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MX" sz="120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32512" marR="32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MX" sz="120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32512" marR="32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MX" sz="1200">
                        <a:latin typeface="Times New Roman"/>
                        <a:ea typeface="Times New Roman"/>
                      </a:endParaRPr>
                    </a:p>
                  </a:txBody>
                  <a:tcPr marL="32512" marR="32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MX" sz="1200">
                        <a:latin typeface="Times New Roman"/>
                        <a:ea typeface="Times New Roman"/>
                      </a:endParaRPr>
                    </a:p>
                  </a:txBody>
                  <a:tcPr marL="32512" marR="32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MX" sz="120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32512" marR="32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MX" sz="120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32512" marR="32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MX" sz="120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32512" marR="32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MX" sz="120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32512" marR="32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MX" sz="1200" dirty="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32512" marR="32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MX" sz="120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32512" marR="32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900"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1890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MX" sz="12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Acrobacia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32512" marR="3251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MX" sz="120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32512" marR="32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MX" sz="120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32512" marR="32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MX" sz="1200">
                        <a:latin typeface="Times New Roman"/>
                        <a:ea typeface="Times New Roman"/>
                      </a:endParaRPr>
                    </a:p>
                  </a:txBody>
                  <a:tcPr marL="32512" marR="32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MX" sz="1200">
                        <a:latin typeface="Times New Roman"/>
                        <a:ea typeface="Times New Roman"/>
                      </a:endParaRPr>
                    </a:p>
                  </a:txBody>
                  <a:tcPr marL="32512" marR="32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MX" sz="120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32512" marR="32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MX" sz="120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32512" marR="32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MX" sz="120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32512" marR="32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MX" sz="120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32512" marR="32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MX" sz="120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32512" marR="32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MX" sz="1200" dirty="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32512" marR="32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900"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1890"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latin typeface="Arial"/>
                          <a:ea typeface="Times New Roman"/>
                        </a:rPr>
                        <a:t>Parada invertida con cambio de piernas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32512" marR="3251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E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32512" marR="32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C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32512" marR="32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C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32512" marR="32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C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32512" marR="32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P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32512" marR="32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P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32512" marR="32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P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32512" marR="32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P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32512" marR="32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P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32512" marR="32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MX" sz="1200" dirty="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32512" marR="32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900"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870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200" spc="-10">
                          <a:latin typeface="Arial"/>
                          <a:ea typeface="Times New Roman"/>
                        </a:rPr>
                        <a:t>Desde acostada atrás círculos alternos de piernas y vuelta por el hombro</a:t>
                      </a:r>
                      <a:r>
                        <a:rPr lang="es-MX" sz="1200">
                          <a:latin typeface="Arial"/>
                          <a:ea typeface="Times New Roman"/>
                        </a:rPr>
                        <a:t>.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32512" marR="3251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E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32512" marR="32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C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32512" marR="32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C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32512" marR="32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C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32512" marR="32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P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32512" marR="32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P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32512" marR="32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P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32512" marR="32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P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32512" marR="32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P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32512" marR="32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MX" sz="1200" dirty="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32512" marR="32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900"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63779"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latin typeface="Arial"/>
                          <a:ea typeface="Times New Roman"/>
                        </a:rPr>
                        <a:t>Desde diferentes posiciones (sentada, arrodillada sentada y arrodillada) realizar corza o cervatillo sobre una mano con desplazamiento.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32512" marR="3251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E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32512" marR="32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C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32512" marR="32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C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32512" marR="32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C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32512" marR="32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P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32512" marR="32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P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32512" marR="32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P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32512" marR="32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P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32512" marR="32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P</a:t>
                      </a:r>
                      <a:endParaRPr lang="es-ES" sz="1200" dirty="0">
                        <a:latin typeface="Times New Roman"/>
                        <a:ea typeface="Times New Roman"/>
                      </a:endParaRPr>
                    </a:p>
                  </a:txBody>
                  <a:tcPr marL="32512" marR="32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MX" sz="1200" dirty="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32512" marR="32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900"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870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1200">
                          <a:latin typeface="Arial"/>
                          <a:ea typeface="Times New Roman"/>
                        </a:rPr>
                        <a:t>Series acrobáticas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32512" marR="3251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E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32512" marR="32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C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32512" marR="32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C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32512" marR="32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C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32512" marR="32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P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32512" marR="32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P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32512" marR="32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P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32512" marR="32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P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32512" marR="32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P</a:t>
                      </a:r>
                      <a:endParaRPr lang="es-ES" sz="1200" dirty="0">
                        <a:latin typeface="Times New Roman"/>
                        <a:ea typeface="Times New Roman"/>
                      </a:endParaRPr>
                    </a:p>
                  </a:txBody>
                  <a:tcPr marL="32512" marR="32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s-MX" sz="700" dirty="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32512" marR="32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900" dirty="0"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/>
        </p:nvGraphicFramePr>
        <p:xfrm>
          <a:off x="357158" y="500041"/>
          <a:ext cx="8286810" cy="5969076"/>
        </p:xfrm>
        <a:graphic>
          <a:graphicData uri="http://schemas.openxmlformats.org/drawingml/2006/table">
            <a:tbl>
              <a:tblPr/>
              <a:tblGrid>
                <a:gridCol w="4733267"/>
                <a:gridCol w="444192"/>
                <a:gridCol w="399711"/>
                <a:gridCol w="444192"/>
                <a:gridCol w="357109"/>
                <a:gridCol w="310746"/>
                <a:gridCol w="266266"/>
                <a:gridCol w="357109"/>
                <a:gridCol w="266266"/>
                <a:gridCol w="266892"/>
                <a:gridCol w="441060"/>
              </a:tblGrid>
              <a:tr h="67194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2000" b="1" dirty="0">
                          <a:latin typeface="Arial"/>
                          <a:ea typeface="Times New Roman"/>
                        </a:rPr>
                        <a:t>Dificultades</a:t>
                      </a:r>
                      <a:endParaRPr lang="es-ES" sz="2000" dirty="0">
                        <a:latin typeface="Times New Roman"/>
                        <a:ea typeface="Times New Roman"/>
                      </a:endParaRPr>
                    </a:p>
                  </a:txBody>
                  <a:tcPr marL="32512" marR="3251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s-MX" sz="70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32512" marR="32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s-MX" sz="70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32512" marR="32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s-MX" sz="900">
                        <a:latin typeface="Times New Roman"/>
                        <a:ea typeface="Times New Roman"/>
                      </a:endParaRPr>
                    </a:p>
                  </a:txBody>
                  <a:tcPr marL="32512" marR="32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s-MX" sz="900">
                        <a:latin typeface="Times New Roman"/>
                        <a:ea typeface="Times New Roman"/>
                      </a:endParaRPr>
                    </a:p>
                  </a:txBody>
                  <a:tcPr marL="32512" marR="32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s-MX" sz="70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32512" marR="32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s-MX" sz="70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32512" marR="32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s-MX" sz="70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32512" marR="32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s-MX" sz="70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32512" marR="32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s-MX" sz="70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32512" marR="32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s-MX" sz="70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32512" marR="32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</a:tr>
              <a:tr h="54609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2000" dirty="0">
                          <a:latin typeface="Arial"/>
                          <a:ea typeface="Times New Roman"/>
                        </a:rPr>
                        <a:t>Con cambio de piernas a Corza por pierna extendida</a:t>
                      </a:r>
                      <a:endParaRPr lang="es-ES" sz="2000" dirty="0">
                        <a:latin typeface="Times New Roman"/>
                        <a:ea typeface="Times New Roman"/>
                      </a:endParaRPr>
                    </a:p>
                  </a:txBody>
                  <a:tcPr marL="32512" marR="3251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8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E</a:t>
                      </a:r>
                      <a:endParaRPr lang="es-ES" sz="1800" dirty="0">
                        <a:latin typeface="Times New Roman"/>
                        <a:ea typeface="Times New Roman"/>
                      </a:endParaRPr>
                    </a:p>
                  </a:txBody>
                  <a:tcPr marL="32512" marR="32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8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C</a:t>
                      </a:r>
                      <a:endParaRPr lang="es-ES" sz="1800" dirty="0">
                        <a:latin typeface="Times New Roman"/>
                        <a:ea typeface="Times New Roman"/>
                      </a:endParaRPr>
                    </a:p>
                  </a:txBody>
                  <a:tcPr marL="32512" marR="32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8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C</a:t>
                      </a:r>
                      <a:endParaRPr lang="es-ES" sz="1800" dirty="0">
                        <a:latin typeface="Times New Roman"/>
                        <a:ea typeface="Times New Roman"/>
                      </a:endParaRPr>
                    </a:p>
                  </a:txBody>
                  <a:tcPr marL="32512" marR="32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8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C</a:t>
                      </a:r>
                      <a:endParaRPr lang="es-ES" sz="1800" dirty="0">
                        <a:latin typeface="Times New Roman"/>
                        <a:ea typeface="Times New Roman"/>
                      </a:endParaRPr>
                    </a:p>
                  </a:txBody>
                  <a:tcPr marL="32512" marR="32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P</a:t>
                      </a:r>
                      <a:endParaRPr lang="es-ES" sz="1800">
                        <a:latin typeface="Times New Roman"/>
                        <a:ea typeface="Times New Roman"/>
                      </a:endParaRPr>
                    </a:p>
                  </a:txBody>
                  <a:tcPr marL="32512" marR="32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P</a:t>
                      </a:r>
                      <a:endParaRPr lang="es-ES" sz="1800">
                        <a:latin typeface="Times New Roman"/>
                        <a:ea typeface="Times New Roman"/>
                      </a:endParaRPr>
                    </a:p>
                  </a:txBody>
                  <a:tcPr marL="32512" marR="32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P</a:t>
                      </a:r>
                      <a:endParaRPr lang="es-ES" sz="1800">
                        <a:latin typeface="Times New Roman"/>
                        <a:ea typeface="Times New Roman"/>
                      </a:endParaRPr>
                    </a:p>
                  </a:txBody>
                  <a:tcPr marL="32512" marR="32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P</a:t>
                      </a:r>
                      <a:endParaRPr lang="es-ES" sz="1800">
                        <a:latin typeface="Times New Roman"/>
                        <a:ea typeface="Times New Roman"/>
                      </a:endParaRPr>
                    </a:p>
                  </a:txBody>
                  <a:tcPr marL="32512" marR="32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P</a:t>
                      </a:r>
                      <a:endParaRPr lang="es-ES" sz="1800">
                        <a:latin typeface="Times New Roman"/>
                        <a:ea typeface="Times New Roman"/>
                      </a:endParaRPr>
                    </a:p>
                  </a:txBody>
                  <a:tcPr marL="32512" marR="32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MX" sz="70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32512" marR="32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609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2000" dirty="0">
                          <a:latin typeface="Arial"/>
                          <a:ea typeface="Times New Roman"/>
                        </a:rPr>
                        <a:t>Salto vertical agrupado con 360º en el vuelo</a:t>
                      </a:r>
                      <a:endParaRPr lang="es-ES" sz="2000" dirty="0">
                        <a:latin typeface="Times New Roman"/>
                        <a:ea typeface="Times New Roman"/>
                      </a:endParaRPr>
                    </a:p>
                  </a:txBody>
                  <a:tcPr marL="32512" marR="3251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E</a:t>
                      </a:r>
                      <a:endParaRPr lang="es-ES" sz="1800">
                        <a:latin typeface="Times New Roman"/>
                        <a:ea typeface="Times New Roman"/>
                      </a:endParaRPr>
                    </a:p>
                  </a:txBody>
                  <a:tcPr marL="32512" marR="32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C</a:t>
                      </a:r>
                      <a:endParaRPr lang="es-ES" sz="1800">
                        <a:latin typeface="Times New Roman"/>
                        <a:ea typeface="Times New Roman"/>
                      </a:endParaRPr>
                    </a:p>
                  </a:txBody>
                  <a:tcPr marL="32512" marR="32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C</a:t>
                      </a:r>
                      <a:endParaRPr lang="es-ES" sz="1800">
                        <a:latin typeface="Times New Roman"/>
                        <a:ea typeface="Times New Roman"/>
                      </a:endParaRPr>
                    </a:p>
                  </a:txBody>
                  <a:tcPr marL="32512" marR="32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8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C</a:t>
                      </a:r>
                      <a:endParaRPr lang="es-ES" sz="1800" dirty="0">
                        <a:latin typeface="Times New Roman"/>
                        <a:ea typeface="Times New Roman"/>
                      </a:endParaRPr>
                    </a:p>
                  </a:txBody>
                  <a:tcPr marL="32512" marR="32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8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P</a:t>
                      </a:r>
                      <a:endParaRPr lang="es-ES" sz="1800" dirty="0">
                        <a:latin typeface="Times New Roman"/>
                        <a:ea typeface="Times New Roman"/>
                      </a:endParaRPr>
                    </a:p>
                  </a:txBody>
                  <a:tcPr marL="32512" marR="32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8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P</a:t>
                      </a:r>
                      <a:endParaRPr lang="es-ES" sz="1800" dirty="0">
                        <a:latin typeface="Times New Roman"/>
                        <a:ea typeface="Times New Roman"/>
                      </a:endParaRPr>
                    </a:p>
                  </a:txBody>
                  <a:tcPr marL="32512" marR="32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8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P</a:t>
                      </a:r>
                      <a:endParaRPr lang="es-ES" sz="1800" dirty="0">
                        <a:latin typeface="Times New Roman"/>
                        <a:ea typeface="Times New Roman"/>
                      </a:endParaRPr>
                    </a:p>
                  </a:txBody>
                  <a:tcPr marL="32512" marR="32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P</a:t>
                      </a:r>
                      <a:endParaRPr lang="es-ES" sz="1800">
                        <a:latin typeface="Times New Roman"/>
                        <a:ea typeface="Times New Roman"/>
                      </a:endParaRPr>
                    </a:p>
                  </a:txBody>
                  <a:tcPr marL="32512" marR="32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P</a:t>
                      </a:r>
                      <a:endParaRPr lang="es-ES" sz="1800">
                        <a:latin typeface="Times New Roman"/>
                        <a:ea typeface="Times New Roman"/>
                      </a:endParaRPr>
                    </a:p>
                  </a:txBody>
                  <a:tcPr marL="32512" marR="32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MX" sz="70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32512" marR="32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609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2000" dirty="0">
                          <a:latin typeface="Arial"/>
                          <a:ea typeface="Times New Roman"/>
                        </a:rPr>
                        <a:t>Grand </a:t>
                      </a:r>
                      <a:r>
                        <a:rPr lang="es-MX" sz="2000" dirty="0" err="1">
                          <a:latin typeface="Arial"/>
                          <a:ea typeface="Times New Roman"/>
                        </a:rPr>
                        <a:t>ecart</a:t>
                      </a:r>
                      <a:r>
                        <a:rPr lang="es-MX" sz="2000" dirty="0">
                          <a:latin typeface="Arial"/>
                          <a:ea typeface="Times New Roman"/>
                        </a:rPr>
                        <a:t> con pierna al frente  y lateral sin ayuda desde arrodillada</a:t>
                      </a:r>
                      <a:endParaRPr lang="es-ES" sz="2000" dirty="0">
                        <a:latin typeface="Times New Roman"/>
                        <a:ea typeface="Times New Roman"/>
                      </a:endParaRPr>
                    </a:p>
                  </a:txBody>
                  <a:tcPr marL="32512" marR="3251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E</a:t>
                      </a:r>
                      <a:endParaRPr lang="es-ES" sz="1800">
                        <a:latin typeface="Times New Roman"/>
                        <a:ea typeface="Times New Roman"/>
                      </a:endParaRPr>
                    </a:p>
                  </a:txBody>
                  <a:tcPr marL="32512" marR="32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C</a:t>
                      </a:r>
                      <a:endParaRPr lang="es-ES" sz="1800">
                        <a:latin typeface="Times New Roman"/>
                        <a:ea typeface="Times New Roman"/>
                      </a:endParaRPr>
                    </a:p>
                  </a:txBody>
                  <a:tcPr marL="32512" marR="32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C</a:t>
                      </a:r>
                      <a:endParaRPr lang="es-ES" sz="1800">
                        <a:latin typeface="Times New Roman"/>
                        <a:ea typeface="Times New Roman"/>
                      </a:endParaRPr>
                    </a:p>
                  </a:txBody>
                  <a:tcPr marL="32512" marR="32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C</a:t>
                      </a:r>
                      <a:endParaRPr lang="es-ES" sz="1800">
                        <a:latin typeface="Times New Roman"/>
                        <a:ea typeface="Times New Roman"/>
                      </a:endParaRPr>
                    </a:p>
                  </a:txBody>
                  <a:tcPr marL="32512" marR="32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P</a:t>
                      </a:r>
                      <a:endParaRPr lang="es-ES" sz="1800">
                        <a:latin typeface="Times New Roman"/>
                        <a:ea typeface="Times New Roman"/>
                      </a:endParaRPr>
                    </a:p>
                  </a:txBody>
                  <a:tcPr marL="32512" marR="32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P</a:t>
                      </a:r>
                      <a:endParaRPr lang="es-ES" sz="1800">
                        <a:latin typeface="Times New Roman"/>
                        <a:ea typeface="Times New Roman"/>
                      </a:endParaRPr>
                    </a:p>
                  </a:txBody>
                  <a:tcPr marL="32512" marR="32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8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P</a:t>
                      </a:r>
                      <a:endParaRPr lang="es-ES" sz="1800" dirty="0">
                        <a:latin typeface="Times New Roman"/>
                        <a:ea typeface="Times New Roman"/>
                      </a:endParaRPr>
                    </a:p>
                  </a:txBody>
                  <a:tcPr marL="32512" marR="32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8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P</a:t>
                      </a:r>
                      <a:endParaRPr lang="es-ES" sz="1800" dirty="0">
                        <a:latin typeface="Times New Roman"/>
                        <a:ea typeface="Times New Roman"/>
                      </a:endParaRPr>
                    </a:p>
                  </a:txBody>
                  <a:tcPr marL="32512" marR="32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8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P</a:t>
                      </a:r>
                      <a:endParaRPr lang="es-ES" sz="1800" dirty="0">
                        <a:latin typeface="Times New Roman"/>
                        <a:ea typeface="Times New Roman"/>
                      </a:endParaRPr>
                    </a:p>
                  </a:txBody>
                  <a:tcPr marL="32512" marR="32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MX" sz="70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32512" marR="32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</a:tr>
              <a:tr h="54609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2000" dirty="0">
                          <a:latin typeface="Arial"/>
                          <a:ea typeface="Times New Roman"/>
                        </a:rPr>
                        <a:t>Grand </a:t>
                      </a:r>
                      <a:r>
                        <a:rPr lang="es-MX" sz="2000" dirty="0" err="1">
                          <a:latin typeface="Arial"/>
                          <a:ea typeface="Times New Roman"/>
                        </a:rPr>
                        <a:t>ecart</a:t>
                      </a:r>
                      <a:r>
                        <a:rPr lang="es-MX" sz="2000" dirty="0">
                          <a:latin typeface="Arial"/>
                          <a:ea typeface="Times New Roman"/>
                        </a:rPr>
                        <a:t> al frente y lateral con ayuda, tour </a:t>
                      </a:r>
                      <a:r>
                        <a:rPr lang="es-MX" sz="2000" dirty="0" err="1">
                          <a:latin typeface="Arial"/>
                          <a:ea typeface="Times New Roman"/>
                        </a:rPr>
                        <a:t>lent</a:t>
                      </a:r>
                      <a:r>
                        <a:rPr lang="es-MX" sz="2000" dirty="0">
                          <a:latin typeface="Arial"/>
                          <a:ea typeface="Times New Roman"/>
                        </a:rPr>
                        <a:t> de 180°  </a:t>
                      </a:r>
                      <a:endParaRPr lang="es-ES" sz="2000" dirty="0">
                        <a:latin typeface="Times New Roman"/>
                        <a:ea typeface="Times New Roman"/>
                      </a:endParaRPr>
                    </a:p>
                  </a:txBody>
                  <a:tcPr marL="32512" marR="3251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E</a:t>
                      </a:r>
                      <a:endParaRPr lang="es-ES" sz="1800">
                        <a:latin typeface="Times New Roman"/>
                        <a:ea typeface="Times New Roman"/>
                      </a:endParaRPr>
                    </a:p>
                  </a:txBody>
                  <a:tcPr marL="32512" marR="32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C</a:t>
                      </a:r>
                      <a:endParaRPr lang="es-ES" sz="1800">
                        <a:latin typeface="Times New Roman"/>
                        <a:ea typeface="Times New Roman"/>
                      </a:endParaRPr>
                    </a:p>
                  </a:txBody>
                  <a:tcPr marL="32512" marR="32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C</a:t>
                      </a:r>
                      <a:endParaRPr lang="es-ES" sz="1800">
                        <a:latin typeface="Times New Roman"/>
                        <a:ea typeface="Times New Roman"/>
                      </a:endParaRPr>
                    </a:p>
                  </a:txBody>
                  <a:tcPr marL="32512" marR="32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C</a:t>
                      </a:r>
                      <a:endParaRPr lang="es-ES" sz="1800">
                        <a:latin typeface="Times New Roman"/>
                        <a:ea typeface="Times New Roman"/>
                      </a:endParaRPr>
                    </a:p>
                  </a:txBody>
                  <a:tcPr marL="32512" marR="32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P</a:t>
                      </a:r>
                      <a:endParaRPr lang="es-ES" sz="1800">
                        <a:latin typeface="Times New Roman"/>
                        <a:ea typeface="Times New Roman"/>
                      </a:endParaRPr>
                    </a:p>
                  </a:txBody>
                  <a:tcPr marL="32512" marR="32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P</a:t>
                      </a:r>
                      <a:endParaRPr lang="es-ES" sz="1800">
                        <a:latin typeface="Times New Roman"/>
                        <a:ea typeface="Times New Roman"/>
                      </a:endParaRPr>
                    </a:p>
                  </a:txBody>
                  <a:tcPr marL="32512" marR="32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P</a:t>
                      </a:r>
                      <a:endParaRPr lang="es-ES" sz="1800">
                        <a:latin typeface="Times New Roman"/>
                        <a:ea typeface="Times New Roman"/>
                      </a:endParaRPr>
                    </a:p>
                  </a:txBody>
                  <a:tcPr marL="32512" marR="32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P</a:t>
                      </a:r>
                      <a:endParaRPr lang="es-ES" sz="1800">
                        <a:latin typeface="Times New Roman"/>
                        <a:ea typeface="Times New Roman"/>
                      </a:endParaRPr>
                    </a:p>
                  </a:txBody>
                  <a:tcPr marL="32512" marR="32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8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P</a:t>
                      </a:r>
                      <a:endParaRPr lang="es-ES" sz="1800" dirty="0">
                        <a:latin typeface="Times New Roman"/>
                        <a:ea typeface="Times New Roman"/>
                      </a:endParaRPr>
                    </a:p>
                  </a:txBody>
                  <a:tcPr marL="32512" marR="32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MX" sz="700" dirty="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32512" marR="32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</a:tr>
              <a:tr h="54609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2000" dirty="0">
                          <a:latin typeface="Arial"/>
                          <a:ea typeface="Times New Roman"/>
                        </a:rPr>
                        <a:t>Plancha dorsal salida de pie</a:t>
                      </a:r>
                      <a:endParaRPr lang="es-ES" sz="2000" dirty="0">
                        <a:latin typeface="Times New Roman"/>
                        <a:ea typeface="Times New Roman"/>
                      </a:endParaRPr>
                    </a:p>
                  </a:txBody>
                  <a:tcPr marL="32512" marR="3251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E</a:t>
                      </a:r>
                      <a:endParaRPr lang="es-ES" sz="1800">
                        <a:latin typeface="Times New Roman"/>
                        <a:ea typeface="Times New Roman"/>
                      </a:endParaRPr>
                    </a:p>
                  </a:txBody>
                  <a:tcPr marL="32512" marR="32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C</a:t>
                      </a:r>
                      <a:endParaRPr lang="es-ES" sz="1800">
                        <a:latin typeface="Times New Roman"/>
                        <a:ea typeface="Times New Roman"/>
                      </a:endParaRPr>
                    </a:p>
                  </a:txBody>
                  <a:tcPr marL="32512" marR="32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C</a:t>
                      </a:r>
                      <a:endParaRPr lang="es-ES" sz="1800">
                        <a:latin typeface="Times New Roman"/>
                        <a:ea typeface="Times New Roman"/>
                      </a:endParaRPr>
                    </a:p>
                  </a:txBody>
                  <a:tcPr marL="32512" marR="32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C</a:t>
                      </a:r>
                      <a:endParaRPr lang="es-ES" sz="1800">
                        <a:latin typeface="Times New Roman"/>
                        <a:ea typeface="Times New Roman"/>
                      </a:endParaRPr>
                    </a:p>
                  </a:txBody>
                  <a:tcPr marL="32512" marR="32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P</a:t>
                      </a:r>
                      <a:endParaRPr lang="es-ES" sz="1800">
                        <a:latin typeface="Times New Roman"/>
                        <a:ea typeface="Times New Roman"/>
                      </a:endParaRPr>
                    </a:p>
                  </a:txBody>
                  <a:tcPr marL="32512" marR="32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P</a:t>
                      </a:r>
                      <a:endParaRPr lang="es-ES" sz="1800">
                        <a:latin typeface="Times New Roman"/>
                        <a:ea typeface="Times New Roman"/>
                      </a:endParaRPr>
                    </a:p>
                  </a:txBody>
                  <a:tcPr marL="32512" marR="32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P</a:t>
                      </a:r>
                      <a:endParaRPr lang="es-ES" sz="1800">
                        <a:latin typeface="Times New Roman"/>
                        <a:ea typeface="Times New Roman"/>
                      </a:endParaRPr>
                    </a:p>
                  </a:txBody>
                  <a:tcPr marL="32512" marR="32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P</a:t>
                      </a:r>
                      <a:endParaRPr lang="es-ES" sz="1800">
                        <a:latin typeface="Times New Roman"/>
                        <a:ea typeface="Times New Roman"/>
                      </a:endParaRPr>
                    </a:p>
                  </a:txBody>
                  <a:tcPr marL="32512" marR="32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8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P</a:t>
                      </a:r>
                      <a:endParaRPr lang="es-ES" sz="1800" dirty="0">
                        <a:latin typeface="Times New Roman"/>
                        <a:ea typeface="Times New Roman"/>
                      </a:endParaRPr>
                    </a:p>
                  </a:txBody>
                  <a:tcPr marL="32512" marR="32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MX" sz="700" dirty="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32512" marR="32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609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2000" dirty="0">
                          <a:latin typeface="Arial"/>
                          <a:ea typeface="Times New Roman"/>
                        </a:rPr>
                        <a:t>Giro en </a:t>
                      </a:r>
                      <a:r>
                        <a:rPr lang="es-MX" sz="2000" dirty="0" err="1">
                          <a:latin typeface="Arial"/>
                          <a:ea typeface="Times New Roman"/>
                        </a:rPr>
                        <a:t>passé</a:t>
                      </a:r>
                      <a:r>
                        <a:rPr lang="es-MX" sz="2000" dirty="0">
                          <a:latin typeface="Arial"/>
                          <a:ea typeface="Times New Roman"/>
                        </a:rPr>
                        <a:t> de 1080°</a:t>
                      </a:r>
                      <a:endParaRPr lang="es-ES" sz="2000" dirty="0">
                        <a:latin typeface="Times New Roman"/>
                        <a:ea typeface="Times New Roman"/>
                      </a:endParaRPr>
                    </a:p>
                  </a:txBody>
                  <a:tcPr marL="32512" marR="3251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E</a:t>
                      </a:r>
                      <a:endParaRPr lang="es-ES" sz="1800">
                        <a:latin typeface="Times New Roman"/>
                        <a:ea typeface="Times New Roman"/>
                      </a:endParaRPr>
                    </a:p>
                  </a:txBody>
                  <a:tcPr marL="32512" marR="32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C</a:t>
                      </a:r>
                      <a:endParaRPr lang="es-ES" sz="1800">
                        <a:latin typeface="Times New Roman"/>
                        <a:ea typeface="Times New Roman"/>
                      </a:endParaRPr>
                    </a:p>
                  </a:txBody>
                  <a:tcPr marL="32512" marR="32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C</a:t>
                      </a:r>
                      <a:endParaRPr lang="es-ES" sz="1800">
                        <a:latin typeface="Times New Roman"/>
                        <a:ea typeface="Times New Roman"/>
                      </a:endParaRPr>
                    </a:p>
                  </a:txBody>
                  <a:tcPr marL="32512" marR="32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C</a:t>
                      </a:r>
                      <a:endParaRPr lang="es-ES" sz="1800">
                        <a:latin typeface="Times New Roman"/>
                        <a:ea typeface="Times New Roman"/>
                      </a:endParaRPr>
                    </a:p>
                  </a:txBody>
                  <a:tcPr marL="32512" marR="32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P</a:t>
                      </a:r>
                      <a:endParaRPr lang="es-ES" sz="1800">
                        <a:latin typeface="Times New Roman"/>
                        <a:ea typeface="Times New Roman"/>
                      </a:endParaRPr>
                    </a:p>
                  </a:txBody>
                  <a:tcPr marL="32512" marR="32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P</a:t>
                      </a:r>
                      <a:endParaRPr lang="es-ES" sz="1800">
                        <a:latin typeface="Times New Roman"/>
                        <a:ea typeface="Times New Roman"/>
                      </a:endParaRPr>
                    </a:p>
                  </a:txBody>
                  <a:tcPr marL="32512" marR="32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P</a:t>
                      </a:r>
                      <a:endParaRPr lang="es-ES" sz="1800">
                        <a:latin typeface="Times New Roman"/>
                        <a:ea typeface="Times New Roman"/>
                      </a:endParaRPr>
                    </a:p>
                  </a:txBody>
                  <a:tcPr marL="32512" marR="32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8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P</a:t>
                      </a:r>
                      <a:endParaRPr lang="es-ES" sz="1800" dirty="0">
                        <a:latin typeface="Times New Roman"/>
                        <a:ea typeface="Times New Roman"/>
                      </a:endParaRPr>
                    </a:p>
                  </a:txBody>
                  <a:tcPr marL="32512" marR="32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8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P</a:t>
                      </a:r>
                      <a:endParaRPr lang="es-ES" sz="1800" dirty="0">
                        <a:latin typeface="Times New Roman"/>
                        <a:ea typeface="Times New Roman"/>
                      </a:endParaRPr>
                    </a:p>
                  </a:txBody>
                  <a:tcPr marL="32512" marR="32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MX" sz="70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32512" marR="32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</a:tr>
              <a:tr h="104525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2000" dirty="0">
                          <a:latin typeface="Arial"/>
                          <a:ea typeface="Times New Roman"/>
                        </a:rPr>
                        <a:t>Desde acostada en </a:t>
                      </a:r>
                      <a:r>
                        <a:rPr lang="es-MX" sz="2000" dirty="0" err="1">
                          <a:latin typeface="Arial"/>
                          <a:ea typeface="Times New Roman"/>
                        </a:rPr>
                        <a:t>grandecart</a:t>
                      </a:r>
                      <a:r>
                        <a:rPr lang="es-MX" sz="2000" dirty="0">
                          <a:latin typeface="Arial"/>
                          <a:ea typeface="Times New Roman"/>
                        </a:rPr>
                        <a:t> atrás con ayuda r</a:t>
                      </a:r>
                      <a:r>
                        <a:rPr lang="es-ES" sz="2000" dirty="0" err="1">
                          <a:latin typeface="Arial"/>
                          <a:ea typeface="Times New Roman"/>
                        </a:rPr>
                        <a:t>otación</a:t>
                      </a:r>
                      <a:r>
                        <a:rPr lang="es-ES" sz="2000" dirty="0">
                          <a:latin typeface="Arial"/>
                          <a:ea typeface="Times New Roman"/>
                        </a:rPr>
                        <a:t> del cuerpo alrededor del eje vertical</a:t>
                      </a:r>
                      <a:endParaRPr lang="es-ES" sz="2000" dirty="0">
                        <a:latin typeface="Times New Roman"/>
                        <a:ea typeface="Times New Roman"/>
                      </a:endParaRPr>
                    </a:p>
                  </a:txBody>
                  <a:tcPr marL="32512" marR="3251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E</a:t>
                      </a:r>
                      <a:endParaRPr lang="es-ES" sz="1800">
                        <a:latin typeface="Times New Roman"/>
                        <a:ea typeface="Times New Roman"/>
                      </a:endParaRPr>
                    </a:p>
                  </a:txBody>
                  <a:tcPr marL="32512" marR="32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C</a:t>
                      </a:r>
                      <a:endParaRPr lang="es-ES" sz="1800">
                        <a:latin typeface="Times New Roman"/>
                        <a:ea typeface="Times New Roman"/>
                      </a:endParaRPr>
                    </a:p>
                  </a:txBody>
                  <a:tcPr marL="32512" marR="32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C</a:t>
                      </a:r>
                      <a:endParaRPr lang="es-ES" sz="1800">
                        <a:latin typeface="Times New Roman"/>
                        <a:ea typeface="Times New Roman"/>
                      </a:endParaRPr>
                    </a:p>
                  </a:txBody>
                  <a:tcPr marL="32512" marR="32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C</a:t>
                      </a:r>
                      <a:endParaRPr lang="es-ES" sz="1800">
                        <a:latin typeface="Times New Roman"/>
                        <a:ea typeface="Times New Roman"/>
                      </a:endParaRPr>
                    </a:p>
                  </a:txBody>
                  <a:tcPr marL="32512" marR="32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P</a:t>
                      </a:r>
                      <a:endParaRPr lang="es-ES" sz="1800">
                        <a:latin typeface="Times New Roman"/>
                        <a:ea typeface="Times New Roman"/>
                      </a:endParaRPr>
                    </a:p>
                  </a:txBody>
                  <a:tcPr marL="32512" marR="32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P</a:t>
                      </a:r>
                      <a:endParaRPr lang="es-ES" sz="1800">
                        <a:latin typeface="Times New Roman"/>
                        <a:ea typeface="Times New Roman"/>
                      </a:endParaRPr>
                    </a:p>
                  </a:txBody>
                  <a:tcPr marL="32512" marR="32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8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P</a:t>
                      </a:r>
                      <a:endParaRPr lang="es-ES" sz="1800" dirty="0">
                        <a:latin typeface="Times New Roman"/>
                        <a:ea typeface="Times New Roman"/>
                      </a:endParaRPr>
                    </a:p>
                  </a:txBody>
                  <a:tcPr marL="32512" marR="32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8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P</a:t>
                      </a:r>
                      <a:endParaRPr lang="es-ES" sz="1800" dirty="0">
                        <a:latin typeface="Times New Roman"/>
                        <a:ea typeface="Times New Roman"/>
                      </a:endParaRPr>
                    </a:p>
                  </a:txBody>
                  <a:tcPr marL="32512" marR="32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8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P</a:t>
                      </a:r>
                      <a:endParaRPr lang="es-ES" sz="1800" dirty="0">
                        <a:latin typeface="Times New Roman"/>
                        <a:ea typeface="Times New Roman"/>
                      </a:endParaRPr>
                    </a:p>
                  </a:txBody>
                  <a:tcPr marL="32512" marR="32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MX" sz="70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32512" marR="32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129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80340" algn="l"/>
                          <a:tab pos="637540" algn="l"/>
                          <a:tab pos="1094740" algn="l"/>
                          <a:tab pos="1551940" algn="l"/>
                          <a:tab pos="2009140" algn="l"/>
                          <a:tab pos="2466340" algn="l"/>
                          <a:tab pos="2923540" algn="l"/>
                          <a:tab pos="3380740" algn="l"/>
                          <a:tab pos="3837940" algn="l"/>
                          <a:tab pos="4295140" algn="l"/>
                          <a:tab pos="4752340" algn="l"/>
                          <a:tab pos="5209540" algn="l"/>
                        </a:tabLst>
                      </a:pPr>
                      <a:r>
                        <a:rPr lang="es-MX" sz="2000" dirty="0">
                          <a:latin typeface="Arial"/>
                          <a:ea typeface="Times New Roman"/>
                        </a:rPr>
                        <a:t>Tour </a:t>
                      </a:r>
                      <a:r>
                        <a:rPr lang="es-MX" sz="2000" dirty="0" err="1">
                          <a:latin typeface="Arial"/>
                          <a:ea typeface="Times New Roman"/>
                        </a:rPr>
                        <a:t>plonge</a:t>
                      </a:r>
                      <a:r>
                        <a:rPr lang="es-MX" sz="2000" dirty="0">
                          <a:latin typeface="Arial"/>
                          <a:ea typeface="Times New Roman"/>
                        </a:rPr>
                        <a:t> al frente (ilusión)</a:t>
                      </a:r>
                      <a:endParaRPr lang="es-ES" sz="2000" dirty="0">
                        <a:latin typeface="Times New Roman"/>
                        <a:ea typeface="Times New Roman"/>
                      </a:endParaRPr>
                    </a:p>
                  </a:txBody>
                  <a:tcPr marL="32512" marR="3251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E</a:t>
                      </a:r>
                      <a:endParaRPr lang="es-ES" sz="1800">
                        <a:latin typeface="Times New Roman"/>
                        <a:ea typeface="Times New Roman"/>
                      </a:endParaRPr>
                    </a:p>
                  </a:txBody>
                  <a:tcPr marL="32512" marR="32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C</a:t>
                      </a:r>
                      <a:endParaRPr lang="es-ES" sz="1800">
                        <a:latin typeface="Times New Roman"/>
                        <a:ea typeface="Times New Roman"/>
                      </a:endParaRPr>
                    </a:p>
                  </a:txBody>
                  <a:tcPr marL="32512" marR="32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C</a:t>
                      </a:r>
                      <a:endParaRPr lang="es-ES" sz="1800">
                        <a:latin typeface="Times New Roman"/>
                        <a:ea typeface="Times New Roman"/>
                      </a:endParaRPr>
                    </a:p>
                  </a:txBody>
                  <a:tcPr marL="32512" marR="32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C</a:t>
                      </a:r>
                      <a:endParaRPr lang="es-ES" sz="1800">
                        <a:latin typeface="Times New Roman"/>
                        <a:ea typeface="Times New Roman"/>
                      </a:endParaRPr>
                    </a:p>
                  </a:txBody>
                  <a:tcPr marL="32512" marR="32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P</a:t>
                      </a:r>
                      <a:endParaRPr lang="es-ES" sz="1800">
                        <a:latin typeface="Times New Roman"/>
                        <a:ea typeface="Times New Roman"/>
                      </a:endParaRPr>
                    </a:p>
                  </a:txBody>
                  <a:tcPr marL="32512" marR="32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P</a:t>
                      </a:r>
                      <a:endParaRPr lang="es-ES" sz="1800">
                        <a:latin typeface="Times New Roman"/>
                        <a:ea typeface="Times New Roman"/>
                      </a:endParaRPr>
                    </a:p>
                  </a:txBody>
                  <a:tcPr marL="32512" marR="32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P</a:t>
                      </a:r>
                      <a:endParaRPr lang="es-ES" sz="1800">
                        <a:latin typeface="Times New Roman"/>
                        <a:ea typeface="Times New Roman"/>
                      </a:endParaRPr>
                    </a:p>
                  </a:txBody>
                  <a:tcPr marL="32512" marR="32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P</a:t>
                      </a:r>
                      <a:endParaRPr lang="es-ES" sz="1800">
                        <a:latin typeface="Times New Roman"/>
                        <a:ea typeface="Times New Roman"/>
                      </a:endParaRPr>
                    </a:p>
                  </a:txBody>
                  <a:tcPr marL="32512" marR="32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8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P</a:t>
                      </a:r>
                      <a:endParaRPr lang="es-ES" sz="1800" dirty="0">
                        <a:latin typeface="Times New Roman"/>
                        <a:ea typeface="Times New Roman"/>
                      </a:endParaRPr>
                    </a:p>
                  </a:txBody>
                  <a:tcPr marL="32512" marR="32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MX" sz="700" dirty="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32512" marR="325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81926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15338" y="1428736"/>
            <a:ext cx="441325" cy="258762"/>
          </a:xfrm>
          <a:prstGeom prst="rect">
            <a:avLst/>
          </a:prstGeom>
          <a:noFill/>
        </p:spPr>
      </p:pic>
      <p:pic>
        <p:nvPicPr>
          <p:cNvPr id="8192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86776" y="1928802"/>
            <a:ext cx="236537" cy="215900"/>
          </a:xfrm>
          <a:prstGeom prst="rect">
            <a:avLst/>
          </a:prstGeom>
          <a:noFill/>
        </p:spPr>
      </p:pic>
      <p:pic>
        <p:nvPicPr>
          <p:cNvPr id="8192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29652" y="3786190"/>
            <a:ext cx="184150" cy="319087"/>
          </a:xfrm>
          <a:prstGeom prst="rect">
            <a:avLst/>
          </a:prstGeom>
          <a:noFill/>
        </p:spPr>
      </p:pic>
      <p:pic>
        <p:nvPicPr>
          <p:cNvPr id="81924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215338" y="3786190"/>
            <a:ext cx="206375" cy="285750"/>
          </a:xfrm>
          <a:prstGeom prst="rect">
            <a:avLst/>
          </a:prstGeom>
          <a:noFill/>
        </p:spPr>
      </p:pic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215338" y="4929198"/>
            <a:ext cx="431800" cy="185737"/>
          </a:xfrm>
          <a:prstGeom prst="rect">
            <a:avLst/>
          </a:prstGeom>
          <a:noFill/>
        </p:spPr>
      </p:pic>
      <p:pic>
        <p:nvPicPr>
          <p:cNvPr id="81921" name="Picture 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358214" y="5929330"/>
            <a:ext cx="225425" cy="290513"/>
          </a:xfrm>
          <a:prstGeom prst="rect">
            <a:avLst/>
          </a:prstGeom>
          <a:noFill/>
        </p:spPr>
      </p:pic>
      <p:sp>
        <p:nvSpPr>
          <p:cNvPr id="9" name="8 Botón de acción: Comienzo">
            <a:hlinkClick r:id="rId8" action="ppaction://hlinksldjump" highlightClick="1"/>
          </p:cNvPr>
          <p:cNvSpPr/>
          <p:nvPr/>
        </p:nvSpPr>
        <p:spPr>
          <a:xfrm>
            <a:off x="8530212" y="0"/>
            <a:ext cx="613788" cy="399474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500034" y="500042"/>
            <a:ext cx="83800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dirty="0" smtClean="0"/>
              <a:t>Perfeccionamiento del  PIPD en Gimnasia Rítmica</a:t>
            </a:r>
            <a:endParaRPr lang="es-ES" sz="3200" dirty="0"/>
          </a:p>
        </p:txBody>
      </p:sp>
      <p:sp>
        <p:nvSpPr>
          <p:cNvPr id="3" name="2 CuadroTexto"/>
          <p:cNvSpPr txBox="1"/>
          <p:nvPr/>
        </p:nvSpPr>
        <p:spPr>
          <a:xfrm>
            <a:off x="428596" y="1428736"/>
            <a:ext cx="8437759" cy="4832092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s-ES" sz="2800" dirty="0" smtClean="0"/>
              <a:t>Inclusión de formas de planificación (distribución de</a:t>
            </a:r>
          </a:p>
          <a:p>
            <a:r>
              <a:rPr lang="es-ES" sz="2800" dirty="0" smtClean="0"/>
              <a:t> contenidos por </a:t>
            </a:r>
            <a:r>
              <a:rPr lang="es-ES" sz="2800" dirty="0" smtClean="0">
                <a:hlinkClick r:id="rId2" action="ppaction://hlinksldjump"/>
              </a:rPr>
              <a:t>tiempo</a:t>
            </a:r>
            <a:r>
              <a:rPr lang="es-ES" sz="2800" dirty="0" smtClean="0"/>
              <a:t> en la unidad de entrenamiento</a:t>
            </a:r>
          </a:p>
          <a:p>
            <a:r>
              <a:rPr lang="es-ES" sz="2800" dirty="0" smtClean="0"/>
              <a:t> y ciclo)</a:t>
            </a:r>
          </a:p>
          <a:p>
            <a:pPr>
              <a:buFont typeface="Wingdings" pitchFamily="2" charset="2"/>
              <a:buChar char="Ø"/>
            </a:pPr>
            <a:r>
              <a:rPr lang="es-ES" sz="2800" dirty="0" smtClean="0"/>
              <a:t>Inclusión de controles </a:t>
            </a:r>
            <a:r>
              <a:rPr lang="es-ES" sz="2800" dirty="0" smtClean="0">
                <a:hlinkClick r:id="rId3" action="ppaction://hlinksldjump"/>
              </a:rPr>
              <a:t>médicos</a:t>
            </a:r>
            <a:endParaRPr lang="es-ES" sz="2800" dirty="0" smtClean="0"/>
          </a:p>
          <a:p>
            <a:pPr>
              <a:buFont typeface="Wingdings" pitchFamily="2" charset="2"/>
              <a:buChar char="Ø"/>
            </a:pPr>
            <a:r>
              <a:rPr lang="es-ES" sz="2800" dirty="0" smtClean="0"/>
              <a:t>Enriquecimiento de las indicaciones metodológicas</a:t>
            </a:r>
          </a:p>
          <a:p>
            <a:pPr>
              <a:buFont typeface="Wingdings" pitchFamily="2" charset="2"/>
              <a:buChar char="Ø"/>
            </a:pPr>
            <a:r>
              <a:rPr lang="es-ES" sz="2800" dirty="0" smtClean="0"/>
              <a:t>Elaboración de glosario de </a:t>
            </a:r>
            <a:r>
              <a:rPr lang="es-ES" sz="2800" dirty="0" smtClean="0">
                <a:hlinkClick r:id="rId4" action="ppaction://hlinksldjump"/>
              </a:rPr>
              <a:t>términos</a:t>
            </a:r>
            <a:endParaRPr lang="es-ES" sz="2800" dirty="0" smtClean="0"/>
          </a:p>
          <a:p>
            <a:pPr>
              <a:buFont typeface="Wingdings" pitchFamily="2" charset="2"/>
              <a:buChar char="Ø"/>
            </a:pPr>
            <a:r>
              <a:rPr lang="es-ES" sz="2800" dirty="0" smtClean="0"/>
              <a:t>Inclusión el programa los resultados de investigaciones</a:t>
            </a:r>
          </a:p>
          <a:p>
            <a:r>
              <a:rPr lang="es-ES" sz="2800" dirty="0" smtClean="0"/>
              <a:t> realizadas por especialistas cubanas, asentada</a:t>
            </a:r>
          </a:p>
          <a:p>
            <a:r>
              <a:rPr lang="es-ES" sz="2800" dirty="0" smtClean="0"/>
              <a:t> en la </a:t>
            </a:r>
            <a:r>
              <a:rPr lang="es-ES" sz="2800" dirty="0" smtClean="0">
                <a:hlinkClick r:id="rId5" action="ppaction://hlinksldjump"/>
              </a:rPr>
              <a:t>bibliografía</a:t>
            </a:r>
            <a:endParaRPr lang="es-ES" sz="2800" dirty="0" smtClean="0"/>
          </a:p>
          <a:p>
            <a:pPr>
              <a:buFont typeface="Wingdings" pitchFamily="2" charset="2"/>
              <a:buChar char="Ø"/>
            </a:pPr>
            <a:r>
              <a:rPr lang="es-ES" sz="2800" dirty="0" smtClean="0"/>
              <a:t>Se incluyen referencias  fotográficas  obligatorias </a:t>
            </a:r>
          </a:p>
          <a:p>
            <a:r>
              <a:rPr lang="es-ES" sz="2800" dirty="0" smtClean="0"/>
              <a:t>de las </a:t>
            </a:r>
            <a:r>
              <a:rPr lang="es-ES" sz="2800" dirty="0" smtClean="0">
                <a:hlinkClick r:id="rId6" action="ppaction://hlinksldjump"/>
              </a:rPr>
              <a:t>pruebas</a:t>
            </a:r>
            <a:r>
              <a:rPr lang="es-ES" sz="2800" dirty="0" smtClean="0"/>
              <a:t> pedagógicas</a:t>
            </a:r>
          </a:p>
        </p:txBody>
      </p:sp>
      <p:sp>
        <p:nvSpPr>
          <p:cNvPr id="4" name="3 Botón de acción: Hacia delante o Siguiente">
            <a:hlinkClick r:id="rId7" action="ppaction://hlinksldjump" highlightClick="1"/>
          </p:cNvPr>
          <p:cNvSpPr/>
          <p:nvPr/>
        </p:nvSpPr>
        <p:spPr>
          <a:xfrm>
            <a:off x="8501090" y="6336792"/>
            <a:ext cx="642910" cy="52120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/>
        </p:nvGraphicFramePr>
        <p:xfrm>
          <a:off x="714349" y="1285860"/>
          <a:ext cx="7643866" cy="4522708"/>
        </p:xfrm>
        <a:graphic>
          <a:graphicData uri="http://schemas.openxmlformats.org/drawingml/2006/table">
            <a:tbl>
              <a:tblPr/>
              <a:tblGrid>
                <a:gridCol w="1888692"/>
                <a:gridCol w="3781096"/>
                <a:gridCol w="1974078"/>
              </a:tblGrid>
              <a:tr h="7356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2000" b="1" dirty="0">
                          <a:latin typeface="Arial"/>
                          <a:ea typeface="Times New Roman"/>
                        </a:rPr>
                        <a:t>ACTIVIDADES</a:t>
                      </a:r>
                      <a:endParaRPr lang="es-ES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2000" b="1">
                          <a:latin typeface="Arial"/>
                          <a:ea typeface="Times New Roman"/>
                        </a:rPr>
                        <a:t>OBJETIVOS</a:t>
                      </a:r>
                      <a:endParaRPr lang="es-ES" sz="2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2000" b="1">
                          <a:latin typeface="Arial"/>
                          <a:ea typeface="Times New Roman"/>
                        </a:rPr>
                        <a:t>FECHA</a:t>
                      </a:r>
                      <a:endParaRPr lang="es-ES" sz="2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867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2000">
                          <a:latin typeface="Arial"/>
                          <a:ea typeface="Times New Roman"/>
                        </a:rPr>
                        <a:t>Pruebas de Lab.Clínico</a:t>
                      </a:r>
                      <a:endParaRPr lang="es-ES" sz="2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2000" dirty="0">
                          <a:latin typeface="Arial"/>
                          <a:ea typeface="Times New Roman"/>
                        </a:rPr>
                        <a:t>Evaluar el estado de salud de las gimnastas al inicio de la </a:t>
                      </a:r>
                      <a:r>
                        <a:rPr lang="es-MX" sz="2000" dirty="0" smtClean="0">
                          <a:latin typeface="Arial"/>
                          <a:ea typeface="Times New Roman"/>
                        </a:rPr>
                        <a:t>preparación, haciendo énfasis </a:t>
                      </a:r>
                      <a:r>
                        <a:rPr lang="es-MX" sz="2000" dirty="0">
                          <a:latin typeface="Arial"/>
                          <a:ea typeface="Times New Roman"/>
                        </a:rPr>
                        <a:t>en los valores de </a:t>
                      </a:r>
                      <a:r>
                        <a:rPr lang="es-MX" sz="2000" dirty="0" smtClean="0">
                          <a:latin typeface="Arial"/>
                          <a:ea typeface="Times New Roman"/>
                        </a:rPr>
                        <a:t>hemoglobina</a:t>
                      </a:r>
                      <a:endParaRPr lang="es-ES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2000">
                          <a:latin typeface="Arial"/>
                          <a:ea typeface="Times New Roman"/>
                        </a:rPr>
                        <a:t>Micro o semana</a:t>
                      </a:r>
                      <a:endParaRPr lang="es-ES" sz="2000"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2000">
                          <a:latin typeface="Arial"/>
                          <a:ea typeface="Times New Roman"/>
                        </a:rPr>
                        <a:t>2,9,14 </a:t>
                      </a:r>
                      <a:endParaRPr lang="es-ES" sz="2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484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2000">
                          <a:latin typeface="Arial"/>
                          <a:ea typeface="Times New Roman"/>
                        </a:rPr>
                        <a:t>Pruebas de Lab.</a:t>
                      </a:r>
                      <a:endParaRPr lang="es-ES" sz="2000"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2000">
                          <a:latin typeface="Arial"/>
                          <a:ea typeface="Times New Roman"/>
                        </a:rPr>
                        <a:t>Morfofuncional:</a:t>
                      </a:r>
                      <a:endParaRPr lang="es-ES" sz="2000"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2000">
                          <a:latin typeface="Arial"/>
                          <a:ea typeface="Times New Roman"/>
                        </a:rPr>
                        <a:t>a-Cardiovas</a:t>
                      </a:r>
                      <a:endParaRPr lang="es-ES" sz="2000"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2000">
                          <a:latin typeface="Arial"/>
                          <a:ea typeface="Times New Roman"/>
                        </a:rPr>
                        <a:t>cular</a:t>
                      </a:r>
                      <a:endParaRPr lang="es-ES" sz="2000"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2000">
                          <a:latin typeface="Arial"/>
                          <a:ea typeface="Times New Roman"/>
                        </a:rPr>
                        <a:t>b-Desarrollo Físico</a:t>
                      </a:r>
                      <a:endParaRPr lang="es-ES" sz="2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2000" dirty="0">
                          <a:latin typeface="Arial"/>
                          <a:ea typeface="Times New Roman"/>
                        </a:rPr>
                        <a:t>Controlar el estado cardiovascular de las gimnastas al inicio de la preparación</a:t>
                      </a:r>
                      <a:endParaRPr lang="es-ES" sz="2000" dirty="0"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2000" dirty="0">
                          <a:latin typeface="Arial"/>
                          <a:ea typeface="Times New Roman"/>
                        </a:rPr>
                        <a:t>Reacción del sistema CV, mediante el sistema neurovegetativo.</a:t>
                      </a:r>
                      <a:endParaRPr lang="es-ES" sz="2000" dirty="0"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2000" dirty="0">
                          <a:latin typeface="Arial"/>
                          <a:ea typeface="Times New Roman"/>
                        </a:rPr>
                        <a:t>Evaluar el % grasa y el peso corporal</a:t>
                      </a:r>
                      <a:endParaRPr lang="es-ES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2000" dirty="0">
                          <a:latin typeface="Arial"/>
                          <a:ea typeface="Times New Roman"/>
                        </a:rPr>
                        <a:t>Micro</a:t>
                      </a:r>
                      <a:endParaRPr lang="es-ES" sz="2000" dirty="0"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2000" dirty="0">
                          <a:latin typeface="Arial"/>
                          <a:ea typeface="Times New Roman"/>
                        </a:rPr>
                        <a:t> 2,9,14</a:t>
                      </a:r>
                      <a:endParaRPr lang="es-ES" sz="2000" dirty="0"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2000" dirty="0">
                          <a:latin typeface="Arial"/>
                          <a:ea typeface="Times New Roman"/>
                        </a:rPr>
                        <a:t> </a:t>
                      </a:r>
                      <a:endParaRPr lang="es-ES" sz="2000" dirty="0"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2000" dirty="0">
                          <a:latin typeface="Arial"/>
                          <a:ea typeface="Times New Roman"/>
                        </a:rPr>
                        <a:t>Mensual</a:t>
                      </a:r>
                      <a:endParaRPr lang="es-ES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2 Botón de acción: Hacia atrás o Anterior">
            <a:hlinkClick r:id="" action="ppaction://hlinkshowjump?jump=previousslide" highlightClick="1"/>
          </p:cNvPr>
          <p:cNvSpPr/>
          <p:nvPr/>
        </p:nvSpPr>
        <p:spPr>
          <a:xfrm>
            <a:off x="8530212" y="6215082"/>
            <a:ext cx="613788" cy="64291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85720" y="285728"/>
            <a:ext cx="307654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400" dirty="0" smtClean="0">
                <a:latin typeface="+mj-lt"/>
                <a:cs typeface="Arial" pitchFamily="34" charset="0"/>
              </a:rPr>
              <a:t>Introducción</a:t>
            </a:r>
            <a:endParaRPr lang="es-ES" sz="4400" dirty="0">
              <a:latin typeface="+mj-lt"/>
              <a:cs typeface="Arial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714348" y="1225689"/>
            <a:ext cx="8012450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S" sz="2400" dirty="0" smtClean="0"/>
              <a:t> Conceptualización de qué es,  la </a:t>
            </a:r>
            <a:r>
              <a:rPr lang="es-ES" sz="2400" dirty="0"/>
              <a:t> </a:t>
            </a:r>
            <a:r>
              <a:rPr lang="es-ES" sz="2400" dirty="0" smtClean="0"/>
              <a:t>Gimnasia Rítmica, breve </a:t>
            </a:r>
          </a:p>
          <a:p>
            <a:r>
              <a:rPr lang="es-ES" sz="2400" dirty="0" smtClean="0"/>
              <a:t>caracterización de sus modalidades competitivas.</a:t>
            </a:r>
          </a:p>
          <a:p>
            <a:endParaRPr lang="es-ES" sz="2400" dirty="0" smtClean="0"/>
          </a:p>
          <a:p>
            <a:pPr>
              <a:buFont typeface="Arial" pitchFamily="34" charset="0"/>
              <a:buChar char="•"/>
            </a:pPr>
            <a:r>
              <a:rPr lang="es-ES" sz="2400" dirty="0"/>
              <a:t> </a:t>
            </a:r>
            <a:r>
              <a:rPr lang="es-ES" sz="2400" dirty="0" smtClean="0"/>
              <a:t>Breve reseña histórica del deporte (</a:t>
            </a:r>
            <a:r>
              <a:rPr lang="es-ES" sz="2400" i="1" dirty="0" smtClean="0"/>
              <a:t>su surgimiento como </a:t>
            </a:r>
          </a:p>
          <a:p>
            <a:r>
              <a:rPr lang="es-ES" sz="2400" i="1" dirty="0" smtClean="0"/>
              <a:t> modalidad gimnástica independiente,   países  y escuelas más</a:t>
            </a:r>
          </a:p>
          <a:p>
            <a:r>
              <a:rPr lang="es-ES" sz="2400" i="1" dirty="0" smtClean="0"/>
              <a:t> relevantes. Su introducción en Cuba , resultados y figuras más </a:t>
            </a:r>
          </a:p>
          <a:p>
            <a:r>
              <a:rPr lang="es-ES" sz="2400" i="1" dirty="0" smtClean="0"/>
              <a:t>relevantes</a:t>
            </a:r>
            <a:r>
              <a:rPr lang="es-ES" sz="2400" dirty="0" smtClean="0"/>
              <a:t>).</a:t>
            </a:r>
          </a:p>
          <a:p>
            <a:endParaRPr lang="es-ES" sz="2400" dirty="0"/>
          </a:p>
          <a:p>
            <a:pPr>
              <a:buFont typeface="Arial" pitchFamily="34" charset="0"/>
              <a:buChar char="•"/>
            </a:pPr>
            <a:r>
              <a:rPr lang="es-ES" sz="2400" dirty="0" smtClean="0"/>
              <a:t>Bases de reglamento de deporte</a:t>
            </a:r>
          </a:p>
          <a:p>
            <a:pPr>
              <a:buFont typeface="Wingdings" pitchFamily="2" charset="2"/>
              <a:buChar char="ü"/>
            </a:pPr>
            <a:r>
              <a:rPr lang="es-ES" sz="2400" dirty="0"/>
              <a:t> </a:t>
            </a:r>
            <a:r>
              <a:rPr lang="es-ES" sz="2400" dirty="0" smtClean="0"/>
              <a:t>Documentos normativos</a:t>
            </a:r>
          </a:p>
          <a:p>
            <a:pPr>
              <a:buFont typeface="Wingdings" pitchFamily="2" charset="2"/>
              <a:buChar char="ü"/>
            </a:pPr>
            <a:r>
              <a:rPr lang="es-ES" sz="2400" dirty="0" smtClean="0"/>
              <a:t>Distribución de los </a:t>
            </a:r>
            <a:r>
              <a:rPr lang="es-ES" sz="2400" dirty="0" smtClean="0">
                <a:hlinkClick r:id="rId2" action="ppaction://hlinksldjump"/>
              </a:rPr>
              <a:t>puntos</a:t>
            </a:r>
            <a:r>
              <a:rPr lang="es-ES" sz="2400" dirty="0" smtClean="0"/>
              <a:t> de los ejer-</a:t>
            </a:r>
          </a:p>
          <a:p>
            <a:r>
              <a:rPr lang="es-ES" sz="2400" dirty="0" smtClean="0"/>
              <a:t> cicios competitivos en individual y con –</a:t>
            </a:r>
          </a:p>
          <a:p>
            <a:r>
              <a:rPr lang="es-ES" sz="2400" dirty="0" smtClean="0"/>
              <a:t> junto  por  modalidad de juicio</a:t>
            </a:r>
          </a:p>
          <a:p>
            <a:endParaRPr lang="es-ES" sz="2400" dirty="0" smtClean="0"/>
          </a:p>
          <a:p>
            <a:endParaRPr lang="es-ES" sz="2400" dirty="0"/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1525" y="3500438"/>
            <a:ext cx="3292475" cy="3357562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4994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84994" name="Presentación" r:id="rId3" imgW="4570544" imgH="3427372" progId="PowerPoint.Show.12">
              <p:embed/>
            </p:oleObj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s-MX" b="1" u="sng" dirty="0" smtClean="0"/>
              <a:t/>
            </a:r>
            <a:br>
              <a:rPr lang="es-MX" b="1" u="sng" dirty="0" smtClean="0"/>
            </a:br>
            <a:r>
              <a:rPr lang="es-MX" b="1" u="sng" dirty="0"/>
              <a:t/>
            </a:r>
            <a:br>
              <a:rPr lang="es-MX" b="1" u="sng" dirty="0"/>
            </a:br>
            <a:r>
              <a:rPr lang="es-MX" b="1" u="sng" dirty="0" smtClean="0"/>
              <a:t>SISTEMA </a:t>
            </a:r>
            <a:r>
              <a:rPr lang="es-MX" b="1" u="sng" dirty="0"/>
              <a:t>DE  ENSEÑANZA </a:t>
            </a:r>
            <a:r>
              <a:rPr lang="es-ES" dirty="0"/>
              <a:t/>
            </a:r>
            <a:br>
              <a:rPr lang="es-ES" dirty="0"/>
            </a:br>
            <a:r>
              <a:rPr lang="es-MX" b="1" dirty="0"/>
              <a:t> </a:t>
            </a:r>
            <a:r>
              <a:rPr lang="es-ES" dirty="0"/>
              <a:t/>
            </a:r>
            <a:br>
              <a:rPr lang="es-ES" dirty="0"/>
            </a:b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0034" y="1571612"/>
            <a:ext cx="8229600" cy="4911741"/>
          </a:xfrm>
          <a:ln w="38100">
            <a:solidFill>
              <a:schemeClr val="tx2"/>
            </a:solidFill>
          </a:ln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s-MX" sz="4100" b="1" dirty="0" smtClean="0"/>
              <a:t>OBJETIVOS </a:t>
            </a:r>
            <a:r>
              <a:rPr lang="es-MX" sz="4100" b="1" dirty="0"/>
              <a:t>GENERALES</a:t>
            </a:r>
            <a:r>
              <a:rPr lang="es-MX" b="1" dirty="0"/>
              <a:t>.-</a:t>
            </a:r>
            <a:endParaRPr lang="es-ES" dirty="0"/>
          </a:p>
          <a:p>
            <a:pPr>
              <a:buNone/>
            </a:pPr>
            <a:r>
              <a:rPr lang="es-MX" b="1" dirty="0" smtClean="0"/>
              <a:t>     OBJETIVOS </a:t>
            </a:r>
            <a:r>
              <a:rPr lang="es-MX" b="1" dirty="0"/>
              <a:t>GENERALES PARA LAS ÁREAS DEPORTIVAS</a:t>
            </a:r>
            <a:endParaRPr lang="es-ES" b="1" i="1" dirty="0"/>
          </a:p>
          <a:p>
            <a:pPr lvl="0" algn="just"/>
            <a:r>
              <a:rPr lang="es-MX" dirty="0"/>
              <a:t>Crear hábitos de conducta, valores éticos y estéticos, rasgos volitivos de la </a:t>
            </a:r>
            <a:r>
              <a:rPr lang="es-MX" dirty="0" smtClean="0"/>
              <a:t>personalidad </a:t>
            </a:r>
            <a:r>
              <a:rPr lang="es-MX" dirty="0"/>
              <a:t>y un espíritu colectivista y de responsabilidad en las niñas, basados en los principios de Educación Moral Socialista.</a:t>
            </a:r>
            <a:endParaRPr lang="es-ES" dirty="0"/>
          </a:p>
          <a:p>
            <a:pPr lvl="0" algn="just"/>
            <a:r>
              <a:rPr lang="es-MX" dirty="0"/>
              <a:t>Potenciar el desarrollo multilateral, de capacidades físicas y habilidades deportivas de las niñas y adolescentes.</a:t>
            </a:r>
            <a:endParaRPr lang="es-ES" dirty="0"/>
          </a:p>
          <a:p>
            <a:pPr algn="just"/>
            <a:r>
              <a:rPr lang="es-MX" dirty="0"/>
              <a:t>Garantizar la iniciación del aprendizaje de los elementos básicos de la Gimnasia Rítmica programados para estas edades, acorde con las exigencias técnicas actuales</a:t>
            </a:r>
            <a:r>
              <a:rPr lang="es-MX" dirty="0" smtClean="0"/>
              <a:t>.</a:t>
            </a:r>
          </a:p>
          <a:p>
            <a:pPr algn="just"/>
            <a:r>
              <a:rPr lang="es-MX" dirty="0" smtClean="0"/>
              <a:t> </a:t>
            </a:r>
            <a:r>
              <a:rPr lang="es-MX" dirty="0"/>
              <a:t>Formar gimnastas con niveles de aptitud – actitud requeridos para engrosar las filas de Academias Provinciales y las Escuelas de Iniciación Deportiva Escolar.</a:t>
            </a:r>
            <a:endParaRPr lang="es-ES" dirty="0"/>
          </a:p>
          <a:p>
            <a:pPr lvl="0" algn="just"/>
            <a:endParaRPr lang="es-MX" dirty="0" smtClean="0"/>
          </a:p>
          <a:p>
            <a:pPr lvl="0" algn="just"/>
            <a:endParaRPr lang="es-ES" dirty="0"/>
          </a:p>
          <a:p>
            <a:endParaRPr lang="es-ES" dirty="0"/>
          </a:p>
        </p:txBody>
      </p:sp>
      <p:pic>
        <p:nvPicPr>
          <p:cNvPr id="5" name="Picture 4" descr="Copia de HPIM0357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6143636" y="0"/>
            <a:ext cx="3000364" cy="1357298"/>
          </a:xfrm>
          <a:prstGeom prst="rect">
            <a:avLst/>
          </a:prstGeom>
          <a:noFill/>
          <a:effectLst>
            <a:outerShdw blurRad="596900" dist="533400" dir="6660000" algn="ctr" rotWithShape="0">
              <a:srgbClr val="000000">
                <a:alpha val="64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s-MX" b="1" u="sng" dirty="0" smtClean="0"/>
              <a:t/>
            </a:r>
            <a:br>
              <a:rPr lang="es-MX" b="1" u="sng" dirty="0" smtClean="0"/>
            </a:br>
            <a:r>
              <a:rPr lang="es-MX" b="1" u="sng" dirty="0"/>
              <a:t/>
            </a:r>
            <a:br>
              <a:rPr lang="es-MX" b="1" u="sng" dirty="0"/>
            </a:br>
            <a:r>
              <a:rPr lang="es-MX" b="1" u="sng" dirty="0" smtClean="0"/>
              <a:t>SISTEMA </a:t>
            </a:r>
            <a:r>
              <a:rPr lang="es-MX" b="1" u="sng" dirty="0"/>
              <a:t>DE  ENSEÑANZA </a:t>
            </a:r>
            <a:r>
              <a:rPr lang="es-ES" dirty="0"/>
              <a:t/>
            </a:r>
            <a:br>
              <a:rPr lang="es-ES" dirty="0"/>
            </a:br>
            <a:r>
              <a:rPr lang="es-MX" b="1" dirty="0"/>
              <a:t> </a:t>
            </a:r>
            <a:r>
              <a:rPr lang="es-ES" dirty="0"/>
              <a:t/>
            </a:r>
            <a:br>
              <a:rPr lang="es-ES" dirty="0"/>
            </a:b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71472" y="1571612"/>
            <a:ext cx="8286808" cy="4786346"/>
          </a:xfrm>
          <a:ln w="38100">
            <a:solidFill>
              <a:schemeClr val="tx2"/>
            </a:solidFill>
          </a:ln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s-MX" sz="4100" b="1" dirty="0" smtClean="0"/>
              <a:t>OBJETIVOS </a:t>
            </a:r>
            <a:r>
              <a:rPr lang="es-MX" sz="4100" b="1" dirty="0"/>
              <a:t>GENERALES</a:t>
            </a:r>
            <a:r>
              <a:rPr lang="es-MX" b="1" dirty="0"/>
              <a:t>.-</a:t>
            </a:r>
            <a:endParaRPr lang="es-ES" dirty="0"/>
          </a:p>
          <a:p>
            <a:pPr>
              <a:buNone/>
            </a:pPr>
            <a:r>
              <a:rPr lang="es-MX" sz="3300" b="1" dirty="0"/>
              <a:t>OBJETIVOS GENERALES PARA LAS EIDE y </a:t>
            </a:r>
            <a:r>
              <a:rPr lang="es-MX" sz="3300" b="1" dirty="0" smtClean="0"/>
              <a:t>ACADEMIAS PROVINCIALES</a:t>
            </a:r>
            <a:endParaRPr lang="es-ES" sz="3300" b="1" i="1" dirty="0"/>
          </a:p>
          <a:p>
            <a:pPr lvl="0"/>
            <a:r>
              <a:rPr lang="es-MX" dirty="0"/>
              <a:t>Desarrollar hábitos de conducta, valores éticos, estéticos y político-ideológicos, como parte de la formación en los valores del sistema deportivo cubano.</a:t>
            </a:r>
            <a:endParaRPr lang="es-ES" dirty="0"/>
          </a:p>
          <a:p>
            <a:pPr lvl="0"/>
            <a:r>
              <a:rPr lang="es-MX" dirty="0"/>
              <a:t>Consolidar el desarrollo físico y deportivo de las jóvenes talentos </a:t>
            </a:r>
            <a:endParaRPr lang="es-ES" dirty="0"/>
          </a:p>
          <a:p>
            <a:pPr lvl="0"/>
            <a:r>
              <a:rPr lang="es-MX" dirty="0"/>
              <a:t>Garantizar la formación de gimnastas con niveles de aptitud – actitud requeridos para engrosar las filas de la Escuela Nacional del Deporte</a:t>
            </a:r>
            <a:r>
              <a:rPr lang="es-MX" dirty="0" smtClean="0"/>
              <a:t>.</a:t>
            </a:r>
          </a:p>
          <a:p>
            <a:pPr lvl="0" algn="just"/>
            <a:endParaRPr lang="es-ES" dirty="0"/>
          </a:p>
          <a:p>
            <a:endParaRPr lang="es-ES" dirty="0"/>
          </a:p>
        </p:txBody>
      </p:sp>
      <p:pic>
        <p:nvPicPr>
          <p:cNvPr id="6" name="Picture 4" descr="P09-03-12_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0958" y="0"/>
            <a:ext cx="1295400" cy="157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393700" dist="241300" dir="5400000" algn="ctr" rotWithShape="0">
              <a:srgbClr val="000000">
                <a:alpha val="64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s-MX" b="1" u="sng" dirty="0" smtClean="0"/>
              <a:t/>
            </a:r>
            <a:br>
              <a:rPr lang="es-MX" b="1" u="sng" dirty="0" smtClean="0"/>
            </a:br>
            <a:r>
              <a:rPr lang="es-MX" b="1" u="sng" dirty="0"/>
              <a:t/>
            </a:r>
            <a:br>
              <a:rPr lang="es-MX" b="1" u="sng" dirty="0"/>
            </a:br>
            <a:r>
              <a:rPr lang="es-MX" b="1" u="sng" dirty="0" smtClean="0"/>
              <a:t>SISTEMA </a:t>
            </a:r>
            <a:r>
              <a:rPr lang="es-MX" b="1" u="sng" dirty="0"/>
              <a:t>DE  ENSEÑANZA </a:t>
            </a:r>
            <a:r>
              <a:rPr lang="es-ES" dirty="0"/>
              <a:t/>
            </a:r>
            <a:br>
              <a:rPr lang="es-ES" dirty="0"/>
            </a:br>
            <a:r>
              <a:rPr lang="es-MX" b="1" dirty="0"/>
              <a:t> </a:t>
            </a:r>
            <a:r>
              <a:rPr lang="es-ES" dirty="0"/>
              <a:t/>
            </a:r>
            <a:br>
              <a:rPr lang="es-ES" dirty="0"/>
            </a:b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0034" y="1571612"/>
            <a:ext cx="8286808" cy="4786346"/>
          </a:xfrm>
          <a:ln w="38100">
            <a:solidFill>
              <a:schemeClr val="tx2"/>
            </a:solidFill>
          </a:ln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s-MX" sz="4100" b="1" dirty="0" smtClean="0"/>
              <a:t>OBJETIVOS </a:t>
            </a:r>
            <a:r>
              <a:rPr lang="es-MX" sz="4100" b="1" dirty="0"/>
              <a:t>GENERALES</a:t>
            </a:r>
            <a:r>
              <a:rPr lang="es-MX" b="1" dirty="0"/>
              <a:t>.-</a:t>
            </a:r>
            <a:endParaRPr lang="es-ES" dirty="0"/>
          </a:p>
          <a:p>
            <a:pPr>
              <a:buNone/>
            </a:pPr>
            <a:r>
              <a:rPr lang="es-MX" b="1" dirty="0" smtClean="0"/>
              <a:t>OBJETIVOS GENERALES PARA LOS  CENTROS NACIONALES</a:t>
            </a:r>
            <a:endParaRPr lang="es-ES" dirty="0" smtClean="0"/>
          </a:p>
          <a:p>
            <a:pPr lvl="0" algn="just"/>
            <a:r>
              <a:rPr lang="es-MX" dirty="0" smtClean="0"/>
              <a:t>Tributar a la consolidación y perfeccionamiento de la formación integral del deportista acorde a los principios de nuestra sociedad socialista.</a:t>
            </a:r>
            <a:endParaRPr lang="es-ES" dirty="0" smtClean="0"/>
          </a:p>
          <a:p>
            <a:pPr lvl="0" algn="just"/>
            <a:r>
              <a:rPr lang="es-MX" dirty="0" smtClean="0"/>
              <a:t>Contribuir  al perfeccionamiento de la preparación física, técnico-táctica y psicológica de la gimnasta</a:t>
            </a:r>
            <a:endParaRPr lang="es-ES" dirty="0" smtClean="0"/>
          </a:p>
          <a:p>
            <a:pPr lvl="0" algn="just"/>
            <a:r>
              <a:rPr lang="es-MX" dirty="0" smtClean="0"/>
              <a:t>Conformar una óptima calidad deportiva, garantizando el relevo de las selecciones nacionales, juveniles o de mayores del país.</a:t>
            </a:r>
            <a:endParaRPr lang="es-ES" dirty="0" smtClean="0"/>
          </a:p>
          <a:p>
            <a:pPr lvl="0" algn="just"/>
            <a:r>
              <a:rPr lang="es-MX" dirty="0" smtClean="0"/>
              <a:t>Garantizar  los propósitos competitivos nacionales  e internacionales planteados en la estrategia  de desarrollo del deporte para este ciclo.</a:t>
            </a:r>
            <a:endParaRPr lang="es-ES" dirty="0" smtClean="0"/>
          </a:p>
          <a:p>
            <a:pPr lvl="0" algn="just"/>
            <a:endParaRPr lang="es-ES" dirty="0"/>
          </a:p>
          <a:p>
            <a:endParaRPr lang="es-ES" dirty="0"/>
          </a:p>
        </p:txBody>
      </p:sp>
      <p:pic>
        <p:nvPicPr>
          <p:cNvPr id="7" name="Picture 3" descr="FIL971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>
          <a:xfrm>
            <a:off x="5929322" y="0"/>
            <a:ext cx="3214678" cy="1857364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1385</TotalTime>
  <Words>2811</Words>
  <Application>Microsoft Office PowerPoint</Application>
  <PresentationFormat>Presentación en pantalla (4:3)</PresentationFormat>
  <Paragraphs>1164</Paragraphs>
  <Slides>29</Slides>
  <Notes>4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29</vt:i4>
      </vt:variant>
    </vt:vector>
  </HeadingPairs>
  <TitlesOfParts>
    <vt:vector size="32" baseType="lpstr">
      <vt:lpstr>Tema de Office</vt:lpstr>
      <vt:lpstr>Diapositiva</vt:lpstr>
      <vt:lpstr>Presentación de Microsoft Office PowerPoint</vt:lpstr>
      <vt:lpstr>Diapositiva 1</vt:lpstr>
      <vt:lpstr>Diapositiva 2</vt:lpstr>
      <vt:lpstr>Diapositiva 3</vt:lpstr>
      <vt:lpstr>Diapositiva 4</vt:lpstr>
      <vt:lpstr>Diapositiva 5</vt:lpstr>
      <vt:lpstr>Diapositiva 6</vt:lpstr>
      <vt:lpstr>  SISTEMA DE  ENSEÑANZA    </vt:lpstr>
      <vt:lpstr>  SISTEMA DE  ENSEÑANZA    </vt:lpstr>
      <vt:lpstr>  SISTEMA DE  ENSEÑANZA    </vt:lpstr>
      <vt:lpstr>  SISTEMA DE  ENSEÑANZA    </vt:lpstr>
      <vt:lpstr>  SISTEMA DE  SELECCIÓN DEPORTIVA  </vt:lpstr>
      <vt:lpstr>Información necesaria…</vt:lpstr>
      <vt:lpstr>Diapositiva 13</vt:lpstr>
      <vt:lpstr>Competencias: Esperanza Olímpica y el Festival Pioneril desde el nivel municipal hasta  nivel provincial (6,7 y 8 años) y la Liga Estudiantil desde el nivel municipal hasta  nivel provincial 8 años.</vt:lpstr>
      <vt:lpstr>DISTRIBUCION DEL TIEMPO POR CONTENIDOS  DE  LA PREPARACIÓN.  9 AÑOS</vt:lpstr>
      <vt:lpstr>Diapositiva 16</vt:lpstr>
      <vt:lpstr>Glosario</vt:lpstr>
      <vt:lpstr>Diapositiva 18</vt:lpstr>
      <vt:lpstr>Diapositiva 19</vt:lpstr>
      <vt:lpstr>Split cm: La gimnasta se colocará en la posición de split manteniéndose 30 segundos (lateral y de frente) apoyada por los pies, entre dos cajones suecos, sujetándose además de dos barras paralelas que estarán a ambos lados del cuerpo, de tal forma que la gimnasta pueda lograr la mayor amplitud (con la colocación correcta del cuerpo) a partir de la influencia de su propio peso. ..  </vt:lpstr>
      <vt:lpstr>CRITERIOS A TENER EN CUENTA EN  LA SELECCIÓN INICIAL</vt:lpstr>
      <vt:lpstr>Diapositiva 22</vt:lpstr>
      <vt:lpstr>CRITERIOS A TENER EN CUENTA EN  LA SELECCIÓN INICIAL</vt:lpstr>
      <vt:lpstr>CRITERIOS A TENER EN CUENTA EN  LA SELECCIÓN POR ETAPAS</vt:lpstr>
      <vt:lpstr>Valores de referencia para los indicadores morfofuncionales</vt:lpstr>
      <vt:lpstr>CRITERIOS A TENER EN CUENTA EN LA SELECCIÓN PARA LA CONFORMACIÓN DE EQUIPOS.</vt:lpstr>
      <vt:lpstr>Diapositiva 27</vt:lpstr>
      <vt:lpstr>Diapositiva 28</vt:lpstr>
      <vt:lpstr>Diapositiva 29</vt:lpstr>
    </vt:vector>
  </TitlesOfParts>
  <Company>CDR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Melix</dc:creator>
  <cp:lastModifiedBy>MELI</cp:lastModifiedBy>
  <cp:revision>17</cp:revision>
  <dcterms:created xsi:type="dcterms:W3CDTF">2013-05-28T11:41:37Z</dcterms:created>
  <dcterms:modified xsi:type="dcterms:W3CDTF">2016-07-21T20:32:14Z</dcterms:modified>
</cp:coreProperties>
</file>