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4" r:id="rId1"/>
  </p:sldMasterIdLst>
  <p:notesMasterIdLst>
    <p:notesMasterId r:id="rId38"/>
  </p:notesMasterIdLst>
  <p:sldIdLst>
    <p:sldId id="256" r:id="rId2"/>
    <p:sldId id="260" r:id="rId3"/>
    <p:sldId id="261" r:id="rId4"/>
    <p:sldId id="291" r:id="rId5"/>
    <p:sldId id="300" r:id="rId6"/>
    <p:sldId id="274" r:id="rId7"/>
    <p:sldId id="259" r:id="rId8"/>
    <p:sldId id="299" r:id="rId9"/>
    <p:sldId id="284" r:id="rId10"/>
    <p:sldId id="285" r:id="rId11"/>
    <p:sldId id="286" r:id="rId12"/>
    <p:sldId id="263" r:id="rId13"/>
    <p:sldId id="265" r:id="rId14"/>
    <p:sldId id="266" r:id="rId15"/>
    <p:sldId id="267" r:id="rId16"/>
    <p:sldId id="268" r:id="rId17"/>
    <p:sldId id="269" r:id="rId18"/>
    <p:sldId id="273" r:id="rId19"/>
    <p:sldId id="271" r:id="rId20"/>
    <p:sldId id="298" r:id="rId21"/>
    <p:sldId id="275" r:id="rId22"/>
    <p:sldId id="276" r:id="rId23"/>
    <p:sldId id="277" r:id="rId24"/>
    <p:sldId id="278" r:id="rId25"/>
    <p:sldId id="279" r:id="rId26"/>
    <p:sldId id="280" r:id="rId27"/>
    <p:sldId id="281" r:id="rId28"/>
    <p:sldId id="282" r:id="rId29"/>
    <p:sldId id="283" r:id="rId30"/>
    <p:sldId id="288" r:id="rId31"/>
    <p:sldId id="289" r:id="rId32"/>
    <p:sldId id="290" r:id="rId33"/>
    <p:sldId id="292" r:id="rId34"/>
    <p:sldId id="294" r:id="rId35"/>
    <p:sldId id="295" r:id="rId36"/>
    <p:sldId id="301" r:id="rId3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8025" autoAdjust="0"/>
  </p:normalViewPr>
  <p:slideViewPr>
    <p:cSldViewPr snapToGrid="0">
      <p:cViewPr varScale="1">
        <p:scale>
          <a:sx n="76" d="100"/>
          <a:sy n="76"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4C21D6-258D-470B-90C9-A66A27C05916}" type="datetimeFigureOut">
              <a:rPr lang="es-PE" smtClean="0"/>
              <a:t>4/05/2016</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EBFC1E-2DB2-493B-A492-AB36925897AA}" type="slidenum">
              <a:rPr lang="es-PE" smtClean="0"/>
              <a:t>‹Nº›</a:t>
            </a:fld>
            <a:endParaRPr lang="es-PE"/>
          </a:p>
        </p:txBody>
      </p:sp>
    </p:spTree>
    <p:extLst>
      <p:ext uri="{BB962C8B-B14F-4D97-AF65-F5344CB8AC3E}">
        <p14:creationId xmlns:p14="http://schemas.microsoft.com/office/powerpoint/2010/main" val="1579845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8AEBFC1E-2DB2-493B-A492-AB36925897AA}" type="slidenum">
              <a:rPr lang="es-PE" smtClean="0"/>
              <a:t>18</a:t>
            </a:fld>
            <a:endParaRPr lang="es-PE"/>
          </a:p>
        </p:txBody>
      </p:sp>
    </p:spTree>
    <p:extLst>
      <p:ext uri="{BB962C8B-B14F-4D97-AF65-F5344CB8AC3E}">
        <p14:creationId xmlns:p14="http://schemas.microsoft.com/office/powerpoint/2010/main" val="1905135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8AEBFC1E-2DB2-493B-A492-AB36925897AA}" type="slidenum">
              <a:rPr lang="es-PE" smtClean="0"/>
              <a:t>19</a:t>
            </a:fld>
            <a:endParaRPr lang="es-PE"/>
          </a:p>
        </p:txBody>
      </p:sp>
    </p:spTree>
    <p:extLst>
      <p:ext uri="{BB962C8B-B14F-4D97-AF65-F5344CB8AC3E}">
        <p14:creationId xmlns:p14="http://schemas.microsoft.com/office/powerpoint/2010/main" val="253118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8AEBFC1E-2DB2-493B-A492-AB36925897AA}" type="slidenum">
              <a:rPr lang="es-PE" smtClean="0"/>
              <a:t>22</a:t>
            </a:fld>
            <a:endParaRPr lang="es-PE"/>
          </a:p>
        </p:txBody>
      </p:sp>
    </p:spTree>
    <p:extLst>
      <p:ext uri="{BB962C8B-B14F-4D97-AF65-F5344CB8AC3E}">
        <p14:creationId xmlns:p14="http://schemas.microsoft.com/office/powerpoint/2010/main" val="419196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8AEBFC1E-2DB2-493B-A492-AB36925897AA}" type="slidenum">
              <a:rPr lang="es-PE" smtClean="0"/>
              <a:t>31</a:t>
            </a:fld>
            <a:endParaRPr lang="es-PE"/>
          </a:p>
        </p:txBody>
      </p:sp>
    </p:spTree>
    <p:extLst>
      <p:ext uri="{BB962C8B-B14F-4D97-AF65-F5344CB8AC3E}">
        <p14:creationId xmlns:p14="http://schemas.microsoft.com/office/powerpoint/2010/main" val="116713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3549299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4096076-CFE3-4FFF-9A8A-610FADD59C11}" type="datetimeFigureOut">
              <a:rPr lang="es-PE" smtClean="0"/>
              <a:t>4/05/2016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387577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612631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04118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754893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4"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1686882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4"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1996187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1929228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268533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31068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276757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4096076-CFE3-4FFF-9A8A-610FADD59C11}" type="datetimeFigureOut">
              <a:rPr lang="es-PE" smtClean="0"/>
              <a:t>4/05/2016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369202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4096076-CFE3-4FFF-9A8A-610FADD59C11}" type="datetimeFigureOut">
              <a:rPr lang="es-PE" smtClean="0"/>
              <a:t>4/05/2016</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372869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3"/>
          <p:cNvSpPr>
            <a:spLocks noGrp="1"/>
          </p:cNvSpPr>
          <p:nvPr>
            <p:ph type="ftr" sz="quarter" idx="11"/>
          </p:nvPr>
        </p:nvSpPr>
        <p:spPr/>
        <p:txBody>
          <a:bodyPr/>
          <a:lstStyle/>
          <a:p>
            <a:endParaRPr lang="es-PE"/>
          </a:p>
        </p:txBody>
      </p:sp>
      <p:sp>
        <p:nvSpPr>
          <p:cNvPr id="6" name="Slide Number Placeholder 4"/>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171924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2"/>
          <p:cNvSpPr>
            <a:spLocks noGrp="1"/>
          </p:cNvSpPr>
          <p:nvPr>
            <p:ph type="ftr" sz="quarter" idx="11"/>
          </p:nvPr>
        </p:nvSpPr>
        <p:spPr/>
        <p:txBody>
          <a:bodyPr/>
          <a:lstStyle/>
          <a:p>
            <a:endParaRPr lang="es-PE"/>
          </a:p>
        </p:txBody>
      </p:sp>
      <p:sp>
        <p:nvSpPr>
          <p:cNvPr id="6" name="Slide Number Placeholder 3"/>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145311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B4096076-CFE3-4FFF-9A8A-610FADD59C11}" type="datetimeFigureOut">
              <a:rPr lang="es-PE" smtClean="0"/>
              <a:t>4/05/2016</a:t>
            </a:fld>
            <a:endParaRPr lang="es-PE"/>
          </a:p>
        </p:txBody>
      </p:sp>
      <p:sp>
        <p:nvSpPr>
          <p:cNvPr id="5" name="Footer Placeholder 5"/>
          <p:cNvSpPr>
            <a:spLocks noGrp="1"/>
          </p:cNvSpPr>
          <p:nvPr>
            <p:ph type="ftr" sz="quarter" idx="11"/>
          </p:nvPr>
        </p:nvSpPr>
        <p:spPr/>
        <p:txBody>
          <a:bodyPr/>
          <a:lstStyle/>
          <a:p>
            <a:endParaRPr lang="es-PE"/>
          </a:p>
        </p:txBody>
      </p:sp>
      <p:sp>
        <p:nvSpPr>
          <p:cNvPr id="6" name="Slide Number Placeholder 6"/>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63630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4096076-CFE3-4FFF-9A8A-610FADD59C11}" type="datetimeFigureOut">
              <a:rPr lang="es-PE" smtClean="0"/>
              <a:t>4/05/2016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13212ED-2855-4BC0-94CF-2C970822AB3A}" type="slidenum">
              <a:rPr lang="es-PE" smtClean="0"/>
              <a:t>‹Nº›</a:t>
            </a:fld>
            <a:endParaRPr lang="es-PE"/>
          </a:p>
        </p:txBody>
      </p:sp>
    </p:spTree>
    <p:extLst>
      <p:ext uri="{BB962C8B-B14F-4D97-AF65-F5344CB8AC3E}">
        <p14:creationId xmlns:p14="http://schemas.microsoft.com/office/powerpoint/2010/main" val="278884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4096076-CFE3-4FFF-9A8A-610FADD59C11}" type="datetimeFigureOut">
              <a:rPr lang="es-PE" smtClean="0"/>
              <a:t>4/05/2016</a:t>
            </a:fld>
            <a:endParaRPr lang="es-P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P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3212ED-2855-4BC0-94CF-2C970822AB3A}" type="slidenum">
              <a:rPr lang="es-PE" smtClean="0"/>
              <a:t>‹Nº›</a:t>
            </a:fld>
            <a:endParaRPr lang="es-PE"/>
          </a:p>
        </p:txBody>
      </p:sp>
    </p:spTree>
    <p:extLst>
      <p:ext uri="{BB962C8B-B14F-4D97-AF65-F5344CB8AC3E}">
        <p14:creationId xmlns:p14="http://schemas.microsoft.com/office/powerpoint/2010/main" val="1781031513"/>
      </p:ext>
    </p:extLst>
  </p:cSld>
  <p:clrMap bg1="dk1" tx1="lt1" bg2="dk2" tx2="lt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sz="3200" b="1" dirty="0" smtClean="0"/>
              <a:t>PROGRAMA INTEGRAL DE PREPARACION DEL DEPORTISTA</a:t>
            </a:r>
            <a:br>
              <a:rPr lang="es-PE" sz="3200" b="1" dirty="0" smtClean="0"/>
            </a:br>
            <a:r>
              <a:rPr lang="es-PE" sz="3200" b="1" dirty="0" smtClean="0"/>
              <a:t>DEPORTE: NATACION</a:t>
            </a:r>
            <a:endParaRPr lang="es-PE" sz="3200" b="1" dirty="0"/>
          </a:p>
        </p:txBody>
      </p:sp>
      <p:sp>
        <p:nvSpPr>
          <p:cNvPr id="3" name="Subtítulo 2"/>
          <p:cNvSpPr>
            <a:spLocks noGrp="1"/>
          </p:cNvSpPr>
          <p:nvPr>
            <p:ph type="subTitle" idx="1"/>
          </p:nvPr>
        </p:nvSpPr>
        <p:spPr/>
        <p:txBody>
          <a:bodyPr>
            <a:normAutofit/>
          </a:bodyPr>
          <a:lstStyle/>
          <a:p>
            <a:r>
              <a:rPr lang="es-PE" sz="3200" b="1" dirty="0" smtClean="0">
                <a:solidFill>
                  <a:srgbClr val="FFC000"/>
                </a:solidFill>
              </a:rPr>
              <a:t>REDISEÑO Y PRESENTACIÓN</a:t>
            </a:r>
            <a:endParaRPr lang="es-PE" sz="3200" b="1" dirty="0">
              <a:solidFill>
                <a:srgbClr val="FFC000"/>
              </a:solidFill>
            </a:endParaRPr>
          </a:p>
        </p:txBody>
      </p:sp>
    </p:spTree>
    <p:extLst>
      <p:ext uri="{BB962C8B-B14F-4D97-AF65-F5344CB8AC3E}">
        <p14:creationId xmlns:p14="http://schemas.microsoft.com/office/powerpoint/2010/main" val="3340582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37309" y="803564"/>
            <a:ext cx="10931236" cy="5478423"/>
          </a:xfrm>
          <a:prstGeom prst="rect">
            <a:avLst/>
          </a:prstGeom>
          <a:noFill/>
        </p:spPr>
        <p:txBody>
          <a:bodyPr wrap="square" rtlCol="0">
            <a:spAutoFit/>
          </a:bodyPr>
          <a:lstStyle/>
          <a:p>
            <a:r>
              <a:rPr lang="es-PE" sz="1600" b="1" dirty="0"/>
              <a:t>SW7. ESTILO PECHO</a:t>
            </a:r>
            <a:r>
              <a:rPr lang="es-PE" sz="1600" b="1" dirty="0" smtClean="0"/>
              <a:t>.</a:t>
            </a:r>
          </a:p>
          <a:p>
            <a:endParaRPr lang="es-PE" sz="1200" b="1" dirty="0" smtClean="0"/>
          </a:p>
          <a:p>
            <a:r>
              <a:rPr lang="es-PE" sz="1400" b="1" dirty="0" smtClean="0"/>
              <a:t>Contiene 6 artículos. Se modificaron el No. 1, No. 2, No. 4 y No. 6</a:t>
            </a:r>
          </a:p>
          <a:p>
            <a:endParaRPr lang="es-PE" sz="1400" b="1" dirty="0"/>
          </a:p>
          <a:p>
            <a:r>
              <a:rPr lang="es-PE" sz="1400" b="1" dirty="0"/>
              <a:t>SW7.1. Después de la salida y después de cada vuelta, el nadador puede dar una brazada completamente hacia atrás hasta las piernas durante la cual el nadador puede estar sumergido. Se permite una patada sencilla estilo mariposa </a:t>
            </a:r>
            <a:r>
              <a:rPr lang="es-PE" sz="1400" b="1" dirty="0">
                <a:solidFill>
                  <a:srgbClr val="FFFF00"/>
                </a:solidFill>
              </a:rPr>
              <a:t>en cualquier momento  antes de la patada de </a:t>
            </a:r>
            <a:r>
              <a:rPr lang="es-PE" sz="1400" b="1" dirty="0" smtClean="0">
                <a:solidFill>
                  <a:srgbClr val="FFFF00"/>
                </a:solidFill>
              </a:rPr>
              <a:t>pecho</a:t>
            </a:r>
          </a:p>
          <a:p>
            <a:r>
              <a:rPr lang="es-PE" sz="1400" b="1" dirty="0" smtClean="0"/>
              <a:t>  </a:t>
            </a:r>
            <a:endParaRPr lang="es-PE" sz="1400" b="1" dirty="0"/>
          </a:p>
          <a:p>
            <a:r>
              <a:rPr lang="es-PE" sz="1400" b="1" dirty="0"/>
              <a:t>SW7.2. Desde el principio de la primera brazada después de la arrancada y después de cada giro, el cuerpo estará sobre el pecho. No se permite girar hacia la espalda en ningún momento, </a:t>
            </a:r>
            <a:r>
              <a:rPr lang="es-PE" sz="1400" b="1" dirty="0">
                <a:solidFill>
                  <a:srgbClr val="FFFF00"/>
                </a:solidFill>
              </a:rPr>
              <a:t>excepto al hacer el giro después del toque de la pared es permisible girar de alguna manera a lo largo del cuerpo sobre el pecho cuando se abandone la pared.</a:t>
            </a:r>
            <a:r>
              <a:rPr lang="es-PE" sz="1400" b="1" dirty="0"/>
              <a:t> Desde la arrancada y durante toda la carrera, el ciclo debe ser una brazada y una patada en ese orden. Todos los movimientos de los brazos serán simultáneos y en el mismo plano horizontal, sin hacer movimientos alternativos. </a:t>
            </a:r>
            <a:endParaRPr lang="es-PE" sz="1400" b="1" dirty="0" smtClean="0"/>
          </a:p>
          <a:p>
            <a:endParaRPr lang="es-PE" sz="1400" b="1" dirty="0"/>
          </a:p>
          <a:p>
            <a:endParaRPr lang="es-PE" sz="1400" b="1" dirty="0"/>
          </a:p>
          <a:p>
            <a:r>
              <a:rPr lang="es-PE" sz="1400" b="1" dirty="0"/>
              <a:t>SW7.4. Durante cada ciclo completo, alguna parte de la cabeza del nadador, deberá romper la superficie del agua. La cabeza deberá quebrar la superficie del agua  antes de que las manos, llevadas hacia atrás, en la segunda brazada, </a:t>
            </a:r>
            <a:r>
              <a:rPr lang="es-PE" sz="1400" b="1" dirty="0">
                <a:solidFill>
                  <a:srgbClr val="FFFF00"/>
                </a:solidFill>
              </a:rPr>
              <a:t>giren hacia adentro</a:t>
            </a:r>
            <a:r>
              <a:rPr lang="es-PE" sz="1400" b="1" dirty="0"/>
              <a:t>. Todos los movimientos de piernas serán simultáneos en un plano horizontal sin movimiento alterno</a:t>
            </a:r>
            <a:r>
              <a:rPr lang="es-PE" sz="1400" b="1" dirty="0" smtClean="0"/>
              <a:t>.</a:t>
            </a:r>
          </a:p>
          <a:p>
            <a:endParaRPr lang="es-PE" sz="1400" b="1" dirty="0"/>
          </a:p>
          <a:p>
            <a:endParaRPr lang="es-PE" sz="1400" b="1" dirty="0"/>
          </a:p>
          <a:p>
            <a:r>
              <a:rPr lang="es-PE" sz="1400" b="1" dirty="0"/>
              <a:t>SW7.6. Al ejecutar las vueltas y al terminar la carrera, el toque será hecho con ambas manos, simultáneamente, ya sea por encima o por debajo del nivel del agua. </a:t>
            </a:r>
            <a:r>
              <a:rPr lang="es-PE" sz="1400" b="1" dirty="0">
                <a:solidFill>
                  <a:srgbClr val="FFFF00"/>
                </a:solidFill>
              </a:rPr>
              <a:t>En la última brazada antes de la vuelta y antes de la brazada final no es permitido que sea seguido de una patada</a:t>
            </a:r>
            <a:r>
              <a:rPr lang="es-PE" sz="1400" b="1" dirty="0">
                <a:solidFill>
                  <a:srgbClr val="FF0000"/>
                </a:solidFill>
              </a:rPr>
              <a:t>.</a:t>
            </a:r>
            <a:r>
              <a:rPr lang="es-PE" sz="1400" b="1" dirty="0"/>
              <a:t> La cabeza podrá estar sumergida después de la última brazada antes del toque siempre y cuando ésta quiebre la superficie del agua, en algún momento durante el último ciclo, completo o incompleto, antes del toque.</a:t>
            </a:r>
          </a:p>
        </p:txBody>
      </p:sp>
    </p:spTree>
    <p:extLst>
      <p:ext uri="{BB962C8B-B14F-4D97-AF65-F5344CB8AC3E}">
        <p14:creationId xmlns:p14="http://schemas.microsoft.com/office/powerpoint/2010/main" val="3611931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2487526"/>
            <a:ext cx="227948" cy="543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PE"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CuadroTexto 1"/>
          <p:cNvSpPr txBox="1"/>
          <p:nvPr/>
        </p:nvSpPr>
        <p:spPr>
          <a:xfrm>
            <a:off x="745959" y="577515"/>
            <a:ext cx="10864515" cy="4862870"/>
          </a:xfrm>
          <a:prstGeom prst="rect">
            <a:avLst/>
          </a:prstGeom>
          <a:noFill/>
        </p:spPr>
        <p:txBody>
          <a:bodyPr wrap="square" rtlCol="0">
            <a:spAutoFit/>
          </a:bodyPr>
          <a:lstStyle/>
          <a:p>
            <a:r>
              <a:rPr lang="es-PE" sz="1600" b="1" dirty="0"/>
              <a:t>SW8. ESTILO MARIPOSA</a:t>
            </a:r>
            <a:r>
              <a:rPr lang="es-PE" sz="1600" b="1" dirty="0" smtClean="0"/>
              <a:t>.</a:t>
            </a:r>
          </a:p>
          <a:p>
            <a:endParaRPr lang="es-PE" sz="1200" b="1" dirty="0" smtClean="0"/>
          </a:p>
          <a:p>
            <a:r>
              <a:rPr lang="es-PE" sz="1200" b="1" dirty="0" smtClean="0"/>
              <a:t>Contiene 5 artículos. Se modifica el No. 1</a:t>
            </a:r>
          </a:p>
          <a:p>
            <a:endParaRPr lang="es-PE" sz="1200" b="1" dirty="0"/>
          </a:p>
          <a:p>
            <a:r>
              <a:rPr lang="es-PE" sz="1400" b="1" dirty="0"/>
              <a:t>SW8.1. Desde el comienzo de la primera brazada después de la partida y después de cada vuelta, el cuerpo deberá mantenerse sobre el pecho, Se permite patear debajo del agua estando de lado. No está permitido girar hacia la espalda en ningún momento, </a:t>
            </a:r>
            <a:r>
              <a:rPr lang="es-PE" sz="1400" b="1" dirty="0">
                <a:solidFill>
                  <a:srgbClr val="FFFF00"/>
                </a:solidFill>
              </a:rPr>
              <a:t>excepto en la vuelta después del toque a la pared donde es permitido girar de cualquier manera a lo largo del cuerpo y este estará sobre el pecho al abandonar la </a:t>
            </a:r>
            <a:r>
              <a:rPr lang="es-PE" sz="1400" b="1" dirty="0" smtClean="0">
                <a:solidFill>
                  <a:srgbClr val="FFFF00"/>
                </a:solidFill>
              </a:rPr>
              <a:t>pared</a:t>
            </a:r>
          </a:p>
          <a:p>
            <a:endParaRPr lang="es-PE" sz="1200" b="1" dirty="0"/>
          </a:p>
          <a:p>
            <a:r>
              <a:rPr lang="es-PE" sz="1600" b="1" dirty="0" smtClean="0"/>
              <a:t>SW9</a:t>
            </a:r>
            <a:r>
              <a:rPr lang="es-PE" sz="1600" b="1" dirty="0"/>
              <a:t>. COMBINADO</a:t>
            </a:r>
            <a:r>
              <a:rPr lang="es-PE" sz="1600" b="1" dirty="0" smtClean="0"/>
              <a:t>.</a:t>
            </a:r>
          </a:p>
          <a:p>
            <a:endParaRPr lang="es-PE" sz="1200" b="1" dirty="0"/>
          </a:p>
          <a:p>
            <a:r>
              <a:rPr lang="es-PE" sz="1400" b="1" dirty="0" smtClean="0"/>
              <a:t>Contiene 3 artículos. Sin modificaciones</a:t>
            </a:r>
          </a:p>
          <a:p>
            <a:endParaRPr lang="es-PE" sz="1200" b="1" dirty="0"/>
          </a:p>
          <a:p>
            <a:r>
              <a:rPr lang="es-PE" sz="1600" b="1" dirty="0" smtClean="0"/>
              <a:t>SW10. LA CARRERA</a:t>
            </a:r>
          </a:p>
          <a:p>
            <a:endParaRPr lang="es-PE" sz="1200" b="1" dirty="0"/>
          </a:p>
          <a:p>
            <a:r>
              <a:rPr lang="es-PE" sz="1400" b="1" dirty="0" smtClean="0"/>
              <a:t>Contiene 16 artículos. Se modifica el No. 10</a:t>
            </a:r>
          </a:p>
          <a:p>
            <a:endParaRPr lang="es-PE" sz="1400" b="1" dirty="0"/>
          </a:p>
          <a:p>
            <a:r>
              <a:rPr lang="es-PE" sz="1400" b="1" dirty="0"/>
              <a:t>SW10.10. Habrá cuatro nadadores en cada equipo de relevos. </a:t>
            </a:r>
            <a:r>
              <a:rPr lang="es-PE" sz="1400" b="1" dirty="0">
                <a:solidFill>
                  <a:srgbClr val="FFFF00"/>
                </a:solidFill>
              </a:rPr>
              <a:t>Relevos mixtos pueden ser nadados. Los relevos mixtos consisten en dos hombres y dos mujeres. Tomar los tiempos por separado en estos eventos, no pueden ser usados como records o con el propósito de inscripción.</a:t>
            </a:r>
          </a:p>
          <a:p>
            <a:endParaRPr lang="es-PE" sz="1400" b="1" dirty="0" smtClean="0"/>
          </a:p>
          <a:p>
            <a:endParaRPr lang="es-PE" sz="1200" b="1" dirty="0"/>
          </a:p>
          <a:p>
            <a:endParaRPr lang="es-PE" sz="1200" b="1" dirty="0"/>
          </a:p>
        </p:txBody>
      </p:sp>
    </p:spTree>
    <p:extLst>
      <p:ext uri="{BB962C8B-B14F-4D97-AF65-F5344CB8AC3E}">
        <p14:creationId xmlns:p14="http://schemas.microsoft.com/office/powerpoint/2010/main" val="510817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9466"/>
            <a:ext cx="10515600" cy="956231"/>
          </a:xfrm>
        </p:spPr>
        <p:txBody>
          <a:bodyPr/>
          <a:lstStyle/>
          <a:p>
            <a:r>
              <a:rPr lang="es-MX" dirty="0"/>
              <a:t>O</a:t>
            </a:r>
            <a:r>
              <a:rPr lang="es-MX" dirty="0" smtClean="0"/>
              <a:t>bjetivos Principales del </a:t>
            </a:r>
            <a:r>
              <a:rPr lang="es-MX" dirty="0"/>
              <a:t>Programa </a:t>
            </a:r>
            <a:endParaRPr lang="es-PE" dirty="0"/>
          </a:p>
        </p:txBody>
      </p:sp>
      <p:sp>
        <p:nvSpPr>
          <p:cNvPr id="7" name="Rectangle 4"/>
          <p:cNvSpPr>
            <a:spLocks noGrp="1" noChangeArrowheads="1"/>
          </p:cNvSpPr>
          <p:nvPr>
            <p:ph idx="1"/>
          </p:nvPr>
        </p:nvSpPr>
        <p:spPr bwMode="auto">
          <a:xfrm>
            <a:off x="838200" y="1405605"/>
            <a:ext cx="11351184"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lnSpc>
                <a:spcPct val="150000"/>
              </a:lnSpc>
              <a:spcBef>
                <a:spcPct val="0"/>
              </a:spcBef>
              <a:spcAft>
                <a:spcPct val="0"/>
              </a:spcAft>
            </a:pPr>
            <a:r>
              <a:rPr kumimoji="0" lang="es-MX" sz="160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Establece los principios metodológicos básicos de organización en el desarrollo de la Natación Masiva</a:t>
            </a:r>
          </a:p>
          <a:p>
            <a:pPr marL="0" indent="0" eaLnBrk="0" fontAlgn="base" hangingPunct="0">
              <a:lnSpc>
                <a:spcPct val="150000"/>
              </a:lnSpc>
              <a:spcBef>
                <a:spcPct val="0"/>
              </a:spcBef>
              <a:spcAft>
                <a:spcPct val="0"/>
              </a:spcAft>
              <a:buNone/>
            </a:pPr>
            <a:r>
              <a:rPr lang="es-MX" sz="1600" dirty="0">
                <a:latin typeface="Arial" panose="020B0604020202020204" pitchFamily="34" charset="0"/>
                <a:ea typeface="Times New Roman" panose="02020603050405020304" pitchFamily="18" charset="0"/>
                <a:cs typeface="Arial" panose="020B0604020202020204" pitchFamily="34" charset="0"/>
              </a:rPr>
              <a:t> </a:t>
            </a:r>
            <a:r>
              <a:rPr lang="es-MX" sz="1600" dirty="0" smtClean="0">
                <a:latin typeface="Arial" panose="020B0604020202020204" pitchFamily="34" charset="0"/>
                <a:ea typeface="Times New Roman" panose="02020603050405020304" pitchFamily="18" charset="0"/>
                <a:cs typeface="Arial" panose="020B0604020202020204" pitchFamily="34" charset="0"/>
              </a:rPr>
              <a:t>    </a:t>
            </a:r>
            <a:r>
              <a:rPr kumimoji="0" lang="es-MX" sz="160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y de Alto Rendimiento.</a:t>
            </a:r>
          </a:p>
          <a:p>
            <a:pPr eaLnBrk="0" fontAlgn="base" hangingPunct="0">
              <a:lnSpc>
                <a:spcPct val="150000"/>
              </a:lnSpc>
              <a:spcBef>
                <a:spcPct val="0"/>
              </a:spcBef>
              <a:spcAft>
                <a:spcPct val="0"/>
              </a:spcAft>
              <a:buFont typeface="Wingdings" panose="05000000000000000000" pitchFamily="2" charset="2"/>
              <a:buChar char="§"/>
            </a:pPr>
            <a:endParaRPr lang="es-MX" sz="1600" dirty="0" smtClean="0">
              <a:latin typeface="Arial" panose="020B0604020202020204" pitchFamily="34" charset="0"/>
              <a:ea typeface="Times New Roman" panose="02020603050405020304" pitchFamily="18" charset="0"/>
              <a:cs typeface="Arial" panose="020B0604020202020204" pitchFamily="34" charset="0"/>
            </a:endParaRPr>
          </a:p>
          <a:p>
            <a:pPr eaLnBrk="0" fontAlgn="base" hangingPunct="0">
              <a:lnSpc>
                <a:spcPct val="150000"/>
              </a:lnSpc>
              <a:spcBef>
                <a:spcPct val="0"/>
              </a:spcBef>
              <a:spcAft>
                <a:spcPct val="0"/>
              </a:spcAft>
              <a:buFont typeface="Wingdings" panose="05000000000000000000" pitchFamily="2" charset="2"/>
              <a:buChar char="§"/>
            </a:pPr>
            <a:r>
              <a:rPr kumimoji="0" lang="es-MX" sz="160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Define</a:t>
            </a:r>
            <a:r>
              <a:rPr kumimoji="0" lang="es-MX" sz="160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s-MX" sz="1600" dirty="0">
                <a:latin typeface="Arial" panose="020B0604020202020204" pitchFamily="34" charset="0"/>
                <a:ea typeface="Times New Roman" panose="02020603050405020304" pitchFamily="18" charset="0"/>
                <a:cs typeface="Arial" panose="020B0604020202020204" pitchFamily="34" charset="0"/>
              </a:rPr>
              <a:t>e</a:t>
            </a:r>
            <a:r>
              <a:rPr kumimoji="0" lang="es-MX" sz="160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tapas dentro de la preparación a largo plazo del nadador</a:t>
            </a:r>
          </a:p>
          <a:p>
            <a:pPr eaLnBrk="0" fontAlgn="base" hangingPunct="0">
              <a:lnSpc>
                <a:spcPct val="150000"/>
              </a:lnSpc>
              <a:spcBef>
                <a:spcPct val="0"/>
              </a:spcBef>
              <a:spcAft>
                <a:spcPct val="0"/>
              </a:spcAft>
              <a:buFont typeface="Wingdings" panose="05000000000000000000" pitchFamily="2" charset="2"/>
              <a:buChar char="§"/>
            </a:pPr>
            <a:r>
              <a:rPr lang="es-MX" sz="1600" baseline="0" dirty="0" smtClean="0">
                <a:latin typeface="Arial" panose="020B0604020202020204" pitchFamily="34" charset="0"/>
                <a:ea typeface="Times New Roman" panose="02020603050405020304" pitchFamily="18" charset="0"/>
                <a:cs typeface="Arial" panose="020B0604020202020204" pitchFamily="34" charset="0"/>
              </a:rPr>
              <a:t>Define contenidos sistematizados y su dosificación por años de formación</a:t>
            </a:r>
          </a:p>
          <a:p>
            <a:pPr eaLnBrk="0" fontAlgn="base" hangingPunct="0">
              <a:lnSpc>
                <a:spcPct val="150000"/>
              </a:lnSpc>
              <a:spcBef>
                <a:spcPct val="0"/>
              </a:spcBef>
              <a:spcAft>
                <a:spcPct val="0"/>
              </a:spcAft>
              <a:buFont typeface="Wingdings" panose="05000000000000000000" pitchFamily="2" charset="2"/>
              <a:buChar char="§"/>
            </a:pPr>
            <a:r>
              <a:rPr kumimoji="0" lang="es-MX" sz="160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Considera el trabajo formativo y educativo</a:t>
            </a:r>
          </a:p>
          <a:p>
            <a:pPr eaLnBrk="0" fontAlgn="base" hangingPunct="0">
              <a:lnSpc>
                <a:spcPct val="150000"/>
              </a:lnSpc>
              <a:spcBef>
                <a:spcPct val="0"/>
              </a:spcBef>
              <a:spcAft>
                <a:spcPct val="0"/>
              </a:spcAft>
              <a:buFont typeface="Wingdings" panose="05000000000000000000" pitchFamily="2" charset="2"/>
              <a:buChar char="§"/>
            </a:pPr>
            <a:r>
              <a:rPr lang="es-MX" sz="1600" baseline="0" dirty="0" smtClean="0">
                <a:latin typeface="Arial" panose="020B0604020202020204" pitchFamily="34" charset="0"/>
                <a:ea typeface="Times New Roman" panose="02020603050405020304" pitchFamily="18" charset="0"/>
                <a:cs typeface="Arial" panose="020B0604020202020204" pitchFamily="34" charset="0"/>
              </a:rPr>
              <a:t>Establece el sistema selectivo para transitar a los diferentes estadíos de preparación y rendimiento deportivo</a:t>
            </a:r>
          </a:p>
          <a:p>
            <a:pPr eaLnBrk="0" fontAlgn="base" hangingPunct="0">
              <a:lnSpc>
                <a:spcPct val="150000"/>
              </a:lnSpc>
              <a:spcBef>
                <a:spcPct val="0"/>
              </a:spcBef>
              <a:spcAft>
                <a:spcPct val="0"/>
              </a:spcAft>
              <a:buFont typeface="Wingdings" panose="05000000000000000000" pitchFamily="2" charset="2"/>
              <a:buChar char="§"/>
            </a:pPr>
            <a:r>
              <a:rPr kumimoji="0" lang="es-MX" sz="160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Considera y potencia el papel de las ciencias auxiliares y la estructura como grupo multidisciplinario</a:t>
            </a:r>
          </a:p>
          <a:p>
            <a:pPr eaLnBrk="0" fontAlgn="base" hangingPunct="0">
              <a:lnSpc>
                <a:spcPct val="150000"/>
              </a:lnSpc>
              <a:spcBef>
                <a:spcPct val="0"/>
              </a:spcBef>
              <a:spcAft>
                <a:spcPct val="0"/>
              </a:spcAft>
              <a:buFont typeface="Wingdings" panose="05000000000000000000" pitchFamily="2" charset="2"/>
              <a:buChar char="§"/>
            </a:pPr>
            <a:r>
              <a:rPr lang="es-MX" sz="1600" baseline="0" dirty="0" smtClean="0">
                <a:latin typeface="Arial" panose="020B0604020202020204" pitchFamily="34" charset="0"/>
                <a:ea typeface="Times New Roman" panose="02020603050405020304" pitchFamily="18" charset="0"/>
                <a:cs typeface="Arial" panose="020B0604020202020204" pitchFamily="34" charset="0"/>
              </a:rPr>
              <a:t>Unifica la</a:t>
            </a:r>
            <a:r>
              <a:rPr lang="es-MX" sz="1600" dirty="0" smtClean="0">
                <a:latin typeface="Arial" panose="020B0604020202020204" pitchFamily="34" charset="0"/>
                <a:ea typeface="Times New Roman" panose="02020603050405020304" pitchFamily="18" charset="0"/>
                <a:cs typeface="Arial" panose="020B0604020202020204" pitchFamily="34" charset="0"/>
              </a:rPr>
              <a:t> labor de la preparación y crea las condiciones para un mayor conocimiento y aporte en su perfeccionamiento</a:t>
            </a:r>
          </a:p>
          <a:p>
            <a:pPr eaLnBrk="0" fontAlgn="base" hangingPunct="0">
              <a:lnSpc>
                <a:spcPct val="150000"/>
              </a:lnSpc>
              <a:spcBef>
                <a:spcPct val="0"/>
              </a:spcBef>
              <a:spcAft>
                <a:spcPct val="0"/>
              </a:spcAft>
              <a:buFont typeface="Wingdings" panose="05000000000000000000" pitchFamily="2" charset="2"/>
              <a:buChar char="§"/>
            </a:pPr>
            <a:r>
              <a:rPr lang="es-MX" sz="1600" dirty="0" smtClean="0">
                <a:latin typeface="Arial" panose="020B0604020202020204" pitchFamily="34" charset="0"/>
                <a:ea typeface="Times New Roman" panose="02020603050405020304" pitchFamily="18" charset="0"/>
                <a:cs typeface="Arial" panose="020B0604020202020204" pitchFamily="34" charset="0"/>
              </a:rPr>
              <a:t>Considera una estrecha relación con el Sistema Nacional de Educación</a:t>
            </a:r>
          </a:p>
          <a:p>
            <a:pPr eaLnBrk="0" fontAlgn="base" hangingPunct="0">
              <a:lnSpc>
                <a:spcPct val="150000"/>
              </a:lnSpc>
              <a:spcBef>
                <a:spcPct val="0"/>
              </a:spcBef>
              <a:spcAft>
                <a:spcPct val="0"/>
              </a:spcAft>
              <a:buFont typeface="Wingdings" panose="05000000000000000000" pitchFamily="2" charset="2"/>
              <a:buChar char="§"/>
            </a:pPr>
            <a:r>
              <a:rPr lang="es-MX" sz="1600" dirty="0" smtClean="0">
                <a:latin typeface="Arial" panose="020B0604020202020204" pitchFamily="34" charset="0"/>
                <a:ea typeface="Times New Roman" panose="02020603050405020304" pitchFamily="18" charset="0"/>
                <a:cs typeface="Arial" panose="020B0604020202020204" pitchFamily="34" charset="0"/>
              </a:rPr>
              <a:t>Asegura la cultura de natación y la obtención de los mejores resultados competitivos en las edades de alto rendimiento</a:t>
            </a:r>
          </a:p>
          <a:p>
            <a:pPr eaLnBrk="0" fontAlgn="base" hangingPunct="0">
              <a:lnSpc>
                <a:spcPct val="150000"/>
              </a:lnSpc>
              <a:spcBef>
                <a:spcPct val="0"/>
              </a:spcBef>
              <a:spcAft>
                <a:spcPct val="0"/>
              </a:spcAft>
              <a:buFont typeface="Wingdings" panose="05000000000000000000" pitchFamily="2" charset="2"/>
              <a:buChar char="§"/>
            </a:pPr>
            <a:r>
              <a:rPr lang="es-MX" sz="1600" dirty="0" smtClean="0">
                <a:latin typeface="Arial" panose="020B0604020202020204" pitchFamily="34" charset="0"/>
                <a:ea typeface="Times New Roman" panose="02020603050405020304" pitchFamily="18" charset="0"/>
                <a:cs typeface="Arial" panose="020B0604020202020204" pitchFamily="34" charset="0"/>
              </a:rPr>
              <a:t>Se constituye en un instrumento de orientación, control y evaluación  para todas las instancias de trabajo</a:t>
            </a:r>
          </a:p>
          <a:p>
            <a:pPr marL="0" indent="0" eaLnBrk="0" fontAlgn="base" hangingPunct="0">
              <a:lnSpc>
                <a:spcPct val="150000"/>
              </a:lnSpc>
              <a:spcBef>
                <a:spcPct val="0"/>
              </a:spcBef>
              <a:spcAft>
                <a:spcPct val="0"/>
              </a:spcAft>
              <a:buNone/>
            </a:pPr>
            <a:r>
              <a:rPr lang="es-MX" sz="1400" dirty="0" smtClean="0">
                <a:latin typeface="Arial" panose="020B0604020202020204" pitchFamily="34" charset="0"/>
                <a:ea typeface="Times New Roman" panose="02020603050405020304" pitchFamily="18" charset="0"/>
                <a:cs typeface="Arial" panose="020B0604020202020204" pitchFamily="34" charset="0"/>
              </a:rPr>
              <a:t>       </a:t>
            </a:r>
          </a:p>
          <a:p>
            <a:pPr eaLnBrk="0" fontAlgn="base" hangingPunct="0">
              <a:lnSpc>
                <a:spcPct val="150000"/>
              </a:lnSpc>
              <a:spcBef>
                <a:spcPct val="0"/>
              </a:spcBef>
              <a:spcAft>
                <a:spcPct val="0"/>
              </a:spcAft>
              <a:buFont typeface="Wingdings" panose="05000000000000000000" pitchFamily="2" charset="2"/>
              <a:buChar char="§"/>
            </a:pPr>
            <a:endParaRPr kumimoji="0" lang="es-MX" sz="1400" i="0" u="none" strike="noStrike" cap="none" normalizeH="0" baseline="0" dirty="0" smtClean="0">
              <a:ln>
                <a:noFill/>
              </a:ln>
              <a:solidFill>
                <a:schemeClr val="tx1"/>
              </a:solidFill>
              <a:effectLst/>
              <a:ea typeface="Times New Roman" panose="02020603050405020304" pitchFamily="18" charset="0"/>
            </a:endParaRPr>
          </a:p>
        </p:txBody>
      </p:sp>
    </p:spTree>
    <p:extLst>
      <p:ext uri="{BB962C8B-B14F-4D97-AF65-F5344CB8AC3E}">
        <p14:creationId xmlns:p14="http://schemas.microsoft.com/office/powerpoint/2010/main" val="901126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sz="2800" b="1" dirty="0" smtClean="0"/>
              <a:t>ETAPAS DE PREPARACIÓN Y DOSIFICACIÓN.  VARONES</a:t>
            </a:r>
            <a:endParaRPr lang="es-PE" sz="28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73858140"/>
              </p:ext>
            </p:extLst>
          </p:nvPr>
        </p:nvGraphicFramePr>
        <p:xfrm>
          <a:off x="1760562" y="1801504"/>
          <a:ext cx="8598088" cy="4326340"/>
        </p:xfrm>
        <a:graphic>
          <a:graphicData uri="http://schemas.openxmlformats.org/drawingml/2006/table">
            <a:tbl>
              <a:tblPr firstRow="1" firstCol="1" bandRow="1">
                <a:tableStyleId>{5C22544A-7EE6-4342-B048-85BDC9FD1C3A}</a:tableStyleId>
              </a:tblPr>
              <a:tblGrid>
                <a:gridCol w="1672763"/>
                <a:gridCol w="480340"/>
                <a:gridCol w="480340"/>
                <a:gridCol w="480340"/>
                <a:gridCol w="597476"/>
                <a:gridCol w="480340"/>
                <a:gridCol w="480340"/>
                <a:gridCol w="480340"/>
                <a:gridCol w="480340"/>
                <a:gridCol w="480340"/>
                <a:gridCol w="480340"/>
                <a:gridCol w="480340"/>
                <a:gridCol w="597476"/>
                <a:gridCol w="926973"/>
              </a:tblGrid>
              <a:tr h="1133834">
                <a:tc>
                  <a:txBody>
                    <a:bodyPr/>
                    <a:lstStyle/>
                    <a:p>
                      <a:pPr>
                        <a:lnSpc>
                          <a:spcPct val="150000"/>
                        </a:lnSpc>
                        <a:spcAft>
                          <a:spcPts val="0"/>
                        </a:spcAft>
                      </a:pPr>
                      <a:r>
                        <a:rPr lang="pt-BR" sz="1400" u="none" dirty="0">
                          <a:solidFill>
                            <a:schemeClr val="bg2">
                              <a:lumMod val="50000"/>
                            </a:schemeClr>
                          </a:solidFill>
                          <a:effectLst/>
                        </a:rPr>
                        <a:t>ETAPAS</a:t>
                      </a:r>
                      <a:endParaRPr lang="es-PE" sz="1400" u="none"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a:lnSpc>
                          <a:spcPct val="150000"/>
                        </a:lnSpc>
                        <a:spcAft>
                          <a:spcPts val="0"/>
                        </a:spcAft>
                      </a:pPr>
                      <a:r>
                        <a:rPr lang="pt-BR" sz="1400" dirty="0">
                          <a:solidFill>
                            <a:schemeClr val="bg2">
                              <a:lumMod val="50000"/>
                            </a:schemeClr>
                          </a:solidFill>
                          <a:effectLst/>
                        </a:rPr>
                        <a:t>PRINCIPIANTES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gridSpan="4">
                  <a:txBody>
                    <a:bodyPr/>
                    <a:lstStyle/>
                    <a:p>
                      <a:pPr>
                        <a:lnSpc>
                          <a:spcPct val="150000"/>
                        </a:lnSpc>
                        <a:spcAft>
                          <a:spcPts val="0"/>
                        </a:spcAft>
                      </a:pPr>
                      <a:r>
                        <a:rPr lang="pt-BR" sz="1400" dirty="0">
                          <a:solidFill>
                            <a:schemeClr val="bg2">
                              <a:lumMod val="50000"/>
                            </a:schemeClr>
                          </a:solidFill>
                          <a:effectLst/>
                        </a:rPr>
                        <a:t>PERFECCIONAM.</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gridSpan="5">
                  <a:txBody>
                    <a:bodyPr/>
                    <a:lstStyle/>
                    <a:p>
                      <a:pPr>
                        <a:lnSpc>
                          <a:spcPct val="150000"/>
                        </a:lnSpc>
                        <a:spcAft>
                          <a:spcPts val="0"/>
                        </a:spcAft>
                      </a:pPr>
                      <a:r>
                        <a:rPr lang="pt-BR" sz="1400" dirty="0">
                          <a:solidFill>
                            <a:schemeClr val="bg2">
                              <a:lumMod val="50000"/>
                            </a:schemeClr>
                          </a:solidFill>
                          <a:effectLst/>
                        </a:rPr>
                        <a:t>ALTO RENDIMIENTO</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387491">
                <a:tc>
                  <a:txBody>
                    <a:bodyPr/>
                    <a:lstStyle/>
                    <a:p>
                      <a:pPr>
                        <a:lnSpc>
                          <a:spcPct val="150000"/>
                        </a:lnSpc>
                        <a:spcAft>
                          <a:spcPts val="0"/>
                        </a:spcAft>
                      </a:pPr>
                      <a:r>
                        <a:rPr lang="pt-BR" sz="1400" dirty="0">
                          <a:solidFill>
                            <a:schemeClr val="bg2">
                              <a:lumMod val="50000"/>
                            </a:schemeClr>
                          </a:solidFill>
                          <a:effectLst/>
                        </a:rPr>
                        <a:t>Años de </a:t>
                      </a:r>
                      <a:r>
                        <a:rPr lang="pt-BR" sz="1400" dirty="0" err="1">
                          <a:solidFill>
                            <a:schemeClr val="bg2">
                              <a:lumMod val="50000"/>
                            </a:schemeClr>
                          </a:solidFill>
                          <a:effectLst/>
                        </a:rPr>
                        <a:t>Formac</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4</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11</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13 y +</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387491">
                <a:tc>
                  <a:txBody>
                    <a:bodyPr/>
                    <a:lstStyle/>
                    <a:p>
                      <a:pPr>
                        <a:lnSpc>
                          <a:spcPct val="150000"/>
                        </a:lnSpc>
                        <a:spcAft>
                          <a:spcPts val="0"/>
                        </a:spcAft>
                      </a:pPr>
                      <a:r>
                        <a:rPr lang="pt-BR" sz="1400" dirty="0">
                          <a:solidFill>
                            <a:schemeClr val="bg2">
                              <a:lumMod val="50000"/>
                            </a:schemeClr>
                          </a:solidFill>
                          <a:effectLst/>
                        </a:rPr>
                        <a:t>Grados Escolares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4</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12</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Univ</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Univ</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387491">
                <a:tc>
                  <a:txBody>
                    <a:bodyPr/>
                    <a:lstStyle/>
                    <a:p>
                      <a:pPr>
                        <a:lnSpc>
                          <a:spcPct val="150000"/>
                        </a:lnSpc>
                        <a:spcAft>
                          <a:spcPts val="0"/>
                        </a:spcAft>
                      </a:pPr>
                      <a:r>
                        <a:rPr lang="pt-BR" sz="1400" u="sng" dirty="0">
                          <a:solidFill>
                            <a:schemeClr val="bg2">
                              <a:lumMod val="50000"/>
                            </a:schemeClr>
                          </a:solidFill>
                          <a:effectLst/>
                        </a:rPr>
                        <a:t>Edades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14</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17</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18</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19 y +</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821271">
                <a:tc>
                  <a:txBody>
                    <a:bodyPr/>
                    <a:lstStyle/>
                    <a:p>
                      <a:pPr>
                        <a:lnSpc>
                          <a:spcPct val="150000"/>
                        </a:lnSpc>
                        <a:spcAft>
                          <a:spcPts val="0"/>
                        </a:spcAft>
                      </a:pPr>
                      <a:r>
                        <a:rPr lang="pt-BR" sz="1400" u="sng" dirty="0" err="1">
                          <a:solidFill>
                            <a:schemeClr val="bg2">
                              <a:lumMod val="50000"/>
                            </a:schemeClr>
                          </a:solidFill>
                          <a:effectLst/>
                        </a:rPr>
                        <a:t>Sesiones</a:t>
                      </a:r>
                      <a:r>
                        <a:rPr lang="pt-BR" sz="1400" u="sng" dirty="0">
                          <a:solidFill>
                            <a:schemeClr val="bg2">
                              <a:lumMod val="50000"/>
                            </a:schemeClr>
                          </a:solidFill>
                          <a:effectLst/>
                        </a:rPr>
                        <a:t> </a:t>
                      </a:r>
                      <a:r>
                        <a:rPr lang="pt-BR" sz="1400" u="sng" dirty="0" err="1">
                          <a:solidFill>
                            <a:schemeClr val="bg2">
                              <a:lumMod val="50000"/>
                            </a:schemeClr>
                          </a:solidFill>
                          <a:effectLst/>
                        </a:rPr>
                        <a:t>Entren</a:t>
                      </a:r>
                      <a:r>
                        <a:rPr lang="pt-BR" sz="1400" u="sng" dirty="0">
                          <a:solidFill>
                            <a:schemeClr val="bg2">
                              <a:lumMod val="50000"/>
                            </a:schemeClr>
                          </a:solidFill>
                          <a:effectLst/>
                        </a:rPr>
                        <a:t>. por Semanas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10</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821271">
                <a:tc>
                  <a:txBody>
                    <a:bodyPr/>
                    <a:lstStyle/>
                    <a:p>
                      <a:pPr>
                        <a:lnSpc>
                          <a:spcPct val="150000"/>
                        </a:lnSpc>
                        <a:spcAft>
                          <a:spcPts val="0"/>
                        </a:spcAft>
                      </a:pPr>
                      <a:r>
                        <a:rPr lang="pt-BR" sz="1400" u="sng" dirty="0">
                          <a:solidFill>
                            <a:schemeClr val="bg2">
                              <a:lumMod val="50000"/>
                            </a:schemeClr>
                          </a:solidFill>
                          <a:effectLst/>
                        </a:rPr>
                        <a:t>Minutos x </a:t>
                      </a:r>
                      <a:r>
                        <a:rPr lang="pt-BR" sz="1400" u="sng" dirty="0" err="1">
                          <a:solidFill>
                            <a:schemeClr val="bg2">
                              <a:lumMod val="50000"/>
                            </a:schemeClr>
                          </a:solidFill>
                          <a:effectLst/>
                        </a:rPr>
                        <a:t>sesión</a:t>
                      </a:r>
                      <a:endParaRPr lang="es-PE" sz="1400" dirty="0">
                        <a:solidFill>
                          <a:schemeClr val="bg2">
                            <a:lumMod val="50000"/>
                          </a:schemeClr>
                        </a:solidFill>
                        <a:effectLst/>
                      </a:endParaRPr>
                    </a:p>
                    <a:p>
                      <a:pPr>
                        <a:lnSpc>
                          <a:spcPct val="150000"/>
                        </a:lnSpc>
                        <a:spcAft>
                          <a:spcPts val="0"/>
                        </a:spcAft>
                      </a:pPr>
                      <a:r>
                        <a:rPr lang="pt-BR" sz="1400" u="sng" dirty="0">
                          <a:solidFill>
                            <a:schemeClr val="bg2">
                              <a:lumMod val="50000"/>
                            </a:schemeClr>
                          </a:solidFill>
                          <a:effectLst/>
                        </a:rPr>
                        <a:t>Agua</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120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a:lnSpc>
                          <a:spcPct val="150000"/>
                        </a:lnSpc>
                        <a:spcAft>
                          <a:spcPts val="0"/>
                        </a:spcAft>
                      </a:pPr>
                      <a:r>
                        <a:rPr lang="pt-BR" sz="1400">
                          <a:effectLst/>
                        </a:rPr>
                        <a:t>120 en todas</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gridSpan="5">
                  <a:txBody>
                    <a:bodyPr/>
                    <a:lstStyle/>
                    <a:p>
                      <a:pPr>
                        <a:lnSpc>
                          <a:spcPct val="150000"/>
                        </a:lnSpc>
                        <a:spcAft>
                          <a:spcPts val="0"/>
                        </a:spcAft>
                      </a:pPr>
                      <a:r>
                        <a:rPr lang="pt-BR" sz="1400" dirty="0">
                          <a:effectLst/>
                        </a:rPr>
                        <a:t>120 en todas</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387491">
                <a:tc>
                  <a:txBody>
                    <a:bodyPr/>
                    <a:lstStyle/>
                    <a:p>
                      <a:pPr>
                        <a:lnSpc>
                          <a:spcPct val="150000"/>
                        </a:lnSpc>
                        <a:spcAft>
                          <a:spcPts val="0"/>
                        </a:spcAft>
                      </a:pPr>
                      <a:r>
                        <a:rPr lang="pt-BR" sz="1400" u="sng" dirty="0" err="1">
                          <a:solidFill>
                            <a:schemeClr val="bg2">
                              <a:lumMod val="50000"/>
                            </a:schemeClr>
                          </a:solidFill>
                          <a:effectLst/>
                        </a:rPr>
                        <a:t>Tierra</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gridSpan="13">
                  <a:txBody>
                    <a:bodyPr/>
                    <a:lstStyle/>
                    <a:p>
                      <a:pPr>
                        <a:lnSpc>
                          <a:spcPct val="150000"/>
                        </a:lnSpc>
                        <a:spcAft>
                          <a:spcPts val="0"/>
                        </a:spcAft>
                      </a:pPr>
                      <a:r>
                        <a:rPr lang="pt-BR" sz="1400" dirty="0">
                          <a:effectLst/>
                        </a:rPr>
                        <a:t>Se desglosa por años de entrenamiento</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bl>
          </a:graphicData>
        </a:graphic>
      </p:graphicFrame>
    </p:spTree>
    <p:extLst>
      <p:ext uri="{BB962C8B-B14F-4D97-AF65-F5344CB8AC3E}">
        <p14:creationId xmlns:p14="http://schemas.microsoft.com/office/powerpoint/2010/main" val="3223937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176" y="457200"/>
            <a:ext cx="9404723" cy="1400530"/>
          </a:xfrm>
        </p:spPr>
        <p:txBody>
          <a:bodyPr>
            <a:normAutofit fontScale="90000"/>
          </a:bodyPr>
          <a:lstStyle/>
          <a:p>
            <a:r>
              <a:rPr lang="es-PE" sz="3200" b="1" dirty="0" smtClean="0"/>
              <a:t>ETAPAS DE PREPARACIÓN Y DOSIFICACIÓN. DAMAS.</a:t>
            </a:r>
            <a:br>
              <a:rPr lang="es-PE" sz="3200" b="1" dirty="0" smtClean="0"/>
            </a:br>
            <a:r>
              <a:rPr lang="es-PE" sz="3200" dirty="0" smtClean="0"/>
              <a:t/>
            </a:r>
            <a:br>
              <a:rPr lang="es-PE" sz="3200" dirty="0" smtClean="0"/>
            </a:br>
            <a:r>
              <a:rPr lang="es-PE" sz="3200" dirty="0"/>
              <a:t/>
            </a:r>
            <a:br>
              <a:rPr lang="es-PE" sz="3200" dirty="0"/>
            </a:br>
            <a:r>
              <a:rPr lang="es-PE" sz="3200" dirty="0" smtClean="0"/>
              <a:t/>
            </a:r>
            <a:br>
              <a:rPr lang="es-PE" sz="3200" dirty="0" smtClean="0"/>
            </a:br>
            <a:r>
              <a:rPr lang="es-PE" sz="3200" dirty="0"/>
              <a:t/>
            </a:r>
            <a:br>
              <a:rPr lang="es-PE" sz="3200" dirty="0"/>
            </a:br>
            <a:r>
              <a:rPr lang="es-PE" sz="3200" dirty="0" smtClean="0"/>
              <a:t/>
            </a:r>
            <a:br>
              <a:rPr lang="es-PE" sz="3200" dirty="0" smtClean="0"/>
            </a:br>
            <a:r>
              <a:rPr lang="es-PE" sz="3200" dirty="0"/>
              <a:t/>
            </a:r>
            <a:br>
              <a:rPr lang="es-PE" sz="3200" dirty="0"/>
            </a:br>
            <a:r>
              <a:rPr lang="es-PE" sz="3200" dirty="0" smtClean="0"/>
              <a:t/>
            </a:r>
            <a:br>
              <a:rPr lang="es-PE" sz="3200" dirty="0" smtClean="0"/>
            </a:br>
            <a:r>
              <a:rPr lang="es-PE" sz="3200" dirty="0"/>
              <a:t/>
            </a:r>
            <a:br>
              <a:rPr lang="es-PE" sz="3200" dirty="0"/>
            </a:br>
            <a:r>
              <a:rPr lang="es-PE" sz="3200" dirty="0" smtClean="0"/>
              <a:t/>
            </a:r>
            <a:br>
              <a:rPr lang="es-PE" sz="3200" dirty="0" smtClean="0"/>
            </a:br>
            <a:r>
              <a:rPr lang="es-PE" sz="2200" dirty="0" smtClean="0"/>
              <a:t>Por su desarrollo adelantado, la etapa de perfeccionamiento transcurre en 3 años de formación</a:t>
            </a:r>
            <a:endParaRPr lang="es-PE" sz="22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104257134"/>
              </p:ext>
            </p:extLst>
          </p:nvPr>
        </p:nvGraphicFramePr>
        <p:xfrm>
          <a:off x="1499092" y="1482812"/>
          <a:ext cx="9130353" cy="3620528"/>
        </p:xfrm>
        <a:graphic>
          <a:graphicData uri="http://schemas.openxmlformats.org/drawingml/2006/table">
            <a:tbl>
              <a:tblPr firstRow="1" firstCol="1" bandRow="1">
                <a:tableStyleId>{5C22544A-7EE6-4342-B048-85BDC9FD1C3A}</a:tableStyleId>
              </a:tblPr>
              <a:tblGrid>
                <a:gridCol w="1881422"/>
                <a:gridCol w="540258"/>
                <a:gridCol w="540258"/>
                <a:gridCol w="540258"/>
                <a:gridCol w="672004"/>
                <a:gridCol w="540258"/>
                <a:gridCol w="540258"/>
                <a:gridCol w="540258"/>
                <a:gridCol w="540258"/>
                <a:gridCol w="540258"/>
                <a:gridCol w="540258"/>
                <a:gridCol w="672004"/>
                <a:gridCol w="1042601"/>
              </a:tblGrid>
              <a:tr h="463097">
                <a:tc>
                  <a:txBody>
                    <a:bodyPr/>
                    <a:lstStyle/>
                    <a:p>
                      <a:pPr>
                        <a:lnSpc>
                          <a:spcPct val="150000"/>
                        </a:lnSpc>
                        <a:spcAft>
                          <a:spcPts val="0"/>
                        </a:spcAft>
                      </a:pPr>
                      <a:r>
                        <a:rPr lang="pt-BR" sz="1400" u="sng" dirty="0">
                          <a:solidFill>
                            <a:schemeClr val="bg2">
                              <a:lumMod val="50000"/>
                            </a:schemeClr>
                          </a:solidFill>
                          <a:effectLst/>
                        </a:rPr>
                        <a:t>ETAPAS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a:lnSpc>
                          <a:spcPct val="150000"/>
                        </a:lnSpc>
                        <a:spcAft>
                          <a:spcPts val="0"/>
                        </a:spcAft>
                      </a:pPr>
                      <a:r>
                        <a:rPr lang="pt-BR" sz="1400" dirty="0">
                          <a:solidFill>
                            <a:schemeClr val="bg2">
                              <a:lumMod val="50000"/>
                            </a:schemeClr>
                          </a:solidFill>
                          <a:effectLst/>
                        </a:rPr>
                        <a:t>PRINCIPIANTES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gridSpan="3">
                  <a:txBody>
                    <a:bodyPr/>
                    <a:lstStyle/>
                    <a:p>
                      <a:pPr>
                        <a:lnSpc>
                          <a:spcPct val="150000"/>
                        </a:lnSpc>
                        <a:spcAft>
                          <a:spcPts val="0"/>
                        </a:spcAft>
                      </a:pPr>
                      <a:r>
                        <a:rPr lang="pt-BR" sz="1400" dirty="0" smtClean="0">
                          <a:solidFill>
                            <a:schemeClr val="bg2">
                              <a:lumMod val="50000"/>
                            </a:schemeClr>
                          </a:solidFill>
                          <a:effectLst/>
                        </a:rPr>
                        <a:t>PERFECCIONAM.</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gridSpan="5">
                  <a:txBody>
                    <a:bodyPr/>
                    <a:lstStyle/>
                    <a:p>
                      <a:pPr>
                        <a:lnSpc>
                          <a:spcPct val="150000"/>
                        </a:lnSpc>
                        <a:spcAft>
                          <a:spcPts val="0"/>
                        </a:spcAft>
                      </a:pPr>
                      <a:r>
                        <a:rPr lang="pt-BR" sz="1400" dirty="0">
                          <a:solidFill>
                            <a:schemeClr val="bg2">
                              <a:lumMod val="50000"/>
                            </a:schemeClr>
                          </a:solidFill>
                          <a:effectLst/>
                        </a:rPr>
                        <a:t>ALTO RENDIMIENTO</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457934">
                <a:tc>
                  <a:txBody>
                    <a:bodyPr/>
                    <a:lstStyle/>
                    <a:p>
                      <a:pPr>
                        <a:lnSpc>
                          <a:spcPct val="150000"/>
                        </a:lnSpc>
                        <a:spcAft>
                          <a:spcPts val="0"/>
                        </a:spcAft>
                      </a:pPr>
                      <a:r>
                        <a:rPr lang="pt-BR" sz="1400" dirty="0">
                          <a:solidFill>
                            <a:schemeClr val="bg2">
                              <a:lumMod val="50000"/>
                            </a:schemeClr>
                          </a:solidFill>
                          <a:effectLst/>
                        </a:rPr>
                        <a:t>Años de </a:t>
                      </a:r>
                      <a:r>
                        <a:rPr lang="pt-BR" sz="1400" dirty="0" err="1">
                          <a:solidFill>
                            <a:schemeClr val="bg2">
                              <a:lumMod val="50000"/>
                            </a:schemeClr>
                          </a:solidFill>
                          <a:effectLst/>
                        </a:rPr>
                        <a:t>Formac</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2</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3</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4</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5</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6</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7</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12 y +</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457934">
                <a:tc>
                  <a:txBody>
                    <a:bodyPr/>
                    <a:lstStyle/>
                    <a:p>
                      <a:pPr>
                        <a:lnSpc>
                          <a:spcPct val="150000"/>
                        </a:lnSpc>
                        <a:spcAft>
                          <a:spcPts val="0"/>
                        </a:spcAft>
                      </a:pPr>
                      <a:r>
                        <a:rPr lang="pt-BR" sz="1400" dirty="0">
                          <a:solidFill>
                            <a:schemeClr val="bg2">
                              <a:lumMod val="50000"/>
                            </a:schemeClr>
                          </a:solidFill>
                          <a:effectLst/>
                        </a:rPr>
                        <a:t>Grados Escolares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4</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err="1">
                          <a:effectLst/>
                        </a:rPr>
                        <a:t>Univ</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457934">
                <a:tc>
                  <a:txBody>
                    <a:bodyPr/>
                    <a:lstStyle/>
                    <a:p>
                      <a:pPr>
                        <a:lnSpc>
                          <a:spcPct val="150000"/>
                        </a:lnSpc>
                        <a:spcAft>
                          <a:spcPts val="0"/>
                        </a:spcAft>
                      </a:pPr>
                      <a:r>
                        <a:rPr lang="pt-BR" sz="1400" u="sng" dirty="0">
                          <a:solidFill>
                            <a:schemeClr val="bg2">
                              <a:lumMod val="50000"/>
                            </a:schemeClr>
                          </a:solidFill>
                          <a:effectLst/>
                        </a:rPr>
                        <a:t>Edades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11</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12</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14</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17</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18 y +</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708592">
                <a:tc>
                  <a:txBody>
                    <a:bodyPr/>
                    <a:lstStyle/>
                    <a:p>
                      <a:pPr>
                        <a:lnSpc>
                          <a:spcPct val="150000"/>
                        </a:lnSpc>
                        <a:spcAft>
                          <a:spcPts val="0"/>
                        </a:spcAft>
                      </a:pPr>
                      <a:r>
                        <a:rPr lang="pt-BR" sz="1400" u="sng" dirty="0" err="1">
                          <a:solidFill>
                            <a:schemeClr val="bg2">
                              <a:lumMod val="50000"/>
                            </a:schemeClr>
                          </a:solidFill>
                          <a:effectLst/>
                        </a:rPr>
                        <a:t>Sesiones</a:t>
                      </a:r>
                      <a:r>
                        <a:rPr lang="pt-BR" sz="1400" u="sng" dirty="0">
                          <a:solidFill>
                            <a:schemeClr val="bg2">
                              <a:lumMod val="50000"/>
                            </a:schemeClr>
                          </a:solidFill>
                          <a:effectLst/>
                        </a:rPr>
                        <a:t> </a:t>
                      </a:r>
                      <a:r>
                        <a:rPr lang="pt-BR" sz="1400" u="sng" dirty="0" err="1">
                          <a:solidFill>
                            <a:schemeClr val="bg2">
                              <a:lumMod val="50000"/>
                            </a:schemeClr>
                          </a:solidFill>
                          <a:effectLst/>
                        </a:rPr>
                        <a:t>Entren</a:t>
                      </a:r>
                      <a:r>
                        <a:rPr lang="pt-BR" sz="1400" u="sng" dirty="0">
                          <a:solidFill>
                            <a:schemeClr val="bg2">
                              <a:lumMod val="50000"/>
                            </a:schemeClr>
                          </a:solidFill>
                          <a:effectLst/>
                        </a:rPr>
                        <a:t>. por Semanas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3</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5</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8</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10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10</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r>
              <a:tr h="704335">
                <a:tc>
                  <a:txBody>
                    <a:bodyPr/>
                    <a:lstStyle/>
                    <a:p>
                      <a:pPr>
                        <a:lnSpc>
                          <a:spcPct val="150000"/>
                        </a:lnSpc>
                        <a:spcAft>
                          <a:spcPts val="0"/>
                        </a:spcAft>
                      </a:pPr>
                      <a:r>
                        <a:rPr lang="pt-BR" sz="1400" u="sng" dirty="0">
                          <a:solidFill>
                            <a:schemeClr val="bg2">
                              <a:lumMod val="50000"/>
                            </a:schemeClr>
                          </a:solidFill>
                          <a:effectLst/>
                        </a:rPr>
                        <a:t>Minutos x </a:t>
                      </a:r>
                      <a:r>
                        <a:rPr lang="pt-BR" sz="1400" u="sng" dirty="0" err="1">
                          <a:solidFill>
                            <a:schemeClr val="bg2">
                              <a:lumMod val="50000"/>
                            </a:schemeClr>
                          </a:solidFill>
                          <a:effectLst/>
                        </a:rPr>
                        <a:t>Sesión</a:t>
                      </a:r>
                      <a:endParaRPr lang="es-PE" sz="1400" dirty="0">
                        <a:solidFill>
                          <a:schemeClr val="bg2">
                            <a:lumMod val="50000"/>
                          </a:schemeClr>
                        </a:solidFill>
                        <a:effectLst/>
                      </a:endParaRPr>
                    </a:p>
                    <a:p>
                      <a:pPr>
                        <a:lnSpc>
                          <a:spcPct val="150000"/>
                        </a:lnSpc>
                        <a:spcAft>
                          <a:spcPts val="0"/>
                        </a:spcAft>
                      </a:pPr>
                      <a:r>
                        <a:rPr lang="pt-BR" sz="1400" u="sng" dirty="0">
                          <a:solidFill>
                            <a:schemeClr val="bg2">
                              <a:lumMod val="50000"/>
                            </a:schemeClr>
                          </a:solidFill>
                          <a:effectLst/>
                        </a:rPr>
                        <a:t>Agua</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60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a:effectLst/>
                        </a:rPr>
                        <a:t>90</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pt-BR" sz="1400" dirty="0">
                          <a:effectLst/>
                        </a:rPr>
                        <a:t>120</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a:lnSpc>
                          <a:spcPct val="150000"/>
                        </a:lnSpc>
                        <a:spcAft>
                          <a:spcPts val="0"/>
                        </a:spcAft>
                      </a:pPr>
                      <a:r>
                        <a:rPr lang="pt-BR" sz="1400">
                          <a:effectLst/>
                        </a:rPr>
                        <a:t>120 en todas</a:t>
                      </a:r>
                      <a:endParaRPr lang="es-PE" sz="14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gridSpan="5">
                  <a:txBody>
                    <a:bodyPr/>
                    <a:lstStyle/>
                    <a:p>
                      <a:pPr>
                        <a:lnSpc>
                          <a:spcPct val="150000"/>
                        </a:lnSpc>
                        <a:spcAft>
                          <a:spcPts val="0"/>
                        </a:spcAft>
                      </a:pPr>
                      <a:r>
                        <a:rPr lang="pt-BR" sz="1400" dirty="0">
                          <a:effectLst/>
                        </a:rPr>
                        <a:t>120 en todas</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370702">
                <a:tc>
                  <a:txBody>
                    <a:bodyPr/>
                    <a:lstStyle/>
                    <a:p>
                      <a:pPr>
                        <a:lnSpc>
                          <a:spcPct val="150000"/>
                        </a:lnSpc>
                        <a:spcAft>
                          <a:spcPts val="0"/>
                        </a:spcAft>
                      </a:pPr>
                      <a:r>
                        <a:rPr lang="pt-BR" sz="1400" u="sng" dirty="0" err="1">
                          <a:solidFill>
                            <a:schemeClr val="bg2">
                              <a:lumMod val="50000"/>
                            </a:schemeClr>
                          </a:solidFill>
                          <a:effectLst/>
                        </a:rPr>
                        <a:t>Tierra</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8580" marR="68580" marT="0" marB="0"/>
                </a:tc>
                <a:tc gridSpan="12">
                  <a:txBody>
                    <a:bodyPr/>
                    <a:lstStyle/>
                    <a:p>
                      <a:pPr>
                        <a:lnSpc>
                          <a:spcPct val="150000"/>
                        </a:lnSpc>
                        <a:spcAft>
                          <a:spcPts val="0"/>
                        </a:spcAft>
                      </a:pPr>
                      <a:r>
                        <a:rPr lang="pt-BR" sz="1400" dirty="0">
                          <a:effectLst/>
                        </a:rPr>
                        <a:t>Se desglosa por años de entrenamiento</a:t>
                      </a:r>
                      <a:endParaRPr lang="es-PE" sz="1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bl>
          </a:graphicData>
        </a:graphic>
      </p:graphicFrame>
      <p:sp>
        <p:nvSpPr>
          <p:cNvPr id="5" name="Rectangle 1"/>
          <p:cNvSpPr>
            <a:spLocks noChangeArrowheads="1"/>
          </p:cNvSpPr>
          <p:nvPr/>
        </p:nvSpPr>
        <p:spPr bwMode="auto">
          <a:xfrm>
            <a:off x="-3034801" y="0"/>
            <a:ext cx="1819814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PE"/>
          </a:p>
        </p:txBody>
      </p:sp>
    </p:spTree>
    <p:extLst>
      <p:ext uri="{BB962C8B-B14F-4D97-AF65-F5344CB8AC3E}">
        <p14:creationId xmlns:p14="http://schemas.microsoft.com/office/powerpoint/2010/main" val="487916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900751"/>
          </a:xfrm>
        </p:spPr>
        <p:txBody>
          <a:bodyPr/>
          <a:lstStyle/>
          <a:p>
            <a:r>
              <a:rPr lang="es-PE" dirty="0" smtClean="0"/>
              <a:t>RESUMEN DE OBJETIVOS POR ETAPAS</a:t>
            </a:r>
            <a:endParaRPr lang="es-PE" dirty="0"/>
          </a:p>
        </p:txBody>
      </p:sp>
      <p:sp>
        <p:nvSpPr>
          <p:cNvPr id="3" name="Marcador de contenido 2"/>
          <p:cNvSpPr>
            <a:spLocks noGrp="1"/>
          </p:cNvSpPr>
          <p:nvPr>
            <p:ph idx="1"/>
          </p:nvPr>
        </p:nvSpPr>
        <p:spPr>
          <a:xfrm>
            <a:off x="838200" y="805218"/>
            <a:ext cx="10515600" cy="5371745"/>
          </a:xfrm>
        </p:spPr>
        <p:txBody>
          <a:bodyPr>
            <a:normAutofit fontScale="92500" lnSpcReduction="20000"/>
          </a:bodyPr>
          <a:lstStyle/>
          <a:p>
            <a:pPr marL="0" indent="0">
              <a:buNone/>
            </a:pPr>
            <a:r>
              <a:rPr lang="es-PE" sz="2400" b="1" dirty="0" smtClean="0"/>
              <a:t>Principiantes</a:t>
            </a:r>
          </a:p>
          <a:p>
            <a:r>
              <a:rPr lang="es-MX" sz="2400" b="1" dirty="0" smtClean="0"/>
              <a:t>Enseñanza  y perfeccionamiento de las cuatro técnicas de nado, las  vueltas, las arrancadas y los toques finales.</a:t>
            </a:r>
            <a:endParaRPr lang="es-PE" sz="2400" b="1" dirty="0" smtClean="0"/>
          </a:p>
          <a:p>
            <a:r>
              <a:rPr lang="es-MX" sz="2400" b="1" dirty="0" smtClean="0"/>
              <a:t>Desarrollo sistemático de la resistencia.</a:t>
            </a:r>
            <a:endParaRPr lang="es-PE" sz="2400" b="1" dirty="0" smtClean="0"/>
          </a:p>
          <a:p>
            <a:r>
              <a:rPr lang="es-MX" sz="2400" b="1" dirty="0" smtClean="0"/>
              <a:t>Desarrollo sistemático de la rapidez.</a:t>
            </a:r>
            <a:endParaRPr lang="es-PE" sz="2400" b="1" dirty="0" smtClean="0"/>
          </a:p>
          <a:p>
            <a:r>
              <a:rPr lang="es-MX" sz="2400" b="1" dirty="0" smtClean="0"/>
              <a:t>Desarrollo sistemático de la flexibilidad.</a:t>
            </a:r>
            <a:endParaRPr lang="es-PE" sz="2400" b="1" dirty="0" smtClean="0"/>
          </a:p>
          <a:p>
            <a:r>
              <a:rPr lang="es-MX" sz="2400" b="1" dirty="0" smtClean="0"/>
              <a:t>Desarrollo multilateral del trabajo coordinativo, tanto en tierra  como en agua, por medio de los Juegos Pre deportivos, Ejercicios Pliométricos y otras actividades físicas.</a:t>
            </a:r>
          </a:p>
          <a:p>
            <a:r>
              <a:rPr lang="es-MX" sz="2400" b="1" dirty="0" smtClean="0"/>
              <a:t>Cumplimiento de </a:t>
            </a:r>
            <a:r>
              <a:rPr lang="es-MX" sz="2400" b="1" dirty="0"/>
              <a:t>las normas de ingreso a las EIDE y Centros de Alto Rendimiento, así como lograr su disposición psíquica para enfrentar las cargas voluminosas de entrenamiento que requiere la etapa de perfeccionamiento</a:t>
            </a:r>
            <a:r>
              <a:rPr lang="es-MX" sz="2400" b="1" dirty="0" smtClean="0"/>
              <a:t>.</a:t>
            </a:r>
          </a:p>
          <a:p>
            <a:r>
              <a:rPr lang="es-PE" sz="2400" b="1" dirty="0"/>
              <a:t>Apoyar el trabajo de formación integral de los alumnos dirigido por la escuela  </a:t>
            </a:r>
            <a:r>
              <a:rPr lang="es-MX" sz="2400" b="1" dirty="0">
                <a:solidFill>
                  <a:srgbClr val="FFFF00"/>
                </a:solidFill>
              </a:rPr>
              <a:t>inculcando los valores de vida, sentimientos patrios y sentido de equipo</a:t>
            </a:r>
            <a:endParaRPr lang="es-PE" sz="2400" b="1" dirty="0">
              <a:solidFill>
                <a:srgbClr val="FFFF00"/>
              </a:solidFill>
            </a:endParaRPr>
          </a:p>
          <a:p>
            <a:endParaRPr lang="es-PE" sz="2400" dirty="0"/>
          </a:p>
          <a:p>
            <a:endParaRPr lang="es-MX" sz="2400" dirty="0" smtClean="0"/>
          </a:p>
          <a:p>
            <a:endParaRPr lang="es-MX" dirty="0" smtClean="0"/>
          </a:p>
          <a:p>
            <a:endParaRPr lang="es-PE" dirty="0" smtClean="0"/>
          </a:p>
          <a:p>
            <a:pPr marL="0" indent="0">
              <a:buNone/>
            </a:pPr>
            <a:endParaRPr lang="es-PE" dirty="0"/>
          </a:p>
        </p:txBody>
      </p:sp>
    </p:spTree>
    <p:extLst>
      <p:ext uri="{BB962C8B-B14F-4D97-AF65-F5344CB8AC3E}">
        <p14:creationId xmlns:p14="http://schemas.microsoft.com/office/powerpoint/2010/main" val="676998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777923" y="0"/>
            <a:ext cx="10877265" cy="11418510"/>
          </a:xfrm>
          <a:prstGeom prst="rect">
            <a:avLst/>
          </a:prstGeom>
          <a:noFill/>
        </p:spPr>
        <p:txBody>
          <a:bodyPr wrap="square" rtlCol="0">
            <a:spAutoFit/>
          </a:bodyPr>
          <a:lstStyle/>
          <a:p>
            <a:r>
              <a:rPr lang="es-PE" sz="2400" b="1" dirty="0" smtClean="0"/>
              <a:t>Perfeccionamiento</a:t>
            </a:r>
          </a:p>
          <a:p>
            <a:endParaRPr lang="es-PE" sz="2000" b="1" dirty="0" smtClean="0"/>
          </a:p>
          <a:p>
            <a:pPr marL="285750" indent="-285750">
              <a:buFont typeface="Arial" panose="020B0604020202020204" pitchFamily="34" charset="0"/>
              <a:buChar char="•"/>
            </a:pPr>
            <a:r>
              <a:rPr lang="es-PE" sz="2000" b="1" dirty="0"/>
              <a:t>Continuar el perfeccionamiento de las cuatro técnicas de nado, vueltas, arrancadas y toques finales.</a:t>
            </a:r>
          </a:p>
          <a:p>
            <a:pPr marL="285750" indent="-285750">
              <a:buFont typeface="Arial" panose="020B0604020202020204" pitchFamily="34" charset="0"/>
              <a:buChar char="•"/>
            </a:pPr>
            <a:r>
              <a:rPr lang="es-PE" sz="2000" b="1" dirty="0"/>
              <a:t>Continuar el desarrollo sistemático de la Resistencia Aeróbica y Anaeróbica.</a:t>
            </a:r>
          </a:p>
          <a:p>
            <a:pPr marL="285750" indent="-285750">
              <a:buFont typeface="Arial" panose="020B0604020202020204" pitchFamily="34" charset="0"/>
              <a:buChar char="•"/>
            </a:pPr>
            <a:r>
              <a:rPr lang="es-PE" sz="2000" b="1" dirty="0"/>
              <a:t>Para el desarrollo de las capacidades físicas Anaeróbicas, deben atenderse las posibilidades y rendimiento de forma individual.</a:t>
            </a:r>
          </a:p>
          <a:p>
            <a:pPr marL="285750" indent="-285750">
              <a:buFont typeface="Arial" panose="020B0604020202020204" pitchFamily="34" charset="0"/>
              <a:buChar char="•"/>
            </a:pPr>
            <a:r>
              <a:rPr lang="es-PE" sz="2000" b="1" dirty="0"/>
              <a:t>Optimizar el trabajo de Preparación Física en tierra, observando las   indicaciones que para este tipo de trabajo han establecido los  Fisioterapeutas y Entrenadores Calificados.</a:t>
            </a:r>
          </a:p>
          <a:p>
            <a:pPr marL="285750" indent="-285750">
              <a:buFont typeface="Arial" panose="020B0604020202020204" pitchFamily="34" charset="0"/>
              <a:buChar char="•"/>
            </a:pPr>
            <a:r>
              <a:rPr lang="es-PE" sz="2000" b="1" dirty="0"/>
              <a:t>Mantener el trabajo diario de Velocidad, tal y como se orientó en la etapa anterior.</a:t>
            </a:r>
          </a:p>
          <a:p>
            <a:pPr marL="285750" indent="-285750">
              <a:buFont typeface="Arial" panose="020B0604020202020204" pitchFamily="34" charset="0"/>
              <a:buChar char="•"/>
            </a:pPr>
            <a:r>
              <a:rPr lang="es-PE" sz="2000" b="1" dirty="0"/>
              <a:t>Continuar el desarrollo sistemático de la flexibilidad.</a:t>
            </a:r>
          </a:p>
          <a:p>
            <a:pPr marL="285750" indent="-285750">
              <a:buFont typeface="Arial" panose="020B0604020202020204" pitchFamily="34" charset="0"/>
              <a:buChar char="•"/>
            </a:pPr>
            <a:r>
              <a:rPr lang="es-PE" sz="2000" b="1" dirty="0"/>
              <a:t>Continuar el desarrollo multilateral del trabajo coordinativo, tanto   en tierra, como en agua, mediante los Juegos Deportivos y otros medios de entrenamiento.</a:t>
            </a:r>
          </a:p>
          <a:p>
            <a:pPr marL="285750" indent="-285750">
              <a:buFont typeface="Arial" panose="020B0604020202020204" pitchFamily="34" charset="0"/>
              <a:buChar char="•"/>
            </a:pPr>
            <a:r>
              <a:rPr lang="es-PE" sz="2000" b="1" dirty="0"/>
              <a:t>A partir de los 12 años, iniciar la especialización de los nadadores en las técnicas y distancias en que más se destaquen.</a:t>
            </a:r>
          </a:p>
          <a:p>
            <a:pPr marL="285750" indent="-285750">
              <a:buFont typeface="Arial" panose="020B0604020202020204" pitchFamily="34" charset="0"/>
              <a:buChar char="•"/>
            </a:pPr>
            <a:r>
              <a:rPr lang="es-PE" sz="2000" b="1" dirty="0"/>
              <a:t>Participar de forma directa del trabajo de formación integral de los alumnos, intensificando los valores político-ideológicos de los mismos.</a:t>
            </a:r>
          </a:p>
          <a:p>
            <a:pPr marL="285750" indent="-285750">
              <a:buFont typeface="Arial" panose="020B0604020202020204" pitchFamily="34" charset="0"/>
              <a:buChar char="•"/>
            </a:pPr>
            <a:r>
              <a:rPr lang="es-PE" sz="2000" b="1" dirty="0"/>
              <a:t>Preparar a los atletas para que cumplan las normas establecidas para   la etapa de Alto Rendimiento, así como su disposición psíquica a enfrentar las cargas voluminosas de entrenamiento que la misma requiere.</a:t>
            </a:r>
          </a:p>
          <a:p>
            <a:endParaRPr lang="es-PE" sz="2400" dirty="0"/>
          </a:p>
          <a:p>
            <a:endParaRPr lang="es-PE" dirty="0" smtClean="0"/>
          </a:p>
          <a:p>
            <a:endParaRPr lang="es-PE" dirty="0"/>
          </a:p>
          <a:p>
            <a:endParaRPr lang="es-PE" dirty="0" smtClean="0"/>
          </a:p>
          <a:p>
            <a:endParaRPr lang="es-PE" dirty="0"/>
          </a:p>
          <a:p>
            <a:endParaRPr lang="es-PE" dirty="0" smtClean="0"/>
          </a:p>
          <a:p>
            <a:endParaRPr lang="es-PE" dirty="0"/>
          </a:p>
          <a:p>
            <a:endParaRPr lang="es-PE" dirty="0" smtClean="0"/>
          </a:p>
          <a:p>
            <a:endParaRPr lang="es-PE" dirty="0"/>
          </a:p>
          <a:p>
            <a:endParaRPr lang="es-PE" dirty="0" smtClean="0"/>
          </a:p>
          <a:p>
            <a:endParaRPr lang="es-PE" dirty="0"/>
          </a:p>
          <a:p>
            <a:endParaRPr lang="es-PE" dirty="0" smtClean="0"/>
          </a:p>
          <a:p>
            <a:endParaRPr lang="es-PE" dirty="0"/>
          </a:p>
          <a:p>
            <a:endParaRPr lang="es-PE" dirty="0" smtClean="0"/>
          </a:p>
          <a:p>
            <a:endParaRPr lang="es-PE" dirty="0"/>
          </a:p>
          <a:p>
            <a:endParaRPr lang="es-PE" dirty="0" smtClean="0"/>
          </a:p>
          <a:p>
            <a:endParaRPr lang="es-PE" dirty="0"/>
          </a:p>
        </p:txBody>
      </p:sp>
    </p:spTree>
    <p:extLst>
      <p:ext uri="{BB962C8B-B14F-4D97-AF65-F5344CB8AC3E}">
        <p14:creationId xmlns:p14="http://schemas.microsoft.com/office/powerpoint/2010/main" val="968266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82890" y="409433"/>
            <a:ext cx="9867331" cy="5755422"/>
          </a:xfrm>
          <a:prstGeom prst="rect">
            <a:avLst/>
          </a:prstGeom>
          <a:noFill/>
        </p:spPr>
        <p:txBody>
          <a:bodyPr wrap="square" rtlCol="0">
            <a:spAutoFit/>
          </a:bodyPr>
          <a:lstStyle/>
          <a:p>
            <a:r>
              <a:rPr lang="es-PE" sz="2400" dirty="0" smtClean="0"/>
              <a:t> </a:t>
            </a:r>
            <a:r>
              <a:rPr lang="es-PE" sz="2400" b="1" dirty="0" smtClean="0"/>
              <a:t>Alto Rendimiento</a:t>
            </a:r>
          </a:p>
          <a:p>
            <a:endParaRPr lang="es-PE" sz="2400" b="1" dirty="0" smtClean="0"/>
          </a:p>
          <a:p>
            <a:pPr marL="342900" lvl="0" indent="-342900">
              <a:buFont typeface="Arial" panose="020B0604020202020204" pitchFamily="34" charset="0"/>
              <a:buChar char="•"/>
            </a:pPr>
            <a:r>
              <a:rPr lang="es-MX" sz="2000" b="1" dirty="0" smtClean="0"/>
              <a:t>Continuar </a:t>
            </a:r>
            <a:r>
              <a:rPr lang="es-MX" sz="2000" b="1" dirty="0"/>
              <a:t>el perfeccionamiento de las cuatro técnicas de nado, las   vueltas, las arrancadas y los toques finales y de forma individual, preferentemente en las técnicas en que sea especialista el </a:t>
            </a:r>
            <a:r>
              <a:rPr lang="es-MX" sz="2000" b="1" dirty="0" smtClean="0"/>
              <a:t>nadador y los indicadores de eficiencia competitiva</a:t>
            </a:r>
            <a:endParaRPr lang="es-PE" sz="2000" b="1" dirty="0"/>
          </a:p>
          <a:p>
            <a:pPr marL="285750" lvl="0" indent="-285750">
              <a:buFont typeface="Arial" panose="020B0604020202020204" pitchFamily="34" charset="0"/>
              <a:buChar char="•"/>
            </a:pPr>
            <a:r>
              <a:rPr lang="es-MX" sz="2000" b="1" dirty="0"/>
              <a:t>Continuar el desarrollo sistemático de las capacidades físicas condicionales, tanto en tierra como en agua. Incrementar los controles para cada una de ellas, de forma tal, que la eficiencia del trabajo predomine en cada sesión, incluyendo su planificación.</a:t>
            </a:r>
            <a:endParaRPr lang="es-PE" sz="2000" b="1" dirty="0"/>
          </a:p>
          <a:p>
            <a:pPr marL="285750" lvl="0" indent="-285750">
              <a:buFont typeface="Arial" panose="020B0604020202020204" pitchFamily="34" charset="0"/>
              <a:buChar char="•"/>
            </a:pPr>
            <a:r>
              <a:rPr lang="es-MX" sz="2000" b="1" dirty="0"/>
              <a:t>Continuar el desarrollo multilateral del trabajo coordinativo en tierra y agua, mediante los Juegos Deportivos y otros medios</a:t>
            </a:r>
            <a:endParaRPr lang="es-PE" sz="2000" b="1" dirty="0"/>
          </a:p>
          <a:p>
            <a:pPr marL="285750" lvl="0" indent="-285750">
              <a:buFont typeface="Arial" panose="020B0604020202020204" pitchFamily="34" charset="0"/>
              <a:buChar char="•"/>
            </a:pPr>
            <a:r>
              <a:rPr lang="es-MX" sz="2000" b="1" dirty="0"/>
              <a:t>Fortalecer el trabajo político-ideológico y preparar desde este punto de vista a los atletas para su participación exitosa en eventos internacionales, como dignos representantes de nuestra Patria.</a:t>
            </a:r>
            <a:endParaRPr lang="es-PE" sz="2000" b="1" dirty="0"/>
          </a:p>
          <a:p>
            <a:pPr marL="285750" lvl="0" indent="-285750">
              <a:buFont typeface="Arial" panose="020B0604020202020204" pitchFamily="34" charset="0"/>
              <a:buChar char="•"/>
            </a:pPr>
            <a:r>
              <a:rPr lang="es-MX" sz="2000" b="1" dirty="0"/>
              <a:t>Alcanzar los más altos rendimiento deportivos posibles, en el marco de la etapa.</a:t>
            </a:r>
            <a:endParaRPr lang="es-PE" sz="2000" b="1" dirty="0"/>
          </a:p>
          <a:p>
            <a:endParaRPr lang="es-PE" sz="2000" b="1" dirty="0"/>
          </a:p>
        </p:txBody>
      </p:sp>
    </p:spTree>
    <p:extLst>
      <p:ext uri="{BB962C8B-B14F-4D97-AF65-F5344CB8AC3E}">
        <p14:creationId xmlns:p14="http://schemas.microsoft.com/office/powerpoint/2010/main" val="2820918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133855"/>
          </a:xfrm>
        </p:spPr>
        <p:txBody>
          <a:bodyPr>
            <a:normAutofit fontScale="90000"/>
          </a:bodyPr>
          <a:lstStyle/>
          <a:p>
            <a:r>
              <a:rPr lang="es-PE" sz="2700" b="1" dirty="0" smtClean="0"/>
              <a:t>Estructura Técnica y Principales Contenidos de Cada Etapa de Preparación a Largo Plazo del Nadador</a:t>
            </a:r>
            <a:r>
              <a:rPr lang="es-PE" sz="2700" dirty="0" smtClean="0"/>
              <a:t/>
            </a:r>
            <a:br>
              <a:rPr lang="es-PE" sz="2700" dirty="0" smtClean="0"/>
            </a:br>
            <a:r>
              <a:rPr lang="es-PE" sz="2700" b="1" dirty="0" smtClean="0"/>
              <a:t>Trabajo en Tierra</a:t>
            </a:r>
            <a:r>
              <a:rPr lang="es-PE" sz="2700" dirty="0" smtClean="0"/>
              <a:t/>
            </a:r>
            <a:br>
              <a:rPr lang="es-PE" sz="2700" dirty="0" smtClean="0"/>
            </a:br>
            <a:endParaRPr lang="es-PE" sz="27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93492180"/>
              </p:ext>
            </p:extLst>
          </p:nvPr>
        </p:nvGraphicFramePr>
        <p:xfrm>
          <a:off x="1941533" y="1340285"/>
          <a:ext cx="9118950" cy="4733436"/>
        </p:xfrm>
        <a:graphic>
          <a:graphicData uri="http://schemas.openxmlformats.org/drawingml/2006/table">
            <a:tbl>
              <a:tblPr>
                <a:tableStyleId>{5C22544A-7EE6-4342-B048-85BDC9FD1C3A}</a:tableStyleId>
              </a:tblPr>
              <a:tblGrid>
                <a:gridCol w="2470180"/>
                <a:gridCol w="686268"/>
                <a:gridCol w="686268"/>
                <a:gridCol w="686268"/>
                <a:gridCol w="685301"/>
                <a:gridCol w="961164"/>
                <a:gridCol w="960195"/>
                <a:gridCol w="960195"/>
                <a:gridCol w="1023111"/>
              </a:tblGrid>
              <a:tr h="264039">
                <a:tc>
                  <a:txBody>
                    <a:bodyPr/>
                    <a:lstStyle/>
                    <a:p>
                      <a:pPr>
                        <a:lnSpc>
                          <a:spcPct val="150000"/>
                        </a:lnSpc>
                        <a:spcAft>
                          <a:spcPts val="0"/>
                        </a:spcAft>
                      </a:pPr>
                      <a:r>
                        <a:rPr lang="es-PE" sz="1400" dirty="0">
                          <a:effectLst/>
                        </a:rPr>
                        <a:t>Etapas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gridSpan="4">
                  <a:txBody>
                    <a:bodyPr/>
                    <a:lstStyle/>
                    <a:p>
                      <a:pPr>
                        <a:lnSpc>
                          <a:spcPct val="150000"/>
                        </a:lnSpc>
                        <a:spcAft>
                          <a:spcPts val="0"/>
                        </a:spcAft>
                      </a:pPr>
                      <a:r>
                        <a:rPr lang="es-PE" sz="1400" dirty="0">
                          <a:effectLst/>
                        </a:rPr>
                        <a:t>Principiantes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hMerge="1">
                  <a:txBody>
                    <a:bodyPr/>
                    <a:lstStyle/>
                    <a:p>
                      <a:endParaRPr lang="es-PE"/>
                    </a:p>
                  </a:txBody>
                  <a:tcPr/>
                </a:tc>
                <a:tc hMerge="1">
                  <a:txBody>
                    <a:bodyPr/>
                    <a:lstStyle/>
                    <a:p>
                      <a:endParaRPr lang="es-PE"/>
                    </a:p>
                  </a:txBody>
                  <a:tcPr/>
                </a:tc>
                <a:tc hMerge="1">
                  <a:txBody>
                    <a:bodyPr/>
                    <a:lstStyle/>
                    <a:p>
                      <a:endParaRPr lang="es-PE"/>
                    </a:p>
                  </a:txBody>
                  <a:tcPr/>
                </a:tc>
                <a:tc gridSpan="4">
                  <a:txBody>
                    <a:bodyPr/>
                    <a:lstStyle/>
                    <a:p>
                      <a:pPr>
                        <a:lnSpc>
                          <a:spcPct val="150000"/>
                        </a:lnSpc>
                        <a:spcAft>
                          <a:spcPts val="0"/>
                        </a:spcAft>
                      </a:pPr>
                      <a:r>
                        <a:rPr lang="es-PE" sz="1400" dirty="0">
                          <a:effectLst/>
                        </a:rPr>
                        <a:t>Perfeccionamiento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hMerge="1">
                  <a:txBody>
                    <a:bodyPr/>
                    <a:lstStyle/>
                    <a:p>
                      <a:endParaRPr lang="es-PE"/>
                    </a:p>
                  </a:txBody>
                  <a:tcPr/>
                </a:tc>
                <a:tc hMerge="1">
                  <a:txBody>
                    <a:bodyPr/>
                    <a:lstStyle/>
                    <a:p>
                      <a:endParaRPr lang="es-PE"/>
                    </a:p>
                  </a:txBody>
                  <a:tcPr/>
                </a:tc>
                <a:tc hMerge="1">
                  <a:txBody>
                    <a:bodyPr/>
                    <a:lstStyle/>
                    <a:p>
                      <a:endParaRPr lang="es-PE"/>
                    </a:p>
                  </a:txBody>
                  <a:tcPr/>
                </a:tc>
              </a:tr>
              <a:tr h="243631">
                <a:tc>
                  <a:txBody>
                    <a:bodyPr/>
                    <a:lstStyle/>
                    <a:p>
                      <a:pPr>
                        <a:lnSpc>
                          <a:spcPct val="150000"/>
                        </a:lnSpc>
                        <a:spcAft>
                          <a:spcPts val="0"/>
                        </a:spcAft>
                      </a:pPr>
                      <a:r>
                        <a:rPr lang="es-PE" sz="1400">
                          <a:effectLst/>
                        </a:rPr>
                        <a:t>Años de Formación</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1</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3</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6</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7</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8</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250425">
                <a:tc>
                  <a:txBody>
                    <a:bodyPr/>
                    <a:lstStyle/>
                    <a:p>
                      <a:pPr>
                        <a:lnSpc>
                          <a:spcPct val="150000"/>
                        </a:lnSpc>
                        <a:spcAft>
                          <a:spcPts val="0"/>
                        </a:spcAft>
                      </a:pPr>
                      <a:r>
                        <a:rPr lang="es-PE" sz="1400">
                          <a:effectLst/>
                        </a:rPr>
                        <a:t>Edades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7</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8</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9</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10</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11</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12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13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14</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344901">
                <a:tc>
                  <a:txBody>
                    <a:bodyPr/>
                    <a:lstStyle/>
                    <a:p>
                      <a:pPr>
                        <a:lnSpc>
                          <a:spcPct val="150000"/>
                        </a:lnSpc>
                        <a:spcAft>
                          <a:spcPts val="0"/>
                        </a:spcAft>
                      </a:pPr>
                      <a:r>
                        <a:rPr lang="es-PE" sz="1400" dirty="0">
                          <a:solidFill>
                            <a:srgbClr val="FF0000"/>
                          </a:solidFill>
                          <a:effectLst/>
                        </a:rPr>
                        <a:t>Estructura de </a:t>
                      </a:r>
                      <a:r>
                        <a:rPr lang="es-PE" sz="1400" dirty="0" smtClean="0">
                          <a:solidFill>
                            <a:srgbClr val="FF0000"/>
                          </a:solidFill>
                          <a:effectLst/>
                        </a:rPr>
                        <a:t>Planificación</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solidFill>
                            <a:srgbClr val="FF0000"/>
                          </a:solidFill>
                          <a:effectLst/>
                        </a:rPr>
                        <a:t>MC </a:t>
                      </a:r>
                      <a:r>
                        <a:rPr lang="es-PE" sz="1400" dirty="0" smtClean="0">
                          <a:solidFill>
                            <a:srgbClr val="FF0000"/>
                          </a:solidFill>
                          <a:effectLst/>
                        </a:rPr>
                        <a:t>2</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solidFill>
                            <a:srgbClr val="FF0000"/>
                          </a:solidFill>
                          <a:effectLst/>
                        </a:rPr>
                        <a:t>MC </a:t>
                      </a:r>
                      <a:r>
                        <a:rPr lang="es-PE"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solidFill>
                            <a:srgbClr val="FF0000"/>
                          </a:solidFill>
                          <a:effectLst/>
                        </a:rPr>
                        <a:t>MC </a:t>
                      </a:r>
                      <a:r>
                        <a:rPr lang="es-PE"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solidFill>
                            <a:srgbClr val="FF0000"/>
                          </a:solidFill>
                          <a:effectLst/>
                        </a:rPr>
                        <a:t>MC </a:t>
                      </a:r>
                      <a:r>
                        <a:rPr lang="es-PE"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200416">
                <a:tc>
                  <a:txBody>
                    <a:bodyPr/>
                    <a:lstStyle/>
                    <a:p>
                      <a:pPr>
                        <a:lnSpc>
                          <a:spcPct val="150000"/>
                        </a:lnSpc>
                        <a:spcAft>
                          <a:spcPts val="0"/>
                        </a:spcAft>
                      </a:pPr>
                      <a:r>
                        <a:rPr lang="es-PE" sz="1400">
                          <a:effectLst/>
                        </a:rPr>
                        <a:t>Flexibilidad</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420152">
                <a:tc>
                  <a:txBody>
                    <a:bodyPr/>
                    <a:lstStyle/>
                    <a:p>
                      <a:pPr>
                        <a:lnSpc>
                          <a:spcPct val="150000"/>
                        </a:lnSpc>
                        <a:spcAft>
                          <a:spcPts val="0"/>
                        </a:spcAft>
                      </a:pPr>
                      <a:r>
                        <a:rPr lang="es-PE" sz="1400">
                          <a:effectLst/>
                        </a:rPr>
                        <a:t>Resistencia Fuerza General</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363255">
                <a:tc>
                  <a:txBody>
                    <a:bodyPr/>
                    <a:lstStyle/>
                    <a:p>
                      <a:pPr>
                        <a:lnSpc>
                          <a:spcPct val="150000"/>
                        </a:lnSpc>
                        <a:spcAft>
                          <a:spcPts val="0"/>
                        </a:spcAft>
                      </a:pPr>
                      <a:r>
                        <a:rPr lang="es-PE" sz="1400">
                          <a:effectLst/>
                        </a:rPr>
                        <a:t>Resistencia Fuerza Especial</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no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402598">
                <a:tc>
                  <a:txBody>
                    <a:bodyPr/>
                    <a:lstStyle/>
                    <a:p>
                      <a:pPr>
                        <a:lnSpc>
                          <a:spcPct val="150000"/>
                        </a:lnSpc>
                        <a:spcAft>
                          <a:spcPts val="0"/>
                        </a:spcAft>
                      </a:pPr>
                      <a:r>
                        <a:rPr lang="es-PE" sz="1400">
                          <a:effectLst/>
                        </a:rPr>
                        <a:t>Fuerza Rápida (piernas)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264039">
                <a:tc>
                  <a:txBody>
                    <a:bodyPr/>
                    <a:lstStyle/>
                    <a:p>
                      <a:pPr>
                        <a:lnSpc>
                          <a:spcPct val="150000"/>
                        </a:lnSpc>
                        <a:spcAft>
                          <a:spcPts val="0"/>
                        </a:spcAft>
                      </a:pPr>
                      <a:r>
                        <a:rPr lang="es-PE" sz="1400">
                          <a:effectLst/>
                        </a:rPr>
                        <a:t>Saltabilidad</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264039">
                <a:tc>
                  <a:txBody>
                    <a:bodyPr/>
                    <a:lstStyle/>
                    <a:p>
                      <a:pPr>
                        <a:lnSpc>
                          <a:spcPct val="150000"/>
                        </a:lnSpc>
                        <a:spcAft>
                          <a:spcPts val="0"/>
                        </a:spcAft>
                      </a:pPr>
                      <a:r>
                        <a:rPr lang="es-PE" sz="1400">
                          <a:effectLst/>
                        </a:rPr>
                        <a:t>Juegos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no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397815">
                <a:tc>
                  <a:txBody>
                    <a:bodyPr/>
                    <a:lstStyle/>
                    <a:p>
                      <a:pPr>
                        <a:lnSpc>
                          <a:spcPct val="150000"/>
                        </a:lnSpc>
                        <a:spcAft>
                          <a:spcPts val="0"/>
                        </a:spcAft>
                      </a:pPr>
                      <a:r>
                        <a:rPr lang="es-PE" sz="1400">
                          <a:effectLst/>
                        </a:rPr>
                        <a:t>Preparación Física  Especial</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no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212943">
                <a:tc>
                  <a:txBody>
                    <a:bodyPr/>
                    <a:lstStyle/>
                    <a:p>
                      <a:pPr>
                        <a:lnSpc>
                          <a:spcPct val="150000"/>
                        </a:lnSpc>
                        <a:spcAft>
                          <a:spcPts val="0"/>
                        </a:spcAft>
                      </a:pPr>
                      <a:r>
                        <a:rPr lang="es-PE" sz="1400">
                          <a:effectLst/>
                        </a:rPr>
                        <a:t>Masa Muscular Activa</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no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r h="564435">
                <a:tc>
                  <a:txBody>
                    <a:bodyPr/>
                    <a:lstStyle/>
                    <a:p>
                      <a:pPr>
                        <a:lnSpc>
                          <a:spcPct val="150000"/>
                        </a:lnSpc>
                        <a:spcAft>
                          <a:spcPts val="0"/>
                        </a:spcAft>
                      </a:pPr>
                      <a:r>
                        <a:rPr lang="es-PE" sz="1400">
                          <a:effectLst/>
                        </a:rPr>
                        <a:t>Preparación Física General</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c>
                  <a:txBody>
                    <a:bodyPr/>
                    <a:lstStyle/>
                    <a:p>
                      <a:pPr>
                        <a:lnSpc>
                          <a:spcPct val="150000"/>
                        </a:lnSpc>
                        <a:spcAft>
                          <a:spcPts val="0"/>
                        </a:spcAft>
                      </a:pPr>
                      <a:r>
                        <a:rPr lang="es-PE" sz="1400" dirty="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171" marR="39171" marT="0" marB="0"/>
                </a:tc>
              </a:tr>
            </a:tbl>
          </a:graphicData>
        </a:graphic>
      </p:graphicFrame>
    </p:spTree>
    <p:extLst>
      <p:ext uri="{BB962C8B-B14F-4D97-AF65-F5344CB8AC3E}">
        <p14:creationId xmlns:p14="http://schemas.microsoft.com/office/powerpoint/2010/main" val="1762969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553" y="1"/>
            <a:ext cx="10515600" cy="1219199"/>
          </a:xfrm>
        </p:spPr>
        <p:txBody>
          <a:bodyPr>
            <a:normAutofit fontScale="90000"/>
          </a:bodyPr>
          <a:lstStyle/>
          <a:p>
            <a:r>
              <a:rPr lang="es-PE" sz="2700" b="1" dirty="0" smtClean="0"/>
              <a:t>Estructura Técnica y Principales Contenidos de Cada Etapa de Preparación a Largo Plazo del Nadador</a:t>
            </a:r>
            <a:br>
              <a:rPr lang="es-PE" sz="2700" b="1" dirty="0" smtClean="0"/>
            </a:br>
            <a:r>
              <a:rPr lang="es-PE" sz="2700" b="1" dirty="0" smtClean="0"/>
              <a:t>Trabajo en Agua</a:t>
            </a:r>
            <a:r>
              <a:rPr lang="es-PE" dirty="0" smtClean="0"/>
              <a:t/>
            </a:r>
            <a:br>
              <a:rPr lang="es-PE" dirty="0" smtClean="0"/>
            </a:br>
            <a:endParaRPr lang="es-PE"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849209343"/>
              </p:ext>
            </p:extLst>
          </p:nvPr>
        </p:nvGraphicFramePr>
        <p:xfrm>
          <a:off x="1933614" y="1219200"/>
          <a:ext cx="8475261" cy="5253749"/>
        </p:xfrm>
        <a:graphic>
          <a:graphicData uri="http://schemas.openxmlformats.org/drawingml/2006/table">
            <a:tbl>
              <a:tblPr>
                <a:tableStyleId>{5C22544A-7EE6-4342-B048-85BDC9FD1C3A}</a:tableStyleId>
              </a:tblPr>
              <a:tblGrid>
                <a:gridCol w="2088924"/>
                <a:gridCol w="736452"/>
                <a:gridCol w="737319"/>
                <a:gridCol w="736452"/>
                <a:gridCol w="737319"/>
                <a:gridCol w="859482"/>
                <a:gridCol w="859482"/>
                <a:gridCol w="860349"/>
                <a:gridCol w="859482"/>
              </a:tblGrid>
              <a:tr h="482785">
                <a:tc>
                  <a:txBody>
                    <a:bodyPr/>
                    <a:lstStyle/>
                    <a:p>
                      <a:pPr>
                        <a:lnSpc>
                          <a:spcPct val="150000"/>
                        </a:lnSpc>
                        <a:spcAft>
                          <a:spcPts val="0"/>
                        </a:spcAft>
                      </a:pPr>
                      <a:r>
                        <a:rPr lang="es-MX" sz="1400" dirty="0">
                          <a:effectLst/>
                        </a:rPr>
                        <a:t>Etapas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gridSpan="4">
                  <a:txBody>
                    <a:bodyPr/>
                    <a:lstStyle/>
                    <a:p>
                      <a:pPr>
                        <a:lnSpc>
                          <a:spcPct val="150000"/>
                        </a:lnSpc>
                        <a:spcAft>
                          <a:spcPts val="0"/>
                        </a:spcAft>
                      </a:pPr>
                      <a:r>
                        <a:rPr lang="es-MX" sz="1400" dirty="0">
                          <a:effectLst/>
                        </a:rPr>
                        <a:t>Principiantes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es-PE"/>
                    </a:p>
                  </a:txBody>
                  <a:tcPr/>
                </a:tc>
                <a:tc hMerge="1">
                  <a:txBody>
                    <a:bodyPr/>
                    <a:lstStyle/>
                    <a:p>
                      <a:endParaRPr lang="es-PE"/>
                    </a:p>
                  </a:txBody>
                  <a:tcPr/>
                </a:tc>
                <a:tc hMerge="1">
                  <a:txBody>
                    <a:bodyPr/>
                    <a:lstStyle/>
                    <a:p>
                      <a:endParaRPr lang="es-PE"/>
                    </a:p>
                  </a:txBody>
                  <a:tcPr/>
                </a:tc>
                <a:tc gridSpan="4">
                  <a:txBody>
                    <a:bodyPr/>
                    <a:lstStyle/>
                    <a:p>
                      <a:pPr>
                        <a:lnSpc>
                          <a:spcPct val="150000"/>
                        </a:lnSpc>
                        <a:spcAft>
                          <a:spcPts val="0"/>
                        </a:spcAft>
                      </a:pPr>
                      <a:r>
                        <a:rPr lang="es-MX" sz="1400" dirty="0">
                          <a:effectLst/>
                        </a:rPr>
                        <a:t>Perfeccionamiento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es-PE"/>
                    </a:p>
                  </a:txBody>
                  <a:tcPr/>
                </a:tc>
                <a:tc hMerge="1">
                  <a:txBody>
                    <a:bodyPr/>
                    <a:lstStyle/>
                    <a:p>
                      <a:endParaRPr lang="es-PE"/>
                    </a:p>
                  </a:txBody>
                  <a:tcPr/>
                </a:tc>
                <a:tc hMerge="1">
                  <a:txBody>
                    <a:bodyPr/>
                    <a:lstStyle/>
                    <a:p>
                      <a:endParaRPr lang="es-PE"/>
                    </a:p>
                  </a:txBody>
                  <a:tcPr/>
                </a:tc>
              </a:tr>
              <a:tr h="306957">
                <a:tc>
                  <a:txBody>
                    <a:bodyPr/>
                    <a:lstStyle/>
                    <a:p>
                      <a:pPr>
                        <a:lnSpc>
                          <a:spcPct val="150000"/>
                        </a:lnSpc>
                        <a:spcAft>
                          <a:spcPts val="0"/>
                        </a:spcAft>
                      </a:pPr>
                      <a:r>
                        <a:rPr lang="es-MX" sz="1400" dirty="0">
                          <a:effectLst/>
                        </a:rPr>
                        <a:t>Años de Formación</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2</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4</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5</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6</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7</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8</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06957">
                <a:tc>
                  <a:txBody>
                    <a:bodyPr/>
                    <a:lstStyle/>
                    <a:p>
                      <a:pPr>
                        <a:lnSpc>
                          <a:spcPct val="150000"/>
                        </a:lnSpc>
                        <a:spcAft>
                          <a:spcPts val="0"/>
                        </a:spcAft>
                      </a:pPr>
                      <a:r>
                        <a:rPr lang="es-MX" sz="1400">
                          <a:effectLst/>
                        </a:rPr>
                        <a:t>Edades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7</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8</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9</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10</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11</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14</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613915">
                <a:tc>
                  <a:txBody>
                    <a:bodyPr/>
                    <a:lstStyle/>
                    <a:p>
                      <a:pPr>
                        <a:lnSpc>
                          <a:spcPct val="150000"/>
                        </a:lnSpc>
                        <a:spcAft>
                          <a:spcPts val="0"/>
                        </a:spcAft>
                      </a:pPr>
                      <a:r>
                        <a:rPr lang="es-MX" sz="1400" dirty="0">
                          <a:solidFill>
                            <a:srgbClr val="FF0000"/>
                          </a:solidFill>
                          <a:effectLst/>
                        </a:rPr>
                        <a:t>Estructura de </a:t>
                      </a:r>
                      <a:r>
                        <a:rPr lang="es-MX" sz="1400" dirty="0" smtClean="0">
                          <a:solidFill>
                            <a:srgbClr val="FF0000"/>
                          </a:solidFill>
                          <a:effectLst/>
                        </a:rPr>
                        <a:t>Planificación</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50000"/>
                        </a:lnSpc>
                        <a:spcAft>
                          <a:spcPts val="0"/>
                        </a:spcAft>
                      </a:pPr>
                      <a:r>
                        <a:rPr lang="es-MX"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50000"/>
                        </a:lnSpc>
                        <a:spcAft>
                          <a:spcPts val="0"/>
                        </a:spcAft>
                      </a:pPr>
                      <a:r>
                        <a:rPr lang="es-MX" sz="1400">
                          <a:solidFill>
                            <a:srgbClr val="FF0000"/>
                          </a:solidFill>
                          <a:effectLst/>
                        </a:rPr>
                        <a:t>Per. 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solidFill>
                            <a:srgbClr val="FF0000"/>
                          </a:solidFill>
                          <a:effectLst/>
                        </a:rPr>
                        <a:t>MC </a:t>
                      </a:r>
                      <a:r>
                        <a:rPr lang="es-MX" sz="1400" dirty="0" smtClean="0">
                          <a:solidFill>
                            <a:srgbClr val="FF0000"/>
                          </a:solidFill>
                          <a:effectLst/>
                        </a:rPr>
                        <a:t>2</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50000"/>
                        </a:lnSpc>
                        <a:spcAft>
                          <a:spcPts val="0"/>
                        </a:spcAft>
                      </a:pPr>
                      <a:r>
                        <a:rPr lang="es-MX" sz="1400" dirty="0">
                          <a:solidFill>
                            <a:srgbClr val="FF0000"/>
                          </a:solidFill>
                          <a:effectLst/>
                        </a:rPr>
                        <a:t>MC </a:t>
                      </a:r>
                      <a:r>
                        <a:rPr lang="es-MX"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50000"/>
                        </a:lnSpc>
                        <a:spcAft>
                          <a:spcPts val="0"/>
                        </a:spcAft>
                      </a:pPr>
                      <a:r>
                        <a:rPr lang="es-MX" sz="1400" dirty="0">
                          <a:solidFill>
                            <a:srgbClr val="FF0000"/>
                          </a:solidFill>
                          <a:effectLst/>
                        </a:rPr>
                        <a:t>MC </a:t>
                      </a:r>
                      <a:r>
                        <a:rPr lang="es-MX"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50000"/>
                        </a:lnSpc>
                        <a:spcAft>
                          <a:spcPts val="0"/>
                        </a:spcAft>
                      </a:pPr>
                      <a:r>
                        <a:rPr lang="es-MX" sz="1400" dirty="0">
                          <a:solidFill>
                            <a:srgbClr val="FF0000"/>
                          </a:solidFill>
                          <a:effectLst/>
                        </a:rPr>
                        <a:t>MC </a:t>
                      </a:r>
                      <a:r>
                        <a:rPr lang="es-MX" sz="1400" dirty="0" smtClean="0">
                          <a:solidFill>
                            <a:srgbClr val="FF0000"/>
                          </a:solidFill>
                          <a:effectLst/>
                        </a:rPr>
                        <a:t>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06957">
                <a:tc>
                  <a:txBody>
                    <a:bodyPr/>
                    <a:lstStyle/>
                    <a:p>
                      <a:pPr>
                        <a:lnSpc>
                          <a:spcPct val="150000"/>
                        </a:lnSpc>
                        <a:spcAft>
                          <a:spcPts val="0"/>
                        </a:spcAft>
                      </a:pPr>
                      <a:r>
                        <a:rPr lang="es-MX" sz="1400">
                          <a:effectLst/>
                        </a:rPr>
                        <a:t>Vol. General</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51.4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393</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787</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945</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1136</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1555</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1670</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2000</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06957">
                <a:tc>
                  <a:txBody>
                    <a:bodyPr/>
                    <a:lstStyle/>
                    <a:p>
                      <a:pPr>
                        <a:lnSpc>
                          <a:spcPct val="150000"/>
                        </a:lnSpc>
                        <a:spcAft>
                          <a:spcPts val="0"/>
                        </a:spcAft>
                      </a:pPr>
                      <a:r>
                        <a:rPr lang="es-MX" sz="1400">
                          <a:effectLst/>
                        </a:rPr>
                        <a:t>Cualidades Básicas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06957">
                <a:tc>
                  <a:txBody>
                    <a:bodyPr/>
                    <a:lstStyle/>
                    <a:p>
                      <a:pPr>
                        <a:lnSpc>
                          <a:spcPct val="150000"/>
                        </a:lnSpc>
                        <a:spcAft>
                          <a:spcPts val="0"/>
                        </a:spcAft>
                      </a:pPr>
                      <a:r>
                        <a:rPr lang="es-MX" sz="1400">
                          <a:effectLst/>
                        </a:rPr>
                        <a:t>Técnica</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426699">
                <a:tc>
                  <a:txBody>
                    <a:bodyPr/>
                    <a:lstStyle/>
                    <a:p>
                      <a:pPr>
                        <a:lnSpc>
                          <a:spcPct val="150000"/>
                        </a:lnSpc>
                        <a:spcAft>
                          <a:spcPts val="0"/>
                        </a:spcAft>
                      </a:pPr>
                      <a:r>
                        <a:rPr lang="es-MX" sz="1400" dirty="0" smtClean="0">
                          <a:effectLst/>
                        </a:rPr>
                        <a:t>Resistencia</a:t>
                      </a:r>
                      <a:r>
                        <a:rPr lang="es-PE" sz="1400" baseline="0" dirty="0" smtClean="0">
                          <a:effectLst/>
                        </a:rPr>
                        <a:t> </a:t>
                      </a:r>
                      <a:r>
                        <a:rPr lang="es-MX" sz="1400" dirty="0" smtClean="0">
                          <a:effectLst/>
                        </a:rPr>
                        <a:t>Básica</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smtClean="0">
                          <a:effectLst/>
                        </a:rPr>
                        <a:t>si</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56789">
                <a:tc>
                  <a:txBody>
                    <a:bodyPr/>
                    <a:lstStyle/>
                    <a:p>
                      <a:pPr>
                        <a:lnSpc>
                          <a:spcPct val="150000"/>
                        </a:lnSpc>
                        <a:spcAft>
                          <a:spcPts val="0"/>
                        </a:spcAft>
                      </a:pPr>
                      <a:r>
                        <a:rPr lang="es-MX" sz="1400">
                          <a:effectLst/>
                        </a:rPr>
                        <a:t>Velocidad</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si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17</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32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35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38</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56789">
                <a:tc>
                  <a:txBody>
                    <a:bodyPr/>
                    <a:lstStyle/>
                    <a:p>
                      <a:pPr>
                        <a:lnSpc>
                          <a:spcPct val="150000"/>
                        </a:lnSpc>
                        <a:spcAft>
                          <a:spcPts val="0"/>
                        </a:spcAft>
                      </a:pPr>
                      <a:r>
                        <a:rPr lang="es-MX" sz="1400">
                          <a:effectLst/>
                        </a:rPr>
                        <a:t>Resistencia II</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85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185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144</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225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293</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56789">
                <a:tc>
                  <a:txBody>
                    <a:bodyPr/>
                    <a:lstStyle/>
                    <a:p>
                      <a:pPr>
                        <a:lnSpc>
                          <a:spcPct val="150000"/>
                        </a:lnSpc>
                        <a:spcAft>
                          <a:spcPts val="0"/>
                        </a:spcAft>
                      </a:pPr>
                      <a:r>
                        <a:rPr lang="es-MX" sz="1400">
                          <a:effectLst/>
                        </a:rPr>
                        <a:t>Máx. V O2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27</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32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37,6</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56789">
                <a:tc>
                  <a:txBody>
                    <a:bodyPr/>
                    <a:lstStyle/>
                    <a:p>
                      <a:pPr>
                        <a:lnSpc>
                          <a:spcPct val="115000"/>
                        </a:lnSpc>
                        <a:spcAft>
                          <a:spcPts val="0"/>
                        </a:spcAft>
                      </a:pPr>
                      <a:r>
                        <a:rPr lang="es-MX" sz="1400">
                          <a:effectLst/>
                        </a:rPr>
                        <a:t>Res. Lactácida</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5,8</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10,5</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22</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32</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56789">
                <a:tc>
                  <a:txBody>
                    <a:bodyPr/>
                    <a:lstStyle/>
                    <a:p>
                      <a:pPr>
                        <a:lnSpc>
                          <a:spcPct val="115000"/>
                        </a:lnSpc>
                        <a:spcAft>
                          <a:spcPts val="0"/>
                        </a:spcAft>
                      </a:pPr>
                      <a:r>
                        <a:rPr lang="es-MX" sz="1400">
                          <a:effectLst/>
                        </a:rPr>
                        <a:t>Tolerancia Lactácida</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a:effectLst/>
                        </a:rPr>
                        <a:t> </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err="1" smtClean="0">
                          <a:solidFill>
                            <a:srgbClr val="FF0000"/>
                          </a:solidFill>
                          <a:effectLst/>
                        </a:rPr>
                        <a:t>Estim</a:t>
                      </a:r>
                      <a:r>
                        <a:rPr lang="es-MX" sz="1400" dirty="0" smtClean="0">
                          <a:effectLst/>
                        </a:rPr>
                        <a:t>.</a:t>
                      </a:r>
                      <a:r>
                        <a:rPr lang="es-MX" sz="1400" dirty="0">
                          <a:effectLst/>
                        </a:rPr>
                        <a:t> </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50000"/>
                        </a:lnSpc>
                        <a:spcAft>
                          <a:spcPts val="0"/>
                        </a:spcAft>
                      </a:pPr>
                      <a:r>
                        <a:rPr lang="es-MX" sz="1400" dirty="0">
                          <a:effectLst/>
                        </a:rPr>
                        <a:t>1.4</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r>
              <a:tr h="306957">
                <a:tc gridSpan="9">
                  <a:txBody>
                    <a:bodyPr/>
                    <a:lstStyle/>
                    <a:p>
                      <a:pPr>
                        <a:lnSpc>
                          <a:spcPct val="150000"/>
                        </a:lnSpc>
                        <a:spcAft>
                          <a:spcPts val="0"/>
                        </a:spcAft>
                      </a:pPr>
                      <a:r>
                        <a:rPr lang="es-MX" sz="1400" dirty="0" smtClean="0">
                          <a:effectLst/>
                        </a:rPr>
                        <a:t>Leyenda: Per </a:t>
                      </a:r>
                      <a:r>
                        <a:rPr lang="es-MX" sz="1400" dirty="0">
                          <a:effectLst/>
                        </a:rPr>
                        <a:t>= Periodos      MC= Macrociclos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bl>
          </a:graphicData>
        </a:graphic>
      </p:graphicFrame>
    </p:spTree>
    <p:extLst>
      <p:ext uri="{BB962C8B-B14F-4D97-AF65-F5344CB8AC3E}">
        <p14:creationId xmlns:p14="http://schemas.microsoft.com/office/powerpoint/2010/main" val="679489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10107748" cy="1400530"/>
          </a:xfrm>
        </p:spPr>
        <p:txBody>
          <a:bodyPr/>
          <a:lstStyle/>
          <a:p>
            <a:r>
              <a:rPr lang="es-PE" dirty="0" smtClean="0"/>
              <a:t>ANTECEDENTES y </a:t>
            </a:r>
            <a:r>
              <a:rPr lang="es-PE" sz="4000" dirty="0" smtClean="0"/>
              <a:t>PERFECCIONAMIENTO</a:t>
            </a:r>
            <a:endParaRPr lang="es-PE" dirty="0"/>
          </a:p>
        </p:txBody>
      </p:sp>
      <p:sp>
        <p:nvSpPr>
          <p:cNvPr id="3" name="Marcador de contenido 2"/>
          <p:cNvSpPr>
            <a:spLocks noGrp="1"/>
          </p:cNvSpPr>
          <p:nvPr>
            <p:ph idx="1"/>
          </p:nvPr>
        </p:nvSpPr>
        <p:spPr>
          <a:xfrm>
            <a:off x="1103312" y="1558344"/>
            <a:ext cx="8946541" cy="4690055"/>
          </a:xfrm>
        </p:spPr>
        <p:txBody>
          <a:bodyPr>
            <a:normAutofit/>
          </a:bodyPr>
          <a:lstStyle/>
          <a:p>
            <a:r>
              <a:rPr lang="es-MX" dirty="0" smtClean="0"/>
              <a:t>EL Programa de Entrenamiento de Natación se implantó en nuestro país en el curso escolar 1978-79 siendo nuestro deporte el pionero en ésta actividad.</a:t>
            </a:r>
          </a:p>
          <a:p>
            <a:r>
              <a:rPr lang="es-MX" dirty="0" smtClean="0"/>
              <a:t>La decisión gubernamental de apoyar el deporte de la natación en la década de los 80 propició un constante y dinámico perfeccionamiento del programa dadas las importantes experiencias y el vertiginoso avance en la preparación  y resultados internacionales alcanzados</a:t>
            </a:r>
          </a:p>
          <a:p>
            <a:r>
              <a:rPr lang="es-MX" dirty="0" smtClean="0"/>
              <a:t>La estructuración del trabajo técnico metodológico por el INDER, la planificación estratégica y la elevación de categorías docentes y profesionales de los técnicos y dirigentes, unido a la creación de los grupos multidisciplinarios contribuyeron a ampliar los conocimientos para un mejor contenido e interpretación de los programas, adquiriendo la categoría de integrales. </a:t>
            </a:r>
          </a:p>
          <a:p>
            <a:endParaRPr lang="es-PE" dirty="0" smtClean="0"/>
          </a:p>
          <a:p>
            <a:endParaRPr lang="es-PE" dirty="0"/>
          </a:p>
        </p:txBody>
      </p:sp>
    </p:spTree>
    <p:extLst>
      <p:ext uri="{BB962C8B-B14F-4D97-AF65-F5344CB8AC3E}">
        <p14:creationId xmlns:p14="http://schemas.microsoft.com/office/powerpoint/2010/main" val="459865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18548"/>
          </a:xfrm>
        </p:spPr>
        <p:txBody>
          <a:bodyPr>
            <a:normAutofit fontScale="90000"/>
          </a:bodyPr>
          <a:lstStyle/>
          <a:p>
            <a:r>
              <a:rPr lang="es-PE" sz="2400" b="1" dirty="0" smtClean="0"/>
              <a:t>Diseño de los Principales contenidos correspondientes a cada año de formación deportiva</a:t>
            </a:r>
            <a:endParaRPr lang="es-PE" sz="2400" b="1" dirty="0"/>
          </a:p>
        </p:txBody>
      </p:sp>
      <p:sp>
        <p:nvSpPr>
          <p:cNvPr id="3" name="Marcador de contenido 2"/>
          <p:cNvSpPr>
            <a:spLocks noGrp="1"/>
          </p:cNvSpPr>
          <p:nvPr>
            <p:ph idx="1"/>
          </p:nvPr>
        </p:nvSpPr>
        <p:spPr>
          <a:xfrm>
            <a:off x="838200" y="1731817"/>
            <a:ext cx="10515600" cy="4445145"/>
          </a:xfrm>
        </p:spPr>
        <p:txBody>
          <a:bodyPr>
            <a:normAutofit/>
          </a:bodyPr>
          <a:lstStyle/>
          <a:p>
            <a:r>
              <a:rPr lang="es-PE" sz="2000" b="1" dirty="0" smtClean="0"/>
              <a:t>Generalidades Introductorias</a:t>
            </a:r>
          </a:p>
          <a:p>
            <a:r>
              <a:rPr lang="es-PE" sz="2000" b="1" dirty="0" smtClean="0"/>
              <a:t>Objetivos Técnicos, de Capacidades condicionales y Capacidades coordinativas por períodos</a:t>
            </a:r>
          </a:p>
          <a:p>
            <a:r>
              <a:rPr lang="es-PE" sz="2000" b="1" dirty="0" smtClean="0"/>
              <a:t>Contenidos de entrenamiento y su dosificación</a:t>
            </a:r>
          </a:p>
          <a:p>
            <a:r>
              <a:rPr lang="es-PE" sz="2000" b="1" dirty="0" smtClean="0"/>
              <a:t>Controles a realizar </a:t>
            </a:r>
          </a:p>
          <a:p>
            <a:r>
              <a:rPr lang="es-PE" sz="2000" b="1" dirty="0" smtClean="0"/>
              <a:t>Medios, métodos y dosificaciones de referencia para el cumplimiento de los objetivos específicos de la preparación</a:t>
            </a:r>
          </a:p>
          <a:p>
            <a:r>
              <a:rPr lang="es-PE" sz="2000" b="1" dirty="0" smtClean="0"/>
              <a:t>Indicaciones Metodológicas</a:t>
            </a:r>
          </a:p>
          <a:p>
            <a:r>
              <a:rPr lang="es-PE" sz="2000" b="1" dirty="0" smtClean="0"/>
              <a:t>Sistema Competitivo</a:t>
            </a:r>
          </a:p>
          <a:p>
            <a:r>
              <a:rPr lang="es-PE" sz="2000" b="1" dirty="0" smtClean="0"/>
              <a:t>Resumen </a:t>
            </a:r>
            <a:endParaRPr lang="es-PE" sz="2000" b="1" dirty="0"/>
          </a:p>
        </p:txBody>
      </p:sp>
    </p:spTree>
    <p:extLst>
      <p:ext uri="{BB962C8B-B14F-4D97-AF65-F5344CB8AC3E}">
        <p14:creationId xmlns:p14="http://schemas.microsoft.com/office/powerpoint/2010/main" val="570136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6256"/>
            <a:ext cx="10515600" cy="845126"/>
          </a:xfrm>
        </p:spPr>
        <p:txBody>
          <a:bodyPr>
            <a:normAutofit fontScale="90000"/>
          </a:bodyPr>
          <a:lstStyle/>
          <a:p>
            <a:r>
              <a:rPr lang="es-PE" sz="2400" b="1" dirty="0" smtClean="0"/>
              <a:t>Objetivos Específicos de cada Etapa y Año de Formación. Medios y Controles</a:t>
            </a:r>
            <a:br>
              <a:rPr lang="es-PE" sz="2400" b="1" dirty="0" smtClean="0"/>
            </a:br>
            <a:r>
              <a:rPr lang="es-PE" sz="2400" b="1" dirty="0" smtClean="0"/>
              <a:t>Etapa de Principiantes</a:t>
            </a:r>
            <a:br>
              <a:rPr lang="es-PE" sz="2400" b="1" dirty="0" smtClean="0"/>
            </a:br>
            <a:r>
              <a:rPr lang="es-PE" sz="2000" b="1" dirty="0"/>
              <a:t>1er Año de Formación – 7 años (Como Sistema)</a:t>
            </a:r>
            <a:r>
              <a:rPr lang="es-PE" sz="2000" dirty="0"/>
              <a:t/>
            </a:r>
            <a:br>
              <a:rPr lang="es-PE" sz="2000" dirty="0"/>
            </a:br>
            <a:endParaRPr lang="es-PE" sz="2400" b="1" dirty="0"/>
          </a:p>
        </p:txBody>
      </p:sp>
      <p:sp>
        <p:nvSpPr>
          <p:cNvPr id="3" name="Marcador de contenido 2"/>
          <p:cNvSpPr>
            <a:spLocks noGrp="1"/>
          </p:cNvSpPr>
          <p:nvPr>
            <p:ph idx="1"/>
          </p:nvPr>
        </p:nvSpPr>
        <p:spPr>
          <a:xfrm>
            <a:off x="838200" y="1215919"/>
            <a:ext cx="10515600" cy="5165581"/>
          </a:xfrm>
        </p:spPr>
        <p:txBody>
          <a:bodyPr>
            <a:normAutofit fontScale="70000" lnSpcReduction="20000"/>
          </a:bodyPr>
          <a:lstStyle/>
          <a:p>
            <a:pPr marL="0" indent="0">
              <a:buNone/>
            </a:pPr>
            <a:endParaRPr lang="es-PE" sz="1800" b="1" dirty="0" smtClean="0"/>
          </a:p>
          <a:p>
            <a:pPr marL="0" indent="0">
              <a:buNone/>
            </a:pPr>
            <a:r>
              <a:rPr lang="es-PE" sz="1800" b="1" dirty="0" smtClean="0"/>
              <a:t>Objetivos</a:t>
            </a:r>
          </a:p>
          <a:p>
            <a:pPr marL="0" indent="0">
              <a:buNone/>
            </a:pPr>
            <a:r>
              <a:rPr lang="es-PE" sz="1800" dirty="0" smtClean="0"/>
              <a:t>Posibilitar cultura de natación a la mayor cantidad de niños y población en general</a:t>
            </a:r>
          </a:p>
          <a:p>
            <a:pPr marL="0" indent="0">
              <a:buNone/>
            </a:pPr>
            <a:r>
              <a:rPr lang="es-PE" sz="1800" dirty="0" smtClean="0"/>
              <a:t>Dominar las 5 cualidades básicas para el medio acuático y desplazarse a través de este con fundamentos técnicos primarios hasta 50 metros o distancias menores</a:t>
            </a:r>
          </a:p>
          <a:p>
            <a:pPr marL="0" indent="0">
              <a:buNone/>
            </a:pPr>
            <a:r>
              <a:rPr lang="es-PE" sz="1800" dirty="0" smtClean="0"/>
              <a:t>Detectar a los iniciantes con cualidades para integrar grupos de selección y continuación del programa a largo plazo para nadadores</a:t>
            </a:r>
          </a:p>
          <a:p>
            <a:pPr marL="0" indent="0">
              <a:buNone/>
            </a:pPr>
            <a:r>
              <a:rPr lang="es-PE" sz="1800" b="1" dirty="0" smtClean="0"/>
              <a:t>Medios Principales</a:t>
            </a:r>
          </a:p>
          <a:p>
            <a:pPr marL="0" indent="0">
              <a:buNone/>
            </a:pPr>
            <a:r>
              <a:rPr lang="es-PE" sz="1800" dirty="0" smtClean="0"/>
              <a:t>Ejercicios de las cualidades básicas de sumersión, respiración, flotación , saltos y locomoción</a:t>
            </a:r>
          </a:p>
          <a:p>
            <a:pPr marL="0" indent="0">
              <a:buNone/>
            </a:pPr>
            <a:r>
              <a:rPr lang="es-PE" sz="1800" dirty="0" smtClean="0"/>
              <a:t>Juegos acuáticos</a:t>
            </a:r>
          </a:p>
          <a:p>
            <a:pPr marL="0" indent="0">
              <a:buNone/>
            </a:pPr>
            <a:r>
              <a:rPr lang="es-PE" sz="1800" dirty="0" smtClean="0"/>
              <a:t>Segmentos de técnicas en ejecuciones gruesas</a:t>
            </a:r>
          </a:p>
          <a:p>
            <a:pPr marL="0" indent="0">
              <a:buNone/>
            </a:pPr>
            <a:r>
              <a:rPr lang="es-PE" sz="1800" b="1" dirty="0" smtClean="0"/>
              <a:t>Controles</a:t>
            </a:r>
          </a:p>
          <a:p>
            <a:pPr marL="0" indent="0">
              <a:buNone/>
            </a:pPr>
            <a:r>
              <a:rPr lang="es-PE" sz="1800" dirty="0" smtClean="0"/>
              <a:t>Evaluación de las 5 cualidades básicas aumentando el rigor de ejecución progresivamente por períodos</a:t>
            </a:r>
          </a:p>
          <a:p>
            <a:pPr marL="0" indent="0">
              <a:buNone/>
            </a:pPr>
            <a:r>
              <a:rPr lang="es-PE" sz="1800" dirty="0" smtClean="0"/>
              <a:t>Ejecuciones de flechas en posiciones ventral y dorsal</a:t>
            </a:r>
          </a:p>
          <a:p>
            <a:pPr marL="0" indent="0">
              <a:buNone/>
            </a:pPr>
            <a:r>
              <a:rPr lang="es-PE" sz="1800" dirty="0" smtClean="0"/>
              <a:t>Movimiento alterno de piernas en posiciones ventral y dorsal</a:t>
            </a:r>
          </a:p>
          <a:p>
            <a:pPr marL="0" indent="0">
              <a:buNone/>
            </a:pPr>
            <a:r>
              <a:rPr lang="es-PE" sz="1800" dirty="0" smtClean="0"/>
              <a:t>Movimientos alternos de brazos semejando las técnicas de libre y espalda </a:t>
            </a:r>
          </a:p>
          <a:p>
            <a:pPr marL="0" indent="0">
              <a:buNone/>
            </a:pPr>
            <a:r>
              <a:rPr lang="es-PE" sz="1800" b="1" dirty="0" smtClean="0"/>
              <a:t>Sistema Competitivo</a:t>
            </a:r>
          </a:p>
          <a:p>
            <a:pPr marL="0" indent="0">
              <a:buNone/>
            </a:pPr>
            <a:r>
              <a:rPr lang="es-PE" sz="1800" dirty="0" smtClean="0"/>
              <a:t>Evaluación hasta 12,5 metros</a:t>
            </a:r>
          </a:p>
          <a:p>
            <a:pPr marL="0" indent="0">
              <a:buNone/>
            </a:pPr>
            <a:r>
              <a:rPr lang="es-PE" sz="1800" dirty="0" smtClean="0"/>
              <a:t>Competencia hasta 25 metros en piernas de Libre y Espalda. A nivel de grupo pedagógico </a:t>
            </a:r>
            <a:endParaRPr lang="es-PE" sz="1800" dirty="0"/>
          </a:p>
        </p:txBody>
      </p:sp>
    </p:spTree>
    <p:extLst>
      <p:ext uri="{BB962C8B-B14F-4D97-AF65-F5344CB8AC3E}">
        <p14:creationId xmlns:p14="http://schemas.microsoft.com/office/powerpoint/2010/main" val="2615054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sz="2200" b="1" dirty="0"/>
              <a:t>Etapa de Principiantes</a:t>
            </a:r>
            <a:br>
              <a:rPr lang="es-PE" sz="2200" b="1" dirty="0"/>
            </a:br>
            <a:r>
              <a:rPr lang="es-PE" sz="2200" b="1" dirty="0" smtClean="0"/>
              <a:t>2do </a:t>
            </a:r>
            <a:r>
              <a:rPr lang="es-PE" sz="2200" b="1" dirty="0"/>
              <a:t>Año de Formación – </a:t>
            </a:r>
            <a:r>
              <a:rPr lang="es-PE" sz="2200" b="1" dirty="0" smtClean="0"/>
              <a:t>8 </a:t>
            </a:r>
            <a:r>
              <a:rPr lang="es-PE" sz="2200" b="1" dirty="0"/>
              <a:t>años </a:t>
            </a:r>
            <a:endParaRPr lang="es-PE" sz="2200" dirty="0"/>
          </a:p>
        </p:txBody>
      </p:sp>
      <p:sp>
        <p:nvSpPr>
          <p:cNvPr id="3" name="Marcador de contenido 2"/>
          <p:cNvSpPr>
            <a:spLocks noGrp="1"/>
          </p:cNvSpPr>
          <p:nvPr>
            <p:ph idx="1"/>
          </p:nvPr>
        </p:nvSpPr>
        <p:spPr>
          <a:xfrm>
            <a:off x="838200" y="1427018"/>
            <a:ext cx="10515600" cy="5209309"/>
          </a:xfrm>
        </p:spPr>
        <p:txBody>
          <a:bodyPr>
            <a:normAutofit fontScale="25000" lnSpcReduction="20000"/>
          </a:bodyPr>
          <a:lstStyle/>
          <a:p>
            <a:pPr marL="0" indent="0">
              <a:buNone/>
            </a:pPr>
            <a:r>
              <a:rPr lang="es-PE" sz="4800" b="1" dirty="0"/>
              <a:t>Objetivos</a:t>
            </a:r>
          </a:p>
          <a:p>
            <a:pPr marL="0" indent="0">
              <a:buNone/>
            </a:pPr>
            <a:r>
              <a:rPr lang="es-PE" sz="4800" dirty="0"/>
              <a:t>Perfeccionamiento de las técnicas Libre y Espalda, sus vueltas y arrancadas</a:t>
            </a:r>
            <a:r>
              <a:rPr lang="es-PE" sz="4800" dirty="0" smtClean="0"/>
              <a:t>.</a:t>
            </a:r>
          </a:p>
          <a:p>
            <a:pPr marL="0" indent="0">
              <a:buNone/>
            </a:pPr>
            <a:r>
              <a:rPr lang="es-PE" sz="4800" dirty="0" smtClean="0"/>
              <a:t> Aprendizaje </a:t>
            </a:r>
            <a:r>
              <a:rPr lang="es-PE" sz="4800" dirty="0"/>
              <a:t>de  piernas  y  brazos  de  Pecho  así  como, lograr  la coordinación de la técnica completa. Vueltas y arrancadas</a:t>
            </a:r>
            <a:r>
              <a:rPr lang="es-PE" sz="4800" dirty="0" smtClean="0"/>
              <a:t>.</a:t>
            </a:r>
          </a:p>
          <a:p>
            <a:pPr marL="0" indent="0">
              <a:buNone/>
            </a:pPr>
            <a:r>
              <a:rPr lang="es-PE" sz="4800" dirty="0" smtClean="0"/>
              <a:t>Aprendizaje de piernas de Mariposa</a:t>
            </a:r>
          </a:p>
          <a:p>
            <a:pPr marL="0" indent="0">
              <a:buNone/>
            </a:pPr>
            <a:r>
              <a:rPr lang="es-PE" sz="4800" dirty="0" smtClean="0"/>
              <a:t>Ejercicios en agua de las diferentes técnicas y segmentos de estas</a:t>
            </a:r>
          </a:p>
          <a:p>
            <a:pPr marL="0" indent="0">
              <a:buNone/>
            </a:pPr>
            <a:r>
              <a:rPr lang="es-PE" sz="4800" dirty="0" smtClean="0"/>
              <a:t>Rapidez</a:t>
            </a:r>
            <a:endParaRPr lang="es-PE" sz="4800" dirty="0"/>
          </a:p>
          <a:p>
            <a:pPr marL="0" indent="0">
              <a:buNone/>
            </a:pPr>
            <a:r>
              <a:rPr lang="es-PE" sz="4800" b="1" dirty="0"/>
              <a:t>Medios </a:t>
            </a:r>
            <a:r>
              <a:rPr lang="es-PE" sz="4800" b="1" dirty="0" smtClean="0"/>
              <a:t>Principales</a:t>
            </a:r>
          </a:p>
          <a:p>
            <a:pPr marL="0" indent="0">
              <a:buNone/>
            </a:pPr>
            <a:r>
              <a:rPr lang="es-PE" sz="4800" dirty="0" smtClean="0"/>
              <a:t>Trabajo de resistencia hasta 10 minutos continuos, de ellos hasta 50 metros en Libre y Espalda combinando las técnicas y segmentos de estas ya aprendidos</a:t>
            </a:r>
          </a:p>
          <a:p>
            <a:pPr marL="0" indent="0">
              <a:buNone/>
            </a:pPr>
            <a:r>
              <a:rPr lang="es-PE" sz="4800" dirty="0" smtClean="0"/>
              <a:t>Trabajo </a:t>
            </a:r>
            <a:r>
              <a:rPr lang="es-PE" sz="4800" dirty="0"/>
              <a:t>de Resistencia  I hasta </a:t>
            </a:r>
            <a:r>
              <a:rPr lang="es-PE" sz="4800" dirty="0" smtClean="0"/>
              <a:t>600 </a:t>
            </a:r>
            <a:r>
              <a:rPr lang="es-PE" sz="4800" dirty="0"/>
              <a:t>metros, de ellos hasta 150 en Libre, 75 en espalda, 50 en Pecho, 25 en Mariposa, así como los segmentos de estas técnicas</a:t>
            </a:r>
          </a:p>
          <a:p>
            <a:pPr marL="0" indent="0">
              <a:buNone/>
            </a:pPr>
            <a:r>
              <a:rPr lang="es-PE" sz="4800" dirty="0" smtClean="0"/>
              <a:t>Segmentos y técnicas ya aprendidas en trabajo continuo hasta 50 m en libre y Espalda y menores distancias de los segmentos</a:t>
            </a:r>
            <a:endParaRPr lang="es-PE" sz="4800" dirty="0"/>
          </a:p>
          <a:p>
            <a:pPr marL="0" indent="0">
              <a:buNone/>
            </a:pPr>
            <a:r>
              <a:rPr lang="es-PE" sz="4800" dirty="0" smtClean="0"/>
              <a:t>Repeticiones de hasta 12,5 metros para la rapidez preferentemente en piernas de libre y espalda y técnicas bien aprendidas</a:t>
            </a:r>
            <a:endParaRPr lang="es-PE" sz="4800" dirty="0"/>
          </a:p>
          <a:p>
            <a:pPr marL="0" indent="0">
              <a:buNone/>
            </a:pPr>
            <a:r>
              <a:rPr lang="es-PE" sz="4800" dirty="0" smtClean="0"/>
              <a:t>Ejercicios gimnásticos y de gimnasia básica en tierra, juegos y situaciones coordinativas variadas</a:t>
            </a:r>
          </a:p>
          <a:p>
            <a:pPr marL="0" indent="0">
              <a:buNone/>
            </a:pPr>
            <a:r>
              <a:rPr lang="es-PE" sz="4800" dirty="0" smtClean="0"/>
              <a:t>Ejercicios de Flexibilidad activa</a:t>
            </a:r>
            <a:endParaRPr lang="es-PE" sz="4800" dirty="0"/>
          </a:p>
          <a:p>
            <a:pPr marL="0" indent="0">
              <a:buNone/>
            </a:pPr>
            <a:r>
              <a:rPr lang="es-PE" sz="4800" b="1" dirty="0"/>
              <a:t>Controles</a:t>
            </a:r>
          </a:p>
          <a:p>
            <a:pPr marL="0" indent="0">
              <a:buNone/>
            </a:pPr>
            <a:r>
              <a:rPr lang="es-PE" sz="4800" b="1" dirty="0" smtClean="0"/>
              <a:t>Evaluación Técnica</a:t>
            </a:r>
            <a:r>
              <a:rPr lang="es-PE" sz="4800" dirty="0" smtClean="0"/>
              <a:t>: </a:t>
            </a:r>
            <a:r>
              <a:rPr lang="es-PE" sz="4800" dirty="0"/>
              <a:t>50 m Libre y Espalda, 25 m Pecho deslizante y movimientos de delfín </a:t>
            </a:r>
          </a:p>
          <a:p>
            <a:pPr marL="0" indent="0">
              <a:buNone/>
            </a:pPr>
            <a:r>
              <a:rPr lang="es-PE" sz="4800" b="1" dirty="0"/>
              <a:t>Sistema Competitivo</a:t>
            </a:r>
          </a:p>
          <a:p>
            <a:pPr marL="0" indent="0">
              <a:buNone/>
            </a:pPr>
            <a:r>
              <a:rPr lang="es-PE" sz="4800" dirty="0" smtClean="0"/>
              <a:t>Competencia de 50 m piernas de Libre y Espalda, 25 m de piernas de Pecho y Mariposa</a:t>
            </a:r>
            <a:endParaRPr lang="es-PE" sz="4800" dirty="0"/>
          </a:p>
          <a:p>
            <a:pPr marL="0" indent="0">
              <a:buNone/>
            </a:pPr>
            <a:r>
              <a:rPr lang="es-PE" sz="4800" dirty="0"/>
              <a:t>Competencia </a:t>
            </a:r>
            <a:r>
              <a:rPr lang="es-PE" sz="4800" dirty="0" smtClean="0"/>
              <a:t> </a:t>
            </a:r>
            <a:r>
              <a:rPr lang="es-PE" sz="4800" dirty="0"/>
              <a:t>25 metros </a:t>
            </a:r>
            <a:r>
              <a:rPr lang="es-PE" sz="4800" dirty="0" smtClean="0"/>
              <a:t> </a:t>
            </a:r>
            <a:r>
              <a:rPr lang="es-PE" sz="4800" dirty="0"/>
              <a:t>de Libre y Espalda. A nivel de grupo </a:t>
            </a:r>
            <a:r>
              <a:rPr lang="es-PE" sz="4800" dirty="0" smtClean="0"/>
              <a:t>pedagógico, Piscina y Provincial al final del curso </a:t>
            </a:r>
            <a:endParaRPr lang="es-PE" sz="4800" dirty="0"/>
          </a:p>
          <a:p>
            <a:endParaRPr lang="es-PE" sz="2000" dirty="0"/>
          </a:p>
        </p:txBody>
      </p:sp>
    </p:spTree>
    <p:extLst>
      <p:ext uri="{BB962C8B-B14F-4D97-AF65-F5344CB8AC3E}">
        <p14:creationId xmlns:p14="http://schemas.microsoft.com/office/powerpoint/2010/main" val="230299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4693"/>
          </a:xfrm>
        </p:spPr>
        <p:txBody>
          <a:bodyPr>
            <a:normAutofit fontScale="90000"/>
          </a:bodyPr>
          <a:lstStyle/>
          <a:p>
            <a:r>
              <a:rPr lang="es-PE" sz="2000" b="1" dirty="0"/>
              <a:t>Etapa de Principiantes</a:t>
            </a:r>
            <a:br>
              <a:rPr lang="es-PE" sz="2000" b="1" dirty="0"/>
            </a:br>
            <a:r>
              <a:rPr lang="es-PE" sz="2000" b="1" dirty="0" smtClean="0"/>
              <a:t>3er </a:t>
            </a:r>
            <a:r>
              <a:rPr lang="es-PE" sz="2000" b="1" dirty="0"/>
              <a:t>Año de Formación – </a:t>
            </a:r>
            <a:r>
              <a:rPr lang="es-PE" sz="2000" b="1" dirty="0" smtClean="0"/>
              <a:t>9 </a:t>
            </a:r>
            <a:r>
              <a:rPr lang="es-PE" sz="2000" b="1" dirty="0"/>
              <a:t>años </a:t>
            </a:r>
            <a:endParaRPr lang="es-PE" sz="2000" dirty="0"/>
          </a:p>
        </p:txBody>
      </p:sp>
      <p:sp>
        <p:nvSpPr>
          <p:cNvPr id="3" name="Marcador de contenido 2"/>
          <p:cNvSpPr>
            <a:spLocks noGrp="1"/>
          </p:cNvSpPr>
          <p:nvPr>
            <p:ph idx="1"/>
          </p:nvPr>
        </p:nvSpPr>
        <p:spPr>
          <a:xfrm>
            <a:off x="838200" y="969818"/>
            <a:ext cx="10515600" cy="5744133"/>
          </a:xfrm>
        </p:spPr>
        <p:txBody>
          <a:bodyPr>
            <a:normAutofit fontScale="70000" lnSpcReduction="20000"/>
          </a:bodyPr>
          <a:lstStyle/>
          <a:p>
            <a:pPr marL="0" indent="0">
              <a:buNone/>
            </a:pPr>
            <a:r>
              <a:rPr lang="es-PE" sz="1600" b="1" dirty="0"/>
              <a:t>Objetivos</a:t>
            </a:r>
          </a:p>
          <a:p>
            <a:pPr marL="0" indent="0">
              <a:buNone/>
            </a:pPr>
            <a:r>
              <a:rPr lang="es-PE" sz="1600" dirty="0"/>
              <a:t>Perfeccionamiento de las técnicas Libre y Espalda, sus vueltas y arrancadas.</a:t>
            </a:r>
          </a:p>
          <a:p>
            <a:pPr marL="0" indent="0">
              <a:buNone/>
            </a:pPr>
            <a:r>
              <a:rPr lang="es-PE" sz="1600" dirty="0" smtClean="0"/>
              <a:t>Dominar la Técnica de  </a:t>
            </a:r>
            <a:r>
              <a:rPr lang="es-PE" sz="1600" dirty="0"/>
              <a:t>Pecho </a:t>
            </a:r>
            <a:r>
              <a:rPr lang="es-PE" sz="1600" dirty="0" smtClean="0"/>
              <a:t>con coordinación hasta 50 metros </a:t>
            </a:r>
            <a:r>
              <a:rPr lang="es-PE" sz="1600" dirty="0"/>
              <a:t>así  como, lograr  la coordinación de la técnica completa. Vueltas y arrancadas.</a:t>
            </a:r>
          </a:p>
          <a:p>
            <a:pPr marL="0" indent="0">
              <a:buNone/>
            </a:pPr>
            <a:r>
              <a:rPr lang="es-PE" sz="1600" dirty="0" smtClean="0"/>
              <a:t>Dominar la Técnica de Mariposa hasta 25 metros </a:t>
            </a:r>
          </a:p>
          <a:p>
            <a:pPr marL="0" indent="0">
              <a:buNone/>
            </a:pPr>
            <a:r>
              <a:rPr lang="es-PE" sz="1600" dirty="0" smtClean="0"/>
              <a:t>Dominar las vueltas profundas en su elocución elemental</a:t>
            </a:r>
            <a:endParaRPr lang="es-PE" sz="1600" dirty="0"/>
          </a:p>
          <a:p>
            <a:pPr marL="0" indent="0">
              <a:buNone/>
            </a:pPr>
            <a:r>
              <a:rPr lang="es-PE" sz="1600" dirty="0"/>
              <a:t>Ejercicios en agua de las diferentes técnicas y segmentos de estas</a:t>
            </a:r>
          </a:p>
          <a:p>
            <a:pPr marL="0" indent="0">
              <a:buNone/>
            </a:pPr>
            <a:r>
              <a:rPr lang="es-PE" sz="1600" dirty="0"/>
              <a:t>Resistencia Básica del Nivel I </a:t>
            </a:r>
          </a:p>
          <a:p>
            <a:pPr marL="0" indent="0">
              <a:buNone/>
            </a:pPr>
            <a:r>
              <a:rPr lang="es-PE" sz="1600" dirty="0"/>
              <a:t>Rapidez</a:t>
            </a:r>
          </a:p>
          <a:p>
            <a:pPr marL="0" indent="0">
              <a:buNone/>
            </a:pPr>
            <a:r>
              <a:rPr lang="es-PE" sz="1600" b="1" dirty="0"/>
              <a:t>Medios </a:t>
            </a:r>
            <a:r>
              <a:rPr lang="es-PE" sz="1600" b="1" dirty="0" smtClean="0"/>
              <a:t>Principales y Dosificación</a:t>
            </a:r>
            <a:endParaRPr lang="es-PE" sz="1600" b="1" dirty="0"/>
          </a:p>
          <a:p>
            <a:pPr marL="0" indent="0">
              <a:buNone/>
            </a:pPr>
            <a:r>
              <a:rPr lang="es-PE" sz="1600" dirty="0"/>
              <a:t>Trabajo de Resistencia  I hasta 600 metros, de ellos hasta 150 en Libre, 75 en espalda, 50 en Pecho, 25 en Mariposa, así como los segmentos de estas técnicas</a:t>
            </a:r>
          </a:p>
          <a:p>
            <a:pPr marL="0" indent="0">
              <a:buNone/>
            </a:pPr>
            <a:r>
              <a:rPr lang="es-PE" sz="1600" dirty="0"/>
              <a:t>Segmentos y técnicas ya aprendidas en trabajo continuo hasta 50 m en libre y Espalda y menores distancias de los </a:t>
            </a:r>
            <a:r>
              <a:rPr lang="es-PE" sz="1600" dirty="0" smtClean="0"/>
              <a:t>segmentos ya aprendidos</a:t>
            </a:r>
            <a:endParaRPr lang="es-PE" sz="1600" dirty="0"/>
          </a:p>
          <a:p>
            <a:pPr marL="0" indent="0">
              <a:buNone/>
            </a:pPr>
            <a:r>
              <a:rPr lang="es-PE" sz="1600" dirty="0"/>
              <a:t>Repeticiones de hasta 12,5 metros para la rapidez preferentemente en piernas de libre y espalda y técnicas bien aprendidas</a:t>
            </a:r>
          </a:p>
          <a:p>
            <a:pPr marL="0" indent="0">
              <a:buNone/>
            </a:pPr>
            <a:r>
              <a:rPr lang="es-PE" sz="1600" dirty="0"/>
              <a:t>Ejercicios gimnásticos y de gimnasia básica en tierra, juegos y situaciones coordinativas </a:t>
            </a:r>
            <a:r>
              <a:rPr lang="es-PE" sz="1600" dirty="0" smtClean="0"/>
              <a:t>variadas</a:t>
            </a:r>
            <a:endParaRPr lang="es-PE" sz="1600" dirty="0"/>
          </a:p>
          <a:p>
            <a:pPr marL="0" indent="0">
              <a:buNone/>
            </a:pPr>
            <a:r>
              <a:rPr lang="es-PE" sz="1600" dirty="0" smtClean="0"/>
              <a:t> Giros</a:t>
            </a:r>
            <a:r>
              <a:rPr lang="es-PE" sz="1600" dirty="0"/>
              <a:t>, vueltas y flechas </a:t>
            </a:r>
            <a:endParaRPr lang="es-PE" sz="1600" dirty="0" smtClean="0"/>
          </a:p>
          <a:p>
            <a:pPr marL="0" indent="0">
              <a:buNone/>
            </a:pPr>
            <a:r>
              <a:rPr lang="es-PE" sz="1600" dirty="0" smtClean="0"/>
              <a:t> </a:t>
            </a:r>
            <a:r>
              <a:rPr lang="es-PE" sz="1600" dirty="0"/>
              <a:t>F</a:t>
            </a:r>
            <a:r>
              <a:rPr lang="es-PE" sz="1600" dirty="0" smtClean="0"/>
              <a:t>lexibilidad </a:t>
            </a:r>
            <a:r>
              <a:rPr lang="es-PE" sz="1600" dirty="0"/>
              <a:t>activa en tierra</a:t>
            </a:r>
          </a:p>
          <a:p>
            <a:pPr marL="0" indent="0">
              <a:buNone/>
            </a:pPr>
            <a:r>
              <a:rPr lang="es-PE" sz="1600" b="1" dirty="0"/>
              <a:t>Controles</a:t>
            </a:r>
          </a:p>
          <a:p>
            <a:pPr marL="0" indent="0">
              <a:buNone/>
            </a:pPr>
            <a:r>
              <a:rPr lang="es-PE" sz="1600" b="1" dirty="0" smtClean="0"/>
              <a:t>Evaluación Técnica: </a:t>
            </a:r>
            <a:r>
              <a:rPr lang="es-PE" sz="1600" dirty="0"/>
              <a:t>50 m Libre </a:t>
            </a:r>
            <a:r>
              <a:rPr lang="es-PE" sz="1600" dirty="0" smtClean="0"/>
              <a:t>, Espalda</a:t>
            </a:r>
            <a:r>
              <a:rPr lang="es-PE" sz="1600" dirty="0"/>
              <a:t> </a:t>
            </a:r>
            <a:r>
              <a:rPr lang="es-PE" sz="1600" dirty="0" smtClean="0"/>
              <a:t>y Pecho.  25 metros en Mariposa </a:t>
            </a:r>
            <a:endParaRPr lang="es-PE" sz="1600" dirty="0"/>
          </a:p>
          <a:p>
            <a:pPr marL="0" indent="0">
              <a:buNone/>
            </a:pPr>
            <a:r>
              <a:rPr lang="es-PE" sz="1600" b="1" dirty="0"/>
              <a:t>Sistema Competitivo</a:t>
            </a:r>
          </a:p>
          <a:p>
            <a:pPr marL="0" indent="0">
              <a:buNone/>
            </a:pPr>
            <a:r>
              <a:rPr lang="es-PE" sz="1600" dirty="0"/>
              <a:t>Competencia de 50 </a:t>
            </a:r>
            <a:r>
              <a:rPr lang="es-PE" sz="1600" dirty="0" smtClean="0"/>
              <a:t>y 100 m  </a:t>
            </a:r>
            <a:r>
              <a:rPr lang="es-PE" sz="1600" dirty="0"/>
              <a:t>de </a:t>
            </a:r>
            <a:r>
              <a:rPr lang="es-PE" sz="1600" dirty="0" smtClean="0"/>
              <a:t>Libre, 50 m  de Espalda y Pecho, </a:t>
            </a:r>
            <a:r>
              <a:rPr lang="es-PE" sz="1600" dirty="0"/>
              <a:t>25 m de </a:t>
            </a:r>
            <a:r>
              <a:rPr lang="es-PE" sz="1600" dirty="0" smtClean="0"/>
              <a:t>Mariposa y 100 m Combinado Individual</a:t>
            </a:r>
            <a:endParaRPr lang="es-PE" sz="1600" dirty="0"/>
          </a:p>
          <a:p>
            <a:pPr marL="0" indent="0">
              <a:buNone/>
            </a:pPr>
            <a:r>
              <a:rPr lang="es-PE" sz="1600" dirty="0" smtClean="0"/>
              <a:t> </a:t>
            </a:r>
            <a:r>
              <a:rPr lang="es-PE" sz="1600" dirty="0"/>
              <a:t>A nivel </a:t>
            </a:r>
            <a:r>
              <a:rPr lang="es-PE" sz="1600" dirty="0" smtClean="0"/>
              <a:t>de Piscina,  Provincial y Nacional (Pioneril)  </a:t>
            </a:r>
            <a:endParaRPr lang="es-PE" sz="1600" dirty="0"/>
          </a:p>
          <a:p>
            <a:endParaRPr lang="es-PE" sz="1200" dirty="0"/>
          </a:p>
        </p:txBody>
      </p:sp>
    </p:spTree>
    <p:extLst>
      <p:ext uri="{BB962C8B-B14F-4D97-AF65-F5344CB8AC3E}">
        <p14:creationId xmlns:p14="http://schemas.microsoft.com/office/powerpoint/2010/main" val="1951752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18548"/>
          </a:xfrm>
        </p:spPr>
        <p:txBody>
          <a:bodyPr>
            <a:normAutofit fontScale="90000"/>
          </a:bodyPr>
          <a:lstStyle/>
          <a:p>
            <a:r>
              <a:rPr lang="es-PE" sz="2000" b="1" dirty="0"/>
              <a:t>Etapa de Principiantes</a:t>
            </a:r>
            <a:br>
              <a:rPr lang="es-PE" sz="2000" b="1" dirty="0"/>
            </a:br>
            <a:r>
              <a:rPr lang="es-PE" sz="2000" b="1" dirty="0" smtClean="0"/>
              <a:t>4to </a:t>
            </a:r>
            <a:r>
              <a:rPr lang="es-PE" sz="2000" b="1" dirty="0"/>
              <a:t>Año de Formación – </a:t>
            </a:r>
            <a:r>
              <a:rPr lang="es-PE" sz="2000" b="1" dirty="0" smtClean="0"/>
              <a:t>10 </a:t>
            </a:r>
            <a:r>
              <a:rPr lang="es-PE" sz="2000" b="1" dirty="0"/>
              <a:t>años </a:t>
            </a:r>
            <a:endParaRPr lang="es-PE" sz="2000" dirty="0"/>
          </a:p>
        </p:txBody>
      </p:sp>
      <p:sp>
        <p:nvSpPr>
          <p:cNvPr id="3" name="Marcador de contenido 2"/>
          <p:cNvSpPr>
            <a:spLocks noGrp="1"/>
          </p:cNvSpPr>
          <p:nvPr>
            <p:ph idx="1"/>
          </p:nvPr>
        </p:nvSpPr>
        <p:spPr>
          <a:xfrm>
            <a:off x="838200" y="983674"/>
            <a:ext cx="10515600" cy="5193289"/>
          </a:xfrm>
        </p:spPr>
        <p:txBody>
          <a:bodyPr>
            <a:normAutofit fontScale="92500" lnSpcReduction="20000"/>
          </a:bodyPr>
          <a:lstStyle/>
          <a:p>
            <a:pPr marL="0" indent="0">
              <a:buNone/>
            </a:pPr>
            <a:r>
              <a:rPr lang="es-PE" sz="1400" b="1" dirty="0"/>
              <a:t>Objetivos</a:t>
            </a:r>
          </a:p>
          <a:p>
            <a:pPr marL="0" indent="0">
              <a:buNone/>
            </a:pPr>
            <a:r>
              <a:rPr lang="es-PE" sz="1400" dirty="0" smtClean="0"/>
              <a:t>Dominar con buena técnica los 50 metros de Libre, </a:t>
            </a:r>
            <a:r>
              <a:rPr lang="es-PE" sz="1400" dirty="0"/>
              <a:t>Espalda</a:t>
            </a:r>
            <a:r>
              <a:rPr lang="es-PE" sz="1400" dirty="0" smtClean="0"/>
              <a:t>, Pecho y Mariposa con  </a:t>
            </a:r>
            <a:r>
              <a:rPr lang="es-PE" sz="1400" dirty="0"/>
              <a:t>sus </a:t>
            </a:r>
            <a:r>
              <a:rPr lang="es-PE" sz="1400" dirty="0" smtClean="0"/>
              <a:t>arrancadas, vueltas y llegadas</a:t>
            </a:r>
            <a:endParaRPr lang="es-PE" sz="1400" dirty="0"/>
          </a:p>
          <a:p>
            <a:pPr marL="0" indent="0">
              <a:buNone/>
            </a:pPr>
            <a:r>
              <a:rPr lang="es-PE" sz="1400" dirty="0"/>
              <a:t>Dominar </a:t>
            </a:r>
            <a:r>
              <a:rPr lang="es-PE" sz="1400" dirty="0" smtClean="0"/>
              <a:t>los 200 metros Combinado Individual con sus toques,  vueltas y llegadas</a:t>
            </a:r>
          </a:p>
          <a:p>
            <a:pPr marL="0" indent="0">
              <a:buNone/>
            </a:pPr>
            <a:r>
              <a:rPr lang="es-PE" sz="1400" dirty="0" smtClean="0"/>
              <a:t>Ejercicios </a:t>
            </a:r>
            <a:r>
              <a:rPr lang="es-PE" sz="1400" dirty="0"/>
              <a:t>en agua de las diferentes técnicas y segmentos de estas</a:t>
            </a:r>
          </a:p>
          <a:p>
            <a:pPr marL="0" indent="0">
              <a:buNone/>
            </a:pPr>
            <a:r>
              <a:rPr lang="es-PE" sz="1400" dirty="0"/>
              <a:t>Resistencia Básica del Nivel I </a:t>
            </a:r>
          </a:p>
          <a:p>
            <a:pPr marL="0" indent="0">
              <a:buNone/>
            </a:pPr>
            <a:r>
              <a:rPr lang="es-PE" sz="1400" dirty="0" smtClean="0"/>
              <a:t>Rapidez</a:t>
            </a:r>
          </a:p>
          <a:p>
            <a:pPr marL="0" indent="0">
              <a:buNone/>
            </a:pPr>
            <a:r>
              <a:rPr lang="es-PE" sz="1400" dirty="0" smtClean="0"/>
              <a:t>Preparación física general en tierra con ejercicios variados, circuitos de diferentes capacidades, flexibilidad (considerar los 7 ejercicios de la escuela húngara) y juegos diversos</a:t>
            </a:r>
            <a:endParaRPr lang="es-PE" sz="1400" dirty="0"/>
          </a:p>
          <a:p>
            <a:pPr marL="0" indent="0">
              <a:buNone/>
            </a:pPr>
            <a:r>
              <a:rPr lang="es-PE" sz="1400" b="1" dirty="0"/>
              <a:t>Medios </a:t>
            </a:r>
            <a:r>
              <a:rPr lang="es-PE" sz="1400" b="1" dirty="0" smtClean="0"/>
              <a:t>Principales y Dosificación</a:t>
            </a:r>
          </a:p>
          <a:p>
            <a:pPr marL="0" indent="0">
              <a:buNone/>
            </a:pPr>
            <a:r>
              <a:rPr lang="es-PE" sz="1400" dirty="0"/>
              <a:t>Trabajo de Resistencia  I hasta </a:t>
            </a:r>
            <a:r>
              <a:rPr lang="es-PE" sz="1400" dirty="0" smtClean="0"/>
              <a:t>1000 </a:t>
            </a:r>
            <a:r>
              <a:rPr lang="es-PE" sz="1400" dirty="0"/>
              <a:t>metros, de ellos hasta </a:t>
            </a:r>
            <a:r>
              <a:rPr lang="es-PE" sz="1400" dirty="0" smtClean="0"/>
              <a:t>300 </a:t>
            </a:r>
            <a:r>
              <a:rPr lang="es-PE" sz="1400" dirty="0"/>
              <a:t>en Libre, </a:t>
            </a:r>
            <a:r>
              <a:rPr lang="es-PE" sz="1400" dirty="0" smtClean="0"/>
              <a:t>100 </a:t>
            </a:r>
            <a:r>
              <a:rPr lang="es-PE" sz="1400" dirty="0"/>
              <a:t>en espalda, </a:t>
            </a:r>
            <a:r>
              <a:rPr lang="es-PE" sz="1400" dirty="0" smtClean="0"/>
              <a:t>75 </a:t>
            </a:r>
            <a:r>
              <a:rPr lang="es-PE" sz="1400" dirty="0"/>
              <a:t>en Pecho, </a:t>
            </a:r>
            <a:r>
              <a:rPr lang="es-PE" sz="1400" dirty="0" smtClean="0"/>
              <a:t>50 </a:t>
            </a:r>
            <a:r>
              <a:rPr lang="es-PE" sz="1400" dirty="0"/>
              <a:t>en Mariposa, así como los segmentos de estas </a:t>
            </a:r>
            <a:r>
              <a:rPr lang="es-PE" sz="1400" dirty="0" smtClean="0"/>
              <a:t>técnicas ya aprendidos</a:t>
            </a:r>
            <a:endParaRPr lang="es-PE" sz="1400" dirty="0"/>
          </a:p>
          <a:p>
            <a:pPr marL="0" indent="0">
              <a:buNone/>
            </a:pPr>
            <a:r>
              <a:rPr lang="es-PE" sz="1400" dirty="0"/>
              <a:t>Repeticiones de hasta </a:t>
            </a:r>
            <a:r>
              <a:rPr lang="es-PE" sz="1400" dirty="0" smtClean="0"/>
              <a:t>10 y 12,5  </a:t>
            </a:r>
            <a:r>
              <a:rPr lang="es-PE" sz="1400" dirty="0"/>
              <a:t>metros para la </a:t>
            </a:r>
            <a:r>
              <a:rPr lang="es-PE" sz="1400" dirty="0" smtClean="0"/>
              <a:t>rapidez </a:t>
            </a:r>
            <a:r>
              <a:rPr lang="es-PE" sz="1400" dirty="0"/>
              <a:t>en piernas de libre y </a:t>
            </a:r>
            <a:r>
              <a:rPr lang="es-PE" sz="1400" dirty="0" smtClean="0"/>
              <a:t>espalda y técnicas aprendidas bien coordinadas</a:t>
            </a:r>
            <a:endParaRPr lang="es-PE" sz="1400" dirty="0"/>
          </a:p>
          <a:p>
            <a:pPr marL="0" indent="0">
              <a:buNone/>
            </a:pPr>
            <a:r>
              <a:rPr lang="es-PE" sz="1400" dirty="0"/>
              <a:t>Giros, vueltas y flechas </a:t>
            </a:r>
            <a:endParaRPr lang="es-PE" sz="1400" dirty="0" smtClean="0"/>
          </a:p>
          <a:p>
            <a:pPr marL="0" indent="0">
              <a:buNone/>
            </a:pPr>
            <a:r>
              <a:rPr lang="es-PE" sz="1400" dirty="0" smtClean="0"/>
              <a:t>Flexibilidad </a:t>
            </a:r>
            <a:r>
              <a:rPr lang="es-PE" sz="1400" dirty="0"/>
              <a:t>activa en </a:t>
            </a:r>
            <a:r>
              <a:rPr lang="es-PE" sz="1400" dirty="0" smtClean="0"/>
              <a:t>tierra, tomando en cuenta los 7 ejercicios evaluativos de la escuela húngara</a:t>
            </a:r>
            <a:endParaRPr lang="es-PE" sz="1400" dirty="0"/>
          </a:p>
          <a:p>
            <a:pPr marL="0" indent="0">
              <a:buNone/>
            </a:pPr>
            <a:r>
              <a:rPr lang="es-PE" sz="1400" b="1" dirty="0"/>
              <a:t>Controles</a:t>
            </a:r>
          </a:p>
          <a:p>
            <a:pPr marL="0" indent="0">
              <a:buNone/>
            </a:pPr>
            <a:r>
              <a:rPr lang="es-PE" sz="1400" b="1" dirty="0" smtClean="0"/>
              <a:t>Evaluación Técnica</a:t>
            </a:r>
            <a:r>
              <a:rPr lang="es-PE" sz="1400" dirty="0" smtClean="0"/>
              <a:t>: </a:t>
            </a:r>
            <a:r>
              <a:rPr lang="es-PE" sz="1400" dirty="0"/>
              <a:t>50 m Libre , </a:t>
            </a:r>
            <a:r>
              <a:rPr lang="es-PE" sz="1400" dirty="0" smtClean="0"/>
              <a:t>Espalda, Pecho</a:t>
            </a:r>
            <a:r>
              <a:rPr lang="es-PE" sz="1400" dirty="0"/>
              <a:t> </a:t>
            </a:r>
            <a:r>
              <a:rPr lang="es-PE" sz="1400" dirty="0" smtClean="0"/>
              <a:t>y </a:t>
            </a:r>
            <a:r>
              <a:rPr lang="es-PE" sz="1400" dirty="0"/>
              <a:t>Mariposa </a:t>
            </a:r>
          </a:p>
          <a:p>
            <a:pPr marL="0" indent="0">
              <a:buNone/>
            </a:pPr>
            <a:r>
              <a:rPr lang="es-PE" sz="1400" b="1" dirty="0"/>
              <a:t>Sistema Competitivo</a:t>
            </a:r>
          </a:p>
          <a:p>
            <a:pPr marL="0" indent="0">
              <a:buNone/>
            </a:pPr>
            <a:r>
              <a:rPr lang="es-PE" sz="1400" dirty="0"/>
              <a:t>Competencia de </a:t>
            </a:r>
            <a:r>
              <a:rPr lang="es-PE" sz="1400" dirty="0" smtClean="0"/>
              <a:t>50, 100 y 200 </a:t>
            </a:r>
            <a:r>
              <a:rPr lang="es-PE" sz="1400" dirty="0"/>
              <a:t>m  de Libre, 50 m  de </a:t>
            </a:r>
            <a:r>
              <a:rPr lang="es-PE" sz="1400" dirty="0" smtClean="0"/>
              <a:t>Espalda, Pecho</a:t>
            </a:r>
            <a:r>
              <a:rPr lang="es-PE" sz="1400" dirty="0"/>
              <a:t> </a:t>
            </a:r>
            <a:r>
              <a:rPr lang="es-PE" sz="1400" dirty="0" smtClean="0"/>
              <a:t>y </a:t>
            </a:r>
            <a:r>
              <a:rPr lang="es-PE" sz="1400" dirty="0"/>
              <a:t>Mariposa y </a:t>
            </a:r>
            <a:r>
              <a:rPr lang="es-PE" sz="1400" dirty="0" smtClean="0"/>
              <a:t>200 </a:t>
            </a:r>
            <a:r>
              <a:rPr lang="es-PE" sz="1400" dirty="0"/>
              <a:t>m Combinado Individual</a:t>
            </a:r>
          </a:p>
          <a:p>
            <a:pPr marL="0" indent="0">
              <a:buNone/>
            </a:pPr>
            <a:r>
              <a:rPr lang="es-PE" sz="1400" dirty="0"/>
              <a:t> A nivel de Piscina,  Provincial y Nacional </a:t>
            </a:r>
            <a:r>
              <a:rPr lang="es-PE" sz="1400" dirty="0" smtClean="0"/>
              <a:t>(Juegos Escolares)  </a:t>
            </a:r>
            <a:endParaRPr lang="es-PE" sz="1400" dirty="0"/>
          </a:p>
        </p:txBody>
      </p:sp>
    </p:spTree>
    <p:extLst>
      <p:ext uri="{BB962C8B-B14F-4D97-AF65-F5344CB8AC3E}">
        <p14:creationId xmlns:p14="http://schemas.microsoft.com/office/powerpoint/2010/main" val="426890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60111"/>
          </a:xfrm>
        </p:spPr>
        <p:txBody>
          <a:bodyPr>
            <a:normAutofit fontScale="90000"/>
          </a:bodyPr>
          <a:lstStyle/>
          <a:p>
            <a:r>
              <a:rPr lang="es-PE" sz="2400" b="1" dirty="0" smtClean="0"/>
              <a:t>Etapa de Perfeccionamiento</a:t>
            </a:r>
            <a:br>
              <a:rPr lang="es-PE" sz="2400" b="1" dirty="0" smtClean="0"/>
            </a:br>
            <a:r>
              <a:rPr lang="es-PE" sz="2400" b="1" dirty="0" smtClean="0"/>
              <a:t>5to Año de Formación (11 años)</a:t>
            </a:r>
            <a:endParaRPr lang="es-PE" sz="2400" b="1" dirty="0"/>
          </a:p>
        </p:txBody>
      </p:sp>
      <p:sp>
        <p:nvSpPr>
          <p:cNvPr id="3" name="Marcador de contenido 2"/>
          <p:cNvSpPr>
            <a:spLocks noGrp="1"/>
          </p:cNvSpPr>
          <p:nvPr>
            <p:ph idx="1"/>
          </p:nvPr>
        </p:nvSpPr>
        <p:spPr>
          <a:xfrm>
            <a:off x="838200" y="1149926"/>
            <a:ext cx="10515600" cy="5569529"/>
          </a:xfrm>
        </p:spPr>
        <p:txBody>
          <a:bodyPr>
            <a:normAutofit fontScale="70000" lnSpcReduction="20000"/>
          </a:bodyPr>
          <a:lstStyle/>
          <a:p>
            <a:pPr marL="0" indent="0">
              <a:buNone/>
            </a:pPr>
            <a:r>
              <a:rPr lang="es-PE" sz="1400" b="1" dirty="0" smtClean="0"/>
              <a:t>Objetivos</a:t>
            </a:r>
          </a:p>
          <a:p>
            <a:pPr marL="0" indent="0">
              <a:buNone/>
            </a:pPr>
            <a:r>
              <a:rPr lang="es-PE" sz="1400" b="1" dirty="0" smtClean="0"/>
              <a:t>Perfeccionamiento de las cuatro técnicas competitivas con sus arrancadas, vueltas y llegadas. Considerar el Combinado Individual en sus características específicas</a:t>
            </a:r>
          </a:p>
          <a:p>
            <a:pPr marL="0" indent="0">
              <a:buNone/>
            </a:pPr>
            <a:r>
              <a:rPr lang="es-PE" sz="1400" b="1" dirty="0" smtClean="0"/>
              <a:t>Ejercicios en agua de las diferentes técnicas y segmentos de estas, incrementándolos en complejidad, número y distancias</a:t>
            </a:r>
          </a:p>
          <a:p>
            <a:pPr marL="0" indent="0">
              <a:buNone/>
            </a:pPr>
            <a:r>
              <a:rPr lang="es-PE" sz="1400" b="1" dirty="0" smtClean="0"/>
              <a:t>Continuar el trabajo de Resistencia  Nivel I e iniciar el de Resistencia II en series combinadas con R - I </a:t>
            </a:r>
          </a:p>
          <a:p>
            <a:pPr marL="0" indent="0">
              <a:buNone/>
            </a:pPr>
            <a:r>
              <a:rPr lang="es-PE" sz="1400" b="1" dirty="0" smtClean="0"/>
              <a:t>Introducción del MVO2 y Resistencia Lactácida como estímulo</a:t>
            </a:r>
          </a:p>
          <a:p>
            <a:pPr marL="0" indent="0">
              <a:buNone/>
            </a:pPr>
            <a:r>
              <a:rPr lang="es-PE" sz="1400" b="1" dirty="0" smtClean="0"/>
              <a:t>Continuar el trabajo de Rapidez con distancias de 10, 12,5 y 15 metros</a:t>
            </a:r>
          </a:p>
          <a:p>
            <a:pPr marL="0" indent="0">
              <a:buNone/>
            </a:pPr>
            <a:r>
              <a:rPr lang="es-PE" sz="1400" b="1" dirty="0" smtClean="0"/>
              <a:t>Preparación física general en tierra con ejercicios variados, circuitos de diferentes capacidades, flexibilidad (considerar los 7 ejercicios de la escuela húngara) y juegos diversos</a:t>
            </a:r>
          </a:p>
          <a:p>
            <a:pPr marL="0" indent="0">
              <a:buNone/>
            </a:pPr>
            <a:r>
              <a:rPr lang="es-PE" sz="1400" b="1" dirty="0" smtClean="0"/>
              <a:t>Introducción a la preparación física especial con proporciones inferiores a la general.</a:t>
            </a:r>
          </a:p>
          <a:p>
            <a:pPr marL="0" indent="0">
              <a:buNone/>
            </a:pPr>
            <a:r>
              <a:rPr lang="es-PE" sz="1400" b="1" dirty="0" smtClean="0"/>
              <a:t>Medios Principales y Dosificación</a:t>
            </a:r>
          </a:p>
          <a:p>
            <a:pPr marL="0" indent="0">
              <a:buNone/>
            </a:pPr>
            <a:r>
              <a:rPr lang="es-PE" sz="1400" b="1" dirty="0" smtClean="0"/>
              <a:t>Trabajo de Resistencia  I hasta 1000 metros, de ellos hasta 300 en Libre, 100 en espalda, 75 en Pecho, 50 en Mariposa, así como los segmentos de estas técnicas ya aprendidos</a:t>
            </a:r>
          </a:p>
          <a:p>
            <a:pPr marL="0" indent="0">
              <a:buNone/>
            </a:pPr>
            <a:r>
              <a:rPr lang="es-PE" sz="1400" b="1" dirty="0" smtClean="0"/>
              <a:t>Repeticiones de hasta 10 y 12,5  metros para la rapidez en piernas de libre y espalda y técnicas aprendidas bien coordinadas</a:t>
            </a:r>
          </a:p>
          <a:p>
            <a:pPr marL="0" indent="0">
              <a:buNone/>
            </a:pPr>
            <a:r>
              <a:rPr lang="es-PE" sz="1400" b="1" dirty="0" smtClean="0"/>
              <a:t>Giros, vueltas y flechas </a:t>
            </a:r>
          </a:p>
          <a:p>
            <a:pPr marL="0" indent="0">
              <a:buNone/>
            </a:pPr>
            <a:r>
              <a:rPr lang="es-PE" sz="1400" b="1" dirty="0" smtClean="0"/>
              <a:t>Flexibilidad activa en tierra, tomando en cuenta los 7 ejercicios evaluativos de la escuela húngara</a:t>
            </a:r>
          </a:p>
          <a:p>
            <a:pPr marL="0" indent="0">
              <a:buNone/>
            </a:pPr>
            <a:r>
              <a:rPr lang="es-PE" sz="1400" b="1" dirty="0" smtClean="0"/>
              <a:t>Ejercicios de Resistencia de la fuerza en tierra con el propio peso del cuerpo y medios generales. Ejercicios con medios especiales serán combinados con los generales y con presencia minoritaria</a:t>
            </a:r>
          </a:p>
          <a:p>
            <a:pPr marL="0" indent="0">
              <a:buNone/>
            </a:pPr>
            <a:r>
              <a:rPr lang="es-PE" sz="1400" b="1" dirty="0" smtClean="0"/>
              <a:t>Controles</a:t>
            </a:r>
          </a:p>
          <a:p>
            <a:pPr marL="0" indent="0">
              <a:buNone/>
            </a:pPr>
            <a:r>
              <a:rPr lang="es-PE" sz="1400" b="1" dirty="0" smtClean="0"/>
              <a:t>Evaluación Técnica: 50 m Libre , Espalda, Pecho y Mariposa </a:t>
            </a:r>
          </a:p>
          <a:p>
            <a:pPr marL="0" indent="0">
              <a:buNone/>
            </a:pPr>
            <a:r>
              <a:rPr lang="es-PE" sz="1400" b="1" dirty="0" smtClean="0"/>
              <a:t>Sistema Competitivo</a:t>
            </a:r>
          </a:p>
          <a:p>
            <a:pPr marL="0" indent="0">
              <a:buNone/>
            </a:pPr>
            <a:r>
              <a:rPr lang="es-PE" sz="1400" b="1" dirty="0" smtClean="0"/>
              <a:t>Competencia de 50, 100, 200 y 400 m  de Libre, 50 y 100 m  de Espalda, Pecho y Mariposa, 200 m Combinado Individual. 5 eventos obligatorios, 1 de resistencia (200 o 400 m) y uno de cada técnica entre 50 y 100 metros.</a:t>
            </a:r>
          </a:p>
          <a:p>
            <a:pPr marL="0" indent="0">
              <a:buNone/>
            </a:pPr>
            <a:r>
              <a:rPr lang="es-PE" sz="1400" b="1" dirty="0" smtClean="0"/>
              <a:t> A nivel,  Provincial y Nacional (Juegos Escolares)  </a:t>
            </a:r>
          </a:p>
          <a:p>
            <a:pPr marL="0" indent="0">
              <a:buNone/>
            </a:pPr>
            <a:endParaRPr lang="es-PE" sz="1400" dirty="0"/>
          </a:p>
        </p:txBody>
      </p:sp>
    </p:spTree>
    <p:extLst>
      <p:ext uri="{BB962C8B-B14F-4D97-AF65-F5344CB8AC3E}">
        <p14:creationId xmlns:p14="http://schemas.microsoft.com/office/powerpoint/2010/main" val="2160251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80109"/>
            <a:ext cx="10515600" cy="637309"/>
          </a:xfrm>
        </p:spPr>
        <p:txBody>
          <a:bodyPr>
            <a:normAutofit fontScale="90000"/>
          </a:bodyPr>
          <a:lstStyle/>
          <a:p>
            <a:r>
              <a:rPr lang="es-PE" sz="2400" b="1" dirty="0"/>
              <a:t>Etapa de Perfeccionamiento</a:t>
            </a:r>
            <a:br>
              <a:rPr lang="es-PE" sz="2400" b="1" dirty="0"/>
            </a:br>
            <a:r>
              <a:rPr lang="es-PE" sz="2400" b="1" dirty="0" smtClean="0"/>
              <a:t>6to </a:t>
            </a:r>
            <a:r>
              <a:rPr lang="es-PE" sz="2400" b="1" dirty="0"/>
              <a:t>Año de </a:t>
            </a:r>
            <a:r>
              <a:rPr lang="es-PE" sz="2400" b="1" dirty="0" smtClean="0"/>
              <a:t>Formación (12 años)</a:t>
            </a:r>
            <a:endParaRPr lang="es-PE" sz="2400" dirty="0"/>
          </a:p>
        </p:txBody>
      </p:sp>
      <p:sp>
        <p:nvSpPr>
          <p:cNvPr id="3" name="Marcador de contenido 2"/>
          <p:cNvSpPr>
            <a:spLocks noGrp="1"/>
          </p:cNvSpPr>
          <p:nvPr>
            <p:ph idx="1"/>
          </p:nvPr>
        </p:nvSpPr>
        <p:spPr>
          <a:xfrm>
            <a:off x="838200" y="817418"/>
            <a:ext cx="10515600" cy="5359545"/>
          </a:xfrm>
        </p:spPr>
        <p:txBody>
          <a:bodyPr>
            <a:noAutofit/>
          </a:bodyPr>
          <a:lstStyle/>
          <a:p>
            <a:pPr marL="0" indent="0">
              <a:buNone/>
            </a:pPr>
            <a:r>
              <a:rPr lang="es-PE" sz="1200" b="1" dirty="0"/>
              <a:t>Objetivos</a:t>
            </a:r>
          </a:p>
          <a:p>
            <a:pPr marL="0" indent="0">
              <a:lnSpc>
                <a:spcPct val="100000"/>
              </a:lnSpc>
              <a:spcBef>
                <a:spcPts val="0"/>
              </a:spcBef>
              <a:buNone/>
            </a:pPr>
            <a:r>
              <a:rPr lang="es-PE" sz="1200" dirty="0" smtClean="0"/>
              <a:t>Continuación del perfeccionamiento técnico general y comienzo de la definición de estilos principales y secundarios</a:t>
            </a:r>
          </a:p>
          <a:p>
            <a:pPr marL="0" indent="0">
              <a:lnSpc>
                <a:spcPct val="100000"/>
              </a:lnSpc>
              <a:spcBef>
                <a:spcPts val="0"/>
              </a:spcBef>
              <a:buNone/>
            </a:pPr>
            <a:r>
              <a:rPr lang="es-PE" sz="1200" dirty="0" smtClean="0"/>
              <a:t>Inicio de la preparación teórica</a:t>
            </a:r>
          </a:p>
          <a:p>
            <a:pPr marL="0" indent="0">
              <a:lnSpc>
                <a:spcPct val="100000"/>
              </a:lnSpc>
              <a:spcBef>
                <a:spcPts val="0"/>
              </a:spcBef>
              <a:buNone/>
            </a:pPr>
            <a:r>
              <a:rPr lang="es-PE" sz="1200" dirty="0" smtClean="0"/>
              <a:t>Incremento de las capacidades de nado aeróbicas y anaeróbicas</a:t>
            </a:r>
          </a:p>
          <a:p>
            <a:pPr marL="0" indent="0">
              <a:lnSpc>
                <a:spcPct val="100000"/>
              </a:lnSpc>
              <a:spcBef>
                <a:spcPts val="0"/>
              </a:spcBef>
              <a:buNone/>
            </a:pPr>
            <a:r>
              <a:rPr lang="es-PE" sz="1200" dirty="0" smtClean="0"/>
              <a:t>Diferenciación del trabajo de hembras principalmente las que tengan adelanto biológico</a:t>
            </a:r>
          </a:p>
          <a:p>
            <a:pPr marL="0" indent="0">
              <a:lnSpc>
                <a:spcPct val="100000"/>
              </a:lnSpc>
              <a:spcBef>
                <a:spcPts val="0"/>
              </a:spcBef>
              <a:buNone/>
            </a:pPr>
            <a:r>
              <a:rPr lang="es-PE" sz="1200" dirty="0" smtClean="0"/>
              <a:t>Estimular la participación en los eventos de Combinado Individual y Fondo</a:t>
            </a:r>
          </a:p>
          <a:p>
            <a:pPr marL="0" indent="0">
              <a:lnSpc>
                <a:spcPct val="100000"/>
              </a:lnSpc>
              <a:spcBef>
                <a:spcPts val="0"/>
              </a:spcBef>
              <a:buNone/>
            </a:pPr>
            <a:r>
              <a:rPr lang="es-PE" sz="1200" dirty="0" smtClean="0"/>
              <a:t>Series de Desarrollo en MVO2 hasta 7 minutos y Resistencia Lactácida</a:t>
            </a:r>
          </a:p>
          <a:p>
            <a:pPr marL="0" indent="0">
              <a:lnSpc>
                <a:spcPct val="100000"/>
              </a:lnSpc>
              <a:spcBef>
                <a:spcPts val="0"/>
              </a:spcBef>
              <a:buNone/>
            </a:pPr>
            <a:r>
              <a:rPr lang="es-PE" sz="1200" dirty="0" smtClean="0"/>
              <a:t>Educación del ritmo de nado en indicadores de tiempos </a:t>
            </a:r>
            <a:r>
              <a:rPr lang="es-PE" sz="1200" dirty="0"/>
              <a:t>y</a:t>
            </a:r>
            <a:r>
              <a:rPr lang="es-PE" sz="1200" dirty="0" smtClean="0"/>
              <a:t> tramos</a:t>
            </a:r>
            <a:endParaRPr lang="es-PE" sz="1200" dirty="0"/>
          </a:p>
          <a:p>
            <a:pPr marL="0" indent="0">
              <a:lnSpc>
                <a:spcPct val="100000"/>
              </a:lnSpc>
              <a:spcBef>
                <a:spcPts val="0"/>
              </a:spcBef>
              <a:buNone/>
            </a:pPr>
            <a:r>
              <a:rPr lang="es-PE" sz="1200" dirty="0"/>
              <a:t>Continuar el trabajo de Rapidez con distancias de 10, 12,5 y 15 metros</a:t>
            </a:r>
          </a:p>
          <a:p>
            <a:pPr marL="0" indent="0">
              <a:lnSpc>
                <a:spcPct val="100000"/>
              </a:lnSpc>
              <a:spcBef>
                <a:spcPts val="0"/>
              </a:spcBef>
              <a:buNone/>
            </a:pPr>
            <a:r>
              <a:rPr lang="es-PE" sz="1200" dirty="0"/>
              <a:t>Preparación física general en tierra con ejercicios variados, circuitos de diferentes capacidades, flexibilidad (considerar los 7 ejercicios de la escuela húngara) y juegos </a:t>
            </a:r>
            <a:r>
              <a:rPr lang="es-PE" sz="1200" dirty="0" smtClean="0"/>
              <a:t>diversos. Predominio sobre la preparación física especial</a:t>
            </a:r>
            <a:endParaRPr lang="es-PE" sz="1200" dirty="0"/>
          </a:p>
          <a:p>
            <a:pPr marL="0" indent="0">
              <a:buNone/>
            </a:pPr>
            <a:r>
              <a:rPr lang="es-PE" sz="1200" b="1" dirty="0" smtClean="0"/>
              <a:t>Medios </a:t>
            </a:r>
            <a:r>
              <a:rPr lang="es-PE" sz="1200" b="1" dirty="0"/>
              <a:t>Principales y Dosificación</a:t>
            </a:r>
          </a:p>
          <a:p>
            <a:pPr marL="0" indent="0">
              <a:lnSpc>
                <a:spcPct val="100000"/>
              </a:lnSpc>
              <a:spcBef>
                <a:spcPts val="0"/>
              </a:spcBef>
              <a:buNone/>
            </a:pPr>
            <a:r>
              <a:rPr lang="es-PE" sz="1200" dirty="0"/>
              <a:t>Trabajo de Resistencia  I </a:t>
            </a:r>
            <a:r>
              <a:rPr lang="es-PE" sz="1200" dirty="0" smtClean="0"/>
              <a:t>hasta 60’  con series de distancias de 800 m de Libre y mayores, también combinadas con las restantes técnicas según los estilos principales y secundarios de los nadadores.</a:t>
            </a:r>
          </a:p>
          <a:p>
            <a:pPr marL="0" indent="0">
              <a:lnSpc>
                <a:spcPct val="100000"/>
              </a:lnSpc>
              <a:spcBef>
                <a:spcPts val="0"/>
              </a:spcBef>
              <a:buNone/>
            </a:pPr>
            <a:r>
              <a:rPr lang="es-PE" sz="1200" dirty="0" smtClean="0"/>
              <a:t>Trabajo de Resistencia II  hasta 2 km con series de 400 y 200 metros y mayores. En las diferentes técnicas con énfasis en las principales y secundarias</a:t>
            </a:r>
          </a:p>
          <a:p>
            <a:pPr marL="0" indent="0">
              <a:lnSpc>
                <a:spcPct val="100000"/>
              </a:lnSpc>
              <a:spcBef>
                <a:spcPts val="0"/>
              </a:spcBef>
              <a:buNone/>
            </a:pPr>
            <a:r>
              <a:rPr lang="es-PE" sz="1200" dirty="0" smtClean="0"/>
              <a:t>Trabajo de MVO2 hasta 800 m, en tramos de 400 y 200 m en base a la capacidad, combinados con Resistencia II , lo que aumenta la distancia a nadar entre ambas capacidades. Considerar los estilos en los tramos de 200 metros</a:t>
            </a:r>
          </a:p>
          <a:p>
            <a:pPr marL="0" indent="0">
              <a:lnSpc>
                <a:spcPct val="100000"/>
              </a:lnSpc>
              <a:spcBef>
                <a:spcPts val="0"/>
              </a:spcBef>
              <a:buNone/>
            </a:pPr>
            <a:r>
              <a:rPr lang="es-PE" sz="1200" dirty="0" smtClean="0"/>
              <a:t>Resistencia Lactácida hasta 400 metros con distancias entre 25 y 100 metros</a:t>
            </a:r>
            <a:endParaRPr lang="es-PE" sz="1200" dirty="0"/>
          </a:p>
          <a:p>
            <a:pPr marL="0" indent="0">
              <a:lnSpc>
                <a:spcPct val="100000"/>
              </a:lnSpc>
              <a:spcBef>
                <a:spcPts val="0"/>
              </a:spcBef>
              <a:buNone/>
            </a:pPr>
            <a:r>
              <a:rPr lang="es-PE" sz="1200" dirty="0"/>
              <a:t>Repeticiones de hasta 10 y </a:t>
            </a:r>
            <a:r>
              <a:rPr lang="es-PE" sz="1200" dirty="0" smtClean="0"/>
              <a:t>15  </a:t>
            </a:r>
            <a:r>
              <a:rPr lang="es-PE" sz="1200" dirty="0"/>
              <a:t>metros para la rapidez </a:t>
            </a:r>
            <a:r>
              <a:rPr lang="es-PE" sz="1200" dirty="0" smtClean="0"/>
              <a:t>hasta 1000 m en la semana.</a:t>
            </a:r>
            <a:endParaRPr lang="es-PE" sz="1200" dirty="0"/>
          </a:p>
          <a:p>
            <a:pPr marL="0" indent="0">
              <a:lnSpc>
                <a:spcPct val="100000"/>
              </a:lnSpc>
              <a:spcBef>
                <a:spcPts val="0"/>
              </a:spcBef>
              <a:buNone/>
            </a:pPr>
            <a:r>
              <a:rPr lang="es-PE" sz="1200" dirty="0"/>
              <a:t>Giros, vueltas y flechas </a:t>
            </a:r>
          </a:p>
          <a:p>
            <a:pPr marL="0" indent="0">
              <a:lnSpc>
                <a:spcPct val="100000"/>
              </a:lnSpc>
              <a:spcBef>
                <a:spcPts val="0"/>
              </a:spcBef>
              <a:buNone/>
            </a:pPr>
            <a:r>
              <a:rPr lang="es-PE" sz="1200" dirty="0"/>
              <a:t>Flexibilidad activa en tierra, tomando en cuenta los 7 ejercicios evaluativos de la escuela húngara</a:t>
            </a:r>
          </a:p>
          <a:p>
            <a:pPr marL="0" indent="0">
              <a:lnSpc>
                <a:spcPct val="100000"/>
              </a:lnSpc>
              <a:spcBef>
                <a:spcPts val="0"/>
              </a:spcBef>
              <a:buNone/>
            </a:pPr>
            <a:r>
              <a:rPr lang="es-PE" sz="1200" dirty="0"/>
              <a:t>Ejercicios de Resistencia de la fuerza en tierra con el propio peso del cuerpo y medios generales. Ejercicios con medios especiales serán combinados con los generales y con presencia minoritaria</a:t>
            </a:r>
          </a:p>
          <a:p>
            <a:pPr marL="0" indent="0">
              <a:buNone/>
            </a:pPr>
            <a:r>
              <a:rPr lang="es-PE" sz="1200" b="1" dirty="0" smtClean="0"/>
              <a:t>Controles</a:t>
            </a:r>
          </a:p>
          <a:p>
            <a:pPr marL="0" indent="0">
              <a:buNone/>
            </a:pPr>
            <a:r>
              <a:rPr lang="es-PE" sz="1200" b="1" dirty="0" smtClean="0"/>
              <a:t>Test: 6 a 8x400 RI (Velocidades de Nado), 2000 y 400 RII (4 a 5 Repeticiones), 400 MVO2 (2 Repeticiones) y Rapidez 25m (4 Repeticiones)</a:t>
            </a:r>
            <a:endParaRPr lang="es-PE" sz="1200" b="1" dirty="0"/>
          </a:p>
          <a:p>
            <a:pPr marL="0" indent="0">
              <a:lnSpc>
                <a:spcPct val="100000"/>
              </a:lnSpc>
              <a:spcBef>
                <a:spcPts val="0"/>
              </a:spcBef>
              <a:buNone/>
            </a:pPr>
            <a:r>
              <a:rPr lang="es-PE" sz="1200" b="1" dirty="0" smtClean="0"/>
              <a:t>Sistema Competitivo, considerar con prioridad los 200 metros en etilos y superiores en libre y técnicas principales y secundarias</a:t>
            </a:r>
            <a:endParaRPr lang="es-PE" sz="1200" b="1" dirty="0"/>
          </a:p>
          <a:p>
            <a:pPr marL="0" indent="0">
              <a:lnSpc>
                <a:spcPct val="100000"/>
              </a:lnSpc>
              <a:spcBef>
                <a:spcPts val="0"/>
              </a:spcBef>
              <a:buNone/>
            </a:pPr>
            <a:r>
              <a:rPr lang="es-PE" sz="1200" dirty="0" smtClean="0"/>
              <a:t>Programa Olímpico</a:t>
            </a:r>
            <a:endParaRPr lang="es-PE" sz="1200" dirty="0"/>
          </a:p>
          <a:p>
            <a:pPr marL="0" indent="0">
              <a:buNone/>
            </a:pPr>
            <a:r>
              <a:rPr lang="es-PE" sz="1200" dirty="0" smtClean="0"/>
              <a:t> </a:t>
            </a:r>
            <a:endParaRPr lang="es-PE" sz="1200" dirty="0"/>
          </a:p>
          <a:p>
            <a:endParaRPr lang="es-PE" sz="1200" dirty="0"/>
          </a:p>
        </p:txBody>
      </p:sp>
    </p:spTree>
    <p:extLst>
      <p:ext uri="{BB962C8B-B14F-4D97-AF65-F5344CB8AC3E}">
        <p14:creationId xmlns:p14="http://schemas.microsoft.com/office/powerpoint/2010/main" val="3834251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80110"/>
            <a:ext cx="10515600" cy="706582"/>
          </a:xfrm>
        </p:spPr>
        <p:txBody>
          <a:bodyPr>
            <a:normAutofit fontScale="90000"/>
          </a:bodyPr>
          <a:lstStyle/>
          <a:p>
            <a:r>
              <a:rPr lang="es-PE" sz="2400" b="1" dirty="0"/>
              <a:t>Etapa de Perfeccionamiento</a:t>
            </a:r>
            <a:br>
              <a:rPr lang="es-PE" sz="2400" b="1" dirty="0"/>
            </a:br>
            <a:r>
              <a:rPr lang="es-PE" sz="2400" b="1" dirty="0" smtClean="0"/>
              <a:t>7mo </a:t>
            </a:r>
            <a:r>
              <a:rPr lang="es-PE" sz="2400" b="1" dirty="0"/>
              <a:t>Año de Formación (</a:t>
            </a:r>
            <a:r>
              <a:rPr lang="es-PE" sz="2400" b="1" dirty="0" smtClean="0"/>
              <a:t>13 </a:t>
            </a:r>
            <a:r>
              <a:rPr lang="es-PE" sz="2400" b="1" dirty="0"/>
              <a:t>años)</a:t>
            </a:r>
            <a:endParaRPr lang="es-PE" sz="2400" dirty="0"/>
          </a:p>
        </p:txBody>
      </p:sp>
      <p:sp>
        <p:nvSpPr>
          <p:cNvPr id="3" name="Marcador de contenido 2"/>
          <p:cNvSpPr>
            <a:spLocks noGrp="1"/>
          </p:cNvSpPr>
          <p:nvPr>
            <p:ph idx="1"/>
          </p:nvPr>
        </p:nvSpPr>
        <p:spPr>
          <a:xfrm>
            <a:off x="838200" y="997527"/>
            <a:ext cx="10515600" cy="5179436"/>
          </a:xfrm>
        </p:spPr>
        <p:txBody>
          <a:bodyPr>
            <a:normAutofit fontScale="85000" lnSpcReduction="20000"/>
          </a:bodyPr>
          <a:lstStyle/>
          <a:p>
            <a:pPr marL="0" indent="0">
              <a:buNone/>
            </a:pPr>
            <a:r>
              <a:rPr lang="es-PE" sz="1400" b="1" dirty="0" smtClean="0"/>
              <a:t>Objetivos</a:t>
            </a:r>
          </a:p>
          <a:p>
            <a:pPr marL="0" indent="0">
              <a:lnSpc>
                <a:spcPct val="100000"/>
              </a:lnSpc>
              <a:spcBef>
                <a:spcPts val="0"/>
              </a:spcBef>
              <a:buNone/>
            </a:pPr>
            <a:r>
              <a:rPr lang="es-PE" sz="1400" dirty="0" smtClean="0"/>
              <a:t>Continuación del perfeccionamiento técnico general considerando los delfines ventrales y dorsales, así como mayor definición de las técnicas principales y secundarias</a:t>
            </a:r>
          </a:p>
          <a:p>
            <a:pPr marL="0" indent="0">
              <a:lnSpc>
                <a:spcPct val="100000"/>
              </a:lnSpc>
              <a:spcBef>
                <a:spcPts val="0"/>
              </a:spcBef>
              <a:buNone/>
            </a:pPr>
            <a:r>
              <a:rPr lang="es-PE" sz="1400" dirty="0" smtClean="0"/>
              <a:t>Trabajo en la capacidad de regulación como expresión de eficiencia técnica para un preparación óptima  y competitiva</a:t>
            </a:r>
          </a:p>
          <a:p>
            <a:pPr marL="0" indent="0">
              <a:lnSpc>
                <a:spcPct val="100000"/>
              </a:lnSpc>
              <a:spcBef>
                <a:spcPts val="0"/>
              </a:spcBef>
              <a:buNone/>
            </a:pPr>
            <a:r>
              <a:rPr lang="es-PE" sz="1400" dirty="0" smtClean="0"/>
              <a:t>Incremento de las capacidades de nado aeróbicas y anaeróbicas</a:t>
            </a:r>
          </a:p>
          <a:p>
            <a:pPr marL="0" indent="0">
              <a:lnSpc>
                <a:spcPct val="100000"/>
              </a:lnSpc>
              <a:spcBef>
                <a:spcPts val="0"/>
              </a:spcBef>
              <a:buNone/>
            </a:pPr>
            <a:r>
              <a:rPr lang="es-PE" sz="1400" dirty="0" smtClean="0"/>
              <a:t>Se mantiene la diferenciación del trabajo de hembras principalmente las que tengan adelanto biológico</a:t>
            </a:r>
          </a:p>
          <a:p>
            <a:pPr marL="0" indent="0">
              <a:lnSpc>
                <a:spcPct val="100000"/>
              </a:lnSpc>
              <a:spcBef>
                <a:spcPts val="0"/>
              </a:spcBef>
              <a:buNone/>
            </a:pPr>
            <a:r>
              <a:rPr lang="es-PE" sz="1400" dirty="0" smtClean="0"/>
              <a:t>Incrementar el trabajo con las capacidades aeróbicas, con prioridad en el MVO2 y las que la condicionan por el carácter sensitivo en estas edades</a:t>
            </a:r>
          </a:p>
          <a:p>
            <a:pPr marL="0" indent="0">
              <a:lnSpc>
                <a:spcPct val="100000"/>
              </a:lnSpc>
              <a:spcBef>
                <a:spcPts val="0"/>
              </a:spcBef>
              <a:buNone/>
            </a:pPr>
            <a:r>
              <a:rPr lang="es-PE" sz="1400" dirty="0" smtClean="0"/>
              <a:t>Continuar el trabajo de Rapidez en agua</a:t>
            </a:r>
          </a:p>
          <a:p>
            <a:pPr marL="0" indent="0">
              <a:lnSpc>
                <a:spcPct val="100000"/>
              </a:lnSpc>
              <a:spcBef>
                <a:spcPts val="0"/>
              </a:spcBef>
              <a:buNone/>
            </a:pPr>
            <a:r>
              <a:rPr lang="es-PE" sz="1400" dirty="0" smtClean="0"/>
              <a:t>Preparación física general en tierra con ejercicios variados, circuitos de diferentes capacidades, flexibilidad (considerar los 7 ejercicios de la escuela húngara) y juegos diversos. Incremento de la preparación física especial</a:t>
            </a:r>
          </a:p>
          <a:p>
            <a:pPr marL="0" indent="0">
              <a:buNone/>
            </a:pPr>
            <a:r>
              <a:rPr lang="es-PE" sz="1400" b="1" dirty="0" smtClean="0"/>
              <a:t>Medios </a:t>
            </a:r>
            <a:r>
              <a:rPr lang="es-PE" sz="1400" b="1" dirty="0"/>
              <a:t>Principales y Dosificación</a:t>
            </a:r>
          </a:p>
          <a:p>
            <a:pPr marL="0" indent="0">
              <a:lnSpc>
                <a:spcPct val="100000"/>
              </a:lnSpc>
              <a:spcBef>
                <a:spcPts val="0"/>
              </a:spcBef>
              <a:buNone/>
            </a:pPr>
            <a:r>
              <a:rPr lang="es-PE" sz="1400" dirty="0"/>
              <a:t>Trabajo de Resistencia  I hasta </a:t>
            </a:r>
            <a:r>
              <a:rPr lang="es-PE" sz="1400" dirty="0" smtClean="0"/>
              <a:t>75’  </a:t>
            </a:r>
            <a:r>
              <a:rPr lang="es-PE" sz="1400" dirty="0"/>
              <a:t>con series de distancias de 800 m de Libre y mayores, también combinadas con las restantes técnicas según los estilos principales y secundarios de los </a:t>
            </a:r>
            <a:r>
              <a:rPr lang="es-PE" sz="1400" dirty="0" smtClean="0"/>
              <a:t>nadadores hasta 2000 m.</a:t>
            </a:r>
            <a:endParaRPr lang="es-PE" sz="1400" dirty="0"/>
          </a:p>
          <a:p>
            <a:pPr marL="0" indent="0">
              <a:lnSpc>
                <a:spcPct val="100000"/>
              </a:lnSpc>
              <a:spcBef>
                <a:spcPts val="0"/>
              </a:spcBef>
              <a:buNone/>
            </a:pPr>
            <a:r>
              <a:rPr lang="es-PE" sz="1400" dirty="0"/>
              <a:t>Trabajo de Resistencia II  hasta 2 km </a:t>
            </a:r>
            <a:r>
              <a:rPr lang="es-PE" sz="1400" dirty="0" smtClean="0"/>
              <a:t>continuos con </a:t>
            </a:r>
            <a:r>
              <a:rPr lang="es-PE" sz="1400" dirty="0"/>
              <a:t>series </a:t>
            </a:r>
            <a:r>
              <a:rPr lang="es-PE" sz="1400" dirty="0" smtClean="0"/>
              <a:t>de distancias entre 200 y 1500 metros . </a:t>
            </a:r>
            <a:r>
              <a:rPr lang="es-PE" sz="1400" dirty="0"/>
              <a:t>En las diferentes técnicas con énfasis en las principales y secundarias</a:t>
            </a:r>
          </a:p>
          <a:p>
            <a:pPr marL="0" indent="0">
              <a:lnSpc>
                <a:spcPct val="100000"/>
              </a:lnSpc>
              <a:spcBef>
                <a:spcPts val="0"/>
              </a:spcBef>
              <a:buNone/>
            </a:pPr>
            <a:r>
              <a:rPr lang="es-PE" sz="1400" dirty="0"/>
              <a:t>Trabajo de MVO2 hasta </a:t>
            </a:r>
            <a:r>
              <a:rPr lang="es-PE" sz="1400" dirty="0" smtClean="0"/>
              <a:t>1200 </a:t>
            </a:r>
            <a:r>
              <a:rPr lang="es-PE" sz="1400" dirty="0"/>
              <a:t>m, en tramos </a:t>
            </a:r>
            <a:r>
              <a:rPr lang="es-PE" sz="1400" dirty="0" smtClean="0"/>
              <a:t>entre 300 </a:t>
            </a:r>
            <a:r>
              <a:rPr lang="es-PE" sz="1400" dirty="0"/>
              <a:t>y </a:t>
            </a:r>
            <a:r>
              <a:rPr lang="es-PE" sz="1400" dirty="0" smtClean="0"/>
              <a:t>500 </a:t>
            </a:r>
            <a:r>
              <a:rPr lang="es-PE" sz="1400" dirty="0"/>
              <a:t>m en base a la capacidad, combinados con Resistencia II , lo que aumenta la distancia a nadar entre ambas capacidades. Considerar los estilos en los tramos de 200 metros</a:t>
            </a:r>
          </a:p>
          <a:p>
            <a:pPr marL="0" indent="0">
              <a:lnSpc>
                <a:spcPct val="100000"/>
              </a:lnSpc>
              <a:spcBef>
                <a:spcPts val="0"/>
              </a:spcBef>
              <a:buNone/>
            </a:pPr>
            <a:r>
              <a:rPr lang="es-PE" sz="1400" dirty="0"/>
              <a:t>Resistencia Lactácida hasta </a:t>
            </a:r>
            <a:r>
              <a:rPr lang="es-PE" sz="1400" dirty="0" smtClean="0"/>
              <a:t>800 </a:t>
            </a:r>
            <a:r>
              <a:rPr lang="es-PE" sz="1400" dirty="0"/>
              <a:t>metros con distancias entre 25 y 100 metros</a:t>
            </a:r>
          </a:p>
          <a:p>
            <a:pPr marL="0" indent="0">
              <a:lnSpc>
                <a:spcPct val="100000"/>
              </a:lnSpc>
              <a:spcBef>
                <a:spcPts val="0"/>
              </a:spcBef>
              <a:buNone/>
            </a:pPr>
            <a:r>
              <a:rPr lang="es-PE" sz="1400" dirty="0"/>
              <a:t>Repeticiones de hasta 10 y 20  metros para la rapidez hasta 2</a:t>
            </a:r>
            <a:r>
              <a:rPr lang="es-PE" sz="1400" dirty="0" smtClean="0"/>
              <a:t>00 m en piernas,  brazos y estilos</a:t>
            </a:r>
            <a:endParaRPr lang="es-PE" sz="1400" dirty="0"/>
          </a:p>
          <a:p>
            <a:pPr marL="0" indent="0">
              <a:lnSpc>
                <a:spcPct val="100000"/>
              </a:lnSpc>
              <a:spcBef>
                <a:spcPts val="0"/>
              </a:spcBef>
              <a:buNone/>
            </a:pPr>
            <a:r>
              <a:rPr lang="es-PE" sz="1400" dirty="0" smtClean="0"/>
              <a:t> </a:t>
            </a:r>
            <a:endParaRPr lang="es-PE" sz="1400" dirty="0"/>
          </a:p>
          <a:p>
            <a:pPr marL="0" indent="0">
              <a:lnSpc>
                <a:spcPct val="100000"/>
              </a:lnSpc>
              <a:spcBef>
                <a:spcPts val="0"/>
              </a:spcBef>
              <a:buNone/>
            </a:pPr>
            <a:r>
              <a:rPr lang="es-PE" sz="1400" dirty="0"/>
              <a:t>Flexibilidad activa </a:t>
            </a:r>
            <a:r>
              <a:rPr lang="es-PE" sz="1400" dirty="0" smtClean="0"/>
              <a:t>y pasiva en </a:t>
            </a:r>
            <a:r>
              <a:rPr lang="es-PE" sz="1400" dirty="0"/>
              <a:t>tierra, tomando en cuenta los 7 ejercicios evaluativos de la escuela </a:t>
            </a:r>
            <a:r>
              <a:rPr lang="es-PE" sz="1400" dirty="0" smtClean="0"/>
              <a:t>húngara y espaciales para las técnicas principales y secundarias</a:t>
            </a:r>
            <a:endParaRPr lang="es-PE" sz="1400" dirty="0"/>
          </a:p>
          <a:p>
            <a:pPr marL="0" indent="0">
              <a:lnSpc>
                <a:spcPct val="100000"/>
              </a:lnSpc>
              <a:spcBef>
                <a:spcPts val="0"/>
              </a:spcBef>
              <a:buNone/>
            </a:pPr>
            <a:r>
              <a:rPr lang="es-PE" sz="1400" dirty="0"/>
              <a:t>Ejercicios de Resistencia de la fuerza en tierra con el propio peso del cuerpo y medios generales. Ejercicios con medios especiales serán combinados con los generales y con presencia minoritaria</a:t>
            </a:r>
          </a:p>
          <a:p>
            <a:pPr marL="0" indent="0">
              <a:buNone/>
            </a:pPr>
            <a:r>
              <a:rPr lang="es-PE" sz="1400" b="1" dirty="0" smtClean="0"/>
              <a:t>Controles</a:t>
            </a:r>
          </a:p>
          <a:p>
            <a:pPr marL="0" indent="0">
              <a:buNone/>
            </a:pPr>
            <a:r>
              <a:rPr lang="es-PE" sz="1400" dirty="0" smtClean="0"/>
              <a:t>Test: </a:t>
            </a:r>
            <a:r>
              <a:rPr lang="es-PE" sz="1400" dirty="0"/>
              <a:t>Test: 6 a 8x400 RI (Velocidades de Nado), 2000 y 400 RII </a:t>
            </a:r>
            <a:r>
              <a:rPr lang="es-PE" sz="1400" dirty="0" smtClean="0"/>
              <a:t>(5 </a:t>
            </a:r>
            <a:r>
              <a:rPr lang="es-PE" sz="1400" dirty="0"/>
              <a:t>a </a:t>
            </a:r>
            <a:r>
              <a:rPr lang="es-PE" sz="1400" dirty="0" smtClean="0"/>
              <a:t>6 </a:t>
            </a:r>
            <a:r>
              <a:rPr lang="es-PE" sz="1400" dirty="0"/>
              <a:t>Repeticiones), 400 MVO2 (2 Repeticiones) y Rapidez 25m (4 Repeticiones)</a:t>
            </a:r>
          </a:p>
          <a:p>
            <a:pPr marL="0" indent="0">
              <a:lnSpc>
                <a:spcPct val="100000"/>
              </a:lnSpc>
              <a:spcBef>
                <a:spcPts val="0"/>
              </a:spcBef>
              <a:buNone/>
            </a:pPr>
            <a:endParaRPr lang="es-PE" sz="1400" b="1" dirty="0" smtClean="0"/>
          </a:p>
          <a:p>
            <a:pPr marL="0" indent="0">
              <a:lnSpc>
                <a:spcPct val="100000"/>
              </a:lnSpc>
              <a:spcBef>
                <a:spcPts val="0"/>
              </a:spcBef>
              <a:buNone/>
            </a:pPr>
            <a:r>
              <a:rPr lang="es-PE" sz="1400" b="1" dirty="0" smtClean="0"/>
              <a:t>Sistema </a:t>
            </a:r>
            <a:r>
              <a:rPr lang="es-PE" sz="1400" b="1" dirty="0"/>
              <a:t>Competitivo, considerar con prioridad los 200 metros en etilos y superiores en </a:t>
            </a:r>
            <a:r>
              <a:rPr lang="es-PE" sz="1400" b="1" dirty="0" smtClean="0"/>
              <a:t>libre,  </a:t>
            </a:r>
            <a:r>
              <a:rPr lang="es-PE" sz="1400" b="1" dirty="0"/>
              <a:t>técnicas principales y </a:t>
            </a:r>
            <a:r>
              <a:rPr lang="es-PE" sz="1400" b="1" dirty="0" smtClean="0"/>
              <a:t>secundarias.</a:t>
            </a:r>
            <a:endParaRPr lang="es-PE" sz="1400" b="1" dirty="0"/>
          </a:p>
          <a:p>
            <a:pPr marL="0" indent="0">
              <a:lnSpc>
                <a:spcPct val="100000"/>
              </a:lnSpc>
              <a:spcBef>
                <a:spcPts val="0"/>
              </a:spcBef>
              <a:buNone/>
            </a:pPr>
            <a:r>
              <a:rPr lang="es-PE" sz="1400" dirty="0"/>
              <a:t>Programa Olímpico</a:t>
            </a:r>
          </a:p>
          <a:p>
            <a:pPr marL="0" indent="0">
              <a:buNone/>
            </a:pPr>
            <a:endParaRPr lang="es-PE" sz="1400" dirty="0"/>
          </a:p>
        </p:txBody>
      </p:sp>
    </p:spTree>
    <p:extLst>
      <p:ext uri="{BB962C8B-B14F-4D97-AF65-F5344CB8AC3E}">
        <p14:creationId xmlns:p14="http://schemas.microsoft.com/office/powerpoint/2010/main" val="3830879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73966"/>
          </a:xfrm>
        </p:spPr>
        <p:txBody>
          <a:bodyPr>
            <a:normAutofit fontScale="90000"/>
          </a:bodyPr>
          <a:lstStyle/>
          <a:p>
            <a:r>
              <a:rPr lang="es-PE" sz="2400" b="1" dirty="0"/>
              <a:t>Etapa de Perfeccionamiento</a:t>
            </a:r>
            <a:br>
              <a:rPr lang="es-PE" sz="2400" b="1" dirty="0"/>
            </a:br>
            <a:r>
              <a:rPr lang="es-PE" sz="2400" b="1" dirty="0" smtClean="0"/>
              <a:t>8vo </a:t>
            </a:r>
            <a:r>
              <a:rPr lang="es-PE" sz="2400" b="1" dirty="0"/>
              <a:t>Año de Formación (</a:t>
            </a:r>
            <a:r>
              <a:rPr lang="es-PE" sz="2400" b="1" dirty="0" smtClean="0"/>
              <a:t>14 </a:t>
            </a:r>
            <a:r>
              <a:rPr lang="es-PE" sz="2400" b="1" dirty="0"/>
              <a:t>años)</a:t>
            </a:r>
            <a:endParaRPr lang="es-PE" sz="2400" dirty="0"/>
          </a:p>
        </p:txBody>
      </p:sp>
      <p:sp>
        <p:nvSpPr>
          <p:cNvPr id="3" name="Marcador de contenido 2"/>
          <p:cNvSpPr>
            <a:spLocks noGrp="1"/>
          </p:cNvSpPr>
          <p:nvPr>
            <p:ph idx="1"/>
          </p:nvPr>
        </p:nvSpPr>
        <p:spPr>
          <a:xfrm>
            <a:off x="838200" y="1039092"/>
            <a:ext cx="10515600" cy="5137871"/>
          </a:xfrm>
        </p:spPr>
        <p:txBody>
          <a:bodyPr>
            <a:normAutofit fontScale="85000" lnSpcReduction="20000"/>
          </a:bodyPr>
          <a:lstStyle/>
          <a:p>
            <a:pPr marL="0" indent="0">
              <a:buNone/>
            </a:pPr>
            <a:r>
              <a:rPr lang="es-PE" sz="1400" b="1" dirty="0"/>
              <a:t>Objetivos</a:t>
            </a:r>
          </a:p>
          <a:p>
            <a:pPr marL="0" indent="0">
              <a:lnSpc>
                <a:spcPct val="100000"/>
              </a:lnSpc>
              <a:spcBef>
                <a:spcPts val="0"/>
              </a:spcBef>
              <a:buNone/>
            </a:pPr>
            <a:r>
              <a:rPr lang="es-PE" sz="1400" dirty="0"/>
              <a:t>Continuación del perfeccionamiento técnico general considerando los delfines ventrales y dorsales, así como mayor definición de las técnicas principales y secundarias</a:t>
            </a:r>
          </a:p>
          <a:p>
            <a:pPr marL="0" indent="0">
              <a:lnSpc>
                <a:spcPct val="100000"/>
              </a:lnSpc>
              <a:spcBef>
                <a:spcPts val="0"/>
              </a:spcBef>
              <a:buNone/>
            </a:pPr>
            <a:r>
              <a:rPr lang="es-PE" sz="1400" dirty="0"/>
              <a:t>Trabajo en la capacidad de regulación como expresión de eficiencia técnica para un preparación óptima  y competitiva</a:t>
            </a:r>
          </a:p>
          <a:p>
            <a:pPr marL="0" indent="0">
              <a:lnSpc>
                <a:spcPct val="100000"/>
              </a:lnSpc>
              <a:spcBef>
                <a:spcPts val="0"/>
              </a:spcBef>
              <a:buNone/>
            </a:pPr>
            <a:r>
              <a:rPr lang="es-PE" sz="1400" dirty="0"/>
              <a:t>Incremento de las capacidades de nado aeróbicas y </a:t>
            </a:r>
            <a:r>
              <a:rPr lang="es-PE" sz="1400" dirty="0" smtClean="0"/>
              <a:t>anaeróbicas</a:t>
            </a:r>
            <a:endParaRPr lang="es-PE" sz="1400" dirty="0"/>
          </a:p>
          <a:p>
            <a:pPr marL="0" indent="0">
              <a:lnSpc>
                <a:spcPct val="100000"/>
              </a:lnSpc>
              <a:spcBef>
                <a:spcPts val="0"/>
              </a:spcBef>
              <a:buNone/>
            </a:pPr>
            <a:r>
              <a:rPr lang="es-PE" sz="1400" dirty="0"/>
              <a:t>Incrementar el trabajo con las capacidades aeróbicas, con prioridad en el MVO2 y las que la condicionan por el carácter sensitivo en estas </a:t>
            </a:r>
            <a:r>
              <a:rPr lang="es-PE" sz="1400" dirty="0" smtClean="0"/>
              <a:t>edades</a:t>
            </a:r>
          </a:p>
          <a:p>
            <a:pPr marL="0" indent="0">
              <a:lnSpc>
                <a:spcPct val="100000"/>
              </a:lnSpc>
              <a:spcBef>
                <a:spcPts val="0"/>
              </a:spcBef>
              <a:buNone/>
            </a:pPr>
            <a:r>
              <a:rPr lang="es-PE" sz="1400" dirty="0" smtClean="0"/>
              <a:t>Se introduce trabajo de tolerancia al ácido láctico</a:t>
            </a:r>
            <a:endParaRPr lang="es-PE" sz="1400" dirty="0"/>
          </a:p>
          <a:p>
            <a:pPr marL="0" indent="0">
              <a:lnSpc>
                <a:spcPct val="100000"/>
              </a:lnSpc>
              <a:spcBef>
                <a:spcPts val="0"/>
              </a:spcBef>
              <a:buNone/>
            </a:pPr>
            <a:r>
              <a:rPr lang="es-PE" sz="1400" dirty="0"/>
              <a:t>Continuar el trabajo de Rapidez en agua</a:t>
            </a:r>
          </a:p>
          <a:p>
            <a:pPr marL="0" indent="0">
              <a:lnSpc>
                <a:spcPct val="100000"/>
              </a:lnSpc>
              <a:spcBef>
                <a:spcPts val="0"/>
              </a:spcBef>
              <a:buNone/>
            </a:pPr>
            <a:r>
              <a:rPr lang="es-PE" sz="1400" dirty="0"/>
              <a:t>Preparación física general en tierra con ejercicios variados, circuitos de diferentes capacidades, flexibilidad (considerar los 7 ejercicios de la escuela húngara) y juegos diversos. Incremento de la preparación física </a:t>
            </a:r>
            <a:r>
              <a:rPr lang="es-PE" sz="1400" dirty="0" smtClean="0"/>
              <a:t>especial</a:t>
            </a:r>
          </a:p>
          <a:p>
            <a:pPr marL="0" indent="0">
              <a:lnSpc>
                <a:spcPct val="100000"/>
              </a:lnSpc>
              <a:spcBef>
                <a:spcPts val="0"/>
              </a:spcBef>
              <a:buNone/>
            </a:pPr>
            <a:r>
              <a:rPr lang="es-PE" sz="1400" dirty="0" smtClean="0"/>
              <a:t>Aumento de la fuerza a través de la masa muscular activa</a:t>
            </a:r>
            <a:endParaRPr lang="es-PE" sz="1400" dirty="0"/>
          </a:p>
          <a:p>
            <a:pPr marL="0" indent="0">
              <a:buNone/>
            </a:pPr>
            <a:r>
              <a:rPr lang="es-PE" sz="1400" b="1" dirty="0"/>
              <a:t>Medios Principales y Dosificación</a:t>
            </a:r>
          </a:p>
          <a:p>
            <a:pPr marL="0" indent="0">
              <a:lnSpc>
                <a:spcPct val="100000"/>
              </a:lnSpc>
              <a:spcBef>
                <a:spcPts val="0"/>
              </a:spcBef>
              <a:buNone/>
            </a:pPr>
            <a:r>
              <a:rPr lang="es-PE" sz="1400" dirty="0"/>
              <a:t>Trabajo de Resistencia  I hasta </a:t>
            </a:r>
            <a:r>
              <a:rPr lang="es-PE" sz="1400" dirty="0" smtClean="0"/>
              <a:t>90’  </a:t>
            </a:r>
            <a:r>
              <a:rPr lang="es-PE" sz="1400" dirty="0"/>
              <a:t>con series de distancias </a:t>
            </a:r>
            <a:r>
              <a:rPr lang="es-PE" sz="1400" dirty="0" smtClean="0"/>
              <a:t>desde 400 hasta 1500 </a:t>
            </a:r>
            <a:r>
              <a:rPr lang="es-PE" sz="1400" dirty="0"/>
              <a:t>m de </a:t>
            </a:r>
            <a:r>
              <a:rPr lang="es-PE" sz="1400" dirty="0" smtClean="0"/>
              <a:t>Libre, </a:t>
            </a:r>
            <a:r>
              <a:rPr lang="es-PE" sz="1400" dirty="0"/>
              <a:t>también combinadas con las restantes </a:t>
            </a:r>
            <a:r>
              <a:rPr lang="es-PE" sz="1400" dirty="0" smtClean="0"/>
              <a:t>técnicas y segmentos de ellas, </a:t>
            </a:r>
            <a:r>
              <a:rPr lang="es-PE" sz="1400" dirty="0"/>
              <a:t>según los estilos principales y secundarios de los nadadores hasta </a:t>
            </a:r>
            <a:r>
              <a:rPr lang="es-PE" sz="1400" dirty="0" smtClean="0"/>
              <a:t>2500 </a:t>
            </a:r>
            <a:r>
              <a:rPr lang="es-PE" sz="1400" dirty="0"/>
              <a:t>m.</a:t>
            </a:r>
          </a:p>
          <a:p>
            <a:pPr marL="0" indent="0">
              <a:lnSpc>
                <a:spcPct val="100000"/>
              </a:lnSpc>
              <a:spcBef>
                <a:spcPts val="0"/>
              </a:spcBef>
              <a:buNone/>
            </a:pPr>
            <a:r>
              <a:rPr lang="es-PE" sz="1400" dirty="0"/>
              <a:t>Trabajo de Resistencia II  hasta </a:t>
            </a:r>
            <a:r>
              <a:rPr lang="es-PE" sz="1400" dirty="0" smtClean="0"/>
              <a:t>2000 </a:t>
            </a:r>
            <a:r>
              <a:rPr lang="es-PE" sz="1400" dirty="0"/>
              <a:t>km continuos con series de distancias entre </a:t>
            </a:r>
            <a:r>
              <a:rPr lang="es-PE" sz="1400" dirty="0" smtClean="0"/>
              <a:t>300 </a:t>
            </a:r>
            <a:r>
              <a:rPr lang="es-PE" sz="1400" dirty="0"/>
              <a:t>y 1500 metros . En las diferentes técnicas con énfasis en las principales y secundarias</a:t>
            </a:r>
          </a:p>
          <a:p>
            <a:pPr marL="0" indent="0">
              <a:lnSpc>
                <a:spcPct val="100000"/>
              </a:lnSpc>
              <a:spcBef>
                <a:spcPts val="0"/>
              </a:spcBef>
              <a:buNone/>
            </a:pPr>
            <a:r>
              <a:rPr lang="es-PE" sz="1400" dirty="0"/>
              <a:t>Trabajo de MVO2 hasta 1200 m, en tramos entre 300 y 500 m en base a la capacidad, combinados con Resistencia II , lo que aumenta la distancia a nadar entre ambas capacidades. Considerar los estilos en los tramos de 200 metros</a:t>
            </a:r>
          </a:p>
          <a:p>
            <a:pPr marL="0" indent="0">
              <a:lnSpc>
                <a:spcPct val="100000"/>
              </a:lnSpc>
              <a:spcBef>
                <a:spcPts val="0"/>
              </a:spcBef>
              <a:buNone/>
            </a:pPr>
            <a:r>
              <a:rPr lang="es-PE" sz="1400" dirty="0"/>
              <a:t>Resistencia Lactácida hasta </a:t>
            </a:r>
            <a:r>
              <a:rPr lang="es-PE" sz="1400" dirty="0" smtClean="0"/>
              <a:t>1000 </a:t>
            </a:r>
            <a:r>
              <a:rPr lang="es-PE" sz="1400" dirty="0"/>
              <a:t>metros con distancias entre 25 y 100 metros</a:t>
            </a:r>
          </a:p>
          <a:p>
            <a:pPr marL="0" indent="0">
              <a:lnSpc>
                <a:spcPct val="100000"/>
              </a:lnSpc>
              <a:spcBef>
                <a:spcPts val="0"/>
              </a:spcBef>
              <a:buNone/>
            </a:pPr>
            <a:r>
              <a:rPr lang="es-PE" sz="1400" dirty="0"/>
              <a:t>Repeticiones de hasta </a:t>
            </a:r>
            <a:r>
              <a:rPr lang="es-PE" sz="1400" dirty="0" smtClean="0"/>
              <a:t>15 </a:t>
            </a:r>
            <a:r>
              <a:rPr lang="es-PE" sz="1400" dirty="0"/>
              <a:t>y </a:t>
            </a:r>
            <a:r>
              <a:rPr lang="es-PE" sz="1400" dirty="0" smtClean="0"/>
              <a:t>25  </a:t>
            </a:r>
            <a:r>
              <a:rPr lang="es-PE" sz="1400" dirty="0"/>
              <a:t>metros para la rapidez hasta 200 m en piernas,  brazos y estilos</a:t>
            </a:r>
          </a:p>
          <a:p>
            <a:pPr marL="0" indent="0">
              <a:lnSpc>
                <a:spcPct val="100000"/>
              </a:lnSpc>
              <a:spcBef>
                <a:spcPts val="0"/>
              </a:spcBef>
              <a:buNone/>
            </a:pPr>
            <a:r>
              <a:rPr lang="es-PE" sz="1400" dirty="0"/>
              <a:t> </a:t>
            </a:r>
          </a:p>
          <a:p>
            <a:pPr marL="0" indent="0">
              <a:lnSpc>
                <a:spcPct val="100000"/>
              </a:lnSpc>
              <a:spcBef>
                <a:spcPts val="0"/>
              </a:spcBef>
              <a:buNone/>
            </a:pPr>
            <a:r>
              <a:rPr lang="es-PE" sz="1400" dirty="0"/>
              <a:t>Flexibilidad activa y pasiva en tierra, tomando en cuenta </a:t>
            </a:r>
            <a:r>
              <a:rPr lang="es-PE" sz="1400" dirty="0" smtClean="0"/>
              <a:t>ejercicios más especializados para las técnicas principales y secundarias</a:t>
            </a:r>
            <a:endParaRPr lang="es-PE" sz="1400" dirty="0"/>
          </a:p>
          <a:p>
            <a:pPr marL="0" indent="0">
              <a:lnSpc>
                <a:spcPct val="100000"/>
              </a:lnSpc>
              <a:spcBef>
                <a:spcPts val="0"/>
              </a:spcBef>
              <a:buNone/>
            </a:pPr>
            <a:r>
              <a:rPr lang="es-PE" sz="1400" dirty="0"/>
              <a:t>Ejercicios de Resistencia de la fuerza en tierra con el propio peso del cuerpo y medios generales. Ejercicios con medios </a:t>
            </a:r>
            <a:r>
              <a:rPr lang="es-PE" sz="1400" dirty="0" smtClean="0"/>
              <a:t>especiales.</a:t>
            </a:r>
            <a:endParaRPr lang="es-PE" sz="1400" dirty="0"/>
          </a:p>
          <a:p>
            <a:pPr marL="0" indent="0">
              <a:buNone/>
            </a:pPr>
            <a:r>
              <a:rPr lang="es-PE" sz="1400" b="1" dirty="0"/>
              <a:t>Controles</a:t>
            </a:r>
          </a:p>
          <a:p>
            <a:pPr marL="0" indent="0">
              <a:buNone/>
            </a:pPr>
            <a:r>
              <a:rPr lang="es-PE" sz="1400" dirty="0"/>
              <a:t>Test: Test: 6 a 8x400 RI (Velocidades de Nado), 2000 y 400 RII </a:t>
            </a:r>
            <a:r>
              <a:rPr lang="es-PE" sz="1400" dirty="0" smtClean="0"/>
              <a:t>(6 </a:t>
            </a:r>
            <a:r>
              <a:rPr lang="es-PE" sz="1400" dirty="0"/>
              <a:t>a </a:t>
            </a:r>
            <a:r>
              <a:rPr lang="es-PE" sz="1400" dirty="0" smtClean="0"/>
              <a:t>8 </a:t>
            </a:r>
            <a:r>
              <a:rPr lang="es-PE" sz="1400" dirty="0"/>
              <a:t>Repeticiones), 400 MVO2 </a:t>
            </a:r>
            <a:r>
              <a:rPr lang="es-PE" sz="1400" dirty="0" smtClean="0"/>
              <a:t>(3 a 4 </a:t>
            </a:r>
            <a:r>
              <a:rPr lang="es-PE" sz="1400" dirty="0"/>
              <a:t>Repeticiones) y Rapidez 25m (4 Repeticiones)</a:t>
            </a:r>
          </a:p>
          <a:p>
            <a:pPr marL="0" indent="0">
              <a:lnSpc>
                <a:spcPct val="100000"/>
              </a:lnSpc>
              <a:spcBef>
                <a:spcPts val="0"/>
              </a:spcBef>
              <a:buNone/>
            </a:pPr>
            <a:endParaRPr lang="es-PE" sz="1400" b="1" dirty="0"/>
          </a:p>
          <a:p>
            <a:pPr marL="0" indent="0">
              <a:lnSpc>
                <a:spcPct val="100000"/>
              </a:lnSpc>
              <a:spcBef>
                <a:spcPts val="0"/>
              </a:spcBef>
              <a:buNone/>
            </a:pPr>
            <a:r>
              <a:rPr lang="es-PE" sz="1400" b="1" dirty="0"/>
              <a:t>Sistema Competitivo, considerar con prioridad los 200 metros en etilos y superiores en libre y técnicas principales y secundarias.</a:t>
            </a:r>
          </a:p>
          <a:p>
            <a:pPr marL="0" indent="0">
              <a:lnSpc>
                <a:spcPct val="100000"/>
              </a:lnSpc>
              <a:spcBef>
                <a:spcPts val="0"/>
              </a:spcBef>
              <a:buNone/>
            </a:pPr>
            <a:r>
              <a:rPr lang="es-PE" sz="1400" dirty="0"/>
              <a:t>Programa Olímpico</a:t>
            </a:r>
          </a:p>
        </p:txBody>
      </p:sp>
    </p:spTree>
    <p:extLst>
      <p:ext uri="{BB962C8B-B14F-4D97-AF65-F5344CB8AC3E}">
        <p14:creationId xmlns:p14="http://schemas.microsoft.com/office/powerpoint/2010/main" val="2431216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01674"/>
          </a:xfrm>
        </p:spPr>
        <p:txBody>
          <a:bodyPr>
            <a:normAutofit fontScale="90000"/>
          </a:bodyPr>
          <a:lstStyle/>
          <a:p>
            <a:r>
              <a:rPr lang="es-PE" sz="2400" b="1" dirty="0" smtClean="0"/>
              <a:t>TEST </a:t>
            </a:r>
            <a:r>
              <a:rPr lang="es-PE" sz="2400" b="1" dirty="0"/>
              <a:t>MÉDICOS QUE DEBEN ACOMPAÑAR EL EXPEDIENTE DEL ATLETA O LA ENTREGA PEDAGOGICA, A PARTIR DE ÉSTA EDAD Y HASTA EL ALTO RENDIMIENTO.</a:t>
            </a:r>
            <a:r>
              <a:rPr lang="es-PE" sz="2400" dirty="0"/>
              <a:t/>
            </a:r>
            <a:br>
              <a:rPr lang="es-PE" sz="2400" dirty="0"/>
            </a:br>
            <a:endParaRPr lang="es-PE" sz="2400" dirty="0"/>
          </a:p>
        </p:txBody>
      </p:sp>
      <p:sp>
        <p:nvSpPr>
          <p:cNvPr id="3" name="Marcador de contenido 2"/>
          <p:cNvSpPr>
            <a:spLocks noGrp="1"/>
          </p:cNvSpPr>
          <p:nvPr>
            <p:ph idx="1"/>
          </p:nvPr>
        </p:nvSpPr>
        <p:spPr>
          <a:xfrm>
            <a:off x="786063" y="1611502"/>
            <a:ext cx="10515600" cy="4902345"/>
          </a:xfrm>
        </p:spPr>
        <p:txBody>
          <a:bodyPr>
            <a:normAutofit/>
          </a:bodyPr>
          <a:lstStyle/>
          <a:p>
            <a:pPr lvl="0"/>
            <a:r>
              <a:rPr lang="es-PE" sz="2400" dirty="0"/>
              <a:t>Hemograma</a:t>
            </a:r>
          </a:p>
          <a:p>
            <a:pPr lvl="0"/>
            <a:r>
              <a:rPr lang="es-PE" sz="2400" dirty="0"/>
              <a:t>Glicemia</a:t>
            </a:r>
          </a:p>
          <a:p>
            <a:pPr lvl="0"/>
            <a:r>
              <a:rPr lang="es-PE" sz="2400" dirty="0"/>
              <a:t>Heces Fecales</a:t>
            </a:r>
          </a:p>
          <a:p>
            <a:pPr lvl="0"/>
            <a:r>
              <a:rPr lang="es-PE" sz="2400" dirty="0"/>
              <a:t>Orina</a:t>
            </a:r>
          </a:p>
          <a:p>
            <a:pPr lvl="0"/>
            <a:r>
              <a:rPr lang="es-PE" sz="2400" dirty="0"/>
              <a:t>Grupo y Factor RH</a:t>
            </a:r>
          </a:p>
          <a:p>
            <a:pPr lvl="0"/>
            <a:r>
              <a:rPr lang="es-PE" sz="2400" dirty="0"/>
              <a:t>Composición corporal</a:t>
            </a:r>
          </a:p>
          <a:p>
            <a:pPr lvl="0"/>
            <a:r>
              <a:rPr lang="es-PE" sz="2400" dirty="0"/>
              <a:t>Electrocardiograma</a:t>
            </a:r>
          </a:p>
          <a:p>
            <a:pPr lvl="0"/>
            <a:r>
              <a:rPr lang="es-PE" sz="2400" dirty="0"/>
              <a:t>Ecocardiograma*.- Debe valorarse su inclusión dentro del paquete de pruebas. No resulta de carácter obligatorio, como las demás.  </a:t>
            </a:r>
          </a:p>
        </p:txBody>
      </p:sp>
    </p:spTree>
    <p:extLst>
      <p:ext uri="{BB962C8B-B14F-4D97-AF65-F5344CB8AC3E}">
        <p14:creationId xmlns:p14="http://schemas.microsoft.com/office/powerpoint/2010/main" val="29056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0" y="1296988"/>
            <a:ext cx="10550525" cy="4879975"/>
          </a:xfrm>
        </p:spPr>
        <p:txBody>
          <a:bodyPr/>
          <a:lstStyle/>
          <a:p>
            <a:r>
              <a:rPr lang="es-MX" dirty="0"/>
              <a:t>Desde entonces, ha sido sistemáticamente perfeccionado a partir de nuevas experiencias y conocimientos adquiridos por cada uno de los entrenadores que le han puesto en práctica en el país, además de la colaboración prestada por Profesores de la Universidad del Deporte en nuestro país y sus Filiales en Provincias, Psicólogos, Médicos, Fisioterapeutas y Pedagogos, que desde equipos de base hasta nuestro Equipo Nacional, han trabajado denodadamente en la formación de nuestros nadadores.</a:t>
            </a:r>
            <a:endParaRPr lang="es-PE" dirty="0"/>
          </a:p>
          <a:p>
            <a:endParaRPr lang="es-PE" dirty="0"/>
          </a:p>
        </p:txBody>
      </p:sp>
    </p:spTree>
    <p:extLst>
      <p:ext uri="{BB962C8B-B14F-4D97-AF65-F5344CB8AC3E}">
        <p14:creationId xmlns:p14="http://schemas.microsoft.com/office/powerpoint/2010/main" val="6838789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32402"/>
          </a:xfrm>
        </p:spPr>
        <p:txBody>
          <a:bodyPr>
            <a:normAutofit fontScale="90000"/>
          </a:bodyPr>
          <a:lstStyle/>
          <a:p>
            <a:r>
              <a:rPr lang="es-PE" sz="2400" b="1" dirty="0" smtClean="0"/>
              <a:t>TEST </a:t>
            </a:r>
            <a:r>
              <a:rPr lang="es-PE" sz="2400" b="1" dirty="0"/>
              <a:t>PSICOLOGICOS QUE DEBEN </a:t>
            </a:r>
            <a:r>
              <a:rPr lang="es-PE" sz="2400" b="1" dirty="0" smtClean="0"/>
              <a:t>ACOMPAÑAR EL </a:t>
            </a:r>
            <a:r>
              <a:rPr lang="es-PE" sz="2400" b="1" dirty="0"/>
              <a:t>EXPEDIENTE DEL ATLETA O LA ENTREGA PEDAGOGICA, A PARTIR DE ÉSTA EDAD Y HASTA EL ALTO RENDIMIENTO.</a:t>
            </a:r>
            <a:r>
              <a:rPr lang="es-PE" sz="2400" dirty="0"/>
              <a:t/>
            </a:r>
            <a:br>
              <a:rPr lang="es-PE" sz="2400" dirty="0"/>
            </a:br>
            <a:endParaRPr lang="es-PE" sz="2400" dirty="0"/>
          </a:p>
        </p:txBody>
      </p:sp>
      <p:sp>
        <p:nvSpPr>
          <p:cNvPr id="3" name="Marcador de contenido 2"/>
          <p:cNvSpPr>
            <a:spLocks noGrp="1"/>
          </p:cNvSpPr>
          <p:nvPr>
            <p:ph idx="1"/>
          </p:nvPr>
        </p:nvSpPr>
        <p:spPr>
          <a:xfrm>
            <a:off x="838200" y="1461655"/>
            <a:ext cx="10515600" cy="4846926"/>
          </a:xfrm>
        </p:spPr>
        <p:txBody>
          <a:bodyPr>
            <a:normAutofit/>
          </a:bodyPr>
          <a:lstStyle/>
          <a:p>
            <a:pPr lvl="0"/>
            <a:r>
              <a:rPr lang="es-PE" b="1" u="sng" dirty="0"/>
              <a:t>INTELIGENCIA.</a:t>
            </a:r>
            <a:endParaRPr lang="es-PE" dirty="0"/>
          </a:p>
          <a:p>
            <a:pPr marL="457200" lvl="1" indent="0">
              <a:buNone/>
            </a:pPr>
            <a:r>
              <a:rPr lang="es-PE" sz="2000" b="1" dirty="0"/>
              <a:t>Test de Matrices Progresivas de </a:t>
            </a:r>
            <a:r>
              <a:rPr lang="es-PE" sz="2000" b="1" dirty="0" err="1"/>
              <a:t>Raven</a:t>
            </a:r>
            <a:r>
              <a:rPr lang="es-PE" sz="2000" b="1" dirty="0"/>
              <a:t>. Versión Infantil.</a:t>
            </a:r>
          </a:p>
          <a:p>
            <a:pPr lvl="0"/>
            <a:r>
              <a:rPr lang="es-PE" b="1" u="sng" dirty="0"/>
              <a:t>PERSONALIDAD.</a:t>
            </a:r>
            <a:endParaRPr lang="es-PE" dirty="0"/>
          </a:p>
          <a:p>
            <a:pPr marL="457200" lvl="1" indent="0">
              <a:buNone/>
            </a:pPr>
            <a:r>
              <a:rPr lang="es-PE" sz="2000" b="1" dirty="0"/>
              <a:t>Inventario HSPQ</a:t>
            </a:r>
          </a:p>
          <a:p>
            <a:pPr lvl="0"/>
            <a:r>
              <a:rPr lang="es-PE" b="1" u="sng" dirty="0"/>
              <a:t>MOTIVACIÓN.</a:t>
            </a:r>
            <a:endParaRPr lang="es-PE" dirty="0"/>
          </a:p>
          <a:p>
            <a:pPr marL="457200" lvl="1" indent="0">
              <a:buNone/>
            </a:pPr>
            <a:r>
              <a:rPr lang="es-PE" sz="2000" b="1" dirty="0"/>
              <a:t>Test 10 Deseos.</a:t>
            </a:r>
          </a:p>
          <a:p>
            <a:pPr lvl="0"/>
            <a:r>
              <a:rPr lang="es-PE" b="1" u="sng" dirty="0"/>
              <a:t>ANSIEDAD.</a:t>
            </a:r>
            <a:endParaRPr lang="es-PE" dirty="0"/>
          </a:p>
          <a:p>
            <a:pPr marL="457200" lvl="1" indent="0">
              <a:buNone/>
            </a:pPr>
            <a:r>
              <a:rPr lang="es-PE" sz="2000" b="1" dirty="0"/>
              <a:t>Reflejo </a:t>
            </a:r>
            <a:r>
              <a:rPr lang="es-PE" sz="2000" b="1" dirty="0" err="1"/>
              <a:t>Psicogalvánico</a:t>
            </a:r>
            <a:r>
              <a:rPr lang="es-PE" sz="2000" dirty="0"/>
              <a:t>.</a:t>
            </a:r>
          </a:p>
          <a:p>
            <a:pPr lvl="0"/>
            <a:r>
              <a:rPr lang="es-PE" b="1" u="sng" dirty="0" smtClean="0"/>
              <a:t>FATIGA.</a:t>
            </a:r>
            <a:r>
              <a:rPr lang="es-PE" dirty="0"/>
              <a:t> </a:t>
            </a:r>
            <a:r>
              <a:rPr lang="es-PE" dirty="0" smtClean="0"/>
              <a:t>    </a:t>
            </a:r>
          </a:p>
          <a:p>
            <a:pPr marL="0" lvl="0" indent="0">
              <a:buNone/>
            </a:pPr>
            <a:r>
              <a:rPr lang="es-PE" b="1" dirty="0" smtClean="0"/>
              <a:t>      Frecuencia </a:t>
            </a:r>
            <a:r>
              <a:rPr lang="es-PE" b="1" dirty="0"/>
              <a:t>crítica de fusión ocular. Método </a:t>
            </a:r>
            <a:r>
              <a:rPr lang="es-PE" b="1" dirty="0" smtClean="0"/>
              <a:t>Directo.</a:t>
            </a:r>
          </a:p>
          <a:p>
            <a:pPr marL="0" lvl="0" indent="0">
              <a:buNone/>
            </a:pPr>
            <a:r>
              <a:rPr lang="es-PE" b="1" dirty="0" smtClean="0"/>
              <a:t>      Autovaloración </a:t>
            </a:r>
            <a:r>
              <a:rPr lang="es-PE" b="1" dirty="0"/>
              <a:t>del Estado Físico (cansancio). Método </a:t>
            </a:r>
            <a:r>
              <a:rPr lang="es-PE" b="1" dirty="0" smtClean="0"/>
              <a:t>Indirecto</a:t>
            </a:r>
            <a:r>
              <a:rPr lang="es-PE" b="1" dirty="0"/>
              <a:t> </a:t>
            </a:r>
            <a:endParaRPr lang="es-PE" dirty="0"/>
          </a:p>
          <a:p>
            <a:pPr marL="0" indent="0">
              <a:buNone/>
            </a:pPr>
            <a:endParaRPr lang="es-PE" dirty="0"/>
          </a:p>
        </p:txBody>
      </p:sp>
    </p:spTree>
    <p:extLst>
      <p:ext uri="{BB962C8B-B14F-4D97-AF65-F5344CB8AC3E}">
        <p14:creationId xmlns:p14="http://schemas.microsoft.com/office/powerpoint/2010/main" val="27509454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21566"/>
          </a:xfrm>
        </p:spPr>
        <p:txBody>
          <a:bodyPr>
            <a:normAutofit/>
          </a:bodyPr>
          <a:lstStyle/>
          <a:p>
            <a:r>
              <a:rPr lang="es-PE" sz="2400" b="1" dirty="0"/>
              <a:t>NORMAS DE INGRESO A LA RESERVA DEPORTIVA.</a:t>
            </a:r>
            <a:endParaRPr lang="es-PE" sz="2400" dirty="0"/>
          </a:p>
        </p:txBody>
      </p:sp>
      <p:sp>
        <p:nvSpPr>
          <p:cNvPr id="3" name="Marcador de contenido 2"/>
          <p:cNvSpPr>
            <a:spLocks noGrp="1"/>
          </p:cNvSpPr>
          <p:nvPr>
            <p:ph idx="1"/>
          </p:nvPr>
        </p:nvSpPr>
        <p:spPr>
          <a:xfrm>
            <a:off x="838200" y="1039091"/>
            <a:ext cx="10515600" cy="5207144"/>
          </a:xfrm>
        </p:spPr>
        <p:txBody>
          <a:bodyPr>
            <a:normAutofit fontScale="92500" lnSpcReduction="10000"/>
          </a:bodyPr>
          <a:lstStyle/>
          <a:p>
            <a:r>
              <a:rPr lang="es-PE" sz="2000" dirty="0" smtClean="0"/>
              <a:t> La </a:t>
            </a:r>
            <a:r>
              <a:rPr lang="es-PE" sz="2000" dirty="0"/>
              <a:t>Comisión Nacional </a:t>
            </a:r>
            <a:r>
              <a:rPr lang="es-PE" sz="2000" dirty="0" smtClean="0"/>
              <a:t>y Provinciales, inician </a:t>
            </a:r>
            <a:r>
              <a:rPr lang="es-PE" sz="2000" dirty="0"/>
              <a:t>nacionalmente el estudio de los niños que </a:t>
            </a:r>
            <a:r>
              <a:rPr lang="es-PE" sz="2000" dirty="0" smtClean="0"/>
              <a:t> </a:t>
            </a:r>
            <a:r>
              <a:rPr lang="es-PE" sz="2000" dirty="0"/>
              <a:t>practican la natación en el país, ya sea en áreas deportivas o EIDE</a:t>
            </a:r>
            <a:r>
              <a:rPr lang="es-PE" sz="2000" dirty="0" smtClean="0"/>
              <a:t>. En edades desde </a:t>
            </a:r>
            <a:r>
              <a:rPr lang="es-PE" dirty="0"/>
              <a:t>9</a:t>
            </a:r>
            <a:r>
              <a:rPr lang="es-PE" sz="2000" dirty="0" smtClean="0"/>
              <a:t> años para las provincias y desde 11 años para la nación</a:t>
            </a:r>
            <a:endParaRPr lang="es-PE" sz="2000" dirty="0"/>
          </a:p>
          <a:p>
            <a:r>
              <a:rPr lang="es-PE" sz="2000" dirty="0"/>
              <a:t>Ingresarán a la Reserva Deportiva, aquellos niños que </a:t>
            </a:r>
            <a:r>
              <a:rPr lang="es-PE" sz="2000" b="1" dirty="0"/>
              <a:t>mayor rendimiento técnico</a:t>
            </a:r>
            <a:r>
              <a:rPr lang="es-PE" sz="2000" dirty="0"/>
              <a:t> hayan adquirido durante la Etapa de Formación.</a:t>
            </a:r>
          </a:p>
          <a:p>
            <a:r>
              <a:rPr lang="es-PE" sz="2000" dirty="0"/>
              <a:t>Cada Técnica es evaluada sobre 5 puntos, se exige un mínimo de 11 puntos para el ingreso a la Reserva Deportiva, tomando como patrón en la evaluación, el modelo ideal de ejecución, según las Reglas y los principios hidrodinámicos que se manifiestan durante la ejecución del nado.</a:t>
            </a:r>
          </a:p>
          <a:p>
            <a:r>
              <a:rPr lang="es-PE" sz="2000" dirty="0"/>
              <a:t>Este estudio, controla los siguientes aspectos:</a:t>
            </a:r>
          </a:p>
          <a:p>
            <a:pPr lvl="0"/>
            <a:r>
              <a:rPr lang="es-PE" sz="2000" b="1" dirty="0"/>
              <a:t>Nombres </a:t>
            </a:r>
            <a:r>
              <a:rPr lang="es-PE" sz="2000" b="1" dirty="0" smtClean="0"/>
              <a:t>y </a:t>
            </a:r>
            <a:r>
              <a:rPr lang="es-PE" b="1" dirty="0"/>
              <a:t>A</a:t>
            </a:r>
            <a:r>
              <a:rPr lang="es-PE" sz="2000" b="1" dirty="0" smtClean="0"/>
              <a:t>pellidos</a:t>
            </a:r>
            <a:r>
              <a:rPr lang="es-PE" sz="2000" b="1" dirty="0"/>
              <a:t>, Número </a:t>
            </a:r>
            <a:r>
              <a:rPr lang="es-PE" sz="2000" b="1" dirty="0" smtClean="0"/>
              <a:t>de Carnet </a:t>
            </a:r>
            <a:r>
              <a:rPr lang="es-PE" sz="2000" b="1" dirty="0"/>
              <a:t>de Identidad, </a:t>
            </a:r>
            <a:r>
              <a:rPr lang="es-PE" sz="2000" b="1" dirty="0" smtClean="0"/>
              <a:t>Nivel </a:t>
            </a:r>
            <a:r>
              <a:rPr lang="es-PE" b="1" dirty="0"/>
              <a:t>E</a:t>
            </a:r>
            <a:r>
              <a:rPr lang="es-PE" sz="2000" b="1" dirty="0" smtClean="0"/>
              <a:t>scolar  </a:t>
            </a:r>
            <a:r>
              <a:rPr lang="es-PE" sz="2000" b="1" dirty="0"/>
              <a:t>y Municipio de </a:t>
            </a:r>
            <a:r>
              <a:rPr lang="es-PE" sz="2000" b="1" dirty="0" smtClean="0"/>
              <a:t>Residencia</a:t>
            </a:r>
            <a:r>
              <a:rPr lang="es-PE" sz="2000" b="1" dirty="0"/>
              <a:t>.</a:t>
            </a:r>
          </a:p>
          <a:p>
            <a:pPr lvl="0"/>
            <a:r>
              <a:rPr lang="es-PE" sz="2000" b="1" dirty="0"/>
              <a:t>Estatura, </a:t>
            </a:r>
            <a:r>
              <a:rPr lang="es-PE" sz="2000" b="1" dirty="0" smtClean="0"/>
              <a:t>largo de brazada, peso </a:t>
            </a:r>
            <a:r>
              <a:rPr lang="es-PE" sz="2000" b="1" dirty="0"/>
              <a:t>y </a:t>
            </a:r>
            <a:r>
              <a:rPr lang="es-PE" sz="2000" b="1" dirty="0" err="1"/>
              <a:t>Kp</a:t>
            </a:r>
            <a:r>
              <a:rPr lang="es-PE" sz="2000" b="1" dirty="0"/>
              <a:t>.</a:t>
            </a:r>
          </a:p>
          <a:p>
            <a:pPr lvl="0"/>
            <a:r>
              <a:rPr lang="es-PE" sz="2000" b="1" dirty="0"/>
              <a:t>Flexibilidad en hombros, cadera y </a:t>
            </a:r>
            <a:r>
              <a:rPr lang="es-PE" sz="2000" b="1" dirty="0" smtClean="0"/>
              <a:t>pies</a:t>
            </a:r>
            <a:endParaRPr lang="es-PE" sz="2000" b="1" dirty="0"/>
          </a:p>
          <a:p>
            <a:pPr lvl="0"/>
            <a:r>
              <a:rPr lang="es-PE" sz="2000" b="1" dirty="0"/>
              <a:t>Evaluación de las cuatro técnicas de nado</a:t>
            </a:r>
          </a:p>
          <a:p>
            <a:endParaRPr lang="es-PE" sz="1400" dirty="0"/>
          </a:p>
        </p:txBody>
      </p:sp>
    </p:spTree>
    <p:extLst>
      <p:ext uri="{BB962C8B-B14F-4D97-AF65-F5344CB8AC3E}">
        <p14:creationId xmlns:p14="http://schemas.microsoft.com/office/powerpoint/2010/main" val="20688757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404858" y="242892"/>
            <a:ext cx="113822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sz="24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Normas de Selección para el ingreso a la ESFAAR  “Marcelo Salado” y EIDE.</a:t>
            </a:r>
            <a:endParaRPr kumimoji="0" lang="es-PE" sz="2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803179557"/>
              </p:ext>
            </p:extLst>
          </p:nvPr>
        </p:nvGraphicFramePr>
        <p:xfrm>
          <a:off x="2729345" y="2494121"/>
          <a:ext cx="6747163" cy="3842779"/>
        </p:xfrm>
        <a:graphic>
          <a:graphicData uri="http://schemas.openxmlformats.org/drawingml/2006/table">
            <a:tbl>
              <a:tblPr firstRow="1" firstCol="1" lastRow="1" lastCol="1" bandRow="1" bandCol="1">
                <a:tableStyleId>{5C22544A-7EE6-4342-B048-85BDC9FD1C3A}</a:tableStyleId>
              </a:tblPr>
              <a:tblGrid>
                <a:gridCol w="2669416"/>
                <a:gridCol w="2669416"/>
                <a:gridCol w="1408331"/>
              </a:tblGrid>
              <a:tr h="219131">
                <a:tc>
                  <a:txBody>
                    <a:bodyPr/>
                    <a:lstStyle/>
                    <a:p>
                      <a:pPr>
                        <a:lnSpc>
                          <a:spcPct val="115000"/>
                        </a:lnSpc>
                        <a:spcAft>
                          <a:spcPts val="0"/>
                        </a:spcAft>
                      </a:pPr>
                      <a:r>
                        <a:rPr lang="es-PE" sz="1600" dirty="0">
                          <a:solidFill>
                            <a:srgbClr val="FF0000"/>
                          </a:solidFill>
                          <a:effectLst/>
                        </a:rPr>
                        <a:t>Sistema</a:t>
                      </a:r>
                      <a:endParaRPr lang="es-PE"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PE" sz="1600" dirty="0">
                          <a:solidFill>
                            <a:srgbClr val="FF0000"/>
                          </a:solidFill>
                          <a:effectLst/>
                        </a:rPr>
                        <a:t>Norma</a:t>
                      </a:r>
                      <a:endParaRPr lang="es-PE"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rgbClr val="FF0000"/>
                          </a:solidFill>
                          <a:effectLst/>
                        </a:rPr>
                        <a:t>Puntos</a:t>
                      </a:r>
                      <a:endParaRPr lang="es-PE"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rowSpan="5">
                  <a:txBody>
                    <a:bodyPr/>
                    <a:lstStyle/>
                    <a:p>
                      <a:pPr>
                        <a:lnSpc>
                          <a:spcPct val="115000"/>
                        </a:lnSpc>
                        <a:spcAft>
                          <a:spcPts val="0"/>
                        </a:spcAft>
                      </a:pPr>
                      <a:r>
                        <a:rPr lang="es-PE" sz="1600" dirty="0">
                          <a:solidFill>
                            <a:schemeClr val="bg2">
                              <a:lumMod val="50000"/>
                            </a:schemeClr>
                          </a:solidFill>
                          <a:effectLst/>
                        </a:rPr>
                        <a:t>Pedagógico</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PE" sz="1600" dirty="0">
                          <a:effectLst/>
                        </a:rPr>
                        <a:t>Técnica en los 4 estilos</a:t>
                      </a:r>
                      <a:endParaRPr lang="es-PE"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52</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vMerge="1">
                  <a:txBody>
                    <a:bodyPr/>
                    <a:lstStyle/>
                    <a:p>
                      <a:endParaRPr lang="es-PE"/>
                    </a:p>
                  </a:txBody>
                  <a:tcPr/>
                </a:tc>
                <a:tc>
                  <a:txBody>
                    <a:bodyPr/>
                    <a:lstStyle/>
                    <a:p>
                      <a:pPr>
                        <a:lnSpc>
                          <a:spcPct val="115000"/>
                        </a:lnSpc>
                        <a:spcAft>
                          <a:spcPts val="0"/>
                        </a:spcAft>
                      </a:pPr>
                      <a:r>
                        <a:rPr lang="es-PE" sz="1600">
                          <a:effectLst/>
                        </a:rPr>
                        <a:t>Flexibilidad</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10</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vMerge="1">
                  <a:txBody>
                    <a:bodyPr/>
                    <a:lstStyle/>
                    <a:p>
                      <a:endParaRPr lang="es-PE"/>
                    </a:p>
                  </a:txBody>
                  <a:tcPr/>
                </a:tc>
                <a:tc>
                  <a:txBody>
                    <a:bodyPr/>
                    <a:lstStyle/>
                    <a:p>
                      <a:pPr>
                        <a:lnSpc>
                          <a:spcPct val="115000"/>
                        </a:lnSpc>
                        <a:spcAft>
                          <a:spcPts val="0"/>
                        </a:spcAft>
                      </a:pPr>
                      <a:r>
                        <a:rPr lang="es-PE" sz="1600">
                          <a:effectLst/>
                        </a:rPr>
                        <a:t>Flotabilidad</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4</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vMerge="1">
                  <a:txBody>
                    <a:bodyPr/>
                    <a:lstStyle/>
                    <a:p>
                      <a:endParaRPr lang="es-PE"/>
                    </a:p>
                  </a:txBody>
                  <a:tcPr/>
                </a:tc>
                <a:tc>
                  <a:txBody>
                    <a:bodyPr/>
                    <a:lstStyle/>
                    <a:p>
                      <a:pPr>
                        <a:lnSpc>
                          <a:spcPct val="115000"/>
                        </a:lnSpc>
                        <a:spcAft>
                          <a:spcPts val="0"/>
                        </a:spcAft>
                      </a:pPr>
                      <a:r>
                        <a:rPr lang="es-PE" sz="1600">
                          <a:effectLst/>
                        </a:rPr>
                        <a:t>Resistencia</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8</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vMerge="1">
                  <a:txBody>
                    <a:bodyPr/>
                    <a:lstStyle/>
                    <a:p>
                      <a:endParaRPr lang="es-PE"/>
                    </a:p>
                  </a:txBody>
                  <a:tcPr/>
                </a:tc>
                <a:tc>
                  <a:txBody>
                    <a:bodyPr/>
                    <a:lstStyle/>
                    <a:p>
                      <a:pPr>
                        <a:lnSpc>
                          <a:spcPct val="115000"/>
                        </a:lnSpc>
                        <a:spcAft>
                          <a:spcPts val="0"/>
                        </a:spcAft>
                      </a:pPr>
                      <a:r>
                        <a:rPr lang="es-PE" sz="1600">
                          <a:effectLst/>
                        </a:rPr>
                        <a:t>Resultado Deportivo</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12</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rowSpan="3">
                  <a:txBody>
                    <a:bodyPr/>
                    <a:lstStyle/>
                    <a:p>
                      <a:pPr>
                        <a:lnSpc>
                          <a:spcPct val="115000"/>
                        </a:lnSpc>
                        <a:spcAft>
                          <a:spcPts val="0"/>
                        </a:spcAft>
                      </a:pPr>
                      <a:r>
                        <a:rPr lang="es-PE" sz="1600" dirty="0">
                          <a:solidFill>
                            <a:schemeClr val="bg2">
                              <a:lumMod val="50000"/>
                            </a:schemeClr>
                          </a:solidFill>
                          <a:effectLst/>
                        </a:rPr>
                        <a:t>Médico-Biológico</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PE" sz="1600">
                          <a:effectLst/>
                        </a:rPr>
                        <a:t>Estatura</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6</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19131">
                <a:tc vMerge="1">
                  <a:txBody>
                    <a:bodyPr/>
                    <a:lstStyle/>
                    <a:p>
                      <a:endParaRPr lang="es-PE"/>
                    </a:p>
                  </a:txBody>
                  <a:tcPr/>
                </a:tc>
                <a:tc>
                  <a:txBody>
                    <a:bodyPr/>
                    <a:lstStyle/>
                    <a:p>
                      <a:pPr>
                        <a:lnSpc>
                          <a:spcPct val="115000"/>
                        </a:lnSpc>
                        <a:spcAft>
                          <a:spcPts val="0"/>
                        </a:spcAft>
                      </a:pPr>
                      <a:r>
                        <a:rPr lang="es-PE" sz="1600">
                          <a:effectLst/>
                        </a:rPr>
                        <a:t>Índice KP</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4</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560398">
                <a:tc vMerge="1">
                  <a:txBody>
                    <a:bodyPr/>
                    <a:lstStyle/>
                    <a:p>
                      <a:endParaRPr lang="es-PE"/>
                    </a:p>
                  </a:txBody>
                  <a:tcPr/>
                </a:tc>
                <a:tc>
                  <a:txBody>
                    <a:bodyPr/>
                    <a:lstStyle/>
                    <a:p>
                      <a:pPr>
                        <a:lnSpc>
                          <a:spcPct val="115000"/>
                        </a:lnSpc>
                        <a:spcAft>
                          <a:spcPts val="0"/>
                        </a:spcAft>
                      </a:pPr>
                      <a:r>
                        <a:rPr lang="es-PE" sz="1600">
                          <a:effectLst/>
                        </a:rPr>
                        <a:t>Longitud de la Braza</a:t>
                      </a:r>
                      <a:endParaRPr lang="es-PE"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4</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1039053">
                <a:tc>
                  <a:txBody>
                    <a:bodyPr/>
                    <a:lstStyle/>
                    <a:p>
                      <a:pPr>
                        <a:lnSpc>
                          <a:spcPct val="115000"/>
                        </a:lnSpc>
                        <a:spcAft>
                          <a:spcPts val="0"/>
                        </a:spcAft>
                      </a:pPr>
                      <a:r>
                        <a:rPr lang="es-PE" sz="1600" dirty="0">
                          <a:solidFill>
                            <a:schemeClr val="bg2">
                              <a:lumMod val="50000"/>
                            </a:schemeClr>
                          </a:solidFill>
                          <a:effectLst/>
                        </a:rPr>
                        <a:t>Totales</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s-PE" sz="1600" dirty="0">
                          <a:solidFill>
                            <a:schemeClr val="bg2">
                              <a:lumMod val="50000"/>
                            </a:schemeClr>
                          </a:solidFill>
                          <a:effectLst/>
                        </a:rPr>
                        <a:t>Normas  8</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PE" sz="1600" dirty="0">
                          <a:solidFill>
                            <a:schemeClr val="bg2">
                              <a:lumMod val="50000"/>
                            </a:schemeClr>
                          </a:solidFill>
                          <a:effectLst/>
                        </a:rPr>
                        <a:t>Puntos 100</a:t>
                      </a:r>
                      <a:endParaRPr lang="es-PE" sz="16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Rectangle 2"/>
          <p:cNvSpPr>
            <a:spLocks noChangeArrowheads="1"/>
          </p:cNvSpPr>
          <p:nvPr/>
        </p:nvSpPr>
        <p:spPr bwMode="auto">
          <a:xfrm>
            <a:off x="0" y="-1941224"/>
            <a:ext cx="11533991"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u="sng"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 Para el ingreso a los Centros de Alto Rendimiento, se tomarán en cuenta las siguientes normas a aplicar 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PE"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el sistema de selección. Sujeto a cambios dado el desarrollo que pueda presentar el país de acuerdo a la </a:t>
            </a:r>
          </a:p>
          <a:p>
            <a:pPr marL="0" marR="0" lvl="0" indent="0" algn="l" defTabSz="914400" rtl="0" eaLnBrk="0" fontAlgn="base" latinLnBrk="0" hangingPunct="0">
              <a:lnSpc>
                <a:spcPct val="100000"/>
              </a:lnSpc>
              <a:spcBef>
                <a:spcPct val="0"/>
              </a:spcBef>
              <a:spcAft>
                <a:spcPct val="0"/>
              </a:spcAft>
              <a:buClrTx/>
              <a:buSzTx/>
              <a:buFontTx/>
              <a:buNone/>
              <a:tabLst/>
            </a:pPr>
            <a:r>
              <a:rPr lang="es-PE" u="sng" dirty="0">
                <a:latin typeface="Arial" panose="020B0604020202020204" pitchFamily="34" charset="0"/>
                <a:ea typeface="Times New Roman" panose="02020603050405020304" pitchFamily="18" charset="0"/>
                <a:cs typeface="Arial" panose="020B0604020202020204" pitchFamily="34" charset="0"/>
              </a:rPr>
              <a:t>e</a:t>
            </a:r>
            <a:r>
              <a:rPr kumimoji="0" lang="es-PE"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strategia</a:t>
            </a:r>
            <a:r>
              <a:rPr kumimoji="0" lang="es-PE" b="0" i="0" u="sng" strike="noStrike" cap="none" normalizeH="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s-PE" b="0" i="0"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del deporte.</a:t>
            </a:r>
            <a:endParaRPr kumimoji="0" lang="es-PE"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2878262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29030"/>
            <a:ext cx="10515600" cy="1325563"/>
          </a:xfrm>
        </p:spPr>
        <p:txBody>
          <a:bodyPr>
            <a:normAutofit/>
          </a:bodyPr>
          <a:lstStyle/>
          <a:p>
            <a:r>
              <a:rPr lang="es-PE" sz="2400" b="1" dirty="0" smtClean="0"/>
              <a:t>Normas de Ingreso en la ESFAAR Marcelo Salado para nadadores de 12 años en adelante</a:t>
            </a:r>
            <a:endParaRPr lang="es-PE" sz="2400" b="1" dirty="0"/>
          </a:p>
        </p:txBody>
      </p:sp>
      <p:sp>
        <p:nvSpPr>
          <p:cNvPr id="3" name="Marcador de contenido 2"/>
          <p:cNvSpPr>
            <a:spLocks noGrp="1"/>
          </p:cNvSpPr>
          <p:nvPr>
            <p:ph idx="1"/>
          </p:nvPr>
        </p:nvSpPr>
        <p:spPr>
          <a:xfrm>
            <a:off x="1428988" y="1540701"/>
            <a:ext cx="8946541" cy="4219183"/>
          </a:xfrm>
        </p:spPr>
        <p:txBody>
          <a:bodyPr>
            <a:normAutofit/>
          </a:bodyPr>
          <a:lstStyle/>
          <a:p>
            <a:r>
              <a:rPr lang="es-ES" sz="1800" b="1" dirty="0">
                <a:solidFill>
                  <a:srgbClr val="FFC000"/>
                </a:solidFill>
              </a:rPr>
              <a:t>Para las categorías superiores la selección se hará teniendo en cuenta los mejores rendimientos obtenidos y su correspondencia con la tabla de tiempos establecida para la ESFA  Marcelo </a:t>
            </a:r>
            <a:r>
              <a:rPr lang="es-ES" sz="1800" b="1" dirty="0" smtClean="0">
                <a:solidFill>
                  <a:srgbClr val="FFC000"/>
                </a:solidFill>
              </a:rPr>
              <a:t>salado</a:t>
            </a:r>
            <a:endParaRPr lang="es-PE" sz="1800" dirty="0">
              <a:solidFill>
                <a:srgbClr val="FFC000"/>
              </a:solidFill>
            </a:endParaRPr>
          </a:p>
          <a:p>
            <a:pPr marL="0" indent="0">
              <a:buNone/>
            </a:pPr>
            <a:r>
              <a:rPr lang="es-ES" sz="1800" b="1" dirty="0" smtClean="0">
                <a:solidFill>
                  <a:srgbClr val="FFC000"/>
                </a:solidFill>
              </a:rPr>
              <a:t>      Pasos </a:t>
            </a:r>
            <a:r>
              <a:rPr lang="es-ES" sz="1800" b="1" dirty="0">
                <a:solidFill>
                  <a:srgbClr val="FFC000"/>
                </a:solidFill>
              </a:rPr>
              <a:t>del Proceso:</a:t>
            </a:r>
            <a:endParaRPr lang="es-PE" sz="1800" dirty="0">
              <a:solidFill>
                <a:srgbClr val="FFC000"/>
              </a:solidFill>
            </a:endParaRPr>
          </a:p>
          <a:p>
            <a:r>
              <a:rPr lang="es-ES" sz="1800" b="1" dirty="0">
                <a:solidFill>
                  <a:srgbClr val="FFC000"/>
                </a:solidFill>
              </a:rPr>
              <a:t>1.- Se controlará y registrarán los resultados competitivos de la Copa Marcelo Salado con los nadadores declarados como API, contándose con la información </a:t>
            </a:r>
            <a:r>
              <a:rPr lang="es-ES" sz="1800" b="1" dirty="0" smtClean="0">
                <a:solidFill>
                  <a:srgbClr val="FFC000"/>
                </a:solidFill>
              </a:rPr>
              <a:t>del </a:t>
            </a:r>
            <a:r>
              <a:rPr lang="es-ES" sz="1800" b="1" dirty="0">
                <a:solidFill>
                  <a:srgbClr val="FFC000"/>
                </a:solidFill>
              </a:rPr>
              <a:t>estado técnico-competitivo hasta esta etapa</a:t>
            </a:r>
            <a:r>
              <a:rPr lang="es-ES" sz="1800" b="1" dirty="0" smtClean="0">
                <a:solidFill>
                  <a:srgbClr val="FFC000"/>
                </a:solidFill>
              </a:rPr>
              <a:t>.</a:t>
            </a:r>
            <a:endParaRPr lang="es-PE" sz="1800" dirty="0" smtClean="0">
              <a:solidFill>
                <a:srgbClr val="FFC000"/>
              </a:solidFill>
            </a:endParaRPr>
          </a:p>
          <a:p>
            <a:pPr marL="0" indent="0">
              <a:buNone/>
            </a:pPr>
            <a:r>
              <a:rPr lang="es-ES" sz="1800" b="1" dirty="0">
                <a:solidFill>
                  <a:srgbClr val="FFC000"/>
                </a:solidFill>
              </a:rPr>
              <a:t> </a:t>
            </a:r>
            <a:endParaRPr lang="es-PE" sz="1800" dirty="0">
              <a:solidFill>
                <a:srgbClr val="FFC000"/>
              </a:solidFill>
            </a:endParaRPr>
          </a:p>
          <a:p>
            <a:r>
              <a:rPr lang="es-ES" sz="1800" b="1" dirty="0">
                <a:solidFill>
                  <a:srgbClr val="FFC000"/>
                </a:solidFill>
              </a:rPr>
              <a:t>2.- Se controlará y registrarán los resultados competitivos de los Juegos Escolares Nacionales y una observación técnica, morfológica y competitiva que complementarán los resultados obtenidos en la competencia para aquellos que logran el cumplimiento de la Tabla de Progresión o Crecimiento ya establecida</a:t>
            </a:r>
            <a:r>
              <a:rPr lang="es-ES" sz="1600" b="1" dirty="0">
                <a:solidFill>
                  <a:srgbClr val="FFC000"/>
                </a:solidFill>
              </a:rPr>
              <a:t>.</a:t>
            </a:r>
            <a:endParaRPr lang="es-PE" sz="1600" dirty="0">
              <a:solidFill>
                <a:srgbClr val="FFC000"/>
              </a:solidFill>
            </a:endParaRPr>
          </a:p>
          <a:p>
            <a:endParaRPr lang="es-PE" sz="1400" dirty="0">
              <a:solidFill>
                <a:srgbClr val="FFC000"/>
              </a:solidFill>
            </a:endParaRPr>
          </a:p>
        </p:txBody>
      </p:sp>
    </p:spTree>
    <p:extLst>
      <p:ext uri="{BB962C8B-B14F-4D97-AF65-F5344CB8AC3E}">
        <p14:creationId xmlns:p14="http://schemas.microsoft.com/office/powerpoint/2010/main" val="12314804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31370306"/>
              </p:ext>
            </p:extLst>
          </p:nvPr>
        </p:nvGraphicFramePr>
        <p:xfrm>
          <a:off x="2133600" y="808232"/>
          <a:ext cx="7282251" cy="5779008"/>
        </p:xfrm>
        <a:graphic>
          <a:graphicData uri="http://schemas.openxmlformats.org/drawingml/2006/table">
            <a:tbl>
              <a:tblPr>
                <a:tableStyleId>{5C22544A-7EE6-4342-B048-85BDC9FD1C3A}</a:tableStyleId>
              </a:tblPr>
              <a:tblGrid>
                <a:gridCol w="1377696"/>
                <a:gridCol w="829770"/>
                <a:gridCol w="791766"/>
                <a:gridCol w="768096"/>
                <a:gridCol w="768096"/>
                <a:gridCol w="890016"/>
                <a:gridCol w="816864"/>
                <a:gridCol w="1039947"/>
              </a:tblGrid>
              <a:tr h="225667">
                <a:tc gridSpan="8">
                  <a:txBody>
                    <a:bodyPr/>
                    <a:lstStyle/>
                    <a:p>
                      <a:pPr algn="ctr">
                        <a:lnSpc>
                          <a:spcPct val="150000"/>
                        </a:lnSpc>
                        <a:spcAft>
                          <a:spcPts val="0"/>
                        </a:spcAft>
                      </a:pPr>
                      <a:r>
                        <a:rPr lang="es-ES" sz="1200" u="sng" dirty="0">
                          <a:effectLst/>
                        </a:rPr>
                        <a:t>FEMENINO</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206696">
                <a:tc>
                  <a:txBody>
                    <a:bodyPr/>
                    <a:lstStyle/>
                    <a:p>
                      <a:pPr algn="ctr">
                        <a:lnSpc>
                          <a:spcPct val="150000"/>
                        </a:lnSpc>
                        <a:spcAft>
                          <a:spcPts val="0"/>
                        </a:spcAft>
                      </a:pPr>
                      <a:r>
                        <a:rPr lang="es-ES" sz="1200" dirty="0">
                          <a:effectLst/>
                        </a:rPr>
                        <a:t>% PLATA JCCA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85</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90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94</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96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97</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 </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EDAD</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17</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JCC</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dirty="0">
                          <a:effectLst/>
                        </a:rPr>
                        <a:t>%PROGRESION</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X</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PLATA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50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0:29,28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0:28,01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0:26,99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0:26,48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0:26,22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0:25,97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0:25,46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100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1:04,75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1:01,94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0:59,69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0:58,56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0:58,00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0:57,44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0:56,31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200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2:22,51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2:16,31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2:11,36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2:08,88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2:07,64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2:06,40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2:03,92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400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4:56,83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4:43,92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4:33,60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4:28,43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4:25,85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4:23,27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4:18,11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73554">
                <a:tc>
                  <a:txBody>
                    <a:bodyPr/>
                    <a:lstStyle/>
                    <a:p>
                      <a:pPr algn="ctr">
                        <a:lnSpc>
                          <a:spcPct val="150000"/>
                        </a:lnSpc>
                        <a:spcAft>
                          <a:spcPts val="0"/>
                        </a:spcAft>
                      </a:pPr>
                      <a:r>
                        <a:rPr lang="es-ES" sz="1200">
                          <a:effectLst/>
                        </a:rPr>
                        <a:t>800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10:14,27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9:47,57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9:26,20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9:15,52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9:10,17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9:04,83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8:54,15</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92608">
                <a:tc>
                  <a:txBody>
                    <a:bodyPr/>
                    <a:lstStyle/>
                    <a:p>
                      <a:pPr algn="ctr">
                        <a:lnSpc>
                          <a:spcPct val="150000"/>
                        </a:lnSpc>
                        <a:spcAft>
                          <a:spcPts val="0"/>
                        </a:spcAft>
                      </a:pPr>
                      <a:r>
                        <a:rPr lang="es-ES" sz="1200">
                          <a:effectLst/>
                        </a:rPr>
                        <a:t>1500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19:50,05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18:48,31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18:16,92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17:56,22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17:45,87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a:effectLst/>
                        </a:rPr>
                        <a:t>17:25,53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nSpc>
                          <a:spcPct val="150000"/>
                        </a:lnSpc>
                        <a:spcAft>
                          <a:spcPts val="0"/>
                        </a:spcAft>
                      </a:pPr>
                      <a:r>
                        <a:rPr lang="es-ES" sz="1200" dirty="0" smtClean="0">
                          <a:effectLst/>
                        </a:rPr>
                        <a:t>    17:14,83</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50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0:34,96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0:33,44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0:32,22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0:31,62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0:31,31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0:31,01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0:30,04</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100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1:14,31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1:11,08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1:08,50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1:07,20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1:06,56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1:05,91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1:04,62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200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2:37,46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2:30,61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2:25,14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2:22,40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2:21,03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2:19,66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2:16,92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50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0:39,01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0:37,31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0:35,96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0:35,28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0:34,94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0:34,60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0:33,92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100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1:23,27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1:19,65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1:16,75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1:15,31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1:14,58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1:13,86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1:12,41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200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3:02,06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2:54,14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2:47,81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2:44,64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2:43,06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2:41,48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2:38,31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50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0:32,91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0:31,48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0:30,34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0:29,76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0:29,48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0:29,19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0:28,62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100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1:13,13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1:09,95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1:07,00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1:06,13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1:05,49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1:04,86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1:03,59</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200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2:38,54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2:31,65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2:26,13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2:23,37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2:22,00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2:20,62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2:17,86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a:effectLst/>
                        </a:rPr>
                        <a:t>200 CI</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2:43,15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2:36,06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2:30,38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2:27,54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2:26,13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2:24,71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2:21,87</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r h="206696">
                <a:tc>
                  <a:txBody>
                    <a:bodyPr/>
                    <a:lstStyle/>
                    <a:p>
                      <a:pPr algn="ctr">
                        <a:lnSpc>
                          <a:spcPct val="150000"/>
                        </a:lnSpc>
                        <a:spcAft>
                          <a:spcPts val="0"/>
                        </a:spcAft>
                      </a:pPr>
                      <a:r>
                        <a:rPr lang="es-ES" sz="1200" dirty="0">
                          <a:effectLst/>
                        </a:rPr>
                        <a:t>400 CI</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5:48,24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5:33,10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5:20,99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5:14,93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5:11,90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a:effectLst/>
                        </a:rPr>
                        <a:t>5:08,88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c>
                  <a:txBody>
                    <a:bodyPr/>
                    <a:lstStyle/>
                    <a:p>
                      <a:pPr algn="ctr">
                        <a:lnSpc>
                          <a:spcPct val="150000"/>
                        </a:lnSpc>
                        <a:spcAft>
                          <a:spcPts val="0"/>
                        </a:spcAft>
                      </a:pPr>
                      <a:r>
                        <a:rPr lang="es-ES" sz="1200" dirty="0">
                          <a:effectLst/>
                        </a:rPr>
                        <a:t>5:02,82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11" marR="33311" marT="0" marB="0" anchor="b"/>
                </a:tc>
              </a:tr>
            </a:tbl>
          </a:graphicData>
        </a:graphic>
      </p:graphicFrame>
      <p:sp>
        <p:nvSpPr>
          <p:cNvPr id="5" name="Rectangle 1"/>
          <p:cNvSpPr>
            <a:spLocks noChangeArrowheads="1"/>
          </p:cNvSpPr>
          <p:nvPr/>
        </p:nvSpPr>
        <p:spPr bwMode="auto">
          <a:xfrm>
            <a:off x="2360570" y="355742"/>
            <a:ext cx="63984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Tabla  de crecimiento alto rendimiento ESFA Marcelo Salado</a:t>
            </a:r>
            <a:endParaRPr kumimoji="0" lang="es-ES"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37841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22158212"/>
              </p:ext>
            </p:extLst>
          </p:nvPr>
        </p:nvGraphicFramePr>
        <p:xfrm>
          <a:off x="2249904" y="1022691"/>
          <a:ext cx="7543800" cy="5760720"/>
        </p:xfrm>
        <a:graphic>
          <a:graphicData uri="http://schemas.openxmlformats.org/drawingml/2006/table">
            <a:tbl>
              <a:tblPr>
                <a:tableStyleId>{5C22544A-7EE6-4342-B048-85BDC9FD1C3A}</a:tableStyleId>
              </a:tblPr>
              <a:tblGrid>
                <a:gridCol w="1825661"/>
                <a:gridCol w="816877"/>
                <a:gridCol w="816877"/>
                <a:gridCol w="816877"/>
                <a:gridCol w="816877"/>
                <a:gridCol w="816877"/>
                <a:gridCol w="816877"/>
                <a:gridCol w="816877"/>
              </a:tblGrid>
              <a:tr h="237638">
                <a:tc gridSpan="8">
                  <a:txBody>
                    <a:bodyPr/>
                    <a:lstStyle/>
                    <a:p>
                      <a:pPr algn="ctr">
                        <a:lnSpc>
                          <a:spcPct val="150000"/>
                        </a:lnSpc>
                        <a:spcAft>
                          <a:spcPts val="0"/>
                        </a:spcAft>
                      </a:pPr>
                      <a:r>
                        <a:rPr lang="es-ES" sz="1200" u="sng" dirty="0">
                          <a:effectLst/>
                        </a:rPr>
                        <a:t>MASCULINO</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c hMerge="1">
                  <a:txBody>
                    <a:bodyPr/>
                    <a:lstStyle/>
                    <a:p>
                      <a:endParaRPr lang="es-PE"/>
                    </a:p>
                  </a:txBody>
                  <a:tcPr/>
                </a:tc>
              </a:tr>
              <a:tr h="237638">
                <a:tc>
                  <a:txBody>
                    <a:bodyPr/>
                    <a:lstStyle/>
                    <a:p>
                      <a:pPr algn="ctr">
                        <a:lnSpc>
                          <a:spcPct val="150000"/>
                        </a:lnSpc>
                        <a:spcAft>
                          <a:spcPts val="0"/>
                        </a:spcAft>
                      </a:pPr>
                      <a:r>
                        <a:rPr lang="es-ES" sz="1200">
                          <a:effectLst/>
                        </a:rPr>
                        <a:t>% PLATA JCCA</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dirty="0">
                          <a:effectLst/>
                        </a:rPr>
                        <a:t>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EDAD</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JCC</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%PROGRESION</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X</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PLATA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50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0:27,05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0:25,67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0:24,75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0:24,30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0:23,84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0:23,38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0:22,92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100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0:59,02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0:56,02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0:54,02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0:53,02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0:52,02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0:51,02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0:50,02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200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2:11,17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2:04,50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2:00,05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1:57,83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1:55,61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1:53,38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1:51,16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400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4:40,50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4:26,24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4:16,73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4:11,97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4:07,22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4:02,46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3:57,71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800 L</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9:40,06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9:10,57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8:50,91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8:41,07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8:31,24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8:21,41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8:11,58</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58231">
                <a:tc>
                  <a:txBody>
                    <a:bodyPr/>
                    <a:lstStyle/>
                    <a:p>
                      <a:pPr algn="ctr">
                        <a:lnSpc>
                          <a:spcPct val="150000"/>
                        </a:lnSpc>
                        <a:spcAft>
                          <a:spcPts val="0"/>
                        </a:spcAft>
                      </a:pPr>
                      <a:r>
                        <a:rPr lang="es-ES" sz="1200" dirty="0">
                          <a:effectLst/>
                        </a:rPr>
                        <a:t>1500 L</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dirty="0">
                          <a:effectLst/>
                        </a:rPr>
                        <a:t>18:38,96</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a:effectLst/>
                        </a:rPr>
                        <a:t>17:32,58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dirty="0">
                          <a:effectLst/>
                        </a:rPr>
                        <a:t>16:56,19</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a:effectLst/>
                        </a:rPr>
                        <a:t>16:36,19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a:effectLst/>
                        </a:rPr>
                        <a:t>16:17,39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a:effectLst/>
                        </a:rPr>
                        <a:t>15:58,60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nSpc>
                          <a:spcPct val="150000"/>
                        </a:lnSpc>
                        <a:spcAft>
                          <a:spcPts val="0"/>
                        </a:spcAft>
                      </a:pPr>
                      <a:r>
                        <a:rPr lang="es-ES" sz="1200" dirty="0">
                          <a:effectLst/>
                        </a:rPr>
                        <a:t>15:39,80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50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0:31,55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0:29,95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0:28,88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0:28,34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0:27,81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0:27,27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0:26,74</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100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1:08,09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1:04,62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1:02,32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1:01,16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1:00,01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0:58,85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0:57,70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200 E</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2:25,85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2:18,43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2:13,49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2:11,02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2:08,54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2:06,07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2:03,60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50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0:34,22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0:32,48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0:31,32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0:30,74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0:30,16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0:29,58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0:29,00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100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1:16,11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1:12,24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1:09,66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1:08,37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1:07,08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1:05,79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1:04,50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200 P</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2:44,99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2:36,60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2:31,01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2:28,21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2:25,41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2:22,62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2:19,82</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50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0:28,77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0:27,31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0:26,33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0:25,84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0:25,36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0:24,87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0:24,38</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100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1:04,46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1:01,19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0:59,00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0:57,91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0:56,82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0:55,72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0:54,63</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200 M</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2:22,04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2:14,81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2:10,00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2:07,59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2:05,18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2:02,78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2:00,37</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200 CI</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2:26,92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2:19,45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2:14,47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2:11,98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2:09,49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2:07,00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2:04,51</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r h="237638">
                <a:tc>
                  <a:txBody>
                    <a:bodyPr/>
                    <a:lstStyle/>
                    <a:p>
                      <a:pPr algn="ctr">
                        <a:lnSpc>
                          <a:spcPct val="150000"/>
                        </a:lnSpc>
                        <a:spcAft>
                          <a:spcPts val="0"/>
                        </a:spcAft>
                      </a:pPr>
                      <a:r>
                        <a:rPr lang="es-ES" sz="1200">
                          <a:effectLst/>
                        </a:rPr>
                        <a:t>400 CI</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5:11,31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4:55,49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4:44,94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4:39,66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4:34,38</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a:effectLst/>
                        </a:rPr>
                        <a:t>4:29,11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c>
                  <a:txBody>
                    <a:bodyPr/>
                    <a:lstStyle/>
                    <a:p>
                      <a:pPr algn="ctr">
                        <a:lnSpc>
                          <a:spcPct val="150000"/>
                        </a:lnSpc>
                        <a:spcAft>
                          <a:spcPts val="0"/>
                        </a:spcAft>
                      </a:pPr>
                      <a:r>
                        <a:rPr lang="es-ES" sz="1200" dirty="0">
                          <a:effectLst/>
                        </a:rPr>
                        <a:t>4:23,83</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63" marR="34963" marT="0" marB="0" anchor="b"/>
                </a:tc>
              </a:tr>
            </a:tbl>
          </a:graphicData>
        </a:graphic>
      </p:graphicFrame>
    </p:spTree>
    <p:extLst>
      <p:ext uri="{BB962C8B-B14F-4D97-AF65-F5344CB8AC3E}">
        <p14:creationId xmlns:p14="http://schemas.microsoft.com/office/powerpoint/2010/main" val="7125609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2915" y="1377863"/>
            <a:ext cx="9507255" cy="3785652"/>
          </a:xfrm>
          <a:prstGeom prst="rect">
            <a:avLst/>
          </a:prstGeom>
          <a:noFill/>
        </p:spPr>
        <p:txBody>
          <a:bodyPr wrap="square" rtlCol="0">
            <a:spAutoFit/>
          </a:bodyPr>
          <a:lstStyle/>
          <a:p>
            <a:endParaRPr lang="es-PE" sz="5400" dirty="0" smtClean="0"/>
          </a:p>
          <a:p>
            <a:r>
              <a:rPr lang="es-PE" sz="5400" b="1" dirty="0"/>
              <a:t> </a:t>
            </a:r>
            <a:r>
              <a:rPr lang="es-PE" sz="5400" b="1" dirty="0" smtClean="0"/>
              <a:t>       MUCHAS GRACIAS</a:t>
            </a:r>
          </a:p>
          <a:p>
            <a:endParaRPr lang="es-PE" dirty="0"/>
          </a:p>
          <a:p>
            <a:endParaRPr lang="es-PE" dirty="0" smtClean="0"/>
          </a:p>
          <a:p>
            <a:endParaRPr lang="es-PE" dirty="0"/>
          </a:p>
          <a:p>
            <a:endParaRPr lang="es-PE" dirty="0" smtClean="0"/>
          </a:p>
          <a:p>
            <a:endParaRPr lang="es-PE" dirty="0"/>
          </a:p>
          <a:p>
            <a:endParaRPr lang="es-PE" dirty="0" smtClean="0"/>
          </a:p>
          <a:p>
            <a:r>
              <a:rPr lang="es-PE" sz="2400" b="1" dirty="0" smtClean="0"/>
              <a:t>COMISIÓN NACIONAL DE NATACION</a:t>
            </a:r>
            <a:endParaRPr lang="es-PE" sz="2400" b="1" dirty="0"/>
          </a:p>
        </p:txBody>
      </p:sp>
    </p:spTree>
    <p:extLst>
      <p:ext uri="{BB962C8B-B14F-4D97-AF65-F5344CB8AC3E}">
        <p14:creationId xmlns:p14="http://schemas.microsoft.com/office/powerpoint/2010/main" val="81549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89979"/>
            <a:ext cx="10515600" cy="687820"/>
          </a:xfrm>
        </p:spPr>
        <p:txBody>
          <a:bodyPr>
            <a:normAutofit/>
          </a:bodyPr>
          <a:lstStyle/>
          <a:p>
            <a:r>
              <a:rPr lang="es-PE" sz="2400" b="1" dirty="0"/>
              <a:t>Modificaciones Principales del PIPD de Natación. Abril de 2016.</a:t>
            </a:r>
          </a:p>
        </p:txBody>
      </p:sp>
      <p:sp>
        <p:nvSpPr>
          <p:cNvPr id="3" name="Marcador de contenido 2"/>
          <p:cNvSpPr>
            <a:spLocks noGrp="1"/>
          </p:cNvSpPr>
          <p:nvPr>
            <p:ph idx="1"/>
          </p:nvPr>
        </p:nvSpPr>
        <p:spPr>
          <a:xfrm>
            <a:off x="838200" y="1803643"/>
            <a:ext cx="10515600" cy="4722236"/>
          </a:xfrm>
        </p:spPr>
        <p:txBody>
          <a:bodyPr>
            <a:normAutofit fontScale="92500" lnSpcReduction="10000"/>
          </a:bodyPr>
          <a:lstStyle/>
          <a:p>
            <a:r>
              <a:rPr lang="es-PE" sz="1800" dirty="0"/>
              <a:t>1.- Se modifica lo relacionado con el reglamento del deporte en los aspectos más técnicos en correspondencia con las modificaciones de la FINA para el período </a:t>
            </a:r>
            <a:r>
              <a:rPr lang="es-PE" sz="1800" dirty="0" smtClean="0"/>
              <a:t>2015-2017</a:t>
            </a:r>
          </a:p>
          <a:p>
            <a:r>
              <a:rPr lang="es-PE" sz="1800" dirty="0"/>
              <a:t>2</a:t>
            </a:r>
            <a:r>
              <a:rPr lang="es-PE" sz="1800" dirty="0" smtClean="0"/>
              <a:t>.- </a:t>
            </a:r>
            <a:r>
              <a:rPr lang="es-PE" sz="1800" dirty="0"/>
              <a:t>Se corrige la estructura y dosificación de la preparación a largo plazo del nadador referente a la etapa de perfeccionamiento del sexo femenino que dura 3 años, a diferencia de los varones que dura 4 y que no coincidía con los restantes </a:t>
            </a:r>
            <a:r>
              <a:rPr lang="es-PE" sz="1800" dirty="0" smtClean="0"/>
              <a:t>datos  </a:t>
            </a:r>
          </a:p>
          <a:p>
            <a:r>
              <a:rPr lang="es-PE" sz="1800" dirty="0"/>
              <a:t>3</a:t>
            </a:r>
            <a:r>
              <a:rPr lang="es-PE" sz="1800" dirty="0" smtClean="0"/>
              <a:t>.- </a:t>
            </a:r>
            <a:r>
              <a:rPr lang="es-PE" sz="1800" dirty="0"/>
              <a:t>En los gráficos denominados Resumen de Propuestas y Orientación de Cargas y Contenidos se incorpora por cada año de formación la estructura básica de </a:t>
            </a:r>
            <a:r>
              <a:rPr lang="es-PE" sz="1800" dirty="0" smtClean="0"/>
              <a:t>planificación.</a:t>
            </a:r>
          </a:p>
          <a:p>
            <a:r>
              <a:rPr lang="es-PE" sz="1800" dirty="0" smtClean="0"/>
              <a:t>4.- </a:t>
            </a:r>
            <a:r>
              <a:rPr lang="es-PE" sz="1800" dirty="0"/>
              <a:t>En el capítulo relacionado con el programa único de enseñanza se adiciona y precisa que el objetivo principal del mismo es dominar el medio acuático y  trasladarse a través del mismo, adquiriéndose una cultura de natación dada su importancia social en general </a:t>
            </a:r>
            <a:endParaRPr lang="es-PE" sz="1800" dirty="0" smtClean="0"/>
          </a:p>
          <a:p>
            <a:r>
              <a:rPr lang="es-PE" sz="1800" dirty="0"/>
              <a:t>5</a:t>
            </a:r>
            <a:r>
              <a:rPr lang="es-PE" sz="1800" dirty="0" smtClean="0"/>
              <a:t>.- </a:t>
            </a:r>
            <a:r>
              <a:rPr lang="es-PE" sz="1800" dirty="0"/>
              <a:t>Se precisa en la estructura de la planificación a partir de 12 años que  los </a:t>
            </a:r>
            <a:r>
              <a:rPr lang="es-PE" sz="1800" dirty="0" smtClean="0"/>
              <a:t>macrociclos  </a:t>
            </a:r>
            <a:r>
              <a:rPr lang="es-PE" sz="1800" dirty="0"/>
              <a:t>anterior y posterior a la copa Marcelo Salado, determinarán la dosificación de los volúmenes </a:t>
            </a:r>
            <a:r>
              <a:rPr lang="es-PE" sz="1800" dirty="0" smtClean="0"/>
              <a:t>totales y por capacidades </a:t>
            </a:r>
            <a:r>
              <a:rPr lang="es-PE" sz="1800" dirty="0"/>
              <a:t>a partir del producto derivado de los promedios semanales establecidos en el programa  por el número de semanas que durará cada uno de ellos, lo que está dado por las variaciones de fecha de esta copa al realizarse en semana santa. </a:t>
            </a:r>
          </a:p>
          <a:p>
            <a:r>
              <a:rPr lang="es-PE" sz="1800" dirty="0" smtClean="0"/>
              <a:t>6</a:t>
            </a:r>
            <a:r>
              <a:rPr lang="es-PE" sz="1800" dirty="0"/>
              <a:t>.- Se adicionan las normas de selección e Ingreso a la ESFAAR Marcelo Salado para nadadores de 12 años en adelante</a:t>
            </a:r>
          </a:p>
          <a:p>
            <a:pPr marL="0" indent="0">
              <a:buNone/>
            </a:pPr>
            <a:endParaRPr lang="es-PE" sz="1400" dirty="0"/>
          </a:p>
        </p:txBody>
      </p:sp>
    </p:spTree>
    <p:extLst>
      <p:ext uri="{BB962C8B-B14F-4D97-AF65-F5344CB8AC3E}">
        <p14:creationId xmlns:p14="http://schemas.microsoft.com/office/powerpoint/2010/main" val="3839337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11577522"/>
              </p:ext>
            </p:extLst>
          </p:nvPr>
        </p:nvGraphicFramePr>
        <p:xfrm>
          <a:off x="1250920" y="234069"/>
          <a:ext cx="9539785" cy="6374869"/>
        </p:xfrm>
        <a:graphic>
          <a:graphicData uri="http://schemas.openxmlformats.org/drawingml/2006/table">
            <a:tbl>
              <a:tblPr firstRow="1" firstCol="1" bandRow="1">
                <a:tableStyleId>{5C22544A-7EE6-4342-B048-85BDC9FD1C3A}</a:tableStyleId>
              </a:tblPr>
              <a:tblGrid>
                <a:gridCol w="8856735"/>
                <a:gridCol w="683050"/>
              </a:tblGrid>
              <a:tr h="614149">
                <a:tc>
                  <a:txBody>
                    <a:bodyPr/>
                    <a:lstStyle/>
                    <a:p>
                      <a:pPr>
                        <a:lnSpc>
                          <a:spcPct val="150000"/>
                        </a:lnSpc>
                        <a:spcAft>
                          <a:spcPts val="0"/>
                        </a:spcAft>
                      </a:pPr>
                      <a:r>
                        <a:rPr lang="es-MX" sz="1200" dirty="0" smtClean="0">
                          <a:solidFill>
                            <a:srgbClr val="FF0000"/>
                          </a:solidFill>
                          <a:effectLst/>
                        </a:rPr>
                        <a:t>INDICE DEL  P.I.P.D.</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 </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Mensaje a los Entrenadores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Introducción. La Natación en Cuba.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4</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Las Reglas de la Natación Competitiva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7</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Objetivos y Características  del P.P.D. de la Natación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12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9409">
                <a:tc>
                  <a:txBody>
                    <a:bodyPr/>
                    <a:lstStyle/>
                    <a:p>
                      <a:pPr>
                        <a:lnSpc>
                          <a:spcPct val="150000"/>
                        </a:lnSpc>
                        <a:spcAft>
                          <a:spcPts val="0"/>
                        </a:spcAft>
                      </a:pPr>
                      <a:r>
                        <a:rPr lang="es-MX" sz="1200" dirty="0">
                          <a:solidFill>
                            <a:srgbClr val="FF0000"/>
                          </a:solidFill>
                          <a:effectLst/>
                        </a:rPr>
                        <a:t>El sistema  de entrenamiento y sus etapas  de desarrollo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15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257037">
                <a:tc>
                  <a:txBody>
                    <a:bodyPr/>
                    <a:lstStyle/>
                    <a:p>
                      <a:pPr>
                        <a:lnSpc>
                          <a:spcPct val="150000"/>
                        </a:lnSpc>
                        <a:spcAft>
                          <a:spcPts val="0"/>
                        </a:spcAft>
                      </a:pPr>
                      <a:r>
                        <a:rPr lang="es-MX" sz="1200" dirty="0">
                          <a:solidFill>
                            <a:srgbClr val="FF0000"/>
                          </a:solidFill>
                          <a:effectLst/>
                        </a:rPr>
                        <a:t>Lineamientos y Programa para 7 años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33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9409">
                <a:tc>
                  <a:txBody>
                    <a:bodyPr/>
                    <a:lstStyle/>
                    <a:p>
                      <a:pPr>
                        <a:lnSpc>
                          <a:spcPct val="150000"/>
                        </a:lnSpc>
                        <a:spcAft>
                          <a:spcPts val="0"/>
                        </a:spcAft>
                      </a:pPr>
                      <a:r>
                        <a:rPr lang="es-MX" sz="1200" dirty="0">
                          <a:solidFill>
                            <a:srgbClr val="FF0000"/>
                          </a:solidFill>
                          <a:effectLst/>
                        </a:rPr>
                        <a:t>El primer año de entrenamiento básico (8 años)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39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El segundo año de entrenamiento básico (9 años)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52</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El tercer año del entrenamiento básico (10 años)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60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Test Médicos y Psicológicos.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dirty="0">
                          <a:effectLst/>
                        </a:rPr>
                        <a:t>70</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Normas para el ingreso a la Reserva Deportiva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70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El cuarto año del entrenamiento básico (11 años)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71</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Test Médicos y Psicológicos.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79</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255283">
                <a:tc>
                  <a:txBody>
                    <a:bodyPr/>
                    <a:lstStyle/>
                    <a:p>
                      <a:pPr>
                        <a:lnSpc>
                          <a:spcPct val="150000"/>
                        </a:lnSpc>
                        <a:spcAft>
                          <a:spcPts val="0"/>
                        </a:spcAft>
                      </a:pPr>
                      <a:r>
                        <a:rPr lang="es-MX" sz="1200" dirty="0">
                          <a:solidFill>
                            <a:srgbClr val="FF0000"/>
                          </a:solidFill>
                          <a:effectLst/>
                        </a:rPr>
                        <a:t>Normas de Selección para el ingreso a Marcelo </a:t>
                      </a:r>
                      <a:r>
                        <a:rPr lang="es-MX" sz="1200" dirty="0" smtClean="0">
                          <a:solidFill>
                            <a:srgbClr val="FF0000"/>
                          </a:solidFill>
                          <a:effectLst/>
                        </a:rPr>
                        <a:t>Salado</a:t>
                      </a:r>
                      <a:r>
                        <a:rPr lang="es-PE" sz="1200" baseline="0" dirty="0" smtClean="0">
                          <a:solidFill>
                            <a:srgbClr val="FF0000"/>
                          </a:solidFill>
                          <a:effectLst/>
                          <a:latin typeface="Times New Roman" panose="02020603050405020304" pitchFamily="18" charset="0"/>
                          <a:cs typeface="Times New Roman" panose="02020603050405020304" pitchFamily="18" charset="0"/>
                        </a:rPr>
                        <a:t> y las EIDE</a:t>
                      </a:r>
                      <a:endParaRPr lang="es-PE" sz="1200" dirty="0">
                        <a:solidFill>
                          <a:srgbClr val="FF0000"/>
                        </a:solidFill>
                        <a:effectLst/>
                      </a:endParaRPr>
                    </a:p>
                  </a:txBody>
                  <a:tcPr marL="46649" marR="46649" marT="0" marB="0" anchor="b"/>
                </a:tc>
                <a:tc>
                  <a:txBody>
                    <a:bodyPr/>
                    <a:lstStyle/>
                    <a:p>
                      <a:pPr algn="r">
                        <a:lnSpc>
                          <a:spcPct val="150000"/>
                        </a:lnSpc>
                        <a:spcAft>
                          <a:spcPts val="0"/>
                        </a:spcAft>
                      </a:pPr>
                      <a:r>
                        <a:rPr lang="es-MX" sz="1200">
                          <a:effectLst/>
                        </a:rPr>
                        <a:t>80</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El quinto año del entrenamiento básico (12 años)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86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Test Médicos y Psicológicos.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95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El sexto año del entrenamiento básico (13 años)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96</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Test Médicos y Psicológicos.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105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tabLst>
                          <a:tab pos="145415" algn="l"/>
                        </a:tabLst>
                      </a:pPr>
                      <a:r>
                        <a:rPr lang="es-MX" sz="1200" dirty="0">
                          <a:solidFill>
                            <a:srgbClr val="FF0000"/>
                          </a:solidFill>
                          <a:effectLst/>
                        </a:rPr>
                        <a:t>El séptimo año del entrenamiento básico (14 años)   </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105</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tabLst>
                          <a:tab pos="145415" algn="l"/>
                        </a:tabLst>
                      </a:pPr>
                      <a:r>
                        <a:rPr lang="es-MX" sz="1200" dirty="0">
                          <a:solidFill>
                            <a:srgbClr val="FF0000"/>
                          </a:solidFill>
                          <a:effectLst/>
                        </a:rPr>
                        <a:t>Test Médicos y Psicológicos.</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a:effectLst/>
                        </a:rPr>
                        <a:t>113</a:t>
                      </a:r>
                      <a:endParaRPr lang="es-PE" sz="12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r h="197580">
                <a:tc>
                  <a:txBody>
                    <a:bodyPr/>
                    <a:lstStyle/>
                    <a:p>
                      <a:pPr>
                        <a:lnSpc>
                          <a:spcPct val="150000"/>
                        </a:lnSpc>
                        <a:spcAft>
                          <a:spcPts val="0"/>
                        </a:spcAft>
                      </a:pPr>
                      <a:r>
                        <a:rPr lang="es-MX" sz="1200" dirty="0">
                          <a:solidFill>
                            <a:srgbClr val="FF0000"/>
                          </a:solidFill>
                          <a:effectLst/>
                        </a:rPr>
                        <a:t>Bibliografía</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c>
                  <a:txBody>
                    <a:bodyPr/>
                    <a:lstStyle/>
                    <a:p>
                      <a:pPr algn="r">
                        <a:lnSpc>
                          <a:spcPct val="150000"/>
                        </a:lnSpc>
                        <a:spcAft>
                          <a:spcPts val="0"/>
                        </a:spcAft>
                      </a:pPr>
                      <a:r>
                        <a:rPr lang="es-MX" sz="1200" dirty="0">
                          <a:effectLst/>
                        </a:rPr>
                        <a:t>114</a:t>
                      </a:r>
                      <a:endParaRPr lang="es-PE" sz="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49" marR="46649" marT="0" marB="0" anchor="b"/>
                </a:tc>
              </a:tr>
            </a:tbl>
          </a:graphicData>
        </a:graphic>
      </p:graphicFrame>
    </p:spTree>
    <p:extLst>
      <p:ext uri="{BB962C8B-B14F-4D97-AF65-F5344CB8AC3E}">
        <p14:creationId xmlns:p14="http://schemas.microsoft.com/office/powerpoint/2010/main" val="2559216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399150"/>
          </a:xfrm>
        </p:spPr>
        <p:txBody>
          <a:bodyPr>
            <a:normAutofit fontScale="90000"/>
          </a:bodyPr>
          <a:lstStyle/>
          <a:p>
            <a:r>
              <a:rPr lang="es-PE" sz="2400" dirty="0" smtClean="0"/>
              <a:t>La Natación en Cuba</a:t>
            </a:r>
            <a:endParaRPr lang="es-PE" sz="2400" dirty="0"/>
          </a:p>
        </p:txBody>
      </p:sp>
      <p:sp>
        <p:nvSpPr>
          <p:cNvPr id="3" name="Marcador de contenido 2"/>
          <p:cNvSpPr>
            <a:spLocks noGrp="1"/>
          </p:cNvSpPr>
          <p:nvPr>
            <p:ph idx="1"/>
          </p:nvPr>
        </p:nvSpPr>
        <p:spPr>
          <a:xfrm>
            <a:off x="838200" y="764276"/>
            <a:ext cx="10515600" cy="5412687"/>
          </a:xfrm>
        </p:spPr>
        <p:txBody>
          <a:bodyPr>
            <a:normAutofit fontScale="77500" lnSpcReduction="20000"/>
          </a:bodyPr>
          <a:lstStyle/>
          <a:p>
            <a:r>
              <a:rPr lang="es-PE" sz="1600" dirty="0" smtClean="0"/>
              <a:t>Era practicada por los aborígenes por la importancia de la relación con el medio acuático</a:t>
            </a:r>
          </a:p>
          <a:p>
            <a:r>
              <a:rPr lang="es-PE" sz="1600" dirty="0" smtClean="0"/>
              <a:t>Como oficios marinos y práctica en zonas acuáticas de forma libre</a:t>
            </a:r>
          </a:p>
          <a:p>
            <a:r>
              <a:rPr lang="es-PE" sz="1600" dirty="0" smtClean="0"/>
              <a:t>1910 como exhibición competitiva en Regatas de Remo en Varadero</a:t>
            </a:r>
          </a:p>
          <a:p>
            <a:r>
              <a:rPr lang="es-PE" sz="1600" dirty="0" smtClean="0"/>
              <a:t>1913 se definen distancias competitivas en 80 y 500 metros dentro de las actividades de regatas</a:t>
            </a:r>
          </a:p>
          <a:p>
            <a:r>
              <a:rPr lang="es-PE" sz="1600" dirty="0" smtClean="0"/>
              <a:t>1918 se considera por primera vez los tiempos realizados en las competencias</a:t>
            </a:r>
          </a:p>
          <a:p>
            <a:r>
              <a:rPr lang="es-PE" sz="1600" dirty="0" smtClean="0"/>
              <a:t>1926 se participa en los I Juegos </a:t>
            </a:r>
            <a:r>
              <a:rPr lang="es-PE" sz="1600" dirty="0"/>
              <a:t>C</a:t>
            </a:r>
            <a:r>
              <a:rPr lang="es-PE" sz="1600" dirty="0" smtClean="0"/>
              <a:t>entroamericanos en México. Figura de Leonel (Bebito) Smith 3 medallas de oro</a:t>
            </a:r>
          </a:p>
          <a:p>
            <a:r>
              <a:rPr lang="es-PE" sz="1600" dirty="0" smtClean="0"/>
              <a:t>1930 II Juegos CA en Cuba. Se obtiene el 1er lugar por países</a:t>
            </a:r>
          </a:p>
          <a:p>
            <a:r>
              <a:rPr lang="es-PE" sz="1600" dirty="0" smtClean="0"/>
              <a:t>1932 Se incorporan las mujeres a la natación competitiva</a:t>
            </a:r>
          </a:p>
          <a:p>
            <a:r>
              <a:rPr lang="es-PE" sz="1600" dirty="0" smtClean="0"/>
              <a:t>1956 XVI J. O. Melbourne. Manuel Sanguily 7mo finalista olímpico</a:t>
            </a:r>
          </a:p>
          <a:p>
            <a:r>
              <a:rPr lang="es-PE" sz="1600" dirty="0" smtClean="0"/>
              <a:t>1959 J P Chicago participaron 12 nadadores de ambos sexos</a:t>
            </a:r>
          </a:p>
          <a:p>
            <a:r>
              <a:rPr lang="es-PE" sz="1600" dirty="0" smtClean="0"/>
              <a:t>1963 Primero Juegos Escolares Nacionales</a:t>
            </a:r>
          </a:p>
          <a:p>
            <a:r>
              <a:rPr lang="es-PE" sz="1600" dirty="0" smtClean="0"/>
              <a:t>1982 XIV Juegos C. C. La Habana. Pedro Hernández Oro y Plata en 200 y 100 Pecho y Ana T López Plata en 200 Espalda</a:t>
            </a:r>
          </a:p>
          <a:p>
            <a:r>
              <a:rPr lang="es-PE" sz="1600" dirty="0" smtClean="0"/>
              <a:t>1986 </a:t>
            </a:r>
            <a:r>
              <a:rPr lang="es-PE" sz="1600" dirty="0"/>
              <a:t>Primer Festival Inter Piscinas de </a:t>
            </a:r>
            <a:r>
              <a:rPr lang="es-PE" sz="1600" dirty="0" smtClean="0"/>
              <a:t>Natación, estructurándose un nuevo sistema de participación competitiva</a:t>
            </a:r>
          </a:p>
          <a:p>
            <a:r>
              <a:rPr lang="es-PE" sz="1600" dirty="0" smtClean="0"/>
              <a:t>1991 XI Juegos Pan. La Habana. Mario González Oro en 200 Pecho, Rodolfo Falcón Plata en 100 Espalda y 3 de bronce</a:t>
            </a:r>
          </a:p>
          <a:p>
            <a:r>
              <a:rPr lang="es-PE" sz="1600" dirty="0" smtClean="0"/>
              <a:t>1993 XVII JCC Ponce. 17 medallas de oro, Record de medallas hasta hoy</a:t>
            </a:r>
          </a:p>
          <a:p>
            <a:r>
              <a:rPr lang="es-PE" sz="1600" dirty="0" smtClean="0"/>
              <a:t>1996 XXVI J O Atlanta. Rodolfo Falcón Plata en 100 Espalda y </a:t>
            </a:r>
            <a:r>
              <a:rPr lang="es-PE" sz="1600" dirty="0" err="1" smtClean="0"/>
              <a:t>Neisser</a:t>
            </a:r>
            <a:r>
              <a:rPr lang="es-PE" sz="1600" dirty="0" smtClean="0"/>
              <a:t> </a:t>
            </a:r>
            <a:r>
              <a:rPr lang="es-PE" sz="1600" dirty="0" err="1" smtClean="0"/>
              <a:t>Bent</a:t>
            </a:r>
            <a:r>
              <a:rPr lang="es-PE" sz="1600" dirty="0" smtClean="0"/>
              <a:t> Bronce en 100 Espalda</a:t>
            </a:r>
          </a:p>
          <a:p>
            <a:r>
              <a:rPr lang="es-PE" sz="1600" dirty="0" smtClean="0"/>
              <a:t>1993-2000 Juegos Universitarios, Copas y Campeonatos del Mundo. Medallistas de Oro y otro colores</a:t>
            </a:r>
          </a:p>
          <a:p>
            <a:r>
              <a:rPr lang="es-PE" sz="1600" dirty="0" smtClean="0"/>
              <a:t>2011 J P Guadalajara. </a:t>
            </a:r>
            <a:r>
              <a:rPr lang="es-PE" sz="1600" dirty="0" err="1" smtClean="0"/>
              <a:t>Hanser</a:t>
            </a:r>
            <a:r>
              <a:rPr lang="es-PE" sz="1600" dirty="0" smtClean="0"/>
              <a:t> García Plata en 100 Libre y Bronce en 50 Libre</a:t>
            </a:r>
          </a:p>
          <a:p>
            <a:r>
              <a:rPr lang="es-PE" sz="1600" dirty="0" smtClean="0"/>
              <a:t>2012 J O Londres. </a:t>
            </a:r>
            <a:r>
              <a:rPr lang="es-PE" sz="1600" dirty="0" err="1" smtClean="0"/>
              <a:t>Hanser</a:t>
            </a:r>
            <a:r>
              <a:rPr lang="es-PE" sz="1600" dirty="0" smtClean="0"/>
              <a:t> García 7mo en 100 Libre, finalista olímpico</a:t>
            </a:r>
            <a:endParaRPr lang="es-PE" sz="1600" dirty="0"/>
          </a:p>
        </p:txBody>
      </p:sp>
    </p:spTree>
    <p:extLst>
      <p:ext uri="{BB962C8B-B14F-4D97-AF65-F5344CB8AC3E}">
        <p14:creationId xmlns:p14="http://schemas.microsoft.com/office/powerpoint/2010/main" val="1231110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SISTEMA DE ENSEÑANZA.</a:t>
            </a:r>
            <a:r>
              <a:rPr lang="es-PE" dirty="0"/>
              <a:t/>
            </a:r>
            <a:br>
              <a:rPr lang="es-PE" dirty="0"/>
            </a:br>
            <a:endParaRPr lang="es-PE" dirty="0"/>
          </a:p>
        </p:txBody>
      </p:sp>
      <p:sp>
        <p:nvSpPr>
          <p:cNvPr id="3" name="Marcador de contenido 2"/>
          <p:cNvSpPr>
            <a:spLocks noGrp="1"/>
          </p:cNvSpPr>
          <p:nvPr>
            <p:ph idx="1"/>
          </p:nvPr>
        </p:nvSpPr>
        <p:spPr/>
        <p:txBody>
          <a:bodyPr>
            <a:normAutofit/>
          </a:bodyPr>
          <a:lstStyle/>
          <a:p>
            <a:r>
              <a:rPr lang="es-MX" dirty="0"/>
              <a:t>EL Programa de Entrenamiento de Natación se implantó en nuestro país en el curso escolar 1978-79 </a:t>
            </a:r>
            <a:r>
              <a:rPr lang="es-MX" dirty="0" smtClean="0"/>
              <a:t>denominado como: PROGRAMA INFANTIL y JUVENIL, siendo </a:t>
            </a:r>
            <a:r>
              <a:rPr lang="es-MX" dirty="0"/>
              <a:t>nuestro deporte el pionero en ésta actividad</a:t>
            </a:r>
            <a:r>
              <a:rPr lang="es-MX" dirty="0" smtClean="0"/>
              <a:t>.</a:t>
            </a:r>
            <a:r>
              <a:rPr lang="es-MX" dirty="0"/>
              <a:t> </a:t>
            </a:r>
            <a:endParaRPr lang="es-PE" dirty="0"/>
          </a:p>
          <a:p>
            <a:r>
              <a:rPr lang="es-MX" dirty="0"/>
              <a:t>Desde entonces, ha sido sistemáticamente perfeccionado a partir de nuevas experiencias y conocimientos adquiridos por cada uno de los entrenadores que le han puesto en práctica en el país, además de la colaboración prestada por Profesores de la Universidad del Deporte en nuestro país y sus Filiales en Provincias, Psicólogos, Médicos, Fisioterapeutas y Pedagogos, que desde equipos de base hasta nuestro Equipo Nacional, han trabajado denodadamente en la formación de nuestros nadadores.</a:t>
            </a:r>
            <a:endParaRPr lang="es-PE" dirty="0"/>
          </a:p>
          <a:p>
            <a:endParaRPr lang="es-PE" dirty="0"/>
          </a:p>
        </p:txBody>
      </p:sp>
    </p:spTree>
    <p:extLst>
      <p:ext uri="{BB962C8B-B14F-4D97-AF65-F5344CB8AC3E}">
        <p14:creationId xmlns:p14="http://schemas.microsoft.com/office/powerpoint/2010/main" val="3836725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995027" y="12032"/>
            <a:ext cx="9404723" cy="1400530"/>
          </a:xfrm>
        </p:spPr>
        <p:txBody>
          <a:bodyPr/>
          <a:lstStyle/>
          <a:p>
            <a:r>
              <a:rPr lang="es-PE" dirty="0" smtClean="0"/>
              <a:t>SISTEMA DE ENSEÑANZA DEPORTIVA EN LA NATACION</a:t>
            </a:r>
            <a:endParaRPr lang="es-PE"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844008460"/>
              </p:ext>
            </p:extLst>
          </p:nvPr>
        </p:nvGraphicFramePr>
        <p:xfrm>
          <a:off x="2353161" y="1441301"/>
          <a:ext cx="7233315" cy="5234445"/>
        </p:xfrm>
        <a:graphic>
          <a:graphicData uri="http://schemas.openxmlformats.org/drawingml/2006/table">
            <a:tbl>
              <a:tblPr firstRow="1" firstCol="1" bandRow="1">
                <a:tableStyleId>{5C22544A-7EE6-4342-B048-85BDC9FD1C3A}</a:tableStyleId>
              </a:tblPr>
              <a:tblGrid>
                <a:gridCol w="1950269"/>
                <a:gridCol w="1363444"/>
                <a:gridCol w="1227221"/>
                <a:gridCol w="2692381"/>
              </a:tblGrid>
              <a:tr h="598681">
                <a:tc>
                  <a:txBody>
                    <a:bodyPr/>
                    <a:lstStyle/>
                    <a:p>
                      <a:pPr algn="ctr">
                        <a:lnSpc>
                          <a:spcPct val="150000"/>
                        </a:lnSpc>
                        <a:spcAft>
                          <a:spcPts val="0"/>
                        </a:spcAft>
                      </a:pPr>
                      <a:r>
                        <a:rPr lang="es-MX" sz="1400" dirty="0">
                          <a:solidFill>
                            <a:schemeClr val="bg2">
                              <a:lumMod val="50000"/>
                            </a:schemeClr>
                          </a:solidFill>
                          <a:effectLst/>
                        </a:rPr>
                        <a:t>Etapas de la Preparación a largo plazo del nadador</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solidFill>
                            <a:schemeClr val="bg2">
                              <a:lumMod val="50000"/>
                            </a:schemeClr>
                          </a:solidFill>
                          <a:effectLst/>
                        </a:rPr>
                        <a:t>Años de Formación</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solidFill>
                            <a:schemeClr val="bg2">
                              <a:lumMod val="50000"/>
                            </a:schemeClr>
                          </a:solidFill>
                          <a:effectLst/>
                        </a:rPr>
                        <a:t>Edades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solidFill>
                            <a:schemeClr val="bg2">
                              <a:lumMod val="50000"/>
                            </a:schemeClr>
                          </a:solidFill>
                          <a:effectLst/>
                        </a:rPr>
                        <a:t>Grados de Escolaridad</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9341">
                <a:tc rowSpan="4">
                  <a:txBody>
                    <a:bodyPr/>
                    <a:lstStyle/>
                    <a:p>
                      <a:pPr algn="ctr">
                        <a:lnSpc>
                          <a:spcPct val="150000"/>
                        </a:lnSpc>
                        <a:spcAft>
                          <a:spcPts val="0"/>
                        </a:spcAft>
                      </a:pPr>
                      <a:r>
                        <a:rPr lang="es-MX" sz="1400" dirty="0">
                          <a:solidFill>
                            <a:schemeClr val="bg2">
                              <a:lumMod val="50000"/>
                            </a:schemeClr>
                          </a:solidFill>
                          <a:effectLst/>
                        </a:rPr>
                        <a:t>Principiantes</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MX" sz="1400">
                          <a:effectLst/>
                        </a:rPr>
                        <a:t>1ro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a:effectLst/>
                        </a:rPr>
                        <a:t>7 años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4">
                  <a:txBody>
                    <a:bodyPr/>
                    <a:lstStyle/>
                    <a:p>
                      <a:pPr algn="ctr">
                        <a:lnSpc>
                          <a:spcPct val="150000"/>
                        </a:lnSpc>
                        <a:spcAft>
                          <a:spcPts val="0"/>
                        </a:spcAft>
                      </a:pPr>
                      <a:r>
                        <a:rPr lang="es-MX" sz="1400" b="1" dirty="0">
                          <a:solidFill>
                            <a:schemeClr val="bg2">
                              <a:lumMod val="50000"/>
                            </a:schemeClr>
                          </a:solidFill>
                          <a:effectLst/>
                        </a:rPr>
                        <a:t>2do a 5to</a:t>
                      </a:r>
                      <a:endParaRPr lang="es-PE" sz="1400" b="1"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299341">
                <a:tc vMerge="1">
                  <a:txBody>
                    <a:bodyPr/>
                    <a:lstStyle/>
                    <a:p>
                      <a:endParaRPr lang="es-PE"/>
                    </a:p>
                  </a:txBody>
                  <a:tcPr/>
                </a:tc>
                <a:tc>
                  <a:txBody>
                    <a:bodyPr/>
                    <a:lstStyle/>
                    <a:p>
                      <a:pPr algn="ctr">
                        <a:lnSpc>
                          <a:spcPct val="150000"/>
                        </a:lnSpc>
                        <a:spcAft>
                          <a:spcPts val="0"/>
                        </a:spcAft>
                      </a:pPr>
                      <a:r>
                        <a:rPr lang="es-MX" sz="1400">
                          <a:effectLst/>
                        </a:rPr>
                        <a:t>2do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8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a:effectLst/>
                        </a:rPr>
                        <a:t>3ro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9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433845">
                <a:tc vMerge="1">
                  <a:txBody>
                    <a:bodyPr/>
                    <a:lstStyle/>
                    <a:p>
                      <a:endParaRPr lang="es-PE"/>
                    </a:p>
                  </a:txBody>
                  <a:tcPr/>
                </a:tc>
                <a:tc>
                  <a:txBody>
                    <a:bodyPr/>
                    <a:lstStyle/>
                    <a:p>
                      <a:pPr algn="ctr">
                        <a:lnSpc>
                          <a:spcPct val="150000"/>
                        </a:lnSpc>
                        <a:spcAft>
                          <a:spcPts val="0"/>
                        </a:spcAft>
                      </a:pPr>
                      <a:r>
                        <a:rPr lang="es-MX" sz="1400">
                          <a:effectLst/>
                        </a:rPr>
                        <a:t>4to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10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rowSpan="4">
                  <a:txBody>
                    <a:bodyPr/>
                    <a:lstStyle/>
                    <a:p>
                      <a:pPr algn="ctr">
                        <a:lnSpc>
                          <a:spcPct val="150000"/>
                        </a:lnSpc>
                        <a:spcAft>
                          <a:spcPts val="0"/>
                        </a:spcAft>
                      </a:pPr>
                      <a:r>
                        <a:rPr lang="es-MX" sz="1400" dirty="0">
                          <a:solidFill>
                            <a:schemeClr val="bg2">
                              <a:lumMod val="50000"/>
                            </a:schemeClr>
                          </a:solidFill>
                          <a:effectLst/>
                        </a:rPr>
                        <a:t>Perfeccionamiento</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MX" sz="1400">
                          <a:effectLst/>
                        </a:rPr>
                        <a:t>5to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a:effectLst/>
                        </a:rPr>
                        <a:t>11 años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4">
                  <a:txBody>
                    <a:bodyPr/>
                    <a:lstStyle/>
                    <a:p>
                      <a:pPr algn="ctr">
                        <a:lnSpc>
                          <a:spcPct val="150000"/>
                        </a:lnSpc>
                        <a:spcAft>
                          <a:spcPts val="0"/>
                        </a:spcAft>
                      </a:pPr>
                      <a:r>
                        <a:rPr lang="es-MX" sz="1400" b="1" dirty="0">
                          <a:solidFill>
                            <a:schemeClr val="bg2">
                              <a:lumMod val="50000"/>
                            </a:schemeClr>
                          </a:solidFill>
                          <a:effectLst/>
                        </a:rPr>
                        <a:t>6to a </a:t>
                      </a:r>
                      <a:r>
                        <a:rPr lang="es-MX" sz="1400" b="1" dirty="0" smtClean="0">
                          <a:solidFill>
                            <a:schemeClr val="bg2">
                              <a:lumMod val="50000"/>
                            </a:schemeClr>
                          </a:solidFill>
                          <a:effectLst/>
                        </a:rPr>
                        <a:t>9no</a:t>
                      </a:r>
                      <a:endParaRPr lang="es-PE" sz="1400" b="1"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299341">
                <a:tc vMerge="1">
                  <a:txBody>
                    <a:bodyPr/>
                    <a:lstStyle/>
                    <a:p>
                      <a:endParaRPr lang="es-PE"/>
                    </a:p>
                  </a:txBody>
                  <a:tcPr/>
                </a:tc>
                <a:tc>
                  <a:txBody>
                    <a:bodyPr/>
                    <a:lstStyle/>
                    <a:p>
                      <a:pPr algn="ctr">
                        <a:lnSpc>
                          <a:spcPct val="150000"/>
                        </a:lnSpc>
                        <a:spcAft>
                          <a:spcPts val="0"/>
                        </a:spcAft>
                      </a:pPr>
                      <a:r>
                        <a:rPr lang="es-MX" sz="1400" dirty="0">
                          <a:effectLst/>
                        </a:rPr>
                        <a:t>6to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12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a:effectLst/>
                        </a:rPr>
                        <a:t>7mo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13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a:effectLst/>
                        </a:rPr>
                        <a:t>8vo</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14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rowSpan="5">
                  <a:txBody>
                    <a:bodyPr/>
                    <a:lstStyle/>
                    <a:p>
                      <a:pPr algn="ctr">
                        <a:lnSpc>
                          <a:spcPct val="150000"/>
                        </a:lnSpc>
                        <a:spcAft>
                          <a:spcPts val="0"/>
                        </a:spcAft>
                      </a:pPr>
                      <a:r>
                        <a:rPr lang="es-MX" sz="1400" dirty="0">
                          <a:solidFill>
                            <a:schemeClr val="bg2">
                              <a:lumMod val="50000"/>
                            </a:schemeClr>
                          </a:solidFill>
                          <a:effectLst/>
                        </a:rPr>
                        <a:t>Alto Rendimiento</a:t>
                      </a:r>
                      <a:endParaRPr lang="es-PE" sz="1400"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MX" sz="1400" dirty="0" smtClean="0">
                          <a:effectLst/>
                        </a:rPr>
                        <a:t>9no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a:effectLst/>
                        </a:rPr>
                        <a:t>15 años</a:t>
                      </a:r>
                      <a:endParaRPr lang="es-PE" sz="1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5">
                  <a:txBody>
                    <a:bodyPr/>
                    <a:lstStyle/>
                    <a:p>
                      <a:pPr algn="ctr">
                        <a:lnSpc>
                          <a:spcPct val="150000"/>
                        </a:lnSpc>
                        <a:spcAft>
                          <a:spcPts val="0"/>
                        </a:spcAft>
                      </a:pPr>
                      <a:r>
                        <a:rPr lang="es-MX" sz="1400" b="1" dirty="0" smtClean="0">
                          <a:solidFill>
                            <a:schemeClr val="bg2">
                              <a:lumMod val="50000"/>
                            </a:schemeClr>
                          </a:solidFill>
                          <a:effectLst/>
                        </a:rPr>
                        <a:t>10mo </a:t>
                      </a:r>
                      <a:r>
                        <a:rPr lang="es-MX" sz="1400" b="1" dirty="0">
                          <a:solidFill>
                            <a:schemeClr val="bg2">
                              <a:lumMod val="50000"/>
                            </a:schemeClr>
                          </a:solidFill>
                          <a:effectLst/>
                        </a:rPr>
                        <a:t>a Universidad u otra enseñanza</a:t>
                      </a:r>
                      <a:endParaRPr lang="es-PE" sz="1400" b="1" dirty="0">
                        <a:solidFill>
                          <a:schemeClr val="bg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299341">
                <a:tc vMerge="1">
                  <a:txBody>
                    <a:bodyPr/>
                    <a:lstStyle/>
                    <a:p>
                      <a:endParaRPr lang="es-PE"/>
                    </a:p>
                  </a:txBody>
                  <a:tcPr/>
                </a:tc>
                <a:tc>
                  <a:txBody>
                    <a:bodyPr/>
                    <a:lstStyle/>
                    <a:p>
                      <a:pPr algn="ctr">
                        <a:lnSpc>
                          <a:spcPct val="150000"/>
                        </a:lnSpc>
                        <a:spcAft>
                          <a:spcPts val="0"/>
                        </a:spcAft>
                      </a:pPr>
                      <a:r>
                        <a:rPr lang="es-MX" sz="1400" dirty="0" smtClean="0">
                          <a:effectLst/>
                        </a:rPr>
                        <a:t>10mo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16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dirty="0" smtClean="0">
                          <a:effectLst/>
                        </a:rPr>
                        <a:t>11mo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17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dirty="0" smtClean="0">
                          <a:solidFill>
                            <a:schemeClr val="dk1"/>
                          </a:solidFill>
                          <a:effectLst/>
                          <a:latin typeface="+mn-lt"/>
                          <a:ea typeface="+mn-ea"/>
                          <a:cs typeface="+mn-cs"/>
                        </a:rPr>
                        <a:t>12mo</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18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r h="299341">
                <a:tc vMerge="1">
                  <a:txBody>
                    <a:bodyPr/>
                    <a:lstStyle/>
                    <a:p>
                      <a:endParaRPr lang="es-PE"/>
                    </a:p>
                  </a:txBody>
                  <a:tcPr/>
                </a:tc>
                <a:tc>
                  <a:txBody>
                    <a:bodyPr/>
                    <a:lstStyle/>
                    <a:p>
                      <a:pPr algn="ctr">
                        <a:lnSpc>
                          <a:spcPct val="150000"/>
                        </a:lnSpc>
                        <a:spcAft>
                          <a:spcPts val="0"/>
                        </a:spcAft>
                      </a:pPr>
                      <a:r>
                        <a:rPr lang="es-MX" sz="1400" dirty="0" smtClean="0">
                          <a:solidFill>
                            <a:schemeClr val="dk1"/>
                          </a:solidFill>
                          <a:effectLst/>
                          <a:latin typeface="+mn-lt"/>
                          <a:ea typeface="+mn-ea"/>
                          <a:cs typeface="+mn-cs"/>
                        </a:rPr>
                        <a:t>13ro</a:t>
                      </a:r>
                      <a:r>
                        <a:rPr lang="es-MX" sz="1400" baseline="0" dirty="0" smtClean="0">
                          <a:solidFill>
                            <a:schemeClr val="dk1"/>
                          </a:solidFill>
                          <a:effectLst/>
                          <a:latin typeface="+mn-lt"/>
                          <a:ea typeface="+mn-ea"/>
                          <a:cs typeface="+mn-cs"/>
                        </a:rPr>
                        <a:t> y más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MX" sz="1400" dirty="0">
                          <a:effectLst/>
                        </a:rPr>
                        <a:t>19 años</a:t>
                      </a:r>
                      <a:endParaRPr lang="es-PE"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s-PE"/>
                    </a:p>
                  </a:txBody>
                  <a:tcPr/>
                </a:tc>
              </a:tr>
            </a:tbl>
          </a:graphicData>
        </a:graphic>
      </p:graphicFrame>
      <p:sp>
        <p:nvSpPr>
          <p:cNvPr id="7"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a:p>
        </p:txBody>
      </p:sp>
    </p:spTree>
    <p:extLst>
      <p:ext uri="{BB962C8B-B14F-4D97-AF65-F5344CB8AC3E}">
        <p14:creationId xmlns:p14="http://schemas.microsoft.com/office/powerpoint/2010/main" val="1161220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28601"/>
            <a:ext cx="10515600" cy="424584"/>
          </a:xfrm>
        </p:spPr>
        <p:txBody>
          <a:bodyPr>
            <a:normAutofit fontScale="90000"/>
          </a:bodyPr>
          <a:lstStyle/>
          <a:p>
            <a:r>
              <a:rPr lang="es-PE" sz="2400" b="1" dirty="0" smtClean="0"/>
              <a:t>Reglas de la Natación Competitiva</a:t>
            </a:r>
            <a:endParaRPr lang="es-PE" sz="2400" b="1" dirty="0"/>
          </a:p>
        </p:txBody>
      </p:sp>
      <p:sp>
        <p:nvSpPr>
          <p:cNvPr id="3" name="Rectangle 1"/>
          <p:cNvSpPr>
            <a:spLocks noGrp="1" noChangeArrowheads="1"/>
          </p:cNvSpPr>
          <p:nvPr>
            <p:ph idx="1"/>
          </p:nvPr>
        </p:nvSpPr>
        <p:spPr bwMode="auto">
          <a:xfrm>
            <a:off x="547109" y="896354"/>
            <a:ext cx="11201401"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SW5. ESTILO LIBRE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6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600" b="1"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Contiene 3 artículos.  Sin modificaciones</a:t>
            </a:r>
            <a:endParaRPr kumimoji="0" lang="es-PE" sz="16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SW6. ESTILO ESPALDA.</a:t>
            </a:r>
          </a:p>
          <a:p>
            <a:pPr marL="0" marR="0" lvl="0" indent="0" algn="l" defTabSz="914400" rtl="0" eaLnBrk="0" fontAlgn="base" latinLnBrk="0" hangingPunct="0">
              <a:lnSpc>
                <a:spcPct val="100000"/>
              </a:lnSpc>
              <a:spcBef>
                <a:spcPct val="0"/>
              </a:spcBef>
              <a:spcAft>
                <a:spcPct val="0"/>
              </a:spcAft>
              <a:buClrTx/>
              <a:buSzTx/>
              <a:buFontTx/>
              <a:buNone/>
              <a:tabLst/>
            </a:pPr>
            <a:endParaRPr lang="es-PE" sz="16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Contiene 6 artículos. Se modificaron el No. 1 y No. 5</a:t>
            </a:r>
          </a:p>
          <a:p>
            <a:pPr marL="0" marR="0" lvl="0" indent="0" algn="l" defTabSz="914400" rtl="0" eaLnBrk="0" fontAlgn="base" latinLnBrk="0" hangingPunct="0">
              <a:lnSpc>
                <a:spcPct val="100000"/>
              </a:lnSpc>
              <a:spcBef>
                <a:spcPct val="0"/>
              </a:spcBef>
              <a:spcAft>
                <a:spcPct val="0"/>
              </a:spcAft>
              <a:buClrTx/>
              <a:buSzTx/>
              <a:buFontTx/>
              <a:buNone/>
              <a:tabLst/>
            </a:pPr>
            <a:r>
              <a:rPr lang="es-PE" sz="1600" b="1" dirty="0">
                <a:latin typeface="Arial" panose="020B0604020202020204" pitchFamily="34" charset="0"/>
                <a:ea typeface="Times New Roman" panose="02020603050405020304" pitchFamily="18" charset="0"/>
                <a:cs typeface="Arial" panose="020B0604020202020204" pitchFamily="34" charset="0"/>
              </a:rPr>
              <a:t> </a:t>
            </a:r>
            <a:r>
              <a:rPr lang="es-PE" sz="1600" b="1" dirty="0" smtClean="0">
                <a:latin typeface="Arial" panose="020B0604020202020204" pitchFamily="34" charset="0"/>
                <a:ea typeface="Times New Roman" panose="02020603050405020304" pitchFamily="18" charset="0"/>
                <a:cs typeface="Arial" panose="020B0604020202020204" pitchFamily="34" charset="0"/>
              </a:rPr>
              <a:t>                                   Se adicionó el No. 2</a:t>
            </a:r>
            <a:endParaRPr kumimoji="0" lang="es-PE"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SW6.1. Antes de la señal de salida, los competidores se alinearán en el agua, de cara a la salida y con las manos colocadas en las agarraderas de salida. Pararse en o</a:t>
            </a:r>
            <a:r>
              <a:rPr kumimoji="0" lang="es-PE" sz="1400" b="1"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sobre la canaleta de desagüe o encorvar los dedos sobre el borde de la misma, está prohibido. </a:t>
            </a:r>
            <a:r>
              <a:rPr kumimoji="0" lang="es-PE" sz="1400" b="1"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Cuando se usa para la salida el panel de toque, encorvar los dedos sobre</a:t>
            </a:r>
            <a:r>
              <a:rPr kumimoji="0" lang="es-PE" sz="1400" b="1" i="0" u="none" strike="noStrike" cap="none" normalizeH="0" dirty="0" smtClean="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PE" sz="1400" b="1"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el borde superior de dicho panel está prohibido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400" b="1" i="0" u="none" strike="noStrike" cap="none" normalizeH="0" baseline="0" dirty="0" smtClean="0">
              <a:ln>
                <a:noFill/>
              </a:ln>
              <a:solidFill>
                <a:srgbClr val="FFFF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400" b="1"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SW 6.2 Cuando un dispositivo de salida de espalda es usado, cada inspector de vuelta deberá retirar el dispositivo instalado después de la salida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4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4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SW6.</a:t>
            </a:r>
            <a:r>
              <a:rPr kumimoji="0" lang="es-PE" sz="1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5</a:t>
            </a: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Cuando se realice la vuelta, el nadador deberá tocar la pared con alguna parte de su cuerpo. Durante la vuelta, los hombros pueden girar sobre la vertical hacia</a:t>
            </a:r>
            <a:r>
              <a:rPr kumimoji="0" lang="es-PE" sz="1400" b="1"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el pecho, después de lo cual y </a:t>
            </a:r>
            <a:r>
              <a:rPr kumimoji="0" lang="es-PE" sz="1400" b="1"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de forma continua inmediata </a:t>
            </a: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puede dar una brazada sencilla continua o una brazada doble continua simultánea, para iniciar la vuelta. El nadador deberá retornar a la posición sobre la espalda inmediatamente que abandone la pared.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s-PE"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PE" sz="1400" b="1" i="0" u="none" strike="noStrike" cap="none" normalizeH="0" baseline="0" dirty="0" smtClean="0">
              <a:ln>
                <a:noFill/>
              </a:ln>
              <a:solidFill>
                <a:schemeClr val="tx1"/>
              </a:solidFill>
              <a:effectLst/>
            </a:endParaRPr>
          </a:p>
        </p:txBody>
      </p:sp>
      <p:sp>
        <p:nvSpPr>
          <p:cNvPr id="5" name="Rectangle 2"/>
          <p:cNvSpPr>
            <a:spLocks noChangeArrowheads="1"/>
          </p:cNvSpPr>
          <p:nvPr/>
        </p:nvSpPr>
        <p:spPr bwMode="auto">
          <a:xfrm>
            <a:off x="838200" y="-3141552"/>
            <a:ext cx="10974478"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smtClean="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PE" sz="1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40463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2190</TotalTime>
  <Words>6199</Words>
  <Application>Microsoft Office PowerPoint</Application>
  <PresentationFormat>Panorámica</PresentationFormat>
  <Paragraphs>1243</Paragraphs>
  <Slides>36</Slides>
  <Notes>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36</vt:i4>
      </vt:variant>
    </vt:vector>
  </HeadingPairs>
  <TitlesOfParts>
    <vt:vector size="43" baseType="lpstr">
      <vt:lpstr>Arial</vt:lpstr>
      <vt:lpstr>Calibri</vt:lpstr>
      <vt:lpstr>Century Gothic</vt:lpstr>
      <vt:lpstr>Times New Roman</vt:lpstr>
      <vt:lpstr>Wingdings</vt:lpstr>
      <vt:lpstr>Wingdings 3</vt:lpstr>
      <vt:lpstr>Ion</vt:lpstr>
      <vt:lpstr>PROGRAMA INTEGRAL DE PREPARACION DEL DEPORTISTA DEPORTE: NATACION</vt:lpstr>
      <vt:lpstr>ANTECEDENTES y PERFECCIONAMIENTO</vt:lpstr>
      <vt:lpstr>Presentación de PowerPoint</vt:lpstr>
      <vt:lpstr>Modificaciones Principales del PIPD de Natación. Abril de 2016.</vt:lpstr>
      <vt:lpstr>Presentación de PowerPoint</vt:lpstr>
      <vt:lpstr>La Natación en Cuba</vt:lpstr>
      <vt:lpstr>SISTEMA DE ENSEÑANZA. </vt:lpstr>
      <vt:lpstr>SISTEMA DE ENSEÑANZA DEPORTIVA EN LA NATACION</vt:lpstr>
      <vt:lpstr>Reglas de la Natación Competitiva</vt:lpstr>
      <vt:lpstr>Presentación de PowerPoint</vt:lpstr>
      <vt:lpstr>Presentación de PowerPoint</vt:lpstr>
      <vt:lpstr>Objetivos Principales del Programa </vt:lpstr>
      <vt:lpstr>ETAPAS DE PREPARACIÓN Y DOSIFICACIÓN.  VARONES</vt:lpstr>
      <vt:lpstr>ETAPAS DE PREPARACIÓN Y DOSIFICACIÓN. DAMAS.          Por su desarrollo adelantado, la etapa de perfeccionamiento transcurre en 3 años de formación</vt:lpstr>
      <vt:lpstr>RESUMEN DE OBJETIVOS POR ETAPAS</vt:lpstr>
      <vt:lpstr>Presentación de PowerPoint</vt:lpstr>
      <vt:lpstr>Presentación de PowerPoint</vt:lpstr>
      <vt:lpstr>Estructura Técnica y Principales Contenidos de Cada Etapa de Preparación a Largo Plazo del Nadador Trabajo en Tierra </vt:lpstr>
      <vt:lpstr>Estructura Técnica y Principales Contenidos de Cada Etapa de Preparación a Largo Plazo del Nadador Trabajo en Agua </vt:lpstr>
      <vt:lpstr>Diseño de los Principales contenidos correspondientes a cada año de formación deportiva</vt:lpstr>
      <vt:lpstr>Objetivos Específicos de cada Etapa y Año de Formación. Medios y Controles Etapa de Principiantes 1er Año de Formación – 7 años (Como Sistema) </vt:lpstr>
      <vt:lpstr>Etapa de Principiantes 2do Año de Formación – 8 años </vt:lpstr>
      <vt:lpstr>Etapa de Principiantes 3er Año de Formación – 9 años </vt:lpstr>
      <vt:lpstr>Etapa de Principiantes 4to Año de Formación – 10 años </vt:lpstr>
      <vt:lpstr>Etapa de Perfeccionamiento 5to Año de Formación (11 años)</vt:lpstr>
      <vt:lpstr>Etapa de Perfeccionamiento 6to Año de Formación (12 años)</vt:lpstr>
      <vt:lpstr>Etapa de Perfeccionamiento 7mo Año de Formación (13 años)</vt:lpstr>
      <vt:lpstr>Etapa de Perfeccionamiento 8vo Año de Formación (14 años)</vt:lpstr>
      <vt:lpstr>TEST MÉDICOS QUE DEBEN ACOMPAÑAR EL EXPEDIENTE DEL ATLETA O LA ENTREGA PEDAGOGICA, A PARTIR DE ÉSTA EDAD Y HASTA EL ALTO RENDIMIENTO. </vt:lpstr>
      <vt:lpstr>TEST PSICOLOGICOS QUE DEBEN ACOMPAÑAR EL EXPEDIENTE DEL ATLETA O LA ENTREGA PEDAGOGICA, A PARTIR DE ÉSTA EDAD Y HASTA EL ALTO RENDIMIENTO. </vt:lpstr>
      <vt:lpstr>NORMAS DE INGRESO A LA RESERVA DEPORTIVA.</vt:lpstr>
      <vt:lpstr>Normas de Selección para el ingreso a la ESFAAR  “Marcelo Salado” y EIDE.</vt:lpstr>
      <vt:lpstr>Normas de Ingreso en la ESFAAR Marcelo Salado para nadadores de 12 años en adelante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INTEGRAL DE PREPARACION DEL DEPORTISTA DEPORTE: NATACION</dc:title>
  <dc:creator>User</dc:creator>
  <cp:lastModifiedBy>User</cp:lastModifiedBy>
  <cp:revision>181</cp:revision>
  <dcterms:created xsi:type="dcterms:W3CDTF">2016-04-19T19:25:33Z</dcterms:created>
  <dcterms:modified xsi:type="dcterms:W3CDTF">2016-05-04T19:26:05Z</dcterms:modified>
</cp:coreProperties>
</file>