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3" r:id="rId4"/>
    <p:sldId id="294" r:id="rId5"/>
    <p:sldId id="287" r:id="rId6"/>
    <p:sldId id="288" r:id="rId7"/>
    <p:sldId id="289" r:id="rId8"/>
    <p:sldId id="290" r:id="rId9"/>
    <p:sldId id="324" r:id="rId10"/>
    <p:sldId id="302"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3" r:id="rId27"/>
    <p:sldId id="325" r:id="rId28"/>
    <p:sldId id="307" r:id="rId29"/>
    <p:sldId id="312" r:id="rId30"/>
    <p:sldId id="318" r:id="rId31"/>
    <p:sldId id="313" r:id="rId32"/>
    <p:sldId id="284" r:id="rId33"/>
    <p:sldId id="285" r:id="rId34"/>
    <p:sldId id="319" r:id="rId35"/>
    <p:sldId id="320" r:id="rId36"/>
    <p:sldId id="314" r:id="rId37"/>
    <p:sldId id="321" r:id="rId38"/>
    <p:sldId id="317" r:id="rId39"/>
    <p:sldId id="322" r:id="rId4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temático 2 - Énfasis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varScale="1">
        <p:scale>
          <a:sx n="70" d="100"/>
          <a:sy n="70" d="100"/>
        </p:scale>
        <p:origin x="-13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05/05/2016</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05/05/2016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patinargentino.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348880"/>
            <a:ext cx="7772400" cy="1470025"/>
          </a:xfrm>
        </p:spPr>
        <p:txBody>
          <a:bodyPr>
            <a:normAutofit fontScale="90000"/>
          </a:bodyPr>
          <a:lstStyle/>
          <a:p>
            <a:r>
              <a:rPr lang="es-ES" dirty="0"/>
              <a:t>Programa Integral  de Preparación del Deportista de </a:t>
            </a:r>
            <a:br>
              <a:rPr lang="es-ES" dirty="0"/>
            </a:br>
            <a:r>
              <a:rPr lang="es-ES" dirty="0"/>
              <a:t>Patinaje  </a:t>
            </a:r>
            <a:br>
              <a:rPr lang="es-ES" dirty="0"/>
            </a:br>
            <a:endParaRPr lang="es-ES" dirty="0"/>
          </a:p>
        </p:txBody>
      </p:sp>
      <p:sp>
        <p:nvSpPr>
          <p:cNvPr id="3" name="2 Subtítulo"/>
          <p:cNvSpPr>
            <a:spLocks noGrp="1"/>
          </p:cNvSpPr>
          <p:nvPr>
            <p:ph type="subTitle" idx="1"/>
          </p:nvPr>
        </p:nvSpPr>
        <p:spPr>
          <a:xfrm>
            <a:off x="1371600" y="3886200"/>
            <a:ext cx="6944816" cy="2063080"/>
          </a:xfrm>
        </p:spPr>
        <p:txBody>
          <a:bodyPr>
            <a:normAutofit fontScale="47500" lnSpcReduction="20000"/>
          </a:bodyPr>
          <a:lstStyle/>
          <a:p>
            <a:pPr algn="l"/>
            <a:r>
              <a:rPr lang="es-ES" b="1" dirty="0">
                <a:solidFill>
                  <a:schemeClr val="tx1"/>
                </a:solidFill>
              </a:rPr>
              <a:t>Autores:</a:t>
            </a:r>
          </a:p>
          <a:p>
            <a:pPr algn="l"/>
            <a:r>
              <a:rPr lang="es-ES" b="1" dirty="0">
                <a:solidFill>
                  <a:schemeClr val="tx1"/>
                </a:solidFill>
              </a:rPr>
              <a:t> </a:t>
            </a:r>
          </a:p>
          <a:p>
            <a:pPr algn="l"/>
            <a:r>
              <a:rPr lang="es-ES" b="1" dirty="0">
                <a:solidFill>
                  <a:schemeClr val="tx1"/>
                </a:solidFill>
              </a:rPr>
              <a:t>Lic. Rene Eugenio Somohano George.  Jefe Técnico Nacional </a:t>
            </a:r>
          </a:p>
          <a:p>
            <a:pPr algn="l"/>
            <a:r>
              <a:rPr lang="es-ES" b="1" dirty="0">
                <a:solidFill>
                  <a:schemeClr val="tx1"/>
                </a:solidFill>
              </a:rPr>
              <a:t> </a:t>
            </a:r>
          </a:p>
          <a:p>
            <a:pPr algn="l"/>
            <a:r>
              <a:rPr lang="es-ES" b="1" dirty="0">
                <a:solidFill>
                  <a:schemeClr val="tx1"/>
                </a:solidFill>
              </a:rPr>
              <a:t>Lic. David Mesa Rivero. Comisionado Nacional </a:t>
            </a:r>
          </a:p>
          <a:p>
            <a:pPr algn="l"/>
            <a:r>
              <a:rPr lang="es-ES" b="1" dirty="0">
                <a:solidFill>
                  <a:schemeClr val="tx1"/>
                </a:solidFill>
              </a:rPr>
              <a:t> </a:t>
            </a:r>
          </a:p>
          <a:p>
            <a:pPr algn="l"/>
            <a:r>
              <a:rPr lang="es-ES" b="1" dirty="0">
                <a:solidFill>
                  <a:schemeClr val="tx1"/>
                </a:solidFill>
              </a:rPr>
              <a:t>Lic. Yenssi Diana  Álvarez Bravo. Entrenadora de La Habana </a:t>
            </a:r>
          </a:p>
          <a:p>
            <a:pPr algn="l"/>
            <a:r>
              <a:rPr lang="es-ES" b="1" dirty="0">
                <a:solidFill>
                  <a:schemeClr val="tx1"/>
                </a:solidFill>
              </a:rPr>
              <a:t> </a:t>
            </a:r>
          </a:p>
          <a:p>
            <a:endParaRPr lang="es-ES" dirty="0">
              <a:solidFill>
                <a:schemeClr val="tx1"/>
              </a:solidFill>
            </a:endParaRPr>
          </a:p>
        </p:txBody>
      </p:sp>
      <p:graphicFrame>
        <p:nvGraphicFramePr>
          <p:cNvPr id="4" name="3 Objeto"/>
          <p:cNvGraphicFramePr>
            <a:graphicFrameLocks noChangeAspect="1"/>
          </p:cNvGraphicFramePr>
          <p:nvPr>
            <p:extLst>
              <p:ext uri="{D42A27DB-BD31-4B8C-83A1-F6EECF244321}">
                <p14:modId xmlns:p14="http://schemas.microsoft.com/office/powerpoint/2010/main" val="2008063494"/>
              </p:ext>
            </p:extLst>
          </p:nvPr>
        </p:nvGraphicFramePr>
        <p:xfrm>
          <a:off x="467544" y="260648"/>
          <a:ext cx="1531144" cy="1528401"/>
        </p:xfrm>
        <a:graphic>
          <a:graphicData uri="http://schemas.openxmlformats.org/presentationml/2006/ole">
            <mc:AlternateContent xmlns:mc="http://schemas.openxmlformats.org/markup-compatibility/2006">
              <mc:Choice xmlns:v="urn:schemas-microsoft-com:vml" Requires="v">
                <p:oleObj spid="_x0000_s1076" name="Imagen de mapa de bits" r:id="rId3" imgW="1162212" imgH="1171429" progId="Paint.Picture">
                  <p:embed/>
                </p:oleObj>
              </mc:Choice>
              <mc:Fallback>
                <p:oleObj name="Imagen de mapa de bits" r:id="rId3" imgW="1162212" imgH="1171429"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60648"/>
                        <a:ext cx="1531144" cy="1528401"/>
                      </a:xfrm>
                      <a:prstGeom prst="rect">
                        <a:avLst/>
                      </a:prstGeom>
                      <a:noFill/>
                      <a:ln>
                        <a:noFill/>
                      </a:ln>
                    </p:spPr>
                  </p:pic>
                </p:oleObj>
              </mc:Fallback>
            </mc:AlternateContent>
          </a:graphicData>
        </a:graphic>
      </p:graphicFrame>
      <p:sp>
        <p:nvSpPr>
          <p:cNvPr id="5" name="WordArt 3"/>
          <p:cNvSpPr>
            <a:spLocks noChangeArrowheads="1" noChangeShapeType="1" noTextEdit="1"/>
          </p:cNvSpPr>
          <p:nvPr/>
        </p:nvSpPr>
        <p:spPr bwMode="auto">
          <a:xfrm>
            <a:off x="2483768" y="849312"/>
            <a:ext cx="5400600" cy="563463"/>
          </a:xfrm>
          <a:prstGeom prst="rect">
            <a:avLst/>
          </a:prstGeom>
        </p:spPr>
        <p:txBody>
          <a:bodyPr wrap="none" fromWordArt="1">
            <a:prstTxWarp prst="textPlain">
              <a:avLst>
                <a:gd name="adj" fmla="val 50000"/>
              </a:avLst>
            </a:prstTxWarp>
          </a:bodyPr>
          <a:lstStyle/>
          <a:p>
            <a:pPr algn="ctr" rtl="0">
              <a:buNone/>
            </a:pPr>
            <a:r>
              <a:rPr lang="es-ES" sz="3600" kern="10" spc="0" dirty="0" smtClean="0">
                <a:ln w="9525">
                  <a:solidFill>
                    <a:srgbClr val="000000"/>
                  </a:solidFill>
                  <a:round/>
                  <a:headEnd/>
                  <a:tailEnd/>
                </a:ln>
                <a:solidFill>
                  <a:srgbClr val="FFFFFF"/>
                </a:solidFill>
                <a:effectLst>
                  <a:outerShdw dist="35921" dir="2700000" algn="ctr" rotWithShape="0">
                    <a:srgbClr val="000000"/>
                  </a:outerShdw>
                </a:effectLst>
                <a:latin typeface="Arial Black"/>
              </a:rPr>
              <a:t>FEDERACIÓN CUBANA DE PATINAJE</a:t>
            </a:r>
            <a:endParaRPr lang="es-ES" sz="3600" kern="10" spc="0" dirty="0">
              <a:ln w="9525">
                <a:solidFill>
                  <a:srgbClr val="000000"/>
                </a:solidFill>
                <a:round/>
                <a:headEnd/>
                <a:tailEnd/>
              </a:ln>
              <a:solidFill>
                <a:srgbClr val="FFFFFF"/>
              </a:solidFill>
              <a:effectLst>
                <a:outerShdw dist="35921" dir="2700000" algn="ctr" rotWithShape="0">
                  <a:srgbClr val="000000"/>
                </a:outerShdw>
              </a:effectLst>
              <a:latin typeface="Arial Black"/>
            </a:endParaRPr>
          </a:p>
        </p:txBody>
      </p:sp>
    </p:spTree>
    <p:extLst>
      <p:ext uri="{BB962C8B-B14F-4D97-AF65-F5344CB8AC3E}">
        <p14:creationId xmlns:p14="http://schemas.microsoft.com/office/powerpoint/2010/main" val="3878573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normAutofit fontScale="90000"/>
          </a:bodyPr>
          <a:lstStyle/>
          <a:p>
            <a:r>
              <a:rPr lang="es-ES" b="1" i="1" dirty="0"/>
              <a:t>3ra Etapa  11-12 años </a:t>
            </a:r>
            <a:br>
              <a:rPr lang="es-ES" b="1" i="1" dirty="0"/>
            </a:br>
            <a:r>
              <a:rPr lang="es-ES" b="1" dirty="0" smtClean="0"/>
              <a:t>Objetivos </a:t>
            </a:r>
            <a:r>
              <a:rPr lang="es-ES" b="1" dirty="0"/>
              <a:t>para la Categoría  </a:t>
            </a:r>
            <a:br>
              <a:rPr lang="es-ES" b="1" dirty="0"/>
            </a:br>
            <a:endParaRPr lang="es-ES" dirty="0"/>
          </a:p>
        </p:txBody>
      </p:sp>
      <p:sp>
        <p:nvSpPr>
          <p:cNvPr id="3" name="2 Marcador de contenido"/>
          <p:cNvSpPr>
            <a:spLocks noGrp="1"/>
          </p:cNvSpPr>
          <p:nvPr>
            <p:ph idx="1"/>
          </p:nvPr>
        </p:nvSpPr>
        <p:spPr/>
        <p:txBody>
          <a:bodyPr>
            <a:normAutofit fontScale="62500" lnSpcReduction="20000"/>
          </a:bodyPr>
          <a:lstStyle/>
          <a:p>
            <a:pPr lvl="0"/>
            <a:r>
              <a:rPr lang="es-ES" dirty="0"/>
              <a:t>Perfeccionar el nivel de dominio y equilibrio sobre el patín mediante la ejecución de  ejercicios y circuitos  de habilidades.</a:t>
            </a:r>
          </a:p>
          <a:p>
            <a:pPr lvl="0"/>
            <a:r>
              <a:rPr lang="es-ES" dirty="0"/>
              <a:t>Dominar  los ejercicios técnicos específicos y el desplazamiento en tabla de deslizamiento a un nivel de desarrollo semipulido.</a:t>
            </a:r>
          </a:p>
          <a:p>
            <a:pPr lvl="0"/>
            <a:r>
              <a:rPr lang="es-ES" dirty="0"/>
              <a:t>Realizar los desplazamientos en arrancada, recta y curva a un nivel de desarrollo semipulido.</a:t>
            </a:r>
          </a:p>
          <a:p>
            <a:pPr lvl="0"/>
            <a:r>
              <a:rPr lang="es-ES" dirty="0"/>
              <a:t>   Desarrollar a un nivel adecuado  las capacidades físicas generales    de forma integral  incidiendo sobre los diferentes planos musculares.</a:t>
            </a:r>
          </a:p>
          <a:p>
            <a:pPr lvl="0"/>
            <a:r>
              <a:rPr lang="es-ES" dirty="0"/>
              <a:t> Desarrollar a un nivel adecuado  las capacidades físicas especiales de forma multilateral incidiendo sobre los  motores primarios del desplazamiento sobre patines.</a:t>
            </a:r>
          </a:p>
          <a:p>
            <a:pPr lvl="0"/>
            <a:r>
              <a:rPr lang="es-ES" dirty="0"/>
              <a:t>Ejecutar en situaciones competitivas diferentes  variantes de la táctica individual y colectiva. </a:t>
            </a:r>
          </a:p>
          <a:p>
            <a:pPr lvl="0"/>
            <a:r>
              <a:rPr lang="es-ES" dirty="0"/>
              <a:t>Profundizar en el conocimiento del reglamento técnico competitivo.</a:t>
            </a:r>
          </a:p>
          <a:p>
            <a:pPr lvl="0"/>
            <a:r>
              <a:rPr lang="es-ES" dirty="0"/>
              <a:t>Conocer la historia del patinaje cubano</a:t>
            </a:r>
          </a:p>
          <a:p>
            <a:pPr lvl="0"/>
            <a:r>
              <a:rPr lang="es-ES" dirty="0"/>
              <a:t>Conocer los tiempos que se realizan en los diferentes eventos.</a:t>
            </a:r>
          </a:p>
          <a:p>
            <a:endParaRPr lang="es-ES" dirty="0"/>
          </a:p>
        </p:txBody>
      </p:sp>
    </p:spTree>
    <p:extLst>
      <p:ext uri="{BB962C8B-B14F-4D97-AF65-F5344CB8AC3E}">
        <p14:creationId xmlns:p14="http://schemas.microsoft.com/office/powerpoint/2010/main" val="8222940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pPr lvl="0"/>
            <a:r>
              <a:rPr lang="es-ES" dirty="0"/>
              <a:t>Ejecución de ejercicios y circuitos de habilidades.</a:t>
            </a:r>
          </a:p>
          <a:p>
            <a:pPr lvl="0"/>
            <a:r>
              <a:rPr lang="es-ES" dirty="0"/>
              <a:t> Realización de Ejercicios Específicos con y sin patines en recta, curva y arrancada.  </a:t>
            </a:r>
          </a:p>
          <a:p>
            <a:pPr lvl="0"/>
            <a:r>
              <a:rPr lang="es-ES" dirty="0"/>
              <a:t>Preparación física multilateral</a:t>
            </a:r>
          </a:p>
          <a:p>
            <a:pPr lvl="0"/>
            <a:r>
              <a:rPr lang="es-ES" dirty="0"/>
              <a:t>Desarrollo de Capacidades  físicas especiales mediante tramos sobre patines.</a:t>
            </a:r>
          </a:p>
          <a:p>
            <a:pPr lvl="0"/>
            <a:r>
              <a:rPr lang="es-ES" dirty="0"/>
              <a:t> </a:t>
            </a:r>
            <a:r>
              <a:rPr lang="es-ES" dirty="0" smtClean="0"/>
              <a:t>Ejercicios </a:t>
            </a:r>
            <a:r>
              <a:rPr lang="es-ES" dirty="0"/>
              <a:t>de variantes tácticas para situaciones competitivas.  </a:t>
            </a:r>
          </a:p>
          <a:p>
            <a:pPr lvl="0"/>
            <a:r>
              <a:rPr lang="es-ES" dirty="0"/>
              <a:t>Transmisión de conocimientos acerca de los inicios del patinaje en cuba y su evolución en nuestro país.</a:t>
            </a:r>
          </a:p>
          <a:p>
            <a:endParaRPr lang="es-ES" dirty="0"/>
          </a:p>
        </p:txBody>
      </p:sp>
      <p:sp>
        <p:nvSpPr>
          <p:cNvPr id="4" name="1 Título"/>
          <p:cNvSpPr>
            <a:spLocks noGrp="1"/>
          </p:cNvSpPr>
          <p:nvPr>
            <p:ph type="title"/>
          </p:nvPr>
        </p:nvSpPr>
        <p:spPr/>
        <p:txBody>
          <a:bodyPr>
            <a:noAutofit/>
          </a:bodyPr>
          <a:lstStyle/>
          <a:p>
            <a:r>
              <a:rPr lang="es-ES" sz="3200" b="1" i="1" dirty="0" smtClean="0"/>
              <a:t>3ra Etapa  11-12 años </a:t>
            </a:r>
            <a:br>
              <a:rPr lang="es-ES" sz="3200" b="1" i="1" dirty="0" smtClean="0"/>
            </a:br>
            <a:r>
              <a:rPr lang="es-ES" sz="3200" b="1" dirty="0"/>
              <a:t>Tareas fundamentales y  orientación del trabajo </a:t>
            </a:r>
            <a:r>
              <a:rPr lang="es-ES" sz="3200" b="1" dirty="0" smtClean="0"/>
              <a:t> </a:t>
            </a:r>
            <a:br>
              <a:rPr lang="es-ES" sz="3200" b="1" dirty="0" smtClean="0"/>
            </a:br>
            <a:endParaRPr lang="es-ES" sz="3200" dirty="0"/>
          </a:p>
        </p:txBody>
      </p:sp>
    </p:spTree>
    <p:extLst>
      <p:ext uri="{BB962C8B-B14F-4D97-AF65-F5344CB8AC3E}">
        <p14:creationId xmlns:p14="http://schemas.microsoft.com/office/powerpoint/2010/main" val="3147477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200" b="1" i="1" dirty="0"/>
              <a:t>3ra Etapa  11-12 años </a:t>
            </a:r>
            <a:r>
              <a:rPr lang="es-ES" sz="3200" b="1" i="1" dirty="0" smtClean="0"/>
              <a:t/>
            </a:r>
            <a:br>
              <a:rPr lang="es-ES" sz="3200" b="1" i="1" dirty="0" smtClean="0"/>
            </a:br>
            <a:r>
              <a:rPr lang="es-ES" sz="3200" b="1" dirty="0" smtClean="0"/>
              <a:t>Contenido </a:t>
            </a:r>
            <a:r>
              <a:rPr lang="es-ES" sz="3200" b="1" dirty="0"/>
              <a:t>del programa </a:t>
            </a:r>
            <a:br>
              <a:rPr lang="es-ES" sz="3200" b="1" dirty="0"/>
            </a:br>
            <a:endParaRPr lang="es-ES" sz="3200" dirty="0"/>
          </a:p>
        </p:txBody>
      </p:sp>
      <p:sp>
        <p:nvSpPr>
          <p:cNvPr id="3" name="2 Marcador de contenido"/>
          <p:cNvSpPr>
            <a:spLocks noGrp="1"/>
          </p:cNvSpPr>
          <p:nvPr>
            <p:ph idx="1"/>
          </p:nvPr>
        </p:nvSpPr>
        <p:spPr/>
        <p:txBody>
          <a:bodyPr>
            <a:normAutofit fontScale="70000" lnSpcReduction="20000"/>
          </a:bodyPr>
          <a:lstStyle/>
          <a:p>
            <a:pPr marL="0" indent="0" algn="ctr">
              <a:buNone/>
            </a:pPr>
            <a:r>
              <a:rPr lang="es-ES" sz="5100" dirty="0"/>
              <a:t> </a:t>
            </a:r>
            <a:r>
              <a:rPr lang="es-ES" sz="5100" dirty="0" smtClean="0"/>
              <a:t>     Preparación técnica</a:t>
            </a:r>
          </a:p>
          <a:p>
            <a:pPr marL="0" indent="0" algn="ctr">
              <a:buNone/>
            </a:pPr>
            <a:endParaRPr lang="es-ES" sz="5100" dirty="0"/>
          </a:p>
          <a:p>
            <a:pPr lvl="0"/>
            <a:r>
              <a:rPr lang="es-ES" dirty="0"/>
              <a:t>Enseñanza de la técnica de doble empuje en recta: Fase de empuje interno y recuperación; fase de empuje externo y descenso.    </a:t>
            </a:r>
          </a:p>
          <a:p>
            <a:pPr lvl="0"/>
            <a:r>
              <a:rPr lang="es-ES" dirty="0"/>
              <a:t>Continuar enseñanza de las fases de la técnica en curva, Pie Interno a la curva:( Principalmente Izquierdo)  fase de empuje hacia adentro, recuperación y descenso), pie contrario al sentido de la dirección (principalmente derecho) fase de empuje hacia fuera, recuperación y descenso.</a:t>
            </a:r>
          </a:p>
          <a:p>
            <a:pPr lvl="0"/>
            <a:r>
              <a:rPr lang="es-ES" dirty="0"/>
              <a:t>Continuar enseñanza de la arrancada, posición de salida, empujes de salida, fases de los primeros pasos de aceleración.</a:t>
            </a:r>
          </a:p>
          <a:p>
            <a:pPr lvl="0"/>
            <a:r>
              <a:rPr lang="es-ES" dirty="0"/>
              <a:t>Continuar enseñanza de la técnica de llegada.</a:t>
            </a:r>
          </a:p>
          <a:p>
            <a:pPr marL="0" indent="0">
              <a:buNone/>
            </a:pPr>
            <a:r>
              <a:rPr lang="es-ES" dirty="0"/>
              <a:t> </a:t>
            </a:r>
          </a:p>
          <a:p>
            <a:endParaRPr lang="es-ES" dirty="0"/>
          </a:p>
        </p:txBody>
      </p:sp>
    </p:spTree>
    <p:extLst>
      <p:ext uri="{BB962C8B-B14F-4D97-AF65-F5344CB8AC3E}">
        <p14:creationId xmlns:p14="http://schemas.microsoft.com/office/powerpoint/2010/main" val="2623087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p:txBody>
          <a:bodyPr>
            <a:normAutofit fontScale="62500" lnSpcReduction="20000"/>
          </a:bodyPr>
          <a:lstStyle/>
          <a:p>
            <a:pPr marL="0" indent="0" algn="ctr">
              <a:buNone/>
            </a:pPr>
            <a:r>
              <a:rPr lang="es-ES" dirty="0" smtClean="0"/>
              <a:t>      Técnica</a:t>
            </a:r>
          </a:p>
          <a:p>
            <a:pPr marL="0" indent="0">
              <a:buNone/>
            </a:pPr>
            <a:r>
              <a:rPr lang="es-ES" dirty="0"/>
              <a:t> </a:t>
            </a:r>
            <a:r>
              <a:rPr lang="es-ES" dirty="0" smtClean="0"/>
              <a:t>      </a:t>
            </a:r>
            <a:r>
              <a:rPr lang="es-ES" dirty="0"/>
              <a:t>E</a:t>
            </a:r>
            <a:r>
              <a:rPr lang="es-ES" dirty="0" smtClean="0"/>
              <a:t>jercicios </a:t>
            </a:r>
            <a:r>
              <a:rPr lang="es-ES" dirty="0"/>
              <a:t>recomendados </a:t>
            </a:r>
            <a:r>
              <a:rPr lang="es-ES" dirty="0" smtClean="0"/>
              <a:t> Para </a:t>
            </a:r>
            <a:r>
              <a:rPr lang="es-ES" dirty="0"/>
              <a:t>la </a:t>
            </a:r>
            <a:r>
              <a:rPr lang="es-ES" dirty="0" smtClean="0"/>
              <a:t>Recta. </a:t>
            </a:r>
            <a:endParaRPr lang="es-ES" dirty="0"/>
          </a:p>
          <a:p>
            <a:pPr lvl="0"/>
            <a:r>
              <a:rPr lang="es-ES" dirty="0"/>
              <a:t>Postura básica </a:t>
            </a:r>
          </a:p>
          <a:p>
            <a:pPr lvl="0"/>
            <a:r>
              <a:rPr lang="es-ES" dirty="0"/>
              <a:t>Postura básica con braceo</a:t>
            </a:r>
          </a:p>
          <a:p>
            <a:pPr lvl="0"/>
            <a:r>
              <a:rPr lang="es-ES" dirty="0"/>
              <a:t>Postura básica con  traslado del peso del cuerpo de un pie a otro.</a:t>
            </a:r>
          </a:p>
          <a:p>
            <a:pPr lvl="0"/>
            <a:r>
              <a:rPr lang="es-ES" dirty="0"/>
              <a:t>Realizar traslado  del  tronco de una pierna a la otra partiendo de la imitación de la fase de empuje afuera (traslado del centro de gravedad de adentro a fuera de la base de sustentación). </a:t>
            </a:r>
          </a:p>
          <a:p>
            <a:pPr lvl="0"/>
            <a:r>
              <a:rPr lang="es-ES" dirty="0"/>
              <a:t>En posición de patinar, teniendo en cuenta los ángulos correctos,  agarrado de un apoyo, realizar las fases pierna por pierna (recuperación, descenso, empuje adentro, empuje afuera.). realizar primero con un pie y luego con el otro. </a:t>
            </a:r>
          </a:p>
          <a:p>
            <a:pPr lvl="0"/>
            <a:r>
              <a:rPr lang="es-ES" dirty="0"/>
              <a:t>Igual al ejercicios anterior pero incorporando el elemento centro de gravedad: Cuando se realice empuje afuera el centro de gravedad de afuera hacia dentro de la base. </a:t>
            </a:r>
          </a:p>
          <a:p>
            <a:endParaRPr lang="es-ES" dirty="0"/>
          </a:p>
          <a:p>
            <a:pPr marL="0" indent="0">
              <a:buNone/>
            </a:pPr>
            <a:endParaRPr lang="es-ES" dirty="0"/>
          </a:p>
        </p:txBody>
      </p:sp>
    </p:spTree>
    <p:extLst>
      <p:ext uri="{BB962C8B-B14F-4D97-AF65-F5344CB8AC3E}">
        <p14:creationId xmlns:p14="http://schemas.microsoft.com/office/powerpoint/2010/main" val="3909210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p:txBody>
          <a:bodyPr>
            <a:normAutofit fontScale="70000" lnSpcReduction="20000"/>
          </a:bodyPr>
          <a:lstStyle/>
          <a:p>
            <a:r>
              <a:rPr lang="es-ES" dirty="0"/>
              <a:t>Métodos principales </a:t>
            </a:r>
          </a:p>
          <a:p>
            <a:pPr marL="0" indent="0">
              <a:buNone/>
            </a:pPr>
            <a:endParaRPr lang="es-ES" dirty="0"/>
          </a:p>
          <a:p>
            <a:r>
              <a:rPr lang="es-ES" dirty="0"/>
              <a:t>Métodos Sensoperceptivos</a:t>
            </a:r>
          </a:p>
          <a:p>
            <a:pPr lvl="0"/>
            <a:r>
              <a:rPr lang="es-ES" dirty="0" smtClean="0"/>
              <a:t>Visual </a:t>
            </a:r>
            <a:r>
              <a:rPr lang="es-ES" dirty="0"/>
              <a:t>directo</a:t>
            </a:r>
          </a:p>
          <a:p>
            <a:pPr lvl="0"/>
            <a:r>
              <a:rPr lang="es-ES" dirty="0" smtClean="0"/>
              <a:t>Visual </a:t>
            </a:r>
            <a:r>
              <a:rPr lang="es-ES" dirty="0"/>
              <a:t>indirecto</a:t>
            </a:r>
          </a:p>
          <a:p>
            <a:pPr lvl="0"/>
            <a:r>
              <a:rPr lang="es-ES" dirty="0" smtClean="0"/>
              <a:t>Verbal </a:t>
            </a:r>
            <a:r>
              <a:rPr lang="es-ES" dirty="0"/>
              <a:t>(Correctivo)				   </a:t>
            </a:r>
          </a:p>
          <a:p>
            <a:pPr marL="0" indent="0">
              <a:buNone/>
            </a:pPr>
            <a:endParaRPr lang="es-ES" dirty="0"/>
          </a:p>
          <a:p>
            <a:r>
              <a:rPr lang="es-ES" dirty="0"/>
              <a:t>Métodos  prácticos </a:t>
            </a:r>
          </a:p>
          <a:p>
            <a:pPr lvl="0"/>
            <a:r>
              <a:rPr lang="es-ES" dirty="0"/>
              <a:t>Método Analítico  Asociativo  Sintético</a:t>
            </a:r>
          </a:p>
          <a:p>
            <a:pPr lvl="0"/>
            <a:r>
              <a:rPr lang="es-ES" dirty="0"/>
              <a:t>Método de Repetición Lenta</a:t>
            </a:r>
          </a:p>
          <a:p>
            <a:pPr lvl="0"/>
            <a:r>
              <a:rPr lang="es-ES" dirty="0"/>
              <a:t>Método de repetición dinámica por ejecución del  movimiento</a:t>
            </a:r>
          </a:p>
          <a:p>
            <a:r>
              <a:rPr lang="es-ES" dirty="0"/>
              <a:t>Método de repetición estándar del  Ejercicio</a:t>
            </a:r>
          </a:p>
        </p:txBody>
      </p:sp>
    </p:spTree>
    <p:extLst>
      <p:ext uri="{BB962C8B-B14F-4D97-AF65-F5344CB8AC3E}">
        <p14:creationId xmlns:p14="http://schemas.microsoft.com/office/powerpoint/2010/main" val="49205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dirty="0"/>
              <a:t>Indicaciones Metodológicas</a:t>
            </a:r>
          </a:p>
        </p:txBody>
      </p:sp>
      <p:sp>
        <p:nvSpPr>
          <p:cNvPr id="3" name="2 Marcador de contenido"/>
          <p:cNvSpPr>
            <a:spLocks noGrp="1"/>
          </p:cNvSpPr>
          <p:nvPr>
            <p:ph idx="1"/>
          </p:nvPr>
        </p:nvSpPr>
        <p:spPr/>
        <p:txBody>
          <a:bodyPr>
            <a:normAutofit fontScale="55000" lnSpcReduction="20000"/>
          </a:bodyPr>
          <a:lstStyle/>
          <a:p>
            <a:pPr marL="0" indent="0">
              <a:buNone/>
            </a:pPr>
            <a:r>
              <a:rPr lang="es-ES" dirty="0" smtClean="0"/>
              <a:t>       </a:t>
            </a:r>
            <a:endParaRPr lang="es-ES" dirty="0"/>
          </a:p>
          <a:p>
            <a:pPr lvl="0"/>
            <a:r>
              <a:rPr lang="es-ES" dirty="0"/>
              <a:t>Realizar los ejercicios de habilidades de forma bilateral para lograr   un desarrollo proporcionado de las extremidades a ambos lados del cuerpo.</a:t>
            </a:r>
          </a:p>
          <a:p>
            <a:pPr lvl="0"/>
            <a:r>
              <a:rPr lang="es-ES" dirty="0"/>
              <a:t>Enseñar los ejercicios de mayor complejidad, por partes, iniciando el aprendizaje de los pies por separado, luego con ambos pies y posteriormente agregar la coordinación con brazos.</a:t>
            </a:r>
          </a:p>
          <a:p>
            <a:pPr lvl="0"/>
            <a:r>
              <a:rPr lang="es-ES" dirty="0"/>
              <a:t>Tener en cuenta que para introducir la enseñanza de la fase de empuje adentro, es necesario lograr una fase de empuje afuera correcta.</a:t>
            </a:r>
          </a:p>
          <a:p>
            <a:pPr lvl="0"/>
            <a:r>
              <a:rPr lang="es-ES" dirty="0"/>
              <a:t>Enfatizar en la sincronización de los diferentes segmentos corporales en la ejercitación de las fases de la técnica, en ocasiones se puede lograr una estructura cinemática correcta de los segmentos corporales pero de forma asincrónica.</a:t>
            </a:r>
          </a:p>
          <a:p>
            <a:pPr lvl="0"/>
            <a:r>
              <a:rPr lang="es-ES" dirty="0"/>
              <a:t>Priorizar la correcta amplitud de los movimientos, teniendo en cuenta que los atletas rápidos buscan mayor velocidad atreves de la frecuencia descuidando la amplitud óptima del movimiento. </a:t>
            </a:r>
          </a:p>
          <a:p>
            <a:pPr lvl="0"/>
            <a:r>
              <a:rPr lang="es-ES" dirty="0"/>
              <a:t>Alcanzar un dominio de la técnica en curva en ambos sentidos permite una mayor riqueza motriz y un mejor aprendizaje de la técnica en recta con mayor simetría entre ambas piernas.</a:t>
            </a:r>
          </a:p>
          <a:p>
            <a:endParaRPr lang="es-ES" dirty="0"/>
          </a:p>
        </p:txBody>
      </p:sp>
    </p:spTree>
    <p:extLst>
      <p:ext uri="{BB962C8B-B14F-4D97-AF65-F5344CB8AC3E}">
        <p14:creationId xmlns:p14="http://schemas.microsoft.com/office/powerpoint/2010/main" val="20037205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p:txBody>
          <a:bodyPr>
            <a:normAutofit fontScale="47500" lnSpcReduction="20000"/>
          </a:bodyPr>
          <a:lstStyle/>
          <a:p>
            <a:pPr marL="0" indent="0">
              <a:buNone/>
            </a:pPr>
            <a:r>
              <a:rPr lang="es-ES" sz="4200" dirty="0" smtClean="0">
                <a:latin typeface="Arial" pitchFamily="34" charset="0"/>
                <a:cs typeface="Arial" pitchFamily="34" charset="0"/>
              </a:rPr>
              <a:t>        Desarrollo </a:t>
            </a:r>
            <a:r>
              <a:rPr lang="es-ES" sz="4200" dirty="0">
                <a:latin typeface="Arial" pitchFamily="34" charset="0"/>
                <a:cs typeface="Arial" pitchFamily="34" charset="0"/>
              </a:rPr>
              <a:t>físico integral (preparación física sin patines)</a:t>
            </a:r>
          </a:p>
          <a:p>
            <a:pPr lvl="0"/>
            <a:r>
              <a:rPr lang="es-ES" sz="3300" dirty="0"/>
              <a:t>Gimnasia Básica (percepción, coordinación, flexibilidad, resistencia, rapidez y fuerza)  </a:t>
            </a:r>
          </a:p>
          <a:p>
            <a:pPr lvl="0"/>
            <a:r>
              <a:rPr lang="es-ES" sz="3300" dirty="0"/>
              <a:t>Juegos dinámicos y pre </a:t>
            </a:r>
            <a:r>
              <a:rPr lang="es-ES" sz="3300" dirty="0" smtClean="0"/>
              <a:t>deportivos</a:t>
            </a:r>
          </a:p>
          <a:p>
            <a:pPr marL="0" lvl="0" indent="0">
              <a:buNone/>
            </a:pPr>
            <a:endParaRPr lang="es-ES" sz="3300" dirty="0"/>
          </a:p>
          <a:p>
            <a:pPr marL="0" indent="0">
              <a:buNone/>
            </a:pPr>
            <a:r>
              <a:rPr lang="es-ES" dirty="0" smtClean="0"/>
              <a:t>        Ejercicios </a:t>
            </a:r>
            <a:r>
              <a:rPr lang="es-ES" dirty="0"/>
              <a:t>recomendados para el desarrollo del </a:t>
            </a:r>
            <a:r>
              <a:rPr lang="es-ES" dirty="0" smtClean="0"/>
              <a:t>contenido</a:t>
            </a:r>
          </a:p>
          <a:p>
            <a:pPr marL="0" indent="0">
              <a:buNone/>
            </a:pPr>
            <a:endParaRPr lang="es-ES" dirty="0"/>
          </a:p>
          <a:p>
            <a:r>
              <a:rPr lang="es-ES" dirty="0"/>
              <a:t>Percepción, coordinación y equilibrio </a:t>
            </a:r>
          </a:p>
          <a:p>
            <a:pPr lvl="0"/>
            <a:r>
              <a:rPr lang="es-ES" dirty="0"/>
              <a:t>Ejercicios de organización y control: de orden en el lugar (giros, paradas, alineaciones) y de traslados.</a:t>
            </a:r>
          </a:p>
          <a:p>
            <a:pPr lvl="0"/>
            <a:r>
              <a:rPr lang="es-ES" dirty="0"/>
              <a:t>Ejercicios de calentamiento: en el lugar, (flexiones, círculos, torsiones) de influencia combinada (combinando segmentos corporales) y ejercicios en movimiento.</a:t>
            </a:r>
          </a:p>
          <a:p>
            <a:pPr lvl="0"/>
            <a:r>
              <a:rPr lang="es-ES" dirty="0"/>
              <a:t>Ejercicios de control de la respiración.</a:t>
            </a:r>
          </a:p>
          <a:p>
            <a:pPr lvl="0"/>
            <a:r>
              <a:rPr lang="es-ES" dirty="0"/>
              <a:t>Ejercicios de percepción del tiempo y el espacio.  </a:t>
            </a:r>
          </a:p>
          <a:p>
            <a:pPr lvl="0"/>
            <a:r>
              <a:rPr lang="es-ES" dirty="0"/>
              <a:t> Ejercicios de asociación espacio temporal. </a:t>
            </a:r>
          </a:p>
          <a:p>
            <a:pPr lvl="0"/>
            <a:r>
              <a:rPr lang="es-ES" dirty="0"/>
              <a:t>Ejercicios de equilibrio dinámico a ras de suelo y equilibrio elevado</a:t>
            </a:r>
          </a:p>
          <a:p>
            <a:pPr lvl="0"/>
            <a:r>
              <a:rPr lang="es-ES" dirty="0"/>
              <a:t>Ejercicios de equilibrio estático en un pie</a:t>
            </a:r>
          </a:p>
          <a:p>
            <a:pPr lvl="0"/>
            <a:r>
              <a:rPr lang="es-ES" dirty="0"/>
              <a:t>Ejercicios de equilibrio después de saltos y desplazamientos.</a:t>
            </a:r>
          </a:p>
          <a:p>
            <a:pPr lvl="0"/>
            <a:r>
              <a:rPr lang="es-ES" dirty="0"/>
              <a:t>Ejercicios de coordinación óculo-pierna  </a:t>
            </a:r>
          </a:p>
          <a:p>
            <a:endParaRPr lang="es-ES" dirty="0"/>
          </a:p>
        </p:txBody>
      </p:sp>
    </p:spTree>
    <p:extLst>
      <p:ext uri="{BB962C8B-B14F-4D97-AF65-F5344CB8AC3E}">
        <p14:creationId xmlns:p14="http://schemas.microsoft.com/office/powerpoint/2010/main" val="3136092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a:xfrm>
            <a:off x="457200" y="1600200"/>
            <a:ext cx="8435280" cy="5141167"/>
          </a:xfrm>
        </p:spPr>
        <p:txBody>
          <a:bodyPr>
            <a:noAutofit/>
          </a:bodyPr>
          <a:lstStyle/>
          <a:p>
            <a:r>
              <a:rPr lang="es-ES" sz="1200" dirty="0"/>
              <a:t>Fuerza</a:t>
            </a:r>
          </a:p>
          <a:p>
            <a:pPr lvl="0"/>
            <a:r>
              <a:rPr lang="es-ES" sz="1200" dirty="0"/>
              <a:t>Saltos variados con un pie, con ambos pies, sin desplazamiento y con desplazamiento</a:t>
            </a:r>
          </a:p>
          <a:p>
            <a:pPr lvl="0"/>
            <a:r>
              <a:rPr lang="es-ES" sz="1200" dirty="0"/>
              <a:t>Ejercicios con el propio peso corporal</a:t>
            </a:r>
          </a:p>
          <a:p>
            <a:pPr lvl="0"/>
            <a:r>
              <a:rPr lang="es-ES" sz="1200" dirty="0"/>
              <a:t>Ejercicios con aparatos en el gimnasio con pesos pequeños.</a:t>
            </a:r>
          </a:p>
          <a:p>
            <a:pPr marL="0" indent="0">
              <a:buNone/>
            </a:pPr>
            <a:endParaRPr lang="es-ES" sz="1200" dirty="0"/>
          </a:p>
          <a:p>
            <a:r>
              <a:rPr lang="es-ES" sz="1200" dirty="0"/>
              <a:t>Flexibilidad </a:t>
            </a:r>
          </a:p>
          <a:p>
            <a:pPr marL="0" indent="0">
              <a:buNone/>
            </a:pPr>
            <a:endParaRPr lang="es-ES" sz="1200" dirty="0"/>
          </a:p>
          <a:p>
            <a:pPr lvl="0"/>
            <a:r>
              <a:rPr lang="es-ES" sz="1200" dirty="0"/>
              <a:t>Ejercicios con aparatos </a:t>
            </a:r>
          </a:p>
          <a:p>
            <a:pPr lvl="0"/>
            <a:r>
              <a:rPr lang="es-ES" sz="1200" dirty="0"/>
              <a:t>Ejercicios sin aparatos</a:t>
            </a:r>
          </a:p>
          <a:p>
            <a:pPr lvl="0"/>
            <a:r>
              <a:rPr lang="es-ES" sz="1200" dirty="0" smtClean="0"/>
              <a:t>Ejercicios </a:t>
            </a:r>
            <a:r>
              <a:rPr lang="es-ES" sz="1200" dirty="0"/>
              <a:t>en </a:t>
            </a:r>
            <a:r>
              <a:rPr lang="es-ES" sz="1200" dirty="0" smtClean="0"/>
              <a:t>parejas</a:t>
            </a:r>
          </a:p>
          <a:p>
            <a:pPr lvl="0"/>
            <a:r>
              <a:rPr lang="es-ES" sz="1200" dirty="0" smtClean="0"/>
              <a:t>Ejercicios de Movilidad Activa  y Pasiva </a:t>
            </a:r>
          </a:p>
          <a:p>
            <a:pPr marL="0" indent="0">
              <a:buNone/>
            </a:pPr>
            <a:r>
              <a:rPr lang="es-ES" sz="1200" dirty="0" smtClean="0"/>
              <a:t>          </a:t>
            </a:r>
          </a:p>
          <a:p>
            <a:pPr marL="0" indent="0">
              <a:buNone/>
            </a:pPr>
            <a:r>
              <a:rPr lang="es-ES" sz="1200" dirty="0"/>
              <a:t> </a:t>
            </a:r>
            <a:r>
              <a:rPr lang="es-ES" sz="1200" dirty="0" smtClean="0"/>
              <a:t>            Rapidez</a:t>
            </a:r>
            <a:endParaRPr lang="es-ES" sz="1200" dirty="0"/>
          </a:p>
          <a:p>
            <a:endParaRPr lang="es-ES" sz="1200" dirty="0"/>
          </a:p>
          <a:p>
            <a:pPr lvl="0"/>
            <a:r>
              <a:rPr lang="es-ES" sz="1200" dirty="0"/>
              <a:t>Ejercicios de reacción simple y compleja.</a:t>
            </a:r>
          </a:p>
          <a:p>
            <a:pPr lvl="0"/>
            <a:r>
              <a:rPr lang="es-ES" sz="1200" dirty="0"/>
              <a:t>Ejercicios de rapidez de acción simple y compleja.</a:t>
            </a:r>
          </a:p>
          <a:p>
            <a:r>
              <a:rPr lang="es-ES" sz="1200" dirty="0"/>
              <a:t>Carreras con arrancada desde diferentes posiciones</a:t>
            </a:r>
          </a:p>
          <a:p>
            <a:endParaRPr lang="es-ES" sz="1200" dirty="0" smtClean="0"/>
          </a:p>
          <a:p>
            <a:r>
              <a:rPr lang="es-ES" sz="1200" dirty="0" smtClean="0"/>
              <a:t>Resistencia </a:t>
            </a:r>
            <a:endParaRPr lang="es-ES" sz="1200" dirty="0"/>
          </a:p>
          <a:p>
            <a:pPr marL="0" indent="0">
              <a:buNone/>
            </a:pPr>
            <a:r>
              <a:rPr lang="es-ES" sz="1200" dirty="0"/>
              <a:t> </a:t>
            </a:r>
          </a:p>
          <a:p>
            <a:pPr lvl="0"/>
            <a:r>
              <a:rPr lang="es-ES" sz="1200" dirty="0"/>
              <a:t>Trotes</a:t>
            </a:r>
          </a:p>
          <a:p>
            <a:pPr lvl="0"/>
            <a:r>
              <a:rPr lang="es-ES" sz="1200" dirty="0"/>
              <a:t>Marchas y caminatas  </a:t>
            </a:r>
          </a:p>
          <a:p>
            <a:pPr lvl="0"/>
            <a:r>
              <a:rPr lang="es-ES" sz="1200" dirty="0"/>
              <a:t>Carreras por diversos lugares y terrenos</a:t>
            </a:r>
          </a:p>
          <a:p>
            <a:endParaRPr lang="es-ES" sz="1200" dirty="0"/>
          </a:p>
        </p:txBody>
      </p:sp>
    </p:spTree>
    <p:extLst>
      <p:ext uri="{BB962C8B-B14F-4D97-AF65-F5344CB8AC3E}">
        <p14:creationId xmlns:p14="http://schemas.microsoft.com/office/powerpoint/2010/main" val="7548266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p:txBody>
          <a:bodyPr>
            <a:normAutofit fontScale="55000" lnSpcReduction="20000"/>
          </a:bodyPr>
          <a:lstStyle/>
          <a:p>
            <a:pPr marL="0" indent="0">
              <a:buNone/>
            </a:pPr>
            <a:r>
              <a:rPr lang="es-ES" sz="3600" dirty="0" smtClean="0">
                <a:latin typeface="Arial" pitchFamily="34" charset="0"/>
                <a:cs typeface="Arial" pitchFamily="34" charset="0"/>
              </a:rPr>
              <a:t>     Preparación </a:t>
            </a:r>
            <a:r>
              <a:rPr lang="es-ES" sz="3600" dirty="0">
                <a:latin typeface="Arial" pitchFamily="34" charset="0"/>
                <a:cs typeface="Arial" pitchFamily="34" charset="0"/>
              </a:rPr>
              <a:t>física sobre patines </a:t>
            </a:r>
          </a:p>
          <a:p>
            <a:pPr marL="0" indent="0">
              <a:buNone/>
            </a:pPr>
            <a:r>
              <a:rPr lang="es-ES" sz="3600" dirty="0">
                <a:latin typeface="Arial" pitchFamily="34" charset="0"/>
                <a:cs typeface="Arial" pitchFamily="34" charset="0"/>
              </a:rPr>
              <a:t> </a:t>
            </a:r>
          </a:p>
          <a:p>
            <a:pPr lvl="0"/>
            <a:r>
              <a:rPr lang="es-ES" dirty="0"/>
              <a:t>Potencia Anaeróbica </a:t>
            </a:r>
            <a:r>
              <a:rPr lang="es-ES" dirty="0" err="1"/>
              <a:t>Aláctica</a:t>
            </a:r>
            <a:r>
              <a:rPr lang="es-ES" dirty="0"/>
              <a:t> </a:t>
            </a:r>
          </a:p>
          <a:p>
            <a:pPr lvl="0"/>
            <a:r>
              <a:rPr lang="es-ES" dirty="0"/>
              <a:t>Capacidad Anaeróbica </a:t>
            </a:r>
            <a:r>
              <a:rPr lang="es-ES" dirty="0" err="1"/>
              <a:t>Aláctica</a:t>
            </a:r>
            <a:endParaRPr lang="es-ES" dirty="0"/>
          </a:p>
          <a:p>
            <a:pPr lvl="0"/>
            <a:r>
              <a:rPr lang="es-ES" dirty="0"/>
              <a:t> Potencia Anaeróbica Láctica</a:t>
            </a:r>
          </a:p>
          <a:p>
            <a:pPr lvl="0"/>
            <a:r>
              <a:rPr lang="es-ES" dirty="0"/>
              <a:t>Potencia Aeróbica</a:t>
            </a:r>
          </a:p>
          <a:p>
            <a:pPr lvl="0"/>
            <a:r>
              <a:rPr lang="es-ES" dirty="0" err="1"/>
              <a:t>Superaerobico</a:t>
            </a:r>
            <a:r>
              <a:rPr lang="es-ES" dirty="0"/>
              <a:t> </a:t>
            </a:r>
          </a:p>
          <a:p>
            <a:pPr lvl="0"/>
            <a:r>
              <a:rPr lang="es-ES" dirty="0" err="1"/>
              <a:t>Subaerobico</a:t>
            </a:r>
            <a:r>
              <a:rPr lang="es-ES" dirty="0"/>
              <a:t>  </a:t>
            </a:r>
          </a:p>
          <a:p>
            <a:r>
              <a:rPr lang="es-ES" dirty="0"/>
              <a:t> </a:t>
            </a:r>
          </a:p>
          <a:p>
            <a:pPr marL="0" indent="0">
              <a:buNone/>
            </a:pPr>
            <a:r>
              <a:rPr lang="es-ES" dirty="0" smtClean="0"/>
              <a:t>        </a:t>
            </a:r>
            <a:r>
              <a:rPr lang="es-ES" sz="3600" dirty="0">
                <a:latin typeface="Arial" pitchFamily="34" charset="0"/>
                <a:cs typeface="Arial" pitchFamily="34" charset="0"/>
              </a:rPr>
              <a:t>Métodos fundamentales para la preparación física sobre patines </a:t>
            </a:r>
          </a:p>
          <a:p>
            <a:pPr lvl="0"/>
            <a:r>
              <a:rPr lang="es-ES" dirty="0"/>
              <a:t>Continuo Uniforme</a:t>
            </a:r>
          </a:p>
          <a:p>
            <a:pPr lvl="0"/>
            <a:r>
              <a:rPr lang="es-ES" dirty="0"/>
              <a:t>Continuo Variable </a:t>
            </a:r>
          </a:p>
          <a:p>
            <a:pPr lvl="0"/>
            <a:r>
              <a:rPr lang="es-ES" dirty="0" err="1"/>
              <a:t>Intervalico</a:t>
            </a:r>
            <a:r>
              <a:rPr lang="es-ES" dirty="0"/>
              <a:t> Extensivo </a:t>
            </a:r>
          </a:p>
          <a:p>
            <a:pPr lvl="0"/>
            <a:r>
              <a:rPr lang="es-ES" dirty="0" err="1"/>
              <a:t>Intervalico</a:t>
            </a:r>
            <a:r>
              <a:rPr lang="es-ES" dirty="0"/>
              <a:t> Intensivo</a:t>
            </a:r>
          </a:p>
          <a:p>
            <a:pPr lvl="0"/>
            <a:r>
              <a:rPr lang="es-ES" dirty="0"/>
              <a:t>Repeticiones </a:t>
            </a:r>
          </a:p>
          <a:p>
            <a:endParaRPr lang="es-ES" dirty="0"/>
          </a:p>
        </p:txBody>
      </p:sp>
    </p:spTree>
    <p:extLst>
      <p:ext uri="{BB962C8B-B14F-4D97-AF65-F5344CB8AC3E}">
        <p14:creationId xmlns:p14="http://schemas.microsoft.com/office/powerpoint/2010/main" val="22424583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p:txBody>
          <a:bodyPr>
            <a:normAutofit fontScale="85000" lnSpcReduction="20000"/>
          </a:bodyPr>
          <a:lstStyle/>
          <a:p>
            <a:pPr marL="0" indent="0">
              <a:buNone/>
            </a:pPr>
            <a:r>
              <a:rPr lang="es-ES" dirty="0" smtClean="0"/>
              <a:t>   Área </a:t>
            </a:r>
            <a:r>
              <a:rPr lang="es-ES" dirty="0"/>
              <a:t>Superaeróbica</a:t>
            </a:r>
          </a:p>
          <a:p>
            <a:r>
              <a:rPr lang="es-ES" dirty="0"/>
              <a:t>Constituye un segundo nivel en los trabajos de predominio aeróbico, es el área funcional que más desarrolla la eficiencia aeróbica.  Algunos de los efectos producidos por el entrenamiento a este nivel son:</a:t>
            </a:r>
          </a:p>
          <a:p>
            <a:r>
              <a:rPr lang="es-ES" dirty="0"/>
              <a:t>- Aumento de la capacidad de producción-remoción de lactato.</a:t>
            </a:r>
          </a:p>
          <a:p>
            <a:r>
              <a:rPr lang="es-ES" dirty="0"/>
              <a:t>- Aumento de la capacidad y velocidad enzimático mitocondrial de metabolización del pirú bato</a:t>
            </a:r>
          </a:p>
          <a:p>
            <a:r>
              <a:rPr lang="es-ES" dirty="0"/>
              <a:t>- Establece las bases para el aumento del máximo consumo de oxígeno.</a:t>
            </a:r>
          </a:p>
          <a:p>
            <a:r>
              <a:rPr lang="es-ES" dirty="0"/>
              <a:t>- Aumenta la eficiencia metabólica glucolítica</a:t>
            </a:r>
          </a:p>
          <a:p>
            <a:endParaRPr lang="es-ES" dirty="0"/>
          </a:p>
        </p:txBody>
      </p:sp>
    </p:spTree>
    <p:extLst>
      <p:ext uri="{BB962C8B-B14F-4D97-AF65-F5344CB8AC3E}">
        <p14:creationId xmlns:p14="http://schemas.microsoft.com/office/powerpoint/2010/main" val="434251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t>ESTRUCTURA DEL PROGRAMA </a:t>
            </a:r>
            <a:endParaRPr lang="es-ES" dirty="0"/>
          </a:p>
        </p:txBody>
      </p:sp>
      <p:sp>
        <p:nvSpPr>
          <p:cNvPr id="3" name="2 Marcador de contenido"/>
          <p:cNvSpPr>
            <a:spLocks noGrp="1"/>
          </p:cNvSpPr>
          <p:nvPr>
            <p:ph idx="1"/>
          </p:nvPr>
        </p:nvSpPr>
        <p:spPr/>
        <p:txBody>
          <a:bodyPr>
            <a:normAutofit lnSpcReduction="10000"/>
          </a:bodyPr>
          <a:lstStyle/>
          <a:p>
            <a:r>
              <a:rPr lang="es-ES" sz="2800" dirty="0" smtClean="0"/>
              <a:t>Introducción Pág. 4  </a:t>
            </a:r>
          </a:p>
          <a:p>
            <a:r>
              <a:rPr lang="es-ES" sz="2800" dirty="0" smtClean="0"/>
              <a:t>Breve </a:t>
            </a:r>
            <a:r>
              <a:rPr lang="es-ES" sz="2800" dirty="0"/>
              <a:t>Bosquejo Histórico sobre el patinaje de Carreras</a:t>
            </a:r>
            <a:r>
              <a:rPr lang="es-ES" sz="2800" dirty="0" smtClean="0"/>
              <a:t>. Pág. 5 </a:t>
            </a:r>
          </a:p>
          <a:p>
            <a:r>
              <a:rPr lang="es-ES" sz="2800" dirty="0"/>
              <a:t>Reglas Específicas para las Distancias Competitivas adaptadas a las necesidades y exigencias de nuestro </a:t>
            </a:r>
            <a:r>
              <a:rPr lang="es-ES" sz="2800" dirty="0" smtClean="0"/>
              <a:t>país. Pág. 7 </a:t>
            </a:r>
          </a:p>
          <a:p>
            <a:r>
              <a:rPr lang="es-ES" sz="2800" dirty="0"/>
              <a:t>Sistema de </a:t>
            </a:r>
            <a:r>
              <a:rPr lang="es-ES" sz="2800" dirty="0" smtClean="0"/>
              <a:t>Enseñanza pág. 14-81 </a:t>
            </a:r>
          </a:p>
          <a:p>
            <a:r>
              <a:rPr lang="es-ES" sz="2800" dirty="0"/>
              <a:t>Evaluación Integral Sistema Competitivo</a:t>
            </a:r>
            <a:r>
              <a:rPr lang="es-ES" sz="2800" dirty="0" smtClean="0"/>
              <a:t>. Pág. 119</a:t>
            </a:r>
          </a:p>
          <a:p>
            <a:r>
              <a:rPr lang="es-ES" sz="2800" dirty="0"/>
              <a:t>Sistema de selección y </a:t>
            </a:r>
            <a:r>
              <a:rPr lang="es-ES" sz="2800" dirty="0" smtClean="0"/>
              <a:t>Evaluación pág. 125 </a:t>
            </a:r>
          </a:p>
          <a:p>
            <a:r>
              <a:rPr lang="es-ES" sz="2800" dirty="0" smtClean="0"/>
              <a:t>Bibliografía pág. 135 </a:t>
            </a:r>
          </a:p>
          <a:p>
            <a:pPr marL="0" indent="0">
              <a:buNone/>
            </a:pPr>
            <a:endParaRPr lang="es-ES" sz="1800" dirty="0" smtClean="0"/>
          </a:p>
          <a:p>
            <a:endParaRPr lang="es-ES" sz="1800" dirty="0"/>
          </a:p>
        </p:txBody>
      </p:sp>
    </p:spTree>
    <p:extLst>
      <p:ext uri="{BB962C8B-B14F-4D97-AF65-F5344CB8AC3E}">
        <p14:creationId xmlns:p14="http://schemas.microsoft.com/office/powerpoint/2010/main" val="208829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478015626"/>
              </p:ext>
            </p:extLst>
          </p:nvPr>
        </p:nvGraphicFramePr>
        <p:xfrm>
          <a:off x="899592" y="1988839"/>
          <a:ext cx="7272809" cy="3673132"/>
        </p:xfrm>
        <a:graphic>
          <a:graphicData uri="http://schemas.openxmlformats.org/drawingml/2006/table">
            <a:tbl>
              <a:tblPr firstRow="1" firstCol="1" lastRow="1" lastCol="1" bandRow="1" bandCol="1">
                <a:tableStyleId>{9DCAF9ED-07DC-4A11-8D7F-57B35C25682E}</a:tableStyleId>
              </a:tblPr>
              <a:tblGrid>
                <a:gridCol w="1114041"/>
                <a:gridCol w="1016085"/>
                <a:gridCol w="1137285"/>
                <a:gridCol w="1176300"/>
                <a:gridCol w="1059252"/>
                <a:gridCol w="823493"/>
                <a:gridCol w="946353"/>
              </a:tblGrid>
              <a:tr h="315727">
                <a:tc>
                  <a:txBody>
                    <a:bodyPr/>
                    <a:lstStyle/>
                    <a:p>
                      <a:pPr>
                        <a:spcAft>
                          <a:spcPts val="0"/>
                        </a:spcAft>
                      </a:pPr>
                      <a:r>
                        <a:rPr lang="es-ES" sz="1200" dirty="0">
                          <a:effectLst/>
                        </a:rPr>
                        <a:t>método</a:t>
                      </a:r>
                      <a:endParaRPr lang="es-ES" sz="1200" dirty="0">
                        <a:effectLst/>
                        <a:latin typeface="Times New Roman"/>
                        <a:ea typeface="Times New Roman"/>
                      </a:endParaRPr>
                    </a:p>
                  </a:txBody>
                  <a:tcPr marL="68580" marR="68580" marT="0" marB="0"/>
                </a:tc>
                <a:tc>
                  <a:txBody>
                    <a:bodyPr/>
                    <a:lstStyle/>
                    <a:p>
                      <a:pPr>
                        <a:spcAft>
                          <a:spcPts val="0"/>
                        </a:spcAft>
                      </a:pPr>
                      <a:r>
                        <a:rPr lang="es-ES" sz="1200">
                          <a:effectLst/>
                        </a:rPr>
                        <a:t>distancia</a:t>
                      </a:r>
                      <a:endParaRPr lang="es-ES" sz="1200">
                        <a:effectLst/>
                        <a:latin typeface="Times New Roman"/>
                        <a:ea typeface="Times New Roman"/>
                      </a:endParaRPr>
                    </a:p>
                  </a:txBody>
                  <a:tcPr marL="68580" marR="68580" marT="0" marB="0"/>
                </a:tc>
                <a:tc>
                  <a:txBody>
                    <a:bodyPr/>
                    <a:lstStyle/>
                    <a:p>
                      <a:pPr>
                        <a:spcAft>
                          <a:spcPts val="0"/>
                        </a:spcAft>
                      </a:pPr>
                      <a:r>
                        <a:rPr lang="es-ES" sz="1200">
                          <a:effectLst/>
                        </a:rPr>
                        <a:t>I  %Vmax </a:t>
                      </a:r>
                      <a:endParaRPr lang="es-ES" sz="1200">
                        <a:effectLst/>
                        <a:latin typeface="Times New Roman"/>
                        <a:ea typeface="Times New Roman"/>
                      </a:endParaRPr>
                    </a:p>
                  </a:txBody>
                  <a:tcPr marL="68580" marR="68580" marT="0" marB="0"/>
                </a:tc>
                <a:tc>
                  <a:txBody>
                    <a:bodyPr/>
                    <a:lstStyle/>
                    <a:p>
                      <a:pPr>
                        <a:spcAft>
                          <a:spcPts val="0"/>
                        </a:spcAft>
                      </a:pPr>
                      <a:r>
                        <a:rPr lang="es-ES" sz="1200">
                          <a:effectLst/>
                        </a:rPr>
                        <a:t>I  %Vmax</a:t>
                      </a:r>
                      <a:endParaRPr lang="es-ES" sz="1200">
                        <a:effectLst/>
                        <a:latin typeface="Times New Roman"/>
                        <a:ea typeface="Times New Roman"/>
                      </a:endParaRPr>
                    </a:p>
                  </a:txBody>
                  <a:tcPr marL="68580" marR="68580" marT="0" marB="0"/>
                </a:tc>
                <a:tc>
                  <a:txBody>
                    <a:bodyPr/>
                    <a:lstStyle/>
                    <a:p>
                      <a:pPr>
                        <a:spcAft>
                          <a:spcPts val="0"/>
                        </a:spcAft>
                      </a:pPr>
                      <a:r>
                        <a:rPr lang="es-ES" sz="1200">
                          <a:effectLst/>
                        </a:rPr>
                        <a:t>repetición</a:t>
                      </a:r>
                      <a:endParaRPr lang="es-ES" sz="1200">
                        <a:effectLst/>
                        <a:latin typeface="Times New Roman"/>
                        <a:ea typeface="Times New Roman"/>
                      </a:endParaRPr>
                    </a:p>
                  </a:txBody>
                  <a:tcPr marL="68580" marR="68580" marT="0" marB="0"/>
                </a:tc>
                <a:tc>
                  <a:txBody>
                    <a:bodyPr/>
                    <a:lstStyle/>
                    <a:p>
                      <a:pPr>
                        <a:spcAft>
                          <a:spcPts val="0"/>
                        </a:spcAft>
                      </a:pPr>
                      <a:r>
                        <a:rPr lang="es-ES" sz="1200">
                          <a:effectLst/>
                        </a:rPr>
                        <a:t>pausa</a:t>
                      </a:r>
                      <a:endParaRPr lang="es-ES" sz="1200">
                        <a:effectLst/>
                        <a:latin typeface="Times New Roman"/>
                        <a:ea typeface="Times New Roman"/>
                      </a:endParaRPr>
                    </a:p>
                  </a:txBody>
                  <a:tcPr marL="68580" marR="68580" marT="0" marB="0"/>
                </a:tc>
                <a:tc>
                  <a:txBody>
                    <a:bodyPr/>
                    <a:lstStyle/>
                    <a:p>
                      <a:pPr>
                        <a:spcAft>
                          <a:spcPts val="0"/>
                        </a:spcAft>
                      </a:pPr>
                      <a:r>
                        <a:rPr lang="es-ES" sz="1200">
                          <a:effectLst/>
                        </a:rPr>
                        <a:t>Pulso</a:t>
                      </a:r>
                      <a:endParaRPr lang="es-ES" sz="1200">
                        <a:effectLst/>
                        <a:latin typeface="Times New Roman"/>
                        <a:ea typeface="Times New Roman"/>
                      </a:endParaRPr>
                    </a:p>
                  </a:txBody>
                  <a:tcPr marL="68580" marR="68580" marT="0" marB="0"/>
                </a:tc>
              </a:tr>
              <a:tr h="476362">
                <a:tc>
                  <a:txBody>
                    <a:bodyPr/>
                    <a:lstStyle/>
                    <a:p>
                      <a:pPr>
                        <a:spcAft>
                          <a:spcPts val="0"/>
                        </a:spcAft>
                      </a:pPr>
                      <a:r>
                        <a:rPr lang="es-ES" sz="1200">
                          <a:effectLst/>
                        </a:rPr>
                        <a:t>Continuo variable </a:t>
                      </a:r>
                      <a:endParaRPr lang="es-ES" sz="1200">
                        <a:effectLst/>
                        <a:latin typeface="Times New Roman"/>
                        <a:ea typeface="Times New Roman"/>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5-10 km</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   75-77%  </a:t>
                      </a:r>
                    </a:p>
                    <a:p>
                      <a:pPr algn="ctr">
                        <a:spcAft>
                          <a:spcPts val="0"/>
                        </a:spcAft>
                      </a:pPr>
                      <a:r>
                        <a:rPr lang="es-ES" sz="1600" dirty="0" smtClean="0">
                          <a:effectLst/>
                          <a:latin typeface="Arial" pitchFamily="34" charset="0"/>
                          <a:cs typeface="Arial" pitchFamily="34" charset="0"/>
                        </a:rPr>
                        <a:t>    5</a:t>
                      </a:r>
                      <a:r>
                        <a:rPr lang="es-ES" sz="1600" dirty="0">
                          <a:effectLst/>
                          <a:latin typeface="Arial" pitchFamily="34" charset="0"/>
                          <a:cs typeface="Arial" pitchFamily="34" charset="0"/>
                        </a:rPr>
                        <a:t>`-8`  </a:t>
                      </a:r>
                    </a:p>
                    <a:p>
                      <a:pPr algn="ctr">
                        <a:spcAft>
                          <a:spcPts val="0"/>
                        </a:spcAft>
                      </a:pPr>
                      <a:r>
                        <a:rPr lang="es-ES" sz="1600" dirty="0">
                          <a:effectLst/>
                          <a:latin typeface="Arial" pitchFamily="34" charset="0"/>
                          <a:cs typeface="Arial" pitchFamily="34" charset="0"/>
                        </a:rPr>
                        <a:t> </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70-72%</a:t>
                      </a:r>
                    </a:p>
                    <a:p>
                      <a:pPr algn="ctr">
                        <a:spcAft>
                          <a:spcPts val="0"/>
                        </a:spcAft>
                      </a:pPr>
                      <a:r>
                        <a:rPr lang="es-ES" sz="1600" dirty="0" smtClean="0">
                          <a:effectLst/>
                          <a:latin typeface="Arial" pitchFamily="34" charset="0"/>
                          <a:cs typeface="Arial" pitchFamily="34" charset="0"/>
                        </a:rPr>
                        <a:t>   2</a:t>
                      </a:r>
                      <a:r>
                        <a:rPr lang="es-ES" sz="1600" dirty="0">
                          <a:effectLst/>
                          <a:latin typeface="Arial" pitchFamily="34" charset="0"/>
                          <a:cs typeface="Arial" pitchFamily="34" charset="0"/>
                        </a:rPr>
                        <a:t>`-3`</a:t>
                      </a:r>
                    </a:p>
                    <a:p>
                      <a:pPr algn="ctr">
                        <a:spcAft>
                          <a:spcPts val="0"/>
                        </a:spcAft>
                      </a:pPr>
                      <a:r>
                        <a:rPr lang="es-ES" sz="1600" dirty="0">
                          <a:effectLst/>
                          <a:latin typeface="Arial" pitchFamily="34" charset="0"/>
                          <a:cs typeface="Arial" pitchFamily="34" charset="0"/>
                        </a:rPr>
                        <a:t> </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 </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 </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140-180</a:t>
                      </a:r>
                      <a:endParaRPr lang="es-ES" sz="1600">
                        <a:effectLst/>
                        <a:latin typeface="Arial" pitchFamily="34" charset="0"/>
                        <a:ea typeface="Times New Roman"/>
                        <a:cs typeface="Arial" pitchFamily="34" charset="0"/>
                      </a:endParaRPr>
                    </a:p>
                  </a:txBody>
                  <a:tcPr marL="68580" marR="68580" marT="0" marB="0"/>
                </a:tc>
              </a:tr>
              <a:tr h="631455">
                <a:tc>
                  <a:txBody>
                    <a:bodyPr/>
                    <a:lstStyle/>
                    <a:p>
                      <a:pPr>
                        <a:spcAft>
                          <a:spcPts val="0"/>
                        </a:spcAft>
                      </a:pPr>
                      <a:r>
                        <a:rPr lang="es-ES" sz="1200">
                          <a:effectLst/>
                        </a:rPr>
                        <a:t>Continuo Intensivo</a:t>
                      </a:r>
                      <a:endParaRPr lang="es-ES" sz="1200">
                        <a:effectLst/>
                        <a:latin typeface="Times New Roman"/>
                        <a:ea typeface="Times New Roman"/>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5-10km</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75-77% </a:t>
                      </a:r>
                    </a:p>
                    <a:p>
                      <a:pPr algn="ctr">
                        <a:spcAft>
                          <a:spcPts val="0"/>
                        </a:spcAft>
                      </a:pPr>
                      <a:r>
                        <a:rPr lang="es-ES_tradnl" sz="1600">
                          <a:effectLst/>
                          <a:latin typeface="Arial" pitchFamily="34" charset="0"/>
                          <a:cs typeface="Arial" pitchFamily="34" charset="0"/>
                        </a:rPr>
                        <a:t> </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 </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 </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 </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160-180</a:t>
                      </a:r>
                      <a:endParaRPr lang="es-ES" sz="1600" dirty="0">
                        <a:effectLst/>
                        <a:latin typeface="Arial" pitchFamily="34" charset="0"/>
                        <a:ea typeface="Times New Roman"/>
                        <a:cs typeface="Arial" pitchFamily="34" charset="0"/>
                      </a:endParaRPr>
                    </a:p>
                  </a:txBody>
                  <a:tcPr marL="68580" marR="68580" marT="0" marB="0"/>
                </a:tc>
              </a:tr>
              <a:tr h="631455">
                <a:tc>
                  <a:txBody>
                    <a:bodyPr/>
                    <a:lstStyle/>
                    <a:p>
                      <a:pPr>
                        <a:spcAft>
                          <a:spcPts val="0"/>
                        </a:spcAft>
                      </a:pPr>
                      <a:r>
                        <a:rPr lang="es-ES" sz="1200">
                          <a:effectLst/>
                        </a:rPr>
                        <a:t>Intervalico extensivo </a:t>
                      </a:r>
                      <a:endParaRPr lang="es-ES" sz="1200">
                        <a:effectLst/>
                        <a:latin typeface="Times New Roman"/>
                        <a:ea typeface="Times New Roman"/>
                      </a:endParaRPr>
                    </a:p>
                  </a:txBody>
                  <a:tcPr marL="68580" marR="68580" marT="0" marB="0"/>
                </a:tc>
                <a:tc>
                  <a:txBody>
                    <a:bodyPr/>
                    <a:lstStyle/>
                    <a:p>
                      <a:pPr algn="ctr">
                        <a:spcAft>
                          <a:spcPts val="0"/>
                        </a:spcAft>
                      </a:pPr>
                      <a:r>
                        <a:rPr lang="es-ES" sz="1600">
                          <a:effectLst/>
                          <a:latin typeface="Arial" pitchFamily="34" charset="0"/>
                          <a:cs typeface="Arial" pitchFamily="34" charset="0"/>
                        </a:rPr>
                        <a:t>4-6 km </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75-77 %</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 </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2-3</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4`-5`</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160-180</a:t>
                      </a:r>
                      <a:endParaRPr lang="es-ES" sz="1600" dirty="0">
                        <a:effectLst/>
                        <a:latin typeface="Arial" pitchFamily="34" charset="0"/>
                        <a:ea typeface="Times New Roman"/>
                        <a:cs typeface="Arial" pitchFamily="34" charset="0"/>
                      </a:endParaRPr>
                    </a:p>
                  </a:txBody>
                  <a:tcPr marL="68580" marR="68580" marT="0" marB="0"/>
                </a:tc>
              </a:tr>
              <a:tr h="631455">
                <a:tc>
                  <a:txBody>
                    <a:bodyPr/>
                    <a:lstStyle/>
                    <a:p>
                      <a:pPr>
                        <a:spcAft>
                          <a:spcPts val="0"/>
                        </a:spcAft>
                      </a:pPr>
                      <a:r>
                        <a:rPr lang="es-ES" sz="1200">
                          <a:effectLst/>
                        </a:rPr>
                        <a:t>Intervalico extensivo </a:t>
                      </a:r>
                      <a:endParaRPr lang="es-ES" sz="1200">
                        <a:effectLst/>
                        <a:latin typeface="Times New Roman"/>
                        <a:ea typeface="Times New Roman"/>
                      </a:endParaRPr>
                    </a:p>
                  </a:txBody>
                  <a:tcPr marL="68580" marR="68580" marT="0" marB="0"/>
                </a:tc>
                <a:tc>
                  <a:txBody>
                    <a:bodyPr/>
                    <a:lstStyle/>
                    <a:p>
                      <a:pPr algn="ctr">
                        <a:spcAft>
                          <a:spcPts val="0"/>
                        </a:spcAft>
                      </a:pPr>
                      <a:r>
                        <a:rPr lang="es-ES" sz="1600">
                          <a:effectLst/>
                          <a:latin typeface="Arial" pitchFamily="34" charset="0"/>
                          <a:cs typeface="Arial" pitchFamily="34" charset="0"/>
                        </a:rPr>
                        <a:t>1.5-3km</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75-77%</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 </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3-4</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2`-4`</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160-180</a:t>
                      </a:r>
                      <a:endParaRPr lang="es-ES" sz="1600" dirty="0">
                        <a:effectLst/>
                        <a:latin typeface="Arial" pitchFamily="34" charset="0"/>
                        <a:ea typeface="Times New Roman"/>
                        <a:cs typeface="Arial" pitchFamily="34" charset="0"/>
                      </a:endParaRPr>
                    </a:p>
                  </a:txBody>
                  <a:tcPr marL="68580" marR="68580" marT="0" marB="0"/>
                </a:tc>
              </a:tr>
              <a:tr h="553637">
                <a:tc>
                  <a:txBody>
                    <a:bodyPr/>
                    <a:lstStyle/>
                    <a:p>
                      <a:pPr>
                        <a:spcAft>
                          <a:spcPts val="0"/>
                        </a:spcAft>
                      </a:pPr>
                      <a:r>
                        <a:rPr lang="es-ES" sz="1200">
                          <a:effectLst/>
                        </a:rPr>
                        <a:t>Continuo variable </a:t>
                      </a:r>
                      <a:endParaRPr lang="es-ES" sz="1200">
                        <a:effectLst/>
                        <a:latin typeface="Times New Roman"/>
                        <a:ea typeface="Times New Roman"/>
                      </a:endParaRPr>
                    </a:p>
                  </a:txBody>
                  <a:tcPr marL="68580" marR="68580" marT="0" marB="0"/>
                </a:tc>
                <a:tc>
                  <a:txBody>
                    <a:bodyPr/>
                    <a:lstStyle/>
                    <a:p>
                      <a:pPr algn="ctr">
                        <a:spcAft>
                          <a:spcPts val="0"/>
                        </a:spcAft>
                      </a:pPr>
                      <a:r>
                        <a:rPr lang="es-ES" sz="1600" b="0" dirty="0">
                          <a:effectLst/>
                          <a:latin typeface="Arial" pitchFamily="34" charset="0"/>
                          <a:cs typeface="Arial" pitchFamily="34" charset="0"/>
                        </a:rPr>
                        <a:t>5-10 km</a:t>
                      </a:r>
                      <a:endParaRPr lang="es-ES" sz="1600" b="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b="0" dirty="0">
                          <a:effectLst/>
                          <a:latin typeface="Arial" pitchFamily="34" charset="0"/>
                          <a:cs typeface="Arial" pitchFamily="34" charset="0"/>
                        </a:rPr>
                        <a:t>  80-85</a:t>
                      </a:r>
                      <a:r>
                        <a:rPr lang="es-ES" sz="1600" b="0" dirty="0" smtClean="0">
                          <a:effectLst/>
                          <a:latin typeface="Arial" pitchFamily="34" charset="0"/>
                          <a:cs typeface="Arial" pitchFamily="34" charset="0"/>
                        </a:rPr>
                        <a:t>%</a:t>
                      </a:r>
                      <a:endParaRPr lang="es-ES" sz="1600" b="0" dirty="0">
                        <a:effectLst/>
                        <a:latin typeface="Arial" pitchFamily="34" charset="0"/>
                        <a:cs typeface="Arial" pitchFamily="34" charset="0"/>
                      </a:endParaRPr>
                    </a:p>
                  </a:txBody>
                  <a:tcPr marL="68580" marR="68580" marT="0" marB="0"/>
                </a:tc>
                <a:tc>
                  <a:txBody>
                    <a:bodyPr/>
                    <a:lstStyle/>
                    <a:p>
                      <a:pPr algn="ctr">
                        <a:spcAft>
                          <a:spcPts val="0"/>
                        </a:spcAft>
                      </a:pPr>
                      <a:r>
                        <a:rPr lang="es-ES" sz="1600" b="0" dirty="0">
                          <a:effectLst/>
                          <a:latin typeface="Arial" pitchFamily="34" charset="0"/>
                          <a:cs typeface="Arial" pitchFamily="34" charset="0"/>
                        </a:rPr>
                        <a:t>72-75%</a:t>
                      </a:r>
                    </a:p>
                    <a:p>
                      <a:pPr algn="ctr">
                        <a:spcAft>
                          <a:spcPts val="0"/>
                        </a:spcAft>
                      </a:pPr>
                      <a:r>
                        <a:rPr lang="es-ES" sz="1600" b="0" dirty="0" smtClean="0">
                          <a:effectLst/>
                          <a:latin typeface="Arial" pitchFamily="34" charset="0"/>
                          <a:cs typeface="Arial" pitchFamily="34" charset="0"/>
                        </a:rPr>
                        <a:t>´</a:t>
                      </a:r>
                      <a:endParaRPr lang="es-ES" sz="1600" b="0" dirty="0">
                        <a:effectLst/>
                        <a:latin typeface="Arial" pitchFamily="34" charset="0"/>
                        <a:cs typeface="Arial" pitchFamily="34" charset="0"/>
                      </a:endParaRPr>
                    </a:p>
                    <a:p>
                      <a:pPr algn="ctr">
                        <a:spcAft>
                          <a:spcPts val="0"/>
                        </a:spcAft>
                      </a:pPr>
                      <a:r>
                        <a:rPr lang="es-ES" sz="1600" b="0" dirty="0">
                          <a:effectLst/>
                          <a:latin typeface="Arial" pitchFamily="34" charset="0"/>
                          <a:cs typeface="Arial" pitchFamily="34" charset="0"/>
                        </a:rPr>
                        <a:t> </a:t>
                      </a:r>
                      <a:endParaRPr lang="es-ES" sz="1600" b="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 </a:t>
                      </a:r>
                      <a:endParaRPr lang="es-ES"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a:effectLst/>
                          <a:latin typeface="Arial" pitchFamily="34" charset="0"/>
                          <a:cs typeface="Arial" pitchFamily="34" charset="0"/>
                        </a:rPr>
                        <a:t> </a:t>
                      </a:r>
                      <a:endParaRPr lang="es-ES" sz="160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es-ES" sz="1600" dirty="0">
                          <a:effectLst/>
                          <a:latin typeface="Arial" pitchFamily="34" charset="0"/>
                          <a:cs typeface="Arial" pitchFamily="34" charset="0"/>
                        </a:rPr>
                        <a:t>160-190</a:t>
                      </a:r>
                      <a:endParaRPr lang="es-ES" sz="1600" dirty="0">
                        <a:effectLst/>
                        <a:latin typeface="Arial" pitchFamily="34" charset="0"/>
                        <a:ea typeface="Times New Roman"/>
                        <a:cs typeface="Arial" pitchFamily="34" charset="0"/>
                      </a:endParaRPr>
                    </a:p>
                  </a:txBody>
                  <a:tcPr marL="68580" marR="68580" marT="0" marB="0"/>
                </a:tc>
              </a:tr>
            </a:tbl>
          </a:graphicData>
        </a:graphic>
      </p:graphicFrame>
      <p:sp>
        <p:nvSpPr>
          <p:cNvPr id="5" name="4 CuadroTexto"/>
          <p:cNvSpPr txBox="1"/>
          <p:nvPr/>
        </p:nvSpPr>
        <p:spPr>
          <a:xfrm>
            <a:off x="1187624" y="1447334"/>
            <a:ext cx="6624736" cy="461665"/>
          </a:xfrm>
          <a:prstGeom prst="rect">
            <a:avLst/>
          </a:prstGeom>
          <a:noFill/>
        </p:spPr>
        <p:txBody>
          <a:bodyPr wrap="square" rtlCol="0">
            <a:spAutoFit/>
          </a:bodyPr>
          <a:lstStyle/>
          <a:p>
            <a:pPr algn="ctr"/>
            <a:r>
              <a:rPr lang="es-ES" sz="2400" dirty="0"/>
              <a:t>Área Superaeróbica</a:t>
            </a:r>
          </a:p>
        </p:txBody>
      </p:sp>
    </p:spTree>
    <p:extLst>
      <p:ext uri="{BB962C8B-B14F-4D97-AF65-F5344CB8AC3E}">
        <p14:creationId xmlns:p14="http://schemas.microsoft.com/office/powerpoint/2010/main" val="24260683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p:txBody>
          <a:bodyPr>
            <a:normAutofit fontScale="70000" lnSpcReduction="20000"/>
          </a:bodyPr>
          <a:lstStyle/>
          <a:p>
            <a:pPr marL="0" indent="0">
              <a:buNone/>
            </a:pPr>
            <a:r>
              <a:rPr lang="es-ES" dirty="0" smtClean="0"/>
              <a:t>      Preparación </a:t>
            </a:r>
            <a:r>
              <a:rPr lang="es-ES" dirty="0"/>
              <a:t>táctica</a:t>
            </a:r>
          </a:p>
          <a:p>
            <a:pPr marL="0" indent="0">
              <a:buNone/>
            </a:pPr>
            <a:r>
              <a:rPr lang="es-ES" dirty="0"/>
              <a:t> </a:t>
            </a:r>
          </a:p>
          <a:p>
            <a:pPr lvl="0"/>
            <a:r>
              <a:rPr lang="es-ES" dirty="0"/>
              <a:t>Ejercicios de sobrepaso del contrario de diferentes formas </a:t>
            </a:r>
          </a:p>
          <a:p>
            <a:pPr lvl="0"/>
            <a:r>
              <a:rPr lang="es-ES" dirty="0"/>
              <a:t>Juegos y carreras por eliminación</a:t>
            </a:r>
          </a:p>
          <a:p>
            <a:pPr lvl="0"/>
            <a:r>
              <a:rPr lang="es-ES" dirty="0"/>
              <a:t>Juegos y carreras por puntos </a:t>
            </a:r>
          </a:p>
          <a:p>
            <a:pPr lvl="0"/>
            <a:r>
              <a:rPr lang="es-ES" dirty="0"/>
              <a:t> Ejercicios de tranque del contrario de forma individual y en equipo</a:t>
            </a:r>
          </a:p>
          <a:p>
            <a:pPr lvl="0"/>
            <a:r>
              <a:rPr lang="es-ES" dirty="0"/>
              <a:t>Ejercicios en equipo de trabajo en pelotón </a:t>
            </a:r>
          </a:p>
          <a:p>
            <a:pPr lvl="0"/>
            <a:r>
              <a:rPr lang="es-ES" dirty="0"/>
              <a:t>Aprendizaje de distribución del esfuerzo en las carreras.</a:t>
            </a:r>
          </a:p>
          <a:p>
            <a:pPr lvl="0"/>
            <a:r>
              <a:rPr lang="es-ES" dirty="0"/>
              <a:t>Ejercicios de acomodación en las salidas de carreras por baterías</a:t>
            </a:r>
          </a:p>
          <a:p>
            <a:pPr lvl="0"/>
            <a:r>
              <a:rPr lang="es-ES" dirty="0"/>
              <a:t>Carreras de relevo </a:t>
            </a:r>
          </a:p>
          <a:p>
            <a:pPr lvl="0"/>
            <a:r>
              <a:rPr lang="es-ES" dirty="0"/>
              <a:t>Estrategias competitivas en equipos según características del contrario.</a:t>
            </a:r>
          </a:p>
          <a:p>
            <a:pPr marL="0" indent="0">
              <a:buNone/>
            </a:pPr>
            <a:endParaRPr lang="es-ES" dirty="0"/>
          </a:p>
          <a:p>
            <a:endParaRPr lang="es-ES" dirty="0"/>
          </a:p>
        </p:txBody>
      </p:sp>
    </p:spTree>
    <p:extLst>
      <p:ext uri="{BB962C8B-B14F-4D97-AF65-F5344CB8AC3E}">
        <p14:creationId xmlns:p14="http://schemas.microsoft.com/office/powerpoint/2010/main" val="3462381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p:txBody>
          <a:bodyPr>
            <a:normAutofit fontScale="77500" lnSpcReduction="20000"/>
          </a:bodyPr>
          <a:lstStyle/>
          <a:p>
            <a:r>
              <a:rPr lang="es-ES" dirty="0"/>
              <a:t>Preparación teórica </a:t>
            </a:r>
          </a:p>
          <a:p>
            <a:pPr marL="0" indent="0">
              <a:buNone/>
            </a:pPr>
            <a:r>
              <a:rPr lang="es-ES" dirty="0"/>
              <a:t> </a:t>
            </a:r>
          </a:p>
          <a:p>
            <a:pPr lvl="0"/>
            <a:r>
              <a:rPr lang="es-ES" dirty="0"/>
              <a:t>Observación de competencias de patinaje</a:t>
            </a:r>
          </a:p>
          <a:p>
            <a:pPr lvl="0"/>
            <a:r>
              <a:rPr lang="es-ES" dirty="0"/>
              <a:t>Observación de láminas y videos de la ejecución técnica</a:t>
            </a:r>
          </a:p>
          <a:p>
            <a:pPr lvl="0"/>
            <a:r>
              <a:rPr lang="es-ES" dirty="0"/>
              <a:t>Reglas fundamentales de los diferentes eventos (Circuito de habilidades, Contra reloj, Por baterías, por eliminación, por puntos y relevos )</a:t>
            </a:r>
          </a:p>
          <a:p>
            <a:pPr lvl="0"/>
            <a:r>
              <a:rPr lang="es-ES" dirty="0"/>
              <a:t>Transmisión de conocimientos acerca de la historia del patinaje en cuba, principales figuras. </a:t>
            </a:r>
          </a:p>
          <a:p>
            <a:pPr lvl="0"/>
            <a:r>
              <a:rPr lang="es-ES" dirty="0"/>
              <a:t>Transmisión de conocimientos sobre los campeonatos mundiales, competencias internacionales, principales figuras.</a:t>
            </a:r>
          </a:p>
          <a:p>
            <a:endParaRPr lang="es-ES" dirty="0"/>
          </a:p>
        </p:txBody>
      </p:sp>
    </p:spTree>
    <p:extLst>
      <p:ext uri="{BB962C8B-B14F-4D97-AF65-F5344CB8AC3E}">
        <p14:creationId xmlns:p14="http://schemas.microsoft.com/office/powerpoint/2010/main" val="3813967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Contenido del programa</a:t>
            </a:r>
            <a:endParaRPr lang="es-ES" dirty="0"/>
          </a:p>
        </p:txBody>
      </p:sp>
      <p:sp>
        <p:nvSpPr>
          <p:cNvPr id="3" name="2 Marcador de contenido"/>
          <p:cNvSpPr>
            <a:spLocks noGrp="1"/>
          </p:cNvSpPr>
          <p:nvPr>
            <p:ph idx="1"/>
          </p:nvPr>
        </p:nvSpPr>
        <p:spPr/>
        <p:txBody>
          <a:bodyPr>
            <a:normAutofit fontScale="70000" lnSpcReduction="20000"/>
          </a:bodyPr>
          <a:lstStyle/>
          <a:p>
            <a:pPr marL="0" indent="0">
              <a:buNone/>
            </a:pPr>
            <a:r>
              <a:rPr lang="es-ES" dirty="0" smtClean="0"/>
              <a:t>      De </a:t>
            </a:r>
            <a:r>
              <a:rPr lang="es-ES" dirty="0"/>
              <a:t>la educación </a:t>
            </a:r>
          </a:p>
          <a:p>
            <a:pPr lvl="0"/>
            <a:r>
              <a:rPr lang="es-ES" dirty="0"/>
              <a:t>Crear sentimiento de pertenencia por el área de entrenamiento, apoyar en la limpieza y embellecimiento de esta.  </a:t>
            </a:r>
          </a:p>
          <a:p>
            <a:pPr lvl="0"/>
            <a:r>
              <a:rPr lang="es-ES" dirty="0"/>
              <a:t>Lograr sentimientos de cooperación, ayuda y solidaridad entre todos los atletas. </a:t>
            </a:r>
          </a:p>
          <a:p>
            <a:pPr lvl="0"/>
            <a:r>
              <a:rPr lang="es-ES" dirty="0"/>
              <a:t>Lograr un alto por ciento de asistencia y puntualidad</a:t>
            </a:r>
          </a:p>
          <a:p>
            <a:pPr lvl="0"/>
            <a:r>
              <a:rPr lang="es-ES" dirty="0"/>
              <a:t>Luchar por mantener una disciplina ejemplar dentro y fuera del terreno  </a:t>
            </a:r>
          </a:p>
          <a:p>
            <a:pPr lvl="0"/>
            <a:r>
              <a:rPr lang="es-ES" dirty="0"/>
              <a:t>Formar un colectivo cohesionado y de alta combatividad</a:t>
            </a:r>
          </a:p>
          <a:p>
            <a:pPr lvl="0"/>
            <a:r>
              <a:rPr lang="es-ES" dirty="0"/>
              <a:t>Resaltar hechos importantes de la obra de la revolución en la esfera de la educación y el deporte.</a:t>
            </a:r>
          </a:p>
          <a:p>
            <a:r>
              <a:rPr lang="es-ES" dirty="0"/>
              <a:t>Luchar en los entrenamientos de manera consiente y sistemática por elevar el nivel de la preparación</a:t>
            </a:r>
          </a:p>
        </p:txBody>
      </p:sp>
    </p:spTree>
    <p:extLst>
      <p:ext uri="{BB962C8B-B14F-4D97-AF65-F5344CB8AC3E}">
        <p14:creationId xmlns:p14="http://schemas.microsoft.com/office/powerpoint/2010/main" val="2637585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143000"/>
          </a:xfrm>
        </p:spPr>
        <p:txBody>
          <a:bodyPr>
            <a:normAutofit fontScale="90000"/>
          </a:bodyPr>
          <a:lstStyle/>
          <a:p>
            <a:r>
              <a:rPr lang="es-ES" b="1" i="1" dirty="0"/>
              <a:t>3ra Etapa  11-12 años </a:t>
            </a:r>
            <a:br>
              <a:rPr lang="es-ES" b="1" i="1" dirty="0"/>
            </a:br>
            <a:r>
              <a:rPr lang="es-ES" b="1" dirty="0"/>
              <a:t>Test Pedagógicos </a:t>
            </a:r>
            <a:br>
              <a:rPr lang="es-ES" b="1" dirty="0"/>
            </a:br>
            <a:endParaRPr lang="es-ES" dirty="0"/>
          </a:p>
        </p:txBody>
      </p:sp>
      <p:sp>
        <p:nvSpPr>
          <p:cNvPr id="3" name="2 Marcador de contenido"/>
          <p:cNvSpPr>
            <a:spLocks noGrp="1"/>
          </p:cNvSpPr>
          <p:nvPr>
            <p:ph idx="1"/>
          </p:nvPr>
        </p:nvSpPr>
        <p:spPr>
          <a:xfrm>
            <a:off x="467544" y="1628800"/>
            <a:ext cx="8219256" cy="4497363"/>
          </a:xfrm>
        </p:spPr>
        <p:txBody>
          <a:bodyPr>
            <a:normAutofit fontScale="62500" lnSpcReduction="20000"/>
          </a:bodyPr>
          <a:lstStyle/>
          <a:p>
            <a:pPr marL="0" indent="0">
              <a:buNone/>
            </a:pPr>
            <a:r>
              <a:rPr lang="es-ES" dirty="0" smtClean="0"/>
              <a:t>       Habilidades</a:t>
            </a:r>
            <a:endParaRPr lang="es-ES" dirty="0"/>
          </a:p>
          <a:p>
            <a:pPr lvl="0"/>
            <a:r>
              <a:rPr lang="es-ES" dirty="0"/>
              <a:t>Circuito de habilidades 11 y 12 </a:t>
            </a:r>
          </a:p>
          <a:p>
            <a:pPr marL="0" indent="0">
              <a:buNone/>
            </a:pPr>
            <a:endParaRPr lang="es-ES" dirty="0"/>
          </a:p>
          <a:p>
            <a:pPr marL="0" indent="0">
              <a:buNone/>
            </a:pPr>
            <a:r>
              <a:rPr lang="es-ES" dirty="0" smtClean="0"/>
              <a:t>      Técnicos</a:t>
            </a:r>
            <a:endParaRPr lang="es-ES" dirty="0"/>
          </a:p>
          <a:p>
            <a:pPr lvl="0"/>
            <a:r>
              <a:rPr lang="es-ES" dirty="0"/>
              <a:t>Observación de la ejecución de la técnica por los protocolos establecidos, Técnica en recta, técnica en curva, técnica de arrancada y técnica de llegada</a:t>
            </a:r>
          </a:p>
          <a:p>
            <a:pPr marL="0" indent="0">
              <a:buNone/>
            </a:pPr>
            <a:endParaRPr lang="es-ES" dirty="0"/>
          </a:p>
          <a:p>
            <a:pPr marL="0" indent="0">
              <a:buNone/>
            </a:pPr>
            <a:r>
              <a:rPr lang="es-ES" dirty="0" smtClean="0"/>
              <a:t>       Preparación </a:t>
            </a:r>
            <a:r>
              <a:rPr lang="es-ES" dirty="0"/>
              <a:t>física General </a:t>
            </a:r>
          </a:p>
          <a:p>
            <a:pPr lvl="0"/>
            <a:r>
              <a:rPr lang="es-ES" dirty="0"/>
              <a:t>Test de 60 m planos</a:t>
            </a:r>
          </a:p>
          <a:p>
            <a:pPr lvl="0"/>
            <a:r>
              <a:rPr lang="es-ES" dirty="0"/>
              <a:t>Test de abdominales en 30¨</a:t>
            </a:r>
          </a:p>
          <a:p>
            <a:pPr lvl="0"/>
            <a:r>
              <a:rPr lang="es-ES" dirty="0"/>
              <a:t>Test de salto sin impulso.</a:t>
            </a:r>
          </a:p>
          <a:p>
            <a:pPr lvl="0"/>
            <a:r>
              <a:rPr lang="es-ES" dirty="0"/>
              <a:t>Test de Planchas cantidad máxima de repeticiones</a:t>
            </a:r>
          </a:p>
          <a:p>
            <a:pPr lvl="0"/>
            <a:r>
              <a:rPr lang="es-ES" dirty="0"/>
              <a:t>Test de 800 m planos.</a:t>
            </a:r>
          </a:p>
          <a:p>
            <a:endParaRPr lang="es-ES" dirty="0"/>
          </a:p>
        </p:txBody>
      </p:sp>
    </p:spTree>
    <p:extLst>
      <p:ext uri="{BB962C8B-B14F-4D97-AF65-F5344CB8AC3E}">
        <p14:creationId xmlns:p14="http://schemas.microsoft.com/office/powerpoint/2010/main" val="37697081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3ra Etapa  11-12 años </a:t>
            </a:r>
            <a:br>
              <a:rPr lang="es-ES" b="1" i="1" dirty="0"/>
            </a:br>
            <a:r>
              <a:rPr lang="es-ES" b="1" dirty="0"/>
              <a:t>Test Pedagógicos</a:t>
            </a:r>
            <a:endParaRPr lang="es-ES" dirty="0"/>
          </a:p>
        </p:txBody>
      </p:sp>
      <p:sp>
        <p:nvSpPr>
          <p:cNvPr id="3" name="2 Marcador de contenido"/>
          <p:cNvSpPr>
            <a:spLocks noGrp="1"/>
          </p:cNvSpPr>
          <p:nvPr>
            <p:ph idx="1"/>
          </p:nvPr>
        </p:nvSpPr>
        <p:spPr>
          <a:xfrm>
            <a:off x="827584" y="1916832"/>
            <a:ext cx="7859216" cy="4209331"/>
          </a:xfrm>
        </p:spPr>
        <p:txBody>
          <a:bodyPr>
            <a:normAutofit fontScale="85000" lnSpcReduction="20000"/>
          </a:bodyPr>
          <a:lstStyle/>
          <a:p>
            <a:r>
              <a:rPr lang="es-ES" dirty="0"/>
              <a:t>Preparación física Especial (en Patines)</a:t>
            </a:r>
          </a:p>
          <a:p>
            <a:pPr lvl="0"/>
            <a:r>
              <a:rPr lang="es-ES" dirty="0"/>
              <a:t>Test de 200 m contra reloj</a:t>
            </a:r>
          </a:p>
          <a:p>
            <a:pPr lvl="0"/>
            <a:r>
              <a:rPr lang="es-ES" dirty="0"/>
              <a:t>Test de 500 m individual</a:t>
            </a:r>
          </a:p>
          <a:p>
            <a:pPr lvl="0"/>
            <a:r>
              <a:rPr lang="es-ES" dirty="0"/>
              <a:t>Test de 3 000 m individual  </a:t>
            </a:r>
          </a:p>
          <a:p>
            <a:pPr marL="0" indent="0">
              <a:buNone/>
            </a:pPr>
            <a:endParaRPr lang="es-ES" dirty="0"/>
          </a:p>
          <a:p>
            <a:pPr marL="0" indent="0">
              <a:buNone/>
            </a:pPr>
            <a:r>
              <a:rPr lang="es-ES" dirty="0"/>
              <a:t> </a:t>
            </a:r>
            <a:r>
              <a:rPr lang="es-ES" dirty="0" smtClean="0"/>
              <a:t>    </a:t>
            </a:r>
            <a:r>
              <a:rPr lang="es-ES" dirty="0"/>
              <a:t>Pruebas médicas </a:t>
            </a:r>
          </a:p>
          <a:p>
            <a:pPr lvl="0"/>
            <a:r>
              <a:rPr lang="es-ES" dirty="0"/>
              <a:t>El niño debe ser avalado por el médico de la familia para practicar deporte.</a:t>
            </a:r>
          </a:p>
          <a:p>
            <a:pPr lvl="0"/>
            <a:r>
              <a:rPr lang="es-ES" dirty="0"/>
              <a:t>Pruebas de laboratorio clínico</a:t>
            </a:r>
          </a:p>
          <a:p>
            <a:r>
              <a:rPr lang="es-ES" dirty="0"/>
              <a:t>Electrocardiograma</a:t>
            </a:r>
          </a:p>
        </p:txBody>
      </p:sp>
    </p:spTree>
    <p:extLst>
      <p:ext uri="{BB962C8B-B14F-4D97-AF65-F5344CB8AC3E}">
        <p14:creationId xmlns:p14="http://schemas.microsoft.com/office/powerpoint/2010/main" val="391596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Autofit/>
          </a:bodyPr>
          <a:lstStyle/>
          <a:p>
            <a:r>
              <a:rPr lang="es-ES" sz="2800" b="1" i="1" dirty="0" smtClean="0"/>
              <a:t> </a:t>
            </a:r>
            <a:r>
              <a:rPr lang="es-ES" sz="3200" b="1" i="1" dirty="0" smtClean="0"/>
              <a:t>Ejemplo de distribución de  contenidos  de entrenamiento en un microciclo </a:t>
            </a:r>
            <a:endParaRPr lang="es-ES" sz="3200" dirty="0"/>
          </a:p>
        </p:txBody>
      </p:sp>
      <p:sp>
        <p:nvSpPr>
          <p:cNvPr id="7" name="6 CuadroTexto"/>
          <p:cNvSpPr txBox="1"/>
          <p:nvPr/>
        </p:nvSpPr>
        <p:spPr>
          <a:xfrm>
            <a:off x="1115616" y="1268760"/>
            <a:ext cx="7560840" cy="646331"/>
          </a:xfrm>
          <a:prstGeom prst="rect">
            <a:avLst/>
          </a:prstGeom>
          <a:noFill/>
        </p:spPr>
        <p:txBody>
          <a:bodyPr wrap="square" rtlCol="0">
            <a:spAutoFit/>
          </a:bodyPr>
          <a:lstStyle/>
          <a:p>
            <a:pPr algn="ctr"/>
            <a:r>
              <a:rPr lang="es-ES" dirty="0" smtClean="0"/>
              <a:t>Microciclo correspondiente a la Sub Etapa 4 </a:t>
            </a:r>
          </a:p>
          <a:p>
            <a:endParaRPr lang="es-ES" dirty="0"/>
          </a:p>
        </p:txBody>
      </p:sp>
      <p:graphicFrame>
        <p:nvGraphicFramePr>
          <p:cNvPr id="11" name="10 Marcador de contenido"/>
          <p:cNvGraphicFramePr>
            <a:graphicFrameLocks noGrp="1"/>
          </p:cNvGraphicFramePr>
          <p:nvPr>
            <p:ph idx="1"/>
            <p:extLst>
              <p:ext uri="{D42A27DB-BD31-4B8C-83A1-F6EECF244321}">
                <p14:modId xmlns:p14="http://schemas.microsoft.com/office/powerpoint/2010/main" val="595038406"/>
              </p:ext>
            </p:extLst>
          </p:nvPr>
        </p:nvGraphicFramePr>
        <p:xfrm>
          <a:off x="641350" y="1705769"/>
          <a:ext cx="7861300" cy="4314825"/>
        </p:xfrm>
        <a:graphic>
          <a:graphicData uri="http://schemas.openxmlformats.org/drawingml/2006/table">
            <a:tbl>
              <a:tblPr>
                <a:tableStyleId>{5DA37D80-6434-44D0-A028-1B22A696006F}</a:tableStyleId>
              </a:tblPr>
              <a:tblGrid>
                <a:gridCol w="1130300"/>
                <a:gridCol w="635000"/>
                <a:gridCol w="406400"/>
                <a:gridCol w="406400"/>
                <a:gridCol w="406400"/>
                <a:gridCol w="406400"/>
                <a:gridCol w="406400"/>
                <a:gridCol w="406400"/>
                <a:gridCol w="406400"/>
                <a:gridCol w="406400"/>
                <a:gridCol w="406400"/>
                <a:gridCol w="406400"/>
                <a:gridCol w="406400"/>
                <a:gridCol w="406400"/>
                <a:gridCol w="406400"/>
                <a:gridCol w="406400"/>
                <a:gridCol w="406400"/>
              </a:tblGrid>
              <a:tr h="190500">
                <a:tc>
                  <a:txBody>
                    <a:bodyPr/>
                    <a:lstStyle/>
                    <a:p>
                      <a:pPr algn="l"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l" fontAlgn="b"/>
                      <a:r>
                        <a:rPr lang="es-ES" sz="1000" u="none" strike="noStrike">
                          <a:effectLst/>
                        </a:rPr>
                        <a:t>Total</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Lunes</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Martes</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Miercoles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Jueves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Viernes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Sabado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Domingo</a:t>
                      </a:r>
                      <a:endParaRPr lang="es-ES" sz="1000" b="0" i="0" u="none" strike="noStrike">
                        <a:solidFill>
                          <a:srgbClr val="000000"/>
                        </a:solidFill>
                        <a:effectLst/>
                        <a:latin typeface="Arial"/>
                      </a:endParaRPr>
                    </a:p>
                  </a:txBody>
                  <a:tcPr marL="9525" marR="9525" marT="9525" marB="0" anchor="b"/>
                </a:tc>
                <a:tc>
                  <a:txBody>
                    <a:bodyPr/>
                    <a:lstStyle/>
                    <a:p>
                      <a:pPr algn="l"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DIRECION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Min</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Km</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Min</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Km</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Min</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Km</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Min</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Km</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Min</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Km</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Min</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Km</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Min</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Km</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Min</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Km</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flexibilidad</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0:40</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0:10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0:10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0:10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0:10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Fuerza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0</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0:30</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0:30</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Rapidez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Saltos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0:15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Reistencia</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Ej especificos</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dirty="0">
                          <a:effectLst/>
                        </a:rPr>
                        <a:t>Tec. Recta</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1:00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dirty="0">
                          <a:effectLst/>
                        </a:rPr>
                        <a:t>Tec. Curva</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smtClean="0">
                          <a:effectLst/>
                        </a:rPr>
                        <a:t>0:50</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r>
                        <a:rPr lang="es-ES" sz="1000" u="none" strike="noStrike" dirty="0" smtClean="0">
                          <a:effectLst/>
                        </a:rPr>
                        <a:t>0:20</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Tec.Arrancada</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dirty="0">
                          <a:effectLst/>
                        </a:rPr>
                        <a:t>Tec. Llegada</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Habilidades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0:40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Juegos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Subaerobico</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1:55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50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0:40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smtClean="0">
                          <a:effectLst/>
                        </a:rPr>
                        <a:t>15</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0:40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Superaerobico</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8</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FF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FF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7</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Vo2</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Pot. Lactica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1,8</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1,8</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Cap. Alactica</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Pot. Alactica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0:30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Teorico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0:20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r>
              <a:tr h="190500">
                <a:tc>
                  <a:txBody>
                    <a:bodyPr/>
                    <a:lstStyle/>
                    <a:p>
                      <a:pPr algn="l" fontAlgn="b"/>
                      <a:r>
                        <a:rPr lang="es-ES" sz="1000" u="none" strike="noStrike">
                          <a:effectLst/>
                        </a:rPr>
                        <a:t>Total</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11:40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67,8</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smtClean="0">
                          <a:effectLst/>
                        </a:rPr>
                        <a:t>2:00</a:t>
                      </a:r>
                      <a:endParaRPr lang="es-ES" sz="1000" b="0" i="0" u="none" strike="noStrike" dirty="0">
                        <a:solidFill>
                          <a:srgbClr val="000000"/>
                        </a:solidFill>
                        <a:effectLst/>
                        <a:latin typeface="Arial"/>
                      </a:endParaRPr>
                    </a:p>
                  </a:txBody>
                  <a:tcPr marL="9525" marR="9525" marT="9525" marB="0" anchor="b"/>
                </a:tc>
                <a:tc>
                  <a:txBody>
                    <a:bodyPr/>
                    <a:lstStyle/>
                    <a:p>
                      <a:pPr algn="ctr" fontAlgn="b"/>
                      <a:r>
                        <a:rPr lang="es-ES" sz="1000" u="none" strike="noStrike">
                          <a:effectLst/>
                        </a:rPr>
                        <a:t>15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2:00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8</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2:00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2,3</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2:00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15</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2:00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12:00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2:00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20</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a:effectLst/>
                        </a:rPr>
                        <a:t> </a:t>
                      </a:r>
                      <a:endParaRPr lang="es-ES" sz="1000" b="0" i="0" u="none" strike="noStrike">
                        <a:solidFill>
                          <a:srgbClr val="000000"/>
                        </a:solidFill>
                        <a:effectLst/>
                        <a:latin typeface="Arial"/>
                      </a:endParaRPr>
                    </a:p>
                  </a:txBody>
                  <a:tcPr marL="9525" marR="9525" marT="9525" marB="0" anchor="b"/>
                </a:tc>
                <a:tc>
                  <a:txBody>
                    <a:bodyPr/>
                    <a:lstStyle/>
                    <a:p>
                      <a:pPr algn="ctr" fontAlgn="b"/>
                      <a:r>
                        <a:rPr lang="es-ES" sz="1000" u="none" strike="noStrike" dirty="0">
                          <a:effectLst/>
                        </a:rPr>
                        <a:t> </a:t>
                      </a:r>
                      <a:endParaRPr lang="es-ES" sz="1000" b="0" i="0" u="none" strike="noStrike" dirty="0">
                        <a:solidFill>
                          <a:srgbClr val="000000"/>
                        </a:solidFill>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2116848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008112"/>
          </a:xfrm>
        </p:spPr>
        <p:txBody>
          <a:bodyPr>
            <a:normAutofit/>
          </a:bodyPr>
          <a:lstStyle/>
          <a:p>
            <a:r>
              <a:rPr lang="es-ES" sz="2900" b="1" i="1" dirty="0">
                <a:solidFill>
                  <a:prstClr val="black"/>
                </a:solidFill>
              </a:rPr>
              <a:t>3ra Etapa  11-12 años </a:t>
            </a:r>
            <a:br>
              <a:rPr lang="es-ES" sz="2900" b="1" i="1" dirty="0">
                <a:solidFill>
                  <a:prstClr val="black"/>
                </a:solidFill>
              </a:rPr>
            </a:br>
            <a:r>
              <a:rPr lang="es-ES" sz="2900" b="1" i="1" dirty="0">
                <a:solidFill>
                  <a:prstClr val="black"/>
                </a:solidFill>
              </a:rPr>
              <a:t>Dosificación Horas </a:t>
            </a:r>
            <a:endParaRPr lang="es-E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052736"/>
            <a:ext cx="8621410" cy="5627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699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292" y="-315416"/>
            <a:ext cx="8229600" cy="1143000"/>
          </a:xfrm>
        </p:spPr>
        <p:txBody>
          <a:bodyPr>
            <a:normAutofit/>
          </a:bodyPr>
          <a:lstStyle/>
          <a:p>
            <a:r>
              <a:rPr lang="es-ES" sz="3200" dirty="0"/>
              <a:t>3ra Etapa  11-12 años</a:t>
            </a:r>
          </a:p>
        </p:txBody>
      </p:sp>
      <p:sp>
        <p:nvSpPr>
          <p:cNvPr id="6" name="5 CuadroTexto"/>
          <p:cNvSpPr txBox="1"/>
          <p:nvPr/>
        </p:nvSpPr>
        <p:spPr>
          <a:xfrm>
            <a:off x="395536" y="476672"/>
            <a:ext cx="7704856" cy="707886"/>
          </a:xfrm>
          <a:prstGeom prst="rect">
            <a:avLst/>
          </a:prstGeom>
          <a:noFill/>
        </p:spPr>
        <p:txBody>
          <a:bodyPr wrap="square" rtlCol="0">
            <a:spAutoFit/>
          </a:bodyPr>
          <a:lstStyle/>
          <a:p>
            <a:pPr algn="ctr"/>
            <a:r>
              <a:rPr lang="es-ES" sz="2000" b="1" dirty="0">
                <a:latin typeface="Arial" pitchFamily="34" charset="0"/>
                <a:cs typeface="Arial" pitchFamily="34" charset="0"/>
              </a:rPr>
              <a:t>Eventos Oficiales permitidos  en  Campeonatos Nacionales  y  Provinciales </a:t>
            </a:r>
          </a:p>
        </p:txBody>
      </p:sp>
      <p:graphicFrame>
        <p:nvGraphicFramePr>
          <p:cNvPr id="11" name="10 Tabla"/>
          <p:cNvGraphicFramePr>
            <a:graphicFrameLocks noGrp="1"/>
          </p:cNvGraphicFramePr>
          <p:nvPr>
            <p:extLst>
              <p:ext uri="{D42A27DB-BD31-4B8C-83A1-F6EECF244321}">
                <p14:modId xmlns:p14="http://schemas.microsoft.com/office/powerpoint/2010/main" val="2619567545"/>
              </p:ext>
            </p:extLst>
          </p:nvPr>
        </p:nvGraphicFramePr>
        <p:xfrm>
          <a:off x="179512" y="1182960"/>
          <a:ext cx="8856985" cy="5486400"/>
        </p:xfrm>
        <a:graphic>
          <a:graphicData uri="http://schemas.openxmlformats.org/drawingml/2006/table">
            <a:tbl>
              <a:tblPr firstRow="1" firstCol="1" bandRow="1">
                <a:tableStyleId>{9DCAF9ED-07DC-4A11-8D7F-57B35C25682E}</a:tableStyleId>
              </a:tblPr>
              <a:tblGrid>
                <a:gridCol w="1350346"/>
                <a:gridCol w="2124400"/>
                <a:gridCol w="2257308"/>
                <a:gridCol w="3124931"/>
              </a:tblGrid>
              <a:tr h="697452">
                <a:tc>
                  <a:txBody>
                    <a:bodyPr/>
                    <a:lstStyle/>
                    <a:p>
                      <a:pPr>
                        <a:spcAft>
                          <a:spcPts val="0"/>
                        </a:spcAft>
                      </a:pPr>
                      <a:r>
                        <a:rPr lang="es-ES" sz="1200" dirty="0">
                          <a:effectLst/>
                        </a:rPr>
                        <a:t>Categoría </a:t>
                      </a:r>
                      <a:endParaRPr lang="es-ES" sz="1200" dirty="0">
                        <a:effectLst/>
                        <a:latin typeface="Times New Roman"/>
                        <a:ea typeface="Times New Roman"/>
                      </a:endParaRPr>
                    </a:p>
                  </a:txBody>
                  <a:tcPr marL="68580" marR="68580" marT="0" marB="0"/>
                </a:tc>
                <a:tc>
                  <a:txBody>
                    <a:bodyPr/>
                    <a:lstStyle/>
                    <a:p>
                      <a:pPr algn="ctr">
                        <a:spcAft>
                          <a:spcPts val="0"/>
                        </a:spcAft>
                      </a:pPr>
                      <a:r>
                        <a:rPr lang="es-ES" sz="1200">
                          <a:effectLst/>
                        </a:rPr>
                        <a:t>Campeonato Nacional</a:t>
                      </a:r>
                    </a:p>
                    <a:p>
                      <a:pPr algn="ctr">
                        <a:spcAft>
                          <a:spcPts val="0"/>
                        </a:spcAft>
                      </a:pPr>
                      <a:r>
                        <a:rPr lang="es-ES" sz="1200">
                          <a:effectLst/>
                        </a:rPr>
                        <a:t>Ruta</a:t>
                      </a:r>
                      <a:endParaRPr lang="es-ES" sz="1200">
                        <a:effectLst/>
                        <a:latin typeface="Times New Roman"/>
                        <a:ea typeface="Times New Roman"/>
                      </a:endParaRPr>
                    </a:p>
                  </a:txBody>
                  <a:tcPr marL="68580" marR="68580" marT="0" marB="0"/>
                </a:tc>
                <a:tc>
                  <a:txBody>
                    <a:bodyPr/>
                    <a:lstStyle/>
                    <a:p>
                      <a:pPr>
                        <a:spcAft>
                          <a:spcPts val="0"/>
                        </a:spcAft>
                      </a:pPr>
                      <a:r>
                        <a:rPr lang="es-ES" sz="1200" dirty="0">
                          <a:effectLst/>
                        </a:rPr>
                        <a:t>Campeonato </a:t>
                      </a:r>
                    </a:p>
                    <a:p>
                      <a:pPr>
                        <a:spcAft>
                          <a:spcPts val="0"/>
                        </a:spcAft>
                      </a:pPr>
                      <a:r>
                        <a:rPr lang="es-ES" sz="1200" dirty="0">
                          <a:effectLst/>
                        </a:rPr>
                        <a:t>Nacional </a:t>
                      </a:r>
                    </a:p>
                    <a:p>
                      <a:pPr>
                        <a:spcAft>
                          <a:spcPts val="0"/>
                        </a:spcAft>
                      </a:pPr>
                      <a:r>
                        <a:rPr lang="es-ES" sz="1200" dirty="0">
                          <a:effectLst/>
                        </a:rPr>
                        <a:t>Pista </a:t>
                      </a:r>
                      <a:endParaRPr lang="es-ES" sz="1200" dirty="0">
                        <a:effectLst/>
                        <a:latin typeface="Times New Roman"/>
                        <a:ea typeface="Times New Roman"/>
                      </a:endParaRPr>
                    </a:p>
                  </a:txBody>
                  <a:tcPr marL="68580" marR="68580" marT="0" marB="0"/>
                </a:tc>
                <a:tc>
                  <a:txBody>
                    <a:bodyPr/>
                    <a:lstStyle/>
                    <a:p>
                      <a:pPr algn="ctr">
                        <a:spcAft>
                          <a:spcPts val="0"/>
                        </a:spcAft>
                      </a:pPr>
                      <a:r>
                        <a:rPr lang="es-ES" sz="1200" dirty="0">
                          <a:effectLst/>
                        </a:rPr>
                        <a:t>Campeonato Provincial </a:t>
                      </a:r>
                    </a:p>
                    <a:p>
                      <a:pPr algn="ctr">
                        <a:spcAft>
                          <a:spcPts val="0"/>
                        </a:spcAft>
                      </a:pPr>
                      <a:r>
                        <a:rPr lang="es-ES" sz="1200" dirty="0">
                          <a:effectLst/>
                        </a:rPr>
                        <a:t>Ruta</a:t>
                      </a:r>
                    </a:p>
                    <a:p>
                      <a:pPr algn="ctr">
                        <a:spcAft>
                          <a:spcPts val="0"/>
                        </a:spcAft>
                      </a:pPr>
                      <a:r>
                        <a:rPr lang="es-ES" sz="1200" dirty="0">
                          <a:effectLst/>
                        </a:rPr>
                        <a:t>o</a:t>
                      </a:r>
                    </a:p>
                    <a:p>
                      <a:pPr algn="ctr">
                        <a:spcAft>
                          <a:spcPts val="0"/>
                        </a:spcAft>
                      </a:pPr>
                      <a:r>
                        <a:rPr lang="es-ES" sz="1200" dirty="0">
                          <a:effectLst/>
                        </a:rPr>
                        <a:t>Pista</a:t>
                      </a:r>
                      <a:endParaRPr lang="es-ES" sz="1200" dirty="0">
                        <a:effectLst/>
                        <a:latin typeface="Times New Roman"/>
                        <a:ea typeface="Times New Roman"/>
                      </a:endParaRPr>
                    </a:p>
                  </a:txBody>
                  <a:tcPr marL="68580" marR="68580" marT="0" marB="0"/>
                </a:tc>
              </a:tr>
              <a:tr h="1046178">
                <a:tc>
                  <a:txBody>
                    <a:bodyPr/>
                    <a:lstStyle/>
                    <a:p>
                      <a:pPr>
                        <a:spcAft>
                          <a:spcPts val="0"/>
                        </a:spcAft>
                      </a:pPr>
                      <a:r>
                        <a:rPr lang="es-ES" sz="1200">
                          <a:effectLst/>
                        </a:rPr>
                        <a:t>Categoría 6-8 años </a:t>
                      </a:r>
                      <a:endParaRPr lang="es-ES" sz="1200">
                        <a:effectLst/>
                        <a:latin typeface="Times New Roman"/>
                        <a:ea typeface="Times New Roman"/>
                      </a:endParaRPr>
                    </a:p>
                  </a:txBody>
                  <a:tcPr marL="68580" marR="68580" marT="0" marB="0"/>
                </a:tc>
                <a:tc>
                  <a:txBody>
                    <a:bodyPr/>
                    <a:lstStyle/>
                    <a:p>
                      <a:pPr>
                        <a:spcAft>
                          <a:spcPts val="0"/>
                        </a:spcAft>
                      </a:pPr>
                      <a:r>
                        <a:rPr lang="es-ES" sz="1200" dirty="0">
                          <a:effectLst/>
                        </a:rPr>
                        <a:t> </a:t>
                      </a:r>
                      <a:endParaRPr lang="es-ES" sz="1200" dirty="0">
                        <a:effectLst/>
                        <a:latin typeface="Times New Roman"/>
                        <a:ea typeface="Times New Roman"/>
                      </a:endParaRPr>
                    </a:p>
                  </a:txBody>
                  <a:tcPr marL="68580" marR="68580" marT="0" marB="0"/>
                </a:tc>
                <a:tc>
                  <a:txBody>
                    <a:bodyPr/>
                    <a:lstStyle/>
                    <a:p>
                      <a:pPr>
                        <a:spcAft>
                          <a:spcPts val="0"/>
                        </a:spcAft>
                      </a:pPr>
                      <a:r>
                        <a:rPr lang="es-ES" sz="1200" dirty="0">
                          <a:effectLst/>
                        </a:rPr>
                        <a:t> </a:t>
                      </a:r>
                      <a:endParaRPr lang="es-ES" sz="1200" dirty="0">
                        <a:effectLst/>
                        <a:latin typeface="Times New Roman"/>
                        <a:ea typeface="Times New Roman"/>
                      </a:endParaRPr>
                    </a:p>
                  </a:txBody>
                  <a:tcPr marL="68580" marR="68580" marT="0" marB="0"/>
                </a:tc>
                <a:tc>
                  <a:txBody>
                    <a:bodyPr/>
                    <a:lstStyle/>
                    <a:p>
                      <a:pPr>
                        <a:spcAft>
                          <a:spcPts val="0"/>
                        </a:spcAft>
                      </a:pPr>
                      <a:r>
                        <a:rPr lang="es-ES" sz="1200" dirty="0">
                          <a:effectLst/>
                        </a:rPr>
                        <a:t>Circuito de Habilidades </a:t>
                      </a:r>
                    </a:p>
                    <a:p>
                      <a:pPr>
                        <a:spcAft>
                          <a:spcPts val="0"/>
                        </a:spcAft>
                      </a:pPr>
                      <a:r>
                        <a:rPr lang="es-ES" sz="1200" dirty="0">
                          <a:effectLst/>
                        </a:rPr>
                        <a:t>100 m CR </a:t>
                      </a:r>
                    </a:p>
                    <a:p>
                      <a:pPr>
                        <a:spcAft>
                          <a:spcPts val="0"/>
                        </a:spcAft>
                      </a:pPr>
                      <a:r>
                        <a:rPr lang="es-ES" sz="1200" dirty="0">
                          <a:effectLst/>
                        </a:rPr>
                        <a:t>300 m en sprint </a:t>
                      </a:r>
                    </a:p>
                    <a:p>
                      <a:pPr>
                        <a:spcAft>
                          <a:spcPts val="0"/>
                        </a:spcAft>
                      </a:pPr>
                      <a:r>
                        <a:rPr lang="es-ES" sz="1200" dirty="0">
                          <a:effectLst/>
                        </a:rPr>
                        <a:t>600 m en Sprint  </a:t>
                      </a:r>
                    </a:p>
                    <a:p>
                      <a:pPr>
                        <a:spcAft>
                          <a:spcPts val="0"/>
                        </a:spcAft>
                      </a:pPr>
                      <a:r>
                        <a:rPr lang="es-ES" sz="1200" dirty="0">
                          <a:effectLst/>
                        </a:rPr>
                        <a:t>1 500 m en línea  </a:t>
                      </a:r>
                    </a:p>
                    <a:p>
                      <a:pPr>
                        <a:spcAft>
                          <a:spcPts val="0"/>
                        </a:spcAft>
                      </a:pPr>
                      <a:r>
                        <a:rPr lang="es-ES" sz="1200" dirty="0">
                          <a:effectLst/>
                        </a:rPr>
                        <a:t> </a:t>
                      </a:r>
                      <a:endParaRPr lang="es-ES" sz="1200" dirty="0">
                        <a:effectLst/>
                        <a:latin typeface="Times New Roman"/>
                        <a:ea typeface="Times New Roman"/>
                      </a:endParaRPr>
                    </a:p>
                  </a:txBody>
                  <a:tcPr marL="68580" marR="68580" marT="0" marB="0"/>
                </a:tc>
              </a:tr>
              <a:tr h="1046178">
                <a:tc>
                  <a:txBody>
                    <a:bodyPr/>
                    <a:lstStyle/>
                    <a:p>
                      <a:pPr>
                        <a:spcAft>
                          <a:spcPts val="0"/>
                        </a:spcAft>
                      </a:pPr>
                      <a:r>
                        <a:rPr lang="es-ES" sz="1200" dirty="0">
                          <a:effectLst/>
                        </a:rPr>
                        <a:t>Categoría </a:t>
                      </a:r>
                    </a:p>
                    <a:p>
                      <a:pPr>
                        <a:spcAft>
                          <a:spcPts val="0"/>
                        </a:spcAft>
                      </a:pPr>
                      <a:r>
                        <a:rPr lang="es-ES" sz="1200" dirty="0">
                          <a:effectLst/>
                        </a:rPr>
                        <a:t>9-10 años </a:t>
                      </a:r>
                      <a:endParaRPr lang="es-ES" sz="1200" dirty="0">
                        <a:effectLst/>
                        <a:latin typeface="Times New Roman"/>
                        <a:ea typeface="Times New Roman"/>
                      </a:endParaRPr>
                    </a:p>
                  </a:txBody>
                  <a:tcPr marL="68580" marR="68580" marT="0" marB="0"/>
                </a:tc>
                <a:tc>
                  <a:txBody>
                    <a:bodyPr/>
                    <a:lstStyle/>
                    <a:p>
                      <a:pPr>
                        <a:spcAft>
                          <a:spcPts val="0"/>
                        </a:spcAft>
                      </a:pPr>
                      <a:r>
                        <a:rPr lang="es-ES" sz="1200">
                          <a:effectLst/>
                        </a:rPr>
                        <a:t> </a:t>
                      </a:r>
                      <a:endParaRPr lang="es-ES" sz="1200">
                        <a:effectLst/>
                        <a:latin typeface="Times New Roman"/>
                        <a:ea typeface="Times New Roman"/>
                      </a:endParaRPr>
                    </a:p>
                  </a:txBody>
                  <a:tcPr marL="68580" marR="68580" marT="0" marB="0"/>
                </a:tc>
                <a:tc>
                  <a:txBody>
                    <a:bodyPr/>
                    <a:lstStyle/>
                    <a:p>
                      <a:pPr>
                        <a:spcAft>
                          <a:spcPts val="0"/>
                        </a:spcAft>
                      </a:pPr>
                      <a:r>
                        <a:rPr lang="es-ES" sz="1200">
                          <a:effectLst/>
                        </a:rPr>
                        <a:t> </a:t>
                      </a:r>
                      <a:endParaRPr lang="es-ES" sz="1200">
                        <a:effectLst/>
                        <a:latin typeface="Times New Roman"/>
                        <a:ea typeface="Times New Roman"/>
                      </a:endParaRPr>
                    </a:p>
                  </a:txBody>
                  <a:tcPr marL="68580" marR="68580" marT="0" marB="0"/>
                </a:tc>
                <a:tc>
                  <a:txBody>
                    <a:bodyPr/>
                    <a:lstStyle/>
                    <a:p>
                      <a:pPr>
                        <a:spcAft>
                          <a:spcPts val="0"/>
                        </a:spcAft>
                      </a:pPr>
                      <a:r>
                        <a:rPr lang="es-ES" sz="1200">
                          <a:effectLst/>
                        </a:rPr>
                        <a:t>Circuito de Habilidades </a:t>
                      </a:r>
                    </a:p>
                    <a:p>
                      <a:pPr>
                        <a:spcAft>
                          <a:spcPts val="0"/>
                        </a:spcAft>
                      </a:pPr>
                      <a:r>
                        <a:rPr lang="es-ES" sz="1200">
                          <a:effectLst/>
                        </a:rPr>
                        <a:t>200 CR</a:t>
                      </a:r>
                    </a:p>
                    <a:p>
                      <a:pPr>
                        <a:spcAft>
                          <a:spcPts val="0"/>
                        </a:spcAft>
                      </a:pPr>
                      <a:r>
                        <a:rPr lang="es-ES" sz="1200">
                          <a:effectLst/>
                        </a:rPr>
                        <a:t>500 m en sprint </a:t>
                      </a:r>
                    </a:p>
                    <a:p>
                      <a:pPr>
                        <a:spcAft>
                          <a:spcPts val="0"/>
                        </a:spcAft>
                      </a:pPr>
                      <a:r>
                        <a:rPr lang="es-ES" sz="1200">
                          <a:effectLst/>
                        </a:rPr>
                        <a:t>2 000 m ptos</a:t>
                      </a:r>
                    </a:p>
                    <a:p>
                      <a:pPr>
                        <a:spcAft>
                          <a:spcPts val="0"/>
                        </a:spcAft>
                      </a:pPr>
                      <a:r>
                        <a:rPr lang="es-ES" sz="1200">
                          <a:effectLst/>
                        </a:rPr>
                        <a:t>3 000 m en Línea </a:t>
                      </a:r>
                    </a:p>
                    <a:p>
                      <a:pPr>
                        <a:spcAft>
                          <a:spcPts val="0"/>
                        </a:spcAft>
                      </a:pPr>
                      <a:r>
                        <a:rPr lang="es-ES" sz="1200">
                          <a:effectLst/>
                        </a:rPr>
                        <a:t> </a:t>
                      </a:r>
                      <a:endParaRPr lang="es-ES" sz="1200">
                        <a:effectLst/>
                        <a:latin typeface="Times New Roman"/>
                        <a:ea typeface="Times New Roman"/>
                      </a:endParaRPr>
                    </a:p>
                  </a:txBody>
                  <a:tcPr marL="68580" marR="68580" marT="0" marB="0"/>
                </a:tc>
              </a:tr>
              <a:tr h="871815">
                <a:tc>
                  <a:txBody>
                    <a:bodyPr/>
                    <a:lstStyle/>
                    <a:p>
                      <a:pPr>
                        <a:spcAft>
                          <a:spcPts val="0"/>
                        </a:spcAft>
                      </a:pPr>
                      <a:r>
                        <a:rPr lang="es-ES" sz="1200" dirty="0">
                          <a:effectLst/>
                        </a:rPr>
                        <a:t>Categoría </a:t>
                      </a:r>
                    </a:p>
                    <a:p>
                      <a:pPr>
                        <a:spcAft>
                          <a:spcPts val="0"/>
                        </a:spcAft>
                      </a:pPr>
                      <a:r>
                        <a:rPr lang="es-ES" sz="1200" dirty="0">
                          <a:effectLst/>
                        </a:rPr>
                        <a:t>11-12 años </a:t>
                      </a:r>
                      <a:endParaRPr lang="es-ES" sz="1200" dirty="0">
                        <a:effectLst/>
                        <a:latin typeface="Times New Roman"/>
                        <a:ea typeface="Times New Roman"/>
                      </a:endParaRPr>
                    </a:p>
                  </a:txBody>
                  <a:tcPr marL="68580" marR="68580" marT="0" marB="0"/>
                </a:tc>
                <a:tc>
                  <a:txBody>
                    <a:bodyPr/>
                    <a:lstStyle/>
                    <a:p>
                      <a:pPr>
                        <a:spcAft>
                          <a:spcPts val="0"/>
                        </a:spcAft>
                      </a:pPr>
                      <a:r>
                        <a:rPr lang="es-ES" sz="1200" dirty="0">
                          <a:effectLst/>
                        </a:rPr>
                        <a:t> </a:t>
                      </a:r>
                      <a:endParaRPr lang="es-ES" sz="1200" dirty="0">
                        <a:effectLst/>
                        <a:latin typeface="Times New Roman"/>
                        <a:ea typeface="Times New Roman"/>
                      </a:endParaRPr>
                    </a:p>
                  </a:txBody>
                  <a:tcPr marL="68580" marR="68580" marT="0" marB="0"/>
                </a:tc>
                <a:tc>
                  <a:txBody>
                    <a:bodyPr/>
                    <a:lstStyle/>
                    <a:p>
                      <a:pPr>
                        <a:spcAft>
                          <a:spcPts val="0"/>
                        </a:spcAft>
                      </a:pPr>
                      <a:r>
                        <a:rPr lang="es-ES" sz="1200" dirty="0">
                          <a:effectLst/>
                        </a:rPr>
                        <a:t> </a:t>
                      </a:r>
                      <a:endParaRPr lang="es-ES" sz="1200" dirty="0">
                        <a:effectLst/>
                        <a:latin typeface="Times New Roman"/>
                        <a:ea typeface="Times New Roman"/>
                      </a:endParaRPr>
                    </a:p>
                  </a:txBody>
                  <a:tcPr marL="68580" marR="68580" marT="0" marB="0"/>
                </a:tc>
                <a:tc>
                  <a:txBody>
                    <a:bodyPr/>
                    <a:lstStyle/>
                    <a:p>
                      <a:pPr>
                        <a:spcAft>
                          <a:spcPts val="0"/>
                        </a:spcAft>
                      </a:pPr>
                      <a:r>
                        <a:rPr lang="es-ES" sz="1200" dirty="0">
                          <a:effectLst/>
                        </a:rPr>
                        <a:t>Circuito de  Habilidades</a:t>
                      </a:r>
                    </a:p>
                    <a:p>
                      <a:pPr>
                        <a:spcAft>
                          <a:spcPts val="0"/>
                        </a:spcAft>
                      </a:pPr>
                      <a:r>
                        <a:rPr lang="es-ES" sz="1200" dirty="0">
                          <a:effectLst/>
                        </a:rPr>
                        <a:t>200 CR</a:t>
                      </a:r>
                    </a:p>
                    <a:p>
                      <a:pPr>
                        <a:spcAft>
                          <a:spcPts val="0"/>
                        </a:spcAft>
                      </a:pPr>
                      <a:r>
                        <a:rPr lang="es-ES" sz="1200" dirty="0">
                          <a:effectLst/>
                        </a:rPr>
                        <a:t>500 m en sprint </a:t>
                      </a:r>
                    </a:p>
                    <a:p>
                      <a:pPr>
                        <a:spcAft>
                          <a:spcPts val="0"/>
                        </a:spcAft>
                      </a:pPr>
                      <a:r>
                        <a:rPr lang="es-ES" sz="1200" dirty="0">
                          <a:effectLst/>
                        </a:rPr>
                        <a:t>3 000 m </a:t>
                      </a:r>
                      <a:r>
                        <a:rPr lang="es-ES" sz="1200" dirty="0" err="1">
                          <a:effectLst/>
                        </a:rPr>
                        <a:t>ptos</a:t>
                      </a:r>
                      <a:endParaRPr lang="es-ES" sz="1200" dirty="0">
                        <a:effectLst/>
                      </a:endParaRPr>
                    </a:p>
                    <a:p>
                      <a:pPr>
                        <a:spcAft>
                          <a:spcPts val="0"/>
                        </a:spcAft>
                      </a:pPr>
                      <a:r>
                        <a:rPr lang="es-ES" sz="1200" dirty="0">
                          <a:effectLst/>
                        </a:rPr>
                        <a:t>5 000 m eliminación </a:t>
                      </a:r>
                      <a:endParaRPr lang="es-ES" sz="1200" dirty="0">
                        <a:effectLst/>
                        <a:latin typeface="Times New Roman"/>
                        <a:ea typeface="Times New Roman"/>
                      </a:endParaRPr>
                    </a:p>
                  </a:txBody>
                  <a:tcPr marL="68580" marR="68580" marT="0" marB="0"/>
                </a:tc>
              </a:tr>
              <a:tr h="1569267">
                <a:tc>
                  <a:txBody>
                    <a:bodyPr/>
                    <a:lstStyle/>
                    <a:p>
                      <a:pPr>
                        <a:spcAft>
                          <a:spcPts val="0"/>
                        </a:spcAft>
                      </a:pPr>
                      <a:r>
                        <a:rPr lang="es-ES" sz="1200" dirty="0">
                          <a:effectLst/>
                        </a:rPr>
                        <a:t>Escolares  </a:t>
                      </a:r>
                      <a:endParaRPr lang="es-ES" sz="1200" dirty="0">
                        <a:effectLst/>
                        <a:latin typeface="Times New Roman"/>
                        <a:ea typeface="Times New Roman"/>
                      </a:endParaRPr>
                    </a:p>
                  </a:txBody>
                  <a:tcPr marL="68580" marR="68580" marT="0" marB="0"/>
                </a:tc>
                <a:tc>
                  <a:txBody>
                    <a:bodyPr/>
                    <a:lstStyle/>
                    <a:p>
                      <a:pPr>
                        <a:spcAft>
                          <a:spcPts val="0"/>
                        </a:spcAft>
                      </a:pPr>
                      <a:r>
                        <a:rPr lang="en-US" sz="1200" dirty="0" smtClean="0">
                          <a:effectLst/>
                        </a:rPr>
                        <a:t>100m </a:t>
                      </a:r>
                      <a:r>
                        <a:rPr lang="en-US" sz="1200" dirty="0" err="1" smtClean="0">
                          <a:effectLst/>
                        </a:rPr>
                        <a:t>Carrilera</a:t>
                      </a:r>
                      <a:endParaRPr lang="es-ES" sz="1200" dirty="0">
                        <a:effectLst/>
                      </a:endParaRPr>
                    </a:p>
                    <a:p>
                      <a:pPr>
                        <a:spcAft>
                          <a:spcPts val="0"/>
                        </a:spcAft>
                      </a:pPr>
                      <a:r>
                        <a:rPr lang="es-ES" sz="1200" dirty="0" smtClean="0">
                          <a:effectLst/>
                        </a:rPr>
                        <a:t>Vuelta </a:t>
                      </a:r>
                      <a:r>
                        <a:rPr lang="es-ES" sz="1200" dirty="0" err="1" smtClean="0">
                          <a:effectLst/>
                        </a:rPr>
                        <a:t>rapida</a:t>
                      </a:r>
                      <a:endParaRPr lang="es-ES" sz="1200" dirty="0">
                        <a:effectLst/>
                      </a:endParaRPr>
                    </a:p>
                    <a:p>
                      <a:pPr>
                        <a:spcAft>
                          <a:spcPts val="0"/>
                        </a:spcAft>
                      </a:pPr>
                      <a:r>
                        <a:rPr lang="en-US" sz="1200" dirty="0">
                          <a:effectLst/>
                        </a:rPr>
                        <a:t>8  000 m </a:t>
                      </a:r>
                      <a:r>
                        <a:rPr lang="en-US" sz="1200" dirty="0" err="1">
                          <a:effectLst/>
                        </a:rPr>
                        <a:t>puntos</a:t>
                      </a:r>
                      <a:r>
                        <a:rPr lang="en-US" sz="1200" dirty="0">
                          <a:effectLst/>
                        </a:rPr>
                        <a:t> </a:t>
                      </a:r>
                      <a:endParaRPr lang="es-ES" sz="1200" dirty="0">
                        <a:effectLst/>
                      </a:endParaRPr>
                    </a:p>
                    <a:p>
                      <a:pPr>
                        <a:spcAft>
                          <a:spcPts val="0"/>
                        </a:spcAft>
                      </a:pPr>
                      <a:r>
                        <a:rPr lang="es-ES" sz="1200" dirty="0">
                          <a:effectLst/>
                        </a:rPr>
                        <a:t>10 000 m </a:t>
                      </a:r>
                      <a:r>
                        <a:rPr lang="es-ES" sz="1200" dirty="0" err="1">
                          <a:effectLst/>
                        </a:rPr>
                        <a:t>elim</a:t>
                      </a:r>
                      <a:endParaRPr lang="es-ES" sz="1200" dirty="0">
                        <a:effectLst/>
                      </a:endParaRPr>
                    </a:p>
                    <a:p>
                      <a:pPr>
                        <a:spcAft>
                          <a:spcPts val="0"/>
                        </a:spcAft>
                      </a:pPr>
                      <a:r>
                        <a:rPr lang="es-ES" sz="1200" dirty="0">
                          <a:effectLst/>
                        </a:rPr>
                        <a:t>3 000 m Relevos </a:t>
                      </a:r>
                    </a:p>
                    <a:p>
                      <a:pPr>
                        <a:spcAft>
                          <a:spcPts val="0"/>
                        </a:spcAft>
                      </a:pPr>
                      <a:r>
                        <a:rPr lang="es-ES" sz="1200" dirty="0">
                          <a:effectLst/>
                        </a:rPr>
                        <a:t>21  km Maratón   </a:t>
                      </a:r>
                    </a:p>
                    <a:p>
                      <a:pPr>
                        <a:spcAft>
                          <a:spcPts val="0"/>
                        </a:spcAft>
                      </a:pPr>
                      <a:r>
                        <a:rPr lang="es-ES" sz="1200" dirty="0">
                          <a:effectLst/>
                        </a:rPr>
                        <a:t> </a:t>
                      </a:r>
                      <a:endParaRPr lang="es-ES" sz="1200" dirty="0">
                        <a:effectLst/>
                        <a:latin typeface="Times New Roman"/>
                        <a:ea typeface="Times New Roman"/>
                      </a:endParaRPr>
                    </a:p>
                  </a:txBody>
                  <a:tcPr marL="68580" marR="68580" marT="0" marB="0"/>
                </a:tc>
                <a:tc>
                  <a:txBody>
                    <a:bodyPr/>
                    <a:lstStyle/>
                    <a:p>
                      <a:pPr>
                        <a:spcAft>
                          <a:spcPts val="0"/>
                        </a:spcAft>
                      </a:pPr>
                      <a:r>
                        <a:rPr lang="en-US" sz="1200" dirty="0">
                          <a:effectLst/>
                        </a:rPr>
                        <a:t>300 m CR</a:t>
                      </a:r>
                      <a:endParaRPr lang="es-ES" sz="1200" dirty="0">
                        <a:effectLst/>
                      </a:endParaRPr>
                    </a:p>
                    <a:p>
                      <a:pPr>
                        <a:spcAft>
                          <a:spcPts val="0"/>
                        </a:spcAft>
                      </a:pPr>
                      <a:r>
                        <a:rPr lang="en-US" sz="1200" dirty="0">
                          <a:effectLst/>
                        </a:rPr>
                        <a:t>500 m en sprint </a:t>
                      </a:r>
                      <a:endParaRPr lang="es-ES" sz="1200" dirty="0">
                        <a:effectLst/>
                      </a:endParaRPr>
                    </a:p>
                    <a:p>
                      <a:pPr>
                        <a:spcAft>
                          <a:spcPts val="0"/>
                        </a:spcAft>
                      </a:pPr>
                      <a:r>
                        <a:rPr lang="en-US" sz="1200" dirty="0">
                          <a:effectLst/>
                        </a:rPr>
                        <a:t>1 000 m en sprint</a:t>
                      </a:r>
                      <a:endParaRPr lang="es-ES" sz="1200" dirty="0">
                        <a:effectLst/>
                      </a:endParaRPr>
                    </a:p>
                    <a:p>
                      <a:pPr>
                        <a:spcAft>
                          <a:spcPts val="0"/>
                        </a:spcAft>
                      </a:pPr>
                      <a:r>
                        <a:rPr lang="es-ES" sz="1200" dirty="0">
                          <a:effectLst/>
                        </a:rPr>
                        <a:t>5 000 m puntos </a:t>
                      </a:r>
                    </a:p>
                    <a:p>
                      <a:pPr>
                        <a:spcAft>
                          <a:spcPts val="0"/>
                        </a:spcAft>
                      </a:pPr>
                      <a:r>
                        <a:rPr lang="es-ES" sz="1200" dirty="0">
                          <a:effectLst/>
                        </a:rPr>
                        <a:t>10 000 m combinada</a:t>
                      </a:r>
                    </a:p>
                    <a:p>
                      <a:pPr>
                        <a:spcAft>
                          <a:spcPts val="0"/>
                        </a:spcAft>
                      </a:pPr>
                      <a:r>
                        <a:rPr lang="es-ES" sz="1200" dirty="0">
                          <a:effectLst/>
                        </a:rPr>
                        <a:t>3 000 m Relevo  </a:t>
                      </a:r>
                    </a:p>
                    <a:p>
                      <a:pPr>
                        <a:spcAft>
                          <a:spcPts val="0"/>
                        </a:spcAft>
                      </a:pPr>
                      <a:r>
                        <a:rPr lang="es-ES" sz="1200" dirty="0">
                          <a:effectLst/>
                        </a:rPr>
                        <a:t> </a:t>
                      </a:r>
                      <a:endParaRPr lang="es-ES" sz="1200" dirty="0">
                        <a:effectLst/>
                        <a:latin typeface="Times New Roman"/>
                        <a:ea typeface="Times New Roman"/>
                      </a:endParaRPr>
                    </a:p>
                  </a:txBody>
                  <a:tcPr marL="68580" marR="68580" marT="0" marB="0"/>
                </a:tc>
                <a:tc>
                  <a:txBody>
                    <a:bodyPr/>
                    <a:lstStyle/>
                    <a:p>
                      <a:pPr>
                        <a:spcAft>
                          <a:spcPts val="0"/>
                        </a:spcAft>
                      </a:pPr>
                      <a:r>
                        <a:rPr lang="en-US" sz="1200" dirty="0">
                          <a:effectLst/>
                        </a:rPr>
                        <a:t>200 m CR</a:t>
                      </a:r>
                      <a:endParaRPr lang="es-ES" sz="1200" dirty="0">
                        <a:effectLst/>
                      </a:endParaRPr>
                    </a:p>
                    <a:p>
                      <a:pPr>
                        <a:spcAft>
                          <a:spcPts val="0"/>
                        </a:spcAft>
                      </a:pPr>
                      <a:r>
                        <a:rPr lang="en-US" sz="1200" dirty="0">
                          <a:effectLst/>
                        </a:rPr>
                        <a:t>500 m sprint</a:t>
                      </a:r>
                      <a:endParaRPr lang="es-ES" sz="1200" dirty="0">
                        <a:effectLst/>
                      </a:endParaRPr>
                    </a:p>
                    <a:p>
                      <a:pPr>
                        <a:spcAft>
                          <a:spcPts val="0"/>
                        </a:spcAft>
                      </a:pPr>
                      <a:r>
                        <a:rPr lang="en-US" sz="1200" dirty="0">
                          <a:effectLst/>
                        </a:rPr>
                        <a:t>1 000 m en sprint</a:t>
                      </a:r>
                      <a:endParaRPr lang="es-ES" sz="1200" dirty="0">
                        <a:effectLst/>
                      </a:endParaRPr>
                    </a:p>
                    <a:p>
                      <a:pPr>
                        <a:spcAft>
                          <a:spcPts val="0"/>
                        </a:spcAft>
                      </a:pPr>
                      <a:r>
                        <a:rPr lang="es-ES" sz="1200" dirty="0">
                          <a:effectLst/>
                        </a:rPr>
                        <a:t>5 000 m </a:t>
                      </a:r>
                      <a:r>
                        <a:rPr lang="es-ES" sz="1200" dirty="0" err="1">
                          <a:effectLst/>
                        </a:rPr>
                        <a:t>Ptos</a:t>
                      </a:r>
                      <a:endParaRPr lang="es-ES" sz="1200" dirty="0">
                        <a:effectLst/>
                      </a:endParaRPr>
                    </a:p>
                    <a:p>
                      <a:pPr>
                        <a:spcAft>
                          <a:spcPts val="0"/>
                        </a:spcAft>
                      </a:pPr>
                      <a:r>
                        <a:rPr lang="es-ES" sz="1200" dirty="0">
                          <a:effectLst/>
                        </a:rPr>
                        <a:t>10 000 m </a:t>
                      </a:r>
                      <a:r>
                        <a:rPr lang="es-ES" sz="1200" dirty="0" err="1">
                          <a:effectLst/>
                        </a:rPr>
                        <a:t>Ptos</a:t>
                      </a:r>
                      <a:r>
                        <a:rPr lang="es-ES" sz="1200" dirty="0">
                          <a:effectLst/>
                        </a:rPr>
                        <a:t>/</a:t>
                      </a:r>
                      <a:r>
                        <a:rPr lang="es-ES" sz="1200" dirty="0" err="1">
                          <a:effectLst/>
                        </a:rPr>
                        <a:t>elim</a:t>
                      </a:r>
                      <a:r>
                        <a:rPr lang="es-ES" sz="1200" dirty="0">
                          <a:effectLst/>
                        </a:rPr>
                        <a:t>  o  </a:t>
                      </a:r>
                      <a:r>
                        <a:rPr lang="es-ES" sz="1200" dirty="0" err="1">
                          <a:effectLst/>
                        </a:rPr>
                        <a:t>elim</a:t>
                      </a:r>
                      <a:r>
                        <a:rPr lang="es-ES" sz="1200" dirty="0">
                          <a:effectLst/>
                        </a:rPr>
                        <a:t> </a:t>
                      </a:r>
                    </a:p>
                    <a:p>
                      <a:pPr>
                        <a:spcAft>
                          <a:spcPts val="0"/>
                        </a:spcAft>
                      </a:pPr>
                      <a:r>
                        <a:rPr lang="es-ES" sz="1200" dirty="0">
                          <a:effectLst/>
                        </a:rPr>
                        <a:t> </a:t>
                      </a:r>
                    </a:p>
                    <a:p>
                      <a:pPr>
                        <a:spcAft>
                          <a:spcPts val="0"/>
                        </a:spcAft>
                      </a:pPr>
                      <a:r>
                        <a:rPr lang="es-ES" sz="1200" dirty="0">
                          <a:effectLst/>
                        </a:rPr>
                        <a:t> </a:t>
                      </a:r>
                    </a:p>
                    <a:p>
                      <a:pPr>
                        <a:spcAft>
                          <a:spcPts val="0"/>
                        </a:spcAft>
                      </a:pPr>
                      <a:r>
                        <a:rPr lang="es-ES" sz="1200" dirty="0">
                          <a:effectLst/>
                        </a:rPr>
                        <a:t> </a:t>
                      </a:r>
                    </a:p>
                    <a:p>
                      <a:pPr>
                        <a:spcAft>
                          <a:spcPts val="0"/>
                        </a:spcAft>
                      </a:pPr>
                      <a:r>
                        <a:rPr lang="es-ES" sz="1200" dirty="0">
                          <a:effectLst/>
                        </a:rPr>
                        <a:t> </a:t>
                      </a:r>
                      <a:endParaRPr lang="es-E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5059329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600" dirty="0" smtClean="0"/>
              <a:t>Requisitos </a:t>
            </a:r>
            <a:r>
              <a:rPr lang="es-ES" sz="3600" dirty="0"/>
              <a:t>para entrar a un área deportiva</a:t>
            </a:r>
          </a:p>
        </p:txBody>
      </p:sp>
      <p:sp>
        <p:nvSpPr>
          <p:cNvPr id="3" name="2 Marcador de contenido"/>
          <p:cNvSpPr>
            <a:spLocks noGrp="1"/>
          </p:cNvSpPr>
          <p:nvPr>
            <p:ph idx="1"/>
          </p:nvPr>
        </p:nvSpPr>
        <p:spPr/>
        <p:txBody>
          <a:bodyPr>
            <a:normAutofit/>
          </a:bodyPr>
          <a:lstStyle/>
          <a:p>
            <a:pPr marL="0" indent="0">
              <a:buNone/>
            </a:pPr>
            <a:r>
              <a:rPr lang="es-ES" dirty="0">
                <a:solidFill>
                  <a:srgbClr val="FF0000"/>
                </a:solidFill>
              </a:rPr>
              <a:t> </a:t>
            </a:r>
            <a:r>
              <a:rPr lang="es-ES" dirty="0" smtClean="0">
                <a:solidFill>
                  <a:srgbClr val="FF0000"/>
                </a:solidFill>
              </a:rPr>
              <a:t>     </a:t>
            </a:r>
            <a:r>
              <a:rPr lang="es-ES" dirty="0" smtClean="0"/>
              <a:t>son solamente</a:t>
            </a:r>
          </a:p>
          <a:p>
            <a:r>
              <a:rPr lang="es-ES" dirty="0" smtClean="0"/>
              <a:t> </a:t>
            </a:r>
            <a:r>
              <a:rPr lang="es-ES" dirty="0"/>
              <a:t>Q</a:t>
            </a:r>
            <a:r>
              <a:rPr lang="es-ES" dirty="0" smtClean="0"/>
              <a:t>ue </a:t>
            </a:r>
            <a:r>
              <a:rPr lang="es-ES" dirty="0"/>
              <a:t>los atletas pertenezcan a un centro docente  que los </a:t>
            </a:r>
            <a:r>
              <a:rPr lang="es-ES" dirty="0" smtClean="0"/>
              <a:t>ampare.</a:t>
            </a:r>
          </a:p>
          <a:p>
            <a:r>
              <a:rPr lang="es-ES" dirty="0" smtClean="0"/>
              <a:t> </a:t>
            </a:r>
            <a:r>
              <a:rPr lang="es-ES" dirty="0" smtClean="0"/>
              <a:t>Que </a:t>
            </a:r>
            <a:r>
              <a:rPr lang="es-ES" dirty="0"/>
              <a:t>estén físicamente sanos y avalados por el médico </a:t>
            </a:r>
            <a:r>
              <a:rPr lang="es-ES" dirty="0" smtClean="0"/>
              <a:t>de familia .</a:t>
            </a:r>
          </a:p>
          <a:p>
            <a:r>
              <a:rPr lang="es-ES" dirty="0" smtClean="0"/>
              <a:t>Nuestros </a:t>
            </a:r>
            <a:r>
              <a:rPr lang="es-ES" dirty="0"/>
              <a:t>entrenadores están en la obligación de atender a todos  los que hagan su solicitud para practicar el deporte</a:t>
            </a:r>
            <a:r>
              <a:rPr lang="es-ES" dirty="0" smtClean="0"/>
              <a:t>.</a:t>
            </a:r>
            <a:endParaRPr lang="es-ES" dirty="0"/>
          </a:p>
        </p:txBody>
      </p:sp>
    </p:spTree>
    <p:extLst>
      <p:ext uri="{BB962C8B-B14F-4D97-AF65-F5344CB8AC3E}">
        <p14:creationId xmlns:p14="http://schemas.microsoft.com/office/powerpoint/2010/main" val="3843404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b="1" dirty="0" smtClean="0">
                <a:solidFill>
                  <a:prstClr val="black"/>
                </a:solidFill>
              </a:rPr>
              <a:t>Modificación ( Cambios) </a:t>
            </a:r>
            <a:endParaRPr lang="es-ES" dirty="0"/>
          </a:p>
        </p:txBody>
      </p:sp>
      <p:sp>
        <p:nvSpPr>
          <p:cNvPr id="3" name="2 Marcador de contenido"/>
          <p:cNvSpPr>
            <a:spLocks noGrp="1"/>
          </p:cNvSpPr>
          <p:nvPr>
            <p:ph idx="1"/>
          </p:nvPr>
        </p:nvSpPr>
        <p:spPr/>
        <p:txBody>
          <a:bodyPr>
            <a:normAutofit lnSpcReduction="10000"/>
          </a:bodyPr>
          <a:lstStyle/>
          <a:p>
            <a:pPr lvl="0"/>
            <a:r>
              <a:rPr lang="es-ES" sz="2800" b="1" dirty="0" smtClean="0">
                <a:solidFill>
                  <a:prstClr val="black"/>
                </a:solidFill>
              </a:rPr>
              <a:t>Breve </a:t>
            </a:r>
            <a:r>
              <a:rPr lang="es-ES" sz="2800" b="1" dirty="0">
                <a:solidFill>
                  <a:prstClr val="black"/>
                </a:solidFill>
              </a:rPr>
              <a:t>Bosquejo Histórico sobre el patinaje de Carreras. Pág. </a:t>
            </a:r>
            <a:r>
              <a:rPr lang="es-ES" sz="2800" b="1" dirty="0" smtClean="0">
                <a:solidFill>
                  <a:prstClr val="black"/>
                </a:solidFill>
              </a:rPr>
              <a:t>5 </a:t>
            </a:r>
          </a:p>
          <a:p>
            <a:pPr lvl="0"/>
            <a:r>
              <a:rPr lang="es-ES" sz="2800" dirty="0" smtClean="0">
                <a:solidFill>
                  <a:prstClr val="black"/>
                </a:solidFill>
              </a:rPr>
              <a:t>Se actualizo con los resultados relevantes de los últimos años pág. 7  </a:t>
            </a:r>
            <a:endParaRPr lang="es-ES" sz="2800" dirty="0">
              <a:solidFill>
                <a:prstClr val="black"/>
              </a:solidFill>
            </a:endParaRPr>
          </a:p>
          <a:p>
            <a:pPr lvl="0"/>
            <a:r>
              <a:rPr lang="es-ES" sz="2800" b="1" dirty="0" smtClean="0">
                <a:solidFill>
                  <a:prstClr val="black"/>
                </a:solidFill>
              </a:rPr>
              <a:t>Bases del Reglamento del Deporte </a:t>
            </a:r>
          </a:p>
          <a:p>
            <a:pPr lvl="0"/>
            <a:r>
              <a:rPr lang="es-ES" sz="2800" dirty="0" smtClean="0">
                <a:solidFill>
                  <a:prstClr val="black"/>
                </a:solidFill>
              </a:rPr>
              <a:t>Se agrego un comentario en el párrafo 1. </a:t>
            </a:r>
            <a:r>
              <a:rPr lang="es-ES" sz="2800" dirty="0">
                <a:solidFill>
                  <a:prstClr val="black"/>
                </a:solidFill>
              </a:rPr>
              <a:t>Pág. </a:t>
            </a:r>
            <a:r>
              <a:rPr lang="es-ES" sz="2800" dirty="0" smtClean="0">
                <a:solidFill>
                  <a:prstClr val="black"/>
                </a:solidFill>
              </a:rPr>
              <a:t>7  </a:t>
            </a:r>
          </a:p>
          <a:p>
            <a:pPr lvl="0"/>
            <a:r>
              <a:rPr lang="es-ES" sz="2800" dirty="0" smtClean="0">
                <a:solidFill>
                  <a:prstClr val="black"/>
                </a:solidFill>
              </a:rPr>
              <a:t>Se agrego un párrafo en la Pág. 12</a:t>
            </a:r>
          </a:p>
          <a:p>
            <a:pPr lvl="0"/>
            <a:r>
              <a:rPr lang="es-ES" sz="2800" dirty="0" smtClean="0">
                <a:solidFill>
                  <a:prstClr val="black"/>
                </a:solidFill>
              </a:rPr>
              <a:t>Se agrego como quedan las eventos oficiales y la reglamentación de competencia para los 100 m carrilera y la vuelta rápida.</a:t>
            </a:r>
            <a:endParaRPr lang="es-ES" sz="2800" dirty="0">
              <a:solidFill>
                <a:prstClr val="black"/>
              </a:solidFill>
            </a:endParaRPr>
          </a:p>
          <a:p>
            <a:endParaRPr lang="es-ES" dirty="0"/>
          </a:p>
        </p:txBody>
      </p:sp>
    </p:spTree>
    <p:extLst>
      <p:ext uri="{BB962C8B-B14F-4D97-AF65-F5344CB8AC3E}">
        <p14:creationId xmlns:p14="http://schemas.microsoft.com/office/powerpoint/2010/main" val="260294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a:t>Requisitos para entrar a </a:t>
            </a:r>
            <a:r>
              <a:rPr lang="es-ES" dirty="0" smtClean="0"/>
              <a:t>la EIDE</a:t>
            </a:r>
            <a:endParaRPr lang="es-ES" dirty="0"/>
          </a:p>
        </p:txBody>
      </p:sp>
      <p:sp>
        <p:nvSpPr>
          <p:cNvPr id="3" name="2 Marcador de contenido"/>
          <p:cNvSpPr>
            <a:spLocks noGrp="1"/>
          </p:cNvSpPr>
          <p:nvPr>
            <p:ph idx="1"/>
          </p:nvPr>
        </p:nvSpPr>
        <p:spPr/>
        <p:txBody>
          <a:bodyPr>
            <a:normAutofit fontScale="85000" lnSpcReduction="20000"/>
          </a:bodyPr>
          <a:lstStyle/>
          <a:p>
            <a:r>
              <a:rPr lang="es-ES" dirty="0"/>
              <a:t>El atleta que sea seleccionado como perspectiva inmediata por la provincia se le debe dar seguimiento durante un curso durante el cual se le medirá el cumplimiento de los diferentes </a:t>
            </a:r>
            <a:r>
              <a:rPr lang="es-ES" dirty="0" smtClean="0"/>
              <a:t>parámetros </a:t>
            </a:r>
            <a:r>
              <a:rPr lang="es-ES" dirty="0"/>
              <a:t>en el orden Técnico, Físico, táctico y Educativo. </a:t>
            </a:r>
          </a:p>
          <a:p>
            <a:r>
              <a:rPr lang="es-ES" dirty="0"/>
              <a:t>El control médico del atleta mediante diferentes pruebas y exámenes también es crucial durante el proceso de selección. </a:t>
            </a:r>
            <a:endParaRPr lang="es-ES" dirty="0" smtClean="0"/>
          </a:p>
          <a:p>
            <a:r>
              <a:rPr lang="es-ES" dirty="0" smtClean="0"/>
              <a:t>La valoración integral de los atletas basada en la experiencia del entrenador.</a:t>
            </a:r>
          </a:p>
          <a:p>
            <a:r>
              <a:rPr lang="es-ES" dirty="0"/>
              <a:t>La propuesta  del banco de </a:t>
            </a:r>
            <a:r>
              <a:rPr lang="es-ES" dirty="0" smtClean="0"/>
              <a:t>test como un apoyo en el  </a:t>
            </a:r>
            <a:r>
              <a:rPr lang="es-ES" dirty="0"/>
              <a:t>análisis </a:t>
            </a:r>
            <a:r>
              <a:rPr lang="es-ES" dirty="0" smtClean="0"/>
              <a:t>y  </a:t>
            </a:r>
            <a:r>
              <a:rPr lang="es-ES" dirty="0"/>
              <a:t>estudio de los </a:t>
            </a:r>
            <a:r>
              <a:rPr lang="es-ES" dirty="0" smtClean="0"/>
              <a:t>atletas.</a:t>
            </a:r>
            <a:endParaRPr lang="es-ES" dirty="0"/>
          </a:p>
        </p:txBody>
      </p:sp>
    </p:spTree>
    <p:extLst>
      <p:ext uri="{BB962C8B-B14F-4D97-AF65-F5344CB8AC3E}">
        <p14:creationId xmlns:p14="http://schemas.microsoft.com/office/powerpoint/2010/main" val="38167391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La calificación del banco de test </a:t>
            </a:r>
          </a:p>
        </p:txBody>
      </p:sp>
      <p:sp>
        <p:nvSpPr>
          <p:cNvPr id="3" name="2 Marcador de contenido"/>
          <p:cNvSpPr>
            <a:spLocks noGrp="1"/>
          </p:cNvSpPr>
          <p:nvPr>
            <p:ph idx="1"/>
          </p:nvPr>
        </p:nvSpPr>
        <p:spPr/>
        <p:txBody>
          <a:bodyPr>
            <a:normAutofit fontScale="92500" lnSpcReduction="10000"/>
          </a:bodyPr>
          <a:lstStyle/>
          <a:p>
            <a:pPr marL="0" indent="0">
              <a:buNone/>
            </a:pPr>
            <a:r>
              <a:rPr lang="es-ES" dirty="0"/>
              <a:t>La calificación del banco de test constituye un requisito muy valioso para la selección del atleta puesto que  nos permita saber con qué grado de confiabilidad estamos en presencia de un talento. </a:t>
            </a:r>
          </a:p>
          <a:p>
            <a:pPr marL="0" indent="0">
              <a:buNone/>
            </a:pPr>
            <a:r>
              <a:rPr lang="es-ES" dirty="0" smtClean="0"/>
              <a:t>Categoría </a:t>
            </a:r>
            <a:r>
              <a:rPr lang="es-ES" dirty="0"/>
              <a:t>11-12 años </a:t>
            </a:r>
            <a:endParaRPr lang="es-ES" dirty="0" smtClean="0"/>
          </a:p>
          <a:p>
            <a:pPr marL="0" indent="0">
              <a:buNone/>
            </a:pPr>
            <a:endParaRPr lang="es-ES" dirty="0"/>
          </a:p>
          <a:p>
            <a:r>
              <a:rPr lang="es-ES" dirty="0"/>
              <a:t> Muy Confiable----------70 puntos</a:t>
            </a:r>
          </a:p>
          <a:p>
            <a:r>
              <a:rPr lang="es-ES" dirty="0"/>
              <a:t>Confiable-----------------50 puntos</a:t>
            </a:r>
          </a:p>
          <a:p>
            <a:r>
              <a:rPr lang="es-ES" dirty="0"/>
              <a:t>Poco Confiable----------30 puntos</a:t>
            </a:r>
          </a:p>
          <a:p>
            <a:pPr marL="0" indent="0">
              <a:buNone/>
            </a:pPr>
            <a:endParaRPr lang="es-ES" dirty="0"/>
          </a:p>
        </p:txBody>
      </p:sp>
    </p:spTree>
    <p:extLst>
      <p:ext uri="{BB962C8B-B14F-4D97-AF65-F5344CB8AC3E}">
        <p14:creationId xmlns:p14="http://schemas.microsoft.com/office/powerpoint/2010/main" val="9356639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100" b="1" dirty="0" smtClean="0"/>
              <a:t/>
            </a:r>
            <a:br>
              <a:rPr lang="es-ES" sz="3100" b="1" dirty="0" smtClean="0"/>
            </a:br>
            <a:r>
              <a:rPr lang="es-ES" sz="3100" b="1" dirty="0"/>
              <a:t/>
            </a:r>
            <a:br>
              <a:rPr lang="es-ES" sz="3100" b="1" dirty="0"/>
            </a:br>
            <a:r>
              <a:rPr lang="es-ES" sz="3100" b="1" dirty="0" smtClean="0"/>
              <a:t/>
            </a:r>
            <a:br>
              <a:rPr lang="es-ES" sz="3100" b="1" dirty="0" smtClean="0"/>
            </a:br>
            <a:r>
              <a:rPr lang="es-ES" sz="3100" b="1" dirty="0" smtClean="0"/>
              <a:t/>
            </a:r>
            <a:br>
              <a:rPr lang="es-ES" sz="3100" b="1" dirty="0" smtClean="0"/>
            </a:br>
            <a:r>
              <a:rPr lang="es-ES" b="1" dirty="0" smtClean="0"/>
              <a:t>Sistema de selección y Evaluación</a:t>
            </a:r>
            <a:br>
              <a:rPr lang="es-ES" b="1" dirty="0" smtClean="0"/>
            </a:br>
            <a:r>
              <a:rPr lang="es-ES" sz="2700" b="1" i="1" dirty="0" smtClean="0"/>
              <a:t>Normativas </a:t>
            </a:r>
            <a:r>
              <a:rPr lang="es-ES" sz="2700" b="1" i="1" dirty="0"/>
              <a:t>para evaluar al aspirante a la EIDE </a:t>
            </a:r>
            <a:br>
              <a:rPr lang="es-ES" sz="2700" b="1" i="1" dirty="0"/>
            </a:br>
            <a:r>
              <a:rPr lang="es-ES" sz="2700" b="1" dirty="0" smtClean="0"/>
              <a:t/>
            </a:r>
            <a:br>
              <a:rPr lang="es-ES" sz="2700" b="1" dirty="0" smtClean="0"/>
            </a:br>
            <a:r>
              <a:rPr lang="es-ES" sz="3100" b="1" dirty="0" smtClean="0"/>
              <a:t/>
            </a:r>
            <a:br>
              <a:rPr lang="es-ES" sz="3100" b="1" dirty="0" smtClean="0"/>
            </a:br>
            <a:r>
              <a:rPr lang="es-ES" dirty="0" smtClean="0"/>
              <a:t> </a:t>
            </a:r>
            <a:br>
              <a:rPr lang="es-ES" dirty="0" smtClean="0"/>
            </a:br>
            <a:endParaRPr lang="es-ES" dirty="0"/>
          </a:p>
        </p:txBody>
      </p:sp>
      <p:sp>
        <p:nvSpPr>
          <p:cNvPr id="3" name="2 Marcador de contenido"/>
          <p:cNvSpPr>
            <a:spLocks noGrp="1"/>
          </p:cNvSpPr>
          <p:nvPr>
            <p:ph idx="1"/>
          </p:nvPr>
        </p:nvSpPr>
        <p:spPr/>
        <p:txBody>
          <a:bodyPr/>
          <a:lstStyle/>
          <a:p>
            <a:pPr marL="0" indent="0" algn="ctr">
              <a:buNone/>
            </a:pPr>
            <a:r>
              <a:rPr lang="es-ES" sz="1800" dirty="0"/>
              <a:t>Sexo femenino  11-12 años </a:t>
            </a:r>
          </a:p>
          <a:p>
            <a:pPr marL="0" indent="0" algn="ctr">
              <a:buNone/>
            </a:pPr>
            <a:r>
              <a:rPr lang="es-ES" sz="1800" dirty="0"/>
              <a:t>Pruebas Generales </a:t>
            </a:r>
          </a:p>
          <a:p>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3896151695"/>
              </p:ext>
            </p:extLst>
          </p:nvPr>
        </p:nvGraphicFramePr>
        <p:xfrm>
          <a:off x="539552" y="2492896"/>
          <a:ext cx="8136906" cy="2952326"/>
        </p:xfrm>
        <a:graphic>
          <a:graphicData uri="http://schemas.openxmlformats.org/drawingml/2006/table">
            <a:tbl>
              <a:tblPr firstRow="1" firstCol="1" bandRow="1">
                <a:tableStyleId>{9DCAF9ED-07DC-4A11-8D7F-57B35C25682E}</a:tableStyleId>
              </a:tblPr>
              <a:tblGrid>
                <a:gridCol w="766717"/>
                <a:gridCol w="766717"/>
                <a:gridCol w="766717"/>
                <a:gridCol w="766717"/>
                <a:gridCol w="766717"/>
                <a:gridCol w="766717"/>
                <a:gridCol w="766717"/>
                <a:gridCol w="469736"/>
                <a:gridCol w="766717"/>
                <a:gridCol w="766717"/>
                <a:gridCol w="766717"/>
              </a:tblGrid>
              <a:tr h="246028">
                <a:tc>
                  <a:txBody>
                    <a:bodyPr/>
                    <a:lstStyle/>
                    <a:p>
                      <a:pPr algn="ctr">
                        <a:spcAft>
                          <a:spcPts val="0"/>
                        </a:spcAft>
                      </a:pPr>
                      <a:r>
                        <a:rPr lang="es-ES" sz="1200" dirty="0">
                          <a:effectLst/>
                        </a:rPr>
                        <a:t>Puntos</a:t>
                      </a:r>
                      <a:endParaRPr lang="es-ES" sz="1200" dirty="0">
                        <a:effectLst/>
                        <a:latin typeface="Times New Roman"/>
                        <a:ea typeface="Times New Roman"/>
                      </a:endParaRPr>
                    </a:p>
                  </a:txBody>
                  <a:tcPr marL="68580" marR="68580" marT="0" marB="0"/>
                </a:tc>
                <a:tc gridSpan="2">
                  <a:txBody>
                    <a:bodyPr/>
                    <a:lstStyle/>
                    <a:p>
                      <a:pPr algn="ctr">
                        <a:spcAft>
                          <a:spcPts val="0"/>
                        </a:spcAft>
                      </a:pPr>
                      <a:r>
                        <a:rPr lang="es-ES" sz="1200" dirty="0">
                          <a:effectLst/>
                        </a:rPr>
                        <a:t>Pla</a:t>
                      </a:r>
                      <a:endParaRPr lang="es-ES" sz="1200" dirty="0">
                        <a:effectLst/>
                        <a:latin typeface="Times New Roman"/>
                        <a:ea typeface="Times New Roman"/>
                      </a:endParaRPr>
                    </a:p>
                  </a:txBody>
                  <a:tcPr marL="68580" marR="68580" marT="0" marB="0"/>
                </a:tc>
                <a:tc hMerge="1">
                  <a:txBody>
                    <a:bodyPr/>
                    <a:lstStyle/>
                    <a:p>
                      <a:endParaRPr lang="es-ES"/>
                    </a:p>
                  </a:txBody>
                  <a:tcPr/>
                </a:tc>
                <a:tc gridSpan="2">
                  <a:txBody>
                    <a:bodyPr/>
                    <a:lstStyle/>
                    <a:p>
                      <a:pPr algn="ctr">
                        <a:spcAft>
                          <a:spcPts val="0"/>
                        </a:spcAft>
                      </a:pPr>
                      <a:r>
                        <a:rPr lang="es-ES" sz="1200" dirty="0" err="1">
                          <a:effectLst/>
                        </a:rPr>
                        <a:t>Abd</a:t>
                      </a:r>
                      <a:endParaRPr lang="es-ES" sz="1200" dirty="0">
                        <a:effectLst/>
                        <a:latin typeface="Times New Roman"/>
                        <a:ea typeface="Times New Roman"/>
                      </a:endParaRPr>
                    </a:p>
                  </a:txBody>
                  <a:tcPr marL="68580" marR="68580" marT="0" marB="0"/>
                </a:tc>
                <a:tc hMerge="1">
                  <a:txBody>
                    <a:bodyPr/>
                    <a:lstStyle/>
                    <a:p>
                      <a:endParaRPr lang="es-ES"/>
                    </a:p>
                  </a:txBody>
                  <a:tcPr/>
                </a:tc>
                <a:tc gridSpan="2">
                  <a:txBody>
                    <a:bodyPr/>
                    <a:lstStyle/>
                    <a:p>
                      <a:pPr algn="ctr">
                        <a:spcAft>
                          <a:spcPts val="0"/>
                        </a:spcAft>
                      </a:pPr>
                      <a:r>
                        <a:rPr lang="es-ES" sz="1200">
                          <a:effectLst/>
                        </a:rPr>
                        <a:t>60 m</a:t>
                      </a:r>
                      <a:endParaRPr lang="es-ES" sz="1200">
                        <a:effectLst/>
                        <a:latin typeface="Times New Roman"/>
                        <a:ea typeface="Times New Roman"/>
                      </a:endParaRPr>
                    </a:p>
                  </a:txBody>
                  <a:tcPr marL="68580" marR="68580" marT="0" marB="0"/>
                </a:tc>
                <a:tc hMerge="1">
                  <a:txBody>
                    <a:bodyPr/>
                    <a:lstStyle/>
                    <a:p>
                      <a:endParaRPr lang="es-ES"/>
                    </a:p>
                  </a:txBody>
                  <a:tcPr/>
                </a:tc>
                <a:tc gridSpan="2">
                  <a:txBody>
                    <a:bodyPr/>
                    <a:lstStyle/>
                    <a:p>
                      <a:pPr algn="ctr">
                        <a:spcAft>
                          <a:spcPts val="0"/>
                        </a:spcAft>
                      </a:pPr>
                      <a:r>
                        <a:rPr lang="es-ES" sz="1200">
                          <a:effectLst/>
                        </a:rPr>
                        <a:t>Salto</a:t>
                      </a:r>
                      <a:endParaRPr lang="es-ES" sz="1200">
                        <a:effectLst/>
                        <a:latin typeface="Times New Roman"/>
                        <a:ea typeface="Times New Roman"/>
                      </a:endParaRPr>
                    </a:p>
                  </a:txBody>
                  <a:tcPr marL="68580" marR="68580" marT="0" marB="0"/>
                </a:tc>
                <a:tc hMerge="1">
                  <a:txBody>
                    <a:bodyPr/>
                    <a:lstStyle/>
                    <a:p>
                      <a:endParaRPr lang="es-ES"/>
                    </a:p>
                  </a:txBody>
                  <a:tcPr/>
                </a:tc>
                <a:tc gridSpan="2">
                  <a:txBody>
                    <a:bodyPr/>
                    <a:lstStyle/>
                    <a:p>
                      <a:pPr algn="ctr">
                        <a:spcAft>
                          <a:spcPts val="0"/>
                        </a:spcAft>
                      </a:pPr>
                      <a:r>
                        <a:rPr lang="es-ES" sz="1200" dirty="0">
                          <a:effectLst/>
                        </a:rPr>
                        <a:t>800 m</a:t>
                      </a:r>
                      <a:endParaRPr lang="es-ES" sz="1200" dirty="0">
                        <a:effectLst/>
                        <a:latin typeface="Times New Roman"/>
                        <a:ea typeface="Times New Roman"/>
                      </a:endParaRPr>
                    </a:p>
                  </a:txBody>
                  <a:tcPr marL="68580" marR="68580" marT="0" marB="0"/>
                </a:tc>
                <a:tc hMerge="1">
                  <a:txBody>
                    <a:bodyPr/>
                    <a:lstStyle/>
                    <a:p>
                      <a:endParaRPr lang="es-ES"/>
                    </a:p>
                  </a:txBody>
                  <a:tcPr/>
                </a:tc>
              </a:tr>
              <a:tr h="246028">
                <a:tc>
                  <a:txBody>
                    <a:bodyPr/>
                    <a:lstStyle/>
                    <a:p>
                      <a:pPr algn="ctr">
                        <a:spcAft>
                          <a:spcPts val="0"/>
                        </a:spcAft>
                      </a:pPr>
                      <a:r>
                        <a:rPr lang="es-ES" sz="1200">
                          <a:effectLst/>
                        </a:rPr>
                        <a:t>Edad</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r>
              <a:tr h="492054">
                <a:tc>
                  <a:txBody>
                    <a:bodyPr/>
                    <a:lstStyle/>
                    <a:p>
                      <a:pPr algn="ctr">
                        <a:spcAft>
                          <a:spcPts val="0"/>
                        </a:spcAft>
                      </a:pPr>
                      <a:r>
                        <a:rPr lang="es-ES" sz="1200">
                          <a:effectLst/>
                        </a:rPr>
                        <a:t>10</a:t>
                      </a:r>
                      <a:endParaRPr lang="es-ES" sz="1200">
                        <a:effectLst/>
                        <a:latin typeface="Times New Roman"/>
                        <a:ea typeface="Times New Roman"/>
                      </a:endParaRPr>
                    </a:p>
                  </a:txBody>
                  <a:tcPr marL="68580" marR="68580" marT="0" marB="0"/>
                </a:tc>
                <a:tc>
                  <a:txBody>
                    <a:bodyPr/>
                    <a:lstStyle/>
                    <a:p>
                      <a:pPr algn="ctr">
                        <a:spcAft>
                          <a:spcPts val="0"/>
                        </a:spcAft>
                      </a:pPr>
                      <a:r>
                        <a:rPr lang="es-ES" sz="1200" dirty="0">
                          <a:effectLst/>
                        </a:rPr>
                        <a:t>8</a:t>
                      </a:r>
                      <a:endParaRPr lang="es-ES" sz="1200" dirty="0">
                        <a:effectLst/>
                        <a:latin typeface="Times New Roman"/>
                        <a:ea typeface="Times New Roman"/>
                      </a:endParaRPr>
                    </a:p>
                  </a:txBody>
                  <a:tcPr marL="68580" marR="68580" marT="0" marB="0" anchor="b"/>
                </a:tc>
                <a:tc>
                  <a:txBody>
                    <a:bodyPr/>
                    <a:lstStyle/>
                    <a:p>
                      <a:pPr algn="ctr">
                        <a:spcAft>
                          <a:spcPts val="0"/>
                        </a:spcAft>
                      </a:pPr>
                      <a:r>
                        <a:rPr lang="es-ES" sz="1200" dirty="0">
                          <a:effectLst/>
                        </a:rPr>
                        <a:t>10</a:t>
                      </a:r>
                      <a:endParaRPr lang="es-ES" sz="1200" dirty="0">
                        <a:effectLst/>
                        <a:latin typeface="Times New Roman"/>
                        <a:ea typeface="Times New Roman"/>
                      </a:endParaRPr>
                    </a:p>
                  </a:txBody>
                  <a:tcPr marL="68580" marR="68580" marT="0" marB="0" anchor="b"/>
                </a:tc>
                <a:tc>
                  <a:txBody>
                    <a:bodyPr/>
                    <a:lstStyle/>
                    <a:p>
                      <a:pPr algn="ctr">
                        <a:spcAft>
                          <a:spcPts val="0"/>
                        </a:spcAft>
                      </a:pPr>
                      <a:r>
                        <a:rPr lang="es-ES" sz="1200">
                          <a:effectLst/>
                        </a:rPr>
                        <a:t>20</a:t>
                      </a:r>
                      <a:endParaRPr lang="es-ES" sz="1200">
                        <a:effectLst/>
                        <a:latin typeface="Times New Roman"/>
                        <a:ea typeface="Times New Roman"/>
                      </a:endParaRPr>
                    </a:p>
                  </a:txBody>
                  <a:tcPr marL="68580" marR="68580" marT="0" marB="0"/>
                </a:tc>
                <a:tc>
                  <a:txBody>
                    <a:bodyPr/>
                    <a:lstStyle/>
                    <a:p>
                      <a:pPr algn="ctr">
                        <a:spcAft>
                          <a:spcPts val="0"/>
                        </a:spcAft>
                      </a:pPr>
                      <a:r>
                        <a:rPr lang="es-ES" sz="1200" dirty="0">
                          <a:effectLst/>
                        </a:rPr>
                        <a:t>25</a:t>
                      </a:r>
                      <a:endParaRPr lang="es-ES" sz="1200" dirty="0">
                        <a:effectLst/>
                        <a:latin typeface="Times New Roman"/>
                        <a:ea typeface="Times New Roman"/>
                      </a:endParaRPr>
                    </a:p>
                  </a:txBody>
                  <a:tcPr marL="68580" marR="68580" marT="0" marB="0"/>
                </a:tc>
                <a:tc>
                  <a:txBody>
                    <a:bodyPr/>
                    <a:lstStyle/>
                    <a:p>
                      <a:pPr algn="ctr">
                        <a:spcAft>
                          <a:spcPts val="0"/>
                        </a:spcAft>
                      </a:pPr>
                      <a:r>
                        <a:rPr lang="es-ES" sz="1200">
                          <a:effectLst/>
                        </a:rPr>
                        <a:t>9.5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9.2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1.95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2.00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2.52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2.48</a:t>
                      </a:r>
                      <a:endParaRPr lang="es-ES" sz="1200">
                        <a:effectLst/>
                        <a:latin typeface="Times New Roman"/>
                        <a:ea typeface="Times New Roman"/>
                      </a:endParaRPr>
                    </a:p>
                  </a:txBody>
                  <a:tcPr marL="68580" marR="68580" marT="0" marB="0"/>
                </a:tc>
              </a:tr>
              <a:tr h="492054">
                <a:tc>
                  <a:txBody>
                    <a:bodyPr/>
                    <a:lstStyle/>
                    <a:p>
                      <a:pPr algn="ctr">
                        <a:spcAft>
                          <a:spcPts val="0"/>
                        </a:spcAft>
                      </a:pPr>
                      <a:r>
                        <a:rPr lang="es-ES" sz="1200">
                          <a:effectLst/>
                        </a:rPr>
                        <a:t>8</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6</a:t>
                      </a:r>
                      <a:endParaRPr lang="es-ES" sz="1200">
                        <a:effectLst/>
                        <a:latin typeface="Times New Roman"/>
                        <a:ea typeface="Times New Roman"/>
                      </a:endParaRPr>
                    </a:p>
                  </a:txBody>
                  <a:tcPr marL="68580" marR="68580" marT="0" marB="0" anchor="b"/>
                </a:tc>
                <a:tc>
                  <a:txBody>
                    <a:bodyPr/>
                    <a:lstStyle/>
                    <a:p>
                      <a:pPr algn="ctr">
                        <a:spcAft>
                          <a:spcPts val="0"/>
                        </a:spcAft>
                      </a:pPr>
                      <a:r>
                        <a:rPr lang="es-ES" sz="1200" dirty="0">
                          <a:effectLst/>
                        </a:rPr>
                        <a:t>8</a:t>
                      </a:r>
                      <a:endParaRPr lang="es-ES" sz="1200" dirty="0">
                        <a:effectLst/>
                        <a:latin typeface="Times New Roman"/>
                        <a:ea typeface="Times New Roman"/>
                      </a:endParaRPr>
                    </a:p>
                  </a:txBody>
                  <a:tcPr marL="68580" marR="68580" marT="0" marB="0" anchor="b"/>
                </a:tc>
                <a:tc>
                  <a:txBody>
                    <a:bodyPr/>
                    <a:lstStyle/>
                    <a:p>
                      <a:pPr algn="ctr">
                        <a:spcAft>
                          <a:spcPts val="0"/>
                        </a:spcAft>
                      </a:pPr>
                      <a:r>
                        <a:rPr lang="es-ES" sz="1200">
                          <a:effectLst/>
                        </a:rPr>
                        <a:t>18</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23</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9.7</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9.5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1.90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1.95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2.56</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2.52</a:t>
                      </a:r>
                      <a:endParaRPr lang="es-ES" sz="1200">
                        <a:effectLst/>
                        <a:latin typeface="Times New Roman"/>
                        <a:ea typeface="Times New Roman"/>
                      </a:endParaRPr>
                    </a:p>
                  </a:txBody>
                  <a:tcPr marL="68580" marR="68580" marT="0" marB="0"/>
                </a:tc>
              </a:tr>
              <a:tr h="492054">
                <a:tc>
                  <a:txBody>
                    <a:bodyPr/>
                    <a:lstStyle/>
                    <a:p>
                      <a:pPr algn="ctr">
                        <a:spcAft>
                          <a:spcPts val="0"/>
                        </a:spcAft>
                      </a:pPr>
                      <a:r>
                        <a:rPr lang="es-ES" sz="1200">
                          <a:effectLst/>
                        </a:rPr>
                        <a:t>6</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4</a:t>
                      </a:r>
                      <a:endParaRPr lang="es-ES" sz="1200">
                        <a:effectLst/>
                        <a:latin typeface="Times New Roman"/>
                        <a:ea typeface="Times New Roman"/>
                      </a:endParaRPr>
                    </a:p>
                  </a:txBody>
                  <a:tcPr marL="68580" marR="68580" marT="0" marB="0" anchor="b"/>
                </a:tc>
                <a:tc>
                  <a:txBody>
                    <a:bodyPr/>
                    <a:lstStyle/>
                    <a:p>
                      <a:pPr algn="ctr">
                        <a:spcAft>
                          <a:spcPts val="0"/>
                        </a:spcAft>
                      </a:pPr>
                      <a:r>
                        <a:rPr lang="es-ES" sz="1200" dirty="0">
                          <a:effectLst/>
                        </a:rPr>
                        <a:t>6</a:t>
                      </a:r>
                      <a:endParaRPr lang="es-ES" sz="1200" dirty="0">
                        <a:effectLst/>
                        <a:latin typeface="Times New Roman"/>
                        <a:ea typeface="Times New Roman"/>
                      </a:endParaRPr>
                    </a:p>
                  </a:txBody>
                  <a:tcPr marL="68580" marR="68580" marT="0" marB="0" anchor="b"/>
                </a:tc>
                <a:tc>
                  <a:txBody>
                    <a:bodyPr/>
                    <a:lstStyle/>
                    <a:p>
                      <a:pPr algn="ctr">
                        <a:spcAft>
                          <a:spcPts val="0"/>
                        </a:spcAft>
                      </a:pPr>
                      <a:r>
                        <a:rPr lang="es-ES" sz="1200">
                          <a:effectLst/>
                        </a:rPr>
                        <a:t>16</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9.9</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9.7</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1.85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1.90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3.00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2.56</a:t>
                      </a:r>
                      <a:endParaRPr lang="es-ES" sz="1200">
                        <a:effectLst/>
                        <a:latin typeface="Times New Roman"/>
                        <a:ea typeface="Times New Roman"/>
                      </a:endParaRPr>
                    </a:p>
                  </a:txBody>
                  <a:tcPr marL="68580" marR="68580" marT="0" marB="0"/>
                </a:tc>
              </a:tr>
              <a:tr h="492054">
                <a:tc>
                  <a:txBody>
                    <a:bodyPr/>
                    <a:lstStyle/>
                    <a:p>
                      <a:pPr algn="ctr">
                        <a:spcAft>
                          <a:spcPts val="0"/>
                        </a:spcAft>
                      </a:pPr>
                      <a:r>
                        <a:rPr lang="es-ES" sz="1200">
                          <a:effectLst/>
                        </a:rPr>
                        <a:t>4</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3</a:t>
                      </a:r>
                      <a:endParaRPr lang="es-ES" sz="1200">
                        <a:effectLst/>
                        <a:latin typeface="Times New Roman"/>
                        <a:ea typeface="Times New Roman"/>
                      </a:endParaRPr>
                    </a:p>
                  </a:txBody>
                  <a:tcPr marL="68580" marR="68580" marT="0" marB="0" anchor="b"/>
                </a:tc>
                <a:tc>
                  <a:txBody>
                    <a:bodyPr/>
                    <a:lstStyle/>
                    <a:p>
                      <a:pPr algn="ctr">
                        <a:spcAft>
                          <a:spcPts val="0"/>
                        </a:spcAft>
                      </a:pPr>
                      <a:r>
                        <a:rPr lang="es-ES" sz="1200" dirty="0">
                          <a:effectLst/>
                        </a:rPr>
                        <a:t>4</a:t>
                      </a:r>
                      <a:endParaRPr lang="es-ES" sz="1200" dirty="0">
                        <a:effectLst/>
                        <a:latin typeface="Times New Roman"/>
                        <a:ea typeface="Times New Roman"/>
                      </a:endParaRPr>
                    </a:p>
                  </a:txBody>
                  <a:tcPr marL="68580" marR="68580" marT="0" marB="0" anchor="b"/>
                </a:tc>
                <a:tc>
                  <a:txBody>
                    <a:bodyPr/>
                    <a:lstStyle/>
                    <a:p>
                      <a:pPr algn="ctr">
                        <a:spcAft>
                          <a:spcPts val="0"/>
                        </a:spcAft>
                      </a:pPr>
                      <a:r>
                        <a:rPr lang="es-ES" sz="1200">
                          <a:effectLst/>
                        </a:rPr>
                        <a:t>14</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19</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10.1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9.9</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1.80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1.85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3.04</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3.00</a:t>
                      </a:r>
                      <a:endParaRPr lang="es-ES" sz="1200">
                        <a:effectLst/>
                        <a:latin typeface="Times New Roman"/>
                        <a:ea typeface="Times New Roman"/>
                      </a:endParaRPr>
                    </a:p>
                  </a:txBody>
                  <a:tcPr marL="68580" marR="68580" marT="0" marB="0"/>
                </a:tc>
              </a:tr>
              <a:tr h="492054">
                <a:tc>
                  <a:txBody>
                    <a:bodyPr/>
                    <a:lstStyle/>
                    <a:p>
                      <a:pPr algn="ctr">
                        <a:spcAft>
                          <a:spcPts val="0"/>
                        </a:spcAft>
                      </a:pPr>
                      <a:r>
                        <a:rPr lang="es-ES" sz="1200">
                          <a:effectLst/>
                        </a:rPr>
                        <a:t>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a:t>
                      </a:r>
                      <a:endParaRPr lang="es-ES" sz="1200">
                        <a:effectLst/>
                        <a:latin typeface="Times New Roman"/>
                        <a:ea typeface="Times New Roman"/>
                      </a:endParaRPr>
                    </a:p>
                  </a:txBody>
                  <a:tcPr marL="68580" marR="68580" marT="0" marB="0" anchor="b"/>
                </a:tc>
                <a:tc>
                  <a:txBody>
                    <a:bodyPr/>
                    <a:lstStyle/>
                    <a:p>
                      <a:pPr algn="ctr">
                        <a:spcAft>
                          <a:spcPts val="0"/>
                        </a:spcAft>
                      </a:pPr>
                      <a:r>
                        <a:rPr lang="es-ES" sz="1200" dirty="0">
                          <a:effectLst/>
                        </a:rPr>
                        <a:t>3</a:t>
                      </a:r>
                      <a:endParaRPr lang="es-ES" sz="1200" dirty="0">
                        <a:effectLst/>
                        <a:latin typeface="Times New Roman"/>
                        <a:ea typeface="Times New Roman"/>
                      </a:endParaRPr>
                    </a:p>
                  </a:txBody>
                  <a:tcPr marL="68580" marR="68580" marT="0" marB="0" anchor="b"/>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17</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10.2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10.0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1.75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1.80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3.08</a:t>
                      </a:r>
                      <a:endParaRPr lang="es-ES" sz="1200">
                        <a:effectLst/>
                        <a:latin typeface="Times New Roman"/>
                        <a:ea typeface="Times New Roman"/>
                      </a:endParaRPr>
                    </a:p>
                  </a:txBody>
                  <a:tcPr marL="68580" marR="68580" marT="0" marB="0"/>
                </a:tc>
                <a:tc>
                  <a:txBody>
                    <a:bodyPr/>
                    <a:lstStyle/>
                    <a:p>
                      <a:pPr algn="ctr">
                        <a:spcAft>
                          <a:spcPts val="0"/>
                        </a:spcAft>
                      </a:pPr>
                      <a:r>
                        <a:rPr lang="es-ES" sz="1200" dirty="0">
                          <a:effectLst/>
                        </a:rPr>
                        <a:t>3.04</a:t>
                      </a:r>
                      <a:endParaRPr lang="es-E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6135028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a:t/>
            </a:r>
            <a:br>
              <a:rPr lang="es-ES" b="1" dirty="0"/>
            </a:br>
            <a:r>
              <a:rPr lang="es-ES" sz="4900" b="1" dirty="0" smtClean="0"/>
              <a:t>Sistema </a:t>
            </a:r>
            <a:r>
              <a:rPr lang="es-ES" sz="4900" b="1" dirty="0"/>
              <a:t>de selección y Evaluación</a:t>
            </a:r>
            <a:br>
              <a:rPr lang="es-ES" sz="4900" b="1" dirty="0"/>
            </a:br>
            <a:r>
              <a:rPr lang="es-ES" sz="2700" b="1" i="1" dirty="0"/>
              <a:t>Normativas para evaluar al aspirante a la EIDE </a:t>
            </a:r>
            <a:br>
              <a:rPr lang="es-ES" sz="2700" b="1" i="1" dirty="0"/>
            </a:br>
            <a:r>
              <a:rPr lang="es-ES" b="1" dirty="0"/>
              <a:t/>
            </a:r>
            <a:br>
              <a:rPr lang="es-ES" b="1" dirty="0"/>
            </a:br>
            <a:endParaRPr lang="es-ES" dirty="0"/>
          </a:p>
        </p:txBody>
      </p:sp>
      <p:sp>
        <p:nvSpPr>
          <p:cNvPr id="3" name="2 Marcador de contenido"/>
          <p:cNvSpPr>
            <a:spLocks noGrp="1"/>
          </p:cNvSpPr>
          <p:nvPr>
            <p:ph idx="1"/>
          </p:nvPr>
        </p:nvSpPr>
        <p:spPr/>
        <p:txBody>
          <a:bodyPr/>
          <a:lstStyle/>
          <a:p>
            <a:pPr marL="0" indent="0" algn="ctr">
              <a:buNone/>
            </a:pPr>
            <a:r>
              <a:rPr lang="es-ES" sz="1800" dirty="0"/>
              <a:t>Sexo femenino  11-12 años </a:t>
            </a:r>
          </a:p>
          <a:p>
            <a:pPr marL="0" indent="0" algn="ctr">
              <a:buNone/>
            </a:pPr>
            <a:r>
              <a:rPr lang="es-ES" sz="1800" dirty="0"/>
              <a:t>Pruebas Técnicas </a:t>
            </a:r>
          </a:p>
          <a:p>
            <a:pPr marL="0" indent="0">
              <a:buNone/>
            </a:pPr>
            <a:endParaRPr lang="es-ES" dirty="0"/>
          </a:p>
        </p:txBody>
      </p:sp>
      <p:graphicFrame>
        <p:nvGraphicFramePr>
          <p:cNvPr id="4" name="3 Tabla"/>
          <p:cNvGraphicFramePr>
            <a:graphicFrameLocks noGrp="1"/>
          </p:cNvGraphicFramePr>
          <p:nvPr>
            <p:extLst>
              <p:ext uri="{D42A27DB-BD31-4B8C-83A1-F6EECF244321}">
                <p14:modId xmlns:p14="http://schemas.microsoft.com/office/powerpoint/2010/main" val="4019738688"/>
              </p:ext>
            </p:extLst>
          </p:nvPr>
        </p:nvGraphicFramePr>
        <p:xfrm>
          <a:off x="539550" y="2492898"/>
          <a:ext cx="8424936" cy="2808309"/>
        </p:xfrm>
        <a:graphic>
          <a:graphicData uri="http://schemas.openxmlformats.org/drawingml/2006/table">
            <a:tbl>
              <a:tblPr firstRow="1" firstCol="1" bandRow="1">
                <a:tableStyleId>{9DCAF9ED-07DC-4A11-8D7F-57B35C25682E}</a:tableStyleId>
              </a:tblPr>
              <a:tblGrid>
                <a:gridCol w="936104"/>
                <a:gridCol w="936104"/>
                <a:gridCol w="936104"/>
                <a:gridCol w="936104"/>
                <a:gridCol w="936104"/>
                <a:gridCol w="936104"/>
                <a:gridCol w="936104"/>
                <a:gridCol w="936104"/>
                <a:gridCol w="936104"/>
              </a:tblGrid>
              <a:tr h="401187">
                <a:tc>
                  <a:txBody>
                    <a:bodyPr/>
                    <a:lstStyle/>
                    <a:p>
                      <a:pPr algn="ctr">
                        <a:spcAft>
                          <a:spcPts val="0"/>
                        </a:spcAft>
                      </a:pPr>
                      <a:r>
                        <a:rPr lang="es-ES" sz="1200" dirty="0">
                          <a:effectLst/>
                        </a:rPr>
                        <a:t>Puntos</a:t>
                      </a:r>
                      <a:endParaRPr lang="es-ES" sz="1200" dirty="0">
                        <a:effectLst/>
                        <a:latin typeface="Times New Roman"/>
                        <a:ea typeface="Times New Roman"/>
                      </a:endParaRPr>
                    </a:p>
                  </a:txBody>
                  <a:tcPr marL="68580" marR="68580" marT="0" marB="0"/>
                </a:tc>
                <a:tc gridSpan="2">
                  <a:txBody>
                    <a:bodyPr/>
                    <a:lstStyle/>
                    <a:p>
                      <a:pPr algn="ctr">
                        <a:spcAft>
                          <a:spcPts val="0"/>
                        </a:spcAft>
                      </a:pPr>
                      <a:r>
                        <a:rPr lang="es-ES" sz="1200" dirty="0">
                          <a:effectLst/>
                        </a:rPr>
                        <a:t>Tec</a:t>
                      </a:r>
                      <a:endParaRPr lang="es-ES" sz="1200" dirty="0">
                        <a:effectLst/>
                        <a:latin typeface="Times New Roman"/>
                        <a:ea typeface="Times New Roman"/>
                      </a:endParaRPr>
                    </a:p>
                  </a:txBody>
                  <a:tcPr marL="68580" marR="68580" marT="0" marB="0"/>
                </a:tc>
                <a:tc hMerge="1">
                  <a:txBody>
                    <a:bodyPr/>
                    <a:lstStyle/>
                    <a:p>
                      <a:endParaRPr lang="es-ES"/>
                    </a:p>
                  </a:txBody>
                  <a:tcPr/>
                </a:tc>
                <a:tc gridSpan="2">
                  <a:txBody>
                    <a:bodyPr/>
                    <a:lstStyle/>
                    <a:p>
                      <a:pPr algn="ctr">
                        <a:spcAft>
                          <a:spcPts val="0"/>
                        </a:spcAft>
                      </a:pPr>
                      <a:r>
                        <a:rPr lang="es-ES" sz="1200" dirty="0">
                          <a:effectLst/>
                        </a:rPr>
                        <a:t>200m C/R</a:t>
                      </a:r>
                      <a:endParaRPr lang="es-ES" sz="1200" dirty="0">
                        <a:effectLst/>
                        <a:latin typeface="Times New Roman"/>
                        <a:ea typeface="Times New Roman"/>
                      </a:endParaRPr>
                    </a:p>
                  </a:txBody>
                  <a:tcPr marL="68580" marR="68580" marT="0" marB="0"/>
                </a:tc>
                <a:tc hMerge="1">
                  <a:txBody>
                    <a:bodyPr/>
                    <a:lstStyle/>
                    <a:p>
                      <a:endParaRPr lang="es-ES"/>
                    </a:p>
                  </a:txBody>
                  <a:tcPr/>
                </a:tc>
                <a:tc gridSpan="2">
                  <a:txBody>
                    <a:bodyPr/>
                    <a:lstStyle/>
                    <a:p>
                      <a:pPr algn="ctr">
                        <a:spcAft>
                          <a:spcPts val="0"/>
                        </a:spcAft>
                      </a:pPr>
                      <a:r>
                        <a:rPr lang="es-ES" sz="1200">
                          <a:effectLst/>
                        </a:rPr>
                        <a:t>500m</a:t>
                      </a:r>
                      <a:endParaRPr lang="es-ES" sz="1200">
                        <a:effectLst/>
                        <a:latin typeface="Times New Roman"/>
                        <a:ea typeface="Times New Roman"/>
                      </a:endParaRPr>
                    </a:p>
                  </a:txBody>
                  <a:tcPr marL="68580" marR="68580" marT="0" marB="0"/>
                </a:tc>
                <a:tc hMerge="1">
                  <a:txBody>
                    <a:bodyPr/>
                    <a:lstStyle/>
                    <a:p>
                      <a:endParaRPr lang="es-ES"/>
                    </a:p>
                  </a:txBody>
                  <a:tcPr/>
                </a:tc>
                <a:tc gridSpan="2">
                  <a:txBody>
                    <a:bodyPr/>
                    <a:lstStyle/>
                    <a:p>
                      <a:pPr algn="ctr">
                        <a:spcAft>
                          <a:spcPts val="0"/>
                        </a:spcAft>
                      </a:pPr>
                      <a:r>
                        <a:rPr lang="es-ES" sz="1200">
                          <a:effectLst/>
                        </a:rPr>
                        <a:t>3 000 m</a:t>
                      </a:r>
                      <a:endParaRPr lang="es-ES" sz="1200">
                        <a:effectLst/>
                        <a:latin typeface="Times New Roman"/>
                        <a:ea typeface="Times New Roman"/>
                      </a:endParaRPr>
                    </a:p>
                  </a:txBody>
                  <a:tcPr marL="68580" marR="68580" marT="0" marB="0"/>
                </a:tc>
                <a:tc hMerge="1">
                  <a:txBody>
                    <a:bodyPr/>
                    <a:lstStyle/>
                    <a:p>
                      <a:endParaRPr lang="es-ES"/>
                    </a:p>
                  </a:txBody>
                  <a:tcPr/>
                </a:tc>
              </a:tr>
              <a:tr h="401187">
                <a:tc>
                  <a:txBody>
                    <a:bodyPr/>
                    <a:lstStyle/>
                    <a:p>
                      <a:pPr algn="ctr">
                        <a:spcAft>
                          <a:spcPts val="0"/>
                        </a:spcAft>
                      </a:pPr>
                      <a:r>
                        <a:rPr lang="es-ES" sz="1200" dirty="0">
                          <a:effectLst/>
                        </a:rPr>
                        <a:t> </a:t>
                      </a:r>
                      <a:r>
                        <a:rPr lang="es-ES" sz="1200" dirty="0" smtClean="0">
                          <a:effectLst/>
                        </a:rPr>
                        <a:t>Edad </a:t>
                      </a:r>
                      <a:endParaRPr lang="es-ES" sz="1200" dirty="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11</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12</a:t>
                      </a:r>
                      <a:endParaRPr lang="es-ES" sz="1200">
                        <a:effectLst/>
                        <a:latin typeface="Times New Roman"/>
                        <a:ea typeface="Times New Roman"/>
                      </a:endParaRPr>
                    </a:p>
                  </a:txBody>
                  <a:tcPr marL="68580" marR="68580" marT="0" marB="0"/>
                </a:tc>
              </a:tr>
              <a:tr h="401187">
                <a:tc>
                  <a:txBody>
                    <a:bodyPr/>
                    <a:lstStyle/>
                    <a:p>
                      <a:pPr algn="ctr">
                        <a:spcAft>
                          <a:spcPts val="0"/>
                        </a:spcAft>
                      </a:pPr>
                      <a:r>
                        <a:rPr lang="es-ES" sz="1200">
                          <a:effectLst/>
                        </a:rPr>
                        <a:t>10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35</a:t>
                      </a:r>
                      <a:endParaRPr lang="es-ES" sz="1200">
                        <a:effectLst/>
                        <a:latin typeface="Times New Roman"/>
                        <a:ea typeface="Times New Roman"/>
                      </a:endParaRPr>
                    </a:p>
                  </a:txBody>
                  <a:tcPr marL="68580" marR="68580" marT="0" marB="0"/>
                </a:tc>
                <a:tc>
                  <a:txBody>
                    <a:bodyPr/>
                    <a:lstStyle/>
                    <a:p>
                      <a:pPr algn="ctr">
                        <a:spcAft>
                          <a:spcPts val="0"/>
                        </a:spcAft>
                      </a:pPr>
                      <a:r>
                        <a:rPr lang="es-ES" sz="1200" dirty="0">
                          <a:effectLst/>
                        </a:rPr>
                        <a:t>35</a:t>
                      </a:r>
                      <a:endParaRPr lang="es-ES" sz="1200" dirty="0">
                        <a:effectLst/>
                        <a:latin typeface="Times New Roman"/>
                        <a:ea typeface="Times New Roman"/>
                      </a:endParaRPr>
                    </a:p>
                  </a:txBody>
                  <a:tcPr marL="68580" marR="68580" marT="0" marB="0"/>
                </a:tc>
                <a:tc>
                  <a:txBody>
                    <a:bodyPr/>
                    <a:lstStyle/>
                    <a:p>
                      <a:pPr algn="ctr">
                        <a:spcAft>
                          <a:spcPts val="0"/>
                        </a:spcAft>
                      </a:pPr>
                      <a:r>
                        <a:rPr lang="es-ES" sz="1200" dirty="0">
                          <a:effectLst/>
                        </a:rPr>
                        <a:t>22,05</a:t>
                      </a:r>
                      <a:endParaRPr lang="es-ES" sz="1200" dirty="0">
                        <a:effectLst/>
                        <a:latin typeface="Times New Roman"/>
                        <a:ea typeface="Times New Roman"/>
                      </a:endParaRPr>
                    </a:p>
                  </a:txBody>
                  <a:tcPr marL="68580" marR="68580" marT="0" marB="0"/>
                </a:tc>
                <a:tc>
                  <a:txBody>
                    <a:bodyPr/>
                    <a:lstStyle/>
                    <a:p>
                      <a:pPr algn="ctr">
                        <a:spcAft>
                          <a:spcPts val="0"/>
                        </a:spcAft>
                      </a:pPr>
                      <a:r>
                        <a:rPr lang="es-ES" sz="1200">
                          <a:effectLst/>
                        </a:rPr>
                        <a:t>21,55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52.60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51.60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7:00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6.40</a:t>
                      </a:r>
                      <a:endParaRPr lang="es-ES" sz="1200">
                        <a:effectLst/>
                        <a:latin typeface="Times New Roman"/>
                        <a:ea typeface="Times New Roman"/>
                      </a:endParaRPr>
                    </a:p>
                  </a:txBody>
                  <a:tcPr marL="68580" marR="68580" marT="0" marB="0"/>
                </a:tc>
              </a:tr>
              <a:tr h="401187">
                <a:tc>
                  <a:txBody>
                    <a:bodyPr/>
                    <a:lstStyle/>
                    <a:p>
                      <a:pPr algn="ctr">
                        <a:spcAft>
                          <a:spcPts val="0"/>
                        </a:spcAft>
                      </a:pPr>
                      <a:r>
                        <a:rPr lang="es-ES" sz="1200">
                          <a:effectLst/>
                        </a:rPr>
                        <a:t>8</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30</a:t>
                      </a:r>
                      <a:endParaRPr lang="es-ES" sz="1200">
                        <a:effectLst/>
                        <a:latin typeface="Times New Roman"/>
                        <a:ea typeface="Times New Roman"/>
                      </a:endParaRPr>
                    </a:p>
                  </a:txBody>
                  <a:tcPr marL="68580" marR="68580" marT="0" marB="0"/>
                </a:tc>
                <a:tc>
                  <a:txBody>
                    <a:bodyPr/>
                    <a:lstStyle/>
                    <a:p>
                      <a:pPr algn="ctr">
                        <a:spcAft>
                          <a:spcPts val="0"/>
                        </a:spcAft>
                      </a:pPr>
                      <a:r>
                        <a:rPr lang="es-ES" sz="1200" dirty="0">
                          <a:effectLst/>
                        </a:rPr>
                        <a:t>30</a:t>
                      </a:r>
                      <a:endParaRPr lang="es-ES" sz="1200" dirty="0">
                        <a:effectLst/>
                        <a:latin typeface="Times New Roman"/>
                        <a:ea typeface="Times New Roman"/>
                      </a:endParaRPr>
                    </a:p>
                  </a:txBody>
                  <a:tcPr marL="68580" marR="68580" marT="0" marB="0"/>
                </a:tc>
                <a:tc>
                  <a:txBody>
                    <a:bodyPr/>
                    <a:lstStyle/>
                    <a:p>
                      <a:pPr algn="ctr">
                        <a:spcAft>
                          <a:spcPts val="0"/>
                        </a:spcAft>
                      </a:pPr>
                      <a:r>
                        <a:rPr lang="es-ES" sz="1200">
                          <a:effectLst/>
                        </a:rPr>
                        <a:t>22,55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22,05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53.10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52.10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7:15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6:55</a:t>
                      </a:r>
                      <a:endParaRPr lang="es-ES" sz="1200">
                        <a:effectLst/>
                        <a:latin typeface="Times New Roman"/>
                        <a:ea typeface="Times New Roman"/>
                      </a:endParaRPr>
                    </a:p>
                  </a:txBody>
                  <a:tcPr marL="68580" marR="68580" marT="0" marB="0"/>
                </a:tc>
              </a:tr>
              <a:tr h="401187">
                <a:tc>
                  <a:txBody>
                    <a:bodyPr/>
                    <a:lstStyle/>
                    <a:p>
                      <a:pPr algn="ctr">
                        <a:spcAft>
                          <a:spcPts val="0"/>
                        </a:spcAft>
                      </a:pPr>
                      <a:r>
                        <a:rPr lang="es-ES" sz="1200">
                          <a:effectLst/>
                        </a:rPr>
                        <a:t>6</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24</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24</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23,05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22,55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53.60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52.60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7:30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7:10</a:t>
                      </a:r>
                      <a:endParaRPr lang="es-ES" sz="1200">
                        <a:effectLst/>
                        <a:latin typeface="Times New Roman"/>
                        <a:ea typeface="Times New Roman"/>
                      </a:endParaRPr>
                    </a:p>
                  </a:txBody>
                  <a:tcPr marL="68580" marR="68580" marT="0" marB="0"/>
                </a:tc>
              </a:tr>
              <a:tr h="401187">
                <a:tc>
                  <a:txBody>
                    <a:bodyPr/>
                    <a:lstStyle/>
                    <a:p>
                      <a:pPr algn="ctr">
                        <a:spcAft>
                          <a:spcPts val="0"/>
                        </a:spcAft>
                      </a:pPr>
                      <a:r>
                        <a:rPr lang="es-ES" sz="1200">
                          <a:effectLst/>
                        </a:rPr>
                        <a:t>4</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23,55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23,05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54.10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53.10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7:45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7:25</a:t>
                      </a:r>
                      <a:endParaRPr lang="es-ES" sz="1200">
                        <a:effectLst/>
                        <a:latin typeface="Times New Roman"/>
                        <a:ea typeface="Times New Roman"/>
                      </a:endParaRPr>
                    </a:p>
                  </a:txBody>
                  <a:tcPr marL="68580" marR="68580" marT="0" marB="0"/>
                </a:tc>
              </a:tr>
              <a:tr h="401187">
                <a:tc>
                  <a:txBody>
                    <a:bodyPr/>
                    <a:lstStyle/>
                    <a:p>
                      <a:pPr algn="ctr">
                        <a:spcAft>
                          <a:spcPts val="0"/>
                        </a:spcAft>
                      </a:pPr>
                      <a:r>
                        <a:rPr lang="es-ES" sz="1200">
                          <a:effectLst/>
                        </a:rPr>
                        <a:t>2</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14</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14</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23,65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23,15</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54.60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53.60</a:t>
                      </a:r>
                      <a:endParaRPr lang="es-ES" sz="1200">
                        <a:effectLst/>
                        <a:latin typeface="Times New Roman"/>
                        <a:ea typeface="Times New Roman"/>
                      </a:endParaRPr>
                    </a:p>
                  </a:txBody>
                  <a:tcPr marL="68580" marR="68580" marT="0" marB="0"/>
                </a:tc>
                <a:tc>
                  <a:txBody>
                    <a:bodyPr/>
                    <a:lstStyle/>
                    <a:p>
                      <a:pPr algn="ctr">
                        <a:spcAft>
                          <a:spcPts val="0"/>
                        </a:spcAft>
                      </a:pPr>
                      <a:r>
                        <a:rPr lang="es-ES" sz="1200">
                          <a:effectLst/>
                        </a:rPr>
                        <a:t>8:00</a:t>
                      </a:r>
                      <a:endParaRPr lang="es-ES" sz="1200">
                        <a:effectLst/>
                        <a:latin typeface="Times New Roman"/>
                        <a:ea typeface="Times New Roman"/>
                      </a:endParaRPr>
                    </a:p>
                  </a:txBody>
                  <a:tcPr marL="68580" marR="68580" marT="0" marB="0"/>
                </a:tc>
                <a:tc>
                  <a:txBody>
                    <a:bodyPr/>
                    <a:lstStyle/>
                    <a:p>
                      <a:pPr algn="ctr">
                        <a:spcAft>
                          <a:spcPts val="0"/>
                        </a:spcAft>
                      </a:pPr>
                      <a:r>
                        <a:rPr lang="es-ES" sz="1200" dirty="0">
                          <a:effectLst/>
                        </a:rPr>
                        <a:t>7:40</a:t>
                      </a:r>
                      <a:endParaRPr lang="es-E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7645743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i="1" dirty="0">
                <a:latin typeface="Bookman Old Style" pitchFamily="18" charset="0"/>
              </a:rPr>
              <a:t>Bibliografía recomendada </a:t>
            </a:r>
            <a:endParaRPr lang="es-ES" sz="3200" dirty="0"/>
          </a:p>
        </p:txBody>
      </p:sp>
      <p:sp>
        <p:nvSpPr>
          <p:cNvPr id="3" name="2 Marcador de contenido"/>
          <p:cNvSpPr>
            <a:spLocks noGrp="1"/>
          </p:cNvSpPr>
          <p:nvPr>
            <p:ph idx="1"/>
          </p:nvPr>
        </p:nvSpPr>
        <p:spPr/>
        <p:txBody>
          <a:bodyPr>
            <a:normAutofit fontScale="92500" lnSpcReduction="10000"/>
          </a:bodyPr>
          <a:lstStyle/>
          <a:p>
            <a:pPr marL="0" indent="0">
              <a:buNone/>
            </a:pPr>
            <a:endParaRPr lang="es-ES" dirty="0"/>
          </a:p>
          <a:p>
            <a:pPr lvl="0"/>
            <a:r>
              <a:rPr lang="es-ES" dirty="0" err="1"/>
              <a:t>Marcelloni</a:t>
            </a:r>
            <a:r>
              <a:rPr lang="es-ES" dirty="0"/>
              <a:t>, Paolo. Las lecciones de </a:t>
            </a:r>
            <a:r>
              <a:rPr lang="es-ES" dirty="0" err="1"/>
              <a:t>Marcelloni</a:t>
            </a:r>
            <a:r>
              <a:rPr lang="es-ES" dirty="0"/>
              <a:t>. Encontrado en </a:t>
            </a:r>
            <a:r>
              <a:rPr lang="es-ES" u="sng" dirty="0">
                <a:hlinkClick r:id="rId2"/>
              </a:rPr>
              <a:t>WWW.Patinargentino.com</a:t>
            </a:r>
            <a:r>
              <a:rPr lang="es-ES" dirty="0"/>
              <a:t>  en el  2011.</a:t>
            </a:r>
          </a:p>
          <a:p>
            <a:pPr lvl="0"/>
            <a:r>
              <a:rPr lang="es-ES" dirty="0"/>
              <a:t>Patinaje de Velocidad Manual básico de entrenamiento infantil. Encontrado en </a:t>
            </a:r>
            <a:r>
              <a:rPr lang="es-ES" u="sng" dirty="0">
                <a:hlinkClick r:id="rId2"/>
              </a:rPr>
              <a:t>www.Patinargentino.com</a:t>
            </a:r>
            <a:r>
              <a:rPr lang="es-ES" dirty="0"/>
              <a:t>  en el  2012. </a:t>
            </a:r>
          </a:p>
          <a:p>
            <a:pPr lvl="0"/>
            <a:r>
              <a:rPr lang="es-ES" dirty="0"/>
              <a:t> </a:t>
            </a:r>
            <a:r>
              <a:rPr lang="es-ES" dirty="0" err="1" smtClean="0"/>
              <a:t>Lugea</a:t>
            </a:r>
            <a:r>
              <a:rPr lang="es-ES" dirty="0"/>
              <a:t>, Carlos. Algunas Consideraciones sobre Biomecánica, Técnica y el Modelo Técnico en el Patinaje de Velocidad.</a:t>
            </a:r>
          </a:p>
          <a:p>
            <a:endParaRPr lang="es-ES" dirty="0"/>
          </a:p>
          <a:p>
            <a:endParaRPr lang="es-ES" dirty="0"/>
          </a:p>
        </p:txBody>
      </p:sp>
    </p:spTree>
    <p:extLst>
      <p:ext uri="{BB962C8B-B14F-4D97-AF65-F5344CB8AC3E}">
        <p14:creationId xmlns:p14="http://schemas.microsoft.com/office/powerpoint/2010/main" val="32965476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dirty="0" smtClean="0"/>
              <a:t>Indicaciones metodológicas generales</a:t>
            </a:r>
            <a:endParaRPr lang="es-ES" sz="4000" dirty="0"/>
          </a:p>
        </p:txBody>
      </p:sp>
      <p:sp>
        <p:nvSpPr>
          <p:cNvPr id="3" name="2 Marcador de contenido"/>
          <p:cNvSpPr>
            <a:spLocks noGrp="1"/>
          </p:cNvSpPr>
          <p:nvPr>
            <p:ph idx="1"/>
          </p:nvPr>
        </p:nvSpPr>
        <p:spPr>
          <a:xfrm>
            <a:off x="179512" y="1412776"/>
            <a:ext cx="8856984" cy="5328592"/>
          </a:xfrm>
        </p:spPr>
        <p:txBody>
          <a:bodyPr>
            <a:noAutofit/>
          </a:bodyPr>
          <a:lstStyle/>
          <a:p>
            <a:r>
              <a:rPr lang="es-ES" sz="1800" dirty="0" smtClean="0"/>
              <a:t>Los objetivos generales y específicos por categoría   propuestos  son el principio rector en la conformación de los programas de enseñanza y planes de entrenamiento.</a:t>
            </a:r>
          </a:p>
          <a:p>
            <a:r>
              <a:rPr lang="es-ES" sz="1800" dirty="0" smtClean="0"/>
              <a:t>La planificación de los programas y planes de entrenamiento por los entrenadores conllevan una derivación gradual de los objetivos del plan a los diferentes periodos y etapas de la preparación.</a:t>
            </a:r>
          </a:p>
          <a:p>
            <a:r>
              <a:rPr lang="es-ES" sz="1800" dirty="0" smtClean="0"/>
              <a:t>Debe trazarse como meta  el cumplimiento de los volúmenes y dosificación de las cargas propuestas en este programa en la medida de las posibilidades y recursos de cada provincia.</a:t>
            </a:r>
          </a:p>
          <a:p>
            <a:r>
              <a:rPr lang="es-ES" sz="1800" dirty="0" smtClean="0"/>
              <a:t>El control y evaluación de la preparación en función de los objetivos propuestos   es de vital importancia para el análisis de los  entrenadores  del estado de sus atletas y el porciento del cumplimiento del plan y con posterioridad será una herramienta fundamental para realizar adecuaciones al PPID.     </a:t>
            </a:r>
          </a:p>
          <a:p>
            <a:r>
              <a:rPr lang="es-ES" sz="1800" dirty="0" smtClean="0"/>
              <a:t> Las normativas de evaluación están propuesta para evaluar a los atletas con unas condiciones optimas para el patinaje de carreras . Aquellas provincias que no cuenten con los medios idóneos  ( patines, pista)  tendrán que hacer las adecuaciones necesarias) </a:t>
            </a:r>
          </a:p>
          <a:p>
            <a:r>
              <a:rPr lang="es-ES" sz="1800" dirty="0" smtClean="0"/>
              <a:t>El cumplimiento del Sistema competitivo  propuesto es de estricta obligatoriedad en los eventos oficiales convocados por cada provincia.    </a:t>
            </a:r>
          </a:p>
          <a:p>
            <a:endParaRPr lang="es-ES" sz="1800" dirty="0"/>
          </a:p>
          <a:p>
            <a:pPr marL="0" indent="0">
              <a:buNone/>
            </a:pPr>
            <a:r>
              <a:rPr lang="es-ES" sz="1800" dirty="0" smtClean="0"/>
              <a:t>   </a:t>
            </a:r>
            <a:endParaRPr lang="es-ES" sz="1800" dirty="0"/>
          </a:p>
        </p:txBody>
      </p:sp>
    </p:spTree>
    <p:extLst>
      <p:ext uri="{BB962C8B-B14F-4D97-AF65-F5344CB8AC3E}">
        <p14:creationId xmlns:p14="http://schemas.microsoft.com/office/powerpoint/2010/main" val="14384000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a:t/>
            </a:r>
            <a:br>
              <a:rPr lang="es-ES" b="1" i="1" dirty="0"/>
            </a:br>
            <a:r>
              <a:rPr lang="es-ES" b="1" dirty="0"/>
              <a:t/>
            </a:r>
            <a:br>
              <a:rPr lang="es-ES" b="1" dirty="0"/>
            </a:b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038877935"/>
              </p:ext>
            </p:extLst>
          </p:nvPr>
        </p:nvGraphicFramePr>
        <p:xfrm>
          <a:off x="287526" y="2275474"/>
          <a:ext cx="7776860" cy="3244173"/>
        </p:xfrm>
        <a:graphic>
          <a:graphicData uri="http://schemas.openxmlformats.org/drawingml/2006/table">
            <a:tbl>
              <a:tblPr firstRow="1" firstCol="1" lastRow="1" lastCol="1" bandRow="1" bandCol="1">
                <a:tableStyleId>{9DCAF9ED-07DC-4A11-8D7F-57B35C25682E}</a:tableStyleId>
              </a:tblPr>
              <a:tblGrid>
                <a:gridCol w="1554824"/>
                <a:gridCol w="635481"/>
                <a:gridCol w="552155"/>
                <a:gridCol w="553070"/>
                <a:gridCol w="553070"/>
                <a:gridCol w="553070"/>
                <a:gridCol w="553070"/>
                <a:gridCol w="553070"/>
                <a:gridCol w="553070"/>
                <a:gridCol w="553070"/>
                <a:gridCol w="581455"/>
                <a:gridCol w="581455"/>
              </a:tblGrid>
              <a:tr h="0">
                <a:tc>
                  <a:txBody>
                    <a:bodyPr/>
                    <a:lstStyle/>
                    <a:p>
                      <a:pPr>
                        <a:spcAft>
                          <a:spcPts val="0"/>
                        </a:spcAft>
                        <a:tabLst>
                          <a:tab pos="857250" algn="l"/>
                        </a:tabLst>
                      </a:pPr>
                      <a:r>
                        <a:rPr lang="es-ES" sz="1600" dirty="0">
                          <a:effectLst/>
                        </a:rPr>
                        <a:t>Etapa</a:t>
                      </a:r>
                      <a:endParaRPr lang="es-ES" sz="1600" dirty="0">
                        <a:effectLst/>
                        <a:latin typeface="Times New Roman"/>
                        <a:ea typeface="Times New Roman"/>
                      </a:endParaRPr>
                    </a:p>
                  </a:txBody>
                  <a:tcPr marL="68580" marR="68580" marT="0" marB="0"/>
                </a:tc>
                <a:tc gridSpan="3">
                  <a:txBody>
                    <a:bodyPr/>
                    <a:lstStyle/>
                    <a:p>
                      <a:pPr>
                        <a:spcAft>
                          <a:spcPts val="0"/>
                        </a:spcAft>
                        <a:tabLst>
                          <a:tab pos="857250" algn="l"/>
                        </a:tabLst>
                      </a:pPr>
                      <a:r>
                        <a:rPr lang="es-ES" sz="1600" dirty="0">
                          <a:effectLst/>
                        </a:rPr>
                        <a:t>I  </a:t>
                      </a:r>
                      <a:endParaRPr lang="es-ES" sz="1600" dirty="0">
                        <a:effectLst/>
                        <a:latin typeface="Times New Roman"/>
                        <a:ea typeface="Times New Roman"/>
                      </a:endParaRPr>
                    </a:p>
                  </a:txBody>
                  <a:tcPr marL="68580" marR="68580" marT="0" marB="0"/>
                </a:tc>
                <a:tc hMerge="1">
                  <a:txBody>
                    <a:bodyPr/>
                    <a:lstStyle/>
                    <a:p>
                      <a:endParaRPr lang="es-ES"/>
                    </a:p>
                  </a:txBody>
                  <a:tcPr/>
                </a:tc>
                <a:tc hMerge="1">
                  <a:txBody>
                    <a:bodyPr/>
                    <a:lstStyle/>
                    <a:p>
                      <a:endParaRPr lang="es-ES"/>
                    </a:p>
                  </a:txBody>
                  <a:tcPr/>
                </a:tc>
                <a:tc gridSpan="4">
                  <a:txBody>
                    <a:bodyPr/>
                    <a:lstStyle/>
                    <a:p>
                      <a:pPr>
                        <a:spcAft>
                          <a:spcPts val="0"/>
                        </a:spcAft>
                        <a:tabLst>
                          <a:tab pos="857250" algn="l"/>
                        </a:tabLst>
                      </a:pPr>
                      <a:r>
                        <a:rPr lang="es-ES" sz="1600" dirty="0">
                          <a:effectLst/>
                        </a:rPr>
                        <a:t> II</a:t>
                      </a:r>
                      <a:endParaRPr lang="es-ES" sz="1600" dirty="0">
                        <a:effectLst/>
                        <a:latin typeface="Times New Roman"/>
                        <a:ea typeface="Times New Roman"/>
                      </a:endParaRPr>
                    </a:p>
                  </a:txBody>
                  <a:tcPr marL="68580" marR="68580" marT="0" marB="0"/>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spcAft>
                          <a:spcPts val="0"/>
                        </a:spcAft>
                        <a:tabLst>
                          <a:tab pos="857250" algn="l"/>
                        </a:tabLst>
                      </a:pPr>
                      <a:r>
                        <a:rPr lang="es-ES" sz="1600" dirty="0">
                          <a:effectLst/>
                        </a:rPr>
                        <a:t>III</a:t>
                      </a:r>
                      <a:endParaRPr lang="es-ES" sz="1600" dirty="0">
                        <a:effectLst/>
                        <a:latin typeface="Times New Roman"/>
                        <a:ea typeface="Times New Roman"/>
                      </a:endParaRPr>
                    </a:p>
                  </a:txBody>
                  <a:tcPr marL="68580" marR="68580" marT="0" marB="0"/>
                </a:tc>
                <a:tc hMerge="1">
                  <a:txBody>
                    <a:bodyPr/>
                    <a:lstStyle/>
                    <a:p>
                      <a:endParaRPr lang="es-ES"/>
                    </a:p>
                  </a:txBody>
                  <a:tcPr/>
                </a:tc>
                <a:tc hMerge="1">
                  <a:txBody>
                    <a:bodyPr/>
                    <a:lstStyle/>
                    <a:p>
                      <a:endParaRPr lang="es-ES"/>
                    </a:p>
                  </a:txBody>
                  <a:tcPr/>
                </a:tc>
                <a:tc>
                  <a:txBody>
                    <a:bodyPr/>
                    <a:lstStyle/>
                    <a:p>
                      <a:pPr>
                        <a:spcAft>
                          <a:spcPts val="0"/>
                        </a:spcAft>
                        <a:tabLst>
                          <a:tab pos="857250" algn="l"/>
                        </a:tabLst>
                      </a:pPr>
                      <a:r>
                        <a:rPr lang="es-ES" sz="1600">
                          <a:effectLst/>
                        </a:rPr>
                        <a:t>IV</a:t>
                      </a:r>
                      <a:endParaRPr lang="es-ES" sz="1600">
                        <a:effectLst/>
                        <a:latin typeface="Times New Roman"/>
                        <a:ea typeface="Times New Roman"/>
                      </a:endParaRPr>
                    </a:p>
                  </a:txBody>
                  <a:tcPr marL="68580" marR="68580" marT="0" marB="0"/>
                </a:tc>
              </a:tr>
              <a:tr h="600066">
                <a:tc>
                  <a:txBody>
                    <a:bodyPr/>
                    <a:lstStyle/>
                    <a:p>
                      <a:pPr>
                        <a:spcAft>
                          <a:spcPts val="0"/>
                        </a:spcAft>
                        <a:tabLst>
                          <a:tab pos="857250" algn="l"/>
                        </a:tabLst>
                      </a:pPr>
                      <a:r>
                        <a:rPr lang="es-ES" sz="1600" dirty="0">
                          <a:effectLst/>
                        </a:rPr>
                        <a:t>Sub-etapa</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1</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2</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3</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4</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5</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6</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7</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8</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9</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10</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11</a:t>
                      </a:r>
                      <a:endParaRPr lang="es-ES" sz="1600">
                        <a:effectLst/>
                        <a:latin typeface="Times New Roman"/>
                        <a:ea typeface="Times New Roman"/>
                      </a:endParaRPr>
                    </a:p>
                  </a:txBody>
                  <a:tcPr marL="68580" marR="68580" marT="0" marB="0"/>
                </a:tc>
              </a:tr>
              <a:tr h="1200135">
                <a:tc>
                  <a:txBody>
                    <a:bodyPr/>
                    <a:lstStyle/>
                    <a:p>
                      <a:pPr>
                        <a:spcAft>
                          <a:spcPts val="0"/>
                        </a:spcAft>
                        <a:tabLst>
                          <a:tab pos="857250" algn="l"/>
                        </a:tabLst>
                      </a:pPr>
                      <a:r>
                        <a:rPr lang="es-ES" sz="1600">
                          <a:effectLst/>
                        </a:rPr>
                        <a:t>Cantidad de semanas</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6</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4</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4</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4</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4</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4</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4</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4</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dirty="0">
                          <a:effectLst/>
                        </a:rPr>
                        <a:t>4</a:t>
                      </a:r>
                      <a:endParaRPr lang="es-ES" sz="1600" dirty="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3</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3</a:t>
                      </a:r>
                      <a:endParaRPr lang="es-ES" sz="1600">
                        <a:effectLst/>
                        <a:latin typeface="Times New Roman"/>
                        <a:ea typeface="Times New Roman"/>
                      </a:endParaRPr>
                    </a:p>
                  </a:txBody>
                  <a:tcPr marL="68580" marR="68580" marT="0" marB="0"/>
                </a:tc>
              </a:tr>
              <a:tr h="600066">
                <a:tc>
                  <a:txBody>
                    <a:bodyPr/>
                    <a:lstStyle/>
                    <a:p>
                      <a:pPr>
                        <a:spcAft>
                          <a:spcPts val="0"/>
                        </a:spcAft>
                        <a:tabLst>
                          <a:tab pos="857250" algn="l"/>
                        </a:tabLst>
                      </a:pPr>
                      <a:r>
                        <a:rPr lang="es-ES" sz="1600">
                          <a:effectLst/>
                        </a:rPr>
                        <a:t>ciclaje</a:t>
                      </a:r>
                      <a:endParaRPr lang="es-ES" sz="1600">
                        <a:effectLst/>
                        <a:latin typeface="Times New Roman"/>
                        <a:ea typeface="Times New Roman"/>
                      </a:endParaRPr>
                    </a:p>
                  </a:txBody>
                  <a:tcPr marL="68580" marR="68580" marT="0" marB="0"/>
                </a:tc>
                <a:tc>
                  <a:txBody>
                    <a:bodyPr/>
                    <a:lstStyle/>
                    <a:p>
                      <a:pPr>
                        <a:spcAft>
                          <a:spcPts val="0"/>
                        </a:spcAft>
                        <a:tabLst>
                          <a:tab pos="857250" algn="l"/>
                        </a:tabLst>
                      </a:pPr>
                      <a:r>
                        <a:rPr lang="es-ES" sz="1600">
                          <a:effectLst/>
                        </a:rPr>
                        <a:t>2:1 </a:t>
                      </a:r>
                      <a:endParaRPr lang="es-ES" sz="1600">
                        <a:effectLst/>
                        <a:latin typeface="Times New Roman"/>
                        <a:ea typeface="Times New Roman"/>
                      </a:endParaRPr>
                    </a:p>
                  </a:txBody>
                  <a:tcPr marL="68580" marR="68580" marT="0" marB="0"/>
                </a:tc>
                <a:tc gridSpan="6">
                  <a:txBody>
                    <a:bodyPr/>
                    <a:lstStyle/>
                    <a:p>
                      <a:pPr>
                        <a:spcAft>
                          <a:spcPts val="0"/>
                        </a:spcAft>
                        <a:tabLst>
                          <a:tab pos="857250" algn="l"/>
                        </a:tabLst>
                      </a:pPr>
                      <a:r>
                        <a:rPr lang="es-ES" sz="1600">
                          <a:effectLst/>
                        </a:rPr>
                        <a:t>3:1</a:t>
                      </a:r>
                      <a:endParaRPr lang="es-ES" sz="1600">
                        <a:effectLst/>
                        <a:latin typeface="Times New Roman"/>
                        <a:ea typeface="Times New Roman"/>
                      </a:endParaRPr>
                    </a:p>
                  </a:txBody>
                  <a:tcPr marL="68580" marR="68580" marT="0" marB="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2">
                  <a:txBody>
                    <a:bodyPr/>
                    <a:lstStyle/>
                    <a:p>
                      <a:pPr>
                        <a:spcAft>
                          <a:spcPts val="0"/>
                        </a:spcAft>
                        <a:tabLst>
                          <a:tab pos="857250" algn="l"/>
                        </a:tabLst>
                      </a:pPr>
                      <a:r>
                        <a:rPr lang="es-ES" sz="1600">
                          <a:effectLst/>
                        </a:rPr>
                        <a:t>3:1</a:t>
                      </a:r>
                      <a:endParaRPr lang="es-ES" sz="1600">
                        <a:effectLst/>
                        <a:latin typeface="Times New Roman"/>
                        <a:ea typeface="Times New Roman"/>
                      </a:endParaRPr>
                    </a:p>
                  </a:txBody>
                  <a:tcPr marL="68580" marR="68580" marT="0" marB="0"/>
                </a:tc>
                <a:tc hMerge="1">
                  <a:txBody>
                    <a:bodyPr/>
                    <a:lstStyle/>
                    <a:p>
                      <a:endParaRPr lang="es-ES"/>
                    </a:p>
                  </a:txBody>
                  <a:tcPr/>
                </a:tc>
                <a:tc gridSpan="2">
                  <a:txBody>
                    <a:bodyPr/>
                    <a:lstStyle/>
                    <a:p>
                      <a:pPr>
                        <a:spcAft>
                          <a:spcPts val="0"/>
                        </a:spcAft>
                        <a:tabLst>
                          <a:tab pos="857250" algn="l"/>
                        </a:tabLst>
                      </a:pPr>
                      <a:r>
                        <a:rPr lang="es-ES" sz="1600" dirty="0">
                          <a:effectLst/>
                        </a:rPr>
                        <a:t>2:1</a:t>
                      </a:r>
                      <a:endParaRPr lang="es-ES" sz="1600" dirty="0">
                        <a:effectLst/>
                        <a:latin typeface="Times New Roman"/>
                        <a:ea typeface="Times New Roman"/>
                      </a:endParaRPr>
                    </a:p>
                  </a:txBody>
                  <a:tcPr marL="68580" marR="68580" marT="0" marB="0"/>
                </a:tc>
                <a:tc hMerge="1">
                  <a:txBody>
                    <a:bodyPr/>
                    <a:lstStyle/>
                    <a:p>
                      <a:endParaRPr lang="es-ES"/>
                    </a:p>
                  </a:txBody>
                  <a:tcPr/>
                </a:tc>
              </a:tr>
              <a:tr h="600066">
                <a:tc>
                  <a:txBody>
                    <a:bodyPr/>
                    <a:lstStyle/>
                    <a:p>
                      <a:pPr>
                        <a:spcAft>
                          <a:spcPts val="0"/>
                        </a:spcAft>
                        <a:tabLst>
                          <a:tab pos="857250" algn="l"/>
                        </a:tabLst>
                      </a:pPr>
                      <a:r>
                        <a:rPr lang="es-ES" sz="1600">
                          <a:effectLst/>
                        </a:rPr>
                        <a:t>competencias</a:t>
                      </a:r>
                      <a:endParaRPr lang="es-ES" sz="1600">
                        <a:effectLst/>
                        <a:latin typeface="Times New Roman"/>
                        <a:ea typeface="Times New Roman"/>
                      </a:endParaRPr>
                    </a:p>
                  </a:txBody>
                  <a:tcPr marL="68580" marR="68580" marT="0" marB="0"/>
                </a:tc>
                <a:tc gridSpan="3">
                  <a:txBody>
                    <a:bodyPr/>
                    <a:lstStyle/>
                    <a:p>
                      <a:pPr algn="ctr">
                        <a:spcAft>
                          <a:spcPts val="0"/>
                        </a:spcAft>
                        <a:tabLst>
                          <a:tab pos="857250" algn="l"/>
                        </a:tabLst>
                      </a:pPr>
                      <a:r>
                        <a:rPr lang="es-ES" sz="1600">
                          <a:effectLst/>
                        </a:rPr>
                        <a:t>CB CB CM</a:t>
                      </a:r>
                      <a:endParaRPr lang="es-ES" sz="1600">
                        <a:effectLst/>
                        <a:latin typeface="Times New Roman"/>
                        <a:ea typeface="Times New Roman"/>
                      </a:endParaRPr>
                    </a:p>
                  </a:txBody>
                  <a:tcPr marL="68580" marR="68580" marT="0" marB="0"/>
                </a:tc>
                <a:tc hMerge="1">
                  <a:txBody>
                    <a:bodyPr/>
                    <a:lstStyle/>
                    <a:p>
                      <a:endParaRPr lang="es-ES"/>
                    </a:p>
                  </a:txBody>
                  <a:tcPr/>
                </a:tc>
                <a:tc hMerge="1">
                  <a:txBody>
                    <a:bodyPr/>
                    <a:lstStyle/>
                    <a:p>
                      <a:endParaRPr lang="es-ES"/>
                    </a:p>
                  </a:txBody>
                  <a:tcPr/>
                </a:tc>
                <a:tc gridSpan="4">
                  <a:txBody>
                    <a:bodyPr/>
                    <a:lstStyle/>
                    <a:p>
                      <a:pPr>
                        <a:spcAft>
                          <a:spcPts val="0"/>
                        </a:spcAft>
                        <a:tabLst>
                          <a:tab pos="857250" algn="l"/>
                        </a:tabLst>
                      </a:pPr>
                      <a:r>
                        <a:rPr lang="es-ES" sz="1600">
                          <a:effectLst/>
                        </a:rPr>
                        <a:t>CB   CM   CM   CP</a:t>
                      </a:r>
                      <a:endParaRPr lang="es-ES" sz="1600">
                        <a:effectLst/>
                        <a:latin typeface="Times New Roman"/>
                        <a:ea typeface="Times New Roman"/>
                      </a:endParaRPr>
                    </a:p>
                  </a:txBody>
                  <a:tcPr marL="68580" marR="68580" marT="0" marB="0"/>
                </a:tc>
                <a:tc hMerge="1">
                  <a:txBody>
                    <a:bodyPr/>
                    <a:lstStyle/>
                    <a:p>
                      <a:endParaRPr lang="es-ES"/>
                    </a:p>
                  </a:txBody>
                  <a:tcPr/>
                </a:tc>
                <a:tc hMerge="1">
                  <a:txBody>
                    <a:bodyPr/>
                    <a:lstStyle/>
                    <a:p>
                      <a:endParaRPr lang="es-ES"/>
                    </a:p>
                  </a:txBody>
                  <a:tcPr/>
                </a:tc>
                <a:tc hMerge="1">
                  <a:txBody>
                    <a:bodyPr/>
                    <a:lstStyle/>
                    <a:p>
                      <a:endParaRPr lang="es-ES"/>
                    </a:p>
                  </a:txBody>
                  <a:tcPr/>
                </a:tc>
                <a:tc gridSpan="3">
                  <a:txBody>
                    <a:bodyPr/>
                    <a:lstStyle/>
                    <a:p>
                      <a:pPr>
                        <a:spcAft>
                          <a:spcPts val="0"/>
                        </a:spcAft>
                        <a:tabLst>
                          <a:tab pos="609600" algn="l"/>
                        </a:tabLst>
                      </a:pPr>
                      <a:r>
                        <a:rPr lang="es-ES" sz="1600">
                          <a:effectLst/>
                        </a:rPr>
                        <a:t>CB   CM   CP    </a:t>
                      </a:r>
                      <a:endParaRPr lang="es-ES" sz="1600">
                        <a:effectLst/>
                        <a:latin typeface="Times New Roman"/>
                        <a:ea typeface="Times New Roman"/>
                      </a:endParaRPr>
                    </a:p>
                  </a:txBody>
                  <a:tcPr marL="68580" marR="68580" marT="0" marB="0"/>
                </a:tc>
                <a:tc hMerge="1">
                  <a:txBody>
                    <a:bodyPr/>
                    <a:lstStyle/>
                    <a:p>
                      <a:endParaRPr lang="es-ES"/>
                    </a:p>
                  </a:txBody>
                  <a:tcPr/>
                </a:tc>
                <a:tc hMerge="1">
                  <a:txBody>
                    <a:bodyPr/>
                    <a:lstStyle/>
                    <a:p>
                      <a:endParaRPr lang="es-ES"/>
                    </a:p>
                  </a:txBody>
                  <a:tcPr/>
                </a:tc>
                <a:tc>
                  <a:txBody>
                    <a:bodyPr/>
                    <a:lstStyle/>
                    <a:p>
                      <a:pPr>
                        <a:spcAft>
                          <a:spcPts val="0"/>
                        </a:spcAft>
                        <a:tabLst>
                          <a:tab pos="857250" algn="l"/>
                        </a:tabLst>
                      </a:pPr>
                      <a:r>
                        <a:rPr lang="es-ES" sz="1600" dirty="0">
                          <a:effectLst/>
                        </a:rPr>
                        <a:t> </a:t>
                      </a:r>
                      <a:endParaRPr lang="es-ES" sz="1600" dirty="0">
                        <a:effectLst/>
                        <a:latin typeface="Times New Roman"/>
                        <a:ea typeface="Times New Roman"/>
                      </a:endParaRPr>
                    </a:p>
                  </a:txBody>
                  <a:tcPr marL="68580" marR="68580" marT="0" marB="0"/>
                </a:tc>
              </a:tr>
            </a:tbl>
          </a:graphicData>
        </a:graphic>
      </p:graphicFrame>
      <p:sp>
        <p:nvSpPr>
          <p:cNvPr id="5" name="4 CuadroTexto"/>
          <p:cNvSpPr txBox="1"/>
          <p:nvPr/>
        </p:nvSpPr>
        <p:spPr>
          <a:xfrm>
            <a:off x="1008832" y="1151196"/>
            <a:ext cx="6264696" cy="523220"/>
          </a:xfrm>
          <a:prstGeom prst="rect">
            <a:avLst/>
          </a:prstGeom>
          <a:noFill/>
        </p:spPr>
        <p:txBody>
          <a:bodyPr wrap="square" rtlCol="0">
            <a:spAutoFit/>
          </a:bodyPr>
          <a:lstStyle/>
          <a:p>
            <a:pPr algn="ctr"/>
            <a:r>
              <a:rPr lang="es-ES" sz="2800" dirty="0"/>
              <a:t>Etapas del Programa de Enseñanza</a:t>
            </a:r>
          </a:p>
        </p:txBody>
      </p:sp>
    </p:spTree>
    <p:extLst>
      <p:ext uri="{BB962C8B-B14F-4D97-AF65-F5344CB8AC3E}">
        <p14:creationId xmlns:p14="http://schemas.microsoft.com/office/powerpoint/2010/main" val="15043063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sz="4000" dirty="0" smtClean="0"/>
              <a:t>Estructura </a:t>
            </a:r>
            <a:r>
              <a:rPr lang="es-ES" sz="4000" dirty="0"/>
              <a:t>general de la preparación en la Categoría escolar 13-15</a:t>
            </a:r>
            <a:br>
              <a:rPr lang="es-ES" sz="4000" dirty="0"/>
            </a:br>
            <a:endParaRPr lang="es-ES" sz="40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959334038"/>
              </p:ext>
            </p:extLst>
          </p:nvPr>
        </p:nvGraphicFramePr>
        <p:xfrm>
          <a:off x="539552" y="1700808"/>
          <a:ext cx="7848872" cy="3240360"/>
        </p:xfrm>
        <a:graphic>
          <a:graphicData uri="http://schemas.openxmlformats.org/drawingml/2006/table">
            <a:tbl>
              <a:tblPr firstRow="1" firstCol="1" bandRow="1">
                <a:tableStyleId>{9DCAF9ED-07DC-4A11-8D7F-57B35C25682E}</a:tableStyleId>
              </a:tblPr>
              <a:tblGrid>
                <a:gridCol w="5125177"/>
                <a:gridCol w="2723695"/>
              </a:tblGrid>
              <a:tr h="1296144">
                <a:tc>
                  <a:txBody>
                    <a:bodyPr/>
                    <a:lstStyle/>
                    <a:p>
                      <a:pPr>
                        <a:spcAft>
                          <a:spcPts val="0"/>
                        </a:spcAft>
                      </a:pPr>
                      <a:r>
                        <a:rPr lang="es-ES" sz="2000" dirty="0">
                          <a:effectLst/>
                        </a:rPr>
                        <a:t>Tendencia de la </a:t>
                      </a:r>
                    </a:p>
                    <a:p>
                      <a:pPr>
                        <a:spcAft>
                          <a:spcPts val="0"/>
                        </a:spcAft>
                      </a:pPr>
                      <a:r>
                        <a:rPr lang="es-ES" sz="2000" dirty="0">
                          <a:effectLst/>
                        </a:rPr>
                        <a:t>Estructura </a:t>
                      </a:r>
                      <a:endParaRPr lang="es-ES" sz="2000" dirty="0">
                        <a:effectLst/>
                        <a:latin typeface="Times New Roman"/>
                        <a:ea typeface="Times New Roman"/>
                      </a:endParaRPr>
                    </a:p>
                  </a:txBody>
                  <a:tcPr marL="68580" marR="68580" marT="0" marB="0"/>
                </a:tc>
                <a:tc>
                  <a:txBody>
                    <a:bodyPr/>
                    <a:lstStyle/>
                    <a:p>
                      <a:pPr>
                        <a:spcAft>
                          <a:spcPts val="0"/>
                        </a:spcAft>
                      </a:pPr>
                      <a:r>
                        <a:rPr lang="es-ES" sz="2000">
                          <a:effectLst/>
                        </a:rPr>
                        <a:t>Proporción Porcentual </a:t>
                      </a:r>
                      <a:endParaRPr lang="es-ES" sz="2000">
                        <a:effectLst/>
                        <a:latin typeface="Times New Roman"/>
                        <a:ea typeface="Times New Roman"/>
                      </a:endParaRPr>
                    </a:p>
                  </a:txBody>
                  <a:tcPr marL="68580" marR="68580" marT="0" marB="0"/>
                </a:tc>
              </a:tr>
              <a:tr h="648072">
                <a:tc>
                  <a:txBody>
                    <a:bodyPr/>
                    <a:lstStyle/>
                    <a:p>
                      <a:pPr>
                        <a:spcAft>
                          <a:spcPts val="0"/>
                        </a:spcAft>
                      </a:pPr>
                      <a:r>
                        <a:rPr lang="es-ES" sz="2000" dirty="0">
                          <a:effectLst/>
                        </a:rPr>
                        <a:t>Periodo Preparatorio</a:t>
                      </a:r>
                      <a:endParaRPr lang="es-ES" sz="2000" dirty="0">
                        <a:effectLst/>
                        <a:latin typeface="Times New Roman"/>
                        <a:ea typeface="Times New Roman"/>
                      </a:endParaRPr>
                    </a:p>
                  </a:txBody>
                  <a:tcPr marL="68580" marR="68580" marT="0" marB="0"/>
                </a:tc>
                <a:tc>
                  <a:txBody>
                    <a:bodyPr/>
                    <a:lstStyle/>
                    <a:p>
                      <a:pPr>
                        <a:spcAft>
                          <a:spcPts val="0"/>
                        </a:spcAft>
                      </a:pPr>
                      <a:r>
                        <a:rPr lang="es-ES" sz="2000" dirty="0">
                          <a:effectLst/>
                        </a:rPr>
                        <a:t>85-89</a:t>
                      </a:r>
                      <a:endParaRPr lang="es-ES" sz="2000" dirty="0">
                        <a:effectLst/>
                        <a:latin typeface="Times New Roman"/>
                        <a:ea typeface="Times New Roman"/>
                      </a:endParaRPr>
                    </a:p>
                  </a:txBody>
                  <a:tcPr marL="68580" marR="68580" marT="0" marB="0"/>
                </a:tc>
              </a:tr>
              <a:tr h="648072">
                <a:tc>
                  <a:txBody>
                    <a:bodyPr/>
                    <a:lstStyle/>
                    <a:p>
                      <a:pPr>
                        <a:spcAft>
                          <a:spcPts val="0"/>
                        </a:spcAft>
                      </a:pPr>
                      <a:r>
                        <a:rPr lang="es-ES" sz="2000" dirty="0">
                          <a:effectLst/>
                        </a:rPr>
                        <a:t>Periodo Competitivo</a:t>
                      </a:r>
                      <a:endParaRPr lang="es-ES" sz="2000" dirty="0">
                        <a:effectLst/>
                        <a:latin typeface="Times New Roman"/>
                        <a:ea typeface="Times New Roman"/>
                      </a:endParaRPr>
                    </a:p>
                  </a:txBody>
                  <a:tcPr marL="68580" marR="68580" marT="0" marB="0"/>
                </a:tc>
                <a:tc>
                  <a:txBody>
                    <a:bodyPr/>
                    <a:lstStyle/>
                    <a:p>
                      <a:pPr>
                        <a:spcAft>
                          <a:spcPts val="0"/>
                        </a:spcAft>
                      </a:pPr>
                      <a:r>
                        <a:rPr lang="es-ES" sz="2000" dirty="0">
                          <a:effectLst/>
                        </a:rPr>
                        <a:t>11-15</a:t>
                      </a:r>
                      <a:endParaRPr lang="es-ES" sz="2000" dirty="0">
                        <a:effectLst/>
                        <a:latin typeface="Times New Roman"/>
                        <a:ea typeface="Times New Roman"/>
                      </a:endParaRPr>
                    </a:p>
                  </a:txBody>
                  <a:tcPr marL="68580" marR="68580" marT="0" marB="0"/>
                </a:tc>
              </a:tr>
              <a:tr h="324036">
                <a:tc>
                  <a:txBody>
                    <a:bodyPr/>
                    <a:lstStyle/>
                    <a:p>
                      <a:pPr>
                        <a:spcAft>
                          <a:spcPts val="0"/>
                        </a:spcAft>
                      </a:pPr>
                      <a:r>
                        <a:rPr lang="es-ES" sz="2000">
                          <a:effectLst/>
                        </a:rPr>
                        <a:t>Preparación General</a:t>
                      </a:r>
                      <a:endParaRPr lang="es-ES" sz="2000">
                        <a:effectLst/>
                        <a:latin typeface="Times New Roman"/>
                        <a:ea typeface="Times New Roman"/>
                      </a:endParaRPr>
                    </a:p>
                  </a:txBody>
                  <a:tcPr marL="68580" marR="68580" marT="0" marB="0"/>
                </a:tc>
                <a:tc>
                  <a:txBody>
                    <a:bodyPr/>
                    <a:lstStyle/>
                    <a:p>
                      <a:pPr>
                        <a:spcAft>
                          <a:spcPts val="0"/>
                        </a:spcAft>
                      </a:pPr>
                      <a:r>
                        <a:rPr lang="es-ES" sz="2000" dirty="0">
                          <a:effectLst/>
                        </a:rPr>
                        <a:t>50-53</a:t>
                      </a:r>
                      <a:endParaRPr lang="es-ES" sz="2000" dirty="0">
                        <a:effectLst/>
                        <a:latin typeface="Times New Roman"/>
                        <a:ea typeface="Times New Roman"/>
                      </a:endParaRPr>
                    </a:p>
                  </a:txBody>
                  <a:tcPr marL="68580" marR="68580" marT="0" marB="0"/>
                </a:tc>
              </a:tr>
              <a:tr h="324036">
                <a:tc>
                  <a:txBody>
                    <a:bodyPr/>
                    <a:lstStyle/>
                    <a:p>
                      <a:pPr>
                        <a:spcAft>
                          <a:spcPts val="0"/>
                        </a:spcAft>
                      </a:pPr>
                      <a:r>
                        <a:rPr lang="es-ES" sz="2000">
                          <a:effectLst/>
                        </a:rPr>
                        <a:t>Preparación Especial </a:t>
                      </a:r>
                      <a:endParaRPr lang="es-ES" sz="2000">
                        <a:effectLst/>
                        <a:latin typeface="Times New Roman"/>
                        <a:ea typeface="Times New Roman"/>
                      </a:endParaRPr>
                    </a:p>
                  </a:txBody>
                  <a:tcPr marL="68580" marR="68580" marT="0" marB="0"/>
                </a:tc>
                <a:tc>
                  <a:txBody>
                    <a:bodyPr/>
                    <a:lstStyle/>
                    <a:p>
                      <a:pPr>
                        <a:spcAft>
                          <a:spcPts val="0"/>
                        </a:spcAft>
                      </a:pPr>
                      <a:r>
                        <a:rPr lang="es-ES" sz="2000" dirty="0">
                          <a:effectLst/>
                        </a:rPr>
                        <a:t>32-36</a:t>
                      </a:r>
                      <a:endParaRPr lang="es-ES" sz="20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1216535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787208" cy="922114"/>
          </a:xfrm>
        </p:spPr>
        <p:txBody>
          <a:bodyPr>
            <a:normAutofit/>
          </a:bodyPr>
          <a:lstStyle/>
          <a:p>
            <a:r>
              <a:rPr lang="es-ES" sz="3200" dirty="0"/>
              <a:t>BIBLIOGRAFIA GENERAL DEL POGRAMA</a:t>
            </a:r>
          </a:p>
        </p:txBody>
      </p:sp>
      <p:sp>
        <p:nvSpPr>
          <p:cNvPr id="3" name="2 Marcador de contenido"/>
          <p:cNvSpPr>
            <a:spLocks noGrp="1"/>
          </p:cNvSpPr>
          <p:nvPr>
            <p:ph idx="1"/>
          </p:nvPr>
        </p:nvSpPr>
        <p:spPr>
          <a:xfrm>
            <a:off x="395536" y="1124744"/>
            <a:ext cx="8640960" cy="5256584"/>
          </a:xfrm>
        </p:spPr>
        <p:txBody>
          <a:bodyPr>
            <a:normAutofit fontScale="25000" lnSpcReduction="20000"/>
          </a:bodyPr>
          <a:lstStyle/>
          <a:p>
            <a:pPr marL="0" indent="0">
              <a:buNone/>
            </a:pPr>
            <a:r>
              <a:rPr lang="es-ES" dirty="0"/>
              <a:t> </a:t>
            </a:r>
          </a:p>
          <a:p>
            <a:pPr lvl="0"/>
            <a:r>
              <a:rPr lang="es-ES" sz="6400" dirty="0"/>
              <a:t>Alvarez Bravo,  Yenssi Diana. Propuesta de periodización para el patinaje de carreras en Cuba/ Yenssi Alvarez Bravo; Nereida González Pérez, Tutor. Trabajo de Diploma</a:t>
            </a:r>
            <a:r>
              <a:rPr lang="en-US" sz="6400" dirty="0"/>
              <a:t>; ISCF (CH); 2006. </a:t>
            </a:r>
            <a:r>
              <a:rPr lang="es-ES" sz="6400" dirty="0"/>
              <a:t>  </a:t>
            </a:r>
          </a:p>
          <a:p>
            <a:pPr lvl="0"/>
            <a:r>
              <a:rPr lang="es-ES" sz="6400" dirty="0"/>
              <a:t>Bompa, Tudor O. Periodización del Entrenamiento Deportivo. Editorial Pardotribo, 2000.</a:t>
            </a:r>
          </a:p>
          <a:p>
            <a:pPr lvl="0"/>
            <a:r>
              <a:rPr lang="es-ES" sz="6400" dirty="0"/>
              <a:t>Banco de pruebas (patinaje de Velocidad) Categorías menores y transición. Federación Colombiana de Patinaje.   </a:t>
            </a:r>
          </a:p>
          <a:p>
            <a:pPr lvl="0"/>
            <a:r>
              <a:rPr lang="es-ES" sz="6400" dirty="0"/>
              <a:t>Colectivo de Autores. Teoría y metodología de la educación física. Ciudad Habana 2006. Tomo II   </a:t>
            </a:r>
          </a:p>
          <a:p>
            <a:pPr lvl="0"/>
            <a:r>
              <a:rPr lang="es-ES" sz="6400" dirty="0"/>
              <a:t>Colectivo de Autores. Programa de entrenamiento para las áreas deportivas especiales y las escuelas de iniciación deportiva escolar en el deporte de voleibol.  Ciudad de la Habana 1984. Forteza, A. Entrenamiento deportivo. Alta metodología. La Habana, ISCF Manuel Fajardo,</a:t>
            </a:r>
          </a:p>
          <a:p>
            <a:pPr lvl="0"/>
            <a:r>
              <a:rPr lang="es-ES" sz="6400" dirty="0" err="1"/>
              <a:t>Grosser.M</a:t>
            </a:r>
            <a:r>
              <a:rPr lang="es-ES" sz="6400" dirty="0"/>
              <a:t>. Alto rendimiento deportivo. Planificación y desarrollo./M.Grosser—</a:t>
            </a:r>
            <a:r>
              <a:rPr lang="es-ES" sz="6400" dirty="0" err="1"/>
              <a:t>México:Editorial</a:t>
            </a:r>
            <a:r>
              <a:rPr lang="es-ES" sz="6400" dirty="0"/>
              <a:t> Roca, S.A, 1990.</a:t>
            </a:r>
          </a:p>
          <a:p>
            <a:pPr lvl="0"/>
            <a:r>
              <a:rPr lang="es-ES" sz="6400" dirty="0"/>
              <a:t>Hernández Salcedo, Carolina. Propuesta de entrenamiento de fuerza para un velocista juvenil en el periodo de preparación general. </a:t>
            </a:r>
            <a:r>
              <a:rPr lang="es-ES" sz="6400" dirty="0" err="1"/>
              <a:t>Spagatta</a:t>
            </a:r>
            <a:r>
              <a:rPr lang="es-ES" sz="6400" dirty="0"/>
              <a:t> </a:t>
            </a:r>
            <a:r>
              <a:rPr lang="es-ES" sz="6400" dirty="0" err="1"/>
              <a:t>Magasine</a:t>
            </a:r>
            <a:r>
              <a:rPr lang="es-ES" sz="6400" dirty="0"/>
              <a:t>. 2009 </a:t>
            </a:r>
          </a:p>
          <a:p>
            <a:pPr lvl="0"/>
            <a:r>
              <a:rPr lang="es-ES" sz="6400" dirty="0" err="1"/>
              <a:t>Lugea</a:t>
            </a:r>
            <a:r>
              <a:rPr lang="es-ES" sz="6400" dirty="0"/>
              <a:t>, Carlos.  Análisis y Planificación para un joven talento deportivo. Un caso práctico, Andrea Gonzales. 2002</a:t>
            </a:r>
          </a:p>
          <a:p>
            <a:pPr lvl="0"/>
            <a:r>
              <a:rPr lang="es-ES" sz="6400" dirty="0" err="1"/>
              <a:t>Lugea</a:t>
            </a:r>
            <a:r>
              <a:rPr lang="es-ES" sz="6400" dirty="0"/>
              <a:t>, Carlos. Algunas Consideraciones sobre Biomecánica, Técnica y el Modelo Técnico en el Patinaje de Velocidad.</a:t>
            </a:r>
          </a:p>
          <a:p>
            <a:pPr lvl="0"/>
            <a:r>
              <a:rPr lang="es-ES" sz="6400" dirty="0" err="1"/>
              <a:t>Lugea</a:t>
            </a:r>
            <a:r>
              <a:rPr lang="es-ES" sz="6400" dirty="0"/>
              <a:t>, Carlos. Estableciendo las direcciones del protocolo de entrenamiento en base a áreas funcionales. Planificación plurianual de juveniles fondistas. 2003  </a:t>
            </a:r>
          </a:p>
          <a:p>
            <a:pPr lvl="0"/>
            <a:r>
              <a:rPr lang="es-ES" sz="6400" dirty="0" err="1"/>
              <a:t>Lugea</a:t>
            </a:r>
            <a:r>
              <a:rPr lang="es-ES" sz="6400" dirty="0"/>
              <a:t>, Carlos. Planificación integral para pruebas de velocidad corta. </a:t>
            </a:r>
          </a:p>
          <a:p>
            <a:pPr lvl="0"/>
            <a:r>
              <a:rPr lang="es-ES" sz="6400" dirty="0" err="1"/>
              <a:t>Lugea</a:t>
            </a:r>
            <a:r>
              <a:rPr lang="es-ES" sz="6400" dirty="0"/>
              <a:t>, Carlos. Posiciones y saltos de potenciación, para el patinaje de velocidad. </a:t>
            </a:r>
            <a:r>
              <a:rPr lang="es-ES" sz="6400" dirty="0" smtClean="0"/>
              <a:t>2010</a:t>
            </a:r>
          </a:p>
          <a:p>
            <a:pPr lvl="0"/>
            <a:r>
              <a:rPr lang="es-ES" sz="6400" dirty="0" smtClean="0"/>
              <a:t>Fernández, Lázaro.  Colectivo de Autores .  Carpeta metodológica para la confección del programa de preparación integral del deportista.  </a:t>
            </a:r>
            <a:endParaRPr lang="es-ES" sz="6400" dirty="0"/>
          </a:p>
          <a:p>
            <a:pPr marL="0" lvl="0" indent="0">
              <a:buNone/>
            </a:pPr>
            <a:endParaRPr lang="es-ES" sz="4000" dirty="0"/>
          </a:p>
        </p:txBody>
      </p:sp>
    </p:spTree>
    <p:extLst>
      <p:ext uri="{BB962C8B-B14F-4D97-AF65-F5344CB8AC3E}">
        <p14:creationId xmlns:p14="http://schemas.microsoft.com/office/powerpoint/2010/main" val="24069319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ctr">
              <a:buNone/>
            </a:pPr>
            <a:r>
              <a:rPr lang="es-ES" sz="6600" dirty="0" smtClean="0"/>
              <a:t>Muchas Gracias </a:t>
            </a:r>
            <a:endParaRPr lang="es-ES" sz="6600" dirty="0"/>
          </a:p>
        </p:txBody>
      </p:sp>
    </p:spTree>
    <p:extLst>
      <p:ext uri="{BB962C8B-B14F-4D97-AF65-F5344CB8AC3E}">
        <p14:creationId xmlns:p14="http://schemas.microsoft.com/office/powerpoint/2010/main" val="3609742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Introducción.</a:t>
            </a:r>
            <a:br>
              <a:rPr lang="es-ES" b="1" dirty="0"/>
            </a:br>
            <a:endParaRPr lang="es-ES" dirty="0"/>
          </a:p>
        </p:txBody>
      </p:sp>
      <p:sp>
        <p:nvSpPr>
          <p:cNvPr id="3" name="2 Marcador de contenido"/>
          <p:cNvSpPr>
            <a:spLocks noGrp="1"/>
          </p:cNvSpPr>
          <p:nvPr>
            <p:ph idx="1"/>
          </p:nvPr>
        </p:nvSpPr>
        <p:spPr/>
        <p:txBody>
          <a:bodyPr>
            <a:normAutofit fontScale="70000" lnSpcReduction="20000"/>
          </a:bodyPr>
          <a:lstStyle/>
          <a:p>
            <a:pPr algn="just"/>
            <a:r>
              <a:rPr lang="es-ES" dirty="0" smtClean="0"/>
              <a:t>El patinaje cubano desde hace algún tiempo tenia la necesidad de modificar el </a:t>
            </a:r>
            <a:r>
              <a:rPr lang="es-ES" dirty="0" smtClean="0"/>
              <a:t>PIPD </a:t>
            </a:r>
            <a:r>
              <a:rPr lang="es-ES" dirty="0" smtClean="0"/>
              <a:t>en función de brindar una mejor guía a los entrenadores de todos los niveles con el objetivo de perfeccionar la preparación de nuestros atletas desde las áreas hasta el equipo nacional</a:t>
            </a:r>
          </a:p>
          <a:p>
            <a:pPr algn="just"/>
            <a:r>
              <a:rPr lang="es-ES" dirty="0" smtClean="0"/>
              <a:t>Este </a:t>
            </a:r>
            <a:r>
              <a:rPr lang="es-ES" dirty="0"/>
              <a:t>programa no pretende ser un sistema cerrado que limite a los entrenadores, sino una herramienta de trabajo en la búsqueda de medios, métodos, procedimientos y formas de aplicación de las cargas que sean más eficaces y conlleven a situar al patinaje cubano en un peldaño superior</a:t>
            </a:r>
            <a:r>
              <a:rPr lang="es-ES" dirty="0" smtClean="0"/>
              <a:t>.</a:t>
            </a:r>
          </a:p>
          <a:p>
            <a:pPr algn="just"/>
            <a:r>
              <a:rPr lang="es-ES" dirty="0"/>
              <a:t>Los contenidos propuestos en este libro, son fruto de la experiencia alcanzada por nuestros entrenadores durante años de práctica, tanto como del estudio del material bibliográfico a nuestra disposición, proveniente de fuentes de reconocido prestigio y de entrenadores del patinaje internacional con excelentes resultados deportivos.</a:t>
            </a:r>
          </a:p>
          <a:p>
            <a:endParaRPr lang="es-ES" dirty="0"/>
          </a:p>
          <a:p>
            <a:endParaRPr lang="es-ES" dirty="0" smtClean="0"/>
          </a:p>
          <a:p>
            <a:pPr marL="0" indent="0">
              <a:buNone/>
            </a:pPr>
            <a:endParaRPr lang="es-ES" dirty="0"/>
          </a:p>
        </p:txBody>
      </p:sp>
    </p:spTree>
    <p:extLst>
      <p:ext uri="{BB962C8B-B14F-4D97-AF65-F5344CB8AC3E}">
        <p14:creationId xmlns:p14="http://schemas.microsoft.com/office/powerpoint/2010/main" val="4029621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Objetivos Generales del Programa</a:t>
            </a:r>
            <a:r>
              <a:rPr lang="es-ES" b="1" dirty="0"/>
              <a:t/>
            </a:r>
            <a:br>
              <a:rPr lang="es-ES" b="1" dirty="0"/>
            </a:br>
            <a:endParaRPr lang="es-ES" dirty="0"/>
          </a:p>
        </p:txBody>
      </p:sp>
      <p:sp>
        <p:nvSpPr>
          <p:cNvPr id="3" name="2 Marcador de contenido"/>
          <p:cNvSpPr>
            <a:spLocks noGrp="1"/>
          </p:cNvSpPr>
          <p:nvPr>
            <p:ph idx="1"/>
          </p:nvPr>
        </p:nvSpPr>
        <p:spPr>
          <a:xfrm>
            <a:off x="457200" y="1484784"/>
            <a:ext cx="8229600" cy="4525963"/>
          </a:xfrm>
        </p:spPr>
        <p:txBody>
          <a:bodyPr>
            <a:normAutofit fontScale="62500" lnSpcReduction="20000"/>
          </a:bodyPr>
          <a:lstStyle/>
          <a:p>
            <a:pPr marL="0" indent="0" algn="just">
              <a:buNone/>
            </a:pPr>
            <a:endParaRPr lang="es-ES" b="1" dirty="0" smtClean="0"/>
          </a:p>
          <a:p>
            <a:pPr algn="just"/>
            <a:r>
              <a:rPr lang="es-ES" dirty="0" smtClean="0"/>
              <a:t>Lograr </a:t>
            </a:r>
            <a:r>
              <a:rPr lang="es-ES" dirty="0"/>
              <a:t>una educación Integral en </a:t>
            </a:r>
            <a:r>
              <a:rPr lang="es-ES" dirty="0" smtClean="0"/>
              <a:t>los niños, adolecentes y jóvenes  </a:t>
            </a:r>
            <a:r>
              <a:rPr lang="es-ES" dirty="0"/>
              <a:t>acorde con los principios de la Patria socialista, incidiendo sobre los valores éticos, </a:t>
            </a:r>
            <a:r>
              <a:rPr lang="es-ES" dirty="0" smtClean="0"/>
              <a:t>morales </a:t>
            </a:r>
            <a:r>
              <a:rPr lang="es-ES" dirty="0" smtClean="0"/>
              <a:t> </a:t>
            </a:r>
            <a:r>
              <a:rPr lang="es-ES" dirty="0"/>
              <a:t>y </a:t>
            </a:r>
            <a:r>
              <a:rPr lang="es-ES" dirty="0" smtClean="0"/>
              <a:t>Políticos e ideológicos</a:t>
            </a:r>
            <a:r>
              <a:rPr lang="es-ES" dirty="0"/>
              <a:t>.  </a:t>
            </a:r>
            <a:endParaRPr lang="es-ES" dirty="0" smtClean="0"/>
          </a:p>
          <a:p>
            <a:pPr marL="0" indent="0" algn="just">
              <a:buNone/>
            </a:pPr>
            <a:endParaRPr lang="es-ES" dirty="0"/>
          </a:p>
          <a:p>
            <a:pPr algn="just"/>
            <a:r>
              <a:rPr lang="es-ES" dirty="0"/>
              <a:t>Brindar una guía segura a nuestros entrenadores en la confección de sus planes de entrenamiento y programas de enseñanza. </a:t>
            </a:r>
          </a:p>
          <a:p>
            <a:pPr algn="just"/>
            <a:endParaRPr lang="es-ES" dirty="0" smtClean="0"/>
          </a:p>
          <a:p>
            <a:pPr algn="just"/>
            <a:r>
              <a:rPr lang="es-ES" dirty="0"/>
              <a:t>Lograr una distribución de las cargas de la preparación de forma homogénea </a:t>
            </a:r>
            <a:r>
              <a:rPr lang="es-ES" dirty="0" smtClean="0"/>
              <a:t>para </a:t>
            </a:r>
            <a:r>
              <a:rPr lang="es-ES" dirty="0"/>
              <a:t>cada categoría </a:t>
            </a:r>
            <a:r>
              <a:rPr lang="es-ES" dirty="0" smtClean="0"/>
              <a:t>con que se </a:t>
            </a:r>
            <a:r>
              <a:rPr lang="es-ES" dirty="0" smtClean="0"/>
              <a:t> </a:t>
            </a:r>
            <a:r>
              <a:rPr lang="es-ES" dirty="0"/>
              <a:t>trabajo.</a:t>
            </a:r>
          </a:p>
          <a:p>
            <a:pPr algn="just"/>
            <a:endParaRPr lang="es-ES" dirty="0" smtClean="0"/>
          </a:p>
          <a:p>
            <a:pPr algn="just"/>
            <a:r>
              <a:rPr lang="es-ES" dirty="0" smtClean="0"/>
              <a:t>Establecer  objetivos </a:t>
            </a:r>
            <a:r>
              <a:rPr lang="es-ES" dirty="0"/>
              <a:t>específicos para cada </a:t>
            </a:r>
            <a:r>
              <a:rPr lang="es-ES" dirty="0" smtClean="0"/>
              <a:t>Categoría  </a:t>
            </a:r>
            <a:r>
              <a:rPr lang="es-ES" dirty="0"/>
              <a:t>que permitan un progreso gradual del rendimiento del atleta en todos los parámetros de la preparación </a:t>
            </a:r>
            <a:r>
              <a:rPr lang="es-ES" dirty="0" smtClean="0"/>
              <a:t>de forma que  permita </a:t>
            </a:r>
            <a:r>
              <a:rPr lang="es-ES" dirty="0"/>
              <a:t>la llegada a los centros de alto rendimiento EIDE y Preselección Nacional con una base sólida. </a:t>
            </a:r>
          </a:p>
          <a:p>
            <a:endParaRPr lang="es-ES" dirty="0"/>
          </a:p>
        </p:txBody>
      </p:sp>
    </p:spTree>
    <p:extLst>
      <p:ext uri="{BB962C8B-B14F-4D97-AF65-F5344CB8AC3E}">
        <p14:creationId xmlns:p14="http://schemas.microsoft.com/office/powerpoint/2010/main" val="783552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i="1" dirty="0" smtClean="0"/>
              <a:t>Objetivos Específicos  </a:t>
            </a:r>
            <a:r>
              <a:rPr lang="es-ES" i="1" dirty="0"/>
              <a:t>para  </a:t>
            </a:r>
            <a:r>
              <a:rPr lang="es-ES" i="1" dirty="0" smtClean="0"/>
              <a:t>las </a:t>
            </a:r>
            <a:r>
              <a:rPr lang="es-ES" dirty="0"/>
              <a:t>Áreas Deportivas </a:t>
            </a:r>
            <a:endParaRPr lang="es-ES" b="1" i="1" dirty="0"/>
          </a:p>
        </p:txBody>
      </p:sp>
      <p:sp>
        <p:nvSpPr>
          <p:cNvPr id="3" name="2 Marcador de contenido"/>
          <p:cNvSpPr>
            <a:spLocks noGrp="1"/>
          </p:cNvSpPr>
          <p:nvPr>
            <p:ph idx="1"/>
          </p:nvPr>
        </p:nvSpPr>
        <p:spPr/>
        <p:txBody>
          <a:bodyPr>
            <a:normAutofit lnSpcReduction="10000"/>
          </a:bodyPr>
          <a:lstStyle/>
          <a:p>
            <a:pPr marL="0" indent="0" algn="just">
              <a:buNone/>
            </a:pPr>
            <a:r>
              <a:rPr lang="es-ES" dirty="0"/>
              <a:t> </a:t>
            </a:r>
            <a:r>
              <a:rPr lang="es-ES" dirty="0" smtClean="0"/>
              <a:t>    </a:t>
            </a:r>
            <a:r>
              <a:rPr lang="es-ES" b="1" dirty="0" smtClean="0"/>
              <a:t>Educativos</a:t>
            </a:r>
            <a:r>
              <a:rPr lang="es-ES" b="1" dirty="0"/>
              <a:t>.</a:t>
            </a:r>
          </a:p>
          <a:p>
            <a:pPr algn="just"/>
            <a:r>
              <a:rPr lang="es-ES" dirty="0"/>
              <a:t>Contribuir con la Formación de hábitos morales y sociales acorde con los principios de la personalidad socialista, prestando especial atención a los que conciernen a la educación formal de </a:t>
            </a:r>
            <a:r>
              <a:rPr lang="es-ES" dirty="0" smtClean="0"/>
              <a:t>los  </a:t>
            </a:r>
            <a:r>
              <a:rPr lang="es-ES" dirty="0"/>
              <a:t>jóvenes talentos</a:t>
            </a:r>
            <a:r>
              <a:rPr lang="es-ES" dirty="0" smtClean="0"/>
              <a:t>.</a:t>
            </a:r>
          </a:p>
          <a:p>
            <a:pPr algn="just"/>
            <a:r>
              <a:rPr lang="es-ES" dirty="0" smtClean="0"/>
              <a:t>Formar </a:t>
            </a:r>
            <a:r>
              <a:rPr lang="es-ES" dirty="0"/>
              <a:t>en los practicantes el hábito de la práctica sistemática del deporte y el valor del esfuerzo en la actividad que se realiza.    </a:t>
            </a:r>
          </a:p>
          <a:p>
            <a:endParaRPr lang="es-ES" dirty="0"/>
          </a:p>
        </p:txBody>
      </p:sp>
    </p:spTree>
    <p:extLst>
      <p:ext uri="{BB962C8B-B14F-4D97-AF65-F5344CB8AC3E}">
        <p14:creationId xmlns:p14="http://schemas.microsoft.com/office/powerpoint/2010/main" val="1205376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i="1" dirty="0" smtClean="0"/>
              <a:t>Objetivos Específicos  </a:t>
            </a:r>
            <a:r>
              <a:rPr lang="es-ES" i="1" dirty="0"/>
              <a:t>para  la </a:t>
            </a:r>
            <a:r>
              <a:rPr lang="es-ES" dirty="0"/>
              <a:t>Áreas Deportivas </a:t>
            </a:r>
          </a:p>
        </p:txBody>
      </p:sp>
      <p:sp>
        <p:nvSpPr>
          <p:cNvPr id="3" name="2 Marcador de contenido"/>
          <p:cNvSpPr>
            <a:spLocks noGrp="1"/>
          </p:cNvSpPr>
          <p:nvPr>
            <p:ph idx="1"/>
          </p:nvPr>
        </p:nvSpPr>
        <p:spPr/>
        <p:txBody>
          <a:bodyPr>
            <a:normAutofit fontScale="70000" lnSpcReduction="20000"/>
          </a:bodyPr>
          <a:lstStyle/>
          <a:p>
            <a:pPr marL="0" indent="0" algn="just">
              <a:buNone/>
            </a:pPr>
            <a:r>
              <a:rPr lang="es-ES" dirty="0" smtClean="0"/>
              <a:t>      </a:t>
            </a:r>
            <a:r>
              <a:rPr lang="es-ES" b="1" dirty="0" smtClean="0"/>
              <a:t>Instructivos</a:t>
            </a:r>
            <a:endParaRPr lang="es-ES" b="1" dirty="0"/>
          </a:p>
          <a:p>
            <a:pPr lvl="0" algn="just"/>
            <a:r>
              <a:rPr lang="es-ES" dirty="0"/>
              <a:t>Alcanzar un dominio sobre el  patín en la ejecución de  los más variados  ejercicios de habilidades  que contribuyan a una mejor apropiación de la ejecución  técnica correcta. </a:t>
            </a:r>
            <a:endParaRPr lang="es-ES" dirty="0" smtClean="0"/>
          </a:p>
          <a:p>
            <a:pPr algn="just"/>
            <a:r>
              <a:rPr lang="es-ES" dirty="0"/>
              <a:t>Desarrollar las capacidades coordinativas </a:t>
            </a:r>
            <a:r>
              <a:rPr lang="es-ES" dirty="0" smtClean="0"/>
              <a:t>a trabes de ejercicios </a:t>
            </a:r>
            <a:r>
              <a:rPr lang="es-ES" dirty="0"/>
              <a:t>y juegos con y sin patines</a:t>
            </a:r>
            <a:r>
              <a:rPr lang="es-ES" dirty="0" smtClean="0"/>
              <a:t>.</a:t>
            </a:r>
            <a:endParaRPr lang="es-ES" dirty="0"/>
          </a:p>
          <a:p>
            <a:pPr lvl="0" algn="just"/>
            <a:r>
              <a:rPr lang="es-ES" dirty="0"/>
              <a:t>Realizar una amplia gama  de  ejercicios técnicos  específicos   que permitan </a:t>
            </a:r>
            <a:r>
              <a:rPr lang="es-ES" dirty="0" smtClean="0"/>
              <a:t>el</a:t>
            </a:r>
            <a:r>
              <a:rPr lang="es-ES" dirty="0" smtClean="0"/>
              <a:t> </a:t>
            </a:r>
            <a:r>
              <a:rPr lang="es-ES" dirty="0"/>
              <a:t>aprendizaje de los </a:t>
            </a:r>
            <a:r>
              <a:rPr lang="es-ES" dirty="0" smtClean="0"/>
              <a:t>desplazamientos, </a:t>
            </a:r>
            <a:r>
              <a:rPr lang="es-ES" dirty="0"/>
              <a:t>arrancada, recta y curva</a:t>
            </a:r>
            <a:r>
              <a:rPr lang="es-ES" dirty="0" smtClean="0"/>
              <a:t>.</a:t>
            </a:r>
          </a:p>
          <a:p>
            <a:pPr algn="just"/>
            <a:r>
              <a:rPr lang="es-ES" dirty="0" smtClean="0"/>
              <a:t>Aplicar </a:t>
            </a:r>
            <a:r>
              <a:rPr lang="es-ES" dirty="0"/>
              <a:t>variantes tácticas de forma individual y colectiva  en las situaciones competitivas que se presenten.   </a:t>
            </a:r>
          </a:p>
          <a:p>
            <a:pPr algn="just"/>
            <a:r>
              <a:rPr lang="es-ES" dirty="0"/>
              <a:t>Desarrollar  las capacidades físicas y los diferentes planos musculares de forma integral. </a:t>
            </a:r>
          </a:p>
          <a:p>
            <a:pPr algn="just"/>
            <a:r>
              <a:rPr lang="es-ES" dirty="0"/>
              <a:t>Trasmitir  conocimientos teóricos  sobre el patinaje de carrera  y el deporte en general. </a:t>
            </a:r>
          </a:p>
          <a:p>
            <a:pPr lvl="0"/>
            <a:endParaRPr lang="es-ES" dirty="0"/>
          </a:p>
          <a:p>
            <a:endParaRPr lang="es-ES" dirty="0"/>
          </a:p>
        </p:txBody>
      </p:sp>
    </p:spTree>
    <p:extLst>
      <p:ext uri="{BB962C8B-B14F-4D97-AF65-F5344CB8AC3E}">
        <p14:creationId xmlns:p14="http://schemas.microsoft.com/office/powerpoint/2010/main" val="3641404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smtClean="0"/>
              <a:t>Objetivos Específicos   </a:t>
            </a:r>
            <a:r>
              <a:rPr lang="es-ES" b="1" i="1" dirty="0"/>
              <a:t>para la EIDE </a:t>
            </a:r>
            <a:br>
              <a:rPr lang="es-ES" b="1" i="1" dirty="0"/>
            </a:br>
            <a:endParaRPr lang="es-ES" dirty="0"/>
          </a:p>
        </p:txBody>
      </p:sp>
      <p:sp>
        <p:nvSpPr>
          <p:cNvPr id="3" name="2 Marcador de contenido"/>
          <p:cNvSpPr>
            <a:spLocks noGrp="1"/>
          </p:cNvSpPr>
          <p:nvPr>
            <p:ph idx="1"/>
          </p:nvPr>
        </p:nvSpPr>
        <p:spPr>
          <a:xfrm>
            <a:off x="457200" y="836712"/>
            <a:ext cx="8435280" cy="5616623"/>
          </a:xfrm>
        </p:spPr>
        <p:txBody>
          <a:bodyPr>
            <a:normAutofit fontScale="32500" lnSpcReduction="20000"/>
          </a:bodyPr>
          <a:lstStyle/>
          <a:p>
            <a:pPr marL="0" indent="0">
              <a:buNone/>
            </a:pPr>
            <a:r>
              <a:rPr lang="es-ES" dirty="0"/>
              <a:t> </a:t>
            </a:r>
          </a:p>
          <a:p>
            <a:pPr lvl="0" algn="just"/>
            <a:r>
              <a:rPr lang="es-ES" sz="5600" dirty="0">
                <a:solidFill>
                  <a:prstClr val="black"/>
                </a:solidFill>
                <a:latin typeface="Arial" pitchFamily="34" charset="0"/>
                <a:cs typeface="Arial" pitchFamily="34" charset="0"/>
              </a:rPr>
              <a:t>Contribuir </a:t>
            </a:r>
            <a:r>
              <a:rPr lang="es-ES" sz="5600" dirty="0" smtClean="0">
                <a:solidFill>
                  <a:prstClr val="black"/>
                </a:solidFill>
                <a:latin typeface="Arial" pitchFamily="34" charset="0"/>
                <a:cs typeface="Arial" pitchFamily="34" charset="0"/>
              </a:rPr>
              <a:t>aun mas en la formación </a:t>
            </a:r>
            <a:r>
              <a:rPr lang="es-ES" sz="5600" dirty="0">
                <a:solidFill>
                  <a:prstClr val="black"/>
                </a:solidFill>
                <a:latin typeface="Arial" pitchFamily="34" charset="0"/>
                <a:cs typeface="Arial" pitchFamily="34" charset="0"/>
              </a:rPr>
              <a:t>de </a:t>
            </a:r>
            <a:r>
              <a:rPr lang="es-ES" sz="5600" dirty="0" smtClean="0">
                <a:solidFill>
                  <a:prstClr val="black"/>
                </a:solidFill>
                <a:latin typeface="Arial" pitchFamily="34" charset="0"/>
                <a:cs typeface="Arial" pitchFamily="34" charset="0"/>
              </a:rPr>
              <a:t>valores, en el conocimiento de la historia, en la educación de la personalidad </a:t>
            </a:r>
            <a:r>
              <a:rPr lang="es-ES" sz="5600" dirty="0">
                <a:solidFill>
                  <a:prstClr val="black"/>
                </a:solidFill>
                <a:latin typeface="Arial" pitchFamily="34" charset="0"/>
                <a:cs typeface="Arial" pitchFamily="34" charset="0"/>
              </a:rPr>
              <a:t>socialista, prestando especial atención </a:t>
            </a:r>
            <a:r>
              <a:rPr lang="es-ES" sz="5600" dirty="0" smtClean="0">
                <a:solidFill>
                  <a:prstClr val="black"/>
                </a:solidFill>
                <a:latin typeface="Arial" pitchFamily="34" charset="0"/>
                <a:cs typeface="Arial" pitchFamily="34" charset="0"/>
              </a:rPr>
              <a:t>a </a:t>
            </a:r>
            <a:r>
              <a:rPr lang="es-ES" sz="5600" dirty="0">
                <a:solidFill>
                  <a:prstClr val="black"/>
                </a:solidFill>
                <a:latin typeface="Arial" pitchFamily="34" charset="0"/>
                <a:cs typeface="Arial" pitchFamily="34" charset="0"/>
              </a:rPr>
              <a:t>la educación formal de los  jóvenes talentos.</a:t>
            </a:r>
          </a:p>
          <a:p>
            <a:pPr algn="just"/>
            <a:endParaRPr lang="es-ES" sz="5500" dirty="0" smtClean="0">
              <a:latin typeface="Arial" pitchFamily="34" charset="0"/>
              <a:cs typeface="Arial" pitchFamily="34" charset="0"/>
            </a:endParaRPr>
          </a:p>
          <a:p>
            <a:pPr algn="just"/>
            <a:r>
              <a:rPr lang="es-ES" sz="5500" dirty="0" smtClean="0">
                <a:latin typeface="Arial" pitchFamily="34" charset="0"/>
                <a:cs typeface="Arial" pitchFamily="34" charset="0"/>
              </a:rPr>
              <a:t>Iniciar </a:t>
            </a:r>
            <a:r>
              <a:rPr lang="es-ES" sz="5500" dirty="0">
                <a:latin typeface="Arial" pitchFamily="34" charset="0"/>
                <a:cs typeface="Arial" pitchFamily="34" charset="0"/>
              </a:rPr>
              <a:t>y culminar  el estudio de las particularidades del atleta, </a:t>
            </a:r>
            <a:r>
              <a:rPr lang="es-ES" sz="5500" dirty="0" smtClean="0">
                <a:latin typeface="Arial" pitchFamily="34" charset="0"/>
                <a:cs typeface="Arial" pitchFamily="34" charset="0"/>
              </a:rPr>
              <a:t>dirigida </a:t>
            </a:r>
            <a:r>
              <a:rPr lang="es-ES" sz="5500" dirty="0">
                <a:latin typeface="Arial" pitchFamily="34" charset="0"/>
                <a:cs typeface="Arial" pitchFamily="34" charset="0"/>
              </a:rPr>
              <a:t>a su  especialización en un área de trabajo (Velocidad o Fondo) </a:t>
            </a:r>
            <a:r>
              <a:rPr lang="es-ES" sz="5500" dirty="0" smtClean="0">
                <a:latin typeface="Arial" pitchFamily="34" charset="0"/>
                <a:cs typeface="Arial" pitchFamily="34" charset="0"/>
              </a:rPr>
              <a:t>.</a:t>
            </a:r>
          </a:p>
          <a:p>
            <a:pPr marL="0" indent="0" algn="just">
              <a:buNone/>
            </a:pPr>
            <a:endParaRPr lang="es-ES" sz="5500" dirty="0">
              <a:latin typeface="Arial" pitchFamily="34" charset="0"/>
              <a:cs typeface="Arial" pitchFamily="34" charset="0"/>
            </a:endParaRPr>
          </a:p>
          <a:p>
            <a:pPr algn="just"/>
            <a:r>
              <a:rPr lang="es-ES" sz="5500" dirty="0" smtClean="0">
                <a:latin typeface="Arial" pitchFamily="34" charset="0"/>
                <a:cs typeface="Arial" pitchFamily="34" charset="0"/>
              </a:rPr>
              <a:t>Enfatizar </a:t>
            </a:r>
            <a:r>
              <a:rPr lang="es-ES" sz="5500" dirty="0">
                <a:latin typeface="Arial" pitchFamily="34" charset="0"/>
                <a:cs typeface="Arial" pitchFamily="34" charset="0"/>
              </a:rPr>
              <a:t>en la  preparación física sin patines  dirigida  al desarrollo de las capacidades condicionales generales y especificas del patinaje, iniciando el trabajo de Fuerza con pesos en el Gimnasio.</a:t>
            </a:r>
          </a:p>
          <a:p>
            <a:pPr algn="just"/>
            <a:r>
              <a:rPr lang="es-ES" sz="5500" dirty="0" smtClean="0">
                <a:latin typeface="Arial" pitchFamily="34" charset="0"/>
                <a:cs typeface="Arial" pitchFamily="34" charset="0"/>
              </a:rPr>
              <a:t>Continuar </a:t>
            </a:r>
            <a:r>
              <a:rPr lang="es-ES" sz="5500" dirty="0">
                <a:latin typeface="Arial" pitchFamily="34" charset="0"/>
                <a:cs typeface="Arial" pitchFamily="34" charset="0"/>
              </a:rPr>
              <a:t>y profundizar el aprendizaje de los elementos técnicos de </a:t>
            </a:r>
            <a:r>
              <a:rPr lang="es-ES" sz="5500" dirty="0" smtClean="0">
                <a:latin typeface="Arial" pitchFamily="34" charset="0"/>
                <a:cs typeface="Arial" pitchFamily="34" charset="0"/>
              </a:rPr>
              <a:t>desplazamiento, </a:t>
            </a:r>
            <a:r>
              <a:rPr lang="es-ES" sz="5500" dirty="0">
                <a:latin typeface="Arial" pitchFamily="34" charset="0"/>
                <a:cs typeface="Arial" pitchFamily="34" charset="0"/>
              </a:rPr>
              <a:t>arrancada, recta, curva y </a:t>
            </a:r>
            <a:r>
              <a:rPr lang="es-ES" sz="5500" dirty="0" smtClean="0">
                <a:latin typeface="Arial" pitchFamily="34" charset="0"/>
                <a:cs typeface="Arial" pitchFamily="34" charset="0"/>
              </a:rPr>
              <a:t>llegada.</a:t>
            </a:r>
            <a:endParaRPr lang="es-ES" sz="5500" dirty="0">
              <a:latin typeface="Arial" pitchFamily="34" charset="0"/>
              <a:cs typeface="Arial" pitchFamily="34" charset="0"/>
            </a:endParaRPr>
          </a:p>
          <a:p>
            <a:pPr algn="just"/>
            <a:r>
              <a:rPr lang="es-ES" sz="5500" dirty="0" smtClean="0">
                <a:latin typeface="Arial" pitchFamily="34" charset="0"/>
                <a:cs typeface="Arial" pitchFamily="34" charset="0"/>
              </a:rPr>
              <a:t>Incrementar </a:t>
            </a:r>
            <a:r>
              <a:rPr lang="es-ES" sz="5500" dirty="0">
                <a:latin typeface="Arial" pitchFamily="34" charset="0"/>
                <a:cs typeface="Arial" pitchFamily="34" charset="0"/>
              </a:rPr>
              <a:t>la preparación teórica  tanto de los elementos tácticos y análisis de contrarios como del conocimiento </a:t>
            </a:r>
            <a:r>
              <a:rPr lang="es-ES" sz="5500" dirty="0" smtClean="0">
                <a:latin typeface="Arial" pitchFamily="34" charset="0"/>
                <a:cs typeface="Arial" pitchFamily="34" charset="0"/>
              </a:rPr>
              <a:t>del reglamento </a:t>
            </a:r>
            <a:r>
              <a:rPr lang="es-ES" sz="5500" dirty="0">
                <a:latin typeface="Arial" pitchFamily="34" charset="0"/>
                <a:cs typeface="Arial" pitchFamily="34" charset="0"/>
              </a:rPr>
              <a:t>del  patinaje.   </a:t>
            </a:r>
            <a:endParaRPr lang="es-ES" sz="5500" dirty="0" smtClean="0">
              <a:latin typeface="Arial" pitchFamily="34" charset="0"/>
              <a:cs typeface="Arial" pitchFamily="34" charset="0"/>
            </a:endParaRPr>
          </a:p>
          <a:p>
            <a:pPr marL="0" indent="0" algn="just">
              <a:buNone/>
            </a:pPr>
            <a:endParaRPr lang="es-ES" sz="5500" dirty="0" smtClean="0">
              <a:latin typeface="Arial" pitchFamily="34" charset="0"/>
              <a:cs typeface="Arial" pitchFamily="34" charset="0"/>
            </a:endParaRPr>
          </a:p>
          <a:p>
            <a:pPr algn="just"/>
            <a:r>
              <a:rPr lang="es-ES" sz="5500" dirty="0">
                <a:latin typeface="Arial" pitchFamily="34" charset="0"/>
                <a:cs typeface="Arial" pitchFamily="34" charset="0"/>
              </a:rPr>
              <a:t>Alcanzar un alto grado de motivación en la practica sistemática del deporte que permita enfrentarse a las cargas cada vez más   crecientes de la </a:t>
            </a:r>
            <a:r>
              <a:rPr lang="es-ES" sz="5500" dirty="0" smtClean="0">
                <a:latin typeface="Arial" pitchFamily="34" charset="0"/>
                <a:cs typeface="Arial" pitchFamily="34" charset="0"/>
              </a:rPr>
              <a:t>preparación.   </a:t>
            </a:r>
            <a:endParaRPr lang="es-ES" sz="5500" dirty="0">
              <a:latin typeface="Arial" pitchFamily="34" charset="0"/>
              <a:cs typeface="Arial" pitchFamily="34" charset="0"/>
            </a:endParaRPr>
          </a:p>
          <a:p>
            <a:pPr algn="just"/>
            <a:endParaRPr lang="es-ES" sz="5500" dirty="0" smtClean="0">
              <a:latin typeface="Arial" pitchFamily="34" charset="0"/>
              <a:cs typeface="Arial" pitchFamily="34" charset="0"/>
            </a:endParaRPr>
          </a:p>
        </p:txBody>
      </p:sp>
    </p:spTree>
    <p:extLst>
      <p:ext uri="{BB962C8B-B14F-4D97-AF65-F5344CB8AC3E}">
        <p14:creationId xmlns:p14="http://schemas.microsoft.com/office/powerpoint/2010/main" val="2186338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143000"/>
          </a:xfrm>
        </p:spPr>
        <p:txBody>
          <a:bodyPr>
            <a:normAutofit/>
          </a:bodyPr>
          <a:lstStyle/>
          <a:p>
            <a:r>
              <a:rPr lang="es-ES" sz="2800" b="1" dirty="0" smtClean="0">
                <a:latin typeface="Arial" pitchFamily="34" charset="0"/>
                <a:cs typeface="Arial" pitchFamily="34" charset="0"/>
              </a:rPr>
              <a:t>Etapas o Categorías  </a:t>
            </a:r>
            <a:endParaRPr lang="es-ES" sz="2800" b="1" dirty="0">
              <a:latin typeface="Arial" pitchFamily="34" charset="0"/>
              <a:cs typeface="Arial" pitchFamily="34" charset="0"/>
            </a:endParaRPr>
          </a:p>
        </p:txBody>
      </p:sp>
      <p:sp>
        <p:nvSpPr>
          <p:cNvPr id="3" name="2 Marcador de contenido"/>
          <p:cNvSpPr>
            <a:spLocks noGrp="1"/>
          </p:cNvSpPr>
          <p:nvPr>
            <p:ph idx="1"/>
          </p:nvPr>
        </p:nvSpPr>
        <p:spPr>
          <a:xfrm>
            <a:off x="457200" y="836712"/>
            <a:ext cx="8229600" cy="5400600"/>
          </a:xfrm>
        </p:spPr>
        <p:txBody>
          <a:bodyPr>
            <a:normAutofit fontScale="62500" lnSpcReduction="20000"/>
          </a:bodyPr>
          <a:lstStyle/>
          <a:p>
            <a:r>
              <a:rPr lang="es-ES" dirty="0" smtClean="0"/>
              <a:t>Etapa 1 Edades entre  6-8 años </a:t>
            </a:r>
          </a:p>
          <a:p>
            <a:r>
              <a:rPr lang="es-ES" dirty="0" smtClean="0"/>
              <a:t>Etapa 2 Edades entre  9-10 años                        Pioneriles </a:t>
            </a:r>
          </a:p>
          <a:p>
            <a:r>
              <a:rPr lang="es-ES" dirty="0" smtClean="0"/>
              <a:t>Etapa 3 Edades entre  11-12 años</a:t>
            </a:r>
          </a:p>
          <a:p>
            <a:r>
              <a:rPr lang="es-ES" dirty="0" smtClean="0"/>
              <a:t>Etapa 4 Edades entre  13-15 años -   Escolar </a:t>
            </a:r>
          </a:p>
          <a:p>
            <a:r>
              <a:rPr lang="es-ES" dirty="0" smtClean="0"/>
              <a:t>Etapa 5 Edades entre   16-18 años – Juvenil</a:t>
            </a:r>
          </a:p>
          <a:p>
            <a:pPr marL="0" indent="0">
              <a:buNone/>
            </a:pPr>
            <a:r>
              <a:rPr lang="es-ES" b="1" dirty="0" smtClean="0"/>
              <a:t>Comprenden</a:t>
            </a:r>
          </a:p>
          <a:p>
            <a:r>
              <a:rPr lang="es-ES" dirty="0" smtClean="0"/>
              <a:t>Objetivos bien definidos </a:t>
            </a:r>
          </a:p>
          <a:p>
            <a:r>
              <a:rPr lang="es-ES" dirty="0" smtClean="0"/>
              <a:t>Tareas en función de los objetivos </a:t>
            </a:r>
          </a:p>
          <a:p>
            <a:r>
              <a:rPr lang="es-ES" dirty="0" smtClean="0"/>
              <a:t>Preparación Técnica en función de la edad</a:t>
            </a:r>
          </a:p>
          <a:p>
            <a:r>
              <a:rPr lang="es-ES" dirty="0" smtClean="0"/>
              <a:t>Descripción de los ejercicios técnicos según la etapa</a:t>
            </a:r>
          </a:p>
          <a:p>
            <a:r>
              <a:rPr lang="es-ES" dirty="0" smtClean="0"/>
              <a:t>Métodos  e </a:t>
            </a:r>
            <a:r>
              <a:rPr lang="es-ES" dirty="0"/>
              <a:t>I</a:t>
            </a:r>
            <a:r>
              <a:rPr lang="es-ES" dirty="0" smtClean="0"/>
              <a:t>ndicaciones  metodológicas </a:t>
            </a:r>
          </a:p>
          <a:p>
            <a:r>
              <a:rPr lang="es-ES" dirty="0" smtClean="0"/>
              <a:t>Preparación Física y sus contenidos por edades, con y sin patines </a:t>
            </a:r>
          </a:p>
          <a:p>
            <a:r>
              <a:rPr lang="es-ES" dirty="0" smtClean="0"/>
              <a:t>Propuesta de la carga de entrenamiento por edades </a:t>
            </a:r>
          </a:p>
          <a:p>
            <a:r>
              <a:rPr lang="es-ES" dirty="0" smtClean="0"/>
              <a:t>Preparación Táctica</a:t>
            </a:r>
          </a:p>
          <a:p>
            <a:r>
              <a:rPr lang="es-ES" dirty="0" smtClean="0"/>
              <a:t>Preparación Teórica</a:t>
            </a:r>
          </a:p>
          <a:p>
            <a:r>
              <a:rPr lang="es-ES" dirty="0" smtClean="0"/>
              <a:t>Propuesta de Test Pedagógicos, físicos y técnicos    </a:t>
            </a:r>
          </a:p>
          <a:p>
            <a:pPr marL="0" indent="0">
              <a:buNone/>
            </a:pPr>
            <a:r>
              <a:rPr lang="es-ES" dirty="0" smtClean="0"/>
              <a:t>  </a:t>
            </a:r>
            <a:endParaRPr lang="es-ES" dirty="0"/>
          </a:p>
        </p:txBody>
      </p:sp>
      <p:sp>
        <p:nvSpPr>
          <p:cNvPr id="4" name="3 Cerrar llave"/>
          <p:cNvSpPr/>
          <p:nvPr/>
        </p:nvSpPr>
        <p:spPr>
          <a:xfrm>
            <a:off x="4886321" y="908720"/>
            <a:ext cx="477767" cy="792088"/>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r>
              <a:rPr lang="es-ES" dirty="0" smtClean="0"/>
              <a:t>         </a:t>
            </a:r>
            <a:endParaRPr lang="es-ES" dirty="0"/>
          </a:p>
        </p:txBody>
      </p:sp>
    </p:spTree>
    <p:extLst>
      <p:ext uri="{BB962C8B-B14F-4D97-AF65-F5344CB8AC3E}">
        <p14:creationId xmlns:p14="http://schemas.microsoft.com/office/powerpoint/2010/main" val="164160737"/>
      </p:ext>
    </p:extLst>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971</TotalTime>
  <Words>3003</Words>
  <Application>Microsoft Office PowerPoint</Application>
  <PresentationFormat>Presentación en pantalla (4:3)</PresentationFormat>
  <Paragraphs>981</Paragraphs>
  <Slides>39</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39</vt:i4>
      </vt:variant>
    </vt:vector>
  </HeadingPairs>
  <TitlesOfParts>
    <vt:vector size="41" baseType="lpstr">
      <vt:lpstr>Tema de Office</vt:lpstr>
      <vt:lpstr>Imagen de mapa de bits</vt:lpstr>
      <vt:lpstr>Programa Integral  de Preparación del Deportista de  Patinaje   </vt:lpstr>
      <vt:lpstr>ESTRUCTURA DEL PROGRAMA </vt:lpstr>
      <vt:lpstr>Modificación ( Cambios) </vt:lpstr>
      <vt:lpstr>Introducción. </vt:lpstr>
      <vt:lpstr>Objetivos Generales del Programa </vt:lpstr>
      <vt:lpstr>Objetivos Específicos  para  las Áreas Deportivas </vt:lpstr>
      <vt:lpstr>Objetivos Específicos  para  la Áreas Deportivas </vt:lpstr>
      <vt:lpstr>Objetivos Específicos   para la EIDE  </vt:lpstr>
      <vt:lpstr>Etapas o Categorías  </vt:lpstr>
      <vt:lpstr>3ra Etapa  11-12 años  Objetivos para la Categoría   </vt:lpstr>
      <vt:lpstr>3ra Etapa  11-12 años  Tareas fundamentales y  orientación del trabajo   </vt:lpstr>
      <vt:lpstr>3ra Etapa  11-12 años  Contenido del programa  </vt:lpstr>
      <vt:lpstr>3ra Etapa  11-12 años  Contenido del programa</vt:lpstr>
      <vt:lpstr>3ra Etapa  11-12 años  Contenido del programa</vt:lpstr>
      <vt:lpstr>3ra Etapa  11-12 años  Indicaciones Metodológicas</vt:lpstr>
      <vt:lpstr>3ra Etapa  11-12 años  Contenido del programa</vt:lpstr>
      <vt:lpstr>3ra Etapa  11-12 años  Contenido del programa</vt:lpstr>
      <vt:lpstr>3ra Etapa  11-12 años  Contenido del programa</vt:lpstr>
      <vt:lpstr>3ra Etapa  11-12 años  Contenido del programa</vt:lpstr>
      <vt:lpstr>3ra Etapa  11-12 años  Contenido del programa</vt:lpstr>
      <vt:lpstr>3ra Etapa  11-12 años  Contenido del programa</vt:lpstr>
      <vt:lpstr>3ra Etapa  11-12 años  Contenido del programa</vt:lpstr>
      <vt:lpstr>3ra Etapa  11-12 años  Contenido del programa</vt:lpstr>
      <vt:lpstr>3ra Etapa  11-12 años  Test Pedagógicos  </vt:lpstr>
      <vt:lpstr>3ra Etapa  11-12 años  Test Pedagógicos</vt:lpstr>
      <vt:lpstr> Ejemplo de distribución de  contenidos  de entrenamiento en un microciclo </vt:lpstr>
      <vt:lpstr>3ra Etapa  11-12 años  Dosificación Horas </vt:lpstr>
      <vt:lpstr>3ra Etapa  11-12 años</vt:lpstr>
      <vt:lpstr>Requisitos para entrar a un área deportiva</vt:lpstr>
      <vt:lpstr>Requisitos para entrar a la EIDE</vt:lpstr>
      <vt:lpstr>La calificación del banco de test </vt:lpstr>
      <vt:lpstr>    Sistema de selección y Evaluación Normativas para evaluar al aspirante a la EIDE      </vt:lpstr>
      <vt:lpstr>  Sistema de selección y Evaluación Normativas para evaluar al aspirante a la EIDE   </vt:lpstr>
      <vt:lpstr>Bibliografía recomendada </vt:lpstr>
      <vt:lpstr>Indicaciones metodológicas generales</vt:lpstr>
      <vt:lpstr>  </vt:lpstr>
      <vt:lpstr> Estructura general de la preparación en la Categoría escolar 13-15 </vt:lpstr>
      <vt:lpstr>BIBLIOGRAFIA GENERAL DEL POGRAMA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Integral  de Preparación del Deportista de  Patinaje   </dc:title>
  <dc:creator>Rene</dc:creator>
  <cp:lastModifiedBy>Deborah</cp:lastModifiedBy>
  <cp:revision>90</cp:revision>
  <dcterms:created xsi:type="dcterms:W3CDTF">2013-05-27T07:59:31Z</dcterms:created>
  <dcterms:modified xsi:type="dcterms:W3CDTF">2016-05-05T16:16:03Z</dcterms:modified>
</cp:coreProperties>
</file>