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4" r:id="rId9"/>
    <p:sldId id="273" r:id="rId10"/>
    <p:sldId id="275" r:id="rId11"/>
    <p:sldId id="266" r:id="rId12"/>
    <p:sldId id="276" r:id="rId13"/>
    <p:sldId id="274" r:id="rId14"/>
    <p:sldId id="277" r:id="rId15"/>
    <p:sldId id="278" r:id="rId16"/>
    <p:sldId id="279" r:id="rId17"/>
    <p:sldId id="280" r:id="rId18"/>
    <p:sldId id="272" r:id="rId19"/>
    <p:sldId id="281" r:id="rId20"/>
    <p:sldId id="267" r:id="rId21"/>
    <p:sldId id="269" r:id="rId22"/>
    <p:sldId id="282" r:id="rId23"/>
    <p:sldId id="270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CD960-DA9C-4E5F-BF61-B9A1776D51FC}" type="datetimeFigureOut">
              <a:rPr lang="es-ES" smtClean="0"/>
              <a:pPr/>
              <a:t>07/07/2016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B4255-D40E-446A-9643-0E42C4087C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64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B4255-D40E-446A-9643-0E42C4087C63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3662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E4E1-0134-4E70-91CA-1DDF5E12BE20}" type="datetimeFigureOut">
              <a:rPr lang="es-ES" smtClean="0"/>
              <a:pPr/>
              <a:t>07/07/2016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0CE6-5244-4281-A65C-4B7BC26944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0922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E4E1-0134-4E70-91CA-1DDF5E12BE20}" type="datetimeFigureOut">
              <a:rPr lang="es-ES" smtClean="0"/>
              <a:pPr/>
              <a:t>07/07/2016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0CE6-5244-4281-A65C-4B7BC26944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8579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E4E1-0134-4E70-91CA-1DDF5E12BE20}" type="datetimeFigureOut">
              <a:rPr lang="es-ES" smtClean="0"/>
              <a:pPr/>
              <a:t>07/07/2016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0CE6-5244-4281-A65C-4B7BC26944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3763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E4E1-0134-4E70-91CA-1DDF5E12BE20}" type="datetimeFigureOut">
              <a:rPr lang="es-ES" smtClean="0"/>
              <a:pPr/>
              <a:t>07/07/2016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0CE6-5244-4281-A65C-4B7BC26944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0298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E4E1-0134-4E70-91CA-1DDF5E12BE20}" type="datetimeFigureOut">
              <a:rPr lang="es-ES" smtClean="0"/>
              <a:pPr/>
              <a:t>07/07/2016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0CE6-5244-4281-A65C-4B7BC26944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9601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E4E1-0134-4E70-91CA-1DDF5E12BE20}" type="datetimeFigureOut">
              <a:rPr lang="es-ES" smtClean="0"/>
              <a:pPr/>
              <a:t>07/07/2016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0CE6-5244-4281-A65C-4B7BC26944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8350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E4E1-0134-4E70-91CA-1DDF5E12BE20}" type="datetimeFigureOut">
              <a:rPr lang="es-ES" smtClean="0"/>
              <a:pPr/>
              <a:t>07/07/2016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0CE6-5244-4281-A65C-4B7BC26944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4847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E4E1-0134-4E70-91CA-1DDF5E12BE20}" type="datetimeFigureOut">
              <a:rPr lang="es-ES" smtClean="0"/>
              <a:pPr/>
              <a:t>07/07/2016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0CE6-5244-4281-A65C-4B7BC26944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0013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E4E1-0134-4E70-91CA-1DDF5E12BE20}" type="datetimeFigureOut">
              <a:rPr lang="es-ES" smtClean="0"/>
              <a:pPr/>
              <a:t>07/07/2016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0CE6-5244-4281-A65C-4B7BC26944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844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E4E1-0134-4E70-91CA-1DDF5E12BE20}" type="datetimeFigureOut">
              <a:rPr lang="es-ES" smtClean="0"/>
              <a:pPr/>
              <a:t>07/07/2016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0CE6-5244-4281-A65C-4B7BC26944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2044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E4E1-0134-4E70-91CA-1DDF5E12BE20}" type="datetimeFigureOut">
              <a:rPr lang="es-ES" smtClean="0"/>
              <a:pPr/>
              <a:t>07/07/2016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0CE6-5244-4281-A65C-4B7BC26944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1054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E4E1-0134-4E70-91CA-1DDF5E12BE20}" type="datetimeFigureOut">
              <a:rPr lang="es-ES" smtClean="0"/>
              <a:pPr/>
              <a:t>07/07/2016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0CE6-5244-4281-A65C-4B7BC26944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42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645024"/>
            <a:ext cx="7772400" cy="603498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>
                <a:latin typeface="Arial" pitchFamily="34" charset="0"/>
                <a:cs typeface="Arial" pitchFamily="34" charset="0"/>
              </a:rPr>
              <a:t>   Pelota Vasca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6116" y="1401042"/>
            <a:ext cx="6924156" cy="1620317"/>
          </a:xfrm>
        </p:spPr>
        <p:txBody>
          <a:bodyPr>
            <a:normAutofit lnSpcReduction="10000"/>
          </a:bodyPr>
          <a:lstStyle/>
          <a:p>
            <a:r>
              <a:rPr lang="es-E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Programa Integral de Preparación del Deportista.</a:t>
            </a:r>
          </a:p>
          <a:p>
            <a:r>
              <a:rPr lang="es-E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República de Cuba, 2017-2020</a:t>
            </a:r>
          </a:p>
          <a:p>
            <a:endParaRPr lang="es-ES" dirty="0"/>
          </a:p>
        </p:txBody>
      </p:sp>
      <p:pic>
        <p:nvPicPr>
          <p:cNvPr id="5" name="Picture 3" descr="Logo_FC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35" y="1"/>
            <a:ext cx="1979609" cy="1401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no trinqu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33" y="1401043"/>
            <a:ext cx="1979613" cy="1439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aleta g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35" y="2798456"/>
            <a:ext cx="1979613" cy="1439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x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32" y="5516563"/>
            <a:ext cx="1979613" cy="1341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aeta cuero trinque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31" y="4221163"/>
            <a:ext cx="1979613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00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Objetivos Específicos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es-ES" dirty="0" smtClean="0">
                <a:latin typeface="Arial" pitchFamily="34" charset="0"/>
                <a:cs typeface="Arial" pitchFamily="34" charset="0"/>
              </a:rPr>
              <a:t>Desarrollar </a:t>
            </a:r>
            <a:r>
              <a:rPr lang="es-ES" dirty="0">
                <a:latin typeface="Arial" pitchFamily="34" charset="0"/>
                <a:cs typeface="Arial" pitchFamily="34" charset="0"/>
              </a:rPr>
              <a:t>la técnica de los golpes fundamentales y  complementarios.</a:t>
            </a:r>
          </a:p>
          <a:p>
            <a:pPr lvl="0" algn="just"/>
            <a:r>
              <a:rPr lang="es-ES" dirty="0">
                <a:latin typeface="Arial" pitchFamily="34" charset="0"/>
                <a:cs typeface="Arial" pitchFamily="34" charset="0"/>
              </a:rPr>
              <a:t>Desarrollar aspectos técnico-tácticos elevando el nivel de complejidad.</a:t>
            </a:r>
          </a:p>
          <a:p>
            <a:pPr lvl="0" algn="just"/>
            <a:r>
              <a:rPr lang="es-ES" dirty="0" smtClean="0">
                <a:latin typeface="Arial" pitchFamily="34" charset="0"/>
                <a:cs typeface="Arial" pitchFamily="34" charset="0"/>
              </a:rPr>
              <a:t>Desarrollar las </a:t>
            </a:r>
            <a:r>
              <a:rPr lang="es-ES" dirty="0">
                <a:latin typeface="Arial" pitchFamily="34" charset="0"/>
                <a:cs typeface="Arial" pitchFamily="34" charset="0"/>
              </a:rPr>
              <a:t>capacidades condicionales y coordinativas.</a:t>
            </a:r>
          </a:p>
          <a:p>
            <a:pPr lvl="0" algn="just"/>
            <a:r>
              <a:rPr lang="es-ES" dirty="0" smtClean="0">
                <a:latin typeface="Arial" pitchFamily="34" charset="0"/>
                <a:cs typeface="Arial" pitchFamily="34" charset="0"/>
              </a:rPr>
              <a:t>Ampliar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ES" dirty="0">
                <a:latin typeface="Arial" pitchFamily="34" charset="0"/>
                <a:cs typeface="Arial" pitchFamily="34" charset="0"/>
              </a:rPr>
              <a:t>conocimientos teóricos sobre el reglamento e historia del deporte.</a:t>
            </a:r>
          </a:p>
          <a:p>
            <a:pPr lvl="0" algn="just"/>
            <a:r>
              <a:rPr lang="es-ES" dirty="0">
                <a:latin typeface="Arial" pitchFamily="34" charset="0"/>
                <a:cs typeface="Arial" pitchFamily="34" charset="0"/>
              </a:rPr>
              <a:t>Desarrollar las cualidades morales políticas e ideológicas acorde con los principios de la revolución socialista.</a:t>
            </a:r>
          </a:p>
          <a:p>
            <a:pPr lvl="0" algn="just"/>
            <a:r>
              <a:rPr lang="es-ES" dirty="0" smtClean="0">
                <a:latin typeface="Arial" pitchFamily="34" charset="0"/>
                <a:cs typeface="Arial" pitchFamily="34" charset="0"/>
              </a:rPr>
              <a:t>Obtener resultados </a:t>
            </a:r>
            <a:r>
              <a:rPr lang="es-ES" dirty="0">
                <a:latin typeface="Arial" pitchFamily="34" charset="0"/>
                <a:cs typeface="Arial" pitchFamily="34" charset="0"/>
              </a:rPr>
              <a:t>satisfactorios en las competencias a participar.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7536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Dosificación de contenidos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b="1" dirty="0" smtClean="0"/>
              <a:t>      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Orientaciones metodológicas</a:t>
            </a:r>
          </a:p>
          <a:p>
            <a:pPr marL="0" indent="0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Área deportiva: 2 horas 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clases, </a:t>
            </a:r>
            <a:r>
              <a:rPr lang="es-ES" dirty="0">
                <a:latin typeface="Arial" pitchFamily="34" charset="0"/>
                <a:cs typeface="Arial" pitchFamily="34" charset="0"/>
              </a:rPr>
              <a:t>3 frecuencias semanales</a:t>
            </a: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Mínimo de alumnos, 8.</a:t>
            </a: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Máximo de alumnos, 12.</a:t>
            </a: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Un profesor.</a:t>
            </a:r>
          </a:p>
          <a:p>
            <a:pPr marL="0" lvl="0" indent="0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Tiempo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a distribuir durante la clase.</a:t>
            </a: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Parte inicial, 20 minutos.</a:t>
            </a: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Parte principal,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90 </a:t>
            </a:r>
            <a:r>
              <a:rPr lang="es-ES" dirty="0">
                <a:latin typeface="Arial" pitchFamily="34" charset="0"/>
                <a:cs typeface="Arial" pitchFamily="34" charset="0"/>
              </a:rPr>
              <a:t>minutos.</a:t>
            </a: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Parte final, 10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minutos.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7661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s-ES" b="1" dirty="0">
                <a:latin typeface="Arial" pitchFamily="34" charset="0"/>
                <a:cs typeface="Arial" pitchFamily="34" charset="0"/>
              </a:rPr>
              <a:t>Aspectos a tener en cuenta en la confección del programa de enseñanza:</a:t>
            </a: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Plan gráfico y escrito.</a:t>
            </a: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Registro de asistencia.</a:t>
            </a: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Control de los test y competencias.</a:t>
            </a: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Unidad de entrenamiento y análisis.</a:t>
            </a: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Distribución de los % de la preparación.</a:t>
            </a: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Preparación física 10-15%.  </a:t>
            </a: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Preparación especial 5-10%.  </a:t>
            </a: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Preparación Técnica 25-30%.    </a:t>
            </a: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Preparación táctica  15-20%.  </a:t>
            </a: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Juegos 35-45%.    </a:t>
            </a: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Test psicológicos 5%.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39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Preparación Técnica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Saques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Por dentro sobre la línea de larga y corta con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colocación.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Por fuera sobre la línea de larga y corta con colocación.</a:t>
            </a:r>
          </a:p>
          <a:p>
            <a:pPr lvl="0"/>
            <a:r>
              <a:rPr lang="es-ES" dirty="0" smtClean="0">
                <a:latin typeface="Arial" pitchFamily="34" charset="0"/>
                <a:cs typeface="Arial" pitchFamily="34" charset="0"/>
              </a:rPr>
              <a:t>Por el </a:t>
            </a:r>
            <a:r>
              <a:rPr lang="es-ES" dirty="0">
                <a:latin typeface="Arial" pitchFamily="34" charset="0"/>
                <a:cs typeface="Arial" pitchFamily="34" charset="0"/>
              </a:rPr>
              <a:t>medio de los dos jugadores que reciben con colocación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lvl="0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8663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Indicaciones metodológicas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Lograr un agarre continental de derecha.  </a:t>
            </a: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Mantener las piernas semiflexionadas al ancho de los hombros y en forma de pasos.</a:t>
            </a: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Realizar correctamente las tres fases del movimiento técnico.</a:t>
            </a: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 Nunca quitar </a:t>
            </a:r>
            <a:r>
              <a:rPr lang="es-ES" smtClean="0">
                <a:latin typeface="Arial" pitchFamily="34" charset="0"/>
                <a:cs typeface="Arial" pitchFamily="34" charset="0"/>
              </a:rPr>
              <a:t>la vista 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la pelota. 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83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Los métodos que más se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utilizarán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:</a:t>
            </a:r>
            <a:r>
              <a:rPr lang="es-ES" i="1" dirty="0">
                <a:latin typeface="Arial" pitchFamily="34" charset="0"/>
                <a:cs typeface="Arial" pitchFamily="34" charset="0"/>
              </a:rPr>
              <a:t/>
            </a:r>
            <a:br>
              <a:rPr lang="es-ES" i="1" dirty="0">
                <a:latin typeface="Arial" pitchFamily="34" charset="0"/>
                <a:cs typeface="Arial" pitchFamily="34" charset="0"/>
              </a:rPr>
            </a:b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" i="1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Método Verbal.</a:t>
            </a:r>
            <a:endParaRPr lang="es-ES" i="1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Método Explicativo demostrativo.</a:t>
            </a:r>
            <a:endParaRPr lang="es-ES" i="1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Método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Visual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  <a:endParaRPr lang="es-ES" i="1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Método Estándar.</a:t>
            </a:r>
            <a:endParaRPr lang="es-ES" i="1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Método Repeticiones.</a:t>
            </a:r>
            <a:endParaRPr lang="es-ES" i="1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Método de Juego.</a:t>
            </a:r>
            <a:endParaRPr lang="es-ES" i="1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Método de Competencia.</a:t>
            </a:r>
            <a:endParaRPr lang="es-ES" i="1" dirty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1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Escala de evaluación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35292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99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620775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281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ESTRUCTURA DEL DESARROLLO DEL JUGADOR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1700808"/>
            <a:ext cx="180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Edades</a:t>
            </a: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11-12 años</a:t>
            </a: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13-14 años</a:t>
            </a: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15-18 años</a:t>
            </a: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19 ó más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483768" y="1716197"/>
            <a:ext cx="2592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Lugares</a:t>
            </a: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Escuelas y áreas</a:t>
            </a: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Áreas deportivas</a:t>
            </a: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EIDE</a:t>
            </a: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Preselección Nacional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932040" y="1700808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Programa a seguir</a:t>
            </a: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Programa de enseñanza</a:t>
            </a: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Programa de enseñanza</a:t>
            </a: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Plan de entrenamiento</a:t>
            </a: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Plan de entrenamiento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7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Sistema de Selección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90465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s-ES" dirty="0" smtClean="0"/>
              <a:t>        </a:t>
            </a:r>
            <a:r>
              <a:rPr lang="es-ES" sz="3400" b="1" dirty="0" smtClean="0">
                <a:latin typeface="Arial" pitchFamily="34" charset="0"/>
                <a:cs typeface="Arial" pitchFamily="34" charset="0"/>
              </a:rPr>
              <a:t>Objetivos </a:t>
            </a:r>
            <a:r>
              <a:rPr lang="es-ES" sz="3400" b="1" dirty="0">
                <a:latin typeface="Arial" pitchFamily="34" charset="0"/>
                <a:cs typeface="Arial" pitchFamily="34" charset="0"/>
              </a:rPr>
              <a:t>Técnicos: Masculinos y Femeninos</a:t>
            </a:r>
          </a:p>
          <a:p>
            <a:pPr lvl="0" algn="just"/>
            <a:r>
              <a:rPr lang="es-ES" sz="3400" dirty="0">
                <a:latin typeface="Arial" pitchFamily="34" charset="0"/>
                <a:cs typeface="Arial" pitchFamily="34" charset="0"/>
              </a:rPr>
              <a:t>Realizar saques con diferentes direcciones (por dentro y por fuera)</a:t>
            </a:r>
          </a:p>
          <a:p>
            <a:pPr lvl="0" algn="just"/>
            <a:r>
              <a:rPr lang="es-ES" sz="3400" dirty="0">
                <a:latin typeface="Arial" pitchFamily="34" charset="0"/>
                <a:cs typeface="Arial" pitchFamily="34" charset="0"/>
              </a:rPr>
              <a:t>Mantener un boleo pegado a la pared lateral por 30 segundos o más tiempo.</a:t>
            </a:r>
          </a:p>
          <a:p>
            <a:pPr lvl="0" algn="just"/>
            <a:r>
              <a:rPr lang="es-ES" sz="3400" dirty="0">
                <a:latin typeface="Arial" pitchFamily="34" charset="0"/>
                <a:cs typeface="Arial" pitchFamily="34" charset="0"/>
              </a:rPr>
              <a:t>Lograr rebotear de derecha e izquierda pasando la pelota de la línea de pasa.</a:t>
            </a:r>
          </a:p>
          <a:p>
            <a:pPr lvl="0" algn="just"/>
            <a:r>
              <a:rPr lang="es-ES" sz="3400" dirty="0">
                <a:latin typeface="Arial" pitchFamily="34" charset="0"/>
                <a:cs typeface="Arial" pitchFamily="34" charset="0"/>
              </a:rPr>
              <a:t>Realizar jugada técnica de dos paredes tanto derecha como izquierda.</a:t>
            </a:r>
          </a:p>
          <a:p>
            <a:pPr lvl="0" algn="just"/>
            <a:r>
              <a:rPr lang="es-ES" sz="3400" dirty="0">
                <a:latin typeface="Arial" pitchFamily="34" charset="0"/>
                <a:cs typeface="Arial" pitchFamily="34" charset="0"/>
              </a:rPr>
              <a:t>Realizar jugada técnica de kilos tanto derecha como izquierda.</a:t>
            </a:r>
          </a:p>
          <a:p>
            <a:pPr lvl="0" algn="just"/>
            <a:r>
              <a:rPr lang="es-ES" sz="3400" dirty="0">
                <a:latin typeface="Arial" pitchFamily="34" charset="0"/>
                <a:cs typeface="Arial" pitchFamily="34" charset="0"/>
              </a:rPr>
              <a:t>Realizar restos de saques, con el propósito de llevar la pelota hacia la pared de rebote.</a:t>
            </a:r>
          </a:p>
          <a:p>
            <a:pPr algn="just"/>
            <a:endParaRPr lang="es-ES" sz="3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34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s-ES" sz="3400" b="1" dirty="0" smtClean="0">
                <a:latin typeface="Arial" pitchFamily="34" charset="0"/>
                <a:cs typeface="Arial" pitchFamily="34" charset="0"/>
              </a:rPr>
              <a:t>Objetivos </a:t>
            </a:r>
            <a:r>
              <a:rPr lang="es-ES" sz="3400" b="1" dirty="0">
                <a:latin typeface="Arial" pitchFamily="34" charset="0"/>
                <a:cs typeface="Arial" pitchFamily="34" charset="0"/>
              </a:rPr>
              <a:t>Físicos: Masculinos</a:t>
            </a:r>
          </a:p>
          <a:p>
            <a:pPr lvl="0" algn="just"/>
            <a:r>
              <a:rPr lang="es-ES" sz="3400" dirty="0">
                <a:latin typeface="Arial" pitchFamily="34" charset="0"/>
                <a:cs typeface="Arial" pitchFamily="34" charset="0"/>
              </a:rPr>
              <a:t>Correr 1600 metros.</a:t>
            </a:r>
          </a:p>
          <a:p>
            <a:pPr lvl="0" algn="just"/>
            <a:r>
              <a:rPr lang="es-ES" sz="3400" dirty="0">
                <a:latin typeface="Arial" pitchFamily="34" charset="0"/>
                <a:cs typeface="Arial" pitchFamily="34" charset="0"/>
              </a:rPr>
              <a:t>Realizar tramos de velocidad de </a:t>
            </a:r>
            <a:r>
              <a:rPr lang="es-ES" sz="3400" dirty="0" smtClean="0">
                <a:latin typeface="Arial" pitchFamily="34" charset="0"/>
                <a:cs typeface="Arial" pitchFamily="34" charset="0"/>
              </a:rPr>
              <a:t>20 metros. </a:t>
            </a:r>
            <a:endParaRPr lang="es-ES" sz="3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z="3400" dirty="0">
                <a:latin typeface="Arial" pitchFamily="34" charset="0"/>
                <a:cs typeface="Arial" pitchFamily="34" charset="0"/>
              </a:rPr>
              <a:t>Realizar 10 saltos continuos (rana), medir distancia recorrida.</a:t>
            </a:r>
          </a:p>
          <a:p>
            <a:pPr lvl="0" algn="just"/>
            <a:r>
              <a:rPr lang="es-ES" sz="3400" dirty="0">
                <a:latin typeface="Arial" pitchFamily="34" charset="0"/>
                <a:cs typeface="Arial" pitchFamily="34" charset="0"/>
              </a:rPr>
              <a:t>Realizar lanzamientos con balas y medir la distancia.</a:t>
            </a:r>
          </a:p>
          <a:p>
            <a:pPr lvl="0" algn="just"/>
            <a:r>
              <a:rPr lang="es-ES" sz="34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es-ES" sz="3400" dirty="0">
                <a:latin typeface="Arial" pitchFamily="34" charset="0"/>
                <a:cs typeface="Arial" pitchFamily="34" charset="0"/>
              </a:rPr>
              <a:t>correctamente 20 flexiones de brazo (planchas</a:t>
            </a:r>
            <a:r>
              <a:rPr lang="es-ES" sz="3400" dirty="0" smtClean="0">
                <a:latin typeface="Arial" pitchFamily="34" charset="0"/>
                <a:cs typeface="Arial" pitchFamily="34" charset="0"/>
              </a:rPr>
              <a:t>) en 25 seg.</a:t>
            </a:r>
            <a:endParaRPr lang="es-ES" sz="3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z="3400" dirty="0">
                <a:latin typeface="Arial" pitchFamily="34" charset="0"/>
                <a:cs typeface="Arial" pitchFamily="34" charset="0"/>
              </a:rPr>
              <a:t>Realizar 30 abdominales de </a:t>
            </a:r>
            <a:r>
              <a:rPr lang="es-ES" sz="3400" dirty="0" smtClean="0">
                <a:latin typeface="Arial" pitchFamily="34" charset="0"/>
                <a:cs typeface="Arial" pitchFamily="34" charset="0"/>
              </a:rPr>
              <a:t>tronco en 35 seg. </a:t>
            </a:r>
            <a:endParaRPr lang="es-ES" sz="3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3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34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s-ES" sz="3400" b="1" dirty="0" smtClean="0">
                <a:latin typeface="Arial" pitchFamily="34" charset="0"/>
                <a:cs typeface="Arial" pitchFamily="34" charset="0"/>
              </a:rPr>
              <a:t>Objetivos </a:t>
            </a:r>
            <a:r>
              <a:rPr lang="es-ES" sz="3400" b="1" dirty="0">
                <a:latin typeface="Arial" pitchFamily="34" charset="0"/>
                <a:cs typeface="Arial" pitchFamily="34" charset="0"/>
              </a:rPr>
              <a:t>Físicos: Femeninos</a:t>
            </a:r>
          </a:p>
          <a:p>
            <a:pPr algn="just"/>
            <a:r>
              <a:rPr lang="es-ES" sz="3400" dirty="0">
                <a:latin typeface="Arial" pitchFamily="34" charset="0"/>
                <a:cs typeface="Arial" pitchFamily="34" charset="0"/>
              </a:rPr>
              <a:t>      1. Correr 1000 metros.</a:t>
            </a:r>
          </a:p>
          <a:p>
            <a:pPr algn="just"/>
            <a:r>
              <a:rPr lang="es-ES" sz="3400" dirty="0">
                <a:latin typeface="Arial" pitchFamily="34" charset="0"/>
                <a:cs typeface="Arial" pitchFamily="34" charset="0"/>
              </a:rPr>
              <a:t>      2. Realizar tramos de velocidad de 20 </a:t>
            </a:r>
            <a:r>
              <a:rPr lang="es-ES" sz="3400" dirty="0" smtClean="0">
                <a:latin typeface="Arial" pitchFamily="34" charset="0"/>
                <a:cs typeface="Arial" pitchFamily="34" charset="0"/>
              </a:rPr>
              <a:t>metros.</a:t>
            </a:r>
            <a:endParaRPr lang="es-ES" sz="3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3400" dirty="0">
                <a:latin typeface="Arial" pitchFamily="34" charset="0"/>
                <a:cs typeface="Arial" pitchFamily="34" charset="0"/>
              </a:rPr>
              <a:t>      3. Realizar 5 saltos continuos (rana), medir distancia recorrida.</a:t>
            </a:r>
          </a:p>
          <a:p>
            <a:pPr algn="just"/>
            <a:r>
              <a:rPr lang="es-ES" sz="3400" dirty="0">
                <a:latin typeface="Arial" pitchFamily="34" charset="0"/>
                <a:cs typeface="Arial" pitchFamily="34" charset="0"/>
              </a:rPr>
              <a:t>      4. Realizar lanzamientos con balas y medir la distancia.</a:t>
            </a:r>
          </a:p>
          <a:p>
            <a:pPr algn="just"/>
            <a:r>
              <a:rPr lang="es-ES" sz="3400" dirty="0">
                <a:latin typeface="Arial" pitchFamily="34" charset="0"/>
                <a:cs typeface="Arial" pitchFamily="34" charset="0"/>
              </a:rPr>
              <a:t>      5. </a:t>
            </a:r>
            <a:r>
              <a:rPr lang="es-ES" sz="34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es-ES" sz="3400" dirty="0">
                <a:latin typeface="Arial" pitchFamily="34" charset="0"/>
                <a:cs typeface="Arial" pitchFamily="34" charset="0"/>
              </a:rPr>
              <a:t>correctamente 15 flexiones de brazo (planchas).</a:t>
            </a:r>
          </a:p>
          <a:p>
            <a:pPr algn="just"/>
            <a:r>
              <a:rPr lang="es-ES" sz="3400" dirty="0">
                <a:latin typeface="Arial" pitchFamily="34" charset="0"/>
                <a:cs typeface="Arial" pitchFamily="34" charset="0"/>
              </a:rPr>
              <a:t>      6. Realizar 20 abdominales de tronco. 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0269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6635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Reseña del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contenido</a:t>
            </a:r>
            <a:br>
              <a:rPr lang="es-ES" dirty="0" smtClean="0">
                <a:latin typeface="Arial" pitchFamily="34" charset="0"/>
                <a:cs typeface="Arial" pitchFamily="34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>
            <a:normAutofit fontScale="77500" lnSpcReduction="20000"/>
          </a:bodyPr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Introducción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Objetivos Generales del Deporte</a:t>
            </a:r>
          </a:p>
          <a:p>
            <a:pPr marL="0" indent="0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Modalidad de Frontenis Cubano y Pala</a:t>
            </a:r>
          </a:p>
          <a:p>
            <a:pPr marL="0" indent="0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Modalidad de Pelota a Mano</a:t>
            </a:r>
          </a:p>
          <a:p>
            <a:pPr marL="0" indent="0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Elementos Básicos del Frontenis Cubano</a:t>
            </a:r>
          </a:p>
          <a:p>
            <a:pPr marL="0" indent="0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Reglamento del Frontón Cubano</a:t>
            </a:r>
          </a:p>
          <a:p>
            <a:pPr marL="0" indent="0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Bibliografía</a:t>
            </a:r>
          </a:p>
          <a:p>
            <a:endParaRPr lang="es-ES" dirty="0"/>
          </a:p>
        </p:txBody>
      </p:sp>
      <p:pic>
        <p:nvPicPr>
          <p:cNvPr id="4" name="Picture 3" descr="Logo_FC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33" y="5618"/>
            <a:ext cx="1379540" cy="1401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 flipH="1">
            <a:off x="264526" y="1052944"/>
            <a:ext cx="1702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Índice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51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Sistema Competitivo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/>
              <a:t>Categoría 11-12 </a:t>
            </a:r>
            <a:r>
              <a:rPr lang="es-ES" b="1" dirty="0" smtClean="0"/>
              <a:t>años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Categoría </a:t>
            </a:r>
            <a:r>
              <a:rPr lang="es-ES" b="1" dirty="0" smtClean="0"/>
              <a:t>13-14 años</a:t>
            </a:r>
            <a:endParaRPr lang="es-ES" dirty="0" smtClean="0"/>
          </a:p>
          <a:p>
            <a:pPr lvl="0"/>
            <a:r>
              <a:rPr lang="es-ES" dirty="0" smtClean="0"/>
              <a:t>Competencias Municipales</a:t>
            </a:r>
          </a:p>
          <a:p>
            <a:pPr lvl="0"/>
            <a:r>
              <a:rPr lang="es-ES" dirty="0" smtClean="0"/>
              <a:t>Competencias Provinciales: </a:t>
            </a:r>
          </a:p>
          <a:p>
            <a:pPr>
              <a:buNone/>
            </a:pPr>
            <a:r>
              <a:rPr lang="es-ES" dirty="0" smtClean="0"/>
              <a:t>    Primera </a:t>
            </a:r>
            <a:r>
              <a:rPr lang="es-ES" dirty="0" smtClean="0"/>
              <a:t>fase: competitiva</a:t>
            </a:r>
          </a:p>
          <a:p>
            <a:pPr>
              <a:buNone/>
            </a:pPr>
            <a:r>
              <a:rPr lang="es-ES" dirty="0" smtClean="0"/>
              <a:t>    Segunda </a:t>
            </a:r>
            <a:r>
              <a:rPr lang="es-ES" dirty="0" smtClean="0"/>
              <a:t>fase: competitiva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Campeonatos Nacionales Escolares y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Juvenil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27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latin typeface="Arial" pitchFamily="34" charset="0"/>
                <a:cs typeface="Arial" pitchFamily="34" charset="0"/>
              </a:rPr>
              <a:t>Indicaciones metodológicas para programas de enseñanza  </a:t>
            </a:r>
            <a:endParaRPr lang="es-E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endParaRPr lang="es-ES" dirty="0"/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Datos generales: deporte, categoría, sexo, etc.</a:t>
            </a: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Características individuales y generales del grupo.</a:t>
            </a: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Objetivos generales del programa.</a:t>
            </a: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Objetivos específicos del deporte.</a:t>
            </a: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Objetivos específicos por etapas.</a:t>
            </a: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Métodos y procedimientos a utilizar.</a:t>
            </a: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Objetivos de los test pedagógicos. </a:t>
            </a:r>
          </a:p>
          <a:p>
            <a:pPr marL="0" indent="0">
              <a:buNone/>
            </a:pPr>
            <a:r>
              <a:rPr lang="es-ES" dirty="0" smtClean="0"/>
              <a:t>  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0765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052736"/>
          </a:xfrm>
        </p:spPr>
        <p:txBody>
          <a:bodyPr>
            <a:no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Indicaciones metodológicas </a:t>
            </a: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para plan de entrenamiento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4857403"/>
          </a:xfrm>
        </p:spPr>
        <p:txBody>
          <a:bodyPr/>
          <a:lstStyle/>
          <a:p>
            <a:r>
              <a:rPr lang="es-ES" dirty="0" smtClean="0"/>
              <a:t>Macrociclos semestrales de 4 a 8 meses</a:t>
            </a:r>
          </a:p>
          <a:p>
            <a:pPr marL="0" indent="0">
              <a:buNone/>
            </a:pPr>
            <a:r>
              <a:rPr lang="es-ES" dirty="0" smtClean="0"/>
              <a:t>                          anuales de 9 a 14 meses</a:t>
            </a:r>
          </a:p>
          <a:p>
            <a:r>
              <a:rPr lang="es-ES" dirty="0" smtClean="0"/>
              <a:t>Mesociclos – Microciclos </a:t>
            </a:r>
          </a:p>
          <a:p>
            <a:r>
              <a:rPr lang="es-ES" dirty="0" smtClean="0"/>
              <a:t>Dinámica de meso (3:1)</a:t>
            </a:r>
          </a:p>
          <a:p>
            <a:r>
              <a:rPr lang="es-ES" dirty="0" smtClean="0"/>
              <a:t>Meseta de micro (2:1)</a:t>
            </a:r>
          </a:p>
          <a:p>
            <a:r>
              <a:rPr lang="es-ES" dirty="0" smtClean="0"/>
              <a:t>Planificar por direcciones de rendimiento deportivo</a:t>
            </a:r>
          </a:p>
          <a:p>
            <a:r>
              <a:rPr lang="es-ES" dirty="0" smtClean="0"/>
              <a:t>Macrociclos clásicos de una o doble periodización  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8806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Bibliografía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s-ES" dirty="0"/>
              <a:t>Blázquez D. S. (2006). Métodos de enseñanza de la práctica deportiva. </a:t>
            </a:r>
          </a:p>
          <a:p>
            <a:pPr lvl="0"/>
            <a:r>
              <a:rPr lang="es-ES" dirty="0"/>
              <a:t>Barbany, J. R. (1990). Fundamentos de fisiología del ejercicio y del entrenamiento. Barcelona. </a:t>
            </a:r>
          </a:p>
          <a:p>
            <a:pPr lvl="0"/>
            <a:r>
              <a:rPr lang="es-ES" dirty="0"/>
              <a:t>Beaskoetzea, G. (1996). Manual de Cesta Punta p. 134. </a:t>
            </a:r>
          </a:p>
          <a:p>
            <a:pPr lvl="0"/>
            <a:r>
              <a:rPr lang="en-US" dirty="0"/>
              <a:t>Bompa, T. (1994). Theory and Methodology of Training. </a:t>
            </a:r>
            <a:r>
              <a:rPr lang="it-IT" dirty="0"/>
              <a:t>Ed. by Orietta Calcina. Canadá. </a:t>
            </a:r>
            <a:endParaRPr lang="es-ES" dirty="0"/>
          </a:p>
          <a:p>
            <a:pPr lvl="0"/>
            <a:r>
              <a:rPr lang="es-ES" dirty="0"/>
              <a:t>Colectivo de autores (1991). Documento Científico. Edit. Centro de documentación e informática del deporte. </a:t>
            </a:r>
          </a:p>
          <a:p>
            <a:pPr lvl="0"/>
            <a:r>
              <a:rPr lang="es-ES" dirty="0"/>
              <a:t>Colectivo de autores. (1996). Programa de preparación del deportista. Pelota Vasca. Edit. Comisión Nacional. Ciudad de la Habana, p. 31. </a:t>
            </a:r>
          </a:p>
          <a:p>
            <a:pPr lvl="0"/>
            <a:r>
              <a:rPr lang="es-ES" dirty="0"/>
              <a:t>Depierre y col (2004), Sistemas energéticos en el Tenis, su aparición.</a:t>
            </a:r>
          </a:p>
          <a:p>
            <a:pPr lvl="0"/>
            <a:r>
              <a:rPr lang="es-ES" dirty="0"/>
              <a:t>Donskoi, D.; Zatsiorki, V. (1988). Biomecánica de los ejercicios físicos. Ed. Raduga. Moscú. </a:t>
            </a:r>
          </a:p>
          <a:p>
            <a:pPr lvl="0"/>
            <a:r>
              <a:rPr lang="es-ES" dirty="0"/>
              <a:t>Ferinnac, A. (1965). Las necesidades de adaptación de los atletas. Ed. Pueblo y Educación. Ciudad de la Habana.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448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Introducción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41168"/>
          </a:xfrm>
        </p:spPr>
        <p:txBody>
          <a:bodyPr>
            <a:noAutofit/>
          </a:bodyPr>
          <a:lstStyle/>
          <a:p>
            <a:r>
              <a:rPr lang="es-ES" sz="4400" dirty="0" smtClean="0">
                <a:latin typeface="Arial" pitchFamily="34" charset="0"/>
                <a:cs typeface="Arial" pitchFamily="34" charset="0"/>
              </a:rPr>
              <a:t>Historia del la Pelota Vasca </a:t>
            </a:r>
          </a:p>
          <a:p>
            <a:r>
              <a:rPr lang="es-ES" sz="4400" dirty="0" smtClean="0">
                <a:latin typeface="Arial" pitchFamily="34" charset="0"/>
                <a:cs typeface="Arial" pitchFamily="34" charset="0"/>
              </a:rPr>
              <a:t>Sus inicios en Cuba</a:t>
            </a:r>
          </a:p>
        </p:txBody>
      </p:sp>
      <p:pic>
        <p:nvPicPr>
          <p:cNvPr id="2050" name="Picture 2" descr="D:\CAMILO\TRABAJO\PELOTA VASCA etc\PELOTA VASCA\TESIS\Camilo\TESIS\FOTOS PARA LA TESIS\C75F762615EF4F728C86B2CAE927BC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21196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AMILO\TRABAJO\PELOTA VASCA etc\PELOTA VASCA\TESIS\Camilo\TESIS\FOTOS PARA LA TESIS\A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00400"/>
            <a:ext cx="4932040" cy="3657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47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6633"/>
            <a:ext cx="8229600" cy="3384376"/>
          </a:xfrm>
        </p:spPr>
        <p:txBody>
          <a:bodyPr>
            <a:normAutofit/>
          </a:bodyPr>
          <a:lstStyle/>
          <a:p>
            <a:r>
              <a:rPr lang="es-ES" sz="4400" dirty="0">
                <a:latin typeface="Arial" pitchFamily="34" charset="0"/>
                <a:cs typeface="Arial" pitchFamily="34" charset="0"/>
              </a:rPr>
              <a:t>Tendencias de desarrollo y 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perfeccionamiento, (Frontón 2020)</a:t>
            </a:r>
            <a:endParaRPr lang="es-ES" sz="4400" dirty="0">
              <a:latin typeface="Arial" pitchFamily="34" charset="0"/>
              <a:cs typeface="Arial" pitchFamily="34" charset="0"/>
            </a:endParaRPr>
          </a:p>
          <a:p>
            <a:r>
              <a:rPr lang="es-ES" sz="4400" dirty="0">
                <a:latin typeface="Arial" pitchFamily="34" charset="0"/>
                <a:cs typeface="Arial" pitchFamily="34" charset="0"/>
              </a:rPr>
              <a:t>Rediseño (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2017-2020)   </a:t>
            </a:r>
            <a:endParaRPr lang="es-ES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Imagen18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1196" y="2779204"/>
            <a:ext cx="3657600" cy="4499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Imagen1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00398"/>
            <a:ext cx="4641095" cy="3657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71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Generales del Programa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es-ES" sz="3300" dirty="0" smtClean="0">
                <a:latin typeface="Arial" pitchFamily="34" charset="0"/>
                <a:cs typeface="Arial" pitchFamily="34" charset="0"/>
              </a:rPr>
              <a:t>Crear </a:t>
            </a:r>
            <a:r>
              <a:rPr lang="es-ES" sz="3300" dirty="0">
                <a:latin typeface="Arial" pitchFamily="34" charset="0"/>
                <a:cs typeface="Arial" pitchFamily="34" charset="0"/>
              </a:rPr>
              <a:t>hábitos de conducta y espíritu colectivista en los niños y atletas, </a:t>
            </a:r>
            <a:r>
              <a:rPr lang="es-ES" sz="3300" dirty="0" smtClean="0">
                <a:latin typeface="Arial" pitchFamily="34" charset="0"/>
                <a:cs typeface="Arial" pitchFamily="34" charset="0"/>
              </a:rPr>
              <a:t>de acuerdo </a:t>
            </a:r>
            <a:r>
              <a:rPr lang="es-ES" sz="3300" dirty="0">
                <a:latin typeface="Arial" pitchFamily="34" charset="0"/>
                <a:cs typeface="Arial" pitchFamily="34" charset="0"/>
              </a:rPr>
              <a:t>con los principios de la Revolución socialista.</a:t>
            </a:r>
          </a:p>
          <a:p>
            <a:pPr lvl="0" algn="just"/>
            <a:r>
              <a:rPr lang="es-ES" sz="3300" dirty="0">
                <a:latin typeface="Arial" pitchFamily="34" charset="0"/>
                <a:cs typeface="Arial" pitchFamily="34" charset="0"/>
              </a:rPr>
              <a:t>Garantizar el desarrollo de capacidades físicas y habilidades deportivas de los niños, mediante la formación multilateral.</a:t>
            </a:r>
          </a:p>
          <a:p>
            <a:pPr lvl="0" algn="just"/>
            <a:r>
              <a:rPr lang="es-ES" sz="3300" dirty="0">
                <a:latin typeface="Arial" pitchFamily="34" charset="0"/>
                <a:cs typeface="Arial" pitchFamily="34" charset="0"/>
              </a:rPr>
              <a:t>Iniciar el aprendizaje de los elementos básicos programados para estas edades.</a:t>
            </a:r>
          </a:p>
          <a:p>
            <a:pPr lvl="0" algn="just"/>
            <a:r>
              <a:rPr lang="es-ES" sz="3300" dirty="0">
                <a:latin typeface="Arial" pitchFamily="34" charset="0"/>
                <a:cs typeface="Arial" pitchFamily="34" charset="0"/>
              </a:rPr>
              <a:t>Consolidar el desarrollo físico-deportivo de los jóvenes talentos en sus modalidades específicas.</a:t>
            </a:r>
          </a:p>
          <a:p>
            <a:pPr lvl="0" algn="just"/>
            <a:r>
              <a:rPr lang="es-ES" sz="3300" dirty="0">
                <a:latin typeface="Arial" pitchFamily="34" charset="0"/>
                <a:cs typeface="Arial" pitchFamily="34" charset="0"/>
              </a:rPr>
              <a:t>Garantizar deportistas que sean capaces de ingresar en la EIDE.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6931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Cont.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   </a:t>
            </a:r>
            <a:endParaRPr lang="es-ES" dirty="0"/>
          </a:p>
          <a:p>
            <a:pPr lvl="0" algn="just"/>
            <a:r>
              <a:rPr lang="es-ES" sz="3500" dirty="0">
                <a:latin typeface="Arial" pitchFamily="34" charset="0"/>
                <a:cs typeface="Arial" pitchFamily="34" charset="0"/>
              </a:rPr>
              <a:t>Consolidar y perfeccionar la formación integral del  deportista </a:t>
            </a:r>
            <a:r>
              <a:rPr lang="es-ES" sz="3500" dirty="0" smtClean="0">
                <a:latin typeface="Arial" pitchFamily="34" charset="0"/>
                <a:cs typeface="Arial" pitchFamily="34" charset="0"/>
              </a:rPr>
              <a:t>de acuerdo </a:t>
            </a:r>
            <a:r>
              <a:rPr lang="es-ES" sz="3500" dirty="0">
                <a:latin typeface="Arial" pitchFamily="34" charset="0"/>
                <a:cs typeface="Arial" pitchFamily="34" charset="0"/>
              </a:rPr>
              <a:t>con los principios de la personalidad socialista.</a:t>
            </a:r>
          </a:p>
          <a:p>
            <a:pPr lvl="0" algn="just"/>
            <a:r>
              <a:rPr lang="es-ES" sz="3500" dirty="0">
                <a:latin typeface="Arial" pitchFamily="34" charset="0"/>
                <a:cs typeface="Arial" pitchFamily="34" charset="0"/>
              </a:rPr>
              <a:t>Perfeccionar la preparación física y técnico-táctica del deportista  en su modalidad específica.</a:t>
            </a:r>
          </a:p>
          <a:p>
            <a:pPr lvl="0" algn="just"/>
            <a:r>
              <a:rPr lang="es-ES" sz="3500" dirty="0">
                <a:latin typeface="Arial" pitchFamily="34" charset="0"/>
                <a:cs typeface="Arial" pitchFamily="34" charset="0"/>
              </a:rPr>
              <a:t>Consolidar de forma óptima la calidad deportiva de los atletas, para garantizar de esta manera el relevo necesario de nuestra preselección </a:t>
            </a:r>
            <a:r>
              <a:rPr lang="es-ES" sz="3500" dirty="0" smtClean="0">
                <a:latin typeface="Arial" pitchFamily="34" charset="0"/>
                <a:cs typeface="Arial" pitchFamily="34" charset="0"/>
              </a:rPr>
              <a:t>nacional, </a:t>
            </a:r>
            <a:r>
              <a:rPr lang="es-ES" sz="3500" dirty="0">
                <a:latin typeface="Arial" pitchFamily="34" charset="0"/>
                <a:cs typeface="Arial" pitchFamily="34" charset="0"/>
              </a:rPr>
              <a:t>tanto juvenil como de mayores.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9949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Específicos del Programa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es-ES" sz="4400" dirty="0" smtClean="0">
                <a:latin typeface="Arial" pitchFamily="34" charset="0"/>
                <a:cs typeface="Arial" pitchFamily="34" charset="0"/>
              </a:rPr>
              <a:t>Enseñar los </a:t>
            </a:r>
            <a:r>
              <a:rPr lang="es-ES" sz="4400" dirty="0">
                <a:latin typeface="Arial" pitchFamily="34" charset="0"/>
                <a:cs typeface="Arial" pitchFamily="34" charset="0"/>
              </a:rPr>
              <a:t>elementos básicos de la técnica de los golpes fundamentales (saque, golpeo de derecha, de revés, rebote) y complementarios (2 pared, tiros etc.)</a:t>
            </a:r>
          </a:p>
          <a:p>
            <a:pPr lvl="0" algn="just"/>
            <a:r>
              <a:rPr lang="es-ES" sz="4400" dirty="0" smtClean="0">
                <a:latin typeface="Arial" pitchFamily="34" charset="0"/>
                <a:cs typeface="Arial" pitchFamily="34" charset="0"/>
              </a:rPr>
              <a:t>Conocer el </a:t>
            </a:r>
            <a:r>
              <a:rPr lang="es-ES" sz="4400" dirty="0">
                <a:latin typeface="Arial" pitchFamily="34" charset="0"/>
                <a:cs typeface="Arial" pitchFamily="34" charset="0"/>
              </a:rPr>
              <a:t>agarre del implemento y colocación dentro de la cancha.</a:t>
            </a:r>
          </a:p>
          <a:p>
            <a:pPr lvl="0" algn="just"/>
            <a:r>
              <a:rPr lang="es-ES" sz="4400" dirty="0" smtClean="0">
                <a:latin typeface="Arial" pitchFamily="34" charset="0"/>
                <a:cs typeface="Arial" pitchFamily="34" charset="0"/>
              </a:rPr>
              <a:t>Desarrollar las </a:t>
            </a:r>
            <a:r>
              <a:rPr lang="es-ES" sz="4400" dirty="0">
                <a:latin typeface="Arial" pitchFamily="34" charset="0"/>
                <a:cs typeface="Arial" pitchFamily="34" charset="0"/>
              </a:rPr>
              <a:t>capacidades condicionales y coordinativas.</a:t>
            </a:r>
          </a:p>
          <a:p>
            <a:pPr lvl="0" algn="just"/>
            <a:r>
              <a:rPr lang="es-ES" sz="4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onocer sobre </a:t>
            </a:r>
            <a:r>
              <a:rPr lang="es-ES" sz="4400" dirty="0">
                <a:latin typeface="Arial" pitchFamily="34" charset="0"/>
                <a:cs typeface="Arial" pitchFamily="34" charset="0"/>
              </a:rPr>
              <a:t>el reglamento e historia de este deporte y sus jugadores en las distintas épocas.</a:t>
            </a:r>
          </a:p>
          <a:p>
            <a:pPr lvl="0" algn="just"/>
            <a:r>
              <a:rPr lang="es-ES" sz="4400" dirty="0">
                <a:latin typeface="Arial" pitchFamily="34" charset="0"/>
                <a:cs typeface="Arial" pitchFamily="34" charset="0"/>
              </a:rPr>
              <a:t>Desarrollar las cualidades morales, políticas e ideológicas 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de acuerdo con los </a:t>
            </a:r>
            <a:r>
              <a:rPr lang="es-ES" sz="4400" dirty="0">
                <a:latin typeface="Arial" pitchFamily="34" charset="0"/>
                <a:cs typeface="Arial" pitchFamily="34" charset="0"/>
              </a:rPr>
              <a:t>principios de la Revolución socialista.</a:t>
            </a:r>
          </a:p>
          <a:p>
            <a:pPr lvl="0" algn="just"/>
            <a:r>
              <a:rPr lang="es-ES" sz="4400" dirty="0">
                <a:latin typeface="Arial" pitchFamily="34" charset="0"/>
                <a:cs typeface="Arial" pitchFamily="34" charset="0"/>
              </a:rPr>
              <a:t>Obtener buen rendimiento en las diferentes competencias a participar de acuerdo a las categorías.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195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Programa por edades biológicas </a:t>
            </a:r>
            <a:br>
              <a:rPr lang="es-ES" b="1" dirty="0" smtClean="0">
                <a:latin typeface="Arial" pitchFamily="34" charset="0"/>
                <a:cs typeface="Arial" pitchFamily="34" charset="0"/>
              </a:rPr>
            </a:br>
            <a:r>
              <a:rPr lang="es-ES" b="1" dirty="0" smtClean="0">
                <a:latin typeface="Arial" pitchFamily="34" charset="0"/>
                <a:cs typeface="Arial" pitchFamily="34" charset="0"/>
              </a:rPr>
              <a:t>y categorías.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 smtClean="0"/>
              <a:t>El </a:t>
            </a:r>
            <a:r>
              <a:rPr lang="es-MX" b="1" dirty="0"/>
              <a:t>modelo de desarrollo </a:t>
            </a:r>
            <a:r>
              <a:rPr lang="es-MX" b="1" dirty="0" smtClean="0"/>
              <a:t>debe </a:t>
            </a:r>
            <a:r>
              <a:rPr lang="es-MX" b="1" dirty="0"/>
              <a:t>pasar por las siguientes etapas:</a:t>
            </a:r>
            <a:endParaRPr lang="es-ES" b="1" dirty="0"/>
          </a:p>
          <a:p>
            <a:pPr lvl="0"/>
            <a:r>
              <a:rPr lang="es-ES" dirty="0"/>
              <a:t>Iniciación (de 11 a 12 años)</a:t>
            </a:r>
          </a:p>
          <a:p>
            <a:pPr lvl="0"/>
            <a:r>
              <a:rPr lang="es-ES" dirty="0"/>
              <a:t>Reserva </a:t>
            </a:r>
            <a:r>
              <a:rPr lang="es-ES" dirty="0" smtClean="0"/>
              <a:t>formación </a:t>
            </a:r>
            <a:r>
              <a:rPr lang="es-ES" dirty="0"/>
              <a:t>general atlética (de 13 a 14 años)</a:t>
            </a:r>
          </a:p>
          <a:p>
            <a:pPr lvl="0"/>
            <a:r>
              <a:rPr lang="es-ES" dirty="0"/>
              <a:t>Especialización (de 15 a 18 años)</a:t>
            </a:r>
          </a:p>
          <a:p>
            <a:pPr lvl="0"/>
            <a:r>
              <a:rPr lang="es-ES" dirty="0"/>
              <a:t>Alta competitividad o rendimiento (+ de 19 años)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8868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CATEGORÍA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13-14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años (Reserva) Frontenis femenino y masculino, pala y mano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individual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8006" y="1268760"/>
            <a:ext cx="858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SISTEMA DE ENSEÑANZA: </a:t>
            </a:r>
            <a:r>
              <a:rPr lang="es-ES" dirty="0" smtClean="0"/>
              <a:t>CUMPLIMIENTO DE OBJETIVOS GENERALES Y ESPECÍFICOS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08006" y="2060848"/>
            <a:ext cx="83684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RESPONDEN A LOS COMPONENTES DE LA PREPARACIÓN DEL DEPORTISTA</a:t>
            </a:r>
          </a:p>
          <a:p>
            <a:endParaRPr lang="es-ES" b="1" dirty="0">
              <a:latin typeface="Arial" pitchFamily="34" charset="0"/>
              <a:cs typeface="Arial" pitchFamily="34" charset="0"/>
            </a:endParaRPr>
          </a:p>
          <a:p>
            <a:r>
              <a:rPr lang="es-ES" b="1" dirty="0" smtClean="0"/>
              <a:t>ETAPA: </a:t>
            </a:r>
            <a:r>
              <a:rPr lang="es-ES" dirty="0" smtClean="0"/>
              <a:t>Formación general atlética</a:t>
            </a:r>
          </a:p>
          <a:p>
            <a:r>
              <a:rPr lang="es-ES" b="1" dirty="0" smtClean="0"/>
              <a:t>FASES: </a:t>
            </a:r>
            <a:r>
              <a:rPr lang="es-ES" dirty="0" smtClean="0"/>
              <a:t>Enseñanza - consolidación - perfeccionamiento</a:t>
            </a:r>
          </a:p>
          <a:p>
            <a:endParaRPr lang="es-ES" dirty="0" smtClean="0"/>
          </a:p>
          <a:p>
            <a:endParaRPr lang="es-E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Preparación Técnica ( abc del deporte, saques, recibo, voleo y rebote)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Preparación Táctica ( complejos y juegos)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Preparación Física ( capacidades condicionales y coordinativas 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Preparación Psicológica ( perfil psicológico)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Preparación Teórica ( historia del deporte, reglamento)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Pruebas Médicas ( mediciones  antropométricas , etc)       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3111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1326</Words>
  <Application>Microsoft Office PowerPoint</Application>
  <PresentationFormat>Presentación en pantalla (4:3)</PresentationFormat>
  <Paragraphs>209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   Pelota Vasca</vt:lpstr>
      <vt:lpstr>Reseña del contenido </vt:lpstr>
      <vt:lpstr>Introducción </vt:lpstr>
      <vt:lpstr>Diapositiva 4</vt:lpstr>
      <vt:lpstr>Objetivos Generales del Programa</vt:lpstr>
      <vt:lpstr>Cont.</vt:lpstr>
      <vt:lpstr>Objetivos Específicos del Programa</vt:lpstr>
      <vt:lpstr>Programa por edades biológicas  y categorías.</vt:lpstr>
      <vt:lpstr>CATEGORÍA 13-14 años (Reserva) Frontenis femenino y masculino, pala y mano individual</vt:lpstr>
      <vt:lpstr>Objetivos Específicos </vt:lpstr>
      <vt:lpstr>Dosificación de contenidos </vt:lpstr>
      <vt:lpstr>Diapositiva 12</vt:lpstr>
      <vt:lpstr>Preparación Técnica</vt:lpstr>
      <vt:lpstr>Indicaciones metodológicas </vt:lpstr>
      <vt:lpstr>Los métodos que más se utilizarán: </vt:lpstr>
      <vt:lpstr>Escala de evaluación </vt:lpstr>
      <vt:lpstr>Diapositiva 17</vt:lpstr>
      <vt:lpstr>ESTRUCTURA DEL DESARROLLO DEL JUGADOR</vt:lpstr>
      <vt:lpstr>Sistema de Selección </vt:lpstr>
      <vt:lpstr>Sistema Competitivo</vt:lpstr>
      <vt:lpstr>Indicaciones metodológicas para programas de enseñanza  </vt:lpstr>
      <vt:lpstr>Indicaciones metodológicas para plan de entrenamiento</vt:lpstr>
      <vt:lpstr>Bibliografía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Deporte: Pelota Vasca</dc:title>
  <dc:creator>Camilo</dc:creator>
  <cp:lastModifiedBy>camilo</cp:lastModifiedBy>
  <cp:revision>57</cp:revision>
  <dcterms:created xsi:type="dcterms:W3CDTF">2013-05-22T07:35:51Z</dcterms:created>
  <dcterms:modified xsi:type="dcterms:W3CDTF">2016-07-07T14:20:39Z</dcterms:modified>
</cp:coreProperties>
</file>