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7" r:id="rId3"/>
    <p:sldId id="325" r:id="rId4"/>
    <p:sldId id="295" r:id="rId5"/>
    <p:sldId id="296" r:id="rId6"/>
    <p:sldId id="257" r:id="rId7"/>
    <p:sldId id="260" r:id="rId8"/>
    <p:sldId id="258" r:id="rId9"/>
    <p:sldId id="261" r:id="rId10"/>
    <p:sldId id="259" r:id="rId11"/>
    <p:sldId id="262" r:id="rId12"/>
    <p:sldId id="263" r:id="rId13"/>
    <p:sldId id="264" r:id="rId14"/>
    <p:sldId id="265" r:id="rId15"/>
    <p:sldId id="266" r:id="rId16"/>
    <p:sldId id="267" r:id="rId17"/>
    <p:sldId id="268" r:id="rId18"/>
    <p:sldId id="269" r:id="rId19"/>
    <p:sldId id="270" r:id="rId20"/>
    <p:sldId id="293" r:id="rId21"/>
    <p:sldId id="294" r:id="rId22"/>
    <p:sldId id="271"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38" r:id="rId36"/>
    <p:sldId id="319" r:id="rId37"/>
    <p:sldId id="326" r:id="rId38"/>
    <p:sldId id="320" r:id="rId39"/>
    <p:sldId id="321" r:id="rId40"/>
    <p:sldId id="322" r:id="rId41"/>
    <p:sldId id="327" r:id="rId42"/>
    <p:sldId id="323" r:id="rId43"/>
    <p:sldId id="281" r:id="rId44"/>
    <p:sldId id="328" r:id="rId45"/>
    <p:sldId id="329" r:id="rId46"/>
    <p:sldId id="330" r:id="rId47"/>
    <p:sldId id="331" r:id="rId48"/>
    <p:sldId id="298" r:id="rId49"/>
    <p:sldId id="299" r:id="rId50"/>
    <p:sldId id="300" r:id="rId51"/>
    <p:sldId id="301" r:id="rId52"/>
    <p:sldId id="282" r:id="rId53"/>
    <p:sldId id="332" r:id="rId54"/>
    <p:sldId id="339" r:id="rId55"/>
    <p:sldId id="340" r:id="rId56"/>
    <p:sldId id="334" r:id="rId57"/>
    <p:sldId id="283" r:id="rId58"/>
    <p:sldId id="284" r:id="rId59"/>
    <p:sldId id="285" r:id="rId60"/>
    <p:sldId id="286" r:id="rId61"/>
    <p:sldId id="287" r:id="rId62"/>
    <p:sldId id="288" r:id="rId63"/>
    <p:sldId id="289" r:id="rId64"/>
    <p:sldId id="280" r:id="rId65"/>
    <p:sldId id="303" r:id="rId66"/>
    <p:sldId id="304" r:id="rId67"/>
    <p:sldId id="336" r:id="rId68"/>
    <p:sldId id="337" r:id="rId69"/>
    <p:sldId id="279" r:id="rId70"/>
    <p:sldId id="305" r:id="rId71"/>
    <p:sldId id="306" r:id="rId72"/>
    <p:sldId id="278" r:id="rId73"/>
    <p:sldId id="341" r:id="rId74"/>
    <p:sldId id="342" r:id="rId75"/>
    <p:sldId id="324" r:id="rId7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4" autoAdjust="0"/>
    <p:restoredTop sz="94660"/>
  </p:normalViewPr>
  <p:slideViewPr>
    <p:cSldViewPr>
      <p:cViewPr varScale="1">
        <p:scale>
          <a:sx n="71" d="100"/>
          <a:sy n="71" d="100"/>
        </p:scale>
        <p:origin x="-48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18 Rectángulo"/>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11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6 Conector recto"/>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9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12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8" name="7 Título"/>
          <p:cNvSpPr>
            <a:spLocks noGrp="1"/>
          </p:cNvSpPr>
          <p:nvPr>
            <p:ph type="ctrTitle"/>
          </p:nvPr>
        </p:nvSpPr>
        <p:spPr>
          <a:xfrm>
            <a:off x="685800" y="381000"/>
            <a:ext cx="7772400" cy="1752600"/>
          </a:xfrm>
        </p:spPr>
        <p:txBody>
          <a:bodyPr/>
          <a:lstStyle>
            <a:lvl1pPr>
              <a:defRPr sz="4200">
                <a:solidFill>
                  <a:schemeClr val="accent1"/>
                </a:solidFill>
              </a:defRPr>
            </a:lvl1pPr>
          </a:lstStyle>
          <a:p>
            <a:r>
              <a:rPr lang="es-ES" smtClean="0"/>
              <a:t>Haga clic para modificar el estilo de título del patrón</a:t>
            </a:r>
            <a:endParaRPr lang="en-US"/>
          </a:p>
        </p:txBody>
      </p:sp>
      <p:sp>
        <p:nvSpPr>
          <p:cNvPr id="15" name="27 Marcador de fecha"/>
          <p:cNvSpPr>
            <a:spLocks noGrp="1"/>
          </p:cNvSpPr>
          <p:nvPr>
            <p:ph type="dt" sz="half" idx="10"/>
          </p:nvPr>
        </p:nvSpPr>
        <p:spPr/>
        <p:txBody>
          <a:bodyPr/>
          <a:lstStyle>
            <a:lvl1pPr>
              <a:defRPr/>
            </a:lvl1pPr>
          </a:lstStyle>
          <a:p>
            <a:pPr>
              <a:defRPr/>
            </a:pPr>
            <a:fld id="{7ADDDD90-8B16-47CA-BDD1-1DD4E8439293}" type="datetimeFigureOut">
              <a:rPr lang="es-ES"/>
              <a:pPr>
                <a:defRPr/>
              </a:pPr>
              <a:t>16/06/2016</a:t>
            </a:fld>
            <a:endParaRPr lang="es-ES"/>
          </a:p>
        </p:txBody>
      </p:sp>
      <p:sp>
        <p:nvSpPr>
          <p:cNvPr id="16" name="16 Marcador de pie de página"/>
          <p:cNvSpPr>
            <a:spLocks noGrp="1"/>
          </p:cNvSpPr>
          <p:nvPr>
            <p:ph type="ftr" sz="quarter" idx="11"/>
          </p:nvPr>
        </p:nvSpPr>
        <p:spPr/>
        <p:txBody>
          <a:bodyPr/>
          <a:lstStyle>
            <a:lvl1pPr>
              <a:defRPr/>
            </a:lvl1pPr>
          </a:lstStyle>
          <a:p>
            <a:pPr>
              <a:defRPr/>
            </a:pPr>
            <a:endParaRPr lang="es-ES"/>
          </a:p>
        </p:txBody>
      </p:sp>
      <p:sp>
        <p:nvSpPr>
          <p:cNvPr id="17" name="28 Marcador de número de diapositiva"/>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A27361E-8E7C-477C-AB0F-759313E6C840}"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6F0E14CF-4486-4D40-B365-C39A08AF973F}" type="datetimeFigureOut">
              <a:rPr lang="es-ES"/>
              <a:pPr>
                <a:defRPr/>
              </a:pPr>
              <a:t>16/06/2016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EE67EA5-85CF-4924-AF2D-C3C13D35C18D}"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8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0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1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12 Conector recto"/>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3 Elipse"/>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Elipse"/>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lang="es-ES" smtClean="0"/>
              <a:t>Haga clic para modificar el estilo de título del patrón</a:t>
            </a:r>
            <a:endParaRPr lang="en-US"/>
          </a:p>
        </p:txBody>
      </p:sp>
      <p:sp>
        <p:nvSpPr>
          <p:cNvPr id="13" name="5 Marcador de número de diapositiva"/>
          <p:cNvSpPr>
            <a:spLocks noGrp="1"/>
          </p:cNvSpPr>
          <p:nvPr>
            <p:ph type="sldNum" sz="quarter" idx="10"/>
          </p:nvPr>
        </p:nvSpPr>
        <p:spPr>
          <a:xfrm>
            <a:off x="6915150" y="3009900"/>
            <a:ext cx="457200" cy="441325"/>
          </a:xfrm>
        </p:spPr>
        <p:txBody>
          <a:bodyPr/>
          <a:lstStyle>
            <a:lvl1pPr>
              <a:defRPr/>
            </a:lvl1pPr>
          </a:lstStyle>
          <a:p>
            <a:pPr>
              <a:defRPr/>
            </a:pPr>
            <a:fld id="{5018CB0F-E135-4F21-B16E-4C239FC412AF}" type="slidenum">
              <a:rPr lang="es-ES"/>
              <a:pPr>
                <a:defRPr/>
              </a:pPr>
              <a:t>‹#›</a:t>
            </a:fld>
            <a:endParaRPr lang="es-ES"/>
          </a:p>
        </p:txBody>
      </p:sp>
      <p:sp>
        <p:nvSpPr>
          <p:cNvPr id="14" name="3 Marcador de fecha"/>
          <p:cNvSpPr>
            <a:spLocks noGrp="1"/>
          </p:cNvSpPr>
          <p:nvPr>
            <p:ph type="dt" sz="half" idx="11"/>
          </p:nvPr>
        </p:nvSpPr>
        <p:spPr/>
        <p:txBody>
          <a:bodyPr/>
          <a:lstStyle>
            <a:lvl1pPr>
              <a:defRPr/>
            </a:lvl1pPr>
          </a:lstStyle>
          <a:p>
            <a:pPr>
              <a:defRPr/>
            </a:pPr>
            <a:fld id="{13BBA8BC-225A-45D8-AF42-51939C222C9E}" type="datetimeFigureOut">
              <a:rPr lang="es-ES"/>
              <a:pPr>
                <a:defRPr/>
              </a:pPr>
              <a:t>16/06/2016</a:t>
            </a:fld>
            <a:endParaRPr lang="es-ES"/>
          </a:p>
        </p:txBody>
      </p:sp>
      <p:sp>
        <p:nvSpPr>
          <p:cNvPr id="15" name="4 Marcador de pie de página"/>
          <p:cNvSpPr>
            <a:spLocks noGrp="1"/>
          </p:cNvSpPr>
          <p:nvPr>
            <p:ph type="ftr" sz="quarter" idx="12"/>
          </p:nvPr>
        </p:nvSpPr>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301752" y="1527048"/>
            <a:ext cx="850392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A4573B97-02ED-45F7-845D-AE19D020C95A}" type="datetimeFigureOut">
              <a:rPr lang="es-ES"/>
              <a:pPr>
                <a:defRPr/>
              </a:pPr>
              <a:t>16/06/2016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4362450" y="1027113"/>
            <a:ext cx="457200" cy="441325"/>
          </a:xfrm>
        </p:spPr>
        <p:txBody>
          <a:bodyPr/>
          <a:lstStyle>
            <a:lvl1pPr>
              <a:defRPr/>
            </a:lvl1pPr>
          </a:lstStyle>
          <a:p>
            <a:pPr>
              <a:defRPr/>
            </a:pPr>
            <a:fld id="{195AB05B-0D26-4FAE-BB40-FFDC21715DC1}"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8 Rectángulo"/>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1 Rectángulo"/>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12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3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7 Conector recto"/>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9 Elipse"/>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Elipse"/>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s-ES" smtClean="0"/>
              <a:t>Haga clic para modificar el estilo de título del patrón</a:t>
            </a:r>
            <a:endParaRPr lang="en-US"/>
          </a:p>
        </p:txBody>
      </p:sp>
      <p:sp>
        <p:nvSpPr>
          <p:cNvPr id="15" name="4 Marcador de pie de página"/>
          <p:cNvSpPr>
            <a:spLocks noGrp="1"/>
          </p:cNvSpPr>
          <p:nvPr>
            <p:ph type="ftr" sz="quarter" idx="10"/>
          </p:nvPr>
        </p:nvSpPr>
        <p:spPr/>
        <p:txBody>
          <a:bodyPr/>
          <a:lstStyle>
            <a:lvl1pPr>
              <a:defRPr/>
            </a:lvl1pPr>
          </a:lstStyle>
          <a:p>
            <a:pPr>
              <a:defRPr/>
            </a:pPr>
            <a:endParaRPr lang="es-ES"/>
          </a:p>
        </p:txBody>
      </p:sp>
      <p:sp>
        <p:nvSpPr>
          <p:cNvPr id="16" name="3 Marcador de fecha"/>
          <p:cNvSpPr>
            <a:spLocks noGrp="1"/>
          </p:cNvSpPr>
          <p:nvPr>
            <p:ph type="dt" sz="half" idx="11"/>
          </p:nvPr>
        </p:nvSpPr>
        <p:spPr/>
        <p:txBody>
          <a:bodyPr/>
          <a:lstStyle>
            <a:lvl1pPr>
              <a:defRPr/>
            </a:lvl1pPr>
          </a:lstStyle>
          <a:p>
            <a:pPr>
              <a:defRPr/>
            </a:pPr>
            <a:fld id="{66B32647-6D8E-48D8-9086-985C09F3C96D}" type="datetimeFigureOut">
              <a:rPr lang="es-ES"/>
              <a:pPr>
                <a:defRPr/>
              </a:pPr>
              <a:t>16/06/2016</a:t>
            </a:fld>
            <a:endParaRPr lang="es-ES"/>
          </a:p>
        </p:txBody>
      </p:sp>
      <p:sp>
        <p:nvSpPr>
          <p:cNvPr id="17" name="5 Marcador de número de diapositiva"/>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A2861FE-3352-4E12-B716-2448E021E2B0}"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7 Conector recto"/>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301752" y="228600"/>
            <a:ext cx="8534400" cy="758952"/>
          </a:xfrm>
        </p:spPr>
        <p:txBody>
          <a:bodyPr/>
          <a:lstStyle/>
          <a:p>
            <a:r>
              <a:rPr lang="es-ES" smtClean="0"/>
              <a:t>Haga clic para modificar el estilo de título del patrón</a:t>
            </a:r>
            <a:endParaRPr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a:xfrm>
            <a:off x="5791200" y="6410325"/>
            <a:ext cx="3044825" cy="365125"/>
          </a:xfrm>
        </p:spPr>
        <p:txBody>
          <a:bodyPr/>
          <a:lstStyle>
            <a:lvl1pPr>
              <a:defRPr/>
            </a:lvl1pPr>
          </a:lstStyle>
          <a:p>
            <a:pPr>
              <a:defRPr/>
            </a:pPr>
            <a:fld id="{28843A4C-F818-491A-8E8A-69FBFDAD5038}" type="datetimeFigureOut">
              <a:rPr lang="es-ES"/>
              <a:pPr>
                <a:defRPr/>
              </a:pPr>
              <a:t>16/06/2016</a:t>
            </a:fld>
            <a:endParaRPr lang="es-ES"/>
          </a:p>
        </p:txBody>
      </p:sp>
      <p:sp>
        <p:nvSpPr>
          <p:cNvPr id="7" name="5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89DFD424-0C57-4BEB-AE3C-774E74627761}"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9 Conector recto"/>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0 Rectángulo"/>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Rectángulo"/>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14 Conector recto"/>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1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24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26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4" name="23 Marcador de contenido"/>
          <p:cNvSpPr>
            <a:spLocks noGrp="1"/>
          </p:cNvSpPr>
          <p:nvPr>
            <p:ph sz="quarter" idx="2"/>
          </p:nvPr>
        </p:nvSpPr>
        <p:spPr>
          <a:xfrm>
            <a:off x="301752" y="2471383"/>
            <a:ext cx="4041648" cy="38184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6" name="25 Marcador de contenido"/>
          <p:cNvSpPr>
            <a:spLocks noGrp="1"/>
          </p:cNvSpPr>
          <p:nvPr>
            <p:ph sz="quarter" idx="4"/>
          </p:nvPr>
        </p:nvSpPr>
        <p:spPr>
          <a:xfrm>
            <a:off x="4800600" y="2471383"/>
            <a:ext cx="4038600" cy="38221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3" name="22 Título"/>
          <p:cNvSpPr>
            <a:spLocks noGrp="1"/>
          </p:cNvSpPr>
          <p:nvPr>
            <p:ph type="title"/>
          </p:nvPr>
        </p:nvSpPr>
        <p:spPr/>
        <p:txBody>
          <a:bodyPr rtlCol="0"/>
          <a:lstStyle/>
          <a:p>
            <a:r>
              <a:rPr lang="es-ES" smtClean="0"/>
              <a:t>Haga clic para modificar el estilo de título del patrón</a:t>
            </a:r>
            <a:endParaRPr lang="en-US"/>
          </a:p>
        </p:txBody>
      </p:sp>
      <p:sp>
        <p:nvSpPr>
          <p:cNvPr id="18" name="6 Marcador de fecha"/>
          <p:cNvSpPr>
            <a:spLocks noGrp="1"/>
          </p:cNvSpPr>
          <p:nvPr>
            <p:ph type="dt" sz="half" idx="10"/>
          </p:nvPr>
        </p:nvSpPr>
        <p:spPr/>
        <p:txBody>
          <a:bodyPr/>
          <a:lstStyle>
            <a:lvl1pPr>
              <a:defRPr/>
            </a:lvl1pPr>
          </a:lstStyle>
          <a:p>
            <a:pPr>
              <a:defRPr/>
            </a:pPr>
            <a:fld id="{914C7D27-8397-4A54-BEB9-CEFB3722C7DA}" type="datetimeFigureOut">
              <a:rPr lang="es-ES"/>
              <a:pPr>
                <a:defRPr/>
              </a:pPr>
              <a:t>16/06/2016</a:t>
            </a:fld>
            <a:endParaRPr lang="es-ES"/>
          </a:p>
        </p:txBody>
      </p:sp>
      <p:sp>
        <p:nvSpPr>
          <p:cNvPr id="19" name="7 Marcador de pie de página"/>
          <p:cNvSpPr>
            <a:spLocks noGrp="1"/>
          </p:cNvSpPr>
          <p:nvPr>
            <p:ph type="ftr" sz="quarter" idx="11"/>
          </p:nvPr>
        </p:nvSpPr>
        <p:spPr>
          <a:xfrm>
            <a:off x="304800" y="6410325"/>
            <a:ext cx="3581400" cy="365125"/>
          </a:xfrm>
        </p:spPr>
        <p:txBody>
          <a:bodyPr/>
          <a:lstStyle>
            <a:lvl1pPr>
              <a:defRPr/>
            </a:lvl1pPr>
          </a:lstStyle>
          <a:p>
            <a:pPr>
              <a:defRPr/>
            </a:pPr>
            <a:endParaRPr lang="es-ES"/>
          </a:p>
        </p:txBody>
      </p:sp>
      <p:sp>
        <p:nvSpPr>
          <p:cNvPr id="20" name="8 Marcador de número de diapositiva"/>
          <p:cNvSpPr>
            <a:spLocks noGrp="1"/>
          </p:cNvSpPr>
          <p:nvPr>
            <p:ph type="sldNum" sz="quarter" idx="12"/>
          </p:nvPr>
        </p:nvSpPr>
        <p:spPr>
          <a:xfrm>
            <a:off x="4343400" y="1042988"/>
            <a:ext cx="457200" cy="441325"/>
          </a:xfrm>
        </p:spPr>
        <p:txBody>
          <a:bodyPr/>
          <a:lstStyle>
            <a:lvl1pPr algn="ctr">
              <a:defRPr/>
            </a:lvl1pPr>
          </a:lstStyle>
          <a:p>
            <a:pPr>
              <a:defRPr/>
            </a:pPr>
            <a:fld id="{B4C0DA19-8622-4117-A49E-F15B9ECD8265}" type="slidenum">
              <a:rPr lang="es-ES"/>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fld id="{E4BC83C0-8D67-4BD6-8CC7-EDB7B77AB201}" type="datetimeFigureOut">
              <a:rPr lang="es-ES"/>
              <a:pPr>
                <a:defRPr/>
              </a:pPr>
              <a:t>16/06/2016</a:t>
            </a:fld>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xfrm>
            <a:off x="4343400" y="1036638"/>
            <a:ext cx="457200" cy="441325"/>
          </a:xfrm>
        </p:spPr>
        <p:txBody>
          <a:bodyPr/>
          <a:lstStyle>
            <a:lvl1pPr>
              <a:defRPr/>
            </a:lvl1pPr>
          </a:lstStyle>
          <a:p>
            <a:pPr>
              <a:defRPr/>
            </a:pPr>
            <a:fld id="{6FA4DC2C-E7D9-4AA2-B55E-2B2BE1C00D4A}"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7 Rectángulo"/>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4 Rectángulo"/>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5 Rectángulo"/>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1 Marcador de fecha"/>
          <p:cNvSpPr>
            <a:spLocks noGrp="1"/>
          </p:cNvSpPr>
          <p:nvPr>
            <p:ph type="dt" sz="half" idx="10"/>
          </p:nvPr>
        </p:nvSpPr>
        <p:spPr/>
        <p:txBody>
          <a:bodyPr/>
          <a:lstStyle>
            <a:lvl1pPr>
              <a:defRPr/>
            </a:lvl1pPr>
          </a:lstStyle>
          <a:p>
            <a:pPr>
              <a:defRPr/>
            </a:pPr>
            <a:fld id="{E9B2518E-D403-4416-82B5-3121B8AF6070}" type="datetimeFigureOut">
              <a:rPr lang="es-ES"/>
              <a:pPr>
                <a:defRPr/>
              </a:pPr>
              <a:t>16/06/2016</a:t>
            </a:fld>
            <a:endParaRPr lang="es-ES"/>
          </a:p>
        </p:txBody>
      </p:sp>
      <p:sp>
        <p:nvSpPr>
          <p:cNvPr id="9" name="2 Marcador de pie de página"/>
          <p:cNvSpPr>
            <a:spLocks noGrp="1"/>
          </p:cNvSpPr>
          <p:nvPr>
            <p:ph type="ftr" sz="quarter" idx="11"/>
          </p:nvPr>
        </p:nvSpPr>
        <p:spPr/>
        <p:txBody>
          <a:bodyPr/>
          <a:lstStyle>
            <a:lvl1pPr>
              <a:defRPr/>
            </a:lvl1pPr>
          </a:lstStyle>
          <a:p>
            <a:pPr>
              <a:defRPr/>
            </a:pPr>
            <a:endParaRPr lang="es-ES"/>
          </a:p>
        </p:txBody>
      </p:sp>
      <p:sp>
        <p:nvSpPr>
          <p:cNvPr id="10" name="3 Marcador de número de diapositiva"/>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BB2E818-6E16-429E-9954-5DC6128B5720}"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18 Rectángulo"/>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5 Rectángulo"/>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7 Rectángulo"/>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8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0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20" name="19 Marcador de contenido"/>
          <p:cNvSpPr>
            <a:spLocks noGrp="1"/>
          </p:cNvSpPr>
          <p:nvPr>
            <p:ph sz="quarter" idx="1"/>
          </p:nvPr>
        </p:nvSpPr>
        <p:spPr>
          <a:xfrm>
            <a:off x="3124200" y="685800"/>
            <a:ext cx="5638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6 Marcador de número de diapositiva"/>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49DD4C2E-2167-4191-9EE9-FB6851008DEC}" type="slidenum">
              <a:rPr lang="es-ES"/>
              <a:pPr>
                <a:defRPr/>
              </a:pPr>
              <a:t>‹#›</a:t>
            </a:fld>
            <a:endParaRPr lang="es-ES"/>
          </a:p>
        </p:txBody>
      </p:sp>
      <p:sp>
        <p:nvSpPr>
          <p:cNvPr id="17" name="4 Marcador de fecha"/>
          <p:cNvSpPr>
            <a:spLocks noGrp="1"/>
          </p:cNvSpPr>
          <p:nvPr>
            <p:ph type="dt" sz="half" idx="11"/>
          </p:nvPr>
        </p:nvSpPr>
        <p:spPr/>
        <p:txBody>
          <a:bodyPr/>
          <a:lstStyle>
            <a:lvl1pPr>
              <a:defRPr/>
            </a:lvl1pPr>
          </a:lstStyle>
          <a:p>
            <a:pPr>
              <a:defRPr/>
            </a:pPr>
            <a:fld id="{D2302B49-255C-4354-B482-2690793CDD9E}" type="datetimeFigureOut">
              <a:rPr lang="es-ES"/>
              <a:pPr>
                <a:defRPr/>
              </a:pPr>
              <a:t>16/06/2016</a:t>
            </a:fld>
            <a:endParaRPr lang="es-ES"/>
          </a:p>
        </p:txBody>
      </p:sp>
      <p:sp>
        <p:nvSpPr>
          <p:cNvPr id="18" name="5 Marcador de pie de página"/>
          <p:cNvSpPr>
            <a:spLocks noGrp="1"/>
          </p:cNvSpPr>
          <p:nvPr>
            <p:ph type="ftr" sz="quarter" idx="12"/>
          </p:nvPr>
        </p:nvSpPr>
        <p:spPr>
          <a:xfrm>
            <a:off x="301625" y="6410325"/>
            <a:ext cx="3382963" cy="366713"/>
          </a:xfrm>
        </p:spPr>
        <p:txBody>
          <a:bodyPr/>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20 Conector recto"/>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19 Rectángulo"/>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2 Elipse"/>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1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6" name="6 Marcador de número de diapositiva"/>
          <p:cNvSpPr>
            <a:spLocks noGrp="1"/>
          </p:cNvSpPr>
          <p:nvPr>
            <p:ph type="sldNum" sz="quarter" idx="10"/>
          </p:nvPr>
        </p:nvSpPr>
        <p:spPr>
          <a:xfrm>
            <a:off x="1371600" y="312738"/>
            <a:ext cx="457200" cy="441325"/>
          </a:xfrm>
        </p:spPr>
        <p:txBody>
          <a:bodyPr/>
          <a:lstStyle>
            <a:lvl1pPr>
              <a:defRPr/>
            </a:lvl1pPr>
          </a:lstStyle>
          <a:p>
            <a:pPr>
              <a:defRPr/>
            </a:pPr>
            <a:fld id="{73CDC138-BCE4-4512-A766-1484C3FAA42A}" type="slidenum">
              <a:rPr lang="es-ES"/>
              <a:pPr>
                <a:defRPr/>
              </a:pPr>
              <a:t>‹#›</a:t>
            </a:fld>
            <a:endParaRPr lang="es-ES"/>
          </a:p>
        </p:txBody>
      </p:sp>
      <p:sp>
        <p:nvSpPr>
          <p:cNvPr id="17" name="4 Marcador de fecha"/>
          <p:cNvSpPr>
            <a:spLocks noGrp="1"/>
          </p:cNvSpPr>
          <p:nvPr>
            <p:ph type="dt" sz="half" idx="11"/>
          </p:nvPr>
        </p:nvSpPr>
        <p:spPr>
          <a:xfrm>
            <a:off x="5788025" y="6405563"/>
            <a:ext cx="3044825" cy="365125"/>
          </a:xfrm>
        </p:spPr>
        <p:txBody>
          <a:bodyPr/>
          <a:lstStyle>
            <a:lvl1pPr>
              <a:defRPr/>
            </a:lvl1pPr>
          </a:lstStyle>
          <a:p>
            <a:pPr>
              <a:defRPr/>
            </a:pPr>
            <a:fld id="{0CF7FC37-ECD4-4A33-8BAB-CBB315261AE1}" type="datetimeFigureOut">
              <a:rPr lang="es-ES"/>
              <a:pPr>
                <a:defRPr/>
              </a:pPr>
              <a:t>16/06/2016</a:t>
            </a:fld>
            <a:endParaRPr lang="es-ES"/>
          </a:p>
        </p:txBody>
      </p:sp>
      <p:sp>
        <p:nvSpPr>
          <p:cNvPr id="18" name="5 Marcador de pie de página"/>
          <p:cNvSpPr>
            <a:spLocks noGrp="1"/>
          </p:cNvSpPr>
          <p:nvPr>
            <p:ph type="ftr" sz="quarter" idx="12"/>
          </p:nvPr>
        </p:nvSpPr>
        <p:spPr>
          <a:xfrm>
            <a:off x="301625" y="6410325"/>
            <a:ext cx="3584575" cy="366713"/>
          </a:xfrm>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15 Rectángulo"/>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Rectángulo"/>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13 Marcador de fecha"/>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DF047D11-0C9B-40C0-9132-62B67295730E}" type="datetimeFigureOut">
              <a:rPr lang="es-ES"/>
              <a:pPr>
                <a:defRPr/>
              </a:pPr>
              <a:t>16/06/2016</a:t>
            </a:fld>
            <a:endParaRPr lang="es-ES"/>
          </a:p>
        </p:txBody>
      </p:sp>
      <p:sp>
        <p:nvSpPr>
          <p:cNvPr id="3" name="2 Marcador de pie de página"/>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s-ES"/>
          </a:p>
        </p:txBody>
      </p:sp>
      <p:sp>
        <p:nvSpPr>
          <p:cNvPr id="8" name="7 Rectángulo"/>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9 Conector recto"/>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1 Elipse"/>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Elipse"/>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F0DEC8F7-8F67-40D4-B0A6-EAC2B53FCDB0}" type="slidenum">
              <a:rPr lang="es-ES"/>
              <a:pPr>
                <a:defRPr/>
              </a:pPr>
              <a:t>‹#›</a:t>
            </a:fld>
            <a:endParaRPr lang="es-ES"/>
          </a:p>
        </p:txBody>
      </p:sp>
      <p:sp>
        <p:nvSpPr>
          <p:cNvPr id="1038" name="21 Marcador de título"/>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39" name="12 Marcador de texto"/>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Documento_de_Microsoft_Word11.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Word2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o_de_Microsoft_Word33.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package" Target="../embeddings/Documento_de_Microsoft_Word44.doc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package" Target="../embeddings/Documento_de_Microsoft_Word55.doc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e_Microsoft_Word66.doc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package" Target="../embeddings/Documento_de_Microsoft_Word77.doc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package" Target="../embeddings/Documento_de_Microsoft_Word88.doc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71.xml.rels><?xml version="1.0" encoding="UTF-8" standalone="yes"?>
<Relationships xmlns="http://schemas.openxmlformats.org/package/2006/relationships"><Relationship Id="rId3" Type="http://schemas.openxmlformats.org/officeDocument/2006/relationships/package" Target="../embeddings/Documento_de_Microsoft_Word99.docx"/><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642938" y="214313"/>
            <a:ext cx="8135937" cy="2276475"/>
          </a:xfrm>
        </p:spPr>
        <p:txBody>
          <a:bodyPr>
            <a:normAutofit lnSpcReduction="10000"/>
          </a:bodyPr>
          <a:lstStyle/>
          <a:p>
            <a:pPr eaLnBrk="1" fontAlgn="auto" hangingPunct="1">
              <a:spcAft>
                <a:spcPts val="0"/>
              </a:spcAft>
              <a:buFont typeface="Wingdings 2"/>
              <a:buNone/>
              <a:defRPr/>
            </a:pPr>
            <a:endParaRPr lang="es-ES" i="1" dirty="0" smtClean="0">
              <a:latin typeface="Bookman Old Style" pitchFamily="18" charset="0"/>
            </a:endParaRPr>
          </a:p>
          <a:p>
            <a:pPr eaLnBrk="1" fontAlgn="auto" hangingPunct="1">
              <a:spcAft>
                <a:spcPts val="0"/>
              </a:spcAft>
              <a:buFont typeface="Wingdings 2"/>
              <a:buNone/>
              <a:defRPr/>
            </a:pPr>
            <a:r>
              <a:rPr lang="es-ES" sz="2800" i="1" dirty="0" smtClean="0">
                <a:latin typeface="Bookman Old Style" pitchFamily="18" charset="0"/>
              </a:rPr>
              <a:t>Rediseño del Programa Integral de </a:t>
            </a:r>
          </a:p>
          <a:p>
            <a:pPr eaLnBrk="1" fontAlgn="auto" hangingPunct="1">
              <a:spcAft>
                <a:spcPts val="0"/>
              </a:spcAft>
              <a:buFont typeface="Wingdings 2"/>
              <a:buNone/>
              <a:defRPr/>
            </a:pPr>
            <a:r>
              <a:rPr lang="es-ES" sz="2800" i="1" dirty="0" smtClean="0">
                <a:latin typeface="Bookman Old Style" pitchFamily="18" charset="0"/>
              </a:rPr>
              <a:t>Preparación del Deportista.</a:t>
            </a:r>
          </a:p>
          <a:p>
            <a:pPr eaLnBrk="1" fontAlgn="auto" hangingPunct="1">
              <a:spcAft>
                <a:spcPts val="0"/>
              </a:spcAft>
              <a:buFont typeface="Wingdings 2"/>
              <a:buNone/>
              <a:defRPr/>
            </a:pPr>
            <a:r>
              <a:rPr lang="es-ES" sz="2800" i="1" dirty="0" smtClean="0">
                <a:latin typeface="Bookman Old Style" pitchFamily="18" charset="0"/>
              </a:rPr>
              <a:t>República de Cuba, 2016-2020.</a:t>
            </a:r>
          </a:p>
        </p:txBody>
      </p:sp>
      <p:sp>
        <p:nvSpPr>
          <p:cNvPr id="5" name="Cuadro de texto 1"/>
          <p:cNvSpPr txBox="1">
            <a:spLocks noChangeArrowheads="1"/>
          </p:cNvSpPr>
          <p:nvPr/>
        </p:nvSpPr>
        <p:spPr bwMode="auto">
          <a:xfrm>
            <a:off x="833438" y="3536950"/>
            <a:ext cx="3476625" cy="1512888"/>
          </a:xfrm>
          <a:prstGeom prst="rect">
            <a:avLst/>
          </a:prstGeom>
          <a:solidFill>
            <a:srgbClr val="FFFFFF"/>
          </a:solidFill>
          <a:ln w="9525">
            <a:solidFill>
              <a:srgbClr val="000000"/>
            </a:solidFill>
            <a:miter lim="800000"/>
            <a:headEnd/>
            <a:tailEnd/>
          </a:ln>
          <a:effectLst>
            <a:outerShdw dist="109250" dir="2132261" algn="ctr" rotWithShape="0">
              <a:srgbClr val="808080"/>
            </a:outerShdw>
          </a:effectLst>
        </p:spPr>
        <p:txBody>
          <a:bodyPr/>
          <a:lstStyle/>
          <a:p>
            <a:pPr algn="ctr">
              <a:defRPr/>
            </a:pPr>
            <a:endParaRPr lang="es-ES" sz="1000" b="1" dirty="0">
              <a:latin typeface="Times New Roman" pitchFamily="18" charset="0"/>
            </a:endParaRPr>
          </a:p>
          <a:p>
            <a:pPr algn="ctr">
              <a:spcAft>
                <a:spcPts val="1000"/>
              </a:spcAft>
              <a:defRPr/>
            </a:pPr>
            <a:endParaRPr lang="en-US" sz="1100" dirty="0">
              <a:latin typeface="Times New Roman" pitchFamily="18" charset="0"/>
            </a:endParaRPr>
          </a:p>
          <a:p>
            <a:pPr algn="ctr">
              <a:spcAft>
                <a:spcPts val="1000"/>
              </a:spcAft>
              <a:defRPr/>
            </a:pPr>
            <a:r>
              <a:rPr lang="es-ES" sz="2600" dirty="0">
                <a:latin typeface="Arial" pitchFamily="34" charset="0"/>
              </a:rPr>
              <a:t>PENTATLÓN MODERNO</a:t>
            </a:r>
          </a:p>
          <a:p>
            <a:pPr algn="ctr">
              <a:defRPr/>
            </a:pPr>
            <a:endParaRPr lang="es-ES" dirty="0">
              <a:latin typeface="Arial" pitchFamily="34" charset="0"/>
            </a:endParaRPr>
          </a:p>
        </p:txBody>
      </p:sp>
      <p:pic>
        <p:nvPicPr>
          <p:cNvPr id="47107" name="Picture 4"/>
          <p:cNvPicPr>
            <a:picLocks noChangeAspect="1" noChangeArrowheads="1"/>
          </p:cNvPicPr>
          <p:nvPr/>
        </p:nvPicPr>
        <p:blipFill>
          <a:blip r:embed="rId2"/>
          <a:srcRect/>
          <a:stretch>
            <a:fillRect/>
          </a:stretch>
        </p:blipFill>
        <p:spPr bwMode="auto">
          <a:xfrm>
            <a:off x="5148263" y="2997200"/>
            <a:ext cx="2808287"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6" name="Object 98"/>
          <p:cNvGraphicFramePr>
            <a:graphicFrameLocks noChangeAspect="1"/>
          </p:cNvGraphicFramePr>
          <p:nvPr/>
        </p:nvGraphicFramePr>
        <p:xfrm>
          <a:off x="320675" y="1341438"/>
          <a:ext cx="8426450" cy="3976687"/>
        </p:xfrm>
        <a:graphic>
          <a:graphicData uri="http://schemas.openxmlformats.org/presentationml/2006/ole">
            <p:oleObj spid="_x0000_s2146" name="Document" r:id="rId3" imgW="5485844" imgH="2590828" progId="">
              <p:embed/>
            </p:oleObj>
          </a:graphicData>
        </a:graphic>
      </p:graphicFrame>
      <p:sp>
        <p:nvSpPr>
          <p:cNvPr id="2147" name="5 Rectángulo"/>
          <p:cNvSpPr>
            <a:spLocks noChangeArrowheads="1"/>
          </p:cNvSpPr>
          <p:nvPr/>
        </p:nvSpPr>
        <p:spPr bwMode="auto">
          <a:xfrm>
            <a:off x="-36513" y="185738"/>
            <a:ext cx="9217026" cy="519112"/>
          </a:xfrm>
          <a:prstGeom prst="rect">
            <a:avLst/>
          </a:prstGeom>
          <a:noFill/>
          <a:ln w="9525">
            <a:noFill/>
            <a:miter lim="800000"/>
            <a:headEnd/>
            <a:tailEnd/>
          </a:ln>
        </p:spPr>
        <p:txBody>
          <a:bodyPr>
            <a:spAutoFit/>
          </a:bodyPr>
          <a:lstStyle/>
          <a:p>
            <a:pPr algn="ctr"/>
            <a:r>
              <a:rPr lang="es-ES" sz="2800" b="1" i="1" u="sng">
                <a:latin typeface="Bookman Old Style" pitchFamily="18" charset="0"/>
              </a:rPr>
              <a:t>CATEGORÍAS, Y DISTANCIAS A EJECUTAR.</a:t>
            </a:r>
          </a:p>
        </p:txBody>
      </p:sp>
      <p:pic>
        <p:nvPicPr>
          <p:cNvPr id="2148" name="Picture 12" descr="WORLD TOUR BIATLE 2012 CUBA_174"/>
          <p:cNvPicPr>
            <a:picLocks noChangeAspect="1" noChangeArrowheads="1"/>
          </p:cNvPicPr>
          <p:nvPr/>
        </p:nvPicPr>
        <p:blipFill>
          <a:blip r:embed="rId4"/>
          <a:srcRect/>
          <a:stretch>
            <a:fillRect/>
          </a:stretch>
        </p:blipFill>
        <p:spPr bwMode="auto">
          <a:xfrm>
            <a:off x="827088" y="4941888"/>
            <a:ext cx="2449512" cy="1366837"/>
          </a:xfrm>
          <a:prstGeom prst="rect">
            <a:avLst/>
          </a:prstGeom>
          <a:noFill/>
          <a:ln w="9525">
            <a:noFill/>
            <a:miter lim="800000"/>
            <a:headEnd/>
            <a:tailEnd/>
          </a:ln>
        </p:spPr>
      </p:pic>
      <p:pic>
        <p:nvPicPr>
          <p:cNvPr id="2149" name="Picture 13" descr="WORLD TOUR BIATLE 2012 CUBA_129"/>
          <p:cNvPicPr>
            <a:picLocks noChangeAspect="1" noChangeArrowheads="1"/>
          </p:cNvPicPr>
          <p:nvPr/>
        </p:nvPicPr>
        <p:blipFill>
          <a:blip r:embed="rId5"/>
          <a:srcRect/>
          <a:stretch>
            <a:fillRect/>
          </a:stretch>
        </p:blipFill>
        <p:spPr bwMode="auto">
          <a:xfrm>
            <a:off x="5940425" y="4868863"/>
            <a:ext cx="2087563" cy="1439862"/>
          </a:xfrm>
          <a:prstGeom prst="rect">
            <a:avLst/>
          </a:prstGeom>
          <a:noFill/>
          <a:ln w="9525">
            <a:noFill/>
            <a:miter lim="800000"/>
            <a:headEnd/>
            <a:tailEnd/>
          </a:ln>
        </p:spPr>
      </p:pic>
      <p:pic>
        <p:nvPicPr>
          <p:cNvPr id="2150" name="Picture 14" descr="WORLD TOUR BIATLE 2012 CUBA_256"/>
          <p:cNvPicPr>
            <a:picLocks noChangeAspect="1" noChangeArrowheads="1"/>
          </p:cNvPicPr>
          <p:nvPr/>
        </p:nvPicPr>
        <p:blipFill>
          <a:blip r:embed="rId6"/>
          <a:srcRect/>
          <a:stretch>
            <a:fillRect/>
          </a:stretch>
        </p:blipFill>
        <p:spPr bwMode="auto">
          <a:xfrm>
            <a:off x="3419475" y="4868863"/>
            <a:ext cx="2447925"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Rectángulo"/>
          <p:cNvSpPr>
            <a:spLocks noChangeArrowheads="1"/>
          </p:cNvSpPr>
          <p:nvPr/>
        </p:nvSpPr>
        <p:spPr bwMode="auto">
          <a:xfrm>
            <a:off x="395288" y="1444625"/>
            <a:ext cx="8280400" cy="4473575"/>
          </a:xfrm>
          <a:prstGeom prst="rect">
            <a:avLst/>
          </a:prstGeom>
          <a:noFill/>
          <a:ln w="9525">
            <a:noFill/>
            <a:miter lim="800000"/>
            <a:headEnd/>
            <a:tailEnd/>
          </a:ln>
        </p:spPr>
        <p:txBody>
          <a:bodyPr>
            <a:spAutoFit/>
          </a:bodyPr>
          <a:lstStyle/>
          <a:p>
            <a:pPr algn="just"/>
            <a:r>
              <a:rPr lang="es-ES" sz="2400">
                <a:latin typeface="Arial Unicode MS" pitchFamily="34" charset="-128"/>
                <a:ea typeface="Arial Unicode MS" pitchFamily="34" charset="-128"/>
                <a:cs typeface="Arial Unicode MS" pitchFamily="34" charset="-128"/>
              </a:rPr>
              <a:t>En los últimos años </a:t>
            </a:r>
            <a:r>
              <a:rPr lang="es-ES" sz="2400" u="sng">
                <a:latin typeface="Arial Unicode MS" pitchFamily="34" charset="-128"/>
                <a:ea typeface="Arial Unicode MS" pitchFamily="34" charset="-128"/>
                <a:cs typeface="Arial Unicode MS" pitchFamily="34" charset="-128"/>
              </a:rPr>
              <a:t>se han efectuado múltiples cambios en el reglamento internacional que incluyen nuevas categorías, cambios en los Eventos, Modalidades y nuevas variantes</a:t>
            </a:r>
            <a:r>
              <a:rPr lang="es-ES" sz="2400">
                <a:latin typeface="Arial Unicode MS" pitchFamily="34" charset="-128"/>
                <a:ea typeface="Arial Unicode MS" pitchFamily="34" charset="-128"/>
                <a:cs typeface="Arial Unicode MS" pitchFamily="34" charset="-128"/>
              </a:rPr>
              <a:t>; por lo cual la Federación Cubana, debe efectuar las adecuaciones y de inmediato se le informa a las provincias, se efectúan cursos de actualización y en las competencias provinciales estratégicas nacionales se aplican los cambios, como vía de ir perfeccionando el trabajo provincial y de la base.</a:t>
            </a:r>
          </a:p>
          <a:p>
            <a:pPr algn="just"/>
            <a:endParaRPr lang="es-ES" sz="2400">
              <a:latin typeface="Arial Unicode MS" pitchFamily="34" charset="-128"/>
              <a:ea typeface="Arial Unicode MS" pitchFamily="34" charset="-128"/>
              <a:cs typeface="Arial Unicode MS" pitchFamily="34" charset="-128"/>
            </a:endParaRPr>
          </a:p>
          <a:p>
            <a:pPr algn="just"/>
            <a:r>
              <a:rPr lang="es-ES" sz="2400">
                <a:latin typeface="Arial Unicode MS" pitchFamily="34" charset="-128"/>
                <a:ea typeface="Arial Unicode MS" pitchFamily="34" charset="-128"/>
                <a:cs typeface="Arial Unicode MS" pitchFamily="34" charset="-128"/>
              </a:rPr>
              <a:t>TABLAS DE PENALIZACIONES DE TODOS LOS EVENTOS HASTA AGOSTO 2016.</a:t>
            </a:r>
          </a:p>
        </p:txBody>
      </p:sp>
      <p:sp>
        <p:nvSpPr>
          <p:cNvPr id="24578" name="2 Rectángulo"/>
          <p:cNvSpPr>
            <a:spLocks noChangeArrowheads="1"/>
          </p:cNvSpPr>
          <p:nvPr/>
        </p:nvSpPr>
        <p:spPr bwMode="auto">
          <a:xfrm>
            <a:off x="431800" y="188913"/>
            <a:ext cx="8712200" cy="522287"/>
          </a:xfrm>
          <a:prstGeom prst="rect">
            <a:avLst/>
          </a:prstGeom>
          <a:noFill/>
          <a:ln w="9525">
            <a:noFill/>
            <a:miter lim="800000"/>
            <a:headEnd/>
            <a:tailEnd/>
          </a:ln>
        </p:spPr>
        <p:txBody>
          <a:bodyPr>
            <a:spAutoFit/>
          </a:bodyPr>
          <a:lstStyle/>
          <a:p>
            <a:r>
              <a:rPr lang="es-ES" sz="2800" b="1" i="1" u="sng">
                <a:latin typeface="Bookman Old Style" pitchFamily="18" charset="0"/>
              </a:rPr>
              <a:t>BASES DEL REGLAMENTO DEL DEPORTE: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Rectángulo"/>
          <p:cNvSpPr>
            <a:spLocks noChangeArrowheads="1"/>
          </p:cNvSpPr>
          <p:nvPr/>
        </p:nvSpPr>
        <p:spPr bwMode="auto">
          <a:xfrm>
            <a:off x="468313" y="1028700"/>
            <a:ext cx="8135937" cy="5203825"/>
          </a:xfrm>
          <a:prstGeom prst="rect">
            <a:avLst/>
          </a:prstGeom>
          <a:noFill/>
          <a:ln w="9525">
            <a:noFill/>
            <a:miter lim="800000"/>
            <a:headEnd/>
            <a:tailEnd/>
          </a:ln>
        </p:spPr>
        <p:txBody>
          <a:bodyPr>
            <a:spAutoFit/>
          </a:bodyPr>
          <a:lstStyle/>
          <a:p>
            <a:pPr algn="just"/>
            <a:r>
              <a:rPr lang="es-ES" sz="2400">
                <a:latin typeface="Arial Unicode MS" pitchFamily="34" charset="-128"/>
                <a:ea typeface="Arial Unicode MS" pitchFamily="34" charset="-128"/>
                <a:cs typeface="Arial Unicode MS" pitchFamily="34" charset="-128"/>
              </a:rPr>
              <a:t> </a:t>
            </a:r>
          </a:p>
          <a:p>
            <a:pPr algn="just"/>
            <a:r>
              <a:rPr lang="es-ES" sz="2400">
                <a:latin typeface="Arial Unicode MS" pitchFamily="34" charset="-128"/>
                <a:ea typeface="Arial Unicode MS" pitchFamily="34" charset="-128"/>
                <a:cs typeface="Arial Unicode MS" pitchFamily="34" charset="-128"/>
              </a:rPr>
              <a:t>Este Programa de Enseñanza de Pentatlón Moderno </a:t>
            </a:r>
          </a:p>
          <a:p>
            <a:pPr algn="just"/>
            <a:r>
              <a:rPr lang="es-ES" sz="2400">
                <a:latin typeface="Arial Unicode MS" pitchFamily="34" charset="-128"/>
                <a:ea typeface="Arial Unicode MS" pitchFamily="34" charset="-128"/>
                <a:cs typeface="Arial Unicode MS" pitchFamily="34" charset="-128"/>
              </a:rPr>
              <a:t>se implantará en nuestro país a partir del </a:t>
            </a:r>
            <a:r>
              <a:rPr lang="es-ES" sz="2400" u="sng">
                <a:latin typeface="Arial Unicode MS" pitchFamily="34" charset="-128"/>
                <a:ea typeface="Arial Unicode MS" pitchFamily="34" charset="-128"/>
                <a:cs typeface="Arial Unicode MS" pitchFamily="34" charset="-128"/>
              </a:rPr>
              <a:t>curso escolar </a:t>
            </a:r>
          </a:p>
          <a:p>
            <a:pPr algn="just"/>
            <a:r>
              <a:rPr lang="es-ES" sz="2400" u="sng">
                <a:latin typeface="Arial Unicode MS" pitchFamily="34" charset="-128"/>
                <a:ea typeface="Arial Unicode MS" pitchFamily="34" charset="-128"/>
                <a:cs typeface="Arial Unicode MS" pitchFamily="34" charset="-128"/>
              </a:rPr>
              <a:t>2016 – 2017</a:t>
            </a:r>
            <a:r>
              <a:rPr lang="es-ES" sz="2400">
                <a:latin typeface="Arial Unicode MS" pitchFamily="34" charset="-128"/>
                <a:ea typeface="Arial Unicode MS" pitchFamily="34" charset="-128"/>
                <a:cs typeface="Arial Unicode MS" pitchFamily="34" charset="-128"/>
              </a:rPr>
              <a:t>. A partir de ese instante será evaluado y perfeccionado sistemáticamente como resultado de las nuevas experiencias y los conocimientos adquiridos por la Comisión Técnica Nacional, único autorizado para introducir modificaciones. </a:t>
            </a:r>
          </a:p>
          <a:p>
            <a:pPr algn="just"/>
            <a:endParaRPr lang="es-ES" sz="2400">
              <a:latin typeface="Arial Unicode MS" pitchFamily="34" charset="-128"/>
              <a:ea typeface="Arial Unicode MS" pitchFamily="34" charset="-128"/>
              <a:cs typeface="Arial Unicode MS" pitchFamily="34" charset="-128"/>
            </a:endParaRPr>
          </a:p>
          <a:p>
            <a:pPr algn="just"/>
            <a:r>
              <a:rPr lang="es-ES" sz="2400">
                <a:latin typeface="Arial Unicode MS" pitchFamily="34" charset="-128"/>
                <a:ea typeface="Arial Unicode MS" pitchFamily="34" charset="-128"/>
                <a:cs typeface="Arial Unicode MS" pitchFamily="34" charset="-128"/>
              </a:rPr>
              <a:t>La versión actual es producto de intensos debates técnicos, de </a:t>
            </a:r>
            <a:r>
              <a:rPr lang="es-ES" sz="2400">
                <a:solidFill>
                  <a:schemeClr val="accent1"/>
                </a:solidFill>
                <a:latin typeface="Arial Unicode MS" pitchFamily="34" charset="-128"/>
                <a:ea typeface="Arial Unicode MS" pitchFamily="34" charset="-128"/>
                <a:cs typeface="Arial Unicode MS" pitchFamily="34" charset="-128"/>
              </a:rPr>
              <a:t>sugerencias de las Comisiones Nacionales de los deportes homólogos y de los aportes de las distintas provincias y entrenadores</a:t>
            </a:r>
            <a:r>
              <a:rPr lang="es-ES" sz="2400">
                <a:latin typeface="Arial Unicode MS" pitchFamily="34" charset="-128"/>
                <a:ea typeface="Arial Unicode MS" pitchFamily="34" charset="-128"/>
                <a:cs typeface="Arial Unicode MS" pitchFamily="34" charset="-128"/>
              </a:rPr>
              <a:t> con más experiencia y resultados.</a:t>
            </a:r>
          </a:p>
        </p:txBody>
      </p:sp>
      <p:sp>
        <p:nvSpPr>
          <p:cNvPr id="25602" name="2 Rectángulo"/>
          <p:cNvSpPr>
            <a:spLocks noChangeArrowheads="1"/>
          </p:cNvSpPr>
          <p:nvPr/>
        </p:nvSpPr>
        <p:spPr bwMode="auto">
          <a:xfrm>
            <a:off x="954088" y="407988"/>
            <a:ext cx="7162800" cy="522287"/>
          </a:xfrm>
          <a:prstGeom prst="rect">
            <a:avLst/>
          </a:prstGeom>
          <a:noFill/>
          <a:ln w="9525">
            <a:noFill/>
            <a:miter lim="800000"/>
            <a:headEnd/>
            <a:tailEnd/>
          </a:ln>
        </p:spPr>
        <p:txBody>
          <a:bodyPr wrap="none">
            <a:spAutoFit/>
          </a:bodyPr>
          <a:lstStyle/>
          <a:p>
            <a:r>
              <a:rPr lang="es-ES" sz="2800" b="1" i="1" u="sng">
                <a:latin typeface="Bookman Old Style" pitchFamily="18" charset="0"/>
              </a:rPr>
              <a:t>CARACTERÍSTICAS DEL PROGRAMA.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Rectángulo"/>
          <p:cNvSpPr>
            <a:spLocks noChangeArrowheads="1"/>
          </p:cNvSpPr>
          <p:nvPr/>
        </p:nvSpPr>
        <p:spPr bwMode="auto">
          <a:xfrm>
            <a:off x="1979613" y="260350"/>
            <a:ext cx="5602287" cy="523875"/>
          </a:xfrm>
          <a:prstGeom prst="rect">
            <a:avLst/>
          </a:prstGeom>
          <a:noFill/>
          <a:ln w="9525">
            <a:noFill/>
            <a:miter lim="800000"/>
            <a:headEnd/>
            <a:tailEnd/>
          </a:ln>
        </p:spPr>
        <p:txBody>
          <a:bodyPr wrap="none">
            <a:spAutoFit/>
          </a:bodyPr>
          <a:lstStyle/>
          <a:p>
            <a:r>
              <a:rPr lang="es-ES" sz="2800" b="1" i="1" u="sng">
                <a:latin typeface="Bookman Old Style" pitchFamily="18" charset="0"/>
              </a:rPr>
              <a:t>OBJETIVOS DEL PROGRAMA:</a:t>
            </a:r>
          </a:p>
        </p:txBody>
      </p:sp>
      <p:sp>
        <p:nvSpPr>
          <p:cNvPr id="26626" name="3 Rectángulo"/>
          <p:cNvSpPr>
            <a:spLocks noChangeArrowheads="1"/>
          </p:cNvSpPr>
          <p:nvPr/>
        </p:nvSpPr>
        <p:spPr bwMode="auto">
          <a:xfrm>
            <a:off x="250825" y="1196975"/>
            <a:ext cx="8569325" cy="7232650"/>
          </a:xfrm>
          <a:prstGeom prst="rect">
            <a:avLst/>
          </a:prstGeom>
          <a:noFill/>
          <a:ln w="9525">
            <a:noFill/>
            <a:miter lim="800000"/>
            <a:headEnd/>
            <a:tailEnd/>
          </a:ln>
        </p:spPr>
        <p:txBody>
          <a:bodyPr>
            <a:spAutoFit/>
          </a:bodyPr>
          <a:lstStyle/>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Establecer los </a:t>
            </a:r>
            <a:r>
              <a:rPr lang="es-ES" u="sng">
                <a:latin typeface="Arial Unicode MS" pitchFamily="34" charset="-128"/>
                <a:ea typeface="Arial Unicode MS" pitchFamily="34" charset="-128"/>
                <a:cs typeface="Arial Unicode MS" pitchFamily="34" charset="-128"/>
              </a:rPr>
              <a:t>principios metodológicos básicos y de organización</a:t>
            </a:r>
            <a:r>
              <a:rPr lang="es-ES">
                <a:latin typeface="Arial Unicode MS" pitchFamily="34" charset="-128"/>
                <a:ea typeface="Arial Unicode MS" pitchFamily="34" charset="-128"/>
                <a:cs typeface="Arial Unicode MS" pitchFamily="34" charset="-128"/>
              </a:rPr>
              <a:t> en el desarrollo de las Modalidades Biatlé, Triatlé Moderno en la base y el Tetratlón en las Escuelas Provinciales de Alto Rendimiento, así como de sus diferentes variantes.</a:t>
            </a:r>
          </a:p>
          <a:p>
            <a:pPr marL="342900" indent="-342900" algn="just">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Definir los </a:t>
            </a:r>
            <a:r>
              <a:rPr lang="es-ES" u="sng">
                <a:latin typeface="Arial Unicode MS" pitchFamily="34" charset="-128"/>
                <a:ea typeface="Arial Unicode MS" pitchFamily="34" charset="-128"/>
                <a:cs typeface="Arial Unicode MS" pitchFamily="34" charset="-128"/>
              </a:rPr>
              <a:t>contenidos de cada año</a:t>
            </a:r>
            <a:r>
              <a:rPr lang="es-ES">
                <a:latin typeface="Arial Unicode MS" pitchFamily="34" charset="-128"/>
                <a:ea typeface="Arial Unicode MS" pitchFamily="34" charset="-128"/>
                <a:cs typeface="Arial Unicode MS" pitchFamily="34" charset="-128"/>
              </a:rPr>
              <a:t> en la preparación del Pentatleta, de manera que cada Profesor cuente con una guía que le permita elaborar sus Programas y Planes de Entrenamiento con un criterio integral y con homogeneidad en todo el país.</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Asegurar mediante la </a:t>
            </a:r>
            <a:r>
              <a:rPr lang="es-ES" u="sng">
                <a:latin typeface="Arial Unicode MS" pitchFamily="34" charset="-128"/>
                <a:ea typeface="Arial Unicode MS" pitchFamily="34" charset="-128"/>
                <a:cs typeface="Arial Unicode MS" pitchFamily="34" charset="-128"/>
              </a:rPr>
              <a:t>planificación a largo plazo</a:t>
            </a:r>
            <a:r>
              <a:rPr lang="es-ES">
                <a:latin typeface="Arial Unicode MS" pitchFamily="34" charset="-128"/>
                <a:ea typeface="Arial Unicode MS" pitchFamily="34" charset="-128"/>
                <a:cs typeface="Arial Unicode MS" pitchFamily="34" charset="-128"/>
              </a:rPr>
              <a:t> la preparación y el  desarrollo continuo de los resultados deportivos, a fin de obtener los mejores rendimientos en las edades de perfeccionamiento.</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Establecer las </a:t>
            </a:r>
            <a:r>
              <a:rPr lang="es-ES" u="sng">
                <a:latin typeface="Arial Unicode MS" pitchFamily="34" charset="-128"/>
                <a:ea typeface="Arial Unicode MS" pitchFamily="34" charset="-128"/>
                <a:cs typeface="Arial Unicode MS" pitchFamily="34" charset="-128"/>
              </a:rPr>
              <a:t>normativas de selección</a:t>
            </a:r>
            <a:r>
              <a:rPr lang="es-ES">
                <a:latin typeface="Arial Unicode MS" pitchFamily="34" charset="-128"/>
                <a:ea typeface="Arial Unicode MS" pitchFamily="34" charset="-128"/>
                <a:cs typeface="Arial Unicode MS" pitchFamily="34" charset="-128"/>
              </a:rPr>
              <a:t> para el ingreso y  permanencia en los Combinados Deportivos, Concentrados Provinciales, EIDE en correspondencia con las edades de los atletas.</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Rectángulo"/>
          <p:cNvSpPr>
            <a:spLocks noChangeArrowheads="1"/>
          </p:cNvSpPr>
          <p:nvPr/>
        </p:nvSpPr>
        <p:spPr bwMode="auto">
          <a:xfrm>
            <a:off x="415925" y="1052513"/>
            <a:ext cx="8259763" cy="4760912"/>
          </a:xfrm>
          <a:prstGeom prst="rect">
            <a:avLst/>
          </a:prstGeom>
          <a:noFill/>
          <a:ln w="9525">
            <a:noFill/>
            <a:miter lim="800000"/>
            <a:headEnd/>
            <a:tailEnd/>
          </a:ln>
        </p:spPr>
        <p:txBody>
          <a:bodyPr>
            <a:spAutoFit/>
          </a:bodyPr>
          <a:lstStyle/>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Definir la </a:t>
            </a:r>
            <a:r>
              <a:rPr lang="es-ES" u="sng">
                <a:latin typeface="Arial Unicode MS" pitchFamily="34" charset="-128"/>
                <a:ea typeface="Arial Unicode MS" pitchFamily="34" charset="-128"/>
                <a:cs typeface="Arial Unicode MS" pitchFamily="34" charset="-128"/>
              </a:rPr>
              <a:t>preparación teórica</a:t>
            </a:r>
            <a:r>
              <a:rPr lang="es-ES">
                <a:latin typeface="Arial Unicode MS" pitchFamily="34" charset="-128"/>
                <a:ea typeface="Arial Unicode MS" pitchFamily="34" charset="-128"/>
                <a:cs typeface="Arial Unicode MS" pitchFamily="34" charset="-128"/>
              </a:rPr>
              <a:t> necesaria para la formación del atleta.</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t>Establecer las distintas </a:t>
            </a:r>
            <a:r>
              <a:rPr lang="es-ES" u="sng"/>
              <a:t>etapas</a:t>
            </a:r>
            <a:r>
              <a:rPr lang="es-ES"/>
              <a:t> que requiere el desarrollo del deporte y la interrelación con las diferentes Modalidades y Eventos.</a:t>
            </a:r>
            <a:endParaRPr lang="es-ES">
              <a:latin typeface="Times New Roman" pitchFamily="18" charset="0"/>
            </a:endParaRP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Destacar la importancia del trabajo educativo de los entrenadores durante las diferentes etapas de los atletas.</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Contribuir a la </a:t>
            </a:r>
            <a:r>
              <a:rPr lang="es-ES" u="sng">
                <a:latin typeface="Arial Unicode MS" pitchFamily="34" charset="-128"/>
                <a:ea typeface="Arial Unicode MS" pitchFamily="34" charset="-128"/>
                <a:cs typeface="Arial Unicode MS" pitchFamily="34" charset="-128"/>
              </a:rPr>
              <a:t>superación</a:t>
            </a:r>
            <a:r>
              <a:rPr lang="es-ES">
                <a:latin typeface="Arial Unicode MS" pitchFamily="34" charset="-128"/>
                <a:ea typeface="Arial Unicode MS" pitchFamily="34" charset="-128"/>
                <a:cs typeface="Arial Unicode MS" pitchFamily="34" charset="-128"/>
              </a:rPr>
              <a:t> de entrenadores, activistas y cuadros de dirección del país, sobre la base del estudio y la incorporación de nuevas y valederas experiencias derivadas del trabajo científico-técnico del deporte.</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a:p>
            <a:pPr marL="342900" indent="-342900" algn="just">
              <a:buFont typeface="Symbol" pitchFamily="18" charset="2"/>
              <a:buChar char="-"/>
              <a:tabLst>
                <a:tab pos="228600" algn="l"/>
              </a:tabLst>
            </a:pPr>
            <a:r>
              <a:rPr lang="es-ES">
                <a:latin typeface="Arial Unicode MS" pitchFamily="34" charset="-128"/>
                <a:ea typeface="Arial Unicode MS" pitchFamily="34" charset="-128"/>
                <a:cs typeface="Arial Unicode MS" pitchFamily="34" charset="-128"/>
              </a:rPr>
              <a:t>Posibilitar a la Comisión Nacional, las Comisiones Provinciales, los Departamentos Técnicos-Metodológicos de las provincias, junto a las Direcciones Municipales poder </a:t>
            </a:r>
            <a:r>
              <a:rPr lang="es-ES" u="sng">
                <a:latin typeface="Arial Unicode MS" pitchFamily="34" charset="-128"/>
                <a:ea typeface="Arial Unicode MS" pitchFamily="34" charset="-128"/>
                <a:cs typeface="Arial Unicode MS" pitchFamily="34" charset="-128"/>
              </a:rPr>
              <a:t>controlar</a:t>
            </a:r>
            <a:r>
              <a:rPr lang="es-ES">
                <a:latin typeface="Arial Unicode MS" pitchFamily="34" charset="-128"/>
                <a:ea typeface="Arial Unicode MS" pitchFamily="34" charset="-128"/>
                <a:cs typeface="Arial Unicode MS" pitchFamily="34" charset="-128"/>
              </a:rPr>
              <a:t> el trabajo técnico con mayor objetividad y profundidad bajo una concepción integral del deporte.</a:t>
            </a:r>
          </a:p>
          <a:p>
            <a:pPr marL="342900" indent="-342900" algn="just">
              <a:buFont typeface="Symbol" pitchFamily="18" charset="2"/>
              <a:buChar char="-"/>
              <a:tabLst>
                <a:tab pos="228600" algn="l"/>
              </a:tabLst>
            </a:pPr>
            <a:endParaRPr lang="es-ES">
              <a:latin typeface="Arial Unicode MS" pitchFamily="34" charset="-128"/>
              <a:ea typeface="Arial Unicode MS" pitchFamily="34" charset="-128"/>
              <a:cs typeface="Arial Unicode MS" pitchFamily="34" charset="-128"/>
            </a:endParaRPr>
          </a:p>
        </p:txBody>
      </p:sp>
      <p:sp>
        <p:nvSpPr>
          <p:cNvPr id="27650" name="3 Rectángulo"/>
          <p:cNvSpPr>
            <a:spLocks noChangeArrowheads="1"/>
          </p:cNvSpPr>
          <p:nvPr/>
        </p:nvSpPr>
        <p:spPr bwMode="auto">
          <a:xfrm>
            <a:off x="2105025" y="400050"/>
            <a:ext cx="5602288" cy="522288"/>
          </a:xfrm>
          <a:prstGeom prst="rect">
            <a:avLst/>
          </a:prstGeom>
          <a:noFill/>
          <a:ln w="9525">
            <a:noFill/>
            <a:miter lim="800000"/>
            <a:headEnd/>
            <a:tailEnd/>
          </a:ln>
        </p:spPr>
        <p:txBody>
          <a:bodyPr wrap="none">
            <a:spAutoFit/>
          </a:bodyPr>
          <a:lstStyle/>
          <a:p>
            <a:r>
              <a:rPr lang="es-ES" sz="2800" b="1" i="1" u="sng">
                <a:latin typeface="Bookman Old Style" pitchFamily="18" charset="0"/>
              </a:rPr>
              <a:t>OBJETIVOS DEL PROGRAMA: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0" name="1 Rectángulo"/>
          <p:cNvSpPr>
            <a:spLocks noChangeArrowheads="1"/>
          </p:cNvSpPr>
          <p:nvPr/>
        </p:nvSpPr>
        <p:spPr bwMode="auto">
          <a:xfrm>
            <a:off x="2195513" y="212725"/>
            <a:ext cx="4984750" cy="523875"/>
          </a:xfrm>
          <a:prstGeom prst="rect">
            <a:avLst/>
          </a:prstGeom>
          <a:noFill/>
          <a:ln w="9525">
            <a:noFill/>
            <a:miter lim="800000"/>
            <a:headEnd/>
            <a:tailEnd/>
          </a:ln>
        </p:spPr>
        <p:txBody>
          <a:bodyPr wrap="none">
            <a:spAutoFit/>
          </a:bodyPr>
          <a:lstStyle/>
          <a:p>
            <a:r>
              <a:rPr lang="es-ES" sz="2800" b="1" i="1" u="sng">
                <a:latin typeface="Bookman Old Style" pitchFamily="18" charset="0"/>
              </a:rPr>
              <a:t>PIRÁMIDE DEL DEPORTE.</a:t>
            </a:r>
          </a:p>
        </p:txBody>
      </p:sp>
      <p:graphicFrame>
        <p:nvGraphicFramePr>
          <p:cNvPr id="4189" name="Object 93"/>
          <p:cNvGraphicFramePr>
            <a:graphicFrameLocks noChangeAspect="1"/>
          </p:cNvGraphicFramePr>
          <p:nvPr/>
        </p:nvGraphicFramePr>
        <p:xfrm>
          <a:off x="42863" y="1414463"/>
          <a:ext cx="9043987" cy="4043362"/>
        </p:xfrm>
        <a:graphic>
          <a:graphicData uri="http://schemas.openxmlformats.org/presentationml/2006/ole">
            <p:oleObj spid="_x0000_s4189" name="Documento" r:id="rId3" imgW="5586131" imgH="2451688"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Rectángulo"/>
          <p:cNvSpPr>
            <a:spLocks noChangeArrowheads="1"/>
          </p:cNvSpPr>
          <p:nvPr/>
        </p:nvSpPr>
        <p:spPr bwMode="auto">
          <a:xfrm>
            <a:off x="323850" y="269875"/>
            <a:ext cx="8399463" cy="523875"/>
          </a:xfrm>
          <a:prstGeom prst="rect">
            <a:avLst/>
          </a:prstGeom>
          <a:noFill/>
          <a:ln w="9525">
            <a:noFill/>
            <a:miter lim="800000"/>
            <a:headEnd/>
            <a:tailEnd/>
          </a:ln>
        </p:spPr>
        <p:txBody>
          <a:bodyPr wrap="none">
            <a:spAutoFit/>
          </a:bodyPr>
          <a:lstStyle/>
          <a:p>
            <a:r>
              <a:rPr lang="es-ES" sz="2800" b="1" i="1" u="sng">
                <a:latin typeface="Bookman Old Style" pitchFamily="18" charset="0"/>
              </a:rPr>
              <a:t>SISTEMA DE  APRENDIZAJE DEL DEPORTE:</a:t>
            </a:r>
            <a:endParaRPr lang="es-ES" sz="2800" i="1">
              <a:latin typeface="Bookman Old Style" pitchFamily="18" charset="0"/>
            </a:endParaRPr>
          </a:p>
        </p:txBody>
      </p:sp>
      <p:graphicFrame>
        <p:nvGraphicFramePr>
          <p:cNvPr id="29726" name="Group 30"/>
          <p:cNvGraphicFramePr>
            <a:graphicFrameLocks noGrp="1"/>
          </p:cNvGraphicFramePr>
          <p:nvPr/>
        </p:nvGraphicFramePr>
        <p:xfrm>
          <a:off x="468313" y="1052513"/>
          <a:ext cx="8208962" cy="5121275"/>
        </p:xfrm>
        <a:graphic>
          <a:graphicData uri="http://schemas.openxmlformats.org/drawingml/2006/table">
            <a:tbl>
              <a:tblPr/>
              <a:tblGrid>
                <a:gridCol w="8208962"/>
              </a:tblGrid>
              <a:tr h="201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sng" strike="noStrike" cap="none" normalizeH="0" baseline="0" smtClean="0">
                          <a:ln>
                            <a:noFill/>
                          </a:ln>
                          <a:solidFill>
                            <a:srgbClr val="FFFFFF"/>
                          </a:solidFill>
                          <a:effectLst/>
                          <a:latin typeface="Arial" charset="0"/>
                          <a:cs typeface="Times New Roman" pitchFamily="18" charset="0"/>
                        </a:rPr>
                        <a:t>HEMBRAS  Y  V A R O N E S</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pattFill prst="pct75">
                      <a:fgClr>
                        <a:srgbClr val="008080"/>
                      </a:fgClr>
                      <a:bgClr>
                        <a:srgbClr val="008078"/>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sng" strike="noStrike" cap="none" normalizeH="0" baseline="0" smtClean="0">
                          <a:ln>
                            <a:noFill/>
                          </a:ln>
                          <a:solidFill>
                            <a:schemeClr val="tx1"/>
                          </a:solidFill>
                          <a:effectLst/>
                          <a:latin typeface="Arial" charset="0"/>
                          <a:cs typeface="Times New Roman" pitchFamily="18" charset="0"/>
                        </a:rPr>
                        <a:t>                                                                                 ALTO RENDIMIENTO</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pattFill prst="pct20">
                      <a:fgClr>
                        <a:srgbClr val="00FF00"/>
                      </a:fgClr>
                      <a:bgClr>
                        <a:srgbClr val="EFFFEF"/>
                      </a:bgClr>
                    </a:pattFill>
                  </a:tcPr>
                </a:tc>
              </a:tr>
              <a:tr h="40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sng" strike="noStrike" cap="none" normalizeH="0" baseline="0" smtClean="0">
                          <a:ln>
                            <a:noFill/>
                          </a:ln>
                          <a:solidFill>
                            <a:schemeClr val="tx1"/>
                          </a:solidFill>
                          <a:effectLst/>
                          <a:latin typeface="Arial" charset="0"/>
                          <a:cs typeface="Times New Roman" pitchFamily="18" charset="0"/>
                        </a:rPr>
                        <a:t>ETAPAS       INICIACIÓN       FORMACIÓN                     PERFECCIONAMIENTO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sng" strike="noStrike" cap="none" normalizeH="0" baseline="0" smtClean="0">
                          <a:ln>
                            <a:noFill/>
                          </a:ln>
                          <a:solidFill>
                            <a:schemeClr val="tx1"/>
                          </a:solidFill>
                          <a:effectLst/>
                          <a:latin typeface="Arial" charset="0"/>
                          <a:cs typeface="Times New Roman" pitchFamily="18" charset="0"/>
                        </a:rPr>
                        <a:t>                                                                                          1RA FASE      2DA FASE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Años de</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Formación       1 – 2 -  3          4 -  5 -  6       7 -  8  -  9             10-11-12        13 - 14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Grado             4 -  5 -  6          7 -  8 -  9     10 - 11 - 12            U N I V E R S I D A D</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Escolar</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Edad               9 -  10 - 11     12 -13 - 14    15 - 16 - 17           18-19-20       21 y Más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Clase/Ens.        3    4     4        5    5     5       6     6      6            6   6   6         6      6</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Nat. (min).       60 - 60- 75      75   90  90     90  90    90               120 (en todos)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Carrera            45 - 45- 45      60   60  60     60  60  60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Tiro                    -     -     -         -     60  60     60  60  75</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Esgrima             -      -    -         -     -      60    60  60  60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 </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a:noFill/>
                    </a:lnB>
                    <a:lnTlToBr>
                      <a:noFill/>
                    </a:lnTlToBr>
                    <a:lnBlToTr>
                      <a:noFill/>
                    </a:lnBlToTr>
                    <a:pattFill prst="pct20">
                      <a:fgClr>
                        <a:srgbClr val="00FF00"/>
                      </a:fgClr>
                      <a:bgClr>
                        <a:srgbClr val="EFFFEF"/>
                      </a:bgClr>
                    </a:patt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Times New Roman" pitchFamily="18" charset="0"/>
                        </a:rPr>
                        <a:t>Equitación         -     -     -         -     -      -        -     -    45           45   60</a:t>
                      </a:r>
                      <a:endParaRPr kumimoji="0" lang="es-E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a:noFill/>
                    </a:lnL>
                    <a:lnR>
                      <a:noFill/>
                    </a:lnR>
                    <a:lnT>
                      <a:noFill/>
                    </a:lnT>
                    <a:lnB w="19050" cap="flat" cmpd="sng" algn="ctr">
                      <a:solidFill>
                        <a:srgbClr val="808080"/>
                      </a:solidFill>
                      <a:prstDash val="solid"/>
                      <a:round/>
                      <a:headEnd type="none" w="med" len="med"/>
                      <a:tailEnd type="none" w="med" len="med"/>
                    </a:lnB>
                    <a:lnTlToBr>
                      <a:noFill/>
                    </a:lnTlToBr>
                    <a:lnBlToTr>
                      <a:noFill/>
                    </a:lnBlToTr>
                    <a:pattFill prst="pct20">
                      <a:fgClr>
                        <a:srgbClr val="00FF00"/>
                      </a:fgClr>
                      <a:bgClr>
                        <a:srgbClr val="EFFFEF"/>
                      </a:bgClr>
                    </a:patt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Rectángulo"/>
          <p:cNvSpPr>
            <a:spLocks noChangeArrowheads="1"/>
          </p:cNvSpPr>
          <p:nvPr/>
        </p:nvSpPr>
        <p:spPr bwMode="auto">
          <a:xfrm>
            <a:off x="468313" y="873125"/>
            <a:ext cx="8280400" cy="5354638"/>
          </a:xfrm>
          <a:prstGeom prst="rect">
            <a:avLst/>
          </a:prstGeom>
          <a:noFill/>
          <a:ln w="9525">
            <a:noFill/>
            <a:miter lim="800000"/>
            <a:headEnd/>
            <a:tailEnd/>
          </a:ln>
        </p:spPr>
        <p:txBody>
          <a:bodyPr>
            <a:spAutoFit/>
          </a:bodyPr>
          <a:lstStyle/>
          <a:p>
            <a:pPr algn="just"/>
            <a:r>
              <a:rPr lang="es-ES">
                <a:latin typeface="Arial Unicode MS" pitchFamily="34" charset="-128"/>
                <a:ea typeface="Arial Unicode MS" pitchFamily="34" charset="-128"/>
                <a:cs typeface="Arial Unicode MS" pitchFamily="34" charset="-128"/>
              </a:rPr>
              <a:t> </a:t>
            </a:r>
          </a:p>
          <a:p>
            <a:pPr algn="just"/>
            <a:r>
              <a:rPr lang="es-ES" b="1">
                <a:latin typeface="Arial Unicode MS" pitchFamily="34" charset="-128"/>
                <a:ea typeface="Arial Unicode MS" pitchFamily="34" charset="-128"/>
                <a:cs typeface="Arial Unicode MS" pitchFamily="34" charset="-128"/>
              </a:rPr>
              <a:t>Programa único de enseñanza de Biatlé (9-10,  11-12 años)  – Triatlé Moderno (13-14) -  Objetivos de las Categorías  15-16, 17-18 años Tetratlón.</a:t>
            </a:r>
          </a:p>
          <a:p>
            <a:pPr algn="just"/>
            <a:endParaRPr lang="es-ES">
              <a:latin typeface="Arial Unicode MS" pitchFamily="34" charset="-128"/>
              <a:ea typeface="Arial Unicode MS" pitchFamily="34" charset="-128"/>
              <a:cs typeface="Arial Unicode MS" pitchFamily="34" charset="-128"/>
            </a:endParaRPr>
          </a:p>
          <a:p>
            <a:pPr algn="just"/>
            <a:r>
              <a:rPr lang="es-ES" b="1">
                <a:latin typeface="Arial Unicode MS" pitchFamily="34" charset="-128"/>
                <a:ea typeface="Arial Unicode MS" pitchFamily="34" charset="-128"/>
                <a:cs typeface="Arial Unicode MS" pitchFamily="34" charset="-128"/>
              </a:rPr>
              <a:t>Duración:</a:t>
            </a:r>
            <a:r>
              <a:rPr lang="es-ES">
                <a:latin typeface="Arial Unicode MS" pitchFamily="34" charset="-128"/>
                <a:ea typeface="Arial Unicode MS" pitchFamily="34" charset="-128"/>
                <a:cs typeface="Arial Unicode MS" pitchFamily="34" charset="-128"/>
              </a:rPr>
              <a:t> Curso Escolar del MINED.</a:t>
            </a:r>
          </a:p>
          <a:p>
            <a:pPr algn="just"/>
            <a:r>
              <a:rPr lang="es-ES" b="1">
                <a:latin typeface="Arial Unicode MS" pitchFamily="34" charset="-128"/>
                <a:ea typeface="Arial Unicode MS" pitchFamily="34" charset="-128"/>
                <a:cs typeface="Arial Unicode MS" pitchFamily="34" charset="-128"/>
              </a:rPr>
              <a:t>Distribución del tiempo de trabajo:</a:t>
            </a:r>
            <a:r>
              <a:rPr lang="es-ES">
                <a:latin typeface="Arial Unicode MS" pitchFamily="34" charset="-128"/>
                <a:ea typeface="Arial Unicode MS" pitchFamily="34" charset="-128"/>
                <a:cs typeface="Arial Unicode MS" pitchFamily="34" charset="-128"/>
              </a:rPr>
              <a:t> 45 semanas de trabajo distribuidos en Tres  periodos, con el siguiente contenido: </a:t>
            </a:r>
          </a:p>
          <a:p>
            <a:pPr algn="just"/>
            <a:r>
              <a:rPr lang="es-ES">
                <a:latin typeface="Arial Unicode MS" pitchFamily="34" charset="-128"/>
                <a:ea typeface="Arial Unicode MS" pitchFamily="34" charset="-128"/>
                <a:cs typeface="Arial Unicode MS" pitchFamily="34" charset="-128"/>
              </a:rPr>
              <a:t>     </a:t>
            </a:r>
          </a:p>
          <a:p>
            <a:pPr algn="just"/>
            <a:r>
              <a:rPr lang="es-ES" b="1">
                <a:latin typeface="Arial Unicode MS" pitchFamily="34" charset="-128"/>
                <a:ea typeface="Arial Unicode MS" pitchFamily="34" charset="-128"/>
                <a:cs typeface="Arial Unicode MS" pitchFamily="34" charset="-128"/>
              </a:rPr>
              <a:t>Primer Periodo:</a:t>
            </a:r>
            <a:r>
              <a:rPr lang="es-ES">
                <a:latin typeface="Arial Unicode MS" pitchFamily="34" charset="-128"/>
                <a:ea typeface="Arial Unicode MS" pitchFamily="34" charset="-128"/>
                <a:cs typeface="Arial Unicode MS" pitchFamily="34" charset="-128"/>
              </a:rPr>
              <a:t> 16 semanas de clases – Septiembre a la semana del Triunfo                          </a:t>
            </a:r>
          </a:p>
          <a:p>
            <a:pPr algn="just"/>
            <a:r>
              <a:rPr lang="es-ES">
                <a:latin typeface="Arial Unicode MS" pitchFamily="34" charset="-128"/>
                <a:ea typeface="Arial Unicode MS" pitchFamily="34" charset="-128"/>
                <a:cs typeface="Arial Unicode MS" pitchFamily="34" charset="-128"/>
              </a:rPr>
              <a:t>                            de la Revolución </a:t>
            </a:r>
          </a:p>
          <a:p>
            <a:pPr algn="just"/>
            <a:r>
              <a:rPr lang="es-ES">
                <a:latin typeface="Arial Unicode MS" pitchFamily="34" charset="-128"/>
                <a:ea typeface="Arial Unicode MS" pitchFamily="34" charset="-128"/>
                <a:cs typeface="Arial Unicode MS" pitchFamily="34" charset="-128"/>
              </a:rPr>
              <a:t>                           1 semana de pruebas,  (los dos últimos días se  utilizarán en</a:t>
            </a:r>
          </a:p>
          <a:p>
            <a:pPr algn="just"/>
            <a:r>
              <a:rPr lang="es-ES">
                <a:latin typeface="Arial Unicode MS" pitchFamily="34" charset="-128"/>
                <a:ea typeface="Arial Unicode MS" pitchFamily="34" charset="-128"/>
                <a:cs typeface="Arial Unicode MS" pitchFamily="34" charset="-128"/>
              </a:rPr>
              <a:t>                            Competencias)  Total – 17 semanas</a:t>
            </a:r>
          </a:p>
          <a:p>
            <a:pPr algn="just"/>
            <a:r>
              <a:rPr lang="es-ES" b="1">
                <a:latin typeface="Arial Unicode MS" pitchFamily="34" charset="-128"/>
                <a:ea typeface="Arial Unicode MS" pitchFamily="34" charset="-128"/>
                <a:cs typeface="Arial Unicode MS" pitchFamily="34" charset="-128"/>
              </a:rPr>
              <a:t>Segundo Periodo:</a:t>
            </a:r>
            <a:r>
              <a:rPr lang="es-ES">
                <a:latin typeface="Arial Unicode MS" pitchFamily="34" charset="-128"/>
                <a:ea typeface="Arial Unicode MS" pitchFamily="34" charset="-128"/>
                <a:cs typeface="Arial Unicode MS" pitchFamily="34" charset="-128"/>
              </a:rPr>
              <a:t> 16 semanas de clases – Enero a la semana de la Victoria de</a:t>
            </a:r>
          </a:p>
          <a:p>
            <a:pPr algn="just"/>
            <a:r>
              <a:rPr lang="es-ES">
                <a:latin typeface="Arial Unicode MS" pitchFamily="34" charset="-128"/>
                <a:ea typeface="Arial Unicode MS" pitchFamily="34" charset="-128"/>
                <a:cs typeface="Arial Unicode MS" pitchFamily="34" charset="-128"/>
              </a:rPr>
              <a:t>                                                                        Girón   </a:t>
            </a:r>
          </a:p>
          <a:p>
            <a:pPr algn="just"/>
            <a:r>
              <a:rPr lang="es-ES">
                <a:latin typeface="Arial Unicode MS" pitchFamily="34" charset="-128"/>
                <a:ea typeface="Arial Unicode MS" pitchFamily="34" charset="-128"/>
                <a:cs typeface="Arial Unicode MS" pitchFamily="34" charset="-128"/>
              </a:rPr>
              <a:t>                                1 semana de pruebas (IDEM al Primer Periodo). </a:t>
            </a:r>
          </a:p>
          <a:p>
            <a:pPr algn="just"/>
            <a:r>
              <a:rPr lang="es-ES">
                <a:latin typeface="Arial Unicode MS" pitchFamily="34" charset="-128"/>
                <a:ea typeface="Arial Unicode MS" pitchFamily="34" charset="-128"/>
                <a:cs typeface="Arial Unicode MS" pitchFamily="34" charset="-128"/>
              </a:rPr>
              <a:t>                                Total – 17 semanas</a:t>
            </a:r>
          </a:p>
          <a:p>
            <a:pPr algn="just"/>
            <a:r>
              <a:rPr lang="es-ES" b="1">
                <a:latin typeface="Arial Unicode MS" pitchFamily="34" charset="-128"/>
                <a:ea typeface="Arial Unicode MS" pitchFamily="34" charset="-128"/>
                <a:cs typeface="Arial Unicode MS" pitchFamily="34" charset="-128"/>
              </a:rPr>
              <a:t>Tercer Periodo:</a:t>
            </a:r>
            <a:r>
              <a:rPr lang="es-ES">
                <a:latin typeface="Arial Unicode MS" pitchFamily="34" charset="-128"/>
                <a:ea typeface="Arial Unicode MS" pitchFamily="34" charset="-128"/>
                <a:cs typeface="Arial Unicode MS" pitchFamily="34" charset="-128"/>
              </a:rPr>
              <a:t>   11 semanas de clases  - Abril al Biatlé Internacional.</a:t>
            </a:r>
          </a:p>
          <a:p>
            <a:pPr algn="just"/>
            <a:r>
              <a:rPr lang="es-ES">
                <a:latin typeface="Arial Unicode MS" pitchFamily="34" charset="-128"/>
                <a:ea typeface="Arial Unicode MS" pitchFamily="34" charset="-128"/>
                <a:cs typeface="Arial Unicode MS" pitchFamily="34" charset="-128"/>
              </a:rPr>
              <a:t>                             (IDEM a periodos anteriores)</a:t>
            </a:r>
          </a:p>
          <a:p>
            <a:pPr algn="just"/>
            <a:r>
              <a:rPr lang="es-ES">
                <a:latin typeface="Arial Unicode MS" pitchFamily="34" charset="-128"/>
                <a:ea typeface="Arial Unicode MS" pitchFamily="34" charset="-128"/>
                <a:cs typeface="Arial Unicode MS" pitchFamily="34" charset="-128"/>
              </a:rPr>
              <a:t>                              Total – 11 semanas</a:t>
            </a:r>
          </a:p>
        </p:txBody>
      </p:sp>
      <p:sp>
        <p:nvSpPr>
          <p:cNvPr id="31746" name="2 Rectángulo"/>
          <p:cNvSpPr>
            <a:spLocks noChangeArrowheads="1"/>
          </p:cNvSpPr>
          <p:nvPr/>
        </p:nvSpPr>
        <p:spPr bwMode="auto">
          <a:xfrm>
            <a:off x="2268538" y="333375"/>
            <a:ext cx="5400675" cy="522288"/>
          </a:xfrm>
          <a:prstGeom prst="rect">
            <a:avLst/>
          </a:prstGeom>
          <a:noFill/>
          <a:ln w="9525">
            <a:noFill/>
            <a:miter lim="800000"/>
            <a:headEnd/>
            <a:tailEnd/>
          </a:ln>
        </p:spPr>
        <p:txBody>
          <a:bodyPr wrap="none">
            <a:spAutoFit/>
          </a:bodyPr>
          <a:lstStyle/>
          <a:p>
            <a:r>
              <a:rPr lang="es-ES" sz="2800" b="1" i="1" u="sng">
                <a:latin typeface="Bookman Old Style" pitchFamily="18" charset="0"/>
              </a:rPr>
              <a:t>PERÍODOS DEL PROGRAMA.</a:t>
            </a:r>
            <a:endParaRPr lang="es-ES" sz="2800" i="1">
              <a:latin typeface="Bookman Old Styl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Rectángulo"/>
          <p:cNvSpPr>
            <a:spLocks noChangeArrowheads="1"/>
          </p:cNvSpPr>
          <p:nvPr/>
        </p:nvSpPr>
        <p:spPr bwMode="auto">
          <a:xfrm>
            <a:off x="2411413" y="303213"/>
            <a:ext cx="4906962" cy="523875"/>
          </a:xfrm>
          <a:prstGeom prst="rect">
            <a:avLst/>
          </a:prstGeom>
          <a:noFill/>
          <a:ln w="9525">
            <a:noFill/>
            <a:miter lim="800000"/>
            <a:headEnd/>
            <a:tailEnd/>
          </a:ln>
        </p:spPr>
        <p:txBody>
          <a:bodyPr wrap="none">
            <a:spAutoFit/>
          </a:bodyPr>
          <a:lstStyle/>
          <a:p>
            <a:r>
              <a:rPr lang="es-ES" sz="2800" b="1" i="1" u="sng">
                <a:latin typeface="Bookman Old Style" pitchFamily="18" charset="0"/>
              </a:rPr>
              <a:t>OBJETIVOS GENERALES.</a:t>
            </a:r>
            <a:endParaRPr lang="es-ES" sz="2800" i="1">
              <a:latin typeface="Bookman Old Style" pitchFamily="18" charset="0"/>
            </a:endParaRPr>
          </a:p>
        </p:txBody>
      </p:sp>
      <p:sp>
        <p:nvSpPr>
          <p:cNvPr id="32770" name="3 Rectángulo"/>
          <p:cNvSpPr>
            <a:spLocks noChangeArrowheads="1"/>
          </p:cNvSpPr>
          <p:nvPr/>
        </p:nvSpPr>
        <p:spPr bwMode="auto">
          <a:xfrm>
            <a:off x="395288" y="1028700"/>
            <a:ext cx="8137525" cy="3140075"/>
          </a:xfrm>
          <a:prstGeom prst="rect">
            <a:avLst/>
          </a:prstGeom>
          <a:noFill/>
          <a:ln w="9525">
            <a:noFill/>
            <a:miter lim="800000"/>
            <a:headEnd/>
            <a:tailEnd/>
          </a:ln>
        </p:spPr>
        <p:txBody>
          <a:bodyPr>
            <a:spAutoFit/>
          </a:bodyPr>
          <a:lstStyle/>
          <a:p>
            <a:pPr algn="just"/>
            <a:r>
              <a:rPr lang="es-ES"/>
              <a:t>      El objetivo del programa estará dirigido a: </a:t>
            </a:r>
            <a:endParaRPr lang="es-ES">
              <a:latin typeface="Times New Roman" pitchFamily="18" charset="0"/>
            </a:endParaRPr>
          </a:p>
          <a:p>
            <a:pPr algn="just"/>
            <a:r>
              <a:rPr lang="es-ES"/>
              <a:t> </a:t>
            </a:r>
            <a:endParaRPr lang="es-ES">
              <a:latin typeface="Times New Roman" pitchFamily="18" charset="0"/>
            </a:endParaRPr>
          </a:p>
          <a:p>
            <a:pPr algn="just">
              <a:buFont typeface="Symbol" pitchFamily="18" charset="2"/>
              <a:buChar char="-"/>
            </a:pPr>
            <a:r>
              <a:rPr lang="es-ES"/>
              <a:t>Realizar las distintas variantes de la modalidad del Biatlé (</a:t>
            </a:r>
            <a:r>
              <a:rPr lang="es-ES" b="1"/>
              <a:t>Biatlón Escolar</a:t>
            </a:r>
            <a:r>
              <a:rPr lang="es-ES"/>
              <a:t>, </a:t>
            </a:r>
            <a:r>
              <a:rPr lang="es-ES" b="1"/>
              <a:t>Biatlé Continuo</a:t>
            </a:r>
            <a:r>
              <a:rPr lang="es-ES"/>
              <a:t> incluyendo la zona de transición, el </a:t>
            </a:r>
            <a:r>
              <a:rPr lang="es-ES" b="1"/>
              <a:t>Biatlé Discontinuó)</a:t>
            </a:r>
            <a:r>
              <a:rPr lang="es-ES"/>
              <a:t> y la modalidad de </a:t>
            </a:r>
            <a:r>
              <a:rPr lang="es-ES" b="1"/>
              <a:t>Triatlé </a:t>
            </a:r>
            <a:r>
              <a:rPr lang="es-ES"/>
              <a:t>con su variante del </a:t>
            </a:r>
            <a:r>
              <a:rPr lang="es-ES" b="1"/>
              <a:t>Triatlé Moderno, </a:t>
            </a:r>
            <a:r>
              <a:rPr lang="es-ES" b="1">
                <a:solidFill>
                  <a:srgbClr val="000000"/>
                </a:solidFill>
              </a:rPr>
              <a:t>Triatlé</a:t>
            </a:r>
            <a:r>
              <a:rPr lang="es-ES" b="1"/>
              <a:t> Continuo</a:t>
            </a:r>
            <a:r>
              <a:rPr lang="es-ES"/>
              <a:t> así como el dominio de  las técnicas de cada evento.</a:t>
            </a:r>
          </a:p>
          <a:p>
            <a:pPr algn="just">
              <a:buFont typeface="Symbol" pitchFamily="18" charset="2"/>
              <a:buChar char="-"/>
            </a:pPr>
            <a:endParaRPr lang="es-ES">
              <a:latin typeface="Times New Roman" pitchFamily="18" charset="0"/>
            </a:endParaRPr>
          </a:p>
          <a:p>
            <a:pPr algn="just">
              <a:buFont typeface="Symbol" pitchFamily="18" charset="2"/>
              <a:buChar char="-"/>
            </a:pPr>
            <a:r>
              <a:rPr lang="es-ES"/>
              <a:t>Aplicar el </a:t>
            </a:r>
            <a:r>
              <a:rPr lang="es-ES" u="sng"/>
              <a:t>reglamento específico de las Modalidades</a:t>
            </a:r>
            <a:r>
              <a:rPr lang="es-ES"/>
              <a:t> y </a:t>
            </a:r>
            <a:r>
              <a:rPr lang="es-ES" b="1" u="sng"/>
              <a:t>eventos</a:t>
            </a:r>
            <a:r>
              <a:rPr lang="es-ES"/>
              <a:t> que realiza. </a:t>
            </a:r>
          </a:p>
          <a:p>
            <a:pPr algn="just">
              <a:buFont typeface="Symbol" pitchFamily="18" charset="2"/>
              <a:buChar char="-"/>
            </a:pPr>
            <a:endParaRPr lang="es-ES">
              <a:latin typeface="Times New Roman" pitchFamily="18" charset="0"/>
            </a:endParaRPr>
          </a:p>
          <a:p>
            <a:pPr algn="just">
              <a:buFont typeface="Symbol" pitchFamily="18" charset="2"/>
              <a:buChar char="-"/>
            </a:pPr>
            <a:r>
              <a:rPr lang="es-ES"/>
              <a:t>Aplicar los </a:t>
            </a:r>
            <a:r>
              <a:rPr lang="es-ES" u="sng"/>
              <a:t>fundamentos básicos del deporte (eventos que se efectúan en el Pentatlón, armas y distancias a emplear, figuras nacionales e internacionales).</a:t>
            </a:r>
            <a:endParaRPr lang="es-ES">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Rectángulo"/>
          <p:cNvSpPr>
            <a:spLocks noChangeArrowheads="1"/>
          </p:cNvSpPr>
          <p:nvPr/>
        </p:nvSpPr>
        <p:spPr bwMode="auto">
          <a:xfrm>
            <a:off x="395288" y="1125538"/>
            <a:ext cx="8280400" cy="4486275"/>
          </a:xfrm>
          <a:prstGeom prst="rect">
            <a:avLst/>
          </a:prstGeom>
          <a:noFill/>
          <a:ln w="9525">
            <a:noFill/>
            <a:miter lim="800000"/>
            <a:headEnd/>
            <a:tailEnd/>
          </a:ln>
        </p:spPr>
        <p:txBody>
          <a:bodyPr>
            <a:spAutoFit/>
          </a:bodyPr>
          <a:lstStyle/>
          <a:p>
            <a:pPr algn="just">
              <a:tabLst>
                <a:tab pos="449263" algn="l"/>
                <a:tab pos="2698750" algn="ctr"/>
                <a:tab pos="5399088" algn="r"/>
              </a:tabLst>
            </a:pPr>
            <a:r>
              <a:rPr lang="es-ES">
                <a:latin typeface="Arial Unicode MS" pitchFamily="34" charset="-128"/>
                <a:ea typeface="Arial Unicode MS" pitchFamily="34" charset="-128"/>
                <a:cs typeface="Arial Unicode MS" pitchFamily="34" charset="-128"/>
              </a:rPr>
              <a:t> </a:t>
            </a:r>
          </a:p>
          <a:p>
            <a:pPr algn="just">
              <a:tabLst>
                <a:tab pos="449263" algn="l"/>
                <a:tab pos="2698750" algn="ctr"/>
                <a:tab pos="5399088" algn="r"/>
              </a:tabLst>
            </a:pPr>
            <a:r>
              <a:rPr lang="es-ES">
                <a:latin typeface="Arial Unicode MS" pitchFamily="34" charset="-128"/>
                <a:ea typeface="Arial Unicode MS" pitchFamily="34" charset="-128"/>
                <a:cs typeface="Arial Unicode MS" pitchFamily="34" charset="-128"/>
              </a:rPr>
              <a:t>- Realizar las </a:t>
            </a:r>
            <a:r>
              <a:rPr lang="es-ES" u="sng">
                <a:latin typeface="Arial Unicode MS" pitchFamily="34" charset="-128"/>
                <a:ea typeface="Arial Unicode MS" pitchFamily="34" charset="-128"/>
                <a:cs typeface="Arial Unicode MS" pitchFamily="34" charset="-128"/>
              </a:rPr>
              <a:t>pruebas </a:t>
            </a:r>
            <a:r>
              <a:rPr lang="es-ES">
                <a:latin typeface="Arial Unicode MS" pitchFamily="34" charset="-128"/>
                <a:ea typeface="Arial Unicode MS" pitchFamily="34" charset="-128"/>
                <a:cs typeface="Arial Unicode MS" pitchFamily="34" charset="-128"/>
              </a:rPr>
              <a:t>de acuerdo a las exigencias del periodo de trabajo</a:t>
            </a:r>
          </a:p>
          <a:p>
            <a:pPr algn="just">
              <a:tabLst>
                <a:tab pos="449263" algn="l"/>
                <a:tab pos="2698750" algn="ctr"/>
                <a:tab pos="5399088" algn="r"/>
              </a:tabLst>
            </a:pPr>
            <a:r>
              <a:rPr lang="es-ES">
                <a:latin typeface="Arial Unicode MS" pitchFamily="34" charset="-128"/>
                <a:ea typeface="Arial Unicode MS" pitchFamily="34" charset="-128"/>
                <a:cs typeface="Arial Unicode MS" pitchFamily="34" charset="-128"/>
              </a:rPr>
              <a:t>cumpliendo  las   normativas  para cada categoría.</a:t>
            </a:r>
          </a:p>
          <a:p>
            <a:pPr algn="just">
              <a:tabLst>
                <a:tab pos="449263" algn="l"/>
                <a:tab pos="2698750" algn="ctr"/>
                <a:tab pos="5399088" algn="r"/>
              </a:tabLst>
            </a:pPr>
            <a:endParaRPr lang="es-ES">
              <a:latin typeface="Arial Unicode MS" pitchFamily="34" charset="-128"/>
              <a:ea typeface="Arial Unicode MS" pitchFamily="34" charset="-128"/>
              <a:cs typeface="Arial Unicode MS" pitchFamily="34" charset="-128"/>
            </a:endParaRPr>
          </a:p>
          <a:p>
            <a:pPr algn="just">
              <a:buFont typeface="Symbol" pitchFamily="18" charset="2"/>
              <a:buChar char="-"/>
              <a:tabLst>
                <a:tab pos="449263" algn="l"/>
                <a:tab pos="2698750" algn="ctr"/>
                <a:tab pos="5399088" algn="r"/>
              </a:tabLst>
            </a:pPr>
            <a:r>
              <a:rPr lang="es-ES">
                <a:latin typeface="Arial Unicode MS" pitchFamily="34" charset="-128"/>
                <a:ea typeface="Arial Unicode MS" pitchFamily="34" charset="-128"/>
                <a:cs typeface="Arial Unicode MS" pitchFamily="34" charset="-128"/>
              </a:rPr>
              <a:t>Realizar las </a:t>
            </a:r>
            <a:r>
              <a:rPr lang="es-ES" u="sng">
                <a:latin typeface="Arial Unicode MS" pitchFamily="34" charset="-128"/>
                <a:ea typeface="Arial Unicode MS" pitchFamily="34" charset="-128"/>
                <a:cs typeface="Arial Unicode MS" pitchFamily="34" charset="-128"/>
              </a:rPr>
              <a:t>evaluaciones</a:t>
            </a:r>
            <a:r>
              <a:rPr lang="es-ES">
                <a:latin typeface="Arial Unicode MS" pitchFamily="34" charset="-128"/>
                <a:ea typeface="Arial Unicode MS" pitchFamily="34" charset="-128"/>
                <a:cs typeface="Arial Unicode MS" pitchFamily="34" charset="-128"/>
              </a:rPr>
              <a:t> de cada período dentro de la semana de receso, de  acuerdo a las habilidades aprendidas hasta el final de cada uno de los periodos.</a:t>
            </a:r>
          </a:p>
          <a:p>
            <a:pPr algn="just">
              <a:buFont typeface="Symbol" pitchFamily="18" charset="2"/>
              <a:buChar char="-"/>
              <a:tabLst>
                <a:tab pos="449263" algn="l"/>
                <a:tab pos="2698750" algn="ctr"/>
                <a:tab pos="5399088" algn="r"/>
              </a:tabLst>
            </a:pPr>
            <a:endParaRPr lang="es-ES">
              <a:latin typeface="Arial Unicode MS" pitchFamily="34" charset="-128"/>
              <a:ea typeface="Arial Unicode MS" pitchFamily="34" charset="-128"/>
              <a:cs typeface="Arial Unicode MS" pitchFamily="34" charset="-128"/>
            </a:endParaRPr>
          </a:p>
          <a:p>
            <a:pPr algn="just">
              <a:buFont typeface="Symbol" pitchFamily="18" charset="2"/>
              <a:buChar char="-"/>
              <a:tabLst>
                <a:tab pos="449263" algn="l"/>
                <a:tab pos="2698750" algn="ctr"/>
                <a:tab pos="5399088" algn="r"/>
              </a:tabLst>
            </a:pPr>
            <a:r>
              <a:rPr lang="es-ES">
                <a:latin typeface="Arial Unicode MS" pitchFamily="34" charset="-128"/>
                <a:ea typeface="Arial Unicode MS" pitchFamily="34" charset="-128"/>
                <a:cs typeface="Arial Unicode MS" pitchFamily="34" charset="-128"/>
              </a:rPr>
              <a:t>Realizar las </a:t>
            </a:r>
            <a:r>
              <a:rPr lang="es-ES" u="sng">
                <a:latin typeface="Arial Unicode MS" pitchFamily="34" charset="-128"/>
                <a:ea typeface="Arial Unicode MS" pitchFamily="34" charset="-128"/>
                <a:cs typeface="Arial Unicode MS" pitchFamily="34" charset="-128"/>
              </a:rPr>
              <a:t>competencias los fines de semana</a:t>
            </a:r>
            <a:r>
              <a:rPr lang="es-ES">
                <a:latin typeface="Arial Unicode MS" pitchFamily="34" charset="-128"/>
                <a:ea typeface="Arial Unicode MS" pitchFamily="34" charset="-128"/>
                <a:cs typeface="Arial Unicode MS" pitchFamily="34" charset="-128"/>
              </a:rPr>
              <a:t> utilizando principalmente las de receso docente para las competencias provinciales y como cierre de las competencias de larga duración municipal.</a:t>
            </a:r>
          </a:p>
          <a:p>
            <a:pPr algn="just">
              <a:buFont typeface="Symbol" pitchFamily="18" charset="2"/>
              <a:buChar char="-"/>
              <a:tabLst>
                <a:tab pos="449263" algn="l"/>
                <a:tab pos="2698750" algn="ctr"/>
                <a:tab pos="5399088" algn="r"/>
              </a:tabLst>
            </a:pPr>
            <a:endParaRPr lang="es-ES">
              <a:latin typeface="Arial Unicode MS" pitchFamily="34" charset="-128"/>
              <a:ea typeface="Arial Unicode MS" pitchFamily="34" charset="-128"/>
              <a:cs typeface="Arial Unicode MS" pitchFamily="34" charset="-128"/>
            </a:endParaRPr>
          </a:p>
          <a:p>
            <a:pPr algn="just">
              <a:buFont typeface="Symbol" pitchFamily="18" charset="2"/>
              <a:buChar char="-"/>
              <a:tabLst>
                <a:tab pos="449263" algn="l"/>
                <a:tab pos="2698750" algn="ctr"/>
                <a:tab pos="5399088" algn="r"/>
              </a:tabLst>
            </a:pPr>
            <a:r>
              <a:rPr lang="es-ES">
                <a:latin typeface="Arial Unicode MS" pitchFamily="34" charset="-128"/>
                <a:ea typeface="Arial Unicode MS" pitchFamily="34" charset="-128"/>
                <a:cs typeface="Arial Unicode MS" pitchFamily="34" charset="-128"/>
              </a:rPr>
              <a:t>CUMPLIR EL CONTENIDO PARA EL PERFECCIONAMIENTO EN SUS DIFERENTES ETAPAS. ASÍ COMO EL CALENDARIO DE BASE, EL  MUNICIPAL, PROVINCIAL Y NACIONAL INDICADO, PARA TODAS LAS CATEGORÍAS Y MODALIDADES. </a:t>
            </a:r>
          </a:p>
        </p:txBody>
      </p:sp>
      <p:sp>
        <p:nvSpPr>
          <p:cNvPr id="33794" name="2 Rectángulo"/>
          <p:cNvSpPr>
            <a:spLocks noChangeArrowheads="1"/>
          </p:cNvSpPr>
          <p:nvPr/>
        </p:nvSpPr>
        <p:spPr bwMode="auto">
          <a:xfrm>
            <a:off x="2700338" y="290513"/>
            <a:ext cx="4484687" cy="522287"/>
          </a:xfrm>
          <a:prstGeom prst="rect">
            <a:avLst/>
          </a:prstGeom>
          <a:noFill/>
          <a:ln w="9525">
            <a:noFill/>
            <a:miter lim="800000"/>
            <a:headEnd/>
            <a:tailEnd/>
          </a:ln>
        </p:spPr>
        <p:txBody>
          <a:bodyPr wrap="none">
            <a:spAutoFit/>
          </a:bodyPr>
          <a:lstStyle/>
          <a:p>
            <a:pPr algn="just"/>
            <a:r>
              <a:rPr lang="es-ES" sz="2800" b="1" i="1" u="sng"/>
              <a:t>OBJETIVOS PARCIALES.</a:t>
            </a:r>
            <a:endParaRPr lang="es-ES" sz="2800" i="1">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BIATHLE copia"/>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323850" y="611188"/>
            <a:ext cx="8351838" cy="5310187"/>
          </a:xfrm>
          <a:prstGeom prst="rect">
            <a:avLst/>
          </a:prstGeom>
          <a:noFill/>
          <a:ln w="9525">
            <a:noFill/>
            <a:miter lim="800000"/>
            <a:headEnd/>
            <a:tailEnd/>
          </a:ln>
        </p:spPr>
        <p:txBody>
          <a:bodyPr anchor="ctr">
            <a:spAutoFit/>
          </a:bodyPr>
          <a:lstStyle/>
          <a:p>
            <a:pPr>
              <a:defRPr/>
            </a:pPr>
            <a:r>
              <a:rPr lang="es-ES" b="1" u="sng" dirty="0"/>
              <a:t>SISTEMA COMPETITIVO</a:t>
            </a:r>
            <a:r>
              <a:rPr lang="es-ES" dirty="0"/>
              <a:t>:</a:t>
            </a:r>
          </a:p>
          <a:p>
            <a:pPr>
              <a:defRPr/>
            </a:pPr>
            <a:r>
              <a:rPr lang="es-ES" dirty="0"/>
              <a:t>En los Juegos Deportivos Escolares Nacionales, se convocan a todos los atletas de las reservas deportivas del primer nivel provincial, estos se </a:t>
            </a:r>
            <a:r>
              <a:rPr lang="es-ES" b="1" u="sng" dirty="0"/>
              <a:t>seleccionarán de acuerdo al ranking nacional, con la puntuación obtenida según lo estipulado en el Reglamento Nacional</a:t>
            </a:r>
            <a:r>
              <a:rPr lang="es-ES" dirty="0"/>
              <a:t> y que hayan participado en todos los procesos competitivos Provinciales y Municipales o por invitación en el caso de los atletas extranjeros.</a:t>
            </a:r>
          </a:p>
          <a:p>
            <a:pPr>
              <a:defRPr/>
            </a:pPr>
            <a:r>
              <a:rPr lang="es-ES" dirty="0"/>
              <a:t> </a:t>
            </a:r>
          </a:p>
          <a:p>
            <a:pPr>
              <a:defRPr/>
            </a:pPr>
            <a:r>
              <a:rPr lang="es-ES" dirty="0"/>
              <a:t>La FCPM convoca con carácter nacional en las categorías </a:t>
            </a:r>
            <a:r>
              <a:rPr lang="es-ES" b="1" dirty="0"/>
              <a:t>Juveniles 15 – 18</a:t>
            </a:r>
            <a:r>
              <a:rPr lang="es-ES" dirty="0"/>
              <a:t> años. Las competencias nacionales se convocan para las provincias que practican el deporte que sean DESIGNADAS por la comisión nacional.</a:t>
            </a:r>
          </a:p>
          <a:p>
            <a:pPr>
              <a:defRPr/>
            </a:pPr>
            <a:r>
              <a:rPr lang="es-ES" dirty="0"/>
              <a:t> </a:t>
            </a:r>
          </a:p>
          <a:p>
            <a:pPr>
              <a:defRPr/>
            </a:pPr>
            <a:r>
              <a:rPr lang="es-ES" dirty="0"/>
              <a:t>En las competencias de Pentatlón Moderno se competirá en Individuales, Relevos Mixtos y el Biatlón con todos los participantes, todas las competencias serán evaluadas por la suma de los integrantes de los equipos. </a:t>
            </a:r>
          </a:p>
          <a:p>
            <a:pPr>
              <a:defRPr/>
            </a:pPr>
            <a:r>
              <a:rPr lang="es-ES" dirty="0"/>
              <a:t> </a:t>
            </a:r>
          </a:p>
          <a:p>
            <a:pPr>
              <a:defRPr/>
            </a:pPr>
            <a:r>
              <a:rPr lang="es-ES" dirty="0"/>
              <a:t>Las competencias en la </a:t>
            </a:r>
            <a:r>
              <a:rPr lang="es-ES" dirty="0">
                <a:effectLst>
                  <a:outerShdw blurRad="38100" dist="38100" dir="2700000" algn="tl">
                    <a:srgbClr val="C0C0C0"/>
                  </a:outerShdw>
                </a:effectLst>
              </a:rPr>
              <a:t>Categoría Escolar</a:t>
            </a:r>
            <a:r>
              <a:rPr lang="es-ES" dirty="0"/>
              <a:t> abarcarán las edades de  </a:t>
            </a:r>
            <a:r>
              <a:rPr lang="es-ES" b="1" u="sng" dirty="0"/>
              <a:t>11 - 12 y 13 - 14 años JUVENILES  D y C</a:t>
            </a:r>
            <a:r>
              <a:rPr lang="es-ES" dirty="0"/>
              <a:t> y en los Juveniles abarca las edades de 15 - 16 años, 17 - 18 años,  JUVENILES  A y 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611188" y="862013"/>
            <a:ext cx="8353425" cy="5584825"/>
          </a:xfrm>
          <a:prstGeom prst="rect">
            <a:avLst/>
          </a:prstGeom>
          <a:noFill/>
          <a:ln w="9525">
            <a:noFill/>
            <a:miter lim="800000"/>
            <a:headEnd/>
            <a:tailEnd/>
          </a:ln>
        </p:spPr>
        <p:txBody>
          <a:bodyPr anchor="ctr">
            <a:spAutoFit/>
          </a:bodyPr>
          <a:lstStyle/>
          <a:p>
            <a:r>
              <a:rPr lang="es-ES" b="1"/>
              <a:t>El Calendario Deportivo está indicado y se mantiene que </a:t>
            </a:r>
            <a:r>
              <a:rPr lang="es-ES" b="1" u="sng"/>
              <a:t>deben incluirse los siguientes eventos con CARÁCTER ESTRICTAMENTE OBLIGATORIO:</a:t>
            </a:r>
          </a:p>
          <a:p>
            <a:endParaRPr lang="es-ES"/>
          </a:p>
          <a:p>
            <a:pPr>
              <a:buFontTx/>
              <a:buChar char="•"/>
            </a:pPr>
            <a:r>
              <a:rPr lang="es-ES"/>
              <a:t>Biatlón Escolar – En las edades desde 8 hasta 18 años 3 veces al año </a:t>
            </a:r>
            <a:r>
              <a:rPr lang="es-ES" u="sng"/>
              <a:t>(2 al 6 de Octubre, 22 al 26 de Febrero, 12 al 16 de Abril, las semanas de receso docente) en los </a:t>
            </a:r>
            <a:r>
              <a:rPr lang="es-ES" b="1" u="sng"/>
              <a:t>Combinados Deportivos, con el envío a la Comisión Nacional.</a:t>
            </a:r>
            <a:endParaRPr lang="es-ES"/>
          </a:p>
          <a:p>
            <a:pPr>
              <a:buFontTx/>
              <a:buChar char="•"/>
            </a:pPr>
            <a:r>
              <a:rPr lang="es-ES"/>
              <a:t>La categoría de 9-10 años y proyectos de iniciación, solo competirán a nivel de los </a:t>
            </a:r>
            <a:r>
              <a:rPr lang="es-ES" b="1" u="sng"/>
              <a:t>Combinados Deportivos con Finales Municipales.+</a:t>
            </a:r>
            <a:endParaRPr lang="es-ES"/>
          </a:p>
          <a:p>
            <a:pPr>
              <a:buFontTx/>
              <a:buChar char="•"/>
            </a:pPr>
            <a:r>
              <a:rPr lang="es-ES"/>
              <a:t>Biatlé Continuo – En  las 11 categorías, al menos 3 eventos en el año. Entrega de los resultados al Departamento de Programación Deportiva Provincial – </a:t>
            </a:r>
            <a:r>
              <a:rPr lang="es-ES" b="1" u="sng"/>
              <a:t>Con envío a la Comisión Nacional.</a:t>
            </a:r>
            <a:r>
              <a:rPr lang="es-ES"/>
              <a:t> </a:t>
            </a:r>
            <a:r>
              <a:rPr lang="es-ES" b="1"/>
              <a:t>Incluyendo a los discapacitados.</a:t>
            </a:r>
            <a:endParaRPr lang="es-ES"/>
          </a:p>
          <a:p>
            <a:pPr>
              <a:buFontTx/>
              <a:buChar char="•"/>
            </a:pPr>
            <a:r>
              <a:rPr lang="es-ES"/>
              <a:t>Triatlé Moderno – Desde los 9-10 hasta los 17-18 años en sus categorías correspondientes, al menos 2 eventos en el año CON LA PROPUESTA PROVINCIAL ESPECÍFICA APROBADA. Entrega de los resultados al Departamento de Programación Deportiva Provincial – </a:t>
            </a:r>
            <a:r>
              <a:rPr lang="es-ES" b="1" u="sng"/>
              <a:t>Con envío a la Comisión Nacional. Tratar de incluir a los discapacitados</a:t>
            </a:r>
            <a:r>
              <a:rPr lang="es-ES" b="1"/>
              <a:t>.</a:t>
            </a:r>
            <a:endParaRPr lang="es-ES"/>
          </a:p>
          <a:p>
            <a:pPr>
              <a:buFontTx/>
              <a:buChar char="•"/>
            </a:pPr>
            <a:r>
              <a:rPr lang="es-ES"/>
              <a:t>Realizar las Competencias Finales Provinciales de cada categoría, de acuerdo a las características de cada territorio. </a:t>
            </a:r>
          </a:p>
          <a:p>
            <a:pPr eaLnBrk="0" hangingPunct="0">
              <a:buFontTx/>
              <a:buChar char="•"/>
            </a:pP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388" y="404813"/>
          <a:ext cx="8785225" cy="5994400"/>
        </p:xfrm>
        <a:graphic>
          <a:graphicData uri="http://schemas.openxmlformats.org/drawingml/2006/table">
            <a:tbl>
              <a:tblPr/>
              <a:tblGrid>
                <a:gridCol w="987927"/>
                <a:gridCol w="564528"/>
                <a:gridCol w="423396"/>
                <a:gridCol w="1840573"/>
                <a:gridCol w="1728192"/>
                <a:gridCol w="1152128"/>
                <a:gridCol w="994958"/>
                <a:gridCol w="1093275"/>
              </a:tblGrid>
              <a:tr h="936104">
                <a:tc>
                  <a:txBody>
                    <a:bodyPr/>
                    <a:lstStyle/>
                    <a:p>
                      <a:pPr algn="just">
                        <a:lnSpc>
                          <a:spcPct val="115000"/>
                        </a:lnSpc>
                        <a:spcAft>
                          <a:spcPts val="1000"/>
                        </a:spcAft>
                      </a:pPr>
                      <a:r>
                        <a:rPr lang="es-ES" sz="1200" b="1" dirty="0">
                          <a:solidFill>
                            <a:srgbClr val="FFFFFF"/>
                          </a:solidFill>
                          <a:effectLst/>
                          <a:latin typeface="Arial"/>
                          <a:ea typeface="Times New Roman"/>
                          <a:cs typeface="Times New Roman"/>
                        </a:rPr>
                        <a:t>Especialidad</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just">
                        <a:lnSpc>
                          <a:spcPct val="115000"/>
                        </a:lnSpc>
                        <a:spcAft>
                          <a:spcPts val="1000"/>
                        </a:spcAft>
                      </a:pPr>
                      <a:r>
                        <a:rPr lang="es-ES" sz="1200" b="1" dirty="0">
                          <a:solidFill>
                            <a:srgbClr val="FFFFFF"/>
                          </a:solidFill>
                          <a:effectLst/>
                          <a:latin typeface="Arial"/>
                          <a:ea typeface="Times New Roman"/>
                          <a:cs typeface="Times New Roman"/>
                        </a:rPr>
                        <a:t>Categ</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just">
                        <a:lnSpc>
                          <a:spcPct val="115000"/>
                        </a:lnSpc>
                        <a:spcAft>
                          <a:spcPts val="1000"/>
                        </a:spcAft>
                      </a:pPr>
                      <a:r>
                        <a:rPr lang="es-ES" sz="1200" b="1" dirty="0">
                          <a:solidFill>
                            <a:srgbClr val="FFFFFF"/>
                          </a:solidFill>
                          <a:effectLst/>
                          <a:latin typeface="Arial"/>
                          <a:ea typeface="Times New Roman"/>
                          <a:cs typeface="Times New Roman"/>
                        </a:rPr>
                        <a:t>Sesi.</a:t>
                      </a:r>
                      <a:endParaRPr lang="es-ES" sz="1200" dirty="0">
                        <a:effectLst/>
                        <a:latin typeface="Times New Roman"/>
                        <a:ea typeface="Times New Roman"/>
                        <a:cs typeface="Times New Roman"/>
                      </a:endParaRPr>
                    </a:p>
                    <a:p>
                      <a:pPr algn="just">
                        <a:lnSpc>
                          <a:spcPct val="115000"/>
                        </a:lnSpc>
                        <a:spcAft>
                          <a:spcPts val="1000"/>
                        </a:spcAft>
                      </a:pPr>
                      <a:r>
                        <a:rPr lang="es-ES" sz="1200" b="1" dirty="0">
                          <a:solidFill>
                            <a:srgbClr val="FFFFFF"/>
                          </a:solidFill>
                          <a:effectLst/>
                          <a:latin typeface="Arial"/>
                          <a:ea typeface="Times New Roman"/>
                          <a:cs typeface="Times New Roman"/>
                        </a:rPr>
                        <a:t> </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ctr">
                        <a:lnSpc>
                          <a:spcPct val="115000"/>
                        </a:lnSpc>
                        <a:spcAft>
                          <a:spcPts val="1000"/>
                        </a:spcAft>
                      </a:pPr>
                      <a:r>
                        <a:rPr lang="es-ES" sz="1200" b="1" dirty="0">
                          <a:solidFill>
                            <a:srgbClr val="FFFFFF"/>
                          </a:solidFill>
                          <a:effectLst/>
                          <a:latin typeface="Arial"/>
                          <a:ea typeface="Times New Roman"/>
                          <a:cs typeface="Times New Roman"/>
                        </a:rPr>
                        <a:t>Vol. Máx.  </a:t>
                      </a:r>
                      <a:endParaRPr lang="es-ES" sz="1200" b="1" dirty="0" smtClean="0">
                        <a:solidFill>
                          <a:srgbClr val="FFFFFF"/>
                        </a:solidFill>
                        <a:effectLst/>
                        <a:latin typeface="Arial"/>
                        <a:ea typeface="Times New Roman"/>
                        <a:cs typeface="Times New Roman"/>
                      </a:endParaRPr>
                    </a:p>
                    <a:p>
                      <a:pPr algn="ctr">
                        <a:lnSpc>
                          <a:spcPct val="115000"/>
                        </a:lnSpc>
                        <a:spcAft>
                          <a:spcPts val="1000"/>
                        </a:spcAft>
                      </a:pPr>
                      <a:r>
                        <a:rPr lang="es-ES" sz="1200" b="1" dirty="0" smtClean="0">
                          <a:solidFill>
                            <a:srgbClr val="FFFFFF"/>
                          </a:solidFill>
                          <a:effectLst/>
                          <a:latin typeface="Arial"/>
                          <a:ea typeface="Times New Roman"/>
                          <a:cs typeface="Times New Roman"/>
                        </a:rPr>
                        <a:t>Km/Clase. Min/Clase.</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ctr">
                        <a:lnSpc>
                          <a:spcPct val="115000"/>
                        </a:lnSpc>
                        <a:spcAft>
                          <a:spcPts val="1000"/>
                        </a:spcAft>
                      </a:pPr>
                      <a:r>
                        <a:rPr lang="es-ES" sz="1200" b="1" dirty="0">
                          <a:solidFill>
                            <a:srgbClr val="FFFFFF"/>
                          </a:solidFill>
                          <a:effectLst/>
                          <a:latin typeface="Arial"/>
                          <a:ea typeface="Times New Roman"/>
                          <a:cs typeface="Times New Roman"/>
                        </a:rPr>
                        <a:t>Capacidad: Fuerza</a:t>
                      </a:r>
                      <a:endParaRPr lang="es-ES" sz="1200" dirty="0">
                        <a:effectLst/>
                        <a:latin typeface="Times New Roman"/>
                        <a:ea typeface="Times New Roman"/>
                        <a:cs typeface="Times New Roman"/>
                      </a:endParaRPr>
                    </a:p>
                    <a:p>
                      <a:pPr algn="ctr">
                        <a:lnSpc>
                          <a:spcPct val="115000"/>
                        </a:lnSpc>
                        <a:spcAft>
                          <a:spcPts val="1000"/>
                        </a:spcAft>
                      </a:pPr>
                      <a:r>
                        <a:rPr lang="es-ES" sz="1200" b="1" dirty="0" smtClean="0">
                          <a:solidFill>
                            <a:srgbClr val="FFFFFF"/>
                          </a:solidFill>
                          <a:effectLst/>
                          <a:latin typeface="Arial"/>
                          <a:ea typeface="Times New Roman"/>
                          <a:cs typeface="Times New Roman"/>
                        </a:rPr>
                        <a:t>(Clase/sem</a:t>
                      </a:r>
                      <a:r>
                        <a:rPr lang="es-ES" sz="1200" b="1" dirty="0">
                          <a:solidFill>
                            <a:srgbClr val="FFFFFF"/>
                          </a:solidFill>
                          <a:effectLst/>
                          <a:latin typeface="Arial"/>
                          <a:ea typeface="Times New Roman"/>
                          <a:cs typeface="Times New Roman"/>
                        </a:rPr>
                        <a:t>)</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ctr">
                        <a:lnSpc>
                          <a:spcPct val="115000"/>
                        </a:lnSpc>
                        <a:spcAft>
                          <a:spcPts val="1000"/>
                        </a:spcAft>
                      </a:pPr>
                      <a:r>
                        <a:rPr lang="es-ES" sz="1200" b="1" dirty="0">
                          <a:solidFill>
                            <a:srgbClr val="FFFFFF"/>
                          </a:solidFill>
                          <a:effectLst/>
                          <a:latin typeface="Arial"/>
                          <a:ea typeface="Times New Roman"/>
                          <a:cs typeface="Times New Roman"/>
                        </a:rPr>
                        <a:t>Técnica</a:t>
                      </a:r>
                      <a:endParaRPr lang="es-ES" sz="1200" dirty="0">
                        <a:effectLst/>
                        <a:latin typeface="Times New Roman"/>
                        <a:ea typeface="Times New Roman"/>
                        <a:cs typeface="Times New Roman"/>
                      </a:endParaRPr>
                    </a:p>
                    <a:p>
                      <a:pPr algn="ctr">
                        <a:lnSpc>
                          <a:spcPct val="115000"/>
                        </a:lnSpc>
                        <a:spcAft>
                          <a:spcPts val="1000"/>
                        </a:spcAft>
                      </a:pPr>
                      <a:r>
                        <a:rPr lang="es-ES" sz="1200" b="1" dirty="0" smtClean="0">
                          <a:solidFill>
                            <a:srgbClr val="FFFFFF"/>
                          </a:solidFill>
                          <a:effectLst/>
                          <a:latin typeface="Arial"/>
                          <a:ea typeface="Times New Roman"/>
                          <a:cs typeface="Times New Roman"/>
                        </a:rPr>
                        <a:t>(</a:t>
                      </a:r>
                      <a:r>
                        <a:rPr kumimoji="0" lang="es-ES" sz="1200" b="1" i="0" u="none" strike="noStrike" kern="1200" cap="none" spc="0" normalizeH="0" baseline="0" noProof="0" dirty="0" smtClean="0">
                          <a:ln>
                            <a:noFill/>
                          </a:ln>
                          <a:solidFill>
                            <a:srgbClr val="FFFFFF"/>
                          </a:solidFill>
                          <a:effectLst/>
                          <a:uLnTx/>
                          <a:uFillTx/>
                          <a:latin typeface="Arial"/>
                          <a:ea typeface="Times New Roman"/>
                          <a:cs typeface="Times New Roman"/>
                        </a:rPr>
                        <a:t>Clase/sem</a:t>
                      </a:r>
                      <a:r>
                        <a:rPr lang="es-ES" sz="1200" b="1" dirty="0" smtClean="0">
                          <a:solidFill>
                            <a:srgbClr val="FFFFFF"/>
                          </a:solidFill>
                          <a:effectLst/>
                          <a:latin typeface="Arial"/>
                          <a:ea typeface="Times New Roman"/>
                          <a:cs typeface="Times New Roman"/>
                        </a:rPr>
                        <a:t>) </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ctr">
                        <a:lnSpc>
                          <a:spcPct val="115000"/>
                        </a:lnSpc>
                        <a:spcAft>
                          <a:spcPts val="1000"/>
                        </a:spcAft>
                      </a:pPr>
                      <a:r>
                        <a:rPr lang="es-ES" sz="1200" b="1" dirty="0">
                          <a:solidFill>
                            <a:srgbClr val="FFFFFF"/>
                          </a:solidFill>
                          <a:effectLst/>
                          <a:latin typeface="Arial"/>
                          <a:ea typeface="Times New Roman"/>
                          <a:cs typeface="Times New Roman"/>
                        </a:rPr>
                        <a:t>Rapidez</a:t>
                      </a:r>
                      <a:endParaRPr lang="es-ES" sz="1200" dirty="0">
                        <a:effectLst/>
                        <a:latin typeface="Times New Roman"/>
                        <a:ea typeface="Times New Roman"/>
                        <a:cs typeface="Times New Roman"/>
                      </a:endParaRPr>
                    </a:p>
                    <a:p>
                      <a:pPr algn="ctr">
                        <a:lnSpc>
                          <a:spcPct val="115000"/>
                        </a:lnSpc>
                        <a:spcAft>
                          <a:spcPts val="1000"/>
                        </a:spcAft>
                      </a:pPr>
                      <a:r>
                        <a:rPr kumimoji="0" lang="es-ES" sz="1200" b="1" i="0" u="none" strike="noStrike" kern="1200" cap="none" spc="0" normalizeH="0" baseline="0" noProof="0" dirty="0" smtClean="0">
                          <a:ln>
                            <a:noFill/>
                          </a:ln>
                          <a:solidFill>
                            <a:srgbClr val="FFFFFF"/>
                          </a:solidFill>
                          <a:effectLst/>
                          <a:uLnTx/>
                          <a:uFillTx/>
                          <a:latin typeface="Arial"/>
                          <a:ea typeface="Times New Roman"/>
                          <a:cs typeface="Times New Roman"/>
                        </a:rPr>
                        <a:t>(Clase/sem</a:t>
                      </a:r>
                      <a:r>
                        <a:rPr lang="es-ES" sz="1200" b="1" dirty="0" smtClean="0">
                          <a:solidFill>
                            <a:srgbClr val="FFFFFF"/>
                          </a:solidFill>
                          <a:effectLst/>
                          <a:latin typeface="Arial"/>
                          <a:ea typeface="Times New Roman"/>
                          <a:cs typeface="Times New Roman"/>
                        </a:rPr>
                        <a:t>)</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a:txBody>
                    <a:bodyPr/>
                    <a:lstStyle/>
                    <a:p>
                      <a:pPr algn="ctr">
                        <a:lnSpc>
                          <a:spcPct val="115000"/>
                        </a:lnSpc>
                        <a:spcAft>
                          <a:spcPts val="1000"/>
                        </a:spcAft>
                      </a:pPr>
                      <a:r>
                        <a:rPr lang="es-ES" sz="1200" b="1" dirty="0">
                          <a:solidFill>
                            <a:srgbClr val="FFFFFF"/>
                          </a:solidFill>
                          <a:effectLst/>
                          <a:latin typeface="Arial"/>
                          <a:ea typeface="Times New Roman"/>
                          <a:cs typeface="Times New Roman"/>
                        </a:rPr>
                        <a:t>Volúmenes anuales</a:t>
                      </a:r>
                      <a:endParaRPr lang="es-ES" sz="1200" dirty="0">
                        <a:effectLst/>
                        <a:latin typeface="Times New Roman"/>
                        <a:ea typeface="Times New Roman"/>
                        <a:cs typeface="Times New Roman"/>
                      </a:endParaRPr>
                    </a:p>
                  </a:txBody>
                  <a:tcPr marL="15646" marR="15646" marT="0" marB="0">
                    <a:lnL>
                      <a:noFill/>
                    </a:lnL>
                    <a:lnR>
                      <a:noFill/>
                    </a:lnR>
                    <a:lnT>
                      <a:noFill/>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r>
              <a:tr h="236419">
                <a:tc rowSpan="4">
                  <a:txBody>
                    <a:bodyPr/>
                    <a:lstStyle/>
                    <a:p>
                      <a:pPr algn="just">
                        <a:spcAft>
                          <a:spcPts val="0"/>
                        </a:spcAft>
                      </a:pPr>
                      <a:r>
                        <a:rPr lang="es-ES" sz="1200" b="1">
                          <a:effectLst/>
                          <a:latin typeface="Arial"/>
                          <a:ea typeface="Times New Roman"/>
                          <a:cs typeface="Times New Roman"/>
                        </a:rPr>
                        <a:t>CARRERA</a:t>
                      </a:r>
                      <a:endParaRPr lang="es-ES" sz="1200">
                        <a:effectLst/>
                        <a:latin typeface="Times New Roman"/>
                        <a:ea typeface="Times New Roman"/>
                        <a:cs typeface="Times New Roman"/>
                      </a:endParaRPr>
                    </a:p>
                    <a:p>
                      <a:pPr algn="just">
                        <a:spcAft>
                          <a:spcPts val="0"/>
                        </a:spcAft>
                      </a:pPr>
                      <a:r>
                        <a:rPr lang="es-ES" sz="1200" b="1">
                          <a:effectLst/>
                          <a:latin typeface="Arial"/>
                          <a:ea typeface="Times New Roman"/>
                          <a:cs typeface="Times New Roman"/>
                        </a:rPr>
                        <a:t> </a:t>
                      </a:r>
                      <a:endParaRPr lang="es-ES" sz="1200">
                        <a:effectLst/>
                        <a:latin typeface="Times New Roman"/>
                        <a:ea typeface="Times New Roman"/>
                        <a:cs typeface="Times New Roman"/>
                      </a:endParaRPr>
                    </a:p>
                    <a:p>
                      <a:pPr algn="just">
                        <a:spcAft>
                          <a:spcPts val="0"/>
                        </a:spcAft>
                      </a:pPr>
                      <a:r>
                        <a:rPr lang="es-ES" sz="1200" b="1">
                          <a:effectLst/>
                          <a:latin typeface="Arial"/>
                          <a:ea typeface="Times New Roman"/>
                          <a:cs typeface="Times New Roman"/>
                        </a:rPr>
                        <a:t> </a:t>
                      </a:r>
                      <a:endParaRPr lang="es-ES" sz="1200">
                        <a:effectLst/>
                        <a:latin typeface="Times New Roman"/>
                        <a:ea typeface="Times New Roman"/>
                        <a:cs typeface="Times New Roman"/>
                      </a:endParaRPr>
                    </a:p>
                    <a:p>
                      <a:pPr algn="just">
                        <a:spcAft>
                          <a:spcPts val="0"/>
                        </a:spcAft>
                      </a:pPr>
                      <a:r>
                        <a:rPr lang="es-ES" sz="1200" b="1">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nchor="ctr">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9--10</a:t>
                      </a:r>
                      <a:endParaRPr lang="es-ES" sz="1200" dirty="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2-3</a:t>
                      </a:r>
                      <a:endParaRPr lang="es-ES" sz="1200" dirty="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3  Km.</a:t>
                      </a:r>
                      <a:endParaRPr lang="es-ES" sz="1200" dirty="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323 Km.</a:t>
                      </a:r>
                      <a:endParaRPr lang="es-ES" sz="1200">
                        <a:effectLst/>
                        <a:latin typeface="Times New Roman"/>
                        <a:ea typeface="Times New Roman"/>
                        <a:cs typeface="Times New Roman"/>
                      </a:endParaRPr>
                    </a:p>
                  </a:txBody>
                  <a:tcPr marL="15646" marR="15646" marT="0" marB="0">
                    <a:lnL>
                      <a:noFill/>
                    </a:lnL>
                    <a:lnR>
                      <a:noFill/>
                    </a:lnR>
                    <a:lnT w="12700" cap="flat" cmpd="sng" algn="ctr">
                      <a:solidFill>
                        <a:srgbClr val="000000"/>
                      </a:solidFill>
                      <a:prstDash val="solid"/>
                      <a:round/>
                      <a:headEnd type="none" w="med" len="med"/>
                      <a:tailEnd type="none" w="med" len="med"/>
                    </a:lnT>
                    <a:lnB>
                      <a:noFill/>
                    </a:lnB>
                    <a:pattFill prst="pct20">
                      <a:fgClr>
                        <a:srgbClr val="00FF00"/>
                      </a:fgClr>
                      <a:bgClr>
                        <a:srgbClr val="EFFFEF"/>
                      </a:bgClr>
                    </a:pattFill>
                  </a:tcPr>
                </a:tc>
              </a:tr>
              <a:tr h="191916">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11--12</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2--3</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4 Km.</a:t>
                      </a:r>
                      <a:endParaRPr lang="es-ES" sz="1200" dirty="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412 Km.</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r>
              <a:tr h="191916">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13-14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6 Km.</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2</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1</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1</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903 Km.</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r>
              <a:tr h="536303">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15-16</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6 Km.</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2</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1</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1032 Km.</a:t>
                      </a:r>
                      <a:endParaRPr lang="es-ES" sz="1200" dirty="0">
                        <a:effectLst/>
                        <a:latin typeface="Times New Roman"/>
                        <a:ea typeface="Times New Roman"/>
                        <a:cs typeface="Times New Roman"/>
                      </a:endParaRPr>
                    </a:p>
                    <a:p>
                      <a:pPr algn="ctr">
                        <a:lnSpc>
                          <a:spcPct val="115000"/>
                        </a:lnSpc>
                        <a:spcAft>
                          <a:spcPts val="1000"/>
                        </a:spcAft>
                      </a:pPr>
                      <a:r>
                        <a:rPr lang="es-ES" sz="1200" dirty="0">
                          <a:effectLst/>
                          <a:latin typeface="Arial"/>
                          <a:ea typeface="Times New Roman"/>
                          <a:cs typeface="Times New Roman"/>
                        </a:rPr>
                        <a:t> </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r>
              <a:tr h="194698">
                <a:tc>
                  <a:txBody>
                    <a:bodyPr/>
                    <a:lstStyle/>
                    <a:p>
                      <a:pPr algn="just">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17-18     </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8 Km</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2</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1376 Km</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r>
              <a:tr h="191916">
                <a:tc>
                  <a:txBody>
                    <a:bodyPr/>
                    <a:lstStyle/>
                    <a:p>
                      <a:pPr algn="just">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 </a:t>
                      </a:r>
                      <a:endParaRPr lang="es-ES" sz="1200" dirty="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r>
              <a:tr h="191916">
                <a:tc rowSpan="4">
                  <a:txBody>
                    <a:bodyPr/>
                    <a:lstStyle/>
                    <a:p>
                      <a:pPr algn="just">
                        <a:spcAft>
                          <a:spcPts val="0"/>
                        </a:spcAft>
                      </a:pPr>
                      <a:r>
                        <a:rPr lang="es-ES" sz="1200" b="1">
                          <a:effectLst/>
                          <a:latin typeface="Arial"/>
                          <a:ea typeface="Times New Roman"/>
                          <a:cs typeface="Times New Roman"/>
                        </a:rPr>
                        <a:t>NATACION</a:t>
                      </a:r>
                      <a:endParaRPr lang="es-ES" sz="1200">
                        <a:effectLst/>
                        <a:latin typeface="Times New Roman"/>
                        <a:ea typeface="Times New Roman"/>
                        <a:cs typeface="Times New Roman"/>
                      </a:endParaRPr>
                    </a:p>
                  </a:txBody>
                  <a:tcPr marL="15646" marR="15646" marT="0" marB="0" anchor="ctr">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9--10</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4</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1,5-2 Km</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1--2</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258 Km.</a:t>
                      </a:r>
                      <a:endParaRPr lang="es-ES" sz="1200" dirty="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r>
              <a:tr h="191916">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11--12</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2-2,5 Km</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1</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376 Km.</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r>
              <a:tr h="536303">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13-14</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4--5</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3 Km</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4--5</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a:effectLst/>
                          <a:latin typeface="Arial"/>
                          <a:ea typeface="Times New Roman"/>
                          <a:cs typeface="Times New Roman"/>
                        </a:rPr>
                        <a:t>4--5</a:t>
                      </a:r>
                      <a:endParaRPr lang="es-ES" sz="1200">
                        <a:effectLst/>
                        <a:latin typeface="Times New Roman"/>
                        <a:ea typeface="Times New Roman"/>
                        <a:cs typeface="Times New Roman"/>
                      </a:endParaRPr>
                    </a:p>
                  </a:txBody>
                  <a:tcPr marL="15646" marR="15646" marT="0" marB="0">
                    <a:lnL>
                      <a:noFill/>
                    </a:lnL>
                    <a:lnR>
                      <a:noFill/>
                    </a:lnR>
                    <a:lnT>
                      <a:noFill/>
                    </a:lnT>
                    <a:lnB>
                      <a:noFill/>
                    </a:lnB>
                  </a:tcPr>
                </a:tc>
                <a:tc>
                  <a:txBody>
                    <a:bodyPr/>
                    <a:lstStyle/>
                    <a:p>
                      <a:pPr algn="ctr">
                        <a:lnSpc>
                          <a:spcPct val="115000"/>
                        </a:lnSpc>
                        <a:spcAft>
                          <a:spcPts val="1000"/>
                        </a:spcAft>
                      </a:pPr>
                      <a:r>
                        <a:rPr lang="es-ES" sz="1200" dirty="0">
                          <a:effectLst/>
                          <a:latin typeface="Arial"/>
                          <a:ea typeface="Times New Roman"/>
                          <a:cs typeface="Times New Roman"/>
                        </a:rPr>
                        <a:t>580 Km.</a:t>
                      </a:r>
                      <a:endParaRPr lang="es-ES" sz="1200" dirty="0">
                        <a:effectLst/>
                        <a:latin typeface="Times New Roman"/>
                        <a:ea typeface="Times New Roman"/>
                        <a:cs typeface="Times New Roman"/>
                      </a:endParaRPr>
                    </a:p>
                  </a:txBody>
                  <a:tcPr marL="15646" marR="15646" marT="0" marB="0">
                    <a:lnL>
                      <a:noFill/>
                    </a:lnL>
                    <a:lnR>
                      <a:noFill/>
                    </a:lnR>
                    <a:lnT>
                      <a:noFill/>
                    </a:lnT>
                    <a:lnB>
                      <a:noFill/>
                    </a:lnB>
                  </a:tcPr>
                </a:tc>
              </a:tr>
              <a:tr h="536303">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15-16</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4--5</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3,5 Km</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4--5</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4--5</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670 Km.</a:t>
                      </a:r>
                      <a:endParaRPr lang="es-ES" sz="1200" dirty="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r>
              <a:tr h="191916">
                <a:tc>
                  <a:txBody>
                    <a:bodyPr/>
                    <a:lstStyle/>
                    <a:p>
                      <a:pPr algn="just">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17-18</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  5                </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3.5 Km</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5</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a:effectLst/>
                          <a:latin typeface="Arial"/>
                          <a:ea typeface="Times New Roman"/>
                          <a:cs typeface="Times New Roman"/>
                        </a:rPr>
                        <a:t>5</a:t>
                      </a:r>
                      <a:endParaRPr lang="es-ES" sz="120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c>
                  <a:txBody>
                    <a:bodyPr/>
                    <a:lstStyle/>
                    <a:p>
                      <a:pPr algn="ctr">
                        <a:lnSpc>
                          <a:spcPct val="115000"/>
                        </a:lnSpc>
                        <a:spcAft>
                          <a:spcPts val="1000"/>
                        </a:spcAft>
                      </a:pPr>
                      <a:r>
                        <a:rPr lang="es-ES" sz="1200" dirty="0">
                          <a:effectLst/>
                          <a:latin typeface="Arial"/>
                          <a:ea typeface="Times New Roman"/>
                          <a:cs typeface="Times New Roman"/>
                        </a:rPr>
                        <a:t>752 Km</a:t>
                      </a:r>
                      <a:endParaRPr lang="es-ES" sz="1200" dirty="0">
                        <a:effectLst/>
                        <a:latin typeface="Times New Roman"/>
                        <a:ea typeface="Times New Roman"/>
                        <a:cs typeface="Times New Roman"/>
                      </a:endParaRPr>
                    </a:p>
                  </a:txBody>
                  <a:tcPr marL="15646" marR="15646" marT="0" marB="0">
                    <a:lnL>
                      <a:noFill/>
                    </a:lnL>
                    <a:lnR>
                      <a:noFill/>
                    </a:lnR>
                    <a:lnT>
                      <a:noFill/>
                    </a:lnT>
                    <a:lnB>
                      <a:noFill/>
                    </a:lnB>
                    <a:pattFill prst="pct20">
                      <a:fgClr>
                        <a:srgbClr val="00FF00"/>
                      </a:fgClr>
                      <a:bgClr>
                        <a:srgbClr val="EFFFEF"/>
                      </a:bgClr>
                    </a:pattFill>
                  </a:tcPr>
                </a:tc>
              </a:tr>
              <a:tr h="191916">
                <a:tc rowSpan="2">
                  <a:txBody>
                    <a:bodyPr/>
                    <a:lstStyle/>
                    <a:p>
                      <a:pPr algn="just">
                        <a:lnSpc>
                          <a:spcPct val="115000"/>
                        </a:lnSpc>
                        <a:spcBef>
                          <a:spcPts val="1000"/>
                        </a:spcBef>
                        <a:spcAft>
                          <a:spcPts val="0"/>
                        </a:spcAft>
                      </a:pPr>
                      <a:r>
                        <a:rPr lang="es-ES" sz="1200" b="1">
                          <a:solidFill>
                            <a:srgbClr val="404040"/>
                          </a:solidFill>
                          <a:effectLst/>
                          <a:latin typeface="Arial"/>
                          <a:ea typeface="Times New Roman"/>
                          <a:cs typeface="Times New Roman"/>
                        </a:rPr>
                        <a:t>TIRO</a:t>
                      </a:r>
                      <a:endParaRPr lang="es-ES" sz="1200">
                        <a:effectLst/>
                        <a:latin typeface="Times New Roman"/>
                        <a:ea typeface="Times New Roman"/>
                        <a:cs typeface="Times New Roman"/>
                      </a:endParaRPr>
                    </a:p>
                  </a:txBody>
                  <a:tcPr marL="15646" marR="15646" marT="0" marB="0" anchor="ctr">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13-14</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3</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60  min</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3</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dirty="0">
                          <a:effectLst/>
                          <a:latin typeface="Arial"/>
                          <a:ea typeface="Times New Roman"/>
                          <a:cs typeface="Times New Roman"/>
                        </a:rPr>
                        <a:t>7700  min</a:t>
                      </a:r>
                      <a:endParaRPr lang="es-ES" sz="1200" dirty="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r>
              <a:tr h="191916">
                <a:tc vMerge="1">
                  <a:txBody>
                    <a:bodyPr/>
                    <a:lstStyle/>
                    <a:p>
                      <a:endParaRPr lang="es-ES"/>
                    </a:p>
                  </a:txBody>
                  <a:tcPr/>
                </a:tc>
                <a:tc>
                  <a:txBody>
                    <a:bodyPr/>
                    <a:lstStyle/>
                    <a:p>
                      <a:pPr algn="ctr">
                        <a:lnSpc>
                          <a:spcPct val="115000"/>
                        </a:lnSpc>
                        <a:spcAft>
                          <a:spcPts val="1000"/>
                        </a:spcAft>
                      </a:pPr>
                      <a:r>
                        <a:rPr lang="es-ES" sz="1200">
                          <a:effectLst/>
                          <a:latin typeface="Arial"/>
                          <a:ea typeface="Times New Roman"/>
                          <a:cs typeface="Times New Roman"/>
                        </a:rPr>
                        <a:t>15-16</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60  min</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a:t>
                      </a:r>
                      <a:endParaRPr lang="es-ES" sz="120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c>
                  <a:txBody>
                    <a:bodyPr/>
                    <a:lstStyle/>
                    <a:p>
                      <a:pPr algn="ctr">
                        <a:lnSpc>
                          <a:spcPct val="115000"/>
                        </a:lnSpc>
                        <a:spcAft>
                          <a:spcPts val="1000"/>
                        </a:spcAft>
                      </a:pPr>
                      <a:r>
                        <a:rPr lang="es-ES" sz="1200" dirty="0">
                          <a:effectLst/>
                          <a:latin typeface="Arial"/>
                          <a:ea typeface="Times New Roman"/>
                          <a:cs typeface="Times New Roman"/>
                        </a:rPr>
                        <a:t>9600  min</a:t>
                      </a:r>
                      <a:endParaRPr lang="es-ES" sz="1200" dirty="0">
                        <a:effectLst/>
                        <a:latin typeface="Times New Roman"/>
                        <a:ea typeface="Times New Roman"/>
                        <a:cs typeface="Times New Roman"/>
                      </a:endParaRPr>
                    </a:p>
                  </a:txBody>
                  <a:tcPr marL="15646" marR="15646" marT="0" marB="0">
                    <a:lnL>
                      <a:noFill/>
                    </a:lnL>
                    <a:lnR>
                      <a:noFill/>
                    </a:lnR>
                    <a:lnT>
                      <a:noFill/>
                    </a:lnT>
                    <a:lnB>
                      <a:noFill/>
                    </a:lnB>
                    <a:solidFill>
                      <a:srgbClr val="92D050"/>
                    </a:solidFill>
                  </a:tcPr>
                </a:tc>
              </a:tr>
              <a:tr h="1286396">
                <a:tc>
                  <a:txBody>
                    <a:bodyPr/>
                    <a:lstStyle/>
                    <a:p>
                      <a:pPr algn="just">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just">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just">
                        <a:lnSpc>
                          <a:spcPct val="115000"/>
                        </a:lnSpc>
                        <a:spcAft>
                          <a:spcPts val="1000"/>
                        </a:spcAft>
                      </a:pPr>
                      <a:r>
                        <a:rPr lang="es-ES" sz="1200" b="1">
                          <a:effectLst/>
                          <a:latin typeface="Arial"/>
                          <a:ea typeface="Times New Roman"/>
                          <a:cs typeface="Times New Roman"/>
                        </a:rPr>
                        <a:t>ESGRIMA             </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17 – 18</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15-16</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17-18</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3</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3</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  60 min</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60 min</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60 min</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3-4</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2</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a:effectLst/>
                          <a:latin typeface="Arial"/>
                          <a:ea typeface="Times New Roman"/>
                          <a:cs typeface="Times New Roman"/>
                        </a:rPr>
                        <a:t>-</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p>
                      <a:pPr algn="ctr">
                        <a:lnSpc>
                          <a:spcPct val="115000"/>
                        </a:lnSpc>
                        <a:spcAft>
                          <a:spcPts val="1000"/>
                        </a:spcAft>
                      </a:pPr>
                      <a:r>
                        <a:rPr lang="es-ES" sz="1200">
                          <a:effectLst/>
                          <a:latin typeface="Arial"/>
                          <a:ea typeface="Times New Roman"/>
                          <a:cs typeface="Times New Roman"/>
                        </a:rPr>
                        <a:t> </a:t>
                      </a:r>
                      <a:endParaRPr lang="es-ES" sz="120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es-ES" sz="1200" dirty="0">
                          <a:effectLst/>
                          <a:latin typeface="Arial"/>
                          <a:ea typeface="Times New Roman"/>
                          <a:cs typeface="Times New Roman"/>
                        </a:rPr>
                        <a:t>9600  min</a:t>
                      </a:r>
                      <a:endParaRPr lang="es-ES" sz="1200" dirty="0">
                        <a:effectLst/>
                        <a:latin typeface="Times New Roman"/>
                        <a:ea typeface="Times New Roman"/>
                        <a:cs typeface="Times New Roman"/>
                      </a:endParaRPr>
                    </a:p>
                    <a:p>
                      <a:pPr algn="ctr">
                        <a:lnSpc>
                          <a:spcPct val="115000"/>
                        </a:lnSpc>
                        <a:spcAft>
                          <a:spcPts val="1000"/>
                        </a:spcAft>
                      </a:pPr>
                      <a:r>
                        <a:rPr lang="es-ES" sz="1200" dirty="0">
                          <a:effectLst/>
                          <a:latin typeface="Arial"/>
                          <a:ea typeface="Times New Roman"/>
                          <a:cs typeface="Times New Roman"/>
                        </a:rPr>
                        <a:t> </a:t>
                      </a:r>
                      <a:endParaRPr lang="es-ES" sz="1200" dirty="0">
                        <a:effectLst/>
                        <a:latin typeface="Times New Roman"/>
                        <a:ea typeface="Times New Roman"/>
                        <a:cs typeface="Times New Roman"/>
                      </a:endParaRPr>
                    </a:p>
                    <a:p>
                      <a:pPr algn="ctr">
                        <a:lnSpc>
                          <a:spcPct val="115000"/>
                        </a:lnSpc>
                        <a:spcAft>
                          <a:spcPts val="1000"/>
                        </a:spcAft>
                      </a:pPr>
                      <a:r>
                        <a:rPr lang="es-ES" sz="1200" dirty="0">
                          <a:effectLst/>
                          <a:latin typeface="Arial"/>
                          <a:ea typeface="Times New Roman"/>
                          <a:cs typeface="Times New Roman"/>
                        </a:rPr>
                        <a:t>   7000 min</a:t>
                      </a:r>
                      <a:endParaRPr lang="es-ES" sz="1200" dirty="0">
                        <a:effectLst/>
                        <a:latin typeface="Times New Roman"/>
                        <a:ea typeface="Times New Roman"/>
                        <a:cs typeface="Times New Roman"/>
                      </a:endParaRPr>
                    </a:p>
                    <a:p>
                      <a:pPr marL="342900" lvl="0" indent="-342900" algn="ctr">
                        <a:lnSpc>
                          <a:spcPct val="115000"/>
                        </a:lnSpc>
                        <a:spcAft>
                          <a:spcPts val="1000"/>
                        </a:spcAft>
                        <a:buFont typeface="+mj-lt"/>
                        <a:buAutoNum type="arabicPeriod" startAt="7000"/>
                      </a:pPr>
                      <a:r>
                        <a:rPr lang="es-ES" sz="1200" dirty="0">
                          <a:effectLst/>
                          <a:latin typeface="Arial"/>
                          <a:ea typeface="Times New Roman"/>
                          <a:cs typeface="Times New Roman"/>
                        </a:rPr>
                        <a:t>min</a:t>
                      </a:r>
                      <a:endParaRPr lang="es-ES" sz="1200" dirty="0">
                        <a:effectLst/>
                        <a:latin typeface="Times New Roman"/>
                        <a:ea typeface="Times New Roman"/>
                        <a:cs typeface="Times New Roman"/>
                      </a:endParaRPr>
                    </a:p>
                  </a:txBody>
                  <a:tcPr marL="15646" marR="15646" marT="0" marB="0">
                    <a:lnL>
                      <a:noFill/>
                    </a:lnL>
                    <a:lnR>
                      <a:noFill/>
                    </a:lnR>
                    <a:lnT>
                      <a:noFill/>
                    </a:lnT>
                    <a:lnB w="19050" cap="flat" cmpd="sng" algn="ctr">
                      <a:solidFill>
                        <a:srgbClr val="80808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Rectángulo"/>
          <p:cNvSpPr>
            <a:spLocks noChangeArrowheads="1"/>
          </p:cNvSpPr>
          <p:nvPr/>
        </p:nvSpPr>
        <p:spPr bwMode="auto">
          <a:xfrm>
            <a:off x="0" y="188913"/>
            <a:ext cx="8675688" cy="400050"/>
          </a:xfrm>
          <a:prstGeom prst="rect">
            <a:avLst/>
          </a:prstGeom>
          <a:noFill/>
          <a:ln w="9525">
            <a:noFill/>
            <a:miter lim="800000"/>
            <a:headEnd/>
            <a:tailEnd/>
          </a:ln>
        </p:spPr>
        <p:txBody>
          <a:bodyPr>
            <a:spAutoFit/>
          </a:bodyPr>
          <a:lstStyle/>
          <a:p>
            <a:pPr algn="ctr"/>
            <a:r>
              <a:rPr lang="es-ES" sz="2000" b="1" i="1" u="sng">
                <a:solidFill>
                  <a:srgbClr val="000000"/>
                </a:solidFill>
                <a:latin typeface="Bookman Old Style" pitchFamily="18" charset="0"/>
              </a:rPr>
              <a:t>PRIMER AÑO DE INICIACION (9  AÑOS) JUVENIL E</a:t>
            </a:r>
            <a:endParaRPr lang="es-ES" sz="2000" b="1" i="1">
              <a:solidFill>
                <a:srgbClr val="000000"/>
              </a:solidFill>
              <a:latin typeface="Bookman Old Style" pitchFamily="18" charset="0"/>
            </a:endParaRPr>
          </a:p>
        </p:txBody>
      </p:sp>
      <p:sp>
        <p:nvSpPr>
          <p:cNvPr id="37890" name="2 CuadroTexto"/>
          <p:cNvSpPr txBox="1">
            <a:spLocks noChangeArrowheads="1"/>
          </p:cNvSpPr>
          <p:nvPr/>
        </p:nvSpPr>
        <p:spPr bwMode="auto">
          <a:xfrm>
            <a:off x="571500" y="1000125"/>
            <a:ext cx="8286750" cy="4800600"/>
          </a:xfrm>
          <a:prstGeom prst="rect">
            <a:avLst/>
          </a:prstGeom>
          <a:noFill/>
          <a:ln w="9525">
            <a:noFill/>
            <a:miter lim="800000"/>
            <a:headEnd/>
            <a:tailEnd/>
          </a:ln>
        </p:spPr>
        <p:txBody>
          <a:bodyPr>
            <a:spAutoFit/>
          </a:bodyPr>
          <a:lstStyle/>
          <a:p>
            <a:endParaRPr lang="es-ES" sz="2400">
              <a:solidFill>
                <a:srgbClr val="000000"/>
              </a:solidFill>
            </a:endParaRPr>
          </a:p>
          <a:p>
            <a:r>
              <a:rPr lang="es-ES" sz="2400" b="1" u="sng">
                <a:solidFill>
                  <a:srgbClr val="000000"/>
                </a:solidFill>
              </a:rPr>
              <a:t>Ejercicios de la  1era  Etapa de iniciación.</a:t>
            </a:r>
          </a:p>
          <a:p>
            <a:endParaRPr lang="es-ES" sz="2400" b="1" u="sng">
              <a:solidFill>
                <a:srgbClr val="000000"/>
              </a:solidFill>
            </a:endParaRPr>
          </a:p>
          <a:p>
            <a:r>
              <a:rPr lang="es-ES" sz="2400">
                <a:solidFill>
                  <a:srgbClr val="000000"/>
                </a:solidFill>
              </a:rPr>
              <a:t>Contacto con el nuevo medio. Estímulo a la estancia en el agua.</a:t>
            </a:r>
          </a:p>
          <a:p>
            <a:r>
              <a:rPr lang="es-ES" sz="2400">
                <a:solidFill>
                  <a:srgbClr val="000000"/>
                </a:solidFill>
              </a:rPr>
              <a:t>Trasladarse de diversas formas, en la posición de pie.</a:t>
            </a:r>
          </a:p>
          <a:p>
            <a:r>
              <a:rPr lang="es-ES" sz="2400">
                <a:solidFill>
                  <a:srgbClr val="000000"/>
                </a:solidFill>
              </a:rPr>
              <a:t>Confianza en las indicaciones del profesor.</a:t>
            </a:r>
          </a:p>
          <a:p>
            <a:r>
              <a:rPr lang="es-ES" sz="2400">
                <a:solidFill>
                  <a:srgbClr val="000000"/>
                </a:solidFill>
              </a:rPr>
              <a:t>Soplar el agua a nivel de la boca.</a:t>
            </a:r>
          </a:p>
          <a:p>
            <a:r>
              <a:rPr lang="es-ES" sz="2400">
                <a:solidFill>
                  <a:srgbClr val="000000"/>
                </a:solidFill>
              </a:rPr>
              <a:t>Introducir la cabeza en el agua.</a:t>
            </a:r>
          </a:p>
          <a:p>
            <a:r>
              <a:rPr lang="es-ES" sz="2400">
                <a:solidFill>
                  <a:srgbClr val="000000"/>
                </a:solidFill>
              </a:rPr>
              <a:t>Saltar agachado ó de pié con la vara en la mano.</a:t>
            </a:r>
          </a:p>
          <a:p>
            <a:r>
              <a:rPr lang="es-ES" sz="2400">
                <a:solidFill>
                  <a:srgbClr val="000000"/>
                </a:solidFill>
              </a:rPr>
              <a:t>Saltar dentro del agua hacia delante.</a:t>
            </a:r>
          </a:p>
          <a:p>
            <a:r>
              <a:rPr lang="es-ES" sz="2400">
                <a:solidFill>
                  <a:srgbClr val="000000"/>
                </a:solidFill>
              </a:rPr>
              <a:t>Juegos en el agua. Al final de la clase preferiblemente.</a:t>
            </a:r>
          </a:p>
          <a:p>
            <a:r>
              <a:rPr lang="es-ES" sz="2400">
                <a:solidFill>
                  <a:srgbClr val="000000"/>
                </a:solidFill>
              </a:rPr>
              <a:t>Flotación simple ventral. Flotación ventral con la vara.</a:t>
            </a:r>
          </a:p>
          <a:p>
            <a:endParaRPr lang="es-ES">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00063" y="1071563"/>
          <a:ext cx="8358187" cy="4778375"/>
        </p:xfrm>
        <a:graphic>
          <a:graphicData uri="http://schemas.openxmlformats.org/drawingml/2006/table">
            <a:tbl>
              <a:tblPr/>
              <a:tblGrid>
                <a:gridCol w="329453"/>
                <a:gridCol w="5431325"/>
                <a:gridCol w="1172629"/>
                <a:gridCol w="1424838"/>
              </a:tblGrid>
              <a:tr h="632736">
                <a:tc>
                  <a:txBody>
                    <a:bodyPr/>
                    <a:lstStyle/>
                    <a:p>
                      <a:pPr algn="just">
                        <a:spcAft>
                          <a:spcPts val="0"/>
                        </a:spcAft>
                      </a:pPr>
                      <a:endParaRPr lang="es-ES" sz="1200" dirty="0">
                        <a:latin typeface="Times New Roman"/>
                        <a:ea typeface="Times New Roman"/>
                        <a:cs typeface="Times New Roman"/>
                      </a:endParaRPr>
                    </a:p>
                  </a:txBody>
                  <a:tcPr marL="44450" marR="444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just">
                        <a:spcAft>
                          <a:spcPts val="0"/>
                        </a:spcAft>
                        <a:tabLst>
                          <a:tab pos="2700020" algn="ctr"/>
                          <a:tab pos="5400040" algn="r"/>
                          <a:tab pos="449580" algn="l"/>
                          <a:tab pos="2700020" algn="ctr"/>
                          <a:tab pos="5400040" algn="r"/>
                        </a:tabLst>
                      </a:pPr>
                      <a:r>
                        <a:rPr lang="es-ES" sz="1600" b="1" dirty="0">
                          <a:solidFill>
                            <a:srgbClr val="FFFFFF"/>
                          </a:solidFill>
                          <a:latin typeface="Arial"/>
                          <a:ea typeface="Calibri"/>
                          <a:cs typeface="Times New Roman"/>
                        </a:rPr>
                        <a:t>Contenido</a:t>
                      </a:r>
                      <a:endParaRPr lang="es-ES" sz="1600" dirty="0">
                        <a:latin typeface="Times New Roman"/>
                        <a:ea typeface="Calibri"/>
                        <a:cs typeface="Times New Roman"/>
                      </a:endParaRPr>
                    </a:p>
                  </a:txBody>
                  <a:tcPr marL="44450" marR="444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just">
                        <a:spcAft>
                          <a:spcPts val="0"/>
                        </a:spcAft>
                      </a:pPr>
                      <a:r>
                        <a:rPr lang="es-ES" sz="1600" b="1" dirty="0">
                          <a:solidFill>
                            <a:srgbClr val="FFFFFF"/>
                          </a:solidFill>
                          <a:latin typeface="Arial"/>
                          <a:ea typeface="Times New Roman"/>
                          <a:cs typeface="Times New Roman"/>
                        </a:rPr>
                        <a:t>Distancia</a:t>
                      </a:r>
                      <a:endParaRPr lang="es-ES" sz="1600" dirty="0">
                        <a:latin typeface="Times New Roman"/>
                        <a:ea typeface="Times New Roman"/>
                        <a:cs typeface="Times New Roman"/>
                      </a:endParaRPr>
                    </a:p>
                    <a:p>
                      <a:pPr algn="just">
                        <a:spcAft>
                          <a:spcPts val="0"/>
                        </a:spcAft>
                      </a:pPr>
                      <a:r>
                        <a:rPr lang="es-ES" sz="1600" b="1" dirty="0">
                          <a:solidFill>
                            <a:srgbClr val="FFFFFF"/>
                          </a:solidFill>
                          <a:latin typeface="Arial"/>
                          <a:ea typeface="Times New Roman"/>
                          <a:cs typeface="Times New Roman"/>
                        </a:rPr>
                        <a:t>   </a:t>
                      </a:r>
                      <a:r>
                        <a:rPr lang="es-ES" sz="1600" b="1" dirty="0" smtClean="0">
                          <a:solidFill>
                            <a:srgbClr val="FFFFFF"/>
                          </a:solidFill>
                          <a:latin typeface="Arial"/>
                          <a:ea typeface="Times New Roman"/>
                          <a:cs typeface="Times New Roman"/>
                        </a:rPr>
                        <a:t>(ms)</a:t>
                      </a:r>
                      <a:endParaRPr lang="es-ES" sz="1600" dirty="0">
                        <a:latin typeface="Times New Roman"/>
                        <a:ea typeface="Times New Roman"/>
                        <a:cs typeface="Times New Roman"/>
                      </a:endParaRPr>
                    </a:p>
                  </a:txBody>
                  <a:tcPr marL="44450" marR="444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algn="just">
                        <a:spcAft>
                          <a:spcPts val="0"/>
                        </a:spcAft>
                      </a:pPr>
                      <a:r>
                        <a:rPr lang="es-ES" sz="1600" b="1" dirty="0">
                          <a:solidFill>
                            <a:srgbClr val="FFFFFF"/>
                          </a:solidFill>
                          <a:latin typeface="Arial"/>
                          <a:ea typeface="Times New Roman"/>
                          <a:cs typeface="Times New Roman"/>
                        </a:rPr>
                        <a:t>Criterio de Evaluación</a:t>
                      </a:r>
                      <a:endParaRPr lang="es-ES" sz="1600" dirty="0">
                        <a:latin typeface="Times New Roman"/>
                        <a:ea typeface="Times New Roman"/>
                        <a:cs typeface="Times New Roman"/>
                      </a:endParaRPr>
                    </a:p>
                  </a:txBody>
                  <a:tcPr marL="44450" marR="444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r>
              <a:tr h="515746">
                <a:tc>
                  <a:txBody>
                    <a:bodyPr/>
                    <a:lstStyle/>
                    <a:p>
                      <a:pPr algn="just">
                        <a:spcAft>
                          <a:spcPts val="0"/>
                        </a:spcAft>
                      </a:pPr>
                      <a:r>
                        <a:rPr lang="es-ES" sz="1100" dirty="0">
                          <a:latin typeface="Arial"/>
                          <a:ea typeface="Times New Roman"/>
                          <a:cs typeface="Times New Roman"/>
                        </a:rPr>
                        <a:t>1.</a:t>
                      </a:r>
                      <a:endParaRPr lang="es-ES" sz="12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tabLst>
                          <a:tab pos="2700020" algn="ctr"/>
                          <a:tab pos="5400040" algn="r"/>
                          <a:tab pos="449580" algn="l"/>
                          <a:tab pos="2700020" algn="ctr"/>
                          <a:tab pos="5400040" algn="r"/>
                        </a:tabLst>
                      </a:pPr>
                      <a:r>
                        <a:rPr lang="es-ES" sz="1600" dirty="0">
                          <a:latin typeface="Arial"/>
                          <a:ea typeface="Calibri"/>
                          <a:cs typeface="Times New Roman"/>
                        </a:rPr>
                        <a:t>Piernas de Libre con brazos alternos  correctamente.                                 </a:t>
                      </a:r>
                      <a:endParaRPr lang="es-ES" sz="1600" dirty="0">
                        <a:latin typeface="Times New Roman"/>
                        <a:ea typeface="Calibri"/>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spc="0" dirty="0">
                          <a:latin typeface="Arial"/>
                          <a:ea typeface="Times New Roman"/>
                          <a:cs typeface="Times New Roman"/>
                        </a:rPr>
                        <a:t>10-12</a:t>
                      </a:r>
                      <a:endParaRPr lang="es-ES" sz="1600" spc="-15"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rowSpan="6">
                  <a:txBody>
                    <a:bodyPr/>
                    <a:lstStyle/>
                    <a:p>
                      <a:pPr algn="just">
                        <a:spcAft>
                          <a:spcPts val="0"/>
                        </a:spcAft>
                      </a:pPr>
                      <a:r>
                        <a:rPr lang="es-ES" sz="1600" spc="0" dirty="0">
                          <a:latin typeface="Arial"/>
                          <a:ea typeface="Times New Roman"/>
                          <a:cs typeface="Times New Roman"/>
                        </a:rPr>
                        <a:t>-</a:t>
                      </a:r>
                      <a:r>
                        <a:rPr lang="es-ES" sz="1600" b="1" spc="0" dirty="0">
                          <a:latin typeface="Arial"/>
                          <a:ea typeface="Times New Roman"/>
                          <a:cs typeface="Times New Roman"/>
                        </a:rPr>
                        <a:t>20</a:t>
                      </a:r>
                      <a:r>
                        <a:rPr lang="es-ES" sz="1600" spc="0" dirty="0">
                          <a:latin typeface="Arial"/>
                          <a:ea typeface="Times New Roman"/>
                          <a:cs typeface="Times New Roman"/>
                        </a:rPr>
                        <a:t> Pts. ejecutar los ejercicios sin errores.</a:t>
                      </a:r>
                      <a:endParaRPr lang="es-ES" sz="1600" spc="-15" dirty="0">
                        <a:latin typeface="Times New Roman"/>
                        <a:ea typeface="Times New Roman"/>
                        <a:cs typeface="Times New Roman"/>
                      </a:endParaRPr>
                    </a:p>
                    <a:p>
                      <a:pPr algn="just">
                        <a:spcAft>
                          <a:spcPts val="0"/>
                        </a:spcAft>
                      </a:pPr>
                      <a:r>
                        <a:rPr lang="es-ES" sz="1600" spc="0" dirty="0">
                          <a:latin typeface="Arial"/>
                          <a:ea typeface="Times New Roman"/>
                          <a:cs typeface="Times New Roman"/>
                        </a:rPr>
                        <a:t>-</a:t>
                      </a:r>
                      <a:r>
                        <a:rPr lang="es-ES" sz="1600" b="1" spc="0" dirty="0">
                          <a:latin typeface="Arial"/>
                          <a:ea typeface="Times New Roman"/>
                          <a:cs typeface="Times New Roman"/>
                        </a:rPr>
                        <a:t>15</a:t>
                      </a:r>
                      <a:r>
                        <a:rPr lang="es-ES" sz="1600" spc="0" dirty="0">
                          <a:latin typeface="Arial"/>
                          <a:ea typeface="Times New Roman"/>
                          <a:cs typeface="Times New Roman"/>
                        </a:rPr>
                        <a:t> Pts. ejecutar los ejercicios con 1 o 2 errores.</a:t>
                      </a:r>
                      <a:endParaRPr lang="es-ES" sz="1600" spc="-15" dirty="0">
                        <a:latin typeface="Times New Roman"/>
                        <a:ea typeface="Times New Roman"/>
                        <a:cs typeface="Times New Roman"/>
                      </a:endParaRPr>
                    </a:p>
                    <a:p>
                      <a:pPr algn="just">
                        <a:spcAft>
                          <a:spcPts val="0"/>
                        </a:spcAft>
                      </a:pPr>
                      <a:r>
                        <a:rPr lang="es-ES" sz="1600" spc="0" dirty="0">
                          <a:latin typeface="Arial"/>
                          <a:ea typeface="Times New Roman"/>
                          <a:cs typeface="Times New Roman"/>
                        </a:rPr>
                        <a:t>-</a:t>
                      </a:r>
                      <a:r>
                        <a:rPr lang="es-ES" sz="1600" b="1" spc="0" dirty="0">
                          <a:latin typeface="Arial"/>
                          <a:ea typeface="Times New Roman"/>
                          <a:cs typeface="Times New Roman"/>
                        </a:rPr>
                        <a:t>10</a:t>
                      </a:r>
                      <a:r>
                        <a:rPr lang="es-ES" sz="1600" spc="0" dirty="0">
                          <a:latin typeface="Arial"/>
                          <a:ea typeface="Times New Roman"/>
                          <a:cs typeface="Times New Roman"/>
                        </a:rPr>
                        <a:t> Pts. ejecutar los ejercicios con  3 a 4 errores.</a:t>
                      </a:r>
                      <a:endParaRPr lang="es-ES" sz="1600" spc="-15" dirty="0">
                        <a:latin typeface="Times New Roman"/>
                        <a:ea typeface="Times New Roman"/>
                        <a:cs typeface="Times New Roman"/>
                      </a:endParaRPr>
                    </a:p>
                    <a:p>
                      <a:pPr algn="just">
                        <a:spcAft>
                          <a:spcPts val="0"/>
                        </a:spcAft>
                      </a:pPr>
                      <a:r>
                        <a:rPr lang="es-ES" sz="1600" spc="0" dirty="0">
                          <a:latin typeface="Arial"/>
                          <a:ea typeface="Times New Roman"/>
                          <a:cs typeface="Times New Roman"/>
                        </a:rPr>
                        <a:t>-</a:t>
                      </a:r>
                      <a:r>
                        <a:rPr lang="es-ES" sz="1600" b="1" spc="0" dirty="0">
                          <a:latin typeface="Arial"/>
                          <a:ea typeface="Times New Roman"/>
                          <a:cs typeface="Times New Roman"/>
                        </a:rPr>
                        <a:t>5</a:t>
                      </a:r>
                      <a:r>
                        <a:rPr lang="es-ES" sz="1600" spc="0" dirty="0">
                          <a:latin typeface="Arial"/>
                          <a:ea typeface="Times New Roman"/>
                          <a:cs typeface="Times New Roman"/>
                        </a:rPr>
                        <a:t> Pts. ejecutar los ejercicios con más de 5 errores</a:t>
                      </a:r>
                      <a:endParaRPr lang="es-ES" sz="1600" spc="-15" dirty="0">
                        <a:latin typeface="Times New Roman"/>
                        <a:ea typeface="Times New Roman"/>
                        <a:cs typeface="Times New Roman"/>
                      </a:endParaRPr>
                    </a:p>
                  </a:txBody>
                  <a:tcPr marL="44450" marR="444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632736">
                <a:tc>
                  <a:txBody>
                    <a:bodyPr/>
                    <a:lstStyle/>
                    <a:p>
                      <a:pPr algn="just">
                        <a:spcAft>
                          <a:spcPts val="0"/>
                        </a:spcAft>
                        <a:tabLst>
                          <a:tab pos="2700020" algn="ctr"/>
                          <a:tab pos="5400040" algn="r"/>
                          <a:tab pos="449580" algn="l"/>
                          <a:tab pos="2700020" algn="ctr"/>
                          <a:tab pos="5400040" algn="r"/>
                        </a:tabLst>
                      </a:pPr>
                      <a:r>
                        <a:rPr lang="es-ES" sz="1100" dirty="0">
                          <a:latin typeface="Arial"/>
                          <a:ea typeface="Calibri"/>
                          <a:cs typeface="Times New Roman"/>
                        </a:rPr>
                        <a:t>2.</a:t>
                      </a:r>
                      <a:endParaRPr lang="es-ES" sz="1000" dirty="0">
                        <a:latin typeface="Times New Roman"/>
                        <a:ea typeface="Calibri"/>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600" dirty="0">
                          <a:latin typeface="Arial"/>
                          <a:ea typeface="Times New Roman"/>
                          <a:cs typeface="Times New Roman"/>
                        </a:rPr>
                        <a:t>Piernas de Libre con tablas, movimiento de brazos y respiración lateral.    </a:t>
                      </a:r>
                      <a:endParaRPr lang="es-ES" sz="16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spc="0" dirty="0">
                          <a:latin typeface="Arial"/>
                          <a:ea typeface="Times New Roman"/>
                          <a:cs typeface="Times New Roman"/>
                        </a:rPr>
                        <a:t>10-12</a:t>
                      </a:r>
                      <a:endParaRPr lang="es-ES" sz="1600" spc="-15"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vMerge="1">
                  <a:txBody>
                    <a:bodyPr/>
                    <a:lstStyle/>
                    <a:p>
                      <a:endParaRPr lang="es-ES"/>
                    </a:p>
                  </a:txBody>
                  <a:tcPr/>
                </a:tc>
              </a:tr>
              <a:tr h="516570">
                <a:tc>
                  <a:txBody>
                    <a:bodyPr/>
                    <a:lstStyle/>
                    <a:p>
                      <a:pPr algn="just">
                        <a:spcAft>
                          <a:spcPts val="0"/>
                        </a:spcAft>
                      </a:pPr>
                      <a:r>
                        <a:rPr lang="es-ES" sz="1100" dirty="0">
                          <a:latin typeface="Arial"/>
                          <a:ea typeface="Times New Roman"/>
                          <a:cs typeface="Times New Roman"/>
                        </a:rPr>
                        <a:t>3.</a:t>
                      </a:r>
                      <a:endParaRPr lang="es-ES" sz="12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r>
                        <a:rPr lang="es-ES" sz="1600" dirty="0">
                          <a:latin typeface="Arial"/>
                          <a:ea typeface="Times New Roman"/>
                          <a:cs typeface="Times New Roman"/>
                        </a:rPr>
                        <a:t>Flotación simple ventral.</a:t>
                      </a:r>
                      <a:endParaRPr lang="es-ES" sz="1600" dirty="0">
                        <a:latin typeface="Calibri"/>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tabLst>
                          <a:tab pos="449580" algn="l"/>
                        </a:tabLst>
                      </a:pPr>
                      <a:r>
                        <a:rPr lang="es-ES" sz="1600" spc="0" dirty="0">
                          <a:latin typeface="Arial"/>
                          <a:ea typeface="Times New Roman"/>
                          <a:cs typeface="Times New Roman"/>
                        </a:rPr>
                        <a:t>10-12</a:t>
                      </a:r>
                      <a:endParaRPr lang="es-ES" sz="1600" spc="-15"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vMerge="1">
                  <a:txBody>
                    <a:bodyPr/>
                    <a:lstStyle/>
                    <a:p>
                      <a:endParaRPr lang="es-ES"/>
                    </a:p>
                  </a:txBody>
                  <a:tcPr/>
                </a:tc>
              </a:tr>
              <a:tr h="515746">
                <a:tc>
                  <a:txBody>
                    <a:bodyPr/>
                    <a:lstStyle/>
                    <a:p>
                      <a:pPr algn="just">
                        <a:spcAft>
                          <a:spcPts val="0"/>
                        </a:spcAft>
                        <a:tabLst>
                          <a:tab pos="449580" algn="l"/>
                        </a:tabLst>
                      </a:pPr>
                      <a:r>
                        <a:rPr lang="es-ES" sz="1100" dirty="0">
                          <a:latin typeface="Arial"/>
                          <a:ea typeface="Times New Roman"/>
                          <a:cs typeface="Times New Roman"/>
                        </a:rPr>
                        <a:t>4.</a:t>
                      </a:r>
                      <a:endParaRPr lang="es-ES" sz="12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tabLst>
                          <a:tab pos="2700020" algn="ctr"/>
                          <a:tab pos="5400040" algn="r"/>
                          <a:tab pos="449580" algn="l"/>
                          <a:tab pos="2700020" algn="ctr"/>
                          <a:tab pos="5400040" algn="r"/>
                        </a:tabLst>
                      </a:pPr>
                      <a:r>
                        <a:rPr lang="es-ES" sz="1600" dirty="0">
                          <a:latin typeface="Arial"/>
                          <a:ea typeface="Calibri"/>
                          <a:cs typeface="Times New Roman"/>
                        </a:rPr>
                        <a:t>Carrera elevando muslos. </a:t>
                      </a:r>
                      <a:endParaRPr lang="es-ES" sz="1600" dirty="0">
                        <a:latin typeface="Times New Roman"/>
                        <a:ea typeface="Calibri"/>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tabLst>
                          <a:tab pos="449580" algn="l"/>
                        </a:tabLst>
                      </a:pPr>
                      <a:r>
                        <a:rPr lang="es-ES" sz="1600" dirty="0">
                          <a:latin typeface="Arial"/>
                          <a:ea typeface="Times New Roman"/>
                          <a:cs typeface="Times New Roman"/>
                        </a:rPr>
                        <a:t>40</a:t>
                      </a:r>
                      <a:endParaRPr lang="es-ES" sz="16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vMerge="1">
                  <a:txBody>
                    <a:bodyPr/>
                    <a:lstStyle/>
                    <a:p>
                      <a:endParaRPr lang="es-ES"/>
                    </a:p>
                  </a:txBody>
                  <a:tcPr/>
                </a:tc>
              </a:tr>
              <a:tr h="516570">
                <a:tc>
                  <a:txBody>
                    <a:bodyPr/>
                    <a:lstStyle/>
                    <a:p>
                      <a:pPr algn="just">
                        <a:spcAft>
                          <a:spcPts val="0"/>
                        </a:spcAft>
                        <a:tabLst>
                          <a:tab pos="449580" algn="l"/>
                        </a:tabLst>
                      </a:pPr>
                      <a:r>
                        <a:rPr lang="es-ES" sz="1100" dirty="0">
                          <a:latin typeface="Arial"/>
                          <a:ea typeface="Times New Roman"/>
                          <a:cs typeface="Times New Roman"/>
                        </a:rPr>
                        <a:t>5.</a:t>
                      </a:r>
                      <a:endParaRPr lang="es-ES" sz="12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tabLst>
                          <a:tab pos="449580" algn="l"/>
                        </a:tabLst>
                      </a:pPr>
                      <a:r>
                        <a:rPr lang="es-ES" sz="1600" dirty="0">
                          <a:latin typeface="Arial"/>
                          <a:ea typeface="Times New Roman"/>
                          <a:cs typeface="Times New Roman"/>
                        </a:rPr>
                        <a:t>Carrera con golpeo en los glúteos.</a:t>
                      </a:r>
                      <a:endParaRPr lang="es-ES" sz="16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tabLst>
                          <a:tab pos="449580" algn="l"/>
                        </a:tabLst>
                      </a:pPr>
                      <a:r>
                        <a:rPr lang="es-ES" sz="1600" spc="0" dirty="0">
                          <a:latin typeface="Arial"/>
                          <a:ea typeface="Times New Roman"/>
                          <a:cs typeface="Times New Roman"/>
                        </a:rPr>
                        <a:t>40</a:t>
                      </a:r>
                      <a:endParaRPr lang="es-ES" sz="1600" spc="-15"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vMerge="1">
                  <a:txBody>
                    <a:bodyPr/>
                    <a:lstStyle/>
                    <a:p>
                      <a:endParaRPr lang="es-ES"/>
                    </a:p>
                  </a:txBody>
                  <a:tcPr/>
                </a:tc>
              </a:tr>
              <a:tr h="1099051">
                <a:tc>
                  <a:txBody>
                    <a:bodyPr/>
                    <a:lstStyle/>
                    <a:p>
                      <a:pPr algn="just">
                        <a:spcAft>
                          <a:spcPts val="0"/>
                        </a:spcAft>
                        <a:tabLst>
                          <a:tab pos="449580" algn="l"/>
                        </a:tabLst>
                      </a:pPr>
                      <a:r>
                        <a:rPr lang="es-ES" sz="1100" dirty="0">
                          <a:latin typeface="Arial"/>
                          <a:ea typeface="Times New Roman"/>
                          <a:cs typeface="Times New Roman"/>
                        </a:rPr>
                        <a:t>6.</a:t>
                      </a:r>
                      <a:endParaRPr lang="es-ES" sz="12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tabLst>
                          <a:tab pos="449580" algn="l"/>
                        </a:tabLst>
                      </a:pPr>
                      <a:r>
                        <a:rPr lang="es-ES" sz="1600" dirty="0">
                          <a:latin typeface="Arial"/>
                          <a:ea typeface="Times New Roman"/>
                          <a:cs typeface="Times New Roman"/>
                        </a:rPr>
                        <a:t>Pasos cortos relajados.</a:t>
                      </a:r>
                      <a:endParaRPr lang="es-ES" sz="16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tabLst>
                          <a:tab pos="449580" algn="l"/>
                        </a:tabLst>
                      </a:pPr>
                      <a:r>
                        <a:rPr lang="es-ES" sz="1600" dirty="0">
                          <a:latin typeface="Arial"/>
                          <a:ea typeface="Times New Roman"/>
                          <a:cs typeface="Times New Roman"/>
                        </a:rPr>
                        <a:t>40</a:t>
                      </a:r>
                      <a:endParaRPr lang="es-ES" sz="1600" dirty="0">
                        <a:latin typeface="Times New Roman"/>
                        <a:ea typeface="Times New Roman"/>
                        <a:cs typeface="Times New Roman"/>
                      </a:endParaRPr>
                    </a:p>
                  </a:txBody>
                  <a:tcPr marL="44450" marR="444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vMerge="1">
                  <a:txBody>
                    <a:bodyPr/>
                    <a:lstStyle/>
                    <a:p>
                      <a:endParaRPr lang="es-ES"/>
                    </a:p>
                  </a:txBody>
                  <a:tcPr/>
                </a:tc>
              </a:tr>
            </a:tbl>
          </a:graphicData>
        </a:graphic>
      </p:graphicFrame>
      <p:sp>
        <p:nvSpPr>
          <p:cNvPr id="38950" name="3 CuadroTexto"/>
          <p:cNvSpPr txBox="1">
            <a:spLocks noChangeArrowheads="1"/>
          </p:cNvSpPr>
          <p:nvPr/>
        </p:nvSpPr>
        <p:spPr bwMode="auto">
          <a:xfrm>
            <a:off x="785813" y="428625"/>
            <a:ext cx="8001000" cy="369888"/>
          </a:xfrm>
          <a:prstGeom prst="rect">
            <a:avLst/>
          </a:prstGeom>
          <a:noFill/>
          <a:ln w="9525">
            <a:noFill/>
            <a:miter lim="800000"/>
            <a:headEnd/>
            <a:tailEnd/>
          </a:ln>
        </p:spPr>
        <p:txBody>
          <a:bodyPr>
            <a:spAutoFit/>
          </a:bodyPr>
          <a:lstStyle/>
          <a:p>
            <a:pPr algn="ctr"/>
            <a:r>
              <a:rPr lang="es-ES" b="1">
                <a:solidFill>
                  <a:srgbClr val="000000"/>
                </a:solidFill>
              </a:rPr>
              <a:t>TABLA DE  EVALUACIÓN DEL 1ER PERÍODO EN LOS EVENTOS </a:t>
            </a:r>
            <a:r>
              <a:rPr lang="es-ES">
                <a:solidFill>
                  <a:srgbClr val="00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1" name="Rectangle 2"/>
          <p:cNvSpPr>
            <a:spLocks noChangeArrowheads="1"/>
          </p:cNvSpPr>
          <p:nvPr/>
        </p:nvSpPr>
        <p:spPr bwMode="auto">
          <a:xfrm>
            <a:off x="3643313" y="285750"/>
            <a:ext cx="2519362" cy="692150"/>
          </a:xfrm>
          <a:prstGeom prst="rect">
            <a:avLst/>
          </a:prstGeom>
          <a:noFill/>
          <a:ln w="9525">
            <a:noFill/>
            <a:miter lim="800000"/>
            <a:headEnd/>
            <a:tailEnd/>
          </a:ln>
        </p:spPr>
        <p:txBody>
          <a:bodyPr wrap="none" bIns="0" anchor="ctr">
            <a:spAutoFit/>
          </a:bodyPr>
          <a:lstStyle/>
          <a:p>
            <a:pPr algn="ctr"/>
            <a:r>
              <a:rPr lang="es-ES" sz="2400" b="1" u="sng">
                <a:solidFill>
                  <a:srgbClr val="000000"/>
                </a:solidFill>
                <a:cs typeface="Arial" charset="0"/>
              </a:rPr>
              <a:t>NATACION 9 AÑOS</a:t>
            </a:r>
            <a:endParaRPr lang="es-ES" sz="2400" u="sng">
              <a:solidFill>
                <a:srgbClr val="000000"/>
              </a:solidFill>
              <a:latin typeface="Tahoma" pitchFamily="34" charset="0"/>
              <a:cs typeface="Times New Roman" pitchFamily="18" charset="0"/>
            </a:endParaRPr>
          </a:p>
          <a:p>
            <a:pPr algn="ctr" eaLnBrk="0" hangingPunct="0"/>
            <a:endParaRPr lang="es-ES">
              <a:solidFill>
                <a:srgbClr val="000000"/>
              </a:solidFill>
            </a:endParaRPr>
          </a:p>
        </p:txBody>
      </p:sp>
      <p:sp>
        <p:nvSpPr>
          <p:cNvPr id="12362"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p>
        </p:txBody>
      </p:sp>
      <p:graphicFrame>
        <p:nvGraphicFramePr>
          <p:cNvPr id="12360" name="Object 72"/>
          <p:cNvGraphicFramePr>
            <a:graphicFrameLocks noChangeAspect="1"/>
          </p:cNvGraphicFramePr>
          <p:nvPr/>
        </p:nvGraphicFramePr>
        <p:xfrm>
          <a:off x="-252413" y="1412875"/>
          <a:ext cx="9396413" cy="4895850"/>
        </p:xfrm>
        <a:graphic>
          <a:graphicData uri="http://schemas.openxmlformats.org/presentationml/2006/ole">
            <p:oleObj spid="_x0000_s12360" name="Documento" r:id="rId3" imgW="5434216" imgH="295609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3" name="Rectangle 1"/>
          <p:cNvSpPr>
            <a:spLocks noChangeArrowheads="1"/>
          </p:cNvSpPr>
          <p:nvPr/>
        </p:nvSpPr>
        <p:spPr bwMode="auto">
          <a:xfrm>
            <a:off x="3143250" y="357188"/>
            <a:ext cx="3429000" cy="692150"/>
          </a:xfrm>
          <a:prstGeom prst="rect">
            <a:avLst/>
          </a:prstGeom>
          <a:noFill/>
          <a:ln w="9525">
            <a:noFill/>
            <a:miter lim="800000"/>
            <a:headEnd/>
            <a:tailEnd/>
          </a:ln>
        </p:spPr>
        <p:txBody>
          <a:bodyPr bIns="0" anchor="ctr">
            <a:spAutoFit/>
          </a:bodyPr>
          <a:lstStyle/>
          <a:p>
            <a:pPr algn="ctr"/>
            <a:r>
              <a:rPr lang="es-ES" sz="2400" b="1" u="sng">
                <a:solidFill>
                  <a:srgbClr val="000000"/>
                </a:solidFill>
                <a:cs typeface="Arial" charset="0"/>
              </a:rPr>
              <a:t>CARRERA  9 AÑOS</a:t>
            </a:r>
            <a:endParaRPr lang="es-ES" sz="2400" b="1" u="sng">
              <a:solidFill>
                <a:srgbClr val="000000"/>
              </a:solidFill>
              <a:latin typeface="Times New Roman" pitchFamily="18" charset="0"/>
              <a:cs typeface="Times New Roman" pitchFamily="18" charset="0"/>
            </a:endParaRPr>
          </a:p>
          <a:p>
            <a:pPr algn="ctr" eaLnBrk="0" hangingPunct="0"/>
            <a:endParaRPr lang="es-ES">
              <a:solidFill>
                <a:srgbClr val="000000"/>
              </a:solidFill>
            </a:endParaRPr>
          </a:p>
        </p:txBody>
      </p:sp>
      <p:graphicFrame>
        <p:nvGraphicFramePr>
          <p:cNvPr id="15402" name="Object 42"/>
          <p:cNvGraphicFramePr>
            <a:graphicFrameLocks noChangeAspect="1"/>
          </p:cNvGraphicFramePr>
          <p:nvPr/>
        </p:nvGraphicFramePr>
        <p:xfrm>
          <a:off x="-828675" y="1341438"/>
          <a:ext cx="11088688" cy="5516562"/>
        </p:xfrm>
        <a:graphic>
          <a:graphicData uri="http://schemas.openxmlformats.org/presentationml/2006/ole">
            <p:oleObj spid="_x0000_s15402" name="Documento" r:id="rId3" imgW="5444998" imgH="276588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5 Rectángulo"/>
          <p:cNvSpPr>
            <a:spLocks noChangeArrowheads="1"/>
          </p:cNvSpPr>
          <p:nvPr/>
        </p:nvSpPr>
        <p:spPr bwMode="auto">
          <a:xfrm>
            <a:off x="107950" y="214313"/>
            <a:ext cx="8928100" cy="5724525"/>
          </a:xfrm>
          <a:prstGeom prst="rect">
            <a:avLst/>
          </a:prstGeom>
          <a:noFill/>
          <a:ln w="9525">
            <a:noFill/>
            <a:miter lim="800000"/>
            <a:headEnd/>
            <a:tailEnd/>
          </a:ln>
        </p:spPr>
        <p:txBody>
          <a:bodyPr>
            <a:spAutoFit/>
          </a:bodyPr>
          <a:lstStyle/>
          <a:p>
            <a:pPr algn="ctr"/>
            <a:r>
              <a:rPr lang="es-ES" sz="2400" b="1" u="sng">
                <a:solidFill>
                  <a:srgbClr val="000000"/>
                </a:solidFill>
                <a:ea typeface="Times New Roman" pitchFamily="18" charset="0"/>
                <a:cs typeface="Arial" charset="0"/>
              </a:rPr>
              <a:t>PRINCIPALES OBJETIVOS DE TRABAJO DE LA             EDAD 9 AÑOS</a:t>
            </a:r>
          </a:p>
          <a:p>
            <a:pPr algn="just"/>
            <a:endParaRPr lang="es-ES">
              <a:solidFill>
                <a:srgbClr val="000000"/>
              </a:solidFill>
              <a:ea typeface="Times New Roman" pitchFamily="18" charset="0"/>
              <a:cs typeface="Arial" charset="0"/>
            </a:endParaRPr>
          </a:p>
          <a:p>
            <a:pPr algn="just"/>
            <a:r>
              <a:rPr lang="es-ES" sz="2000">
                <a:solidFill>
                  <a:srgbClr val="000000"/>
                </a:solidFill>
                <a:ea typeface="Times New Roman" pitchFamily="18" charset="0"/>
                <a:cs typeface="Arial" charset="0"/>
              </a:rPr>
              <a:t>- Enseñar  las técnicas del nado (Crol),los delfines, las  vueltas, las arrancadas y los  toques finales.</a:t>
            </a:r>
          </a:p>
          <a:p>
            <a:pPr algn="just" eaLnBrk="0" hangingPunct="0"/>
            <a:r>
              <a:rPr lang="es-ES" sz="2000">
                <a:solidFill>
                  <a:srgbClr val="000000"/>
                </a:solidFill>
                <a:ea typeface="Times New Roman" pitchFamily="18" charset="0"/>
                <a:cs typeface="Arial" charset="0"/>
              </a:rPr>
              <a:t>- Enseñar  los ejercicios Técnicos de carrera (ABC).</a:t>
            </a:r>
          </a:p>
          <a:p>
            <a:pPr algn="just" eaLnBrk="0" hangingPunct="0"/>
            <a:r>
              <a:rPr lang="es-ES" sz="2000">
                <a:solidFill>
                  <a:srgbClr val="000000"/>
                </a:solidFill>
                <a:ea typeface="Times New Roman" pitchFamily="18" charset="0"/>
                <a:cs typeface="Arial" charset="0"/>
              </a:rPr>
              <a:t>- Incrementar  sistemáticamente la Resistencia Aeróbica.</a:t>
            </a:r>
          </a:p>
          <a:p>
            <a:pPr algn="just" eaLnBrk="0" hangingPunct="0"/>
            <a:r>
              <a:rPr lang="es-ES" sz="2000">
                <a:solidFill>
                  <a:srgbClr val="000000"/>
                </a:solidFill>
                <a:ea typeface="Times New Roman" pitchFamily="18" charset="0"/>
                <a:cs typeface="Arial" charset="0"/>
              </a:rPr>
              <a:t>- Aumentar el trabajo sistemático de la flexibilidad.</a:t>
            </a:r>
          </a:p>
          <a:p>
            <a:pPr algn="just" eaLnBrk="0" hangingPunct="0"/>
            <a:r>
              <a:rPr lang="es-ES" sz="2000">
                <a:solidFill>
                  <a:srgbClr val="000000"/>
                </a:solidFill>
                <a:ea typeface="Times New Roman" pitchFamily="18" charset="0"/>
                <a:cs typeface="Arial" charset="0"/>
              </a:rPr>
              <a:t>- Aumentar el trabajo coordinativo tanto en tierra  como en agua, a través de otros medios.</a:t>
            </a:r>
          </a:p>
          <a:p>
            <a:pPr algn="just" eaLnBrk="0" hangingPunct="0"/>
            <a:r>
              <a:rPr lang="es-ES" sz="2000">
                <a:solidFill>
                  <a:srgbClr val="000000"/>
                </a:solidFill>
                <a:ea typeface="Times New Roman" pitchFamily="18" charset="0"/>
                <a:cs typeface="Arial" charset="0"/>
              </a:rPr>
              <a:t>- Enseñar el reglamento con el dominio del  Biatlé y Triatle.</a:t>
            </a:r>
          </a:p>
          <a:p>
            <a:pPr algn="just" eaLnBrk="0" hangingPunct="0"/>
            <a:r>
              <a:rPr lang="es-ES" sz="2000">
                <a:solidFill>
                  <a:srgbClr val="000000"/>
                </a:solidFill>
                <a:ea typeface="Times New Roman" pitchFamily="18" charset="0"/>
                <a:cs typeface="Arial" charset="0"/>
              </a:rPr>
              <a:t>- Formar integralmente a los alumnos, dirigidos  por la escuela y controlados por el profesor.</a:t>
            </a:r>
          </a:p>
          <a:p>
            <a:pPr algn="just" eaLnBrk="0" hangingPunct="0"/>
            <a:r>
              <a:rPr lang="es-ES" sz="2000">
                <a:solidFill>
                  <a:srgbClr val="000000"/>
                </a:solidFill>
                <a:ea typeface="Times New Roman" pitchFamily="18" charset="0"/>
                <a:cs typeface="Arial" charset="0"/>
              </a:rPr>
              <a:t>- Preparar a los atletas para que cumplan las normas de cada etapa, así</a:t>
            </a:r>
          </a:p>
          <a:p>
            <a:pPr algn="just" eaLnBrk="0" hangingPunct="0"/>
            <a:r>
              <a:rPr lang="es-ES" sz="2000">
                <a:solidFill>
                  <a:srgbClr val="000000"/>
                </a:solidFill>
                <a:ea typeface="Times New Roman" pitchFamily="18" charset="0"/>
                <a:cs typeface="Arial" charset="0"/>
              </a:rPr>
              <a:t>   como lograr su disposición psíquica, para enfrentar las cargas del</a:t>
            </a:r>
          </a:p>
          <a:p>
            <a:pPr algn="just" eaLnBrk="0" hangingPunct="0"/>
            <a:r>
              <a:rPr lang="es-ES" sz="2000">
                <a:solidFill>
                  <a:srgbClr val="000000"/>
                </a:solidFill>
                <a:ea typeface="Times New Roman" pitchFamily="18" charset="0"/>
                <a:cs typeface="Arial" charset="0"/>
              </a:rPr>
              <a:t>    aprendizaje que requiere la etapa.</a:t>
            </a:r>
          </a:p>
          <a:p>
            <a:pPr algn="just" eaLnBrk="0" hangingPunct="0"/>
            <a:r>
              <a:rPr lang="es-ES" sz="2000">
                <a:solidFill>
                  <a:srgbClr val="000000"/>
                </a:solidFill>
                <a:ea typeface="Times New Roman" pitchFamily="18" charset="0"/>
                <a:cs typeface="Arial" charset="0"/>
              </a:rPr>
              <a:t>-Mantener la motivación durante toda la etapa e incentivar a los alumnos  a cumplir las metas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Rectángulo"/>
          <p:cNvSpPr>
            <a:spLocks noChangeArrowheads="1"/>
          </p:cNvSpPr>
          <p:nvPr/>
        </p:nvSpPr>
        <p:spPr bwMode="auto">
          <a:xfrm>
            <a:off x="0" y="188913"/>
            <a:ext cx="8675688" cy="400050"/>
          </a:xfrm>
          <a:prstGeom prst="rect">
            <a:avLst/>
          </a:prstGeom>
          <a:noFill/>
          <a:ln w="9525">
            <a:noFill/>
            <a:miter lim="800000"/>
            <a:headEnd/>
            <a:tailEnd/>
          </a:ln>
        </p:spPr>
        <p:txBody>
          <a:bodyPr>
            <a:spAutoFit/>
          </a:bodyPr>
          <a:lstStyle/>
          <a:p>
            <a:pPr algn="ctr"/>
            <a:r>
              <a:rPr lang="es-ES" sz="2000" b="1" i="1" u="sng">
                <a:solidFill>
                  <a:srgbClr val="000000"/>
                </a:solidFill>
                <a:latin typeface="Bookman Old Style" pitchFamily="18" charset="0"/>
              </a:rPr>
              <a:t>SEGUNDO AÑO DE INICIACION (10 AÑOS) JUVENIL E</a:t>
            </a:r>
            <a:endParaRPr lang="es-ES" sz="2000" b="1" i="1">
              <a:solidFill>
                <a:srgbClr val="000000"/>
              </a:solidFill>
              <a:latin typeface="Bookman Old Style" pitchFamily="18" charset="0"/>
            </a:endParaRPr>
          </a:p>
        </p:txBody>
      </p:sp>
      <p:sp>
        <p:nvSpPr>
          <p:cNvPr id="45058" name="2 Rectángulo"/>
          <p:cNvSpPr>
            <a:spLocks noChangeArrowheads="1"/>
          </p:cNvSpPr>
          <p:nvPr/>
        </p:nvSpPr>
        <p:spPr bwMode="auto">
          <a:xfrm>
            <a:off x="107950" y="714375"/>
            <a:ext cx="8856663" cy="5632450"/>
          </a:xfrm>
          <a:prstGeom prst="rect">
            <a:avLst/>
          </a:prstGeom>
          <a:noFill/>
          <a:ln w="9525">
            <a:noFill/>
            <a:miter lim="800000"/>
            <a:headEnd/>
            <a:tailEnd/>
          </a:ln>
        </p:spPr>
        <p:txBody>
          <a:bodyPr>
            <a:spAutoFit/>
          </a:bodyPr>
          <a:lstStyle/>
          <a:p>
            <a:pPr algn="ctr"/>
            <a:r>
              <a:rPr lang="es-ES" sz="2000" b="1" u="sng">
                <a:solidFill>
                  <a:srgbClr val="000000"/>
                </a:solidFill>
                <a:ea typeface="Times New Roman" pitchFamily="18" charset="0"/>
                <a:cs typeface="Arial" charset="0"/>
              </a:rPr>
              <a:t>PRINCIPALES OBJETIVOS DE TRABAJO DE LA EDAD 10 AÑOS</a:t>
            </a:r>
          </a:p>
          <a:p>
            <a:pPr algn="just"/>
            <a:endParaRPr lang="es-ES" sz="2000">
              <a:solidFill>
                <a:srgbClr val="000000"/>
              </a:solidFill>
              <a:ea typeface="Times New Roman" pitchFamily="18" charset="0"/>
              <a:cs typeface="Arial" charset="0"/>
            </a:endParaRPr>
          </a:p>
          <a:p>
            <a:pPr algn="just"/>
            <a:endParaRPr lang="es-ES" sz="2000">
              <a:solidFill>
                <a:srgbClr val="000000"/>
              </a:solidFill>
              <a:ea typeface="Times New Roman" pitchFamily="18" charset="0"/>
              <a:cs typeface="Arial" charset="0"/>
            </a:endParaRPr>
          </a:p>
          <a:p>
            <a:pPr algn="just"/>
            <a:r>
              <a:rPr lang="es-ES" sz="2000">
                <a:solidFill>
                  <a:srgbClr val="000000"/>
                </a:solidFill>
                <a:ea typeface="Times New Roman" pitchFamily="18" charset="0"/>
                <a:cs typeface="Arial" charset="0"/>
              </a:rPr>
              <a:t>- Continuar con el aprendizaje y mejora de las técnicas del nado (Crol),los delfines, las  vueltas, las arrancadas y los  toques finales de forma global.</a:t>
            </a:r>
          </a:p>
          <a:p>
            <a:pPr algn="just" eaLnBrk="0" hangingPunct="0"/>
            <a:r>
              <a:rPr lang="es-ES" sz="2000">
                <a:solidFill>
                  <a:srgbClr val="000000"/>
                </a:solidFill>
                <a:ea typeface="Times New Roman" pitchFamily="18" charset="0"/>
                <a:cs typeface="Arial" charset="0"/>
              </a:rPr>
              <a:t>- Continuar con el aprendizaje y  mejora de los ejercicios Técnicos de carrera (ABC) de forma global.</a:t>
            </a:r>
          </a:p>
          <a:p>
            <a:pPr algn="just" eaLnBrk="0" hangingPunct="0"/>
            <a:r>
              <a:rPr lang="es-ES" sz="2000">
                <a:solidFill>
                  <a:srgbClr val="000000"/>
                </a:solidFill>
                <a:ea typeface="Times New Roman" pitchFamily="18" charset="0"/>
                <a:cs typeface="Arial" charset="0"/>
              </a:rPr>
              <a:t>- Incremento  sistemático de la Resistencia Aeróbica.</a:t>
            </a:r>
          </a:p>
          <a:p>
            <a:pPr algn="just" eaLnBrk="0" hangingPunct="0"/>
            <a:r>
              <a:rPr lang="es-ES" sz="2000">
                <a:solidFill>
                  <a:srgbClr val="000000"/>
                </a:solidFill>
                <a:ea typeface="Times New Roman" pitchFamily="18" charset="0"/>
                <a:cs typeface="Arial" charset="0"/>
              </a:rPr>
              <a:t>-  Aumentar sistemático de la flexibilidad.</a:t>
            </a:r>
          </a:p>
          <a:p>
            <a:pPr algn="just" eaLnBrk="0" hangingPunct="0"/>
            <a:r>
              <a:rPr lang="es-ES" sz="2000">
                <a:solidFill>
                  <a:srgbClr val="000000"/>
                </a:solidFill>
                <a:ea typeface="Times New Roman" pitchFamily="18" charset="0"/>
                <a:cs typeface="Arial" charset="0"/>
              </a:rPr>
              <a:t>- Aumentar multilateral del trabajo coordinativo tanto en tierra  como en agua, a  través de otros medios.</a:t>
            </a:r>
          </a:p>
          <a:p>
            <a:pPr algn="just" eaLnBrk="0" hangingPunct="0"/>
            <a:r>
              <a:rPr lang="es-ES" sz="2000">
                <a:solidFill>
                  <a:srgbClr val="000000"/>
                </a:solidFill>
                <a:ea typeface="Times New Roman" pitchFamily="18" charset="0"/>
                <a:cs typeface="Arial" charset="0"/>
              </a:rPr>
              <a:t>- Preparar a los atletas para que cumplan las normas de cada etapa, así</a:t>
            </a:r>
          </a:p>
          <a:p>
            <a:pPr algn="just" eaLnBrk="0" hangingPunct="0"/>
            <a:r>
              <a:rPr lang="es-ES" sz="2000">
                <a:solidFill>
                  <a:srgbClr val="000000"/>
                </a:solidFill>
                <a:ea typeface="Times New Roman" pitchFamily="18" charset="0"/>
                <a:cs typeface="Arial" charset="0"/>
              </a:rPr>
              <a:t>   como lograr su disposición psíquica para enfrentar las cargas del aprendizaje  que requiere la etapa.</a:t>
            </a:r>
          </a:p>
          <a:p>
            <a:pPr algn="just" eaLnBrk="0" hangingPunct="0"/>
            <a:r>
              <a:rPr lang="es-ES" sz="2000">
                <a:solidFill>
                  <a:srgbClr val="000000"/>
                </a:solidFill>
                <a:ea typeface="Times New Roman" pitchFamily="18" charset="0"/>
                <a:cs typeface="Arial" charset="0"/>
              </a:rPr>
              <a:t>- Mantener la motivación durante toda la etapa e incentivar a los alumnos  a cumplir las metas .</a:t>
            </a:r>
          </a:p>
          <a:p>
            <a:pPr algn="just" eaLnBrk="0" hangingPunct="0"/>
            <a:r>
              <a:rPr lang="es-ES" sz="2000">
                <a:solidFill>
                  <a:srgbClr val="000000"/>
                </a:solidFill>
                <a:ea typeface="Times New Roman" pitchFamily="18" charset="0"/>
                <a:cs typeface="Arial" charset="0"/>
              </a:rPr>
              <a:t>- Lograr que los alumnos alcancen los 250 puntos  tanto en el evento de natación como en carrera.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5" name="Rectangle 2"/>
          <p:cNvSpPr>
            <a:spLocks noChangeArrowheads="1"/>
          </p:cNvSpPr>
          <p:nvPr/>
        </p:nvSpPr>
        <p:spPr bwMode="auto">
          <a:xfrm>
            <a:off x="1500188" y="285750"/>
            <a:ext cx="1714500" cy="630238"/>
          </a:xfrm>
          <a:prstGeom prst="rect">
            <a:avLst/>
          </a:prstGeom>
          <a:noFill/>
          <a:ln w="9525">
            <a:noFill/>
            <a:miter lim="800000"/>
            <a:headEnd/>
            <a:tailEnd/>
          </a:ln>
        </p:spPr>
        <p:txBody>
          <a:bodyPr bIns="0" anchor="ctr">
            <a:spAutoFit/>
          </a:bodyPr>
          <a:lstStyle/>
          <a:p>
            <a:r>
              <a:rPr lang="es-ES" sz="2000" b="1" u="sng">
                <a:solidFill>
                  <a:srgbClr val="000000"/>
                </a:solidFill>
                <a:cs typeface="Arial" charset="0"/>
              </a:rPr>
              <a:t>NATACION</a:t>
            </a:r>
            <a:endParaRPr lang="es-ES" sz="2000" u="sng">
              <a:solidFill>
                <a:srgbClr val="000000"/>
              </a:solidFill>
              <a:latin typeface="Tahoma" pitchFamily="34" charset="0"/>
              <a:cs typeface="Times New Roman" pitchFamily="18" charset="0"/>
            </a:endParaRPr>
          </a:p>
          <a:p>
            <a:pPr eaLnBrk="0" hangingPunct="0"/>
            <a:endParaRPr lang="es-ES">
              <a:solidFill>
                <a:srgbClr val="000000"/>
              </a:solidFill>
            </a:endParaRPr>
          </a:p>
        </p:txBody>
      </p:sp>
      <p:sp>
        <p:nvSpPr>
          <p:cNvPr id="13386" name="4 CuadroTexto"/>
          <p:cNvSpPr txBox="1">
            <a:spLocks noChangeArrowheads="1"/>
          </p:cNvSpPr>
          <p:nvPr/>
        </p:nvSpPr>
        <p:spPr bwMode="auto">
          <a:xfrm>
            <a:off x="6000750" y="214313"/>
            <a:ext cx="1857375" cy="369887"/>
          </a:xfrm>
          <a:prstGeom prst="rect">
            <a:avLst/>
          </a:prstGeom>
          <a:noFill/>
          <a:ln w="9525">
            <a:noFill/>
            <a:miter lim="800000"/>
            <a:headEnd/>
            <a:tailEnd/>
          </a:ln>
        </p:spPr>
        <p:txBody>
          <a:bodyPr>
            <a:spAutoFit/>
          </a:bodyPr>
          <a:lstStyle/>
          <a:p>
            <a:r>
              <a:rPr lang="es-ES" b="1" u="sng">
                <a:solidFill>
                  <a:srgbClr val="000000"/>
                </a:solidFill>
              </a:rPr>
              <a:t>CARRERA</a:t>
            </a:r>
          </a:p>
        </p:txBody>
      </p:sp>
      <p:sp>
        <p:nvSpPr>
          <p:cNvPr id="13387" name="Rectangle 3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MX"/>
          </a:p>
        </p:txBody>
      </p:sp>
      <p:graphicFrame>
        <p:nvGraphicFramePr>
          <p:cNvPr id="13384" name="Object 72"/>
          <p:cNvGraphicFramePr>
            <a:graphicFrameLocks noChangeAspect="1"/>
          </p:cNvGraphicFramePr>
          <p:nvPr/>
        </p:nvGraphicFramePr>
        <p:xfrm>
          <a:off x="-541338" y="915988"/>
          <a:ext cx="5989638" cy="5942012"/>
        </p:xfrm>
        <a:graphic>
          <a:graphicData uri="http://schemas.openxmlformats.org/presentationml/2006/ole">
            <p:oleObj spid="_x0000_s13384" name="Documento" r:id="rId3" imgW="5434216" imgH="2956090" progId="">
              <p:embed/>
            </p:oleObj>
          </a:graphicData>
        </a:graphic>
      </p:graphicFrame>
      <p:graphicFrame>
        <p:nvGraphicFramePr>
          <p:cNvPr id="5" name="4 Tabla"/>
          <p:cNvGraphicFramePr>
            <a:graphicFrameLocks noGrp="1"/>
          </p:cNvGraphicFramePr>
          <p:nvPr/>
        </p:nvGraphicFramePr>
        <p:xfrm>
          <a:off x="4716463" y="923925"/>
          <a:ext cx="4186237" cy="5727700"/>
        </p:xfrm>
        <a:graphic>
          <a:graphicData uri="http://schemas.openxmlformats.org/drawingml/2006/table">
            <a:tbl>
              <a:tblPr/>
              <a:tblGrid>
                <a:gridCol w="2089785"/>
                <a:gridCol w="462915"/>
                <a:gridCol w="462915"/>
                <a:gridCol w="539750"/>
                <a:gridCol w="91641"/>
                <a:gridCol w="539750"/>
              </a:tblGrid>
              <a:tr h="390106">
                <a:tc rowSpan="2">
                  <a:txBody>
                    <a:bodyPr/>
                    <a:lstStyle/>
                    <a:p>
                      <a:pPr algn="just">
                        <a:lnSpc>
                          <a:spcPct val="115000"/>
                        </a:lnSpc>
                        <a:spcAft>
                          <a:spcPts val="0"/>
                        </a:spcAft>
                      </a:pPr>
                      <a:r>
                        <a:rPr lang="es-ES" sz="1400" b="1" dirty="0">
                          <a:solidFill>
                            <a:srgbClr val="FFFFFF"/>
                          </a:solidFill>
                          <a:effectLst/>
                          <a:latin typeface="Arial"/>
                          <a:ea typeface="Times New Roman"/>
                        </a:rPr>
                        <a:t>Contenido</a:t>
                      </a:r>
                      <a:endParaRPr lang="es-MX" sz="1400" b="1" dirty="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3">
                  <a:txBody>
                    <a:bodyPr/>
                    <a:lstStyle/>
                    <a:p>
                      <a:pPr algn="just">
                        <a:lnSpc>
                          <a:spcPct val="115000"/>
                        </a:lnSpc>
                        <a:spcAft>
                          <a:spcPts val="0"/>
                        </a:spcAft>
                      </a:pPr>
                      <a:r>
                        <a:rPr lang="es-ES" sz="1400" b="1">
                          <a:solidFill>
                            <a:srgbClr val="FFFFFF"/>
                          </a:solidFill>
                          <a:effectLst/>
                          <a:latin typeface="Arial"/>
                          <a:ea typeface="Times New Roman"/>
                        </a:rPr>
                        <a:t>Periodos</a:t>
                      </a:r>
                      <a:endParaRPr lang="es-MX" sz="1400" b="1">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MX"/>
                    </a:p>
                  </a:txBody>
                  <a:tcPr/>
                </a:tc>
                <a:tc hMerge="1">
                  <a:txBody>
                    <a:bodyPr/>
                    <a:lstStyle/>
                    <a:p>
                      <a:endParaRPr lang="es-MX"/>
                    </a:p>
                  </a:txBody>
                  <a:tcPr/>
                </a:tc>
                <a:tc gridSpan="2">
                  <a:txBody>
                    <a:bodyPr/>
                    <a:lstStyle/>
                    <a:p>
                      <a:pPr>
                        <a:lnSpc>
                          <a:spcPct val="115000"/>
                        </a:lnSpc>
                        <a:spcAft>
                          <a:spcPts val="0"/>
                        </a:spcAft>
                      </a:pPr>
                      <a:r>
                        <a:rPr lang="es-MX" sz="1400" b="1">
                          <a:effectLst/>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80"/>
                      </a:solidFill>
                      <a:prstDash val="solid"/>
                      <a:round/>
                      <a:headEnd type="none" w="med" len="med"/>
                      <a:tailEnd type="none" w="med" len="med"/>
                    </a:lnB>
                  </a:tcPr>
                </a:tc>
                <a:tc hMerge="1">
                  <a:txBody>
                    <a:bodyPr/>
                    <a:lstStyle/>
                    <a:p>
                      <a:endParaRPr lang="es-MX"/>
                    </a:p>
                  </a:txBody>
                  <a:tcPr/>
                </a:tc>
              </a:tr>
              <a:tr h="459051">
                <a:tc vMerge="1">
                  <a:txBody>
                    <a:bodyPr/>
                    <a:lstStyle/>
                    <a:p>
                      <a:endParaRPr lang="es-MX"/>
                    </a:p>
                  </a:txBody>
                  <a:tcPr/>
                </a:tc>
                <a:tc>
                  <a:txBody>
                    <a:bodyPr/>
                    <a:lstStyle/>
                    <a:p>
                      <a:pPr algn="ctr">
                        <a:lnSpc>
                          <a:spcPct val="115000"/>
                        </a:lnSpc>
                        <a:spcAft>
                          <a:spcPts val="0"/>
                        </a:spcAft>
                      </a:pPr>
                      <a:r>
                        <a:rPr lang="en-US" sz="1400" b="1">
                          <a:effectLst/>
                          <a:latin typeface="Arial"/>
                          <a:ea typeface="Times New Roman"/>
                        </a:rPr>
                        <a:t>I</a:t>
                      </a:r>
                      <a:endParaRPr lang="es-MX" sz="1400" b="1">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n-US" sz="1400" b="1">
                          <a:effectLst/>
                          <a:latin typeface="Arial"/>
                          <a:ea typeface="Times New Roman"/>
                        </a:rPr>
                        <a:t>II</a:t>
                      </a:r>
                      <a:endParaRPr lang="es-MX" sz="1400" b="1">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n-US" sz="1400" b="1">
                          <a:effectLst/>
                          <a:latin typeface="Arial"/>
                          <a:ea typeface="Times New Roman"/>
                        </a:rPr>
                        <a:t>III</a:t>
                      </a:r>
                      <a:endParaRPr lang="es-MX" sz="1400" b="1">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TOTAL</a:t>
                      </a:r>
                      <a:endParaRPr lang="es-MX" sz="1400" b="1">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0106">
                <a:tc>
                  <a:txBody>
                    <a:bodyPr/>
                    <a:lstStyle/>
                    <a:p>
                      <a:pPr algn="just">
                        <a:lnSpc>
                          <a:spcPct val="115000"/>
                        </a:lnSpc>
                        <a:spcAft>
                          <a:spcPts val="0"/>
                        </a:spcAft>
                      </a:pPr>
                      <a:r>
                        <a:rPr lang="es-ES" sz="1400" b="1" dirty="0">
                          <a:effectLst/>
                          <a:latin typeface="Arial"/>
                          <a:ea typeface="Times New Roman"/>
                        </a:rPr>
                        <a:t>Volumen General (Km) </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130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120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73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323</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59051">
                <a:tc>
                  <a:txBody>
                    <a:bodyPr/>
                    <a:lstStyle/>
                    <a:p>
                      <a:pPr algn="just">
                        <a:lnSpc>
                          <a:spcPct val="115000"/>
                        </a:lnSpc>
                        <a:spcAft>
                          <a:spcPts val="0"/>
                        </a:spcAft>
                      </a:pPr>
                      <a:r>
                        <a:rPr lang="es-ES" sz="1400" b="1" dirty="0">
                          <a:effectLst/>
                          <a:latin typeface="Arial"/>
                          <a:ea typeface="Times New Roman"/>
                        </a:rPr>
                        <a:t>Promedio Vol./semana (Km)</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8,1</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9</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9</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59051">
                <a:tc>
                  <a:txBody>
                    <a:bodyPr/>
                    <a:lstStyle/>
                    <a:p>
                      <a:pPr algn="just">
                        <a:lnSpc>
                          <a:spcPct val="115000"/>
                        </a:lnSpc>
                        <a:spcAft>
                          <a:spcPts val="0"/>
                        </a:spcAft>
                      </a:pPr>
                      <a:r>
                        <a:rPr lang="es-ES" sz="1400" b="1" dirty="0">
                          <a:effectLst/>
                          <a:latin typeface="Arial"/>
                          <a:ea typeface="Times New Roman"/>
                        </a:rPr>
                        <a:t>Promedio </a:t>
                      </a:r>
                      <a:r>
                        <a:rPr lang="es-ES" sz="1400" b="1" dirty="0" err="1">
                          <a:effectLst/>
                          <a:latin typeface="Arial"/>
                          <a:ea typeface="Times New Roman"/>
                        </a:rPr>
                        <a:t>vol</a:t>
                      </a:r>
                      <a:r>
                        <a:rPr lang="es-ES" sz="1400" b="1" dirty="0">
                          <a:effectLst/>
                          <a:latin typeface="Arial"/>
                          <a:ea typeface="Times New Roman"/>
                        </a:rPr>
                        <a:t>/sesión (Km)</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2,5-3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0106">
                <a:tc>
                  <a:txBody>
                    <a:bodyPr/>
                    <a:lstStyle/>
                    <a:p>
                      <a:pPr algn="just">
                        <a:lnSpc>
                          <a:spcPct val="115000"/>
                        </a:lnSpc>
                        <a:spcAft>
                          <a:spcPts val="0"/>
                        </a:spcAft>
                      </a:pPr>
                      <a:r>
                        <a:rPr lang="es-ES" sz="1400" b="1">
                          <a:effectLst/>
                          <a:latin typeface="Arial"/>
                          <a:ea typeface="Times New Roman"/>
                        </a:rPr>
                        <a:t>Total Ses/sem</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3</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0106">
                <a:tc>
                  <a:txBody>
                    <a:bodyPr/>
                    <a:lstStyle/>
                    <a:p>
                      <a:pPr algn="just">
                        <a:lnSpc>
                          <a:spcPct val="115000"/>
                        </a:lnSpc>
                        <a:spcAft>
                          <a:spcPts val="0"/>
                        </a:spcAft>
                      </a:pPr>
                      <a:r>
                        <a:rPr lang="es-ES" sz="1400" b="1">
                          <a:effectLst/>
                          <a:latin typeface="Arial"/>
                          <a:ea typeface="Times New Roman"/>
                        </a:rPr>
                        <a:t>Tiempo Entrenamiento</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45</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45</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45</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0106">
                <a:tc>
                  <a:txBody>
                    <a:bodyPr/>
                    <a:lstStyle/>
                    <a:p>
                      <a:pPr algn="just">
                        <a:lnSpc>
                          <a:spcPct val="115000"/>
                        </a:lnSpc>
                        <a:spcAft>
                          <a:spcPts val="0"/>
                        </a:spcAft>
                      </a:pPr>
                      <a:r>
                        <a:rPr lang="es-ES" sz="1400" b="1">
                          <a:effectLst/>
                          <a:latin typeface="Arial"/>
                          <a:ea typeface="Times New Roman"/>
                        </a:rPr>
                        <a:t>Técnica (Km)</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12,5</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12,1</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5,9</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30,5</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59051">
                <a:tc>
                  <a:txBody>
                    <a:bodyPr/>
                    <a:lstStyle/>
                    <a:p>
                      <a:pPr algn="just">
                        <a:lnSpc>
                          <a:spcPct val="115000"/>
                        </a:lnSpc>
                        <a:spcAft>
                          <a:spcPts val="0"/>
                        </a:spcAft>
                      </a:pPr>
                      <a:r>
                        <a:rPr lang="es-ES" sz="1400" b="1">
                          <a:effectLst/>
                          <a:latin typeface="Arial"/>
                          <a:ea typeface="Times New Roman"/>
                        </a:rPr>
                        <a:t>Resistencia General (Km)</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113</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101</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62</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276</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0106">
                <a:tc>
                  <a:txBody>
                    <a:bodyPr/>
                    <a:lstStyle/>
                    <a:p>
                      <a:pPr algn="just">
                        <a:lnSpc>
                          <a:spcPct val="115000"/>
                        </a:lnSpc>
                        <a:spcAft>
                          <a:spcPts val="0"/>
                        </a:spcAft>
                      </a:pPr>
                      <a:r>
                        <a:rPr lang="es-ES" sz="1400" b="1">
                          <a:effectLst/>
                          <a:latin typeface="Arial"/>
                          <a:ea typeface="Times New Roman"/>
                        </a:rPr>
                        <a:t>Rapidez (Km)</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4,5</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6,9</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5,1</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16,5</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780213">
                <a:tc>
                  <a:txBody>
                    <a:bodyPr/>
                    <a:lstStyle/>
                    <a:p>
                      <a:pPr algn="just">
                        <a:lnSpc>
                          <a:spcPct val="115000"/>
                        </a:lnSpc>
                        <a:spcAft>
                          <a:spcPts val="0"/>
                        </a:spcAft>
                      </a:pPr>
                      <a:r>
                        <a:rPr lang="es-ES" sz="1400" b="1">
                          <a:effectLst/>
                          <a:latin typeface="Arial"/>
                          <a:ea typeface="Times New Roman"/>
                        </a:rPr>
                        <a:t>Resistencia Fuerza General (min)</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160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160</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dirty="0">
                          <a:effectLst/>
                          <a:latin typeface="Arial"/>
                          <a:ea typeface="Times New Roman"/>
                        </a:rPr>
                        <a:t>100</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420</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0106">
                <a:tc>
                  <a:txBody>
                    <a:bodyPr/>
                    <a:lstStyle/>
                    <a:p>
                      <a:pPr algn="just">
                        <a:lnSpc>
                          <a:spcPct val="115000"/>
                        </a:lnSpc>
                        <a:spcAft>
                          <a:spcPts val="0"/>
                        </a:spcAft>
                      </a:pPr>
                      <a:r>
                        <a:rPr lang="es-ES" sz="1400" b="1">
                          <a:effectLst/>
                          <a:latin typeface="Arial"/>
                          <a:ea typeface="Times New Roman"/>
                        </a:rPr>
                        <a:t>Flexibilidad (min)</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320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320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dirty="0">
                          <a:effectLst/>
                          <a:latin typeface="Arial"/>
                          <a:ea typeface="Times New Roman"/>
                        </a:rPr>
                        <a:t>200</a:t>
                      </a:r>
                      <a:endParaRPr lang="es-MX" sz="1400" b="1"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a:effectLst/>
                          <a:latin typeface="Arial"/>
                          <a:ea typeface="Times New Roman"/>
                        </a:rPr>
                        <a:t>840</a:t>
                      </a:r>
                      <a:endParaRPr lang="es-MX" sz="1400" b="1">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54733">
                <a:tc>
                  <a:txBody>
                    <a:bodyPr/>
                    <a:lstStyle/>
                    <a:p>
                      <a:pPr algn="just">
                        <a:lnSpc>
                          <a:spcPct val="115000"/>
                        </a:lnSpc>
                        <a:spcAft>
                          <a:spcPts val="0"/>
                        </a:spcAft>
                      </a:pPr>
                      <a:r>
                        <a:rPr lang="es-ES" sz="1400" b="1">
                          <a:effectLst/>
                          <a:latin typeface="Arial"/>
                          <a:ea typeface="Times New Roman"/>
                        </a:rPr>
                        <a:t>Juegos</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340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340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lnSpc>
                          <a:spcPct val="115000"/>
                        </a:lnSpc>
                        <a:spcAft>
                          <a:spcPts val="0"/>
                        </a:spcAft>
                      </a:pPr>
                      <a:r>
                        <a:rPr lang="es-ES" sz="1400" b="1">
                          <a:effectLst/>
                          <a:latin typeface="Arial"/>
                          <a:ea typeface="Times New Roman"/>
                        </a:rPr>
                        <a:t>220</a:t>
                      </a:r>
                      <a:endParaRPr lang="es-MX" sz="1400" b="1">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a:txBody>
                    <a:bodyPr/>
                    <a:lstStyle/>
                    <a:p>
                      <a:pPr algn="ctr">
                        <a:lnSpc>
                          <a:spcPct val="115000"/>
                        </a:lnSpc>
                        <a:spcAft>
                          <a:spcPts val="0"/>
                        </a:spcAft>
                      </a:pPr>
                      <a:r>
                        <a:rPr lang="es-ES" sz="1400" b="1" dirty="0">
                          <a:effectLst/>
                          <a:latin typeface="Arial"/>
                          <a:ea typeface="Times New Roman"/>
                        </a:rPr>
                        <a:t>900</a:t>
                      </a:r>
                      <a:endParaRPr lang="es-MX" sz="1400" b="1" dirty="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179388" y="260350"/>
            <a:ext cx="8713787" cy="633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714500" y="357188"/>
            <a:ext cx="5846763" cy="369887"/>
          </a:xfrm>
          <a:prstGeom prst="rect">
            <a:avLst/>
          </a:prstGeom>
          <a:noFill/>
          <a:ln w="9525">
            <a:noFill/>
            <a:miter lim="800000"/>
            <a:headEnd/>
            <a:tailEnd/>
          </a:ln>
        </p:spPr>
        <p:txBody>
          <a:bodyPr wrap="none" anchor="ctr">
            <a:spAutoFit/>
          </a:bodyPr>
          <a:lstStyle/>
          <a:p>
            <a:pPr algn="ctr"/>
            <a:r>
              <a:rPr lang="es-ES" b="1" u="sng">
                <a:solidFill>
                  <a:srgbClr val="000000"/>
                </a:solidFill>
                <a:ea typeface="Times New Roman" pitchFamily="18" charset="0"/>
                <a:cs typeface="Arial" charset="0"/>
              </a:rPr>
              <a:t>PRIMER AÑO DE FORMACIÓN BÁSICA  (11 AÑOS) JUVENIL D</a:t>
            </a:r>
            <a:endParaRPr lang="es-ES">
              <a:solidFill>
                <a:srgbClr val="000000"/>
              </a:solidFill>
              <a:ea typeface="Times New Roman" pitchFamily="18" charset="0"/>
              <a:cs typeface="Arial" charset="0"/>
            </a:endParaRPr>
          </a:p>
        </p:txBody>
      </p:sp>
      <p:graphicFrame>
        <p:nvGraphicFramePr>
          <p:cNvPr id="3" name="2 Tabla"/>
          <p:cNvGraphicFramePr>
            <a:graphicFrameLocks noGrp="1"/>
          </p:cNvGraphicFramePr>
          <p:nvPr/>
        </p:nvGraphicFramePr>
        <p:xfrm>
          <a:off x="142875" y="1143000"/>
          <a:ext cx="4362450" cy="6319838"/>
        </p:xfrm>
        <a:graphic>
          <a:graphicData uri="http://schemas.openxmlformats.org/drawingml/2006/table">
            <a:tbl>
              <a:tblPr/>
              <a:tblGrid>
                <a:gridCol w="2076450"/>
                <a:gridCol w="571500"/>
                <a:gridCol w="571500"/>
                <a:gridCol w="571500"/>
                <a:gridCol w="571500"/>
              </a:tblGrid>
              <a:tr h="348713">
                <a:tc rowSpan="2">
                  <a:txBody>
                    <a:bodyPr/>
                    <a:lstStyle/>
                    <a:p>
                      <a:pPr algn="just">
                        <a:spcAft>
                          <a:spcPts val="0"/>
                        </a:spcAft>
                      </a:pPr>
                      <a:r>
                        <a:rPr lang="es-ES" sz="1600" b="1" dirty="0">
                          <a:solidFill>
                            <a:srgbClr val="FFFFFF"/>
                          </a:solidFill>
                          <a:latin typeface="Arial"/>
                          <a:ea typeface="Times New Roman"/>
                          <a:cs typeface="Times New Roman"/>
                        </a:rPr>
                        <a:t>Contenido</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3">
                  <a:txBody>
                    <a:bodyPr/>
                    <a:lstStyle/>
                    <a:p>
                      <a:pPr algn="just">
                        <a:spcAft>
                          <a:spcPts val="0"/>
                        </a:spcAft>
                      </a:pPr>
                      <a:r>
                        <a:rPr lang="es-ES" sz="1600" b="1" dirty="0">
                          <a:solidFill>
                            <a:srgbClr val="FFFFFF"/>
                          </a:solidFill>
                          <a:latin typeface="Arial"/>
                          <a:ea typeface="Times New Roman"/>
                          <a:cs typeface="Times New Roman"/>
                        </a:rPr>
                        <a:t>Periodos</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a:txBody>
                    <a:bodyPr/>
                    <a:lstStyle/>
                    <a:p>
                      <a:pPr>
                        <a:spcAft>
                          <a:spcPts val="0"/>
                        </a:spcAft>
                      </a:pPr>
                      <a:r>
                        <a:rPr lang="es-ES" sz="1600" dirty="0">
                          <a:latin typeface="Times New Roman"/>
                          <a:ea typeface="Times New Roman"/>
                          <a:cs typeface="Times New Roman"/>
                        </a:rPr>
                        <a:t> </a:t>
                      </a:r>
                    </a:p>
                  </a:txBody>
                  <a:tcPr marL="0" marR="0" marT="0" marB="0" anchor="ctr">
                    <a:lnL w="12700" cap="flat" cmpd="sng" algn="ctr">
                      <a:solidFill>
                        <a:srgbClr val="000080"/>
                      </a:solidFill>
                      <a:prstDash val="solid"/>
                      <a:round/>
                      <a:headEnd type="none" w="med" len="med"/>
                      <a:tailEnd type="none" w="med" len="med"/>
                    </a:lnL>
                    <a:lnR>
                      <a:noFill/>
                    </a:lnR>
                    <a:lnT>
                      <a:noFill/>
                    </a:lnT>
                    <a:lnB w="12700" cap="flat" cmpd="sng" algn="ctr">
                      <a:solidFill>
                        <a:srgbClr val="000080"/>
                      </a:solidFill>
                      <a:prstDash val="solid"/>
                      <a:round/>
                      <a:headEnd type="none" w="med" len="med"/>
                      <a:tailEnd type="none" w="med" len="med"/>
                    </a:lnB>
                  </a:tcPr>
                </a:tc>
              </a:tr>
              <a:tr h="319653">
                <a:tc vMerge="1">
                  <a:txBody>
                    <a:bodyPr/>
                    <a:lstStyle/>
                    <a:p>
                      <a:endParaRPr lang="es-ES"/>
                    </a:p>
                  </a:txBody>
                  <a:tcPr/>
                </a:tc>
                <a:tc>
                  <a:txBody>
                    <a:bodyPr/>
                    <a:lstStyle/>
                    <a:p>
                      <a:pPr algn="ctr">
                        <a:spcAft>
                          <a:spcPts val="0"/>
                        </a:spcAft>
                      </a:pPr>
                      <a:r>
                        <a:rPr lang="es-ES" sz="1600" dirty="0">
                          <a:latin typeface="Arial"/>
                          <a:ea typeface="Times New Roman"/>
                          <a:cs typeface="Times New Roman"/>
                        </a:rPr>
                        <a:t>I</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II</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III</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600" dirty="0">
                          <a:latin typeface="Arial"/>
                          <a:ea typeface="Times New Roman"/>
                          <a:cs typeface="Times New Roman"/>
                        </a:rPr>
                        <a:t>TOTAL</a:t>
                      </a:r>
                      <a:endParaRPr lang="es-ES"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Volumen General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160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192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132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484</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Promedio Vol./semana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Promedio Vol</a:t>
                      </a:r>
                      <a:r>
                        <a:rPr lang="es-ES" sz="1600" dirty="0" smtClean="0">
                          <a:latin typeface="Arial"/>
                          <a:ea typeface="Times New Roman"/>
                          <a:cs typeface="Times New Roman"/>
                        </a:rPr>
                        <a:t>./Clase </a:t>
                      </a:r>
                      <a:r>
                        <a:rPr lang="es-ES" sz="1600" dirty="0">
                          <a:latin typeface="Arial"/>
                          <a:ea typeface="Times New Roman"/>
                          <a:cs typeface="Times New Roman"/>
                        </a:rPr>
                        <a:t>(Km)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3</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3</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Total </a:t>
                      </a:r>
                      <a:r>
                        <a:rPr lang="es-ES" sz="1600" dirty="0" smtClean="0">
                          <a:latin typeface="Arial"/>
                          <a:ea typeface="Times New Roman"/>
                          <a:cs typeface="Times New Roman"/>
                        </a:rPr>
                        <a:t>Clase./</a:t>
                      </a:r>
                      <a:r>
                        <a:rPr lang="es-ES" sz="1600" dirty="0">
                          <a:latin typeface="Arial"/>
                          <a:ea typeface="Times New Roman"/>
                          <a:cs typeface="Times New Roman"/>
                        </a:rPr>
                        <a:t>semana</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Tiempo Entrenamiento</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60 min.</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60 min.</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60 min.</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Resistencia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88</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105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68</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261</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Rapidez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6,4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8</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5,4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17,8</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Técnica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28,4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31,3</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26,4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86,1</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Piernas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7,2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9,4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5,6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22,2</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Brazos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7,0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8,7</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20,7</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Coordinación (ejercicios)</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8,9</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20,9</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Técnica completa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17</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20,7</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15,6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53,3</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Flexibilidad (min)</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600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640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400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1640</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19653">
                <a:tc>
                  <a:txBody>
                    <a:bodyPr/>
                    <a:lstStyle/>
                    <a:p>
                      <a:pPr algn="just">
                        <a:spcAft>
                          <a:spcPts val="0"/>
                        </a:spcAft>
                      </a:pPr>
                      <a:r>
                        <a:rPr lang="es-ES" sz="1600" dirty="0">
                          <a:latin typeface="Arial"/>
                          <a:ea typeface="Times New Roman"/>
                          <a:cs typeface="Times New Roman"/>
                        </a:rPr>
                        <a:t>Juegos</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220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220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150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590</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48234" name="Rectangle 2"/>
          <p:cNvSpPr>
            <a:spLocks noChangeArrowheads="1"/>
          </p:cNvSpPr>
          <p:nvPr/>
        </p:nvSpPr>
        <p:spPr bwMode="auto">
          <a:xfrm>
            <a:off x="1000125" y="785813"/>
            <a:ext cx="1857375" cy="646112"/>
          </a:xfrm>
          <a:prstGeom prst="rect">
            <a:avLst/>
          </a:prstGeom>
          <a:noFill/>
          <a:ln w="9525">
            <a:noFill/>
            <a:miter lim="800000"/>
            <a:headEnd/>
            <a:tailEnd/>
          </a:ln>
        </p:spPr>
        <p:txBody>
          <a:bodyPr anchor="ctr">
            <a:spAutoFit/>
          </a:bodyPr>
          <a:lstStyle/>
          <a:p>
            <a:pPr algn="ctr"/>
            <a:r>
              <a:rPr lang="es-ES" b="1" u="sng">
                <a:solidFill>
                  <a:srgbClr val="000000"/>
                </a:solidFill>
                <a:ea typeface="Times New Roman" pitchFamily="18" charset="0"/>
                <a:cs typeface="Arial" charset="0"/>
              </a:rPr>
              <a:t>NATACIÓN</a:t>
            </a:r>
            <a:endParaRPr lang="es-ES">
              <a:solidFill>
                <a:srgbClr val="000000"/>
              </a:solidFill>
              <a:ea typeface="Times New Roman" pitchFamily="18" charset="0"/>
              <a:cs typeface="Arial" charset="0"/>
            </a:endParaRPr>
          </a:p>
          <a:p>
            <a:pPr eaLnBrk="0" hangingPunct="0"/>
            <a:endParaRPr lang="es-ES">
              <a:solidFill>
                <a:srgbClr val="000000"/>
              </a:solidFill>
              <a:ea typeface="Times New Roman" pitchFamily="18" charset="0"/>
              <a:cs typeface="Arial" charset="0"/>
            </a:endParaRPr>
          </a:p>
        </p:txBody>
      </p:sp>
      <p:graphicFrame>
        <p:nvGraphicFramePr>
          <p:cNvPr id="5" name="4 Tabla"/>
          <p:cNvGraphicFramePr>
            <a:graphicFrameLocks noGrp="1"/>
          </p:cNvGraphicFramePr>
          <p:nvPr/>
        </p:nvGraphicFramePr>
        <p:xfrm>
          <a:off x="4637088" y="1104900"/>
          <a:ext cx="4506912" cy="5670550"/>
        </p:xfrm>
        <a:graphic>
          <a:graphicData uri="http://schemas.openxmlformats.org/drawingml/2006/table">
            <a:tbl>
              <a:tblPr/>
              <a:tblGrid>
                <a:gridCol w="2051707"/>
                <a:gridCol w="613759"/>
                <a:gridCol w="545564"/>
                <a:gridCol w="613759"/>
                <a:gridCol w="200013"/>
                <a:gridCol w="481911"/>
              </a:tblGrid>
              <a:tr h="483641">
                <a:tc rowSpan="2">
                  <a:txBody>
                    <a:bodyPr/>
                    <a:lstStyle/>
                    <a:p>
                      <a:pPr algn="just">
                        <a:spcAft>
                          <a:spcPts val="0"/>
                        </a:spcAft>
                      </a:pPr>
                      <a:r>
                        <a:rPr lang="es-ES" sz="1600" b="1" dirty="0" smtClean="0">
                          <a:solidFill>
                            <a:srgbClr val="FFFFFF"/>
                          </a:solidFill>
                          <a:latin typeface="Arial"/>
                          <a:ea typeface="Times New Roman"/>
                          <a:cs typeface="Times New Roman"/>
                        </a:rPr>
                        <a:t>Contenido</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r>
                        <a:rPr lang="es-ES" sz="1600" b="1" dirty="0">
                          <a:solidFill>
                            <a:srgbClr val="FFFFFF"/>
                          </a:solidFill>
                          <a:latin typeface="Arial"/>
                          <a:ea typeface="Times New Roman"/>
                          <a:cs typeface="Times New Roman"/>
                        </a:rPr>
                        <a:t>Periodos</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spcAft>
                          <a:spcPts val="0"/>
                        </a:spcAft>
                      </a:pPr>
                      <a:r>
                        <a:rPr lang="es-ES" sz="1600" dirty="0">
                          <a:latin typeface="Times New Roman"/>
                          <a:ea typeface="Times New Roman"/>
                          <a:cs typeface="Times New Roman"/>
                        </a:rPr>
                        <a:t> </a:t>
                      </a:r>
                    </a:p>
                  </a:txBody>
                  <a:tcPr marL="0" marR="0" marT="0" marB="0" anchor="ctr">
                    <a:lnL w="12700" cap="flat" cmpd="sng" algn="ctr">
                      <a:solidFill>
                        <a:srgbClr val="000080"/>
                      </a:solidFill>
                      <a:prstDash val="solid"/>
                      <a:round/>
                      <a:headEnd type="none" w="med" len="med"/>
                      <a:tailEnd type="none" w="med" len="med"/>
                    </a:lnL>
                    <a:lnR>
                      <a:noFill/>
                    </a:lnR>
                    <a:lnT>
                      <a:noFill/>
                    </a:lnT>
                    <a:lnB w="12700" cap="flat" cmpd="sng" algn="ctr">
                      <a:solidFill>
                        <a:srgbClr val="000080"/>
                      </a:solidFill>
                      <a:prstDash val="solid"/>
                      <a:round/>
                      <a:headEnd type="none" w="med" len="med"/>
                      <a:tailEnd type="none" w="med" len="med"/>
                    </a:lnB>
                  </a:tcPr>
                </a:tc>
              </a:tr>
              <a:tr h="443338">
                <a:tc vMerge="1">
                  <a:txBody>
                    <a:bodyPr/>
                    <a:lstStyle/>
                    <a:p>
                      <a:endParaRPr lang="es-ES"/>
                    </a:p>
                  </a:txBody>
                  <a:tcPr/>
                </a:tc>
                <a:tc>
                  <a:txBody>
                    <a:bodyPr/>
                    <a:lstStyle/>
                    <a:p>
                      <a:pPr algn="ctr">
                        <a:spcAft>
                          <a:spcPts val="0"/>
                        </a:spcAft>
                      </a:pPr>
                      <a:r>
                        <a:rPr lang="es-ES" sz="1600" dirty="0">
                          <a:latin typeface="Arial"/>
                          <a:ea typeface="Times New Roman"/>
                          <a:cs typeface="Times New Roman"/>
                        </a:rPr>
                        <a:t>I</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II</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III</a:t>
                      </a:r>
                      <a:endParaRPr lang="es-ES" sz="1600"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just">
                        <a:spcAft>
                          <a:spcPts val="0"/>
                        </a:spcAft>
                      </a:pPr>
                      <a:r>
                        <a:rPr lang="es-ES" sz="1600" dirty="0">
                          <a:latin typeface="Arial"/>
                          <a:ea typeface="Times New Roman"/>
                          <a:cs typeface="Times New Roman"/>
                        </a:rPr>
                        <a:t>TOTAL</a:t>
                      </a:r>
                      <a:endParaRPr lang="es-ES" sz="16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Volumen General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192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216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132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540</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75235">
                <a:tc>
                  <a:txBody>
                    <a:bodyPr/>
                    <a:lstStyle/>
                    <a:p>
                      <a:pPr algn="just">
                        <a:spcAft>
                          <a:spcPts val="0"/>
                        </a:spcAft>
                      </a:pPr>
                      <a:r>
                        <a:rPr lang="es-ES" sz="1600" dirty="0">
                          <a:latin typeface="Arial"/>
                          <a:ea typeface="Times New Roman"/>
                          <a:cs typeface="Times New Roman"/>
                        </a:rPr>
                        <a:t>Promedio Vol./ semana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13,5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75235">
                <a:tc>
                  <a:txBody>
                    <a:bodyPr/>
                    <a:lstStyle/>
                    <a:p>
                      <a:pPr algn="just">
                        <a:spcAft>
                          <a:spcPts val="0"/>
                        </a:spcAft>
                      </a:pPr>
                      <a:r>
                        <a:rPr lang="es-ES" sz="1600" dirty="0">
                          <a:latin typeface="Arial"/>
                          <a:ea typeface="Times New Roman"/>
                          <a:cs typeface="Times New Roman"/>
                        </a:rPr>
                        <a:t>Promedio Vol. </a:t>
                      </a:r>
                      <a:r>
                        <a:rPr lang="es-ES" sz="1600" dirty="0" smtClean="0">
                          <a:latin typeface="Arial"/>
                          <a:ea typeface="Times New Roman"/>
                          <a:cs typeface="Times New Roman"/>
                        </a:rPr>
                        <a:t>/Clase </a:t>
                      </a:r>
                      <a:r>
                        <a:rPr lang="es-ES" sz="1600" dirty="0">
                          <a:latin typeface="Arial"/>
                          <a:ea typeface="Times New Roman"/>
                          <a:cs typeface="Times New Roman"/>
                        </a:rPr>
                        <a:t>(Km)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Total </a:t>
                      </a:r>
                      <a:r>
                        <a:rPr lang="es-ES" sz="1600" dirty="0" smtClean="0">
                          <a:latin typeface="Arial"/>
                          <a:ea typeface="Times New Roman"/>
                          <a:cs typeface="Times New Roman"/>
                        </a:rPr>
                        <a:t>Clase/semana</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3</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3</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3</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Tiempo Entrenamiento</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Técnica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35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40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26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101</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Resistencia General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142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156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92</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390</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Rapidez (Km)</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15</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20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14</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49</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75235">
                <a:tc>
                  <a:txBody>
                    <a:bodyPr/>
                    <a:lstStyle/>
                    <a:p>
                      <a:pPr algn="just">
                        <a:spcAft>
                          <a:spcPts val="0"/>
                        </a:spcAft>
                      </a:pPr>
                      <a:r>
                        <a:rPr lang="es-ES" sz="1600" dirty="0">
                          <a:latin typeface="Arial"/>
                          <a:ea typeface="Times New Roman"/>
                          <a:cs typeface="Times New Roman"/>
                        </a:rPr>
                        <a:t>Resistencia Fuerza General (min)</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150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166</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187</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503</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43338">
                <a:tc>
                  <a:txBody>
                    <a:bodyPr/>
                    <a:lstStyle/>
                    <a:p>
                      <a:pPr algn="just">
                        <a:spcAft>
                          <a:spcPts val="0"/>
                        </a:spcAft>
                      </a:pPr>
                      <a:r>
                        <a:rPr lang="es-ES" sz="1600" dirty="0">
                          <a:latin typeface="Arial"/>
                          <a:ea typeface="Times New Roman"/>
                          <a:cs typeface="Times New Roman"/>
                        </a:rPr>
                        <a:t>Flexibilidad (min)</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150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169</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110</a:t>
                      </a:r>
                      <a:endParaRPr lang="es-ES" sz="1600"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600" dirty="0">
                          <a:latin typeface="Arial"/>
                          <a:ea typeface="Times New Roman"/>
                          <a:cs typeface="Times New Roman"/>
                        </a:rPr>
                        <a:t>429</a:t>
                      </a:r>
                      <a:endParaRPr lang="es-ES" sz="16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bl>
          </a:graphicData>
        </a:graphic>
      </p:graphicFrame>
      <p:sp>
        <p:nvSpPr>
          <p:cNvPr id="48313" name="Rectangle 4"/>
          <p:cNvSpPr>
            <a:spLocks noChangeArrowheads="1"/>
          </p:cNvSpPr>
          <p:nvPr/>
        </p:nvSpPr>
        <p:spPr bwMode="auto">
          <a:xfrm>
            <a:off x="6072188" y="714375"/>
            <a:ext cx="1428750" cy="369888"/>
          </a:xfrm>
          <a:prstGeom prst="rect">
            <a:avLst/>
          </a:prstGeom>
          <a:noFill/>
          <a:ln w="9525">
            <a:noFill/>
            <a:miter lim="800000"/>
            <a:headEnd/>
            <a:tailEnd/>
          </a:ln>
        </p:spPr>
        <p:txBody>
          <a:bodyPr anchor="ctr">
            <a:spAutoFit/>
          </a:bodyPr>
          <a:lstStyle/>
          <a:p>
            <a:pPr algn="just"/>
            <a:r>
              <a:rPr lang="es-ES" b="1" u="sng">
                <a:solidFill>
                  <a:srgbClr val="000000"/>
                </a:solidFill>
                <a:ea typeface="Times New Roman" pitchFamily="18" charset="0"/>
                <a:cs typeface="Arial" charset="0"/>
              </a:rPr>
              <a:t>CARRERA</a:t>
            </a:r>
            <a:endParaRPr lang="es-ES">
              <a:solidFill>
                <a:srgbClr val="00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0"/>
            <a:ext cx="8135937" cy="6002338"/>
          </a:xfrm>
          <a:prstGeom prst="rect">
            <a:avLst/>
          </a:prstGeom>
        </p:spPr>
        <p:txBody>
          <a:bodyPr>
            <a:spAutoFit/>
          </a:bodyPr>
          <a:lstStyle/>
          <a:p>
            <a:pPr algn="just" fontAlgn="auto">
              <a:lnSpc>
                <a:spcPct val="150000"/>
              </a:lnSpc>
              <a:spcBef>
                <a:spcPts val="0"/>
              </a:spcBef>
              <a:spcAft>
                <a:spcPts val="0"/>
              </a:spcAft>
              <a:defRPr/>
            </a:pPr>
            <a:r>
              <a:rPr lang="es-ES" sz="2000" b="1" i="1" u="sng" dirty="0">
                <a:solidFill>
                  <a:prstClr val="black"/>
                </a:solidFill>
                <a:latin typeface="Bookman Old Style" pitchFamily="18" charset="0"/>
                <a:ea typeface="Times New Roman"/>
              </a:rPr>
              <a:t>PRIMER AÑO DE FORMACIÓN BÁSICA  (11 AÑOS) JUVENIL D</a:t>
            </a:r>
          </a:p>
          <a:p>
            <a:pPr algn="ctr" fontAlgn="auto">
              <a:lnSpc>
                <a:spcPct val="150000"/>
              </a:lnSpc>
              <a:spcBef>
                <a:spcPts val="0"/>
              </a:spcBef>
              <a:spcAft>
                <a:spcPts val="0"/>
              </a:spcAft>
              <a:defRPr/>
            </a:pPr>
            <a:r>
              <a:rPr lang="es-ES" sz="2000" b="1" i="1" u="sng" dirty="0">
                <a:solidFill>
                  <a:prstClr val="black"/>
                </a:solidFill>
                <a:latin typeface="Bookman Old Style" pitchFamily="18" charset="0"/>
                <a:ea typeface="Times New Roman"/>
              </a:rPr>
              <a:t>INDICACIONES METODOLOGICAS  </a:t>
            </a:r>
          </a:p>
          <a:p>
            <a:pPr algn="just" fontAlgn="auto">
              <a:spcBef>
                <a:spcPts val="0"/>
              </a:spcBef>
              <a:spcAft>
                <a:spcPts val="0"/>
              </a:spcAft>
              <a:defRPr/>
            </a:pPr>
            <a:r>
              <a:rPr lang="es-ES" dirty="0">
                <a:solidFill>
                  <a:prstClr val="black"/>
                </a:solidFill>
                <a:latin typeface="Arial"/>
                <a:ea typeface="Times New Roman"/>
              </a:rPr>
              <a:t> </a:t>
            </a:r>
            <a:r>
              <a:rPr lang="es-ES" dirty="0">
                <a:solidFill>
                  <a:prstClr val="black"/>
                </a:solidFill>
                <a:latin typeface="Arial Unicode MS" pitchFamily="34" charset="-128"/>
                <a:ea typeface="Arial Unicode MS" pitchFamily="34" charset="-128"/>
                <a:cs typeface="Arial Unicode MS" pitchFamily="34" charset="-128"/>
              </a:rPr>
              <a:t>En la categoría de 11 años. En los tres periodos, es la técnica quien juega el papel fundamental porque es muy alto el volumen de trabajo dedicado al aprendizaje y desarrollo.</a:t>
            </a:r>
          </a:p>
          <a:p>
            <a:pPr algn="just" fontAlgn="auto">
              <a:spcBef>
                <a:spcPts val="0"/>
              </a:spcBef>
              <a:spcAft>
                <a:spcPts val="0"/>
              </a:spcAft>
              <a:defRPr/>
            </a:pPr>
            <a:r>
              <a:rPr lang="es-ES" dirty="0">
                <a:solidFill>
                  <a:prstClr val="black"/>
                </a:solidFill>
                <a:latin typeface="Arial Unicode MS" pitchFamily="34" charset="-128"/>
                <a:ea typeface="Arial Unicode MS" pitchFamily="34" charset="-128"/>
                <a:cs typeface="Arial Unicode MS" pitchFamily="34" charset="-128"/>
              </a:rPr>
              <a:t> </a:t>
            </a:r>
          </a:p>
          <a:p>
            <a:pPr marL="342900" indent="-342900" algn="just" fontAlgn="auto">
              <a:spcBef>
                <a:spcPts val="0"/>
              </a:spcBef>
              <a:spcAft>
                <a:spcPts val="0"/>
              </a:spcAft>
              <a:buFont typeface="Symbol"/>
              <a:buChar char="-"/>
              <a:tabLst>
                <a:tab pos="228600" algn="l"/>
              </a:tabLst>
              <a:defRPr/>
            </a:pPr>
            <a:r>
              <a:rPr lang="es-ES" dirty="0">
                <a:solidFill>
                  <a:prstClr val="black"/>
                </a:solidFill>
                <a:latin typeface="Arial Unicode MS" pitchFamily="34" charset="-128"/>
                <a:ea typeface="Arial Unicode MS" pitchFamily="34" charset="-128"/>
                <a:cs typeface="Arial Unicode MS" pitchFamily="34" charset="-128"/>
              </a:rPr>
              <a:t>En las últimas  semanas (tercer período) se recomienda establecer mucho cuidado con la planificación del trabajo-descanso para las diferentes series de repeticiones sí el nivel técnico alcanzado por los niños lo posibilita.</a:t>
            </a:r>
          </a:p>
          <a:p>
            <a:pPr algn="just" fontAlgn="auto">
              <a:spcBef>
                <a:spcPts val="0"/>
              </a:spcBef>
              <a:spcAft>
                <a:spcPts val="0"/>
              </a:spcAft>
              <a:defRPr/>
            </a:pPr>
            <a:r>
              <a:rPr lang="es-ES" dirty="0">
                <a:solidFill>
                  <a:prstClr val="black"/>
                </a:solidFill>
                <a:latin typeface="Arial Unicode MS" pitchFamily="34" charset="-128"/>
                <a:ea typeface="Arial Unicode MS" pitchFamily="34" charset="-128"/>
                <a:cs typeface="Arial Unicode MS" pitchFamily="34" charset="-128"/>
              </a:rPr>
              <a:t> </a:t>
            </a:r>
          </a:p>
          <a:p>
            <a:pPr marL="342900" indent="-342900" algn="just" fontAlgn="auto">
              <a:spcBef>
                <a:spcPts val="0"/>
              </a:spcBef>
              <a:spcAft>
                <a:spcPts val="0"/>
              </a:spcAft>
              <a:buFont typeface="Symbol"/>
              <a:buChar char="-"/>
              <a:tabLst>
                <a:tab pos="228600" algn="l"/>
              </a:tabLst>
              <a:defRPr/>
            </a:pPr>
            <a:r>
              <a:rPr lang="es-ES" dirty="0">
                <a:solidFill>
                  <a:prstClr val="black"/>
                </a:solidFill>
                <a:latin typeface="Arial Unicode MS" pitchFamily="34" charset="-128"/>
                <a:ea typeface="Arial Unicode MS" pitchFamily="34" charset="-128"/>
                <a:cs typeface="Arial Unicode MS" pitchFamily="34" charset="-128"/>
              </a:rPr>
              <a:t>La rapidez debe ser un componente diario de la preparación,  pues a través de ella los alumnos podrán automatizar los movimientos de una forma rápida y correcta. Los intervalos de descanso, deben ser aprovechados para realizar los señalamientos técnicos que resultaran deficientes en el nado y la carrera tanto de forma individual, como colectiva.</a:t>
            </a:r>
          </a:p>
          <a:p>
            <a:pPr marL="342900" indent="-342900" algn="just" fontAlgn="auto">
              <a:spcBef>
                <a:spcPts val="0"/>
              </a:spcBef>
              <a:spcAft>
                <a:spcPts val="0"/>
              </a:spcAft>
              <a:buFont typeface="Symbol"/>
              <a:buChar char="-"/>
              <a:tabLst>
                <a:tab pos="228600" algn="l"/>
              </a:tabLst>
              <a:defRPr/>
            </a:pPr>
            <a:endParaRPr lang="es-ES" dirty="0">
              <a:solidFill>
                <a:prstClr val="black"/>
              </a:solidFill>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solidFill>
                  <a:prstClr val="black"/>
                </a:solidFill>
                <a:latin typeface="Arial Unicode MS" pitchFamily="34" charset="-128"/>
                <a:ea typeface="Arial Unicode MS" pitchFamily="34" charset="-128"/>
                <a:cs typeface="Arial Unicode MS" pitchFamily="34" charset="-128"/>
              </a:rPr>
              <a:t>No olvidar que la preparación física General en ésta edad, tiene un carácter fundamental por tanto el tiempo planificado  no debe ser violado  ni alterado los objetivos planteados.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741363"/>
          <a:ext cx="4362450" cy="6116637"/>
        </p:xfrm>
        <a:graphic>
          <a:graphicData uri="http://schemas.openxmlformats.org/drawingml/2006/table">
            <a:tbl>
              <a:tblPr/>
              <a:tblGrid>
                <a:gridCol w="2076450"/>
                <a:gridCol w="571500"/>
                <a:gridCol w="571500"/>
                <a:gridCol w="571500"/>
                <a:gridCol w="571500"/>
              </a:tblGrid>
              <a:tr h="375744">
                <a:tc rowSpan="2">
                  <a:txBody>
                    <a:bodyPr/>
                    <a:lstStyle/>
                    <a:p>
                      <a:pPr algn="just">
                        <a:spcAft>
                          <a:spcPts val="0"/>
                        </a:spcAft>
                      </a:pPr>
                      <a:r>
                        <a:rPr lang="es-ES" sz="1400" b="1" dirty="0">
                          <a:latin typeface="Arial"/>
                          <a:ea typeface="Times New Roman"/>
                          <a:cs typeface="Times New Roman"/>
                        </a:rPr>
                        <a:t>Contenido</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r>
                        <a:rPr lang="es-ES" sz="1400" b="1" dirty="0">
                          <a:latin typeface="Arial"/>
                          <a:ea typeface="Times New Roman"/>
                          <a:cs typeface="Times New Roman"/>
                        </a:rPr>
                        <a:t>Periodos</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60714">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I</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II</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III</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TOTAL</a:t>
                      </a:r>
                      <a:endParaRPr lang="es-ES" sz="14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Volumen General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160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192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132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484</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Promedio Vol./semana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Promedio Vol</a:t>
                      </a:r>
                      <a:r>
                        <a:rPr lang="es-ES" sz="1400" b="1" dirty="0" smtClean="0">
                          <a:latin typeface="Arial"/>
                          <a:ea typeface="Times New Roman"/>
                          <a:cs typeface="Times New Roman"/>
                        </a:rPr>
                        <a:t>./Clase </a:t>
                      </a:r>
                      <a:r>
                        <a:rPr lang="es-ES" sz="1400" b="1" dirty="0">
                          <a:latin typeface="Arial"/>
                          <a:ea typeface="Times New Roman"/>
                          <a:cs typeface="Times New Roman"/>
                        </a:rPr>
                        <a:t>(Km)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3</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3</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Total </a:t>
                      </a:r>
                      <a:r>
                        <a:rPr lang="es-ES" sz="1400" b="1" dirty="0" smtClean="0">
                          <a:latin typeface="Arial"/>
                          <a:ea typeface="Times New Roman"/>
                          <a:cs typeface="Times New Roman"/>
                        </a:rPr>
                        <a:t>Clase./</a:t>
                      </a:r>
                      <a:r>
                        <a:rPr lang="es-ES" sz="1400" b="1" dirty="0">
                          <a:latin typeface="Arial"/>
                          <a:ea typeface="Times New Roman"/>
                          <a:cs typeface="Times New Roman"/>
                        </a:rPr>
                        <a:t>semana</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Tiempo Entrenamiento</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60 min.</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60 min.</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60 min.</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Resistencia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88</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105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68</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261</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Rapidez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6,4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8</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5,4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17,8</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Técnica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28,4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31,3</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26,4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86,1</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Piernas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7,2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9,4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5,6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22,2</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Brazos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7,0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8,7</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20,7</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Coordinación (ejercicios)</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8,9</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20,9</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Técnica completa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17</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20,7</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15,6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53,3</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Flexibilidad (min)</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600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640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400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Arial"/>
                          <a:ea typeface="Times New Roman"/>
                          <a:cs typeface="Times New Roman"/>
                        </a:rPr>
                        <a:t>1640</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60714">
                <a:tc>
                  <a:txBody>
                    <a:bodyPr/>
                    <a:lstStyle/>
                    <a:p>
                      <a:pPr algn="just">
                        <a:spcAft>
                          <a:spcPts val="0"/>
                        </a:spcAft>
                      </a:pPr>
                      <a:r>
                        <a:rPr lang="es-ES" sz="1400" b="1" dirty="0">
                          <a:latin typeface="Arial"/>
                          <a:ea typeface="Times New Roman"/>
                          <a:cs typeface="Times New Roman"/>
                        </a:rPr>
                        <a:t>Juegos</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220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220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150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590</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50279" name="Rectangle 1"/>
          <p:cNvSpPr>
            <a:spLocks noChangeArrowheads="1"/>
          </p:cNvSpPr>
          <p:nvPr/>
        </p:nvSpPr>
        <p:spPr bwMode="auto">
          <a:xfrm>
            <a:off x="1071563" y="214313"/>
            <a:ext cx="1785937" cy="677862"/>
          </a:xfrm>
          <a:prstGeom prst="rect">
            <a:avLst/>
          </a:prstGeom>
          <a:noFill/>
          <a:ln w="9525">
            <a:noFill/>
            <a:miter lim="800000"/>
            <a:headEnd/>
            <a:tailEnd/>
          </a:ln>
        </p:spPr>
        <p:txBody>
          <a:bodyPr anchor="ctr">
            <a:spAutoFit/>
          </a:bodyPr>
          <a:lstStyle/>
          <a:p>
            <a:r>
              <a:rPr lang="es-ES" sz="2000" b="1" u="sng">
                <a:solidFill>
                  <a:srgbClr val="000000"/>
                </a:solidFill>
                <a:ea typeface="Times New Roman" pitchFamily="18" charset="0"/>
                <a:cs typeface="Arial" charset="0"/>
              </a:rPr>
              <a:t>NATACIÓN</a:t>
            </a:r>
            <a:endParaRPr lang="es-ES" sz="2000">
              <a:solidFill>
                <a:srgbClr val="000000"/>
              </a:solidFill>
              <a:ea typeface="Times New Roman" pitchFamily="18" charset="0"/>
              <a:cs typeface="Arial" charset="0"/>
            </a:endParaRPr>
          </a:p>
          <a:p>
            <a:pPr eaLnBrk="0" hangingPunct="0"/>
            <a:endParaRPr lang="es-ES">
              <a:solidFill>
                <a:srgbClr val="000000"/>
              </a:solidFill>
              <a:ea typeface="Times New Roman" pitchFamily="18" charset="0"/>
              <a:cs typeface="Arial" charset="0"/>
            </a:endParaRPr>
          </a:p>
        </p:txBody>
      </p:sp>
      <p:graphicFrame>
        <p:nvGraphicFramePr>
          <p:cNvPr id="4" name="3 Tabla"/>
          <p:cNvGraphicFramePr>
            <a:graphicFrameLocks noGrp="1"/>
          </p:cNvGraphicFramePr>
          <p:nvPr/>
        </p:nvGraphicFramePr>
        <p:xfrm>
          <a:off x="4637088" y="785813"/>
          <a:ext cx="4506912" cy="6072187"/>
        </p:xfrm>
        <a:graphic>
          <a:graphicData uri="http://schemas.openxmlformats.org/drawingml/2006/table">
            <a:tbl>
              <a:tblPr/>
              <a:tblGrid>
                <a:gridCol w="2444115"/>
                <a:gridCol w="490963"/>
                <a:gridCol w="571504"/>
                <a:gridCol w="500066"/>
                <a:gridCol w="209523"/>
                <a:gridCol w="290543"/>
              </a:tblGrid>
              <a:tr h="506017">
                <a:tc rowSpan="2">
                  <a:txBody>
                    <a:bodyPr/>
                    <a:lstStyle/>
                    <a:p>
                      <a:pPr algn="just">
                        <a:spcAft>
                          <a:spcPts val="0"/>
                        </a:spcAft>
                      </a:pPr>
                      <a:r>
                        <a:rPr lang="es-ES" sz="1400" b="1" dirty="0">
                          <a:solidFill>
                            <a:srgbClr val="FFFFFF"/>
                          </a:solidFill>
                          <a:latin typeface="Arial"/>
                          <a:ea typeface="Times New Roman"/>
                          <a:cs typeface="Times New Roman"/>
                        </a:rPr>
                        <a:t>Contenido</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r>
                        <a:rPr lang="es-ES" sz="1400" b="1" dirty="0">
                          <a:solidFill>
                            <a:srgbClr val="FFFFFF"/>
                          </a:solidFill>
                          <a:latin typeface="Arial"/>
                          <a:ea typeface="Times New Roman"/>
                          <a:cs typeface="Times New Roman"/>
                        </a:rPr>
                        <a:t>Periodos</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spcAft>
                          <a:spcPts val="0"/>
                        </a:spcAft>
                      </a:pPr>
                      <a:r>
                        <a:rPr lang="es-ES" sz="1400" b="1" dirty="0">
                          <a:latin typeface="Times New Roman"/>
                          <a:ea typeface="Times New Roman"/>
                          <a:cs typeface="Times New Roman"/>
                        </a:rPr>
                        <a:t> </a:t>
                      </a:r>
                    </a:p>
                  </a:txBody>
                  <a:tcPr marL="0" marR="0" marT="0" marB="0" anchor="ctr">
                    <a:lnL w="12700" cap="flat" cmpd="sng" algn="ctr">
                      <a:solidFill>
                        <a:srgbClr val="000080"/>
                      </a:solidFill>
                      <a:prstDash val="solid"/>
                      <a:round/>
                      <a:headEnd type="none" w="med" len="med"/>
                      <a:tailEnd type="none" w="med" len="med"/>
                    </a:lnL>
                    <a:lnR>
                      <a:noFill/>
                    </a:lnR>
                    <a:lnT>
                      <a:noFill/>
                    </a:lnT>
                    <a:lnB w="12700" cap="flat" cmpd="sng" algn="ctr">
                      <a:solidFill>
                        <a:srgbClr val="000080"/>
                      </a:solidFill>
                      <a:prstDash val="solid"/>
                      <a:round/>
                      <a:headEnd type="none" w="med" len="med"/>
                      <a:tailEnd type="none" w="med" len="med"/>
                    </a:lnB>
                  </a:tcPr>
                </a:tc>
              </a:tr>
              <a:tr h="463849">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I</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II</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III</a:t>
                      </a:r>
                      <a:endParaRPr lang="es-ES" sz="14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just">
                        <a:spcAft>
                          <a:spcPts val="0"/>
                        </a:spcAft>
                      </a:pPr>
                      <a:r>
                        <a:rPr lang="es-ES" sz="1400" b="1" dirty="0">
                          <a:latin typeface="Arial"/>
                          <a:ea typeface="Times New Roman"/>
                          <a:cs typeface="Times New Roman"/>
                        </a:rPr>
                        <a:t>TOTAL</a:t>
                      </a:r>
                      <a:endParaRPr lang="es-ES" sz="14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Volumen General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192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216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132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540</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Promedio Vol./ semana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13,5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Promedio Vol. </a:t>
                      </a:r>
                      <a:r>
                        <a:rPr lang="es-ES" sz="1400" b="1" dirty="0" smtClean="0">
                          <a:latin typeface="Arial"/>
                          <a:ea typeface="Times New Roman"/>
                          <a:cs typeface="Times New Roman"/>
                        </a:rPr>
                        <a:t>/Clase </a:t>
                      </a:r>
                      <a:r>
                        <a:rPr lang="es-ES" sz="1400" b="1" dirty="0">
                          <a:latin typeface="Arial"/>
                          <a:ea typeface="Times New Roman"/>
                          <a:cs typeface="Times New Roman"/>
                        </a:rPr>
                        <a:t>(Km)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Total </a:t>
                      </a:r>
                      <a:r>
                        <a:rPr lang="es-ES" sz="1400" b="1" dirty="0" smtClean="0">
                          <a:latin typeface="Arial"/>
                          <a:ea typeface="Times New Roman"/>
                          <a:cs typeface="Times New Roman"/>
                        </a:rPr>
                        <a:t>Clase. </a:t>
                      </a:r>
                      <a:r>
                        <a:rPr lang="es-ES" sz="1400" b="1" dirty="0">
                          <a:latin typeface="Arial"/>
                          <a:ea typeface="Times New Roman"/>
                          <a:cs typeface="Times New Roman"/>
                        </a:rPr>
                        <a:t>/semana</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Tiempo Entrenamiento</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Técnica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101</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Resistencia General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142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156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92</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390</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Rapidez (Km)</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15</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14</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49</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Resistencia Fuerza General (min)</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150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166</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187</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503</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Flexibilidad (min)</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150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169</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110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429</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r h="463849">
                <a:tc>
                  <a:txBody>
                    <a:bodyPr/>
                    <a:lstStyle/>
                    <a:p>
                      <a:pPr algn="just">
                        <a:spcAft>
                          <a:spcPts val="0"/>
                        </a:spcAft>
                      </a:pPr>
                      <a:r>
                        <a:rPr lang="es-ES" sz="1400" b="1" dirty="0">
                          <a:latin typeface="Arial"/>
                          <a:ea typeface="Times New Roman"/>
                          <a:cs typeface="Times New Roman"/>
                        </a:rPr>
                        <a:t>Juegos</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300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300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160</a:t>
                      </a:r>
                      <a:endParaRPr lang="es-ES" sz="14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gridSpan="2">
                  <a:txBody>
                    <a:bodyPr/>
                    <a:lstStyle/>
                    <a:p>
                      <a:pPr algn="ctr">
                        <a:spcAft>
                          <a:spcPts val="0"/>
                        </a:spcAft>
                      </a:pPr>
                      <a:r>
                        <a:rPr lang="es-ES" sz="1400" b="1" dirty="0">
                          <a:latin typeface="Arial"/>
                          <a:ea typeface="Times New Roman"/>
                          <a:cs typeface="Times New Roman"/>
                        </a:rPr>
                        <a:t>760</a:t>
                      </a:r>
                      <a:endParaRPr lang="es-ES" sz="14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ES"/>
                    </a:p>
                  </a:txBody>
                  <a:tcPr/>
                </a:tc>
              </a:tr>
            </a:tbl>
          </a:graphicData>
        </a:graphic>
      </p:graphicFrame>
      <p:sp>
        <p:nvSpPr>
          <p:cNvPr id="50364" name="Rectangle 2"/>
          <p:cNvSpPr>
            <a:spLocks noChangeArrowheads="1"/>
          </p:cNvSpPr>
          <p:nvPr/>
        </p:nvSpPr>
        <p:spPr bwMode="auto">
          <a:xfrm>
            <a:off x="6572250" y="214313"/>
            <a:ext cx="1714500" cy="677862"/>
          </a:xfrm>
          <a:prstGeom prst="rect">
            <a:avLst/>
          </a:prstGeom>
          <a:noFill/>
          <a:ln w="9525">
            <a:noFill/>
            <a:miter lim="800000"/>
            <a:headEnd/>
            <a:tailEnd/>
          </a:ln>
        </p:spPr>
        <p:txBody>
          <a:bodyPr anchor="ctr">
            <a:spAutoFit/>
          </a:bodyPr>
          <a:lstStyle/>
          <a:p>
            <a:r>
              <a:rPr lang="es-ES" sz="2000" b="1" u="sng">
                <a:solidFill>
                  <a:srgbClr val="000000"/>
                </a:solidFill>
                <a:ea typeface="Times New Roman" pitchFamily="18" charset="0"/>
                <a:cs typeface="Arial" charset="0"/>
              </a:rPr>
              <a:t>CARRERA</a:t>
            </a:r>
            <a:endParaRPr lang="es-ES" sz="2000" b="1">
              <a:solidFill>
                <a:srgbClr val="000000"/>
              </a:solidFill>
              <a:ea typeface="Times New Roman" pitchFamily="18" charset="0"/>
              <a:cs typeface="Arial" charset="0"/>
            </a:endParaRPr>
          </a:p>
          <a:p>
            <a:pPr eaLnBrk="0" hangingPunct="0"/>
            <a:endParaRPr lang="es-ES">
              <a:solidFill>
                <a:srgbClr val="00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Rectángulo"/>
          <p:cNvSpPr>
            <a:spLocks noChangeArrowheads="1"/>
          </p:cNvSpPr>
          <p:nvPr/>
        </p:nvSpPr>
        <p:spPr bwMode="auto">
          <a:xfrm>
            <a:off x="346075" y="150813"/>
            <a:ext cx="8474075" cy="400050"/>
          </a:xfrm>
          <a:prstGeom prst="rect">
            <a:avLst/>
          </a:prstGeom>
          <a:noFill/>
          <a:ln w="9525">
            <a:noFill/>
            <a:miter lim="800000"/>
            <a:headEnd/>
            <a:tailEnd/>
          </a:ln>
        </p:spPr>
        <p:txBody>
          <a:bodyPr>
            <a:spAutoFit/>
          </a:bodyPr>
          <a:lstStyle/>
          <a:p>
            <a:r>
              <a:rPr lang="es-ES" sz="2000" b="1" i="1" u="sng">
                <a:solidFill>
                  <a:srgbClr val="000000"/>
                </a:solidFill>
                <a:latin typeface="Bookman Old Style" pitchFamily="18" charset="0"/>
              </a:rPr>
              <a:t>SEGUNDO AÑO DE FORMACIÓN BÁSICA (12 AÑOS) JUVENIL D</a:t>
            </a:r>
            <a:endParaRPr lang="es-ES" sz="2000" i="1">
              <a:solidFill>
                <a:srgbClr val="000000"/>
              </a:solidFill>
              <a:latin typeface="Bookman Old Style" pitchFamily="18" charset="0"/>
            </a:endParaRPr>
          </a:p>
        </p:txBody>
      </p:sp>
      <p:sp>
        <p:nvSpPr>
          <p:cNvPr id="3" name="2 Rectángulo"/>
          <p:cNvSpPr/>
          <p:nvPr/>
        </p:nvSpPr>
        <p:spPr>
          <a:xfrm>
            <a:off x="0" y="566738"/>
            <a:ext cx="8820150" cy="5449887"/>
          </a:xfrm>
          <a:prstGeom prst="rect">
            <a:avLst/>
          </a:prstGeom>
        </p:spPr>
        <p:txBody>
          <a:bodyPr>
            <a:spAutoFit/>
          </a:bodyPr>
          <a:lstStyle/>
          <a:p>
            <a:pPr algn="ctr" fontAlgn="auto">
              <a:spcBef>
                <a:spcPts val="0"/>
              </a:spcBef>
              <a:spcAft>
                <a:spcPts val="0"/>
              </a:spcAft>
              <a:defRPr/>
            </a:pPr>
            <a:r>
              <a:rPr lang="es-ES" b="1" i="1" u="sng" dirty="0">
                <a:solidFill>
                  <a:prstClr val="black"/>
                </a:solidFill>
                <a:latin typeface="Bookman Old Style" pitchFamily="18" charset="0"/>
                <a:ea typeface="Times New Roman"/>
              </a:rPr>
              <a:t>INDICACIONES METODOLOGICAS  </a:t>
            </a:r>
          </a:p>
          <a:p>
            <a:pPr algn="ctr" fontAlgn="auto">
              <a:spcBef>
                <a:spcPts val="0"/>
              </a:spcBef>
              <a:spcAft>
                <a:spcPts val="0"/>
              </a:spcAft>
              <a:defRPr/>
            </a:pPr>
            <a:endParaRPr lang="es-ES" b="1" i="1" u="sng" dirty="0">
              <a:solidFill>
                <a:prstClr val="black"/>
              </a:solidFill>
              <a:latin typeface="Bookman Old Style" pitchFamily="18" charset="0"/>
              <a:ea typeface="Times New Roman"/>
            </a:endParaRPr>
          </a:p>
          <a:p>
            <a:pPr algn="ctr" fontAlgn="auto">
              <a:spcBef>
                <a:spcPts val="0"/>
              </a:spcBef>
              <a:spcAft>
                <a:spcPts val="0"/>
              </a:spcAft>
              <a:defRPr/>
            </a:pPr>
            <a:endParaRPr lang="es-ES" b="1" i="1" u="sng" dirty="0">
              <a:solidFill>
                <a:prstClr val="black"/>
              </a:solidFill>
              <a:latin typeface="Bookman Old Style" pitchFamily="18" charset="0"/>
              <a:ea typeface="Times New Roman"/>
            </a:endParaRPr>
          </a:p>
          <a:p>
            <a:pPr marL="342900" indent="-342900" algn="just" fontAlgn="auto">
              <a:lnSpc>
                <a:spcPct val="115000"/>
              </a:lnSpc>
              <a:spcBef>
                <a:spcPts val="0"/>
              </a:spcBef>
              <a:spcAft>
                <a:spcPts val="1000"/>
              </a:spcAft>
              <a:buFont typeface="Symbol"/>
              <a:buChar char="-"/>
              <a:tabLst>
                <a:tab pos="228600" algn="l"/>
              </a:tabLst>
              <a:defRPr/>
            </a:pPr>
            <a:r>
              <a:rPr lang="es-ES" dirty="0">
                <a:solidFill>
                  <a:prstClr val="black"/>
                </a:solidFill>
                <a:latin typeface="Arial"/>
                <a:ea typeface="Times New Roman"/>
              </a:rPr>
              <a:t>En la categoría de 12 años, la Resistencia Básica (Natación) debe ser controlada a partir del segundo Periodo. En los periodos Primero y Segundo el control de ésta cualidad no es lo más importante aunque sí su paulatino desarrollo. En los tres periodos, es la técnica quien juega el papel fundamental porque es muy alto el volumen de trabajo  dedicado al </a:t>
            </a:r>
            <a:r>
              <a:rPr lang="es-ES" dirty="0">
                <a:solidFill>
                  <a:prstClr val="black"/>
                </a:solidFill>
                <a:latin typeface="Arial Unicode MS" pitchFamily="34" charset="-128"/>
                <a:ea typeface="Arial Unicode MS" pitchFamily="34" charset="-128"/>
                <a:cs typeface="Arial Unicode MS" pitchFamily="34" charset="-128"/>
              </a:rPr>
              <a:t>aprendizaje y desarrollo</a:t>
            </a:r>
            <a:r>
              <a:rPr lang="es-ES" dirty="0">
                <a:solidFill>
                  <a:prstClr val="black"/>
                </a:solidFill>
                <a:latin typeface="Arial"/>
                <a:ea typeface="Times New Roman"/>
              </a:rPr>
              <a:t>.</a:t>
            </a:r>
            <a:endParaRPr lang="es-ES" dirty="0">
              <a:solidFill>
                <a:prstClr val="black"/>
              </a:solidFill>
              <a:latin typeface="Times New Roman"/>
              <a:ea typeface="Times New Roman"/>
            </a:endParaRPr>
          </a:p>
          <a:p>
            <a:pPr marL="342900" indent="-342900" algn="just" fontAlgn="auto">
              <a:lnSpc>
                <a:spcPct val="115000"/>
              </a:lnSpc>
              <a:spcBef>
                <a:spcPts val="0"/>
              </a:spcBef>
              <a:spcAft>
                <a:spcPts val="1000"/>
              </a:spcAft>
              <a:buFont typeface="Symbol"/>
              <a:buChar char="-"/>
              <a:tabLst>
                <a:tab pos="228600" algn="l"/>
              </a:tabLst>
              <a:defRPr/>
            </a:pPr>
            <a:r>
              <a:rPr lang="es-ES" dirty="0">
                <a:solidFill>
                  <a:prstClr val="black"/>
                </a:solidFill>
                <a:latin typeface="Arial"/>
                <a:ea typeface="Times New Roman"/>
              </a:rPr>
              <a:t>En las últimas semanas (tercer periodo) se recomienda establecer mucho cuidado con la planificación del trabajo-descanso para las diferentes series de repeticiones sí el nivel técnico alcanzado por los niños lo posibilita.</a:t>
            </a:r>
            <a:endParaRPr lang="es-ES" dirty="0">
              <a:solidFill>
                <a:prstClr val="black"/>
              </a:solidFill>
              <a:latin typeface="Times New Roman"/>
              <a:ea typeface="Times New Roman"/>
            </a:endParaRPr>
          </a:p>
          <a:p>
            <a:pPr marL="342900" indent="-342900" algn="just" fontAlgn="auto">
              <a:lnSpc>
                <a:spcPct val="115000"/>
              </a:lnSpc>
              <a:spcBef>
                <a:spcPts val="0"/>
              </a:spcBef>
              <a:spcAft>
                <a:spcPts val="1000"/>
              </a:spcAft>
              <a:buFont typeface="Symbol"/>
              <a:buChar char="-"/>
              <a:tabLst>
                <a:tab pos="228600" algn="l"/>
              </a:tabLst>
              <a:defRPr/>
            </a:pPr>
            <a:r>
              <a:rPr lang="es-ES" dirty="0">
                <a:solidFill>
                  <a:prstClr val="black"/>
                </a:solidFill>
                <a:latin typeface="Arial"/>
                <a:ea typeface="Times New Roman"/>
              </a:rPr>
              <a:t>La rapidez si debe seguir trabajando diario en la preparación,  Los intervalos de descanso, deben ser aprovechados para realizar los señalamientos técnicos que resultaran deficientes en el nado tanto de forma individual, como colectiva.</a:t>
            </a:r>
            <a:endParaRPr lang="es-ES" dirty="0">
              <a:solidFill>
                <a:prstClr val="black"/>
              </a:solidFill>
              <a:latin typeface="Times New Roman"/>
              <a:ea typeface="Times New Roman"/>
            </a:endParaRPr>
          </a:p>
          <a:p>
            <a:pPr marL="342900" indent="-342900" algn="just" fontAlgn="auto">
              <a:lnSpc>
                <a:spcPct val="115000"/>
              </a:lnSpc>
              <a:spcBef>
                <a:spcPts val="0"/>
              </a:spcBef>
              <a:spcAft>
                <a:spcPts val="1000"/>
              </a:spcAft>
              <a:buFont typeface="Symbol"/>
              <a:buChar char="-"/>
              <a:tabLst>
                <a:tab pos="228600" algn="l"/>
              </a:tabLst>
              <a:defRPr/>
            </a:pPr>
            <a:r>
              <a:rPr lang="es-ES" dirty="0">
                <a:solidFill>
                  <a:prstClr val="black"/>
                </a:solidFill>
                <a:latin typeface="Arial"/>
                <a:ea typeface="Times New Roman"/>
              </a:rPr>
              <a:t> Fortalecer la  preparación física General en ésta edad,  por tanto el tiempo planificado  no debe ser violado  ni alterado los objetivos planteados.</a:t>
            </a:r>
            <a:endParaRPr lang="es-ES" dirty="0">
              <a:solidFill>
                <a:prstClr val="black"/>
              </a:solidFill>
              <a:latin typeface="Times New Roman"/>
              <a:ea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214313"/>
            <a:ext cx="9144000" cy="6740525"/>
          </a:xfrm>
          <a:prstGeom prst="rect">
            <a:avLst/>
          </a:prstGeom>
          <a:noFill/>
          <a:ln w="9525">
            <a:noFill/>
            <a:miter lim="800000"/>
            <a:headEnd/>
            <a:tailEnd/>
          </a:ln>
        </p:spPr>
        <p:txBody>
          <a:bodyPr anchor="ctr">
            <a:spAutoFit/>
          </a:bodyPr>
          <a:lstStyle/>
          <a:p>
            <a:pPr algn="just">
              <a:tabLst>
                <a:tab pos="228600" algn="l"/>
              </a:tabLst>
            </a:pPr>
            <a:r>
              <a:rPr lang="es-ES" b="1" u="sng">
                <a:solidFill>
                  <a:srgbClr val="000000"/>
                </a:solidFill>
                <a:ea typeface="Times New Roman" pitchFamily="18" charset="0"/>
                <a:cs typeface="Arial" charset="0"/>
              </a:rPr>
              <a:t>ELEMENTOS Y CONTROLES A  DOMINAR Y REALIZAR AL FINALIZAR CADA PERIODO DE LA EDAD 12 AÑOS JUVENIL D.</a:t>
            </a:r>
          </a:p>
          <a:p>
            <a:pPr algn="just">
              <a:tabLst>
                <a:tab pos="228600" algn="l"/>
              </a:tabLst>
            </a:pPr>
            <a:endParaRPr lang="es-ES">
              <a:solidFill>
                <a:srgbClr val="000000"/>
              </a:solidFill>
              <a:ea typeface="Times New Roman" pitchFamily="18" charset="0"/>
              <a:cs typeface="Arial" charset="0"/>
            </a:endParaRPr>
          </a:p>
          <a:p>
            <a:pPr algn="just" eaLnBrk="0" hangingPunct="0">
              <a:tabLst>
                <a:tab pos="228600" algn="l"/>
              </a:tabLst>
            </a:pPr>
            <a:r>
              <a:rPr lang="es-ES" b="1">
                <a:solidFill>
                  <a:srgbClr val="000000"/>
                </a:solidFill>
                <a:ea typeface="Times New Roman" pitchFamily="18" charset="0"/>
                <a:cs typeface="Arial" charset="0"/>
              </a:rPr>
              <a:t>PRIMER PERIODO.</a:t>
            </a:r>
            <a:endParaRPr lang="es-ES">
              <a:solidFill>
                <a:srgbClr val="000000"/>
              </a:solidFill>
              <a:ea typeface="Times New Roman" pitchFamily="18" charset="0"/>
              <a:cs typeface="Arial" charset="0"/>
            </a:endParaRPr>
          </a:p>
          <a:p>
            <a:pPr algn="just" eaLnBrk="0" hangingPunct="0">
              <a:buFontTx/>
              <a:buChar char="•"/>
              <a:tabLst>
                <a:tab pos="228600" algn="l"/>
              </a:tabLst>
            </a:pPr>
            <a:r>
              <a:rPr lang="es-ES">
                <a:solidFill>
                  <a:srgbClr val="000000"/>
                </a:solidFill>
                <a:ea typeface="Times New Roman" pitchFamily="18" charset="0"/>
                <a:cs typeface="Arial" charset="0"/>
              </a:rPr>
              <a:t>Evaluación del movimiento de piernas en Libre a una distancia de 50 metros.</a:t>
            </a:r>
          </a:p>
          <a:p>
            <a:pPr algn="just" eaLnBrk="0" hangingPunct="0">
              <a:buFontTx/>
              <a:buChar char="•"/>
              <a:tabLst>
                <a:tab pos="228600" algn="l"/>
              </a:tabLst>
            </a:pPr>
            <a:r>
              <a:rPr lang="es-ES">
                <a:solidFill>
                  <a:srgbClr val="000000"/>
                </a:solidFill>
                <a:ea typeface="Times New Roman" pitchFamily="18" charset="0"/>
                <a:cs typeface="Arial" charset="0"/>
              </a:rPr>
              <a:t>Dominio de la técnica completa de Libre a 50 metros.</a:t>
            </a:r>
          </a:p>
          <a:p>
            <a:pPr algn="just" eaLnBrk="0" hangingPunct="0">
              <a:buFontTx/>
              <a:buChar char="•"/>
              <a:tabLst>
                <a:tab pos="228600" algn="l"/>
              </a:tabLst>
            </a:pPr>
            <a:r>
              <a:rPr lang="es-ES">
                <a:solidFill>
                  <a:srgbClr val="000000"/>
                </a:solidFill>
                <a:ea typeface="Times New Roman" pitchFamily="18" charset="0"/>
                <a:cs typeface="Arial" charset="0"/>
              </a:rPr>
              <a:t>Controlar la Resistencia Básica con una serie de 2 x 200 metros, de Libre. </a:t>
            </a:r>
          </a:p>
          <a:p>
            <a:pPr algn="just" eaLnBrk="0" hangingPunct="0">
              <a:buFontTx/>
              <a:buChar char="•"/>
              <a:tabLst>
                <a:tab pos="228600" algn="l"/>
              </a:tabLst>
            </a:pPr>
            <a:r>
              <a:rPr lang="es-ES">
                <a:solidFill>
                  <a:srgbClr val="000000"/>
                </a:solidFill>
                <a:ea typeface="Times New Roman" pitchFamily="18" charset="0"/>
                <a:cs typeface="Arial" charset="0"/>
              </a:rPr>
              <a:t>Control de Velocidad con 4 x 10 metros de Libre.</a:t>
            </a:r>
          </a:p>
          <a:p>
            <a:pPr algn="just" eaLnBrk="0" hangingPunct="0">
              <a:buFontTx/>
              <a:buChar char="•"/>
              <a:tabLst>
                <a:tab pos="228600" algn="l"/>
              </a:tabLst>
            </a:pPr>
            <a:r>
              <a:rPr lang="es-ES">
                <a:solidFill>
                  <a:srgbClr val="000000"/>
                </a:solidFill>
                <a:ea typeface="Times New Roman" pitchFamily="18" charset="0"/>
                <a:cs typeface="Arial" charset="0"/>
              </a:rPr>
              <a:t>Dominio de la técnica del ABC de la carrera realizando pruebas técnicas. </a:t>
            </a:r>
          </a:p>
          <a:p>
            <a:pPr algn="just" eaLnBrk="0" hangingPunct="0">
              <a:buFontTx/>
              <a:buChar char="•"/>
              <a:tabLst>
                <a:tab pos="228600" algn="l"/>
              </a:tabLst>
            </a:pPr>
            <a:r>
              <a:rPr lang="es-ES">
                <a:solidFill>
                  <a:srgbClr val="000000"/>
                </a:solidFill>
                <a:ea typeface="Times New Roman" pitchFamily="18" charset="0"/>
                <a:cs typeface="Arial" charset="0"/>
              </a:rPr>
              <a:t>Participar en TODAS las competencias  programadas para la  edad.</a:t>
            </a:r>
          </a:p>
          <a:p>
            <a:pPr algn="just" eaLnBrk="0" hangingPunct="0">
              <a:tabLst>
                <a:tab pos="228600" algn="l"/>
              </a:tabLst>
            </a:pPr>
            <a:r>
              <a:rPr lang="es-ES" b="1">
                <a:solidFill>
                  <a:srgbClr val="000000"/>
                </a:solidFill>
                <a:ea typeface="Times New Roman" pitchFamily="18" charset="0"/>
                <a:cs typeface="Arial" charset="0"/>
              </a:rPr>
              <a:t>SEGUNDO PERIODO</a:t>
            </a:r>
            <a:endParaRPr lang="es-ES">
              <a:solidFill>
                <a:srgbClr val="000000"/>
              </a:solidFill>
              <a:ea typeface="Times New Roman" pitchFamily="18" charset="0"/>
              <a:cs typeface="Arial" charset="0"/>
            </a:endParaRPr>
          </a:p>
          <a:p>
            <a:pPr algn="just" eaLnBrk="0" hangingPunct="0">
              <a:buFontTx/>
              <a:buChar char="•"/>
              <a:tabLst>
                <a:tab pos="228600" algn="l"/>
              </a:tabLst>
            </a:pPr>
            <a:r>
              <a:rPr lang="es-ES">
                <a:solidFill>
                  <a:srgbClr val="000000"/>
                </a:solidFill>
                <a:ea typeface="Times New Roman" pitchFamily="18" charset="0"/>
                <a:cs typeface="Arial" charset="0"/>
              </a:rPr>
              <a:t>Control de Libre, técnica completa,  distancia 50 metros.</a:t>
            </a:r>
          </a:p>
          <a:p>
            <a:pPr algn="just" eaLnBrk="0" hangingPunct="0">
              <a:buFontTx/>
              <a:buChar char="•"/>
              <a:tabLst>
                <a:tab pos="228600" algn="l"/>
              </a:tabLst>
            </a:pPr>
            <a:r>
              <a:rPr lang="es-ES">
                <a:solidFill>
                  <a:srgbClr val="000000"/>
                </a:solidFill>
                <a:ea typeface="Times New Roman" pitchFamily="18" charset="0"/>
                <a:cs typeface="Arial" charset="0"/>
              </a:rPr>
              <a:t>Control de la técnica de las arrancadas de Libre y la vuelta profunda.</a:t>
            </a:r>
          </a:p>
          <a:p>
            <a:pPr algn="just" eaLnBrk="0" hangingPunct="0">
              <a:buFontTx/>
              <a:buChar char="•"/>
              <a:tabLst>
                <a:tab pos="228600" algn="l"/>
              </a:tabLst>
            </a:pPr>
            <a:r>
              <a:rPr lang="es-ES">
                <a:solidFill>
                  <a:srgbClr val="000000"/>
                </a:solidFill>
                <a:ea typeface="Times New Roman" pitchFamily="18" charset="0"/>
                <a:cs typeface="Arial" charset="0"/>
              </a:rPr>
              <a:t>Control de la Resistencia Básica, 2 series de 2 minutos, uno en libre  completo y el otro con técnica completa de Libre, piernas, combinaciones y ejercicios.</a:t>
            </a:r>
          </a:p>
          <a:p>
            <a:pPr algn="just" eaLnBrk="0" hangingPunct="0">
              <a:buFontTx/>
              <a:buChar char="•"/>
              <a:tabLst>
                <a:tab pos="228600" algn="l"/>
              </a:tabLst>
            </a:pPr>
            <a:r>
              <a:rPr lang="es-ES">
                <a:solidFill>
                  <a:srgbClr val="000000"/>
                </a:solidFill>
                <a:ea typeface="Times New Roman" pitchFamily="18" charset="0"/>
                <a:cs typeface="Arial" charset="0"/>
              </a:rPr>
              <a:t>Control de Velocidad con 4 x 10 metros de Libre.</a:t>
            </a:r>
          </a:p>
          <a:p>
            <a:pPr algn="just" eaLnBrk="0" hangingPunct="0">
              <a:buFontTx/>
              <a:buChar char="•"/>
              <a:tabLst>
                <a:tab pos="228600" algn="l"/>
              </a:tabLst>
            </a:pPr>
            <a:r>
              <a:rPr lang="es-ES">
                <a:solidFill>
                  <a:srgbClr val="000000"/>
                </a:solidFill>
                <a:ea typeface="Times New Roman" pitchFamily="18" charset="0"/>
                <a:cs typeface="Arial" charset="0"/>
              </a:rPr>
              <a:t>Dominio de la técnica del ABC de la carrera con la realización de pruebas técnicas en 20 metros y realización de test de 1000 metros.</a:t>
            </a:r>
          </a:p>
          <a:p>
            <a:pPr algn="just" eaLnBrk="0" hangingPunct="0">
              <a:tabLst>
                <a:tab pos="228600" algn="l"/>
              </a:tabLst>
            </a:pPr>
            <a:r>
              <a:rPr lang="es-ES" b="1">
                <a:solidFill>
                  <a:srgbClr val="000000"/>
                </a:solidFill>
                <a:ea typeface="Times New Roman" pitchFamily="18" charset="0"/>
                <a:cs typeface="Arial" charset="0"/>
              </a:rPr>
              <a:t>TERCER PERIODO</a:t>
            </a:r>
            <a:endParaRPr lang="es-ES">
              <a:solidFill>
                <a:srgbClr val="000000"/>
              </a:solidFill>
              <a:ea typeface="Times New Roman" pitchFamily="18" charset="0"/>
              <a:cs typeface="Arial" charset="0"/>
            </a:endParaRPr>
          </a:p>
          <a:p>
            <a:pPr algn="just" eaLnBrk="0" hangingPunct="0">
              <a:buFontTx/>
              <a:buChar char="•"/>
              <a:tabLst>
                <a:tab pos="228600" algn="l"/>
              </a:tabLst>
            </a:pPr>
            <a:r>
              <a:rPr lang="es-ES">
                <a:solidFill>
                  <a:srgbClr val="000000"/>
                </a:solidFill>
                <a:ea typeface="Times New Roman" pitchFamily="18" charset="0"/>
                <a:cs typeface="Arial" charset="0"/>
              </a:rPr>
              <a:t>Control de Libre, técnica completa. Distancia 50 metros.</a:t>
            </a:r>
          </a:p>
          <a:p>
            <a:pPr algn="just" eaLnBrk="0" hangingPunct="0">
              <a:buFontTx/>
              <a:buChar char="•"/>
              <a:tabLst>
                <a:tab pos="228600" algn="l"/>
              </a:tabLst>
            </a:pPr>
            <a:r>
              <a:rPr lang="es-ES">
                <a:solidFill>
                  <a:srgbClr val="000000"/>
                </a:solidFill>
                <a:ea typeface="Times New Roman" pitchFamily="18" charset="0"/>
                <a:cs typeface="Arial" charset="0"/>
              </a:rPr>
              <a:t>Test de Resistencia Básica 4 x 200 metros Libre.</a:t>
            </a:r>
          </a:p>
          <a:p>
            <a:pPr algn="just" eaLnBrk="0" hangingPunct="0">
              <a:buFontTx/>
              <a:buChar char="•"/>
              <a:tabLst>
                <a:tab pos="228600" algn="l"/>
              </a:tabLst>
            </a:pPr>
            <a:r>
              <a:rPr lang="es-ES">
                <a:solidFill>
                  <a:srgbClr val="000000"/>
                </a:solidFill>
                <a:ea typeface="Times New Roman" pitchFamily="18" charset="0"/>
                <a:cs typeface="Arial" charset="0"/>
              </a:rPr>
              <a:t>Controles de Velocidad en: 50-100  metros Libre.</a:t>
            </a:r>
          </a:p>
          <a:p>
            <a:pPr algn="just" eaLnBrk="0" hangingPunct="0">
              <a:buFontTx/>
              <a:buChar char="•"/>
              <a:tabLst>
                <a:tab pos="228600" algn="l"/>
              </a:tabLst>
            </a:pPr>
            <a:r>
              <a:rPr lang="es-ES">
                <a:solidFill>
                  <a:srgbClr val="000000"/>
                </a:solidFill>
                <a:ea typeface="Times New Roman" pitchFamily="18" charset="0"/>
                <a:cs typeface="Arial" charset="0"/>
              </a:rPr>
              <a:t>Control de la técnica completa del ABC de la carrera.</a:t>
            </a:r>
          </a:p>
          <a:p>
            <a:pPr algn="just" eaLnBrk="0" hangingPunct="0">
              <a:buFontTx/>
              <a:buChar char="•"/>
              <a:tabLst>
                <a:tab pos="228600" algn="l"/>
              </a:tabLst>
            </a:pPr>
            <a:r>
              <a:rPr lang="es-ES">
                <a:solidFill>
                  <a:srgbClr val="000000"/>
                </a:solidFill>
                <a:ea typeface="Times New Roman" pitchFamily="18" charset="0"/>
                <a:cs typeface="Arial" charset="0"/>
              </a:rPr>
              <a:t>Prueba de 1000 metros para la evaluación por su tabla.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Rectángulo"/>
          <p:cNvSpPr>
            <a:spLocks noChangeArrowheads="1"/>
          </p:cNvSpPr>
          <p:nvPr/>
        </p:nvSpPr>
        <p:spPr bwMode="auto">
          <a:xfrm>
            <a:off x="611188" y="549275"/>
            <a:ext cx="1368425" cy="368300"/>
          </a:xfrm>
          <a:prstGeom prst="rect">
            <a:avLst/>
          </a:prstGeom>
          <a:noFill/>
          <a:ln w="9525">
            <a:noFill/>
            <a:miter lim="800000"/>
            <a:headEnd/>
            <a:tailEnd/>
          </a:ln>
        </p:spPr>
        <p:txBody>
          <a:bodyPr wrap="none">
            <a:spAutoFit/>
          </a:bodyPr>
          <a:lstStyle/>
          <a:p>
            <a:pPr algn="just"/>
            <a:r>
              <a:rPr lang="es-ES" b="1" u="sng">
                <a:cs typeface="Times New Roman" pitchFamily="18" charset="0"/>
              </a:rPr>
              <a:t>NATACIÓN</a:t>
            </a:r>
            <a:endParaRPr lang="es-MX">
              <a:latin typeface="Times New Roman" pitchFamily="18" charset="0"/>
              <a:cs typeface="Times New Roman" pitchFamily="18" charset="0"/>
            </a:endParaRPr>
          </a:p>
        </p:txBody>
      </p:sp>
      <p:sp>
        <p:nvSpPr>
          <p:cNvPr id="53250" name="2 Rectángulo"/>
          <p:cNvSpPr>
            <a:spLocks noChangeArrowheads="1"/>
          </p:cNvSpPr>
          <p:nvPr/>
        </p:nvSpPr>
        <p:spPr bwMode="auto">
          <a:xfrm>
            <a:off x="6443663" y="579438"/>
            <a:ext cx="1339850" cy="368300"/>
          </a:xfrm>
          <a:prstGeom prst="rect">
            <a:avLst/>
          </a:prstGeom>
          <a:noFill/>
          <a:ln w="9525">
            <a:noFill/>
            <a:miter lim="800000"/>
            <a:headEnd/>
            <a:tailEnd/>
          </a:ln>
        </p:spPr>
        <p:txBody>
          <a:bodyPr wrap="none">
            <a:spAutoFit/>
          </a:bodyPr>
          <a:lstStyle/>
          <a:p>
            <a:pPr algn="just"/>
            <a:r>
              <a:rPr lang="es-ES" b="1" u="sng">
                <a:cs typeface="Times New Roman" pitchFamily="18" charset="0"/>
              </a:rPr>
              <a:t>CARRERA</a:t>
            </a:r>
            <a:endParaRPr lang="es-MX">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6350" y="1196975"/>
          <a:ext cx="4649788" cy="5472113"/>
        </p:xfrm>
        <a:graphic>
          <a:graphicData uri="http://schemas.openxmlformats.org/drawingml/2006/table">
            <a:tbl>
              <a:tblPr/>
              <a:tblGrid>
                <a:gridCol w="2367165"/>
                <a:gridCol w="531968"/>
                <a:gridCol w="531968"/>
                <a:gridCol w="609278"/>
                <a:gridCol w="609278"/>
              </a:tblGrid>
              <a:tr h="360471">
                <a:tc rowSpan="2">
                  <a:txBody>
                    <a:bodyPr/>
                    <a:lstStyle/>
                    <a:p>
                      <a:pPr algn="just">
                        <a:lnSpc>
                          <a:spcPct val="115000"/>
                        </a:lnSpc>
                        <a:spcAft>
                          <a:spcPts val="0"/>
                        </a:spcAft>
                      </a:pPr>
                      <a:r>
                        <a:rPr lang="es-ES" sz="1100" b="1">
                          <a:solidFill>
                            <a:srgbClr val="FFFFFF"/>
                          </a:solidFill>
                          <a:effectLst/>
                          <a:latin typeface="Arial"/>
                          <a:ea typeface="Times New Roman"/>
                        </a:rPr>
                        <a:t>Contenido</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ctr">
                        <a:lnSpc>
                          <a:spcPct val="115000"/>
                        </a:lnSpc>
                        <a:spcAft>
                          <a:spcPts val="0"/>
                        </a:spcAft>
                      </a:pPr>
                      <a:r>
                        <a:rPr lang="es-ES" sz="1100" b="1">
                          <a:solidFill>
                            <a:srgbClr val="FFFFFF"/>
                          </a:solidFill>
                          <a:effectLst/>
                          <a:latin typeface="Arial"/>
                          <a:ea typeface="Times New Roman"/>
                        </a:rPr>
                        <a:t>Periodos</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0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93241">
                <a:tc vMerge="1">
                  <a:txBody>
                    <a:bodyPr/>
                    <a:lstStyle/>
                    <a:p>
                      <a:endParaRPr lang="es-MX"/>
                    </a:p>
                  </a:txBody>
                  <a:tcPr/>
                </a:tc>
                <a:tc>
                  <a:txBody>
                    <a:bodyPr/>
                    <a:lstStyle/>
                    <a:p>
                      <a:pPr algn="ctr">
                        <a:lnSpc>
                          <a:spcPct val="115000"/>
                        </a:lnSpc>
                        <a:spcAft>
                          <a:spcPts val="0"/>
                        </a:spcAft>
                      </a:pPr>
                      <a:r>
                        <a:rPr lang="en-US" sz="1200">
                          <a:effectLst/>
                          <a:latin typeface="Arial"/>
                          <a:ea typeface="Times New Roman"/>
                        </a:rPr>
                        <a:t>I</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Times New Roman"/>
                        </a:rPr>
                        <a:t>II</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n-US" sz="1200">
                          <a:effectLst/>
                          <a:latin typeface="Arial"/>
                          <a:ea typeface="Times New Roman"/>
                        </a:rPr>
                        <a:t>III</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TOTAL</a:t>
                      </a:r>
                      <a:endParaRPr lang="es-MX" sz="12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Volumen General (Km)</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215</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215</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150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580</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Promedio Vol./semana (Km)</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13,4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13.4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13.4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Total Ses/sem</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Tiempo Entrenamiento (min)</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90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90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90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Resistencia I (Km)</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140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144</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106</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540</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Rapidez(Km)</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5</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6</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6</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17</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Técnica (Km)</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43</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40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25</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108</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Piernas </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7</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3</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 </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10</a:t>
                      </a:r>
                      <a:endParaRPr lang="es-MX" sz="12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Brazos</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4</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2</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 </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effectLst/>
                          <a:latin typeface="Arial"/>
                          <a:ea typeface="Times New Roman"/>
                        </a:rPr>
                        <a:t>6</a:t>
                      </a:r>
                      <a:endParaRPr lang="es-MX" sz="12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Ejercicios</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8</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10</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6</a:t>
                      </a:r>
                      <a:endParaRPr lang="es-MX" sz="12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24</a:t>
                      </a:r>
                      <a:endParaRPr lang="es-MX" sz="12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Técnica completa</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8</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10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7</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b="1">
                          <a:effectLst/>
                          <a:latin typeface="Arial"/>
                          <a:ea typeface="Times New Roman"/>
                        </a:rPr>
                        <a:t>25</a:t>
                      </a:r>
                      <a:endParaRPr lang="es-MX" sz="12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3241">
                <a:tc>
                  <a:txBody>
                    <a:bodyPr/>
                    <a:lstStyle/>
                    <a:p>
                      <a:pPr algn="just">
                        <a:lnSpc>
                          <a:spcPct val="115000"/>
                        </a:lnSpc>
                        <a:spcAft>
                          <a:spcPts val="0"/>
                        </a:spcAft>
                      </a:pPr>
                      <a:r>
                        <a:rPr lang="es-ES" sz="1200">
                          <a:effectLst/>
                          <a:latin typeface="Arial"/>
                          <a:ea typeface="Times New Roman"/>
                        </a:rPr>
                        <a:t>Flexibilidad</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640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640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a:effectLst/>
                          <a:latin typeface="Arial"/>
                          <a:ea typeface="Times New Roman"/>
                        </a:rPr>
                        <a:t>440</a:t>
                      </a:r>
                      <a:endParaRPr lang="es-MX" sz="12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200" dirty="0">
                          <a:effectLst/>
                          <a:latin typeface="Arial"/>
                          <a:ea typeface="Times New Roman"/>
                        </a:rPr>
                        <a:t>1720</a:t>
                      </a:r>
                      <a:endParaRPr lang="es-MX" sz="1200" dirty="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787900" y="1184275"/>
          <a:ext cx="4356100" cy="5541963"/>
        </p:xfrm>
        <a:graphic>
          <a:graphicData uri="http://schemas.openxmlformats.org/drawingml/2006/table">
            <a:tbl>
              <a:tblPr/>
              <a:tblGrid>
                <a:gridCol w="2136862"/>
                <a:gridCol w="566847"/>
                <a:gridCol w="600824"/>
                <a:gridCol w="600824"/>
                <a:gridCol w="450619"/>
              </a:tblGrid>
              <a:tr h="264761">
                <a:tc rowSpan="2">
                  <a:txBody>
                    <a:bodyPr/>
                    <a:lstStyle/>
                    <a:p>
                      <a:pPr algn="just">
                        <a:lnSpc>
                          <a:spcPct val="115000"/>
                        </a:lnSpc>
                        <a:spcAft>
                          <a:spcPts val="0"/>
                        </a:spcAft>
                      </a:pPr>
                      <a:r>
                        <a:rPr lang="es-ES" sz="1400" b="1" dirty="0">
                          <a:solidFill>
                            <a:srgbClr val="FFFFFF"/>
                          </a:solidFill>
                          <a:effectLst/>
                          <a:latin typeface="Arial"/>
                          <a:ea typeface="Times New Roman"/>
                        </a:rPr>
                        <a:t>                   Contenido</a:t>
                      </a:r>
                      <a:endParaRPr lang="es-MX" sz="1400" dirty="0">
                        <a:effectLst/>
                        <a:latin typeface="Times New Roman"/>
                        <a:ea typeface="Times New Roman"/>
                      </a:endParaRPr>
                    </a:p>
                  </a:txBody>
                  <a:tcPr marL="15837" marR="15837"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endParaRPr lang="es-MX" sz="1400"/>
                    </a:p>
                  </a:txBody>
                  <a:tcPr marL="15837" marR="15837"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809978">
                <a:tc vMerge="1">
                  <a:txBody>
                    <a:bodyPr/>
                    <a:lstStyle/>
                    <a:p>
                      <a:endParaRPr lang="es-MX"/>
                    </a:p>
                  </a:txBody>
                  <a:tcPr/>
                </a:tc>
                <a:tc>
                  <a:txBody>
                    <a:bodyPr/>
                    <a:lstStyle/>
                    <a:p>
                      <a:pPr>
                        <a:lnSpc>
                          <a:spcPct val="115000"/>
                        </a:lnSpc>
                        <a:spcAft>
                          <a:spcPts val="0"/>
                        </a:spcAft>
                      </a:pPr>
                      <a:r>
                        <a:rPr lang="es-ES" sz="1400" b="1" dirty="0">
                          <a:solidFill>
                            <a:srgbClr val="FFFFFF"/>
                          </a:solidFill>
                          <a:effectLst/>
                          <a:latin typeface="Arial"/>
                          <a:ea typeface="Times New Roman"/>
                        </a:rPr>
                        <a:t>Periodos</a:t>
                      </a:r>
                      <a:endParaRPr lang="es-MX" sz="1400" dirty="0">
                        <a:effectLst/>
                        <a:latin typeface="Times New Roman"/>
                        <a:ea typeface="Times New Roman"/>
                      </a:endParaRPr>
                    </a:p>
                  </a:txBody>
                  <a:tcPr marL="15837" marR="15837"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endParaRPr lang="es-MX" sz="1400"/>
                    </a:p>
                  </a:txBody>
                  <a:tcPr marL="76016" marR="76016" marT="38008" marB="38008">
                    <a:lnL w="12700" cap="flat" cmpd="sng" algn="ctr">
                      <a:solidFill>
                        <a:srgbClr val="000080"/>
                      </a:solidFill>
                      <a:prstDash val="solid"/>
                      <a:round/>
                      <a:headEnd type="none" w="med" len="med"/>
                      <a:tailEnd type="none" w="med" len="med"/>
                    </a:lnL>
                    <a:lnT w="12700" cap="flat" cmpd="sng" algn="ctr">
                      <a:solidFill>
                        <a:srgbClr val="000080"/>
                      </a:solidFill>
                      <a:prstDash val="solid"/>
                      <a:round/>
                      <a:headEnd type="none" w="med" len="med"/>
                      <a:tailEnd type="none" w="med" len="med"/>
                    </a:lnT>
                  </a:tcPr>
                </a:tc>
                <a:tc>
                  <a:txBody>
                    <a:bodyPr/>
                    <a:lstStyle/>
                    <a:p>
                      <a:endParaRPr lang="es-MX" sz="1400"/>
                    </a:p>
                  </a:txBody>
                  <a:tcPr marL="76016" marR="76016" marT="38008" marB="38008">
                    <a:lnT w="12700" cap="flat" cmpd="sng" algn="ctr">
                      <a:solidFill>
                        <a:srgbClr val="000080"/>
                      </a:solidFill>
                      <a:prstDash val="solid"/>
                      <a:round/>
                      <a:headEnd type="none" w="med" len="med"/>
                      <a:tailEnd type="none" w="med" len="med"/>
                    </a:lnT>
                  </a:tcPr>
                </a:tc>
                <a:tc>
                  <a:txBody>
                    <a:bodyPr/>
                    <a:lstStyle/>
                    <a:p>
                      <a:endParaRPr lang="es-MX" sz="1400"/>
                    </a:p>
                  </a:txBody>
                  <a:tcPr marL="76016" marR="76016" marT="38008" marB="38008">
                    <a:lnT w="12700" cap="flat" cmpd="sng" algn="ctr">
                      <a:solidFill>
                        <a:srgbClr val="000080"/>
                      </a:solidFill>
                      <a:prstDash val="solid"/>
                      <a:round/>
                      <a:headEnd type="none" w="med" len="med"/>
                      <a:tailEnd type="none" w="med" len="med"/>
                    </a:lnT>
                  </a:tcPr>
                </a:tc>
              </a:tr>
              <a:tr h="404989">
                <a:tc>
                  <a:txBody>
                    <a:bodyPr/>
                    <a:lstStyle/>
                    <a:p>
                      <a:pPr algn="ctr">
                        <a:lnSpc>
                          <a:spcPct val="115000"/>
                        </a:lnSpc>
                        <a:spcAft>
                          <a:spcPts val="0"/>
                        </a:spcAft>
                      </a:pPr>
                      <a:r>
                        <a:rPr lang="en-US" sz="1400" dirty="0">
                          <a:effectLst/>
                          <a:latin typeface="Arial"/>
                          <a:ea typeface="Times New Roman"/>
                        </a:rPr>
                        <a:t>I</a:t>
                      </a:r>
                      <a:endParaRPr lang="es-MX" sz="1400" dirty="0">
                        <a:effectLst/>
                        <a:latin typeface="Times New Roman"/>
                        <a:ea typeface="Times New Roman"/>
                      </a:endParaRPr>
                    </a:p>
                  </a:txBody>
                  <a:tcPr marL="15837" marR="15837" marT="0" marB="0">
                    <a:lnL>
                      <a:noFill/>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n-US" sz="1400">
                          <a:effectLst/>
                          <a:latin typeface="Arial"/>
                          <a:ea typeface="Times New Roman"/>
                        </a:rPr>
                        <a:t>II</a:t>
                      </a:r>
                      <a:endParaRPr lang="es-MX" sz="1400">
                        <a:effectLst/>
                        <a:latin typeface="Times New Roman"/>
                        <a:ea typeface="Times New Roman"/>
                      </a:endParaRPr>
                    </a:p>
                  </a:txBody>
                  <a:tcPr marL="15837" marR="15837"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a:ea typeface="Times New Roman"/>
                        </a:rPr>
                        <a:t>III</a:t>
                      </a:r>
                      <a:endParaRPr lang="es-MX" sz="1400" dirty="0">
                        <a:effectLst/>
                        <a:latin typeface="Times New Roman"/>
                        <a:ea typeface="Times New Roman"/>
                      </a:endParaRPr>
                    </a:p>
                  </a:txBody>
                  <a:tcPr marL="15837" marR="15837"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TOTAL</a:t>
                      </a:r>
                      <a:endParaRPr lang="es-MX" sz="1400" dirty="0">
                        <a:effectLst/>
                        <a:latin typeface="Times New Roman"/>
                        <a:ea typeface="Times New Roman"/>
                      </a:endParaRPr>
                    </a:p>
                  </a:txBody>
                  <a:tcPr marL="15837" marR="15837"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B w="12700" cap="flat" cmpd="sng" algn="ctr">
                      <a:solidFill>
                        <a:srgbClr val="000080"/>
                      </a:solidFill>
                      <a:prstDash val="solid"/>
                      <a:round/>
                      <a:headEnd type="none" w="med" len="med"/>
                      <a:tailEnd type="none" w="med" len="med"/>
                    </a:lnB>
                  </a:tcPr>
                </a:tc>
                <a:tc>
                  <a:txBody>
                    <a:bodyPr/>
                    <a:lstStyle/>
                    <a:p>
                      <a:endParaRPr lang="es-MX" sz="1400"/>
                    </a:p>
                  </a:txBody>
                  <a:tcPr marL="76016" marR="76016" marT="38008" marB="38008">
                    <a:lnL w="12700" cap="flat" cmpd="sng" algn="ctr">
                      <a:solidFill>
                        <a:srgbClr val="000080"/>
                      </a:solidFill>
                      <a:prstDash val="solid"/>
                      <a:round/>
                      <a:headEnd type="none" w="med" len="med"/>
                      <a:tailEnd type="none" w="med" len="med"/>
                    </a:lnL>
                  </a:tcPr>
                </a:tc>
              </a:tr>
              <a:tr h="404989">
                <a:tc>
                  <a:txBody>
                    <a:bodyPr/>
                    <a:lstStyle/>
                    <a:p>
                      <a:pPr algn="just">
                        <a:lnSpc>
                          <a:spcPct val="115000"/>
                        </a:lnSpc>
                        <a:spcAft>
                          <a:spcPts val="0"/>
                        </a:spcAft>
                      </a:pPr>
                      <a:r>
                        <a:rPr lang="es-ES" sz="1400">
                          <a:effectLst/>
                          <a:latin typeface="Arial"/>
                          <a:ea typeface="Times New Roman"/>
                        </a:rPr>
                        <a:t>Volumen General (Km)</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336</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336</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indent="5715" algn="ctr">
                        <a:lnSpc>
                          <a:spcPct val="115000"/>
                        </a:lnSpc>
                        <a:spcAft>
                          <a:spcPts val="0"/>
                        </a:spcAft>
                      </a:pPr>
                      <a:r>
                        <a:rPr lang="es-ES" sz="1400" b="1" dirty="0">
                          <a:effectLst/>
                          <a:latin typeface="Arial"/>
                          <a:ea typeface="Times New Roman"/>
                        </a:rPr>
                        <a:t>231</a:t>
                      </a:r>
                      <a:endParaRPr lang="es-MX" sz="1400" dirty="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903</a:t>
                      </a:r>
                      <a:endParaRPr lang="es-MX" sz="140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B w="12700" cap="flat" cmpd="sng" algn="ctr">
                      <a:solidFill>
                        <a:srgbClr val="000080"/>
                      </a:solidFill>
                      <a:prstDash val="solid"/>
                      <a:round/>
                      <a:headEnd type="none" w="med" len="med"/>
                      <a:tailEnd type="none" w="med" len="med"/>
                    </a:lnB>
                  </a:tcPr>
                </a:tc>
              </a:tr>
              <a:tr h="607484">
                <a:tc>
                  <a:txBody>
                    <a:bodyPr/>
                    <a:lstStyle/>
                    <a:p>
                      <a:pPr algn="just">
                        <a:lnSpc>
                          <a:spcPct val="115000"/>
                        </a:lnSpc>
                        <a:spcAft>
                          <a:spcPts val="0"/>
                        </a:spcAft>
                      </a:pPr>
                      <a:r>
                        <a:rPr lang="es-ES" sz="1400">
                          <a:effectLst/>
                          <a:latin typeface="Arial"/>
                          <a:ea typeface="Times New Roman"/>
                        </a:rPr>
                        <a:t>Promedio Vol./semana (Km)</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6</a:t>
                      </a:r>
                      <a:endParaRPr lang="es-MX" sz="1400" dirty="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02984">
                <a:tc>
                  <a:txBody>
                    <a:bodyPr/>
                    <a:lstStyle/>
                    <a:p>
                      <a:pPr algn="just">
                        <a:lnSpc>
                          <a:spcPct val="115000"/>
                        </a:lnSpc>
                        <a:spcAft>
                          <a:spcPts val="0"/>
                        </a:spcAft>
                      </a:pPr>
                      <a:r>
                        <a:rPr lang="es-ES" sz="1400">
                          <a:effectLst/>
                          <a:latin typeface="Arial"/>
                          <a:ea typeface="Times New Roman"/>
                        </a:rPr>
                        <a:t>Total Ses/sem</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3-4</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3-4</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3-4</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04989">
                <a:tc>
                  <a:txBody>
                    <a:bodyPr/>
                    <a:lstStyle/>
                    <a:p>
                      <a:pPr algn="just">
                        <a:lnSpc>
                          <a:spcPct val="115000"/>
                        </a:lnSpc>
                        <a:spcAft>
                          <a:spcPts val="0"/>
                        </a:spcAft>
                      </a:pPr>
                      <a:r>
                        <a:rPr lang="es-ES" sz="1400">
                          <a:effectLst/>
                          <a:latin typeface="Arial"/>
                          <a:ea typeface="Times New Roman"/>
                        </a:rPr>
                        <a:t>Tiempo Entrenamiento</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45</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45</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45</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02984">
                <a:tc>
                  <a:txBody>
                    <a:bodyPr/>
                    <a:lstStyle/>
                    <a:p>
                      <a:pPr algn="just">
                        <a:lnSpc>
                          <a:spcPct val="115000"/>
                        </a:lnSpc>
                        <a:spcAft>
                          <a:spcPts val="0"/>
                        </a:spcAft>
                      </a:pPr>
                      <a:r>
                        <a:rPr lang="es-ES" sz="1400">
                          <a:effectLst/>
                          <a:latin typeface="Arial"/>
                          <a:ea typeface="Times New Roman"/>
                        </a:rPr>
                        <a:t>Técnica (Km)</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40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11</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81</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04989">
                <a:tc>
                  <a:txBody>
                    <a:bodyPr/>
                    <a:lstStyle/>
                    <a:p>
                      <a:pPr algn="just">
                        <a:lnSpc>
                          <a:spcPct val="115000"/>
                        </a:lnSpc>
                        <a:spcAft>
                          <a:spcPts val="0"/>
                        </a:spcAft>
                      </a:pPr>
                      <a:r>
                        <a:rPr lang="es-ES" sz="1400">
                          <a:effectLst/>
                          <a:latin typeface="Arial"/>
                          <a:ea typeface="Times New Roman"/>
                        </a:rPr>
                        <a:t>Resistencia Aeróbica (Km)</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226</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196</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100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258</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02984">
                <a:tc>
                  <a:txBody>
                    <a:bodyPr/>
                    <a:lstStyle/>
                    <a:p>
                      <a:pPr algn="just">
                        <a:lnSpc>
                          <a:spcPct val="115000"/>
                        </a:lnSpc>
                        <a:spcAft>
                          <a:spcPts val="0"/>
                        </a:spcAft>
                      </a:pPr>
                      <a:r>
                        <a:rPr lang="es-ES" sz="1400">
                          <a:effectLst/>
                          <a:latin typeface="Arial"/>
                          <a:ea typeface="Times New Roman"/>
                        </a:rPr>
                        <a:t>Rapidez (Km)</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40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90</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04989">
                <a:tc>
                  <a:txBody>
                    <a:bodyPr/>
                    <a:lstStyle/>
                    <a:p>
                      <a:pPr algn="just">
                        <a:lnSpc>
                          <a:spcPct val="115000"/>
                        </a:lnSpc>
                        <a:spcAft>
                          <a:spcPts val="0"/>
                        </a:spcAft>
                      </a:pPr>
                      <a:r>
                        <a:rPr lang="es-ES" sz="1400">
                          <a:effectLst/>
                          <a:latin typeface="Arial"/>
                          <a:ea typeface="Times New Roman"/>
                        </a:rPr>
                        <a:t>Resistencia a la velocidad</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50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70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101</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321</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607484">
                <a:tc>
                  <a:txBody>
                    <a:bodyPr/>
                    <a:lstStyle/>
                    <a:p>
                      <a:pPr algn="just">
                        <a:lnSpc>
                          <a:spcPct val="115000"/>
                        </a:lnSpc>
                        <a:spcAft>
                          <a:spcPts val="0"/>
                        </a:spcAft>
                      </a:pPr>
                      <a:r>
                        <a:rPr lang="es-ES" sz="1400">
                          <a:effectLst/>
                          <a:latin typeface="Arial"/>
                          <a:ea typeface="Times New Roman"/>
                        </a:rPr>
                        <a:t>Fuerza Resistencia (min)</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1920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1920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1920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5760</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04989">
                <a:tc>
                  <a:txBody>
                    <a:bodyPr/>
                    <a:lstStyle/>
                    <a:p>
                      <a:pPr algn="just">
                        <a:lnSpc>
                          <a:spcPct val="115000"/>
                        </a:lnSpc>
                        <a:spcAft>
                          <a:spcPts val="0"/>
                        </a:spcAft>
                      </a:pPr>
                      <a:r>
                        <a:rPr lang="es-ES" sz="1400">
                          <a:effectLst/>
                          <a:latin typeface="Arial"/>
                          <a:ea typeface="Times New Roman"/>
                        </a:rPr>
                        <a:t>Flexibilidad (min)</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640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640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440</a:t>
                      </a:r>
                      <a:endParaRPr lang="es-MX" sz="1400">
                        <a:effectLst/>
                        <a:latin typeface="Times New Roman"/>
                        <a:ea typeface="Times New Roman"/>
                      </a:endParaRPr>
                    </a:p>
                  </a:txBody>
                  <a:tcPr marL="15837" marR="15837"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1720</a:t>
                      </a:r>
                      <a:endParaRPr lang="es-MX" sz="1400" dirty="0">
                        <a:effectLst/>
                        <a:latin typeface="Times New Roman"/>
                        <a:ea typeface="Times New Roman"/>
                      </a:endParaRPr>
                    </a:p>
                  </a:txBody>
                  <a:tcPr marL="15837" marR="15837"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Rectángulo"/>
          <p:cNvSpPr>
            <a:spLocks noChangeArrowheads="1"/>
          </p:cNvSpPr>
          <p:nvPr/>
        </p:nvSpPr>
        <p:spPr bwMode="auto">
          <a:xfrm>
            <a:off x="346075" y="150813"/>
            <a:ext cx="8474075" cy="400050"/>
          </a:xfrm>
          <a:prstGeom prst="rect">
            <a:avLst/>
          </a:prstGeom>
          <a:noFill/>
          <a:ln w="9525">
            <a:noFill/>
            <a:miter lim="800000"/>
            <a:headEnd/>
            <a:tailEnd/>
          </a:ln>
        </p:spPr>
        <p:txBody>
          <a:bodyPr>
            <a:spAutoFit/>
          </a:bodyPr>
          <a:lstStyle/>
          <a:p>
            <a:r>
              <a:rPr lang="es-ES" sz="2000" b="1" i="1" u="sng">
                <a:solidFill>
                  <a:srgbClr val="000000"/>
                </a:solidFill>
                <a:latin typeface="Bookman Old Style" pitchFamily="18" charset="0"/>
              </a:rPr>
              <a:t>TERCER AÑO DE FORMACIÓN BÁSICA (13 AÑOS) JUVENIL C</a:t>
            </a:r>
            <a:endParaRPr lang="es-ES" sz="2000" i="1">
              <a:solidFill>
                <a:srgbClr val="000000"/>
              </a:solidFill>
              <a:latin typeface="Bookman Old Style" pitchFamily="18" charset="0"/>
            </a:endParaRPr>
          </a:p>
        </p:txBody>
      </p:sp>
      <p:sp>
        <p:nvSpPr>
          <p:cNvPr id="54274" name="Rectangle 1"/>
          <p:cNvSpPr>
            <a:spLocks noChangeArrowheads="1"/>
          </p:cNvSpPr>
          <p:nvPr/>
        </p:nvSpPr>
        <p:spPr bwMode="auto">
          <a:xfrm>
            <a:off x="285750" y="549275"/>
            <a:ext cx="8358188" cy="6248400"/>
          </a:xfrm>
          <a:prstGeom prst="rect">
            <a:avLst/>
          </a:prstGeom>
          <a:noFill/>
          <a:ln w="9525">
            <a:noFill/>
            <a:miter lim="800000"/>
            <a:headEnd/>
            <a:tailEnd/>
          </a:ln>
        </p:spPr>
        <p:txBody>
          <a:bodyPr anchor="ctr">
            <a:spAutoFit/>
          </a:bodyPr>
          <a:lstStyle/>
          <a:p>
            <a:pPr algn="just" eaLnBrk="0" hangingPunct="0">
              <a:tabLst>
                <a:tab pos="228600" algn="l"/>
              </a:tabLst>
            </a:pPr>
            <a:r>
              <a:rPr lang="es-ES" sz="2000">
                <a:solidFill>
                  <a:srgbClr val="000000"/>
                </a:solidFill>
                <a:ea typeface="Times New Roman" pitchFamily="18" charset="0"/>
                <a:cs typeface="Arial" charset="0"/>
              </a:rPr>
              <a:t>Para arribar a ésta etapa, el niño debe dominar bien la técnica del nado y la carrera impartida anteriormente, los ejercicios técnicos y de coordinación propios de la edad  y que demuestre un índice positivo del desarrollo de la resistencia básica.</a:t>
            </a:r>
          </a:p>
          <a:p>
            <a:pPr algn="just" eaLnBrk="0" hangingPunct="0">
              <a:tabLst>
                <a:tab pos="2286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Lst>
            </a:pPr>
            <a:r>
              <a:rPr lang="es-ES" sz="2000">
                <a:solidFill>
                  <a:srgbClr val="000000"/>
                </a:solidFill>
                <a:ea typeface="Times New Roman" pitchFamily="18" charset="0"/>
                <a:cs typeface="Arial" charset="0"/>
              </a:rPr>
              <a:t>La característica fundamental del trabajo en ésta edad es la elevación del nivel técnico y el aumento progresivo de las cargas, además de la introducción de las técnicas del tiro deportivo </a:t>
            </a:r>
            <a:r>
              <a:rPr lang="es-ES" sz="2000" u="sng">
                <a:solidFill>
                  <a:srgbClr val="000000"/>
                </a:solidFill>
                <a:ea typeface="Times New Roman" pitchFamily="18" charset="0"/>
                <a:cs typeface="Arial" charset="0"/>
              </a:rPr>
              <a:t>de ser posible</a:t>
            </a:r>
            <a:r>
              <a:rPr lang="es-ES" sz="2000">
                <a:solidFill>
                  <a:srgbClr val="000000"/>
                </a:solidFill>
                <a:ea typeface="Times New Roman" pitchFamily="18" charset="0"/>
                <a:cs typeface="Arial" charset="0"/>
              </a:rPr>
              <a:t>. </a:t>
            </a:r>
          </a:p>
          <a:p>
            <a:pPr algn="just" eaLnBrk="0" hangingPunct="0">
              <a:buFontTx/>
              <a:buChar char="•"/>
              <a:tabLst>
                <a:tab pos="2286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Lst>
            </a:pPr>
            <a:r>
              <a:rPr lang="es-ES" sz="2000">
                <a:solidFill>
                  <a:srgbClr val="000000"/>
                </a:solidFill>
                <a:ea typeface="Times New Roman" pitchFamily="18" charset="0"/>
                <a:cs typeface="Arial" charset="0"/>
              </a:rPr>
              <a:t>Se mantienen las sesiones de trabajo por semana aumentando el volumen diario del tiempo en agua (natación) en  todas las frecuencias semanales.</a:t>
            </a:r>
          </a:p>
          <a:p>
            <a:pPr algn="just" eaLnBrk="0" hangingPunct="0">
              <a:buFontTx/>
              <a:buChar char="•"/>
              <a:tabLst>
                <a:tab pos="2286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Lst>
            </a:pPr>
            <a:r>
              <a:rPr lang="es-ES" sz="2000">
                <a:solidFill>
                  <a:srgbClr val="000000"/>
                </a:solidFill>
                <a:ea typeface="Times New Roman" pitchFamily="18" charset="0"/>
                <a:cs typeface="Arial" charset="0"/>
              </a:rPr>
              <a:t>El  nivel  técnico  que  se  va  alcanzando  y  el  aumento  del  trabajo en las carreras, permitirán un aumento lógico de las capacidades a desarrollar.</a:t>
            </a:r>
          </a:p>
          <a:p>
            <a:pPr algn="just" eaLnBrk="0" hangingPunct="0">
              <a:buFontTx/>
              <a:buChar char="•"/>
              <a:tabLst>
                <a:tab pos="2286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Lst>
            </a:pPr>
            <a:r>
              <a:rPr lang="es-ES" sz="2000">
                <a:solidFill>
                  <a:srgbClr val="000000"/>
                </a:solidFill>
                <a:ea typeface="Times New Roman" pitchFamily="18" charset="0"/>
                <a:cs typeface="Arial" charset="0"/>
              </a:rPr>
              <a:t>En ésta edad, suele trabajarse más de 43 semanas, dadas las competencias municipales, provinciales y nacionales ya que deben participar en el Circuito de Biatlé Nacional el 14-15 de Julio.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404813"/>
            <a:ext cx="8207375" cy="6494462"/>
          </a:xfrm>
          <a:prstGeom prst="rect">
            <a:avLst/>
          </a:prstGeom>
        </p:spPr>
        <p:txBody>
          <a:bodyPr>
            <a:spAutoFit/>
          </a:bodyPr>
          <a:lstStyle/>
          <a:p>
            <a:pPr algn="ctr">
              <a:defRPr/>
            </a:pPr>
            <a:r>
              <a:rPr lang="es-ES" b="1" i="1" u="sng" dirty="0">
                <a:solidFill>
                  <a:srgbClr val="000000"/>
                </a:solidFill>
                <a:latin typeface="Bookman Old Style" pitchFamily="18" charset="0"/>
              </a:rPr>
              <a:t>FORMACIÓN BÁSICA (</a:t>
            </a:r>
            <a:r>
              <a:rPr lang="es-ES" b="1" i="1" u="sng" dirty="0">
                <a:solidFill>
                  <a:srgbClr val="000000"/>
                </a:solidFill>
                <a:latin typeface="Bookman Old Style" pitchFamily="18" charset="0"/>
              </a:rPr>
              <a:t>14 </a:t>
            </a:r>
            <a:r>
              <a:rPr lang="es-ES" b="1" i="1" u="sng" dirty="0">
                <a:solidFill>
                  <a:srgbClr val="000000"/>
                </a:solidFill>
                <a:latin typeface="Bookman Old Style" pitchFamily="18" charset="0"/>
              </a:rPr>
              <a:t>AÑOS) JUVENIL </a:t>
            </a:r>
            <a:r>
              <a:rPr lang="es-ES" b="1" i="1" u="sng" dirty="0">
                <a:solidFill>
                  <a:srgbClr val="000000"/>
                </a:solidFill>
                <a:latin typeface="Bookman Old Style" pitchFamily="18" charset="0"/>
              </a:rPr>
              <a:t>C</a:t>
            </a:r>
          </a:p>
          <a:p>
            <a:pPr algn="just" eaLnBrk="0" hangingPunct="0">
              <a:tabLst>
                <a:tab pos="228600" algn="l"/>
              </a:tabLst>
              <a:defRPr/>
            </a:pPr>
            <a:endParaRPr lang="es-MX" sz="2000" u="sng"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Introducir el evento de Esgrima en la categoría</a:t>
            </a:r>
            <a:r>
              <a:rPr lang="es-ES" sz="2000" dirty="0">
                <a:solidFill>
                  <a:srgbClr val="000000"/>
                </a:solidFill>
                <a:ea typeface="Times New Roman" pitchFamily="18" charset="0"/>
                <a:cs typeface="Arial" charset="0"/>
              </a:rPr>
              <a:t>.</a:t>
            </a:r>
          </a:p>
          <a:p>
            <a:pPr marL="342900" indent="-342900" algn="just" eaLnBrk="0" hangingPunct="0">
              <a:buFont typeface="Arial" pitchFamily="34" charset="0"/>
              <a:buChar char="•"/>
              <a:tabLst>
                <a:tab pos="228600" algn="l"/>
              </a:tabLst>
              <a:defRPr/>
            </a:pPr>
            <a:endParaRPr lang="es-MX" sz="2000"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Desarrollar­ la ­capacidad­ de ­trabajo­ y ­­ plasticidad­ en ­los­ movimien­tos</a:t>
            </a:r>
            <a:r>
              <a:rPr lang="es-ES" sz="2000" dirty="0">
                <a:solidFill>
                  <a:srgbClr val="000000"/>
                </a:solidFill>
                <a:ea typeface="Times New Roman" pitchFamily="18" charset="0"/>
                <a:cs typeface="Arial" charset="0"/>
              </a:rPr>
              <a:t>.</a:t>
            </a:r>
          </a:p>
          <a:p>
            <a:pPr marL="342900" indent="-342900" algn="just" eaLnBrk="0" hangingPunct="0">
              <a:buFont typeface="Arial" pitchFamily="34" charset="0"/>
              <a:buChar char="•"/>
              <a:tabLst>
                <a:tab pos="228600" algn="l"/>
              </a:tabLst>
              <a:defRPr/>
            </a:pPr>
            <a:endParaRPr lang="es-MX" sz="2000"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Enseñar­ el ­agarre­ del­ arma, ­posiciones­ fundamentales­ y­ guardia</a:t>
            </a:r>
            <a:r>
              <a:rPr lang="es-ES" sz="2000" dirty="0">
                <a:solidFill>
                  <a:srgbClr val="000000"/>
                </a:solidFill>
                <a:ea typeface="Times New Roman" pitchFamily="18" charset="0"/>
                <a:cs typeface="Arial" charset="0"/>
              </a:rPr>
              <a:t>.</a:t>
            </a:r>
          </a:p>
          <a:p>
            <a:pPr marL="342900" indent="-342900" algn="just" eaLnBrk="0" hangingPunct="0">
              <a:buFont typeface="Arial" pitchFamily="34" charset="0"/>
              <a:buChar char="•"/>
              <a:tabLst>
                <a:tab pos="228600" algn="l"/>
              </a:tabLst>
              <a:defRPr/>
            </a:pPr>
            <a:endParaRPr lang="es-MX" sz="2000"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Enseñar ­­ los­ desplazamientos, ­paso­ adelante ­y­ atrás, ­fondo ­y ­regreso ­a ­la guardia­ atrás, ­medio­ fondo ­y combinaciones­ de­ estos­ elementos</a:t>
            </a:r>
            <a:r>
              <a:rPr lang="es-ES" sz="2000" dirty="0">
                <a:solidFill>
                  <a:srgbClr val="000000"/>
                </a:solidFill>
                <a:ea typeface="Times New Roman" pitchFamily="18" charset="0"/>
                <a:cs typeface="Arial" charset="0"/>
              </a:rPr>
              <a:t>.</a:t>
            </a:r>
          </a:p>
          <a:p>
            <a:pPr marL="342900" indent="-342900" algn="just" eaLnBrk="0" hangingPunct="0">
              <a:buFont typeface="Arial" pitchFamily="34" charset="0"/>
              <a:buChar char="•"/>
              <a:tabLst>
                <a:tab pos="228600" algn="l"/>
              </a:tabLst>
              <a:defRPr/>
            </a:pPr>
            <a:endParaRPr lang="es-MX" sz="2000"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Enseñar­ ­ las­ posiciones ­de­ la­ mano­ armada­ y ­las transiciones­ de­ una ­a ­otra posición</a:t>
            </a:r>
            <a:r>
              <a:rPr lang="es-ES" sz="2000" dirty="0">
                <a:solidFill>
                  <a:srgbClr val="000000"/>
                </a:solidFill>
                <a:ea typeface="Times New Roman" pitchFamily="18" charset="0"/>
                <a:cs typeface="Arial" charset="0"/>
              </a:rPr>
              <a:t>.</a:t>
            </a:r>
          </a:p>
          <a:p>
            <a:pPr marL="342900" indent="-342900" algn="just" eaLnBrk="0" hangingPunct="0">
              <a:buFont typeface="Arial" pitchFamily="34" charset="0"/>
              <a:buChar char="•"/>
              <a:tabLst>
                <a:tab pos="228600" algn="l"/>
              </a:tabLst>
              <a:defRPr/>
            </a:pPr>
            <a:endParaRPr lang="es-MX" sz="2000"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Enseñar ­el ­toque­ desde­ las ­distintas ­posiciones­ de­ la­ mano­ sobre­ el plastrón</a:t>
            </a:r>
            <a:r>
              <a:rPr lang="es-ES" sz="2000" dirty="0">
                <a:solidFill>
                  <a:srgbClr val="000000"/>
                </a:solidFill>
                <a:ea typeface="Times New Roman" pitchFamily="18" charset="0"/>
                <a:cs typeface="Arial" charset="0"/>
              </a:rPr>
              <a:t>.</a:t>
            </a:r>
          </a:p>
          <a:p>
            <a:pPr marL="342900" indent="-342900" algn="just" eaLnBrk="0" hangingPunct="0">
              <a:buFont typeface="Arial" pitchFamily="34" charset="0"/>
              <a:buChar char="•"/>
              <a:tabLst>
                <a:tab pos="228600" algn="l"/>
              </a:tabLst>
              <a:defRPr/>
            </a:pPr>
            <a:endParaRPr lang="es-MX" sz="2000" dirty="0">
              <a:solidFill>
                <a:srgbClr val="000000"/>
              </a:solidFill>
              <a:ea typeface="Times New Roman" pitchFamily="18" charset="0"/>
              <a:cs typeface="Arial" charset="0"/>
            </a:endParaRPr>
          </a:p>
          <a:p>
            <a:pPr marL="342900" indent="-342900" algn="just" eaLnBrk="0" hangingPunct="0">
              <a:buFont typeface="Arial" pitchFamily="34" charset="0"/>
              <a:buChar char="•"/>
              <a:tabLst>
                <a:tab pos="228600" algn="l"/>
              </a:tabLst>
              <a:defRPr/>
            </a:pPr>
            <a:r>
              <a:rPr lang="es-ES" sz="2000" dirty="0">
                <a:solidFill>
                  <a:srgbClr val="000000"/>
                </a:solidFill>
                <a:ea typeface="Times New Roman" pitchFamily="18" charset="0"/>
                <a:cs typeface="Arial" charset="0"/>
              </a:rPr>
              <a:t>Incremento de la fuerza especial.</a:t>
            </a:r>
            <a:endParaRPr lang="es-MX" sz="2000" dirty="0">
              <a:solidFill>
                <a:srgbClr val="000000"/>
              </a:solidFill>
              <a:ea typeface="Times New Roman" pitchFamily="18" charset="0"/>
              <a:cs typeface="Arial" charset="0"/>
            </a:endParaRPr>
          </a:p>
          <a:p>
            <a:pPr marL="285750" indent="-285750" algn="ctr">
              <a:buFont typeface="Arial" pitchFamily="34" charset="0"/>
              <a:buChar char="•"/>
              <a:defRPr/>
            </a:pPr>
            <a:endParaRPr lang="es-ES" i="1" dirty="0">
              <a:solidFill>
                <a:srgbClr val="000000"/>
              </a:solidFill>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1152525"/>
          <a:ext cx="4286250" cy="5705475"/>
        </p:xfrm>
        <a:graphic>
          <a:graphicData uri="http://schemas.openxmlformats.org/drawingml/2006/table">
            <a:tbl>
              <a:tblPr/>
              <a:tblGrid>
                <a:gridCol w="2296714"/>
                <a:gridCol w="516135"/>
                <a:gridCol w="401829"/>
                <a:gridCol w="468812"/>
                <a:gridCol w="602758"/>
              </a:tblGrid>
              <a:tr h="371028">
                <a:tc rowSpan="2">
                  <a:txBody>
                    <a:bodyPr/>
                    <a:lstStyle/>
                    <a:p>
                      <a:pPr algn="just">
                        <a:spcAft>
                          <a:spcPts val="0"/>
                        </a:spcAft>
                      </a:pPr>
                      <a:r>
                        <a:rPr lang="es-ES" sz="1600" b="1" dirty="0">
                          <a:solidFill>
                            <a:srgbClr val="FFFFFF"/>
                          </a:solidFill>
                          <a:latin typeface="Arial"/>
                          <a:ea typeface="Times New Roman"/>
                          <a:cs typeface="Times New Roman"/>
                        </a:rPr>
                        <a:t>Contenido</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ctr">
                        <a:spcAft>
                          <a:spcPts val="0"/>
                        </a:spcAft>
                      </a:pPr>
                      <a:r>
                        <a:rPr lang="es-ES" sz="1600" b="1" dirty="0">
                          <a:solidFill>
                            <a:srgbClr val="FFFFFF"/>
                          </a:solidFill>
                          <a:latin typeface="Arial"/>
                          <a:ea typeface="Times New Roman"/>
                          <a:cs typeface="Times New Roman"/>
                        </a:rPr>
                        <a:t>Periodos</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66986">
                <a:tc vMerge="1">
                  <a:txBody>
                    <a:bodyPr/>
                    <a:lstStyle/>
                    <a:p>
                      <a:endParaRPr lang="es-ES"/>
                    </a:p>
                  </a:txBody>
                  <a:tcPr/>
                </a:tc>
                <a:tc>
                  <a:txBody>
                    <a:bodyPr/>
                    <a:lstStyle/>
                    <a:p>
                      <a:pPr algn="ctr">
                        <a:spcAft>
                          <a:spcPts val="0"/>
                        </a:spcAft>
                      </a:pPr>
                      <a:r>
                        <a:rPr lang="en-US" sz="1600" b="1" dirty="0">
                          <a:latin typeface="Arial"/>
                          <a:ea typeface="Times New Roman"/>
                          <a:cs typeface="Times New Roman"/>
                        </a:rPr>
                        <a:t>I</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n-US" sz="1600" b="1" dirty="0">
                          <a:latin typeface="Arial"/>
                          <a:ea typeface="Times New Roman"/>
                          <a:cs typeface="Times New Roman"/>
                        </a:rPr>
                        <a:t>II</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n-US" sz="1600" b="1" dirty="0">
                          <a:latin typeface="Arial"/>
                          <a:ea typeface="Times New Roman"/>
                          <a:cs typeface="Times New Roman"/>
                        </a:rPr>
                        <a:t>III</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TOTAL</a:t>
                      </a:r>
                      <a:endParaRPr lang="es-ES" sz="16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Volumen General (Km)</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215</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215</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150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580</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66986">
                <a:tc>
                  <a:txBody>
                    <a:bodyPr/>
                    <a:lstStyle/>
                    <a:p>
                      <a:pPr algn="just">
                        <a:spcAft>
                          <a:spcPts val="0"/>
                        </a:spcAft>
                      </a:pPr>
                      <a:r>
                        <a:rPr lang="es-ES" sz="1600" b="1" dirty="0">
                          <a:latin typeface="Arial"/>
                          <a:ea typeface="Times New Roman"/>
                          <a:cs typeface="Times New Roman"/>
                        </a:rPr>
                        <a:t>Promedio Vol./semana (Km)</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13,4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13.4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13.4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Total </a:t>
                      </a:r>
                      <a:r>
                        <a:rPr lang="es-ES" sz="1600" b="1" dirty="0" smtClean="0">
                          <a:latin typeface="Arial"/>
                          <a:ea typeface="Times New Roman"/>
                          <a:cs typeface="Times New Roman"/>
                        </a:rPr>
                        <a:t>Clase/sem</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66986">
                <a:tc>
                  <a:txBody>
                    <a:bodyPr/>
                    <a:lstStyle/>
                    <a:p>
                      <a:pPr algn="just">
                        <a:spcAft>
                          <a:spcPts val="0"/>
                        </a:spcAft>
                      </a:pPr>
                      <a:r>
                        <a:rPr lang="es-ES" sz="1600" b="1" dirty="0">
                          <a:latin typeface="Arial"/>
                          <a:ea typeface="Times New Roman"/>
                          <a:cs typeface="Times New Roman"/>
                        </a:rPr>
                        <a:t>Tiempo Entrenamiento (min)</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90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90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90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Resistencia I (Km)</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140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144</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106</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540</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Rapidez(Km)</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5</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6</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6</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17</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Técnica (Km)</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43</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40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25</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108</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Piernas </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7</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3</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endParaRPr lang="es-ES" sz="1600" b="1" dirty="0">
                        <a:solidFill>
                          <a:srgbClr val="000000"/>
                        </a:solidFill>
                        <a:latin typeface="Arial"/>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10</a:t>
                      </a:r>
                      <a:endParaRPr lang="es-ES" sz="16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Brazos</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4</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2</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endParaRPr lang="es-ES" sz="1600" b="1" dirty="0">
                        <a:solidFill>
                          <a:srgbClr val="000000"/>
                        </a:solidFill>
                        <a:latin typeface="Arial"/>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solidFill>
                            <a:srgbClr val="000000"/>
                          </a:solidFill>
                          <a:latin typeface="Arial"/>
                          <a:ea typeface="Times New Roman"/>
                          <a:cs typeface="Times New Roman"/>
                        </a:rPr>
                        <a:t>6</a:t>
                      </a:r>
                      <a:endParaRPr lang="es-ES" sz="16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Ejercicios</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8</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10</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6</a:t>
                      </a:r>
                      <a:endParaRPr lang="es-ES" sz="16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24</a:t>
                      </a:r>
                      <a:endParaRPr lang="es-ES" sz="16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Técnica completa</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8</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7</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25</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87159">
                <a:tc>
                  <a:txBody>
                    <a:bodyPr/>
                    <a:lstStyle/>
                    <a:p>
                      <a:pPr algn="just">
                        <a:spcAft>
                          <a:spcPts val="0"/>
                        </a:spcAft>
                      </a:pPr>
                      <a:r>
                        <a:rPr lang="es-ES" sz="1600" b="1" dirty="0">
                          <a:latin typeface="Arial"/>
                          <a:ea typeface="Times New Roman"/>
                          <a:cs typeface="Times New Roman"/>
                        </a:rPr>
                        <a:t>Flexibilidad</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640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640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440</a:t>
                      </a:r>
                      <a:endParaRPr lang="es-ES" sz="16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1720</a:t>
                      </a:r>
                      <a:endParaRPr lang="es-ES" sz="16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14495" name="Rectangle 1"/>
          <p:cNvSpPr>
            <a:spLocks noChangeArrowheads="1"/>
          </p:cNvSpPr>
          <p:nvPr/>
        </p:nvSpPr>
        <p:spPr bwMode="auto">
          <a:xfrm>
            <a:off x="500063" y="285750"/>
            <a:ext cx="8072437" cy="1200150"/>
          </a:xfrm>
          <a:prstGeom prst="rect">
            <a:avLst/>
          </a:prstGeom>
          <a:noFill/>
          <a:ln w="9525">
            <a:noFill/>
            <a:miter lim="800000"/>
            <a:headEnd/>
            <a:tailEnd/>
          </a:ln>
        </p:spPr>
        <p:txBody>
          <a:bodyPr anchor="ctr">
            <a:spAutoFit/>
          </a:bodyPr>
          <a:lstStyle/>
          <a:p>
            <a:pPr algn="ctr"/>
            <a:r>
              <a:rPr lang="es-ES" b="1" u="sng">
                <a:solidFill>
                  <a:srgbClr val="000000"/>
                </a:solidFill>
                <a:ea typeface="Times New Roman" pitchFamily="18" charset="0"/>
                <a:cs typeface="Arial" charset="0"/>
              </a:rPr>
              <a:t>CONTENIDOS EL 3</a:t>
            </a:r>
            <a:r>
              <a:rPr lang="es-ES" b="1" u="sng" baseline="30000">
                <a:solidFill>
                  <a:srgbClr val="000000"/>
                </a:solidFill>
                <a:ea typeface="Times New Roman" pitchFamily="18" charset="0"/>
                <a:cs typeface="Arial" charset="0"/>
              </a:rPr>
              <a:t>er</a:t>
            </a:r>
            <a:r>
              <a:rPr lang="es-ES" b="1" u="sng">
                <a:solidFill>
                  <a:srgbClr val="000000"/>
                </a:solidFill>
                <a:ea typeface="Times New Roman" pitchFamily="18" charset="0"/>
                <a:cs typeface="Arial" charset="0"/>
              </a:rPr>
              <a:t> AÑO DE FORMACION BASICA (14  AÑOS)  JUVENIL C </a:t>
            </a:r>
            <a:endParaRPr lang="es-ES">
              <a:solidFill>
                <a:srgbClr val="000000"/>
              </a:solidFill>
              <a:ea typeface="Times New Roman" pitchFamily="18" charset="0"/>
              <a:cs typeface="Arial" charset="0"/>
            </a:endParaRPr>
          </a:p>
          <a:p>
            <a:pPr algn="ctr" eaLnBrk="0" hangingPunct="0"/>
            <a:endParaRPr lang="es-ES">
              <a:solidFill>
                <a:srgbClr val="000000"/>
              </a:solidFill>
              <a:ea typeface="Times New Roman" pitchFamily="18" charset="0"/>
              <a:cs typeface="Arial" charset="0"/>
            </a:endParaRPr>
          </a:p>
          <a:p>
            <a:pPr eaLnBrk="0" hangingPunct="0"/>
            <a:endParaRPr lang="es-ES">
              <a:solidFill>
                <a:srgbClr val="000000"/>
              </a:solidFill>
              <a:ea typeface="Times New Roman" pitchFamily="18" charset="0"/>
              <a:cs typeface="Arial" charset="0"/>
            </a:endParaRPr>
          </a:p>
        </p:txBody>
      </p:sp>
      <p:sp>
        <p:nvSpPr>
          <p:cNvPr id="14496" name="Rectangle 2"/>
          <p:cNvSpPr>
            <a:spLocks noChangeArrowheads="1"/>
          </p:cNvSpPr>
          <p:nvPr/>
        </p:nvSpPr>
        <p:spPr bwMode="auto">
          <a:xfrm>
            <a:off x="1143000" y="785813"/>
            <a:ext cx="1241425" cy="615950"/>
          </a:xfrm>
          <a:prstGeom prst="rect">
            <a:avLst/>
          </a:prstGeom>
          <a:noFill/>
          <a:ln w="9525">
            <a:noFill/>
            <a:miter lim="800000"/>
            <a:headEnd/>
            <a:tailEnd/>
          </a:ln>
        </p:spPr>
        <p:txBody>
          <a:bodyPr wrap="none" anchor="ctr">
            <a:spAutoFit/>
          </a:bodyPr>
          <a:lstStyle/>
          <a:p>
            <a:pPr indent="6350"/>
            <a:r>
              <a:rPr lang="es-ES" sz="1600" b="1" u="sng">
                <a:solidFill>
                  <a:srgbClr val="000000"/>
                </a:solidFill>
                <a:cs typeface="Arial" charset="0"/>
              </a:rPr>
              <a:t>NATACIÓN</a:t>
            </a:r>
            <a:endParaRPr lang="es-ES" sz="1600">
              <a:solidFill>
                <a:srgbClr val="000000"/>
              </a:solidFill>
              <a:cs typeface="Arial" charset="0"/>
            </a:endParaRPr>
          </a:p>
          <a:p>
            <a:pPr indent="6350" eaLnBrk="0" hangingPunct="0"/>
            <a:endParaRPr lang="es-ES">
              <a:solidFill>
                <a:srgbClr val="000000"/>
              </a:solidFill>
              <a:cs typeface="Arial" charset="0"/>
            </a:endParaRPr>
          </a:p>
        </p:txBody>
      </p:sp>
      <p:sp>
        <p:nvSpPr>
          <p:cNvPr id="14497" name="Rectangle 3"/>
          <p:cNvSpPr>
            <a:spLocks noChangeArrowheads="1"/>
          </p:cNvSpPr>
          <p:nvPr/>
        </p:nvSpPr>
        <p:spPr bwMode="auto">
          <a:xfrm>
            <a:off x="5857875" y="785813"/>
            <a:ext cx="1214438" cy="615950"/>
          </a:xfrm>
          <a:prstGeom prst="rect">
            <a:avLst/>
          </a:prstGeom>
          <a:noFill/>
          <a:ln w="9525">
            <a:noFill/>
            <a:miter lim="800000"/>
            <a:headEnd/>
            <a:tailEnd/>
          </a:ln>
        </p:spPr>
        <p:txBody>
          <a:bodyPr anchor="ctr">
            <a:spAutoFit/>
          </a:bodyPr>
          <a:lstStyle/>
          <a:p>
            <a:pPr indent="6350"/>
            <a:r>
              <a:rPr lang="es-ES" sz="1600" b="1" u="sng">
                <a:solidFill>
                  <a:srgbClr val="000000"/>
                </a:solidFill>
                <a:ea typeface="Times New Roman" pitchFamily="18" charset="0"/>
                <a:cs typeface="Arial" charset="0"/>
              </a:rPr>
              <a:t>CARRERA</a:t>
            </a:r>
            <a:endParaRPr lang="es-ES" sz="1600">
              <a:solidFill>
                <a:srgbClr val="000000"/>
              </a:solidFill>
              <a:ea typeface="Times New Roman" pitchFamily="18" charset="0"/>
              <a:cs typeface="Arial" charset="0"/>
            </a:endParaRPr>
          </a:p>
          <a:p>
            <a:pPr indent="6350" eaLnBrk="0" hangingPunct="0"/>
            <a:endParaRPr lang="es-ES">
              <a:solidFill>
                <a:srgbClr val="000000"/>
              </a:solidFill>
              <a:ea typeface="Times New Roman" pitchFamily="18" charset="0"/>
              <a:cs typeface="Arial" charset="0"/>
            </a:endParaRPr>
          </a:p>
        </p:txBody>
      </p:sp>
      <p:graphicFrame>
        <p:nvGraphicFramePr>
          <p:cNvPr id="14406" name="Object 70"/>
          <p:cNvGraphicFramePr>
            <a:graphicFrameLocks noChangeAspect="1"/>
          </p:cNvGraphicFramePr>
          <p:nvPr/>
        </p:nvGraphicFramePr>
        <p:xfrm>
          <a:off x="4356100" y="1143000"/>
          <a:ext cx="4741863" cy="5715000"/>
        </p:xfrm>
        <a:graphic>
          <a:graphicData uri="http://schemas.openxmlformats.org/presentationml/2006/ole">
            <p:oleObj spid="_x0000_s14406" name="Documento" r:id="rId3" imgW="5470998" imgH="2428623"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1214438"/>
          <a:ext cx="8786813" cy="5143500"/>
        </p:xfrm>
        <a:graphic>
          <a:graphicData uri="http://schemas.openxmlformats.org/drawingml/2006/table">
            <a:tbl>
              <a:tblPr/>
              <a:tblGrid>
                <a:gridCol w="4325037"/>
                <a:gridCol w="980925"/>
                <a:gridCol w="1059399"/>
                <a:gridCol w="1210741"/>
                <a:gridCol w="1210741"/>
              </a:tblGrid>
              <a:tr h="395657">
                <a:tc rowSpan="2">
                  <a:txBody>
                    <a:bodyPr/>
                    <a:lstStyle/>
                    <a:p>
                      <a:pPr algn="just">
                        <a:spcAft>
                          <a:spcPts val="0"/>
                        </a:spcAft>
                      </a:pPr>
                      <a:r>
                        <a:rPr lang="es-ES" sz="2000" b="1" dirty="0">
                          <a:solidFill>
                            <a:srgbClr val="FFFFFF"/>
                          </a:solidFill>
                          <a:latin typeface="Arial"/>
                          <a:ea typeface="Times New Roman"/>
                          <a:cs typeface="Times New Roman"/>
                        </a:rPr>
                        <a:t>                    Contenido</a:t>
                      </a:r>
                      <a:endParaRPr lang="es-ES" sz="20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r>
                        <a:rPr lang="es-ES" sz="2000" b="1" dirty="0">
                          <a:solidFill>
                            <a:srgbClr val="FFFFFF"/>
                          </a:solidFill>
                          <a:latin typeface="Arial"/>
                          <a:ea typeface="Times New Roman"/>
                          <a:cs typeface="Times New Roman"/>
                        </a:rPr>
                        <a:t>Periodos</a:t>
                      </a:r>
                      <a:endParaRPr lang="es-ES" sz="20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95657">
                <a:tc vMerge="1">
                  <a:txBody>
                    <a:bodyPr/>
                    <a:lstStyle/>
                    <a:p>
                      <a:endParaRPr lang="es-ES"/>
                    </a:p>
                  </a:txBody>
                  <a:tcPr/>
                </a:tc>
                <a:tc>
                  <a:txBody>
                    <a:bodyPr/>
                    <a:lstStyle/>
                    <a:p>
                      <a:pPr algn="ctr">
                        <a:spcAft>
                          <a:spcPts val="0"/>
                        </a:spcAft>
                      </a:pPr>
                      <a:r>
                        <a:rPr lang="es-ES" sz="2000" b="1" dirty="0">
                          <a:latin typeface="Arial"/>
                          <a:ea typeface="Times New Roman"/>
                          <a:cs typeface="Times New Roman"/>
                        </a:rPr>
                        <a:t>I</a:t>
                      </a:r>
                      <a:endParaRPr lang="es-ES" sz="20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II</a:t>
                      </a:r>
                      <a:endParaRPr lang="es-ES" sz="20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III</a:t>
                      </a:r>
                      <a:endParaRPr lang="es-ES" sz="2000" b="1" dirty="0">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TOTAL</a:t>
                      </a:r>
                      <a:endParaRPr lang="es-ES" sz="2000" b="1"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Volumen General (min)</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3200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3200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3200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9600</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Promedio Vol./semana (min)</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960</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Promedio </a:t>
                      </a:r>
                      <a:r>
                        <a:rPr lang="es-ES" sz="2000" b="1" dirty="0" smtClean="0">
                          <a:latin typeface="Arial"/>
                          <a:ea typeface="Times New Roman"/>
                          <a:cs typeface="Times New Roman"/>
                        </a:rPr>
                        <a:t>vol./Clase </a:t>
                      </a:r>
                      <a:r>
                        <a:rPr lang="es-ES" sz="2000" b="1" dirty="0">
                          <a:latin typeface="Arial"/>
                          <a:ea typeface="Times New Roman"/>
                          <a:cs typeface="Times New Roman"/>
                        </a:rPr>
                        <a:t>(min)</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60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60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60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Total </a:t>
                      </a:r>
                      <a:r>
                        <a:rPr lang="es-ES" sz="2000" b="1" dirty="0" smtClean="0">
                          <a:latin typeface="Arial"/>
                          <a:ea typeface="Times New Roman"/>
                          <a:cs typeface="Times New Roman"/>
                        </a:rPr>
                        <a:t>Clase/sem</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Técnica (min)</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743</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490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1233</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Coordinación</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1283</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1668</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1353</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4305</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Resistencia Estática.</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667</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533</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322</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1522</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Juegos competitivos</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405</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910</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Modelajes competitivos</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480</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480</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Técnico Táctico</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1173</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1041</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1866</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4062</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95657">
                <a:tc>
                  <a:txBody>
                    <a:bodyPr/>
                    <a:lstStyle/>
                    <a:p>
                      <a:pPr algn="ctr">
                        <a:spcAft>
                          <a:spcPts val="0"/>
                        </a:spcAft>
                      </a:pPr>
                      <a:r>
                        <a:rPr lang="es-ES" sz="2000" b="1" dirty="0">
                          <a:latin typeface="Arial"/>
                          <a:ea typeface="Times New Roman"/>
                          <a:cs typeface="Times New Roman"/>
                        </a:rPr>
                        <a:t>Total</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a:t>
                      </a:r>
                      <a:endParaRPr lang="es-ES" sz="2000" b="1" dirty="0">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b="1" dirty="0">
                          <a:latin typeface="Arial"/>
                          <a:ea typeface="Times New Roman"/>
                          <a:cs typeface="Times New Roman"/>
                        </a:rPr>
                        <a:t>9600</a:t>
                      </a:r>
                      <a:endParaRPr lang="es-ES" sz="2000" b="1"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58451" name="Rectangle 1"/>
          <p:cNvSpPr>
            <a:spLocks noChangeArrowheads="1"/>
          </p:cNvSpPr>
          <p:nvPr/>
        </p:nvSpPr>
        <p:spPr bwMode="auto">
          <a:xfrm flipH="1">
            <a:off x="3786188" y="214313"/>
            <a:ext cx="1928812" cy="738187"/>
          </a:xfrm>
          <a:prstGeom prst="rect">
            <a:avLst/>
          </a:prstGeom>
          <a:noFill/>
          <a:ln w="9525">
            <a:noFill/>
            <a:miter lim="800000"/>
            <a:headEnd/>
            <a:tailEnd/>
          </a:ln>
        </p:spPr>
        <p:txBody>
          <a:bodyPr anchor="ctr">
            <a:spAutoFit/>
          </a:bodyPr>
          <a:lstStyle/>
          <a:p>
            <a:r>
              <a:rPr lang="es-ES" sz="2400" b="1" u="sng">
                <a:solidFill>
                  <a:srgbClr val="000000"/>
                </a:solidFill>
                <a:ea typeface="Times New Roman" pitchFamily="18" charset="0"/>
                <a:cs typeface="Arial" charset="0"/>
              </a:rPr>
              <a:t>TIRO</a:t>
            </a:r>
            <a:endParaRPr lang="es-ES" sz="2400">
              <a:solidFill>
                <a:srgbClr val="000000"/>
              </a:solidFill>
              <a:ea typeface="Times New Roman" pitchFamily="18" charset="0"/>
              <a:cs typeface="Arial" charset="0"/>
            </a:endParaRPr>
          </a:p>
          <a:p>
            <a:pPr eaLnBrk="0" hangingPunct="0"/>
            <a:endParaRPr lang="es-ES">
              <a:solidFill>
                <a:srgbClr val="00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468313" y="974725"/>
            <a:ext cx="7848600" cy="5035550"/>
          </a:xfrm>
          <a:prstGeom prst="rect">
            <a:avLst/>
          </a:prstGeom>
          <a:noFill/>
          <a:ln w="9525">
            <a:noFill/>
            <a:miter lim="800000"/>
            <a:headEnd/>
            <a:tailEnd/>
          </a:ln>
        </p:spPr>
        <p:txBody>
          <a:bodyPr anchor="ctr">
            <a:spAutoFit/>
          </a:bodyPr>
          <a:lstStyle/>
          <a:p>
            <a:pPr algn="just"/>
            <a:r>
              <a:rPr lang="es-ES" b="1" u="sng"/>
              <a:t>INDICE</a:t>
            </a:r>
          </a:p>
          <a:p>
            <a:pPr algn="just"/>
            <a:endParaRPr lang="es-ES" b="1" u="sng"/>
          </a:p>
          <a:p>
            <a:pPr algn="just"/>
            <a:r>
              <a:rPr lang="es-ES" b="1"/>
              <a:t>Introducción</a:t>
            </a:r>
          </a:p>
          <a:p>
            <a:pPr algn="just"/>
            <a:r>
              <a:rPr lang="es-ES" b="1"/>
              <a:t>Reseña del deporte</a:t>
            </a:r>
          </a:p>
          <a:p>
            <a:pPr algn="just"/>
            <a:r>
              <a:rPr lang="es-PE" b="1"/>
              <a:t>Inicios en Cuba </a:t>
            </a:r>
          </a:p>
          <a:p>
            <a:pPr algn="just"/>
            <a:r>
              <a:rPr lang="es-ES" b="1"/>
              <a:t>Resultados históricos del deporte</a:t>
            </a:r>
          </a:p>
          <a:p>
            <a:pPr algn="just"/>
            <a:r>
              <a:rPr lang="es-PE" b="1"/>
              <a:t>Características y particularidades</a:t>
            </a:r>
          </a:p>
          <a:p>
            <a:pPr algn="just"/>
            <a:r>
              <a:rPr lang="es-ES" b="1"/>
              <a:t>Definiciones acerca de las Modalidades</a:t>
            </a:r>
          </a:p>
          <a:p>
            <a:pPr algn="just"/>
            <a:r>
              <a:rPr lang="es-ES" b="1"/>
              <a:t>Bases del reglamento</a:t>
            </a:r>
          </a:p>
          <a:p>
            <a:pPr algn="just"/>
            <a:r>
              <a:rPr lang="es-ES" b="1"/>
              <a:t>Sistema de enseñanza - Características del Programa</a:t>
            </a:r>
          </a:p>
          <a:p>
            <a:pPr algn="just"/>
            <a:r>
              <a:rPr lang="es-PE" b="1"/>
              <a:t>Etapas del sistema de Perfeccionamiento</a:t>
            </a:r>
          </a:p>
          <a:p>
            <a:pPr algn="just"/>
            <a:r>
              <a:rPr lang="es-PE" b="1"/>
              <a:t>Sistema de aprendizaje del deporte</a:t>
            </a:r>
          </a:p>
          <a:p>
            <a:pPr algn="just"/>
            <a:r>
              <a:rPr lang="es-ES" b="1"/>
              <a:t>Etapa de iniciación principiantes                                                                                </a:t>
            </a:r>
          </a:p>
          <a:p>
            <a:pPr algn="just"/>
            <a:r>
              <a:rPr lang="es-ES" b="1"/>
              <a:t>Etapa de formación </a:t>
            </a:r>
          </a:p>
          <a:p>
            <a:pPr algn="just"/>
            <a:r>
              <a:rPr lang="es-ES" b="1"/>
              <a:t>Etapa de perfeccionamiento</a:t>
            </a:r>
          </a:p>
          <a:p>
            <a:pPr algn="just"/>
            <a:r>
              <a:rPr lang="es-ES" b="1"/>
              <a:t>Períodos del programa</a:t>
            </a:r>
          </a:p>
          <a:p>
            <a:pPr algn="just"/>
            <a:r>
              <a:rPr lang="es-ES" b="1"/>
              <a:t>Objetivos generales</a:t>
            </a:r>
          </a:p>
          <a:p>
            <a:pPr algn="just"/>
            <a:r>
              <a:rPr lang="es-ES" b="1"/>
              <a:t>Objetivos parciales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2844" y="19380"/>
          <a:ext cx="8786872" cy="6322605"/>
        </p:xfrm>
        <a:graphic>
          <a:graphicData uri="http://schemas.openxmlformats.org/drawingml/2006/table">
            <a:tbl>
              <a:tblPr/>
              <a:tblGrid>
                <a:gridCol w="2979203"/>
                <a:gridCol w="2979203"/>
                <a:gridCol w="652660"/>
                <a:gridCol w="652660"/>
                <a:gridCol w="761573"/>
                <a:gridCol w="761573"/>
              </a:tblGrid>
              <a:tr h="216108">
                <a:tc rowSpan="2">
                  <a:txBody>
                    <a:bodyPr/>
                    <a:lstStyle/>
                    <a:p>
                      <a:pPr algn="just">
                        <a:spcAft>
                          <a:spcPts val="0"/>
                        </a:spcAft>
                      </a:pP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rowSpan="2">
                  <a:txBody>
                    <a:bodyPr/>
                    <a:lstStyle/>
                    <a:p>
                      <a:pPr algn="just">
                        <a:spcAft>
                          <a:spcPts val="0"/>
                        </a:spcAft>
                      </a:pPr>
                      <a:r>
                        <a:rPr lang="es-ES" sz="1400" b="1" dirty="0">
                          <a:solidFill>
                            <a:srgbClr val="FFFFFF"/>
                          </a:solidFill>
                          <a:latin typeface="Arial"/>
                          <a:ea typeface="Times New Roman"/>
                          <a:cs typeface="Times New Roman"/>
                        </a:rPr>
                        <a:t>Contenido</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endParaRPr lang="es-ES" sz="16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16108">
                <a:tc vMerge="1">
                  <a:txBody>
                    <a:bodyPr/>
                    <a:lstStyle/>
                    <a:p>
                      <a:endParaRPr lang="es-ES"/>
                    </a:p>
                  </a:txBody>
                  <a:tcPr/>
                </a:tc>
                <a:tc vMerge="1">
                  <a:txBody>
                    <a:bodyPr/>
                    <a:lstStyle/>
                    <a:p>
                      <a:endParaRPr lang="es-ES"/>
                    </a:p>
                  </a:txBody>
                  <a:tcPr/>
                </a:tc>
                <a:tc>
                  <a:txBody>
                    <a:bodyPr/>
                    <a:lstStyle/>
                    <a:p>
                      <a:pPr algn="ctr">
                        <a:spcAft>
                          <a:spcPts val="0"/>
                        </a:spcAft>
                      </a:pPr>
                      <a:r>
                        <a:rPr lang="es-ES" sz="1400" b="1" dirty="0">
                          <a:latin typeface="Arial"/>
                          <a:ea typeface="Times New Roman"/>
                          <a:cs typeface="Times New Roman"/>
                        </a:rPr>
                        <a:t>I</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II</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III</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TOTAL</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rowSpan="8">
                  <a:txBody>
                    <a:bodyPr/>
                    <a:lstStyle/>
                    <a:p>
                      <a:pPr algn="just">
                        <a:spcAft>
                          <a:spcPts val="0"/>
                        </a:spcAft>
                      </a:pPr>
                      <a:r>
                        <a:rPr lang="es-ES" sz="1400" b="1" dirty="0">
                          <a:latin typeface="Arial"/>
                          <a:ea typeface="Times New Roman"/>
                          <a:cs typeface="Times New Roman"/>
                        </a:rPr>
                        <a:t>Técnica</a:t>
                      </a:r>
                      <a:endParaRPr lang="es-ES" sz="1400" b="1" dirty="0">
                        <a:latin typeface="Times New Roman"/>
                        <a:ea typeface="Times New Roman"/>
                        <a:cs typeface="Times New Roman"/>
                      </a:endParaRPr>
                    </a:p>
                  </a:txBody>
                  <a:tcPr marL="14854" marR="14854"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Enseñanza de la posición</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Ejercicios entradas y salidas al puesto.</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260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260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Enseñanza del agarre del Arma.</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Enseñanza del Cuadre de miras.</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Conocer el apriete del disparador</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Ejercitar el apriete del disparador</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350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400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750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Enseñanza de la respiración</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33</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33</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Ejercitación de la respiración</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90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90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rowSpan="4">
                  <a:txBody>
                    <a:bodyPr/>
                    <a:lstStyle/>
                    <a:p>
                      <a:pPr algn="just">
                        <a:spcAft>
                          <a:spcPts val="0"/>
                        </a:spcAft>
                      </a:pPr>
                      <a:r>
                        <a:rPr lang="es-ES" sz="1400" b="1" dirty="0">
                          <a:latin typeface="Arial"/>
                          <a:ea typeface="Times New Roman"/>
                          <a:cs typeface="Times New Roman"/>
                        </a:rPr>
                        <a:t>Coordinación</a:t>
                      </a:r>
                      <a:endParaRPr lang="es-ES" sz="1400" b="1" dirty="0">
                        <a:latin typeface="Times New Roman"/>
                        <a:ea typeface="Times New Roman"/>
                        <a:cs typeface="Times New Roman"/>
                      </a:endParaRPr>
                    </a:p>
                  </a:txBody>
                  <a:tcPr marL="14854" marR="14854"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Regulación del tiempo del disparo</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272</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446</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585</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Realizar disparo. Después de estática</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80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Realizar disparos de agrupación</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865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500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1365</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Levantes  de Coordinación.</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1145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645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485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2275</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rowSpan="5">
                  <a:txBody>
                    <a:bodyPr/>
                    <a:lstStyle/>
                    <a:p>
                      <a:pPr marL="71755" marR="71755" algn="just">
                        <a:spcAft>
                          <a:spcPts val="0"/>
                        </a:spcAft>
                      </a:pPr>
                      <a:endParaRPr lang="es-ES" sz="1400" b="1" dirty="0">
                        <a:latin typeface="Arial"/>
                        <a:ea typeface="Times New Roman"/>
                        <a:cs typeface="Times New Roman"/>
                      </a:endParaRPr>
                    </a:p>
                  </a:txBody>
                  <a:tcPr marL="14854" marR="14854" marT="0" marB="0" vert="vert27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b="1" dirty="0">
                          <a:latin typeface="Arial"/>
                          <a:ea typeface="Times New Roman"/>
                          <a:cs typeface="Times New Roman"/>
                        </a:rPr>
                        <a:t>Juegos competitivos</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505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405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910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Valoración del disparo</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200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380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580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2217">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Disparos con metas individuales</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235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570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Resistencia Estática.</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612</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480</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265</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1522</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vMerge="1">
                  <a:txBody>
                    <a:bodyPr/>
                    <a:lstStyle/>
                    <a:p>
                      <a:endParaRPr lang="es-ES"/>
                    </a:p>
                  </a:txBody>
                  <a:tcPr/>
                </a:tc>
                <a:tc>
                  <a:txBody>
                    <a:bodyPr/>
                    <a:lstStyle/>
                    <a:p>
                      <a:pPr algn="just">
                        <a:spcAft>
                          <a:spcPts val="0"/>
                        </a:spcAft>
                      </a:pPr>
                      <a:r>
                        <a:rPr lang="es-ES" sz="1400" b="1" dirty="0">
                          <a:latin typeface="Arial"/>
                          <a:ea typeface="Times New Roman"/>
                          <a:cs typeface="Times New Roman"/>
                        </a:rPr>
                        <a:t>Modelajes competitivos</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a:t>
                      </a:r>
                      <a:endParaRPr lang="es-ES" sz="14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b="1" dirty="0">
                          <a:latin typeface="Arial"/>
                          <a:ea typeface="Times New Roman"/>
                          <a:cs typeface="Times New Roman"/>
                        </a:rPr>
                        <a:t>480</a:t>
                      </a:r>
                      <a:endParaRPr lang="es-ES" sz="14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216108">
                <a:tc>
                  <a:txBody>
                    <a:bodyPr/>
                    <a:lstStyle/>
                    <a:p>
                      <a:pPr algn="just">
                        <a:spcAft>
                          <a:spcPts val="0"/>
                        </a:spcAft>
                      </a:pPr>
                      <a:endParaRPr lang="es-ES" sz="1600" b="1" dirty="0">
                        <a:latin typeface="Arial"/>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600" b="1" dirty="0">
                          <a:latin typeface="Arial"/>
                          <a:ea typeface="Times New Roman"/>
                          <a:cs typeface="Times New Roman"/>
                        </a:rPr>
                        <a:t>TOTAL  (min.)</a:t>
                      </a:r>
                      <a:endParaRPr lang="es-ES" sz="16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3200</a:t>
                      </a:r>
                      <a:endParaRPr lang="es-ES" sz="16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3200</a:t>
                      </a:r>
                      <a:endParaRPr lang="es-ES" sz="16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3200</a:t>
                      </a:r>
                      <a:endParaRPr lang="es-ES" sz="1600" b="1" dirty="0">
                        <a:latin typeface="Times New Roman"/>
                        <a:ea typeface="Times New Roman"/>
                        <a:cs typeface="Times New Roman"/>
                      </a:endParaRPr>
                    </a:p>
                  </a:txBody>
                  <a:tcPr marL="14854" marR="14854"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latin typeface="Arial"/>
                          <a:ea typeface="Times New Roman"/>
                          <a:cs typeface="Times New Roman"/>
                        </a:rPr>
                        <a:t>9600</a:t>
                      </a:r>
                      <a:endParaRPr lang="es-ES" sz="1600" b="1" dirty="0">
                        <a:latin typeface="Times New Roman"/>
                        <a:ea typeface="Times New Roman"/>
                        <a:cs typeface="Times New Roman"/>
                      </a:endParaRPr>
                    </a:p>
                  </a:txBody>
                  <a:tcPr marL="14854" marR="14854"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593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solidFill>
                <a:srgbClr val="000000"/>
              </a:solidFill>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4 Rectángulo"/>
          <p:cNvSpPr>
            <a:spLocks noChangeArrowheads="1"/>
          </p:cNvSpPr>
          <p:nvPr/>
        </p:nvSpPr>
        <p:spPr bwMode="auto">
          <a:xfrm>
            <a:off x="468313" y="260350"/>
            <a:ext cx="4733925" cy="923925"/>
          </a:xfrm>
          <a:prstGeom prst="rect">
            <a:avLst/>
          </a:prstGeom>
          <a:noFill/>
          <a:ln w="9525">
            <a:noFill/>
            <a:miter lim="800000"/>
            <a:headEnd/>
            <a:tailEnd/>
          </a:ln>
        </p:spPr>
        <p:txBody>
          <a:bodyPr>
            <a:spAutoFit/>
          </a:bodyPr>
          <a:lstStyle/>
          <a:p>
            <a:pPr algn="ctr"/>
            <a:r>
              <a:rPr lang="es-ES" b="1" u="sng"/>
              <a:t>ESGRIMA</a:t>
            </a:r>
          </a:p>
          <a:p>
            <a:pPr algn="ctr"/>
            <a:endParaRPr lang="es-ES" b="1" u="sng"/>
          </a:p>
          <a:p>
            <a:pPr algn="ctr"/>
            <a:endParaRPr lang="es-MX"/>
          </a:p>
        </p:txBody>
      </p:sp>
      <p:graphicFrame>
        <p:nvGraphicFramePr>
          <p:cNvPr id="7" name="6 Tabla"/>
          <p:cNvGraphicFramePr>
            <a:graphicFrameLocks noGrp="1"/>
          </p:cNvGraphicFramePr>
          <p:nvPr/>
        </p:nvGraphicFramePr>
        <p:xfrm>
          <a:off x="468313" y="1484313"/>
          <a:ext cx="8207375" cy="4176712"/>
        </p:xfrm>
        <a:graphic>
          <a:graphicData uri="http://schemas.openxmlformats.org/drawingml/2006/table">
            <a:tbl>
              <a:tblPr/>
              <a:tblGrid>
                <a:gridCol w="3467959"/>
                <a:gridCol w="910128"/>
                <a:gridCol w="1003312"/>
                <a:gridCol w="1185732"/>
                <a:gridCol w="1641783"/>
              </a:tblGrid>
              <a:tr h="379679">
                <a:tc rowSpan="2">
                  <a:txBody>
                    <a:bodyPr/>
                    <a:lstStyle/>
                    <a:p>
                      <a:pPr algn="just">
                        <a:spcAft>
                          <a:spcPts val="0"/>
                        </a:spcAft>
                      </a:pPr>
                      <a:r>
                        <a:rPr lang="es-ES" sz="2000" b="1" dirty="0">
                          <a:effectLst/>
                          <a:latin typeface="Arial"/>
                          <a:ea typeface="Calibri"/>
                        </a:rPr>
                        <a:t>Contenido</a:t>
                      </a:r>
                      <a:endParaRPr lang="es-MX" sz="2000" dirty="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r>
                        <a:rPr lang="es-ES" sz="2000" b="1">
                          <a:effectLst/>
                          <a:latin typeface="Arial"/>
                          <a:ea typeface="Calibri"/>
                        </a:rPr>
                        <a:t>Periodos</a:t>
                      </a:r>
                      <a:endParaRPr lang="es-MX" sz="200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79679">
                <a:tc vMerge="1">
                  <a:txBody>
                    <a:bodyPr/>
                    <a:lstStyle/>
                    <a:p>
                      <a:endParaRPr lang="es-MX"/>
                    </a:p>
                  </a:txBody>
                  <a:tcPr/>
                </a:tc>
                <a:tc>
                  <a:txBody>
                    <a:bodyPr/>
                    <a:lstStyle/>
                    <a:p>
                      <a:pPr algn="ctr">
                        <a:spcAft>
                          <a:spcPts val="0"/>
                        </a:spcAft>
                      </a:pPr>
                      <a:r>
                        <a:rPr lang="es-ES" sz="2000" dirty="0">
                          <a:effectLst/>
                          <a:latin typeface="Arial"/>
                          <a:ea typeface="Calibri"/>
                        </a:rPr>
                        <a:t>I</a:t>
                      </a:r>
                      <a:endParaRPr lang="es-MX" sz="2000" dirty="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II</a:t>
                      </a:r>
                      <a:endParaRPr lang="es-MX" sz="200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III</a:t>
                      </a:r>
                      <a:endParaRPr lang="es-MX" sz="200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TOTAL</a:t>
                      </a:r>
                      <a:endParaRPr lang="es-MX" sz="20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9679">
                <a:tc>
                  <a:txBody>
                    <a:bodyPr/>
                    <a:lstStyle/>
                    <a:p>
                      <a:pPr algn="just">
                        <a:spcAft>
                          <a:spcPts val="0"/>
                        </a:spcAft>
                      </a:pPr>
                      <a:r>
                        <a:rPr lang="es-ES" sz="2000" dirty="0">
                          <a:effectLst/>
                          <a:latin typeface="Arial"/>
                          <a:ea typeface="Calibri"/>
                        </a:rPr>
                        <a:t>Volumen General (min)</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smtClean="0">
                          <a:effectLst/>
                          <a:latin typeface="Arial"/>
                          <a:ea typeface="Calibri"/>
                        </a:rPr>
                        <a:t>2040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smtClean="0">
                          <a:effectLst/>
                          <a:latin typeface="Arial"/>
                          <a:ea typeface="Calibri"/>
                        </a:rPr>
                        <a:t>2040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1320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5400</a:t>
                      </a:r>
                      <a:endParaRPr lang="es-MX" sz="20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759357">
                <a:tc>
                  <a:txBody>
                    <a:bodyPr/>
                    <a:lstStyle/>
                    <a:p>
                      <a:pPr algn="just">
                        <a:spcAft>
                          <a:spcPts val="0"/>
                        </a:spcAft>
                      </a:pPr>
                      <a:r>
                        <a:rPr lang="es-ES" sz="2000" dirty="0">
                          <a:effectLst/>
                          <a:latin typeface="Arial"/>
                          <a:ea typeface="Calibri"/>
                        </a:rPr>
                        <a:t>Promedio Vol./semana (min)</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120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120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120</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a:t>
                      </a:r>
                      <a:endParaRPr lang="es-MX" sz="20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759357">
                <a:tc>
                  <a:txBody>
                    <a:bodyPr/>
                    <a:lstStyle/>
                    <a:p>
                      <a:pPr algn="just">
                        <a:spcAft>
                          <a:spcPts val="0"/>
                        </a:spcAft>
                      </a:pPr>
                      <a:r>
                        <a:rPr lang="es-ES" sz="2000" dirty="0">
                          <a:effectLst/>
                          <a:latin typeface="Arial"/>
                          <a:ea typeface="Calibri"/>
                        </a:rPr>
                        <a:t>Promedio </a:t>
                      </a:r>
                      <a:r>
                        <a:rPr lang="es-ES" sz="2000" dirty="0" err="1">
                          <a:effectLst/>
                          <a:latin typeface="Arial"/>
                          <a:ea typeface="Calibri"/>
                        </a:rPr>
                        <a:t>vol</a:t>
                      </a:r>
                      <a:r>
                        <a:rPr lang="es-ES" sz="2000" dirty="0">
                          <a:effectLst/>
                          <a:latin typeface="Arial"/>
                          <a:ea typeface="Calibri"/>
                        </a:rPr>
                        <a:t>/sesión (min)</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60</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60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60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a:t>
                      </a:r>
                      <a:endParaRPr lang="es-MX" sz="20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9679">
                <a:tc>
                  <a:txBody>
                    <a:bodyPr/>
                    <a:lstStyle/>
                    <a:p>
                      <a:pPr algn="just">
                        <a:spcAft>
                          <a:spcPts val="0"/>
                        </a:spcAft>
                      </a:pPr>
                      <a:r>
                        <a:rPr lang="es-ES" sz="2000">
                          <a:effectLst/>
                          <a:latin typeface="Arial"/>
                          <a:ea typeface="Calibri"/>
                        </a:rPr>
                        <a:t>Total Ses/sem</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2</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2</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a:effectLst/>
                          <a:latin typeface="Arial"/>
                          <a:ea typeface="Calibri"/>
                        </a:rPr>
                        <a:t>2</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a:t>
                      </a:r>
                      <a:endParaRPr lang="es-MX" sz="20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9679">
                <a:tc>
                  <a:txBody>
                    <a:bodyPr/>
                    <a:lstStyle/>
                    <a:p>
                      <a:pPr algn="just">
                        <a:spcAft>
                          <a:spcPts val="0"/>
                        </a:spcAft>
                      </a:pPr>
                      <a:r>
                        <a:rPr lang="es-ES" sz="2000" dirty="0" smtClean="0">
                          <a:effectLst/>
                          <a:latin typeface="Arial"/>
                          <a:ea typeface="Calibri"/>
                        </a:rPr>
                        <a:t>Técnica </a:t>
                      </a:r>
                      <a:r>
                        <a:rPr lang="es-ES" sz="2000" dirty="0">
                          <a:effectLst/>
                          <a:latin typeface="Arial"/>
                          <a:ea typeface="Calibri"/>
                        </a:rPr>
                        <a:t>(min)</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1300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1020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640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2960</a:t>
                      </a:r>
                      <a:endParaRPr lang="es-MX" sz="20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9679">
                <a:tc>
                  <a:txBody>
                    <a:bodyPr/>
                    <a:lstStyle/>
                    <a:p>
                      <a:pPr algn="just">
                        <a:spcAft>
                          <a:spcPts val="0"/>
                        </a:spcAft>
                      </a:pPr>
                      <a:r>
                        <a:rPr lang="es-ES" sz="2000">
                          <a:effectLst/>
                          <a:latin typeface="Arial"/>
                          <a:ea typeface="Calibri"/>
                        </a:rPr>
                        <a:t>PreparaciónEspecial.</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680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960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640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2280</a:t>
                      </a:r>
                      <a:endParaRPr lang="es-MX" sz="20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9679">
                <a:tc>
                  <a:txBody>
                    <a:bodyPr/>
                    <a:lstStyle/>
                    <a:p>
                      <a:pPr algn="just">
                        <a:spcAft>
                          <a:spcPts val="0"/>
                        </a:spcAft>
                      </a:pPr>
                      <a:r>
                        <a:rPr lang="es-ES" sz="2000">
                          <a:effectLst/>
                          <a:latin typeface="Arial"/>
                          <a:ea typeface="Calibri"/>
                        </a:rPr>
                        <a:t>Pre. Psicológica.</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60</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a:effectLst/>
                          <a:latin typeface="Arial"/>
                          <a:ea typeface="Calibri"/>
                        </a:rPr>
                        <a:t>60</a:t>
                      </a:r>
                      <a:endParaRPr lang="es-MX" sz="20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2000" dirty="0" smtClean="0">
                          <a:effectLst/>
                          <a:latin typeface="Arial"/>
                          <a:ea typeface="Calibri"/>
                        </a:rPr>
                        <a:t>40</a:t>
                      </a:r>
                      <a:endParaRPr lang="es-MX" sz="20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MX" sz="2000" dirty="0" smtClean="0">
                          <a:effectLst/>
                          <a:latin typeface="Times New Roman"/>
                          <a:ea typeface="Calibri"/>
                        </a:rPr>
                        <a:t>160</a:t>
                      </a:r>
                      <a:endParaRPr lang="es-MX" sz="20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85750" y="500063"/>
            <a:ext cx="8501063" cy="5940425"/>
          </a:xfrm>
          <a:prstGeom prst="rect">
            <a:avLst/>
          </a:prstGeom>
          <a:noFill/>
          <a:ln w="9525">
            <a:noFill/>
            <a:miter lim="800000"/>
            <a:headEnd/>
            <a:tailEnd/>
          </a:ln>
        </p:spPr>
        <p:txBody>
          <a:bodyPr anchor="ctr">
            <a:spAutoFit/>
          </a:bodyPr>
          <a:lstStyle/>
          <a:p>
            <a:pPr algn="just">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b="1" u="sng">
                <a:solidFill>
                  <a:srgbClr val="000000"/>
                </a:solidFill>
                <a:ea typeface="Times New Roman" pitchFamily="18" charset="0"/>
                <a:cs typeface="Arial" charset="0"/>
              </a:rPr>
              <a:t>OBJETIVOS GENERALES</a:t>
            </a:r>
            <a:endParaRPr lang="es-ES" sz="2000">
              <a:solidFill>
                <a:srgbClr val="000000"/>
              </a:solidFill>
              <a:ea typeface="Times New Roman" pitchFamily="18" charset="0"/>
              <a:cs typeface="Arial" charset="0"/>
            </a:endParaRP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a:solidFill>
                  <a:srgbClr val="000000"/>
                </a:solidFill>
                <a:ea typeface="Times New Roman" pitchFamily="18" charset="0"/>
                <a:cs typeface="Arial" charset="0"/>
              </a:rPr>
              <a:t>Lograr que los alumnos conozcan los elementos técnicos básicos de la categoría y de ser posible introducir el evento de Tiro del Pentatlón Moderno.</a:t>
            </a: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endParaRPr lang="es-ES" sz="2000">
              <a:solidFill>
                <a:srgbClr val="000000"/>
              </a:solidFill>
              <a:ea typeface="Times New Roman" pitchFamily="18" charset="0"/>
              <a:cs typeface="Arial" charset="0"/>
            </a:endParaRPr>
          </a:p>
          <a:p>
            <a:pPr algn="just" eaLnBrk="0" hangingPunct="0">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b="1" u="sng">
                <a:solidFill>
                  <a:srgbClr val="000000"/>
                </a:solidFill>
                <a:ea typeface="Times New Roman" pitchFamily="18" charset="0"/>
                <a:cs typeface="Arial" charset="0"/>
              </a:rPr>
              <a:t>OBJETIVOS ESPECIFICOS </a:t>
            </a:r>
            <a:endParaRPr lang="es-ES" sz="2000">
              <a:solidFill>
                <a:srgbClr val="000000"/>
              </a:solidFill>
              <a:ea typeface="Times New Roman" pitchFamily="18" charset="0"/>
              <a:cs typeface="Arial" charset="0"/>
            </a:endParaRP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a:solidFill>
                  <a:srgbClr val="000000"/>
                </a:solidFill>
                <a:ea typeface="Times New Roman" pitchFamily="18" charset="0"/>
                <a:cs typeface="Arial" charset="0"/>
              </a:rPr>
              <a:t>Enseñar a los principiantes los aspectos teóricos elementales necesarios para su categoría.</a:t>
            </a: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a:solidFill>
                  <a:srgbClr val="000000"/>
                </a:solidFill>
                <a:ea typeface="Times New Roman" pitchFamily="18" charset="0"/>
                <a:cs typeface="Arial" charset="0"/>
              </a:rPr>
              <a:t>Enseñar a los principiantes los patrones técnicos básicos del evento de Tiro en el Pentatlón Moderno.</a:t>
            </a: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a:solidFill>
                  <a:srgbClr val="000000"/>
                </a:solidFill>
                <a:ea typeface="Times New Roman" pitchFamily="18" charset="0"/>
                <a:cs typeface="Arial" charset="0"/>
              </a:rPr>
              <a:t>Enseñar a los principiantes las Reglas de seguridad y conducta, así como los principios éticos que deben regir su actividad como deportista.</a:t>
            </a: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a:solidFill>
                  <a:srgbClr val="000000"/>
                </a:solidFill>
                <a:ea typeface="Times New Roman" pitchFamily="18" charset="0"/>
                <a:cs typeface="Arial" charset="0"/>
              </a:rPr>
              <a:t>Lograr que el principiante sepan reproducir los patrones técnicos posiciónales evaluables en el evento provincial con alta calificación.</a:t>
            </a: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endParaRPr lang="es-ES" sz="2000">
              <a:solidFill>
                <a:srgbClr val="000000"/>
              </a:solidFill>
              <a:ea typeface="Times New Roman" pitchFamily="18" charset="0"/>
              <a:cs typeface="Arial" charset="0"/>
            </a:endParaRPr>
          </a:p>
          <a:p>
            <a:pPr algn="just" eaLnBrk="0" hangingPunct="0">
              <a:buFontTx/>
              <a:buChar char="•"/>
              <a:tabLst>
                <a:tab pos="228600" algn="l"/>
                <a:tab pos="914400" algn="l"/>
                <a:tab pos="1371600" algn="l"/>
                <a:tab pos="1828800" algn="l"/>
                <a:tab pos="2286000" algn="l"/>
                <a:tab pos="2743200" algn="l"/>
                <a:tab pos="3200400" algn="l"/>
                <a:tab pos="3657600" algn="l"/>
                <a:tab pos="4114800" algn="l"/>
                <a:tab pos="4572000" algn="l"/>
                <a:tab pos="5029200" algn="l"/>
              </a:tabLst>
            </a:pPr>
            <a:r>
              <a:rPr lang="es-ES" sz="2000">
                <a:solidFill>
                  <a:srgbClr val="000000"/>
                </a:solidFill>
                <a:ea typeface="Times New Roman" pitchFamily="18" charset="0"/>
                <a:cs typeface="Arial" charset="0"/>
              </a:rPr>
              <a:t>Enseñar el reglamento incluyendo el tiro del Pentatlón Moderno</a:t>
            </a:r>
            <a:r>
              <a:rPr lang="es-ES" sz="1200">
                <a:solidFill>
                  <a:srgbClr val="000000"/>
                </a:solidFill>
                <a:ea typeface="Times New Roman" pitchFamily="18" charset="0"/>
                <a:cs typeface="Arial" charset="0"/>
              </a:rPr>
              <a:t>.</a:t>
            </a:r>
            <a:endParaRPr lang="es-ES">
              <a:solidFill>
                <a:srgbClr val="00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179388" y="620713"/>
            <a:ext cx="8785225" cy="5688012"/>
          </a:xfrm>
          <a:prstGeom prst="rect">
            <a:avLst/>
          </a:prstGeom>
          <a:noFill/>
          <a:ln w="9525">
            <a:solidFill>
              <a:schemeClr val="tx1"/>
            </a:solidFill>
            <a:miter lim="800000"/>
            <a:headEnd/>
            <a:tailEnd/>
          </a:ln>
        </p:spPr>
        <p:txBody>
          <a:bodyPr wrap="none" anchor="ctr"/>
          <a:lstStyle/>
          <a:p>
            <a:pPr algn="ctr"/>
            <a:endParaRPr lang="es-ES" b="1" u="sng"/>
          </a:p>
          <a:p>
            <a:pPr algn="ctr"/>
            <a:endParaRPr lang="es-ES" b="1" u="sng"/>
          </a:p>
          <a:p>
            <a:pPr algn="ctr"/>
            <a:endParaRPr lang="es-ES" b="1" u="sng"/>
          </a:p>
          <a:p>
            <a:pPr algn="ctr"/>
            <a:r>
              <a:rPr lang="es-ES" b="1" u="sng"/>
              <a:t>CATEGORIA 15-16 AÑOS (JUVENIL B)</a:t>
            </a:r>
          </a:p>
          <a:p>
            <a:pPr algn="ctr"/>
            <a:endParaRPr lang="es-ES" b="1">
              <a:solidFill>
                <a:srgbClr val="FF0000"/>
              </a:solidFill>
            </a:endParaRPr>
          </a:p>
          <a:p>
            <a:pPr algn="ctr"/>
            <a:endParaRPr lang="es-ES" b="1"/>
          </a:p>
          <a:p>
            <a:pPr algn="ctr"/>
            <a:r>
              <a:rPr lang="es-ES" b="1"/>
              <a:t>Contenido por preparaciones en las 3 etapas</a:t>
            </a:r>
          </a:p>
          <a:p>
            <a:pPr algn="ctr"/>
            <a:endParaRPr lang="es-ES" b="1" u="sng"/>
          </a:p>
          <a:p>
            <a:pPr algn="ctr"/>
            <a:r>
              <a:rPr lang="es-ES" b="1" u="sng"/>
              <a:t>NATACIÓN</a:t>
            </a:r>
          </a:p>
          <a:p>
            <a:pPr algn="ctr"/>
            <a:endParaRPr lang="es-ES" b="1" u="sng"/>
          </a:p>
          <a:p>
            <a:pPr algn="ctr"/>
            <a:r>
              <a:rPr lang="es-ES" b="1" u="sng"/>
              <a:t>CARRERA</a:t>
            </a:r>
          </a:p>
          <a:p>
            <a:pPr algn="ctr"/>
            <a:endParaRPr lang="es-ES" b="1" u="sng"/>
          </a:p>
          <a:p>
            <a:pPr algn="ctr"/>
            <a:r>
              <a:rPr lang="es-ES" b="1" u="sng"/>
              <a:t>TIRO</a:t>
            </a:r>
          </a:p>
          <a:p>
            <a:pPr algn="ctr"/>
            <a:endParaRPr lang="es-ES" b="1" u="sng"/>
          </a:p>
          <a:p>
            <a:pPr algn="ctr"/>
            <a:r>
              <a:rPr lang="es-ES" b="1" u="sng"/>
              <a:t>ESGRIMA</a:t>
            </a:r>
          </a:p>
          <a:p>
            <a:pPr algn="ctr"/>
            <a:endParaRPr lang="es-ES" b="1" u="sng"/>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1 Rectángulo"/>
          <p:cNvSpPr>
            <a:spLocks noChangeArrowheads="1"/>
          </p:cNvSpPr>
          <p:nvPr/>
        </p:nvSpPr>
        <p:spPr bwMode="auto">
          <a:xfrm>
            <a:off x="827088" y="692150"/>
            <a:ext cx="4968875" cy="369888"/>
          </a:xfrm>
          <a:prstGeom prst="rect">
            <a:avLst/>
          </a:prstGeom>
          <a:noFill/>
          <a:ln w="9525">
            <a:noFill/>
            <a:miter lim="800000"/>
            <a:headEnd/>
            <a:tailEnd/>
          </a:ln>
        </p:spPr>
        <p:txBody>
          <a:bodyPr>
            <a:spAutoFit/>
          </a:bodyPr>
          <a:lstStyle/>
          <a:p>
            <a:pPr algn="ctr"/>
            <a:r>
              <a:rPr lang="es-ES" b="1" u="sng"/>
              <a:t>NATACIÓN</a:t>
            </a:r>
            <a:endParaRPr lang="es-MX"/>
          </a:p>
        </p:txBody>
      </p:sp>
      <p:sp>
        <p:nvSpPr>
          <p:cNvPr id="63491" name="7 CuadroTexto"/>
          <p:cNvSpPr txBox="1">
            <a:spLocks noChangeArrowheads="1"/>
          </p:cNvSpPr>
          <p:nvPr/>
        </p:nvSpPr>
        <p:spPr bwMode="auto">
          <a:xfrm>
            <a:off x="1187450" y="2133600"/>
            <a:ext cx="7561263" cy="4319588"/>
          </a:xfrm>
          <a:prstGeom prst="rect">
            <a:avLst/>
          </a:prstGeom>
          <a:noFill/>
          <a:ln w="9525">
            <a:noFill/>
            <a:miter lim="800000"/>
            <a:headEnd/>
            <a:tailEnd/>
          </a:ln>
        </p:spPr>
        <p:txBody>
          <a:bodyPr>
            <a:spAutoFit/>
          </a:bodyPr>
          <a:lstStyle/>
          <a:p>
            <a:endParaRPr lang="es-MX"/>
          </a:p>
        </p:txBody>
      </p:sp>
      <p:pic>
        <p:nvPicPr>
          <p:cNvPr id="63492" name="Picture 6"/>
          <p:cNvPicPr>
            <a:picLocks noChangeAspect="1" noChangeArrowheads="1"/>
          </p:cNvPicPr>
          <p:nvPr/>
        </p:nvPicPr>
        <p:blipFill>
          <a:blip r:embed="rId3"/>
          <a:srcRect/>
          <a:stretch>
            <a:fillRect/>
          </a:stretch>
        </p:blipFill>
        <p:spPr bwMode="auto">
          <a:xfrm>
            <a:off x="-733425" y="1484313"/>
            <a:ext cx="10414000" cy="38163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Rectángulo"/>
          <p:cNvSpPr>
            <a:spLocks noChangeArrowheads="1"/>
          </p:cNvSpPr>
          <p:nvPr/>
        </p:nvSpPr>
        <p:spPr bwMode="auto">
          <a:xfrm>
            <a:off x="827088" y="549275"/>
            <a:ext cx="5238750" cy="646113"/>
          </a:xfrm>
          <a:prstGeom prst="rect">
            <a:avLst/>
          </a:prstGeom>
          <a:noFill/>
          <a:ln w="9525">
            <a:noFill/>
            <a:miter lim="800000"/>
            <a:headEnd/>
            <a:tailEnd/>
          </a:ln>
        </p:spPr>
        <p:txBody>
          <a:bodyPr>
            <a:spAutoFit/>
          </a:bodyPr>
          <a:lstStyle/>
          <a:p>
            <a:pPr algn="ctr"/>
            <a:r>
              <a:rPr lang="es-ES" b="1" u="sng"/>
              <a:t>CARRERA</a:t>
            </a:r>
            <a:endParaRPr lang="es-MX"/>
          </a:p>
          <a:p>
            <a:pPr algn="ctr"/>
            <a:r>
              <a:rPr lang="es-ES"/>
              <a:t> </a:t>
            </a:r>
            <a:endParaRPr lang="es-MX"/>
          </a:p>
        </p:txBody>
      </p:sp>
      <p:sp>
        <p:nvSpPr>
          <p:cNvPr id="64514" name="5 CuadroTexto"/>
          <p:cNvSpPr txBox="1">
            <a:spLocks noChangeArrowheads="1"/>
          </p:cNvSpPr>
          <p:nvPr/>
        </p:nvSpPr>
        <p:spPr bwMode="auto">
          <a:xfrm>
            <a:off x="1331913" y="1989138"/>
            <a:ext cx="6553200" cy="4464050"/>
          </a:xfrm>
          <a:prstGeom prst="rect">
            <a:avLst/>
          </a:prstGeom>
          <a:noFill/>
          <a:ln w="9525">
            <a:noFill/>
            <a:miter lim="800000"/>
            <a:headEnd/>
            <a:tailEnd/>
          </a:ln>
        </p:spPr>
        <p:txBody>
          <a:bodyPr>
            <a:spAutoFit/>
          </a:bodyPr>
          <a:lstStyle/>
          <a:p>
            <a:endParaRPr lang="es-MX"/>
          </a:p>
        </p:txBody>
      </p:sp>
      <p:pic>
        <p:nvPicPr>
          <p:cNvPr id="64515" name="Picture 1"/>
          <p:cNvPicPr>
            <a:picLocks noChangeAspect="1" noChangeArrowheads="1"/>
          </p:cNvPicPr>
          <p:nvPr/>
        </p:nvPicPr>
        <p:blipFill>
          <a:blip r:embed="rId2"/>
          <a:srcRect/>
          <a:stretch>
            <a:fillRect/>
          </a:stretch>
        </p:blipFill>
        <p:spPr bwMode="auto">
          <a:xfrm>
            <a:off x="0" y="1584325"/>
            <a:ext cx="903605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Rectángulo"/>
          <p:cNvSpPr>
            <a:spLocks noChangeArrowheads="1"/>
          </p:cNvSpPr>
          <p:nvPr/>
        </p:nvSpPr>
        <p:spPr bwMode="auto">
          <a:xfrm>
            <a:off x="1331913" y="476250"/>
            <a:ext cx="4176712" cy="369888"/>
          </a:xfrm>
          <a:prstGeom prst="rect">
            <a:avLst/>
          </a:prstGeom>
          <a:noFill/>
          <a:ln w="9525">
            <a:noFill/>
            <a:miter lim="800000"/>
            <a:headEnd/>
            <a:tailEnd/>
          </a:ln>
        </p:spPr>
        <p:txBody>
          <a:bodyPr>
            <a:spAutoFit/>
          </a:bodyPr>
          <a:lstStyle/>
          <a:p>
            <a:pPr algn="ctr"/>
            <a:r>
              <a:rPr lang="es-ES" b="1" u="sng"/>
              <a:t>TIRO</a:t>
            </a:r>
            <a:endParaRPr lang="es-MX"/>
          </a:p>
        </p:txBody>
      </p:sp>
      <p:pic>
        <p:nvPicPr>
          <p:cNvPr id="65538" name="Picture 2"/>
          <p:cNvPicPr>
            <a:picLocks noChangeAspect="1" noChangeArrowheads="1"/>
          </p:cNvPicPr>
          <p:nvPr/>
        </p:nvPicPr>
        <p:blipFill>
          <a:blip r:embed="rId2"/>
          <a:srcRect/>
          <a:stretch>
            <a:fillRect/>
          </a:stretch>
        </p:blipFill>
        <p:spPr bwMode="auto">
          <a:xfrm>
            <a:off x="-350838" y="1341438"/>
            <a:ext cx="1001553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468313" y="1536700"/>
            <a:ext cx="8089900" cy="455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179388" y="620713"/>
            <a:ext cx="8785225" cy="5688012"/>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lgn="ctr">
              <a:defRPr/>
            </a:pPr>
            <a:endParaRPr lang="es-ES" b="1" u="sng" dirty="0"/>
          </a:p>
          <a:p>
            <a:pPr algn="ctr">
              <a:defRPr/>
            </a:pPr>
            <a:endParaRPr lang="es-ES" b="1" u="sng" dirty="0"/>
          </a:p>
          <a:p>
            <a:pPr algn="ctr">
              <a:defRPr/>
            </a:pPr>
            <a:endParaRPr lang="es-ES" b="1" u="sng" dirty="0"/>
          </a:p>
          <a:p>
            <a:pPr algn="ctr">
              <a:defRPr/>
            </a:pPr>
            <a:endParaRPr lang="es-ES" b="1" u="sng" dirty="0"/>
          </a:p>
        </p:txBody>
      </p:sp>
      <p:graphicFrame>
        <p:nvGraphicFramePr>
          <p:cNvPr id="2" name="1 Tabla"/>
          <p:cNvGraphicFramePr>
            <a:graphicFrameLocks noGrp="1"/>
          </p:cNvGraphicFramePr>
          <p:nvPr/>
        </p:nvGraphicFramePr>
        <p:xfrm>
          <a:off x="684213" y="1341438"/>
          <a:ext cx="7848600" cy="4392612"/>
        </p:xfrm>
        <a:graphic>
          <a:graphicData uri="http://schemas.openxmlformats.org/drawingml/2006/table">
            <a:tbl>
              <a:tblPr/>
              <a:tblGrid>
                <a:gridCol w="3811801"/>
                <a:gridCol w="864522"/>
                <a:gridCol w="933684"/>
                <a:gridCol w="1119433"/>
                <a:gridCol w="1119433"/>
              </a:tblGrid>
              <a:tr h="439249">
                <a:tc rowSpan="2">
                  <a:txBody>
                    <a:bodyPr/>
                    <a:lstStyle/>
                    <a:p>
                      <a:pPr algn="ctr">
                        <a:spcAft>
                          <a:spcPts val="0"/>
                        </a:spcAft>
                      </a:pPr>
                      <a:r>
                        <a:rPr lang="es-ES" sz="1600" b="1" dirty="0">
                          <a:solidFill>
                            <a:schemeClr val="bg1"/>
                          </a:solidFill>
                          <a:effectLst/>
                          <a:latin typeface="Arial"/>
                          <a:ea typeface="Times New Roman"/>
                          <a:cs typeface="Times New Roman"/>
                        </a:rPr>
                        <a:t>Contenido</a:t>
                      </a:r>
                      <a:endParaRPr lang="es-ES" sz="1600" b="1" dirty="0">
                        <a:solidFill>
                          <a:schemeClr val="bg1"/>
                        </a:solidFill>
                        <a:effectLst/>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ctr">
                        <a:spcAft>
                          <a:spcPts val="0"/>
                        </a:spcAft>
                      </a:pPr>
                      <a:r>
                        <a:rPr lang="es-ES" sz="1600" b="1" dirty="0">
                          <a:solidFill>
                            <a:schemeClr val="bg1"/>
                          </a:solidFill>
                          <a:effectLst/>
                          <a:latin typeface="Arial"/>
                          <a:ea typeface="Times New Roman"/>
                          <a:cs typeface="Times New Roman"/>
                        </a:rPr>
                        <a:t>Periodos</a:t>
                      </a:r>
                      <a:endParaRPr lang="es-ES" sz="1600" b="1" dirty="0">
                        <a:solidFill>
                          <a:schemeClr val="bg1"/>
                        </a:solidFill>
                        <a:effectLst/>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39249">
                <a:tc vMerge="1">
                  <a:txBody>
                    <a:bodyPr/>
                    <a:lstStyle/>
                    <a:p>
                      <a:endParaRPr lang="es-ES"/>
                    </a:p>
                  </a:txBody>
                  <a:tcPr/>
                </a:tc>
                <a:tc>
                  <a:txBody>
                    <a:bodyPr/>
                    <a:lstStyle/>
                    <a:p>
                      <a:pPr algn="ctr">
                        <a:spcAft>
                          <a:spcPts val="0"/>
                        </a:spcAft>
                      </a:pPr>
                      <a:r>
                        <a:rPr lang="es-ES" sz="1600" b="1">
                          <a:effectLst/>
                          <a:latin typeface="Arial"/>
                          <a:ea typeface="Times New Roman"/>
                          <a:cs typeface="Times New Roman"/>
                        </a:rPr>
                        <a:t>I</a:t>
                      </a:r>
                      <a:endParaRPr lang="es-ES" sz="1600" b="1">
                        <a:effectLst/>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II</a:t>
                      </a:r>
                      <a:endParaRPr lang="es-ES" sz="1600" b="1">
                        <a:effectLst/>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III</a:t>
                      </a:r>
                      <a:endParaRPr lang="es-ES" sz="1600" b="1">
                        <a:effectLst/>
                        <a:latin typeface="Times New Roman"/>
                        <a:ea typeface="Times New Roman"/>
                        <a:cs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TOTAL</a:t>
                      </a:r>
                      <a:endParaRPr lang="es-ES" sz="1600" b="1">
                        <a:effectLst/>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dirty="0">
                          <a:effectLst/>
                          <a:latin typeface="Arial"/>
                          <a:ea typeface="Times New Roman"/>
                          <a:cs typeface="Times New Roman"/>
                        </a:rPr>
                        <a:t>Volumen General (min)</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2800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2800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1925</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7000</a:t>
                      </a:r>
                      <a:endParaRPr lang="es-ES" sz="1600" b="1">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dirty="0">
                          <a:effectLst/>
                          <a:latin typeface="Arial"/>
                          <a:ea typeface="Times New Roman"/>
                          <a:cs typeface="Times New Roman"/>
                        </a:rPr>
                        <a:t>Promedio </a:t>
                      </a:r>
                      <a:r>
                        <a:rPr lang="es-ES" sz="1600" b="1" dirty="0" smtClean="0">
                          <a:effectLst/>
                          <a:latin typeface="Arial"/>
                          <a:ea typeface="Times New Roman"/>
                          <a:cs typeface="Times New Roman"/>
                        </a:rPr>
                        <a:t>vol/Clase </a:t>
                      </a:r>
                      <a:r>
                        <a:rPr lang="es-ES" sz="1600" b="1" dirty="0">
                          <a:effectLst/>
                          <a:latin typeface="Arial"/>
                          <a:ea typeface="Times New Roman"/>
                          <a:cs typeface="Times New Roman"/>
                        </a:rPr>
                        <a:t>(min)</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60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60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60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a:t>
                      </a:r>
                      <a:endParaRPr lang="es-ES" sz="1600" b="1">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dirty="0">
                          <a:effectLst/>
                          <a:latin typeface="Arial"/>
                          <a:ea typeface="Times New Roman"/>
                          <a:cs typeface="Times New Roman"/>
                        </a:rPr>
                        <a:t>Total </a:t>
                      </a:r>
                      <a:r>
                        <a:rPr lang="es-ES" sz="1600" b="1" dirty="0" smtClean="0">
                          <a:effectLst/>
                          <a:latin typeface="Arial"/>
                          <a:ea typeface="Times New Roman"/>
                          <a:cs typeface="Times New Roman"/>
                        </a:rPr>
                        <a:t>Clase/sem</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3</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3</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3</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a:t>
                      </a:r>
                      <a:endParaRPr lang="es-ES" sz="1600" b="1">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dirty="0">
                          <a:effectLst/>
                          <a:latin typeface="Arial"/>
                          <a:ea typeface="Times New Roman"/>
                          <a:cs typeface="Times New Roman"/>
                        </a:rPr>
                        <a:t>Técnico - Táctico (min)</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380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570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660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1610</a:t>
                      </a:r>
                      <a:endParaRPr lang="es-ES" sz="1600" b="1">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a:effectLst/>
                          <a:latin typeface="Arial"/>
                          <a:ea typeface="Times New Roman"/>
                          <a:cs typeface="Times New Roman"/>
                        </a:rPr>
                        <a:t>Preparación Especial.</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1960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1400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460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3820</a:t>
                      </a:r>
                      <a:endParaRPr lang="es-ES" sz="1600" b="1" dirty="0">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a:effectLst/>
                          <a:latin typeface="Arial"/>
                          <a:ea typeface="Times New Roman"/>
                          <a:cs typeface="Times New Roman"/>
                        </a:rPr>
                        <a:t>Pre. Psicológica.</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60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60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60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180</a:t>
                      </a:r>
                      <a:endParaRPr lang="es-ES" sz="1600" b="1" dirty="0">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a:effectLst/>
                          <a:latin typeface="Arial"/>
                          <a:ea typeface="Times New Roman"/>
                          <a:cs typeface="Times New Roman"/>
                        </a:rPr>
                        <a:t>Asaltos</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300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470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400</a:t>
                      </a:r>
                      <a:endParaRPr lang="es-ES" sz="1600" b="1" dirty="0">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1170</a:t>
                      </a:r>
                      <a:endParaRPr lang="es-ES" sz="1600" b="1" dirty="0">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39249">
                <a:tc>
                  <a:txBody>
                    <a:bodyPr/>
                    <a:lstStyle/>
                    <a:p>
                      <a:pPr algn="ctr">
                        <a:spcAft>
                          <a:spcPts val="0"/>
                        </a:spcAft>
                      </a:pPr>
                      <a:r>
                        <a:rPr lang="es-ES" sz="1600" b="1">
                          <a:effectLst/>
                          <a:latin typeface="Arial"/>
                          <a:ea typeface="Times New Roman"/>
                          <a:cs typeface="Times New Roman"/>
                        </a:rPr>
                        <a:t>Modelajes competitivos</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100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300</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a:effectLst/>
                          <a:latin typeface="Arial"/>
                          <a:ea typeface="Times New Roman"/>
                          <a:cs typeface="Times New Roman"/>
                        </a:rPr>
                        <a:t>345</a:t>
                      </a:r>
                      <a:endParaRPr lang="es-ES" sz="1600" b="1">
                        <a:effectLst/>
                        <a:latin typeface="Times New Roman"/>
                        <a:ea typeface="Times New Roman"/>
                        <a:cs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600" b="1" dirty="0">
                          <a:effectLst/>
                          <a:latin typeface="Arial"/>
                          <a:ea typeface="Times New Roman"/>
                          <a:cs typeface="Times New Roman"/>
                        </a:rPr>
                        <a:t>745</a:t>
                      </a:r>
                      <a:endParaRPr lang="es-ES" sz="1600" b="1" dirty="0">
                        <a:effectLst/>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67650" name="2 Título"/>
          <p:cNvSpPr>
            <a:spLocks noGrp="1"/>
          </p:cNvSpPr>
          <p:nvPr>
            <p:ph type="title"/>
          </p:nvPr>
        </p:nvSpPr>
        <p:spPr>
          <a:xfrm>
            <a:off x="301625" y="620713"/>
            <a:ext cx="8534400" cy="647700"/>
          </a:xfrm>
        </p:spPr>
        <p:txBody>
          <a:bodyPr/>
          <a:lstStyle/>
          <a:p>
            <a:r>
              <a:rPr lang="es-ES" smtClean="0">
                <a:solidFill>
                  <a:schemeClr val="tx1"/>
                </a:solidFill>
              </a:rPr>
              <a:t>ESGRIMA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179388" y="620713"/>
            <a:ext cx="8785225" cy="5688012"/>
          </a:xfrm>
          <a:prstGeom prst="rect">
            <a:avLst/>
          </a:prstGeom>
          <a:solidFill>
            <a:schemeClr val="accent4">
              <a:lumMod val="20000"/>
              <a:lumOff val="80000"/>
            </a:schemeClr>
          </a:solidFill>
          <a:ln w="9525">
            <a:solidFill>
              <a:schemeClr val="tx1"/>
            </a:solidFill>
            <a:miter lim="800000"/>
            <a:headEnd/>
            <a:tailEnd/>
          </a:ln>
        </p:spPr>
        <p:txBody>
          <a:bodyPr wrap="none" anchor="ctr"/>
          <a:lstStyle/>
          <a:p>
            <a:pPr>
              <a:defRPr/>
            </a:pPr>
            <a:r>
              <a:rPr lang="es-ES" b="1" dirty="0"/>
              <a:t>OBJETIVOS ­ESPECÍFICOS:</a:t>
            </a:r>
            <a:endParaRPr lang="es-ES" dirty="0"/>
          </a:p>
          <a:p>
            <a:pPr>
              <a:defRPr/>
            </a:pPr>
            <a:r>
              <a:rPr lang="es-ES" dirty="0"/>
              <a:t>Estudio </a:t>
            </a:r>
            <a:r>
              <a:rPr lang="es-ES" dirty="0"/>
              <a:t>­del ­toque­ desde­ las ­distintas ­posiciones­ de­ la­ mano­ sobre­ el plastrón.</a:t>
            </a:r>
          </a:p>
          <a:p>
            <a:pPr>
              <a:defRPr/>
            </a:pPr>
            <a:r>
              <a:rPr lang="es-ES" dirty="0"/>
              <a:t>Estudio­ del­ toque­ directo­ al ­3er sector.</a:t>
            </a:r>
          </a:p>
          <a:p>
            <a:pPr>
              <a:defRPr/>
            </a:pPr>
            <a:r>
              <a:rPr lang="es-ES" dirty="0"/>
              <a:t>Estudio ­del ­toque ­en ­pareja­ desde ­las­ distintas­ distancias.</a:t>
            </a:r>
          </a:p>
          <a:p>
            <a:pPr>
              <a:defRPr/>
            </a:pPr>
            <a:r>
              <a:rPr lang="es-ES" dirty="0"/>
              <a:t>Estudio ­del ­ataque­ directo­ al­ ante­brazo ­y ­pecho­ por­ la ­parte­ interna ­del antebrazo.</a:t>
            </a:r>
          </a:p>
          <a:p>
            <a:pPr>
              <a:defRPr/>
            </a:pPr>
            <a:r>
              <a:rPr lang="es-ES" dirty="0"/>
              <a:t>Estudio ­del ­ataque­ directo­ al­ pecho­ y­ de­ la ­remis­ de ataque.</a:t>
            </a:r>
          </a:p>
          <a:p>
            <a:pPr>
              <a:defRPr/>
            </a:pPr>
            <a:r>
              <a:rPr lang="es-ES" dirty="0"/>
              <a:t>Estudio ­del ­contra ­ataque­ al ­antebrazo ­sobre­ la­ preparación.</a:t>
            </a:r>
          </a:p>
          <a:p>
            <a:pPr>
              <a:defRPr/>
            </a:pPr>
            <a:r>
              <a:rPr lang="es-ES" dirty="0"/>
              <a:t>Estudio ­del ­ataque­ directo­ al ­antebrazo ­y ­muslo.</a:t>
            </a:r>
          </a:p>
          <a:p>
            <a:pPr>
              <a:defRPr/>
            </a:pPr>
            <a:r>
              <a:rPr lang="es-ES" dirty="0"/>
              <a:t>Estudio ­de­ las­ combinaciones ­específicas­ de ­mano ­y pierna ­en ­esta­ ar­ma.</a:t>
            </a:r>
          </a:p>
          <a:p>
            <a:pPr>
              <a:defRPr/>
            </a:pPr>
            <a:r>
              <a:rPr lang="es-ES" dirty="0"/>
              <a:t>Iniciar con los­ elementos­ técnicos­ tácticos­ fundamentales­ de la ESPADA.</a:t>
            </a:r>
          </a:p>
        </p:txBody>
      </p:sp>
      <p:sp>
        <p:nvSpPr>
          <p:cNvPr id="68610" name="2 Título"/>
          <p:cNvSpPr>
            <a:spLocks noGrp="1"/>
          </p:cNvSpPr>
          <p:nvPr>
            <p:ph type="title"/>
          </p:nvPr>
        </p:nvSpPr>
        <p:spPr>
          <a:xfrm>
            <a:off x="301625" y="620713"/>
            <a:ext cx="8534400" cy="792162"/>
          </a:xfrm>
        </p:spPr>
        <p:txBody>
          <a:bodyPr/>
          <a:lstStyle/>
          <a:p>
            <a:r>
              <a:rPr lang="es-ES" smtClean="0">
                <a:solidFill>
                  <a:schemeClr val="tx1"/>
                </a:solidFill>
              </a:rPr>
              <a:t>ESGRIMA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827088" y="188913"/>
            <a:ext cx="7345362" cy="6683375"/>
          </a:xfrm>
          <a:prstGeom prst="rect">
            <a:avLst/>
          </a:prstGeom>
          <a:noFill/>
          <a:ln w="9525">
            <a:noFill/>
            <a:miter lim="800000"/>
            <a:headEnd/>
            <a:tailEnd/>
          </a:ln>
        </p:spPr>
        <p:txBody>
          <a:bodyPr>
            <a:spAutoFit/>
          </a:bodyPr>
          <a:lstStyle/>
          <a:p>
            <a:r>
              <a:rPr lang="es-PE" b="1" u="sng"/>
              <a:t>Índice – Continuación.</a:t>
            </a:r>
          </a:p>
          <a:p>
            <a:endParaRPr lang="es-ES" b="1"/>
          </a:p>
          <a:p>
            <a:r>
              <a:rPr lang="es-ES" b="1"/>
              <a:t>Primer año  de iniciación (9 años Juvenil E)                                                                                  </a:t>
            </a:r>
          </a:p>
          <a:p>
            <a:r>
              <a:rPr lang="es-ES" b="1"/>
              <a:t>Indicaciones metodológicas para 9 años.</a:t>
            </a:r>
          </a:p>
          <a:p>
            <a:r>
              <a:rPr lang="es-ES" b="1"/>
              <a:t>Segundo año  de iniciación (10 años Juvenil E)                                                                                   </a:t>
            </a:r>
          </a:p>
          <a:p>
            <a:r>
              <a:rPr lang="es-ES" b="1"/>
              <a:t>Indicaciones metodológicas para 10 años.</a:t>
            </a:r>
          </a:p>
          <a:p>
            <a:r>
              <a:rPr lang="es-PE" b="1"/>
              <a:t>Primer año  de formación básica  (11 años Juvenil D)                                                                                  </a:t>
            </a:r>
          </a:p>
          <a:p>
            <a:r>
              <a:rPr lang="es-ES" b="1"/>
              <a:t>Indicaciones metodológicas para 11 años.</a:t>
            </a:r>
          </a:p>
          <a:p>
            <a:r>
              <a:rPr lang="es-PE" b="1"/>
              <a:t>Segundo año  de formación básica  (12 años Juvenil D)                                                                                   </a:t>
            </a:r>
          </a:p>
          <a:p>
            <a:r>
              <a:rPr lang="es-ES" b="1"/>
              <a:t>Indicaciones metodológicas para 12 años</a:t>
            </a:r>
          </a:p>
          <a:p>
            <a:r>
              <a:rPr lang="es-PE" b="1"/>
              <a:t>Tercer año (13 años Juvenil C)</a:t>
            </a:r>
          </a:p>
          <a:p>
            <a:r>
              <a:rPr lang="es-ES" b="1"/>
              <a:t>Indicaciones metodológicas para 13 años</a:t>
            </a:r>
          </a:p>
          <a:p>
            <a:r>
              <a:rPr lang="es-PE" b="1"/>
              <a:t>Categoría 15 - 16 años -  Evento de Esgrima</a:t>
            </a:r>
          </a:p>
          <a:p>
            <a:r>
              <a:rPr lang="es-PE" b="1"/>
              <a:t>Categoría 17 - 18 años  - Evento de Equitación </a:t>
            </a:r>
          </a:p>
          <a:p>
            <a:r>
              <a:rPr lang="es-PE" b="1"/>
              <a:t>Métodos para la aplicación en la enseñanza</a:t>
            </a:r>
          </a:p>
          <a:p>
            <a:r>
              <a:rPr lang="es-PE" b="1"/>
              <a:t>Pruebas para evaluar los objetivos propuestos </a:t>
            </a:r>
          </a:p>
          <a:p>
            <a:r>
              <a:rPr lang="es-ES" b="1"/>
              <a:t>Sistema competitivo </a:t>
            </a:r>
          </a:p>
          <a:p>
            <a:r>
              <a:rPr lang="es-PE" b="1"/>
              <a:t>Calendario deportivo</a:t>
            </a:r>
          </a:p>
          <a:p>
            <a:r>
              <a:rPr lang="es-ES" b="1"/>
              <a:t>Sistema de selección                                            </a:t>
            </a:r>
          </a:p>
          <a:p>
            <a:r>
              <a:rPr lang="es-PE" b="1"/>
              <a:t>Indicaciones médicas</a:t>
            </a:r>
          </a:p>
          <a:p>
            <a:r>
              <a:rPr lang="es-PE" b="1"/>
              <a:t>Indicaciones psicológicas</a:t>
            </a:r>
          </a:p>
          <a:p>
            <a:r>
              <a:rPr lang="es-ES" b="1"/>
              <a:t>Plan de trabajo educativo </a:t>
            </a:r>
          </a:p>
          <a:p>
            <a:r>
              <a:rPr lang="es-PE" b="1"/>
              <a:t>Bibliografía</a:t>
            </a:r>
            <a:endParaRPr lang="es-ES" b="1"/>
          </a:p>
          <a:p>
            <a:pPr>
              <a:spcBef>
                <a:spcPct val="50000"/>
              </a:spcBef>
            </a:pPr>
            <a:endParaRPr lang="es-ES" sz="1200" b="1"/>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Rectángulo"/>
          <p:cNvSpPr>
            <a:spLocks noChangeArrowheads="1"/>
          </p:cNvSpPr>
          <p:nvPr/>
        </p:nvSpPr>
        <p:spPr bwMode="auto">
          <a:xfrm>
            <a:off x="539750" y="336550"/>
            <a:ext cx="8280400" cy="5630863"/>
          </a:xfrm>
          <a:prstGeom prst="rect">
            <a:avLst/>
          </a:prstGeom>
          <a:solidFill>
            <a:schemeClr val="bg2"/>
          </a:solidFill>
          <a:ln w="9525">
            <a:noFill/>
            <a:miter lim="800000"/>
            <a:headEnd/>
            <a:tailEnd/>
          </a:ln>
        </p:spPr>
        <p:txBody>
          <a:bodyPr>
            <a:spAutoFit/>
          </a:bodyPr>
          <a:lstStyle/>
          <a:p>
            <a:r>
              <a:rPr lang="es-ES" sz="2400" b="1"/>
              <a:t>CONTENIDO ­DE ­LA ­PREPARACIÓN­ FÍSICA ­ESPECIAL.</a:t>
            </a:r>
            <a:endParaRPr lang="es-ES" sz="2400"/>
          </a:p>
          <a:p>
            <a:r>
              <a:rPr lang="es-ES" sz="2400"/>
              <a:t>Grupos ­de ­ejercicios ­para­ el­ desarrollo­ de­ las­ cualidades­ especiales: velocidad ­de reacción simple­ y ­compleja, ­tiempo­ de ­anticipación,­ sen­tido­ de­ la distancia, sentimiento­ táctil ­y­ otras.</a:t>
            </a:r>
          </a:p>
          <a:p>
            <a:r>
              <a:rPr lang="es-ES" sz="2400"/>
              <a:t>Desarrollo­ de­ la­ iniciativa­ y­ creatividad en la resolución­ y­ cumpli­miento ­de tareas ­con ­el ­empleo­ de­ juegos­ dinámicos.</a:t>
            </a:r>
          </a:p>
          <a:p>
            <a:r>
              <a:rPr lang="es-ES" sz="2400"/>
              <a:t>Juegos­ deportivos­ de­ contenido ­táctico­ individual ­y por­ equipo ­para ­el desarrollo­ de soluciones­ y situaciones­ con­ vencimiento­ de ­obstáculos.</a:t>
            </a:r>
          </a:p>
          <a:p>
            <a:r>
              <a:rPr lang="es-ES" sz="2400"/>
              <a:t>Ejercicios­ de­ ayuda­ para­ el ­perfeccionamiento ­del­ trabajo­ de­ los grupos­ musculares que­ de forma ­directa ­intervienen­ en ­la­ ejecución de­ los­ movimientos técnicos.</a:t>
            </a:r>
          </a:p>
          <a:p>
            <a:r>
              <a:rPr lang="es-ES" sz="2400"/>
              <a:t>Aplicación­ del ­sentido­ de la ­habilidad ­de­ la­ dirección­ del­ arma­ a través­ de ejercicios­ de ­ayuda ­y preparación­ técnica.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9" name="Object 85"/>
          <p:cNvGraphicFramePr>
            <a:graphicFrameLocks noChangeAspect="1"/>
          </p:cNvGraphicFramePr>
          <p:nvPr/>
        </p:nvGraphicFramePr>
        <p:xfrm>
          <a:off x="395288" y="260350"/>
          <a:ext cx="8497887" cy="6008688"/>
        </p:xfrm>
        <a:graphic>
          <a:graphicData uri="http://schemas.openxmlformats.org/presentationml/2006/ole">
            <p:oleObj spid="_x0000_s6229" name="Documento" r:id="rId3" imgW="5392271" imgH="5679983" progId="">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ChangeArrowheads="1"/>
          </p:cNvSpPr>
          <p:nvPr/>
        </p:nvSpPr>
        <p:spPr bwMode="auto">
          <a:xfrm>
            <a:off x="1619250" y="981075"/>
            <a:ext cx="5545138" cy="935038"/>
          </a:xfrm>
          <a:prstGeom prst="rect">
            <a:avLst/>
          </a:prstGeom>
          <a:solidFill>
            <a:schemeClr val="accent1"/>
          </a:solidFill>
          <a:ln w="9525">
            <a:solidFill>
              <a:schemeClr val="tx1"/>
            </a:solidFill>
            <a:miter lim="800000"/>
            <a:headEnd/>
            <a:tailEnd/>
          </a:ln>
        </p:spPr>
        <p:txBody>
          <a:bodyPr wrap="none" anchor="ctr"/>
          <a:lstStyle/>
          <a:p>
            <a:pPr algn="ctr"/>
            <a:r>
              <a:rPr lang="es-ES" b="1" u="sng"/>
              <a:t>CATEGORIA 17-18 AÑOS (JUVENIL A)</a:t>
            </a:r>
          </a:p>
        </p:txBody>
      </p:sp>
      <p:sp useBgFill="1">
        <p:nvSpPr>
          <p:cNvPr id="72706" name="Rectangle 5"/>
          <p:cNvSpPr>
            <a:spLocks noChangeArrowheads="1"/>
          </p:cNvSpPr>
          <p:nvPr/>
        </p:nvSpPr>
        <p:spPr bwMode="auto">
          <a:xfrm>
            <a:off x="179388" y="620713"/>
            <a:ext cx="8785225" cy="5688012"/>
          </a:xfrm>
          <a:prstGeom prst="rect">
            <a:avLst/>
          </a:prstGeom>
          <a:ln w="9525">
            <a:solidFill>
              <a:schemeClr val="tx1"/>
            </a:solidFill>
            <a:miter lim="800000"/>
            <a:headEnd/>
            <a:tailEnd/>
          </a:ln>
        </p:spPr>
        <p:txBody>
          <a:bodyPr wrap="none" anchor="ctr"/>
          <a:lstStyle/>
          <a:p>
            <a:pPr algn="ctr"/>
            <a:endParaRPr lang="es-ES" b="1" u="sng"/>
          </a:p>
          <a:p>
            <a:pPr algn="ctr"/>
            <a:endParaRPr lang="es-ES" b="1" u="sng"/>
          </a:p>
          <a:p>
            <a:pPr algn="ctr"/>
            <a:endParaRPr lang="es-ES" b="1" u="sng"/>
          </a:p>
          <a:p>
            <a:pPr algn="ctr"/>
            <a:endParaRPr lang="es-ES" b="1" u="sng"/>
          </a:p>
          <a:p>
            <a:pPr algn="ctr"/>
            <a:endParaRPr lang="es-ES" b="1" u="sng"/>
          </a:p>
          <a:p>
            <a:pPr algn="ctr"/>
            <a:r>
              <a:rPr lang="es-ES" b="1" u="sng"/>
              <a:t>CATEGORIA 17-18 AÑOS (JUVENIL A)</a:t>
            </a:r>
          </a:p>
          <a:p>
            <a:pPr algn="ctr"/>
            <a:endParaRPr lang="es-ES" b="1"/>
          </a:p>
          <a:p>
            <a:pPr algn="ctr"/>
            <a:endParaRPr lang="es-ES" b="1"/>
          </a:p>
          <a:p>
            <a:pPr algn="ctr"/>
            <a:r>
              <a:rPr lang="es-ES" b="1"/>
              <a:t>Contenido por preparaciones en las 3 etapas</a:t>
            </a:r>
          </a:p>
          <a:p>
            <a:pPr algn="ctr"/>
            <a:endParaRPr lang="es-ES" b="1" u="sng"/>
          </a:p>
          <a:p>
            <a:pPr algn="ctr"/>
            <a:r>
              <a:rPr lang="es-ES" b="1" u="sng"/>
              <a:t>NATACIÓN</a:t>
            </a:r>
          </a:p>
          <a:p>
            <a:pPr algn="ctr"/>
            <a:endParaRPr lang="es-ES" b="1" u="sng"/>
          </a:p>
          <a:p>
            <a:pPr algn="ctr"/>
            <a:r>
              <a:rPr lang="es-ES" b="1" u="sng"/>
              <a:t>CARRERA</a:t>
            </a:r>
          </a:p>
          <a:p>
            <a:pPr algn="ctr"/>
            <a:endParaRPr lang="es-ES" b="1" u="sng"/>
          </a:p>
          <a:p>
            <a:pPr algn="ctr"/>
            <a:r>
              <a:rPr lang="es-ES" b="1" u="sng"/>
              <a:t>TIRO</a:t>
            </a:r>
          </a:p>
          <a:p>
            <a:pPr algn="ctr"/>
            <a:endParaRPr lang="es-ES" b="1" u="sng"/>
          </a:p>
          <a:p>
            <a:pPr algn="ctr"/>
            <a:r>
              <a:rPr lang="es-ES" b="1" u="sng"/>
              <a:t>ESGRIMA</a:t>
            </a:r>
          </a:p>
          <a:p>
            <a:pPr algn="ctr"/>
            <a:endParaRPr lang="es-ES" b="1" u="sng"/>
          </a:p>
          <a:p>
            <a:pPr algn="ctr"/>
            <a:endParaRPr lang="es-ES" b="1" u="sng"/>
          </a:p>
          <a:p>
            <a:pPr algn="ctr"/>
            <a:r>
              <a:rPr lang="es-ES" b="1" u="sng"/>
              <a:t>EQUITACIÓN</a:t>
            </a:r>
          </a:p>
          <a:p>
            <a:pPr algn="ctr"/>
            <a:endParaRPr lang="es-ES" b="1" u="sng"/>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Rectángulo"/>
          <p:cNvSpPr>
            <a:spLocks noChangeArrowheads="1"/>
          </p:cNvSpPr>
          <p:nvPr/>
        </p:nvSpPr>
        <p:spPr bwMode="auto">
          <a:xfrm>
            <a:off x="755650" y="549275"/>
            <a:ext cx="1368425" cy="368300"/>
          </a:xfrm>
          <a:prstGeom prst="rect">
            <a:avLst/>
          </a:prstGeom>
          <a:noFill/>
          <a:ln w="9525">
            <a:noFill/>
            <a:miter lim="800000"/>
            <a:headEnd/>
            <a:tailEnd/>
          </a:ln>
        </p:spPr>
        <p:txBody>
          <a:bodyPr wrap="none">
            <a:spAutoFit/>
          </a:bodyPr>
          <a:lstStyle/>
          <a:p>
            <a:pPr algn="just">
              <a:spcBef>
                <a:spcPts val="1200"/>
              </a:spcBef>
              <a:spcAft>
                <a:spcPts val="300"/>
              </a:spcAft>
            </a:pPr>
            <a:r>
              <a:rPr lang="es-ES" b="1" u="sng">
                <a:cs typeface="Times New Roman" pitchFamily="18" charset="0"/>
              </a:rPr>
              <a:t>NATACIÓN</a:t>
            </a:r>
            <a:endParaRPr lang="es-MX">
              <a:latin typeface="Times New Roman" pitchFamily="18" charset="0"/>
              <a:cs typeface="Times New Roman" pitchFamily="18" charset="0"/>
            </a:endParaRPr>
          </a:p>
        </p:txBody>
      </p:sp>
      <p:sp>
        <p:nvSpPr>
          <p:cNvPr id="73730" name="2 Rectángulo"/>
          <p:cNvSpPr>
            <a:spLocks noChangeArrowheads="1"/>
          </p:cNvSpPr>
          <p:nvPr/>
        </p:nvSpPr>
        <p:spPr bwMode="auto">
          <a:xfrm>
            <a:off x="6948488" y="549275"/>
            <a:ext cx="1338262" cy="368300"/>
          </a:xfrm>
          <a:prstGeom prst="rect">
            <a:avLst/>
          </a:prstGeom>
          <a:noFill/>
          <a:ln w="9525">
            <a:noFill/>
            <a:miter lim="800000"/>
            <a:headEnd/>
            <a:tailEnd/>
          </a:ln>
        </p:spPr>
        <p:txBody>
          <a:bodyPr wrap="none">
            <a:spAutoFit/>
          </a:bodyPr>
          <a:lstStyle/>
          <a:p>
            <a:pPr algn="just"/>
            <a:r>
              <a:rPr lang="es-ES" b="1" u="sng">
                <a:cs typeface="Times New Roman" pitchFamily="18" charset="0"/>
              </a:rPr>
              <a:t>CARRERA</a:t>
            </a:r>
            <a:endParaRPr lang="es-MX">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0" y="1341438"/>
          <a:ext cx="4514850" cy="5400675"/>
        </p:xfrm>
        <a:graphic>
          <a:graphicData uri="http://schemas.openxmlformats.org/drawingml/2006/table">
            <a:tbl>
              <a:tblPr/>
              <a:tblGrid>
                <a:gridCol w="2228850"/>
                <a:gridCol w="571500"/>
                <a:gridCol w="571500"/>
                <a:gridCol w="571500"/>
                <a:gridCol w="571500"/>
              </a:tblGrid>
              <a:tr h="490964">
                <a:tc rowSpan="2">
                  <a:txBody>
                    <a:bodyPr/>
                    <a:lstStyle/>
                    <a:p>
                      <a:pPr algn="just">
                        <a:lnSpc>
                          <a:spcPct val="115000"/>
                        </a:lnSpc>
                        <a:spcAft>
                          <a:spcPts val="0"/>
                        </a:spcAft>
                      </a:pPr>
                      <a:r>
                        <a:rPr lang="es-ES" sz="1400" b="1" dirty="0">
                          <a:effectLst/>
                          <a:latin typeface="Arial"/>
                          <a:ea typeface="Times New Roman"/>
                        </a:rPr>
                        <a:t>Contenido</a:t>
                      </a:r>
                      <a:endParaRPr lang="es-MX" sz="1400" dirty="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lnSpc>
                          <a:spcPct val="115000"/>
                        </a:lnSpc>
                        <a:spcAft>
                          <a:spcPts val="0"/>
                        </a:spcAft>
                      </a:pPr>
                      <a:r>
                        <a:rPr lang="es-ES" sz="1400" b="1">
                          <a:effectLst/>
                          <a:latin typeface="Arial"/>
                          <a:ea typeface="Times New Roman"/>
                        </a:rPr>
                        <a:t>                    Periodos</a:t>
                      </a:r>
                      <a:endParaRPr lang="es-MX" sz="14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90964">
                <a:tc vMerge="1">
                  <a:txBody>
                    <a:bodyPr/>
                    <a:lstStyle/>
                    <a:p>
                      <a:endParaRPr lang="es-MX"/>
                    </a:p>
                  </a:txBody>
                  <a:tcPr/>
                </a:tc>
                <a:tc>
                  <a:txBody>
                    <a:bodyPr/>
                    <a:lstStyle/>
                    <a:p>
                      <a:pPr algn="just">
                        <a:lnSpc>
                          <a:spcPct val="115000"/>
                        </a:lnSpc>
                        <a:spcAft>
                          <a:spcPts val="0"/>
                        </a:spcAft>
                      </a:pPr>
                      <a:r>
                        <a:rPr lang="en-US" sz="1400">
                          <a:effectLst/>
                          <a:latin typeface="Arial"/>
                          <a:ea typeface="Times New Roman"/>
                        </a:rPr>
                        <a:t>      I</a:t>
                      </a:r>
                      <a:endParaRPr lang="es-MX" sz="14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a:ea typeface="Times New Roman"/>
                        </a:rPr>
                        <a:t>     II</a:t>
                      </a:r>
                      <a:endParaRPr lang="es-MX" sz="14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lnSpc>
                          <a:spcPct val="115000"/>
                        </a:lnSpc>
                        <a:spcAft>
                          <a:spcPts val="0"/>
                        </a:spcAft>
                      </a:pPr>
                      <a:r>
                        <a:rPr lang="en-US" sz="1400">
                          <a:effectLst/>
                          <a:latin typeface="Arial"/>
                          <a:ea typeface="Times New Roman"/>
                        </a:rPr>
                        <a:t>     III</a:t>
                      </a:r>
                      <a:endParaRPr lang="es-MX" sz="1400">
                        <a:effectLst/>
                        <a:latin typeface="Times New Roman"/>
                        <a:ea typeface="Times New Roman"/>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lnSpc>
                          <a:spcPct val="115000"/>
                        </a:lnSpc>
                        <a:spcAft>
                          <a:spcPts val="0"/>
                        </a:spcAft>
                      </a:pPr>
                      <a:r>
                        <a:rPr lang="es-ES" sz="1400">
                          <a:effectLst/>
                          <a:latin typeface="Arial"/>
                          <a:ea typeface="Times New Roman"/>
                        </a:rPr>
                        <a:t>TOTAL</a:t>
                      </a:r>
                      <a:endParaRPr lang="es-MX" sz="14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b="1" dirty="0">
                          <a:effectLst/>
                          <a:latin typeface="Arial"/>
                          <a:ea typeface="Times New Roman"/>
                        </a:rPr>
                        <a:t>Volumen General (Km)</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252</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262</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267</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781</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dirty="0">
                          <a:effectLst/>
                          <a:latin typeface="Arial"/>
                          <a:ea typeface="Times New Roman"/>
                        </a:rPr>
                        <a:t>Total </a:t>
                      </a:r>
                      <a:r>
                        <a:rPr lang="es-ES" sz="1400" dirty="0" err="1">
                          <a:effectLst/>
                          <a:latin typeface="Arial"/>
                          <a:ea typeface="Times New Roman"/>
                        </a:rPr>
                        <a:t>Ses</a:t>
                      </a:r>
                      <a:r>
                        <a:rPr lang="es-ES" sz="1400" dirty="0">
                          <a:effectLst/>
                          <a:latin typeface="Arial"/>
                          <a:ea typeface="Times New Roman"/>
                        </a:rPr>
                        <a:t>./semana</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5</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5</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5</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b="1">
                          <a:effectLst/>
                          <a:latin typeface="Arial"/>
                          <a:ea typeface="Times New Roman"/>
                        </a:rPr>
                        <a:t>Resistencia (Km)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160</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170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185</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515</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b="1">
                          <a:effectLst/>
                          <a:latin typeface="Arial"/>
                          <a:ea typeface="Times New Roman"/>
                        </a:rPr>
                        <a:t>Rapidez (Km)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12</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12</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12</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36</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b="1">
                          <a:effectLst/>
                          <a:latin typeface="Arial"/>
                          <a:ea typeface="Times New Roman"/>
                        </a:rPr>
                        <a:t>Técnica (Km)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80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80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70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230</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a:effectLst/>
                          <a:latin typeface="Arial"/>
                          <a:ea typeface="Times New Roman"/>
                        </a:rPr>
                        <a:t>Piernas (Km)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25</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20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75</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a:effectLst/>
                          <a:latin typeface="Arial"/>
                          <a:ea typeface="Times New Roman"/>
                        </a:rPr>
                        <a:t>Brazos (Km)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8</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15</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15</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38</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a:effectLst/>
                          <a:latin typeface="Arial"/>
                          <a:ea typeface="Times New Roman"/>
                        </a:rPr>
                        <a:t>Coordinación (ejercicios) (Km)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12</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10</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32</a:t>
                      </a:r>
                      <a:endParaRPr lang="es-MX" sz="140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490964">
                <a:tc>
                  <a:txBody>
                    <a:bodyPr/>
                    <a:lstStyle/>
                    <a:p>
                      <a:pPr algn="just">
                        <a:lnSpc>
                          <a:spcPct val="115000"/>
                        </a:lnSpc>
                        <a:spcAft>
                          <a:spcPts val="0"/>
                        </a:spcAft>
                      </a:pPr>
                      <a:r>
                        <a:rPr lang="es-ES" sz="1400">
                          <a:effectLst/>
                          <a:latin typeface="Arial"/>
                          <a:ea typeface="Times New Roman"/>
                        </a:rPr>
                        <a:t>Técnica completa(Km)</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30</a:t>
                      </a:r>
                      <a:endParaRPr lang="es-MX" sz="140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25</a:t>
                      </a:r>
                      <a:endParaRPr lang="es-MX" sz="1400" dirty="0">
                        <a:effectLst/>
                        <a:latin typeface="Times New Roman"/>
                        <a:ea typeface="Times New Roman"/>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85</a:t>
                      </a:r>
                      <a:endParaRPr lang="es-MX" sz="1400" dirty="0">
                        <a:effectLst/>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643438" y="1268413"/>
          <a:ext cx="4500562" cy="5648325"/>
        </p:xfrm>
        <a:graphic>
          <a:graphicData uri="http://schemas.openxmlformats.org/drawingml/2006/table">
            <a:tbl>
              <a:tblPr/>
              <a:tblGrid>
                <a:gridCol w="2160239"/>
                <a:gridCol w="565400"/>
                <a:gridCol w="514721"/>
                <a:gridCol w="618726"/>
                <a:gridCol w="640905"/>
              </a:tblGrid>
              <a:tr h="234831">
                <a:tc rowSpan="2">
                  <a:txBody>
                    <a:bodyPr/>
                    <a:lstStyle/>
                    <a:p>
                      <a:pPr algn="just">
                        <a:lnSpc>
                          <a:spcPct val="115000"/>
                        </a:lnSpc>
                        <a:spcAft>
                          <a:spcPts val="0"/>
                        </a:spcAft>
                      </a:pPr>
                      <a:r>
                        <a:rPr lang="es-ES" sz="1400" b="1" dirty="0">
                          <a:solidFill>
                            <a:srgbClr val="FFFFFF"/>
                          </a:solidFill>
                          <a:effectLst/>
                          <a:latin typeface="Arial"/>
                          <a:ea typeface="Times New Roman"/>
                        </a:rPr>
                        <a:t>Contenido</a:t>
                      </a:r>
                      <a:endParaRPr lang="es-MX" sz="1400" dirty="0">
                        <a:effectLst/>
                        <a:latin typeface="Times New Roman"/>
                        <a:ea typeface="Times New Roman"/>
                      </a:endParaRPr>
                    </a:p>
                  </a:txBody>
                  <a:tcPr marL="13746" marR="13746"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endParaRPr lang="es-MX" sz="1400"/>
                    </a:p>
                  </a:txBody>
                  <a:tcPr marL="13746" marR="13746"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899402">
                <a:tc vMerge="1">
                  <a:txBody>
                    <a:bodyPr/>
                    <a:lstStyle/>
                    <a:p>
                      <a:endParaRPr lang="es-MX"/>
                    </a:p>
                  </a:txBody>
                  <a:tcPr/>
                </a:tc>
                <a:tc>
                  <a:txBody>
                    <a:bodyPr/>
                    <a:lstStyle/>
                    <a:p>
                      <a:pPr algn="just">
                        <a:lnSpc>
                          <a:spcPct val="115000"/>
                        </a:lnSpc>
                        <a:spcAft>
                          <a:spcPts val="0"/>
                        </a:spcAft>
                      </a:pPr>
                      <a:r>
                        <a:rPr lang="es-ES" sz="1400" b="1">
                          <a:effectLst/>
                          <a:latin typeface="Arial"/>
                          <a:ea typeface="Times New Roman"/>
                        </a:rPr>
                        <a:t>                    Periodos</a:t>
                      </a:r>
                      <a:endParaRPr lang="es-MX" sz="1400">
                        <a:effectLst/>
                        <a:latin typeface="Times New Roman"/>
                        <a:ea typeface="Times New Roman"/>
                      </a:endParaRPr>
                    </a:p>
                  </a:txBody>
                  <a:tcPr marL="13746" marR="13746"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endParaRPr lang="es-MX" sz="1400" dirty="0"/>
                    </a:p>
                  </a:txBody>
                  <a:tcPr marL="65983" marR="65983" marT="32991" marB="32991">
                    <a:lnL w="12700" cap="flat" cmpd="sng" algn="ctr">
                      <a:solidFill>
                        <a:srgbClr val="000080"/>
                      </a:solidFill>
                      <a:prstDash val="solid"/>
                      <a:round/>
                      <a:headEnd type="none" w="med" len="med"/>
                      <a:tailEnd type="none" w="med" len="med"/>
                    </a:lnL>
                    <a:lnT w="12700" cap="flat" cmpd="sng" algn="ctr">
                      <a:solidFill>
                        <a:srgbClr val="000080"/>
                      </a:solidFill>
                      <a:prstDash val="solid"/>
                      <a:round/>
                      <a:headEnd type="none" w="med" len="med"/>
                      <a:tailEnd type="none" w="med" len="med"/>
                    </a:lnT>
                  </a:tcPr>
                </a:tc>
                <a:tc>
                  <a:txBody>
                    <a:bodyPr/>
                    <a:lstStyle/>
                    <a:p>
                      <a:endParaRPr lang="es-MX" sz="1400"/>
                    </a:p>
                  </a:txBody>
                  <a:tcPr marL="65983" marR="65983" marT="32991" marB="32991">
                    <a:lnT w="12700" cap="flat" cmpd="sng" algn="ctr">
                      <a:solidFill>
                        <a:srgbClr val="000080"/>
                      </a:solidFill>
                      <a:prstDash val="solid"/>
                      <a:round/>
                      <a:headEnd type="none" w="med" len="med"/>
                      <a:tailEnd type="none" w="med" len="med"/>
                    </a:lnT>
                  </a:tcPr>
                </a:tc>
                <a:tc>
                  <a:txBody>
                    <a:bodyPr/>
                    <a:lstStyle/>
                    <a:p>
                      <a:endParaRPr lang="es-MX" sz="1400"/>
                    </a:p>
                  </a:txBody>
                  <a:tcPr marL="65983" marR="65983" marT="32991" marB="32991">
                    <a:lnT w="12700" cap="flat" cmpd="sng" algn="ctr">
                      <a:solidFill>
                        <a:srgbClr val="000080"/>
                      </a:solidFill>
                      <a:prstDash val="solid"/>
                      <a:round/>
                      <a:headEnd type="none" w="med" len="med"/>
                      <a:tailEnd type="none" w="med" len="med"/>
                    </a:lnT>
                  </a:tcPr>
                </a:tc>
              </a:tr>
              <a:tr h="539641">
                <a:tc>
                  <a:txBody>
                    <a:bodyPr/>
                    <a:lstStyle/>
                    <a:p>
                      <a:pPr algn="just">
                        <a:lnSpc>
                          <a:spcPct val="115000"/>
                        </a:lnSpc>
                        <a:spcAft>
                          <a:spcPts val="0"/>
                        </a:spcAft>
                      </a:pPr>
                      <a:r>
                        <a:rPr lang="en-US" sz="1400" dirty="0">
                          <a:effectLst/>
                          <a:latin typeface="Arial"/>
                          <a:ea typeface="Times New Roman"/>
                        </a:rPr>
                        <a:t>      </a:t>
                      </a:r>
                      <a:endParaRPr lang="es-MX" sz="1400" dirty="0">
                        <a:effectLst/>
                        <a:latin typeface="Times New Roman"/>
                        <a:ea typeface="Times New Roman"/>
                      </a:endParaRPr>
                    </a:p>
                  </a:txBody>
                  <a:tcPr marL="13746" marR="13746" marT="0" marB="0">
                    <a:lnL>
                      <a:noFill/>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Arial"/>
                          <a:ea typeface="Times New Roman"/>
                        </a:rPr>
                        <a:t>      </a:t>
                      </a:r>
                      <a:r>
                        <a:rPr lang="en-US" sz="1400" dirty="0" smtClean="0">
                          <a:effectLst/>
                          <a:latin typeface="Arial"/>
                          <a:ea typeface="Times New Roman"/>
                        </a:rPr>
                        <a:t>I</a:t>
                      </a:r>
                      <a:endParaRPr lang="es-MX" sz="1400" dirty="0">
                        <a:effectLst/>
                        <a:latin typeface="Times New Roman"/>
                        <a:ea typeface="Times New Roman"/>
                      </a:endParaRPr>
                    </a:p>
                  </a:txBody>
                  <a:tcPr marL="13746" marR="13746"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Arial"/>
                          <a:ea typeface="Times New Roman"/>
                        </a:rPr>
                        <a:t>     </a:t>
                      </a:r>
                      <a:r>
                        <a:rPr lang="en-US" sz="1400" dirty="0" smtClean="0">
                          <a:effectLst/>
                          <a:latin typeface="Arial"/>
                          <a:ea typeface="Times New Roman"/>
                        </a:rPr>
                        <a:t>II</a:t>
                      </a:r>
                      <a:endParaRPr lang="es-MX" sz="1400" dirty="0">
                        <a:effectLst/>
                        <a:latin typeface="Times New Roman"/>
                        <a:ea typeface="Times New Roman"/>
                      </a:endParaRPr>
                    </a:p>
                  </a:txBody>
                  <a:tcPr marL="13746" marR="13746"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80"/>
                      </a:solidFill>
                      <a:prstDash val="solid"/>
                      <a:round/>
                      <a:headEnd type="none" w="med" len="med"/>
                      <a:tailEnd type="none" w="med" len="med"/>
                    </a:lnB>
                  </a:tcPr>
                </a:tc>
                <a:tc>
                  <a:txBody>
                    <a:bodyPr/>
                    <a:lstStyle/>
                    <a:p>
                      <a:pPr algn="just">
                        <a:lnSpc>
                          <a:spcPct val="115000"/>
                        </a:lnSpc>
                        <a:spcAft>
                          <a:spcPts val="0"/>
                        </a:spcAft>
                      </a:pPr>
                      <a:r>
                        <a:rPr lang="es-ES" sz="1400" dirty="0">
                          <a:effectLst/>
                          <a:latin typeface="Arial"/>
                          <a:ea typeface="Times New Roman"/>
                        </a:rPr>
                        <a:t>   </a:t>
                      </a:r>
                      <a:r>
                        <a:rPr lang="es-ES" sz="1400" dirty="0" smtClean="0">
                          <a:effectLst/>
                          <a:latin typeface="Arial"/>
                          <a:ea typeface="Times New Roman"/>
                        </a:rPr>
                        <a:t>III</a:t>
                      </a:r>
                      <a:endParaRPr lang="es-MX" sz="1400" dirty="0">
                        <a:effectLst/>
                        <a:latin typeface="Times New Roman"/>
                        <a:ea typeface="Times New Roman"/>
                      </a:endParaRPr>
                    </a:p>
                  </a:txBody>
                  <a:tcPr marL="13746" marR="13746"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B w="12700" cap="flat" cmpd="sng" algn="ctr">
                      <a:solidFill>
                        <a:srgbClr val="000080"/>
                      </a:solidFill>
                      <a:prstDash val="solid"/>
                      <a:round/>
                      <a:headEnd type="none" w="med" len="med"/>
                      <a:tailEnd type="none" w="med" len="med"/>
                    </a:lnB>
                  </a:tcPr>
                </a:tc>
                <a:tc>
                  <a:txBody>
                    <a:bodyPr/>
                    <a:lstStyle/>
                    <a:p>
                      <a:r>
                        <a:rPr lang="es-MX" sz="1400" dirty="0" smtClean="0"/>
                        <a:t>Total</a:t>
                      </a:r>
                      <a:endParaRPr lang="es-MX" sz="1400" dirty="0"/>
                    </a:p>
                  </a:txBody>
                  <a:tcPr marL="65983" marR="65983" marT="32991" marB="32991">
                    <a:lnL w="12700" cap="flat" cmpd="sng" algn="ctr">
                      <a:solidFill>
                        <a:srgbClr val="000080"/>
                      </a:solidFill>
                      <a:prstDash val="solid"/>
                      <a:round/>
                      <a:headEnd type="none" w="med" len="med"/>
                      <a:tailEnd type="none" w="med" len="med"/>
                    </a:lnL>
                  </a:tcPr>
                </a:tc>
              </a:tr>
              <a:tr h="359761">
                <a:tc>
                  <a:txBody>
                    <a:bodyPr/>
                    <a:lstStyle/>
                    <a:p>
                      <a:pPr algn="just">
                        <a:lnSpc>
                          <a:spcPct val="115000"/>
                        </a:lnSpc>
                        <a:spcAft>
                          <a:spcPts val="0"/>
                        </a:spcAft>
                      </a:pPr>
                      <a:r>
                        <a:rPr lang="es-ES" sz="1400">
                          <a:effectLst/>
                          <a:latin typeface="Arial"/>
                          <a:ea typeface="Times New Roman"/>
                        </a:rPr>
                        <a:t>Volumen General (Km)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442</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493</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indent="5715" algn="ctr">
                        <a:lnSpc>
                          <a:spcPct val="115000"/>
                        </a:lnSpc>
                        <a:spcAft>
                          <a:spcPts val="0"/>
                        </a:spcAft>
                      </a:pPr>
                      <a:r>
                        <a:rPr lang="es-ES" sz="1400" b="1">
                          <a:effectLst/>
                          <a:latin typeface="Arial"/>
                          <a:ea typeface="Times New Roman"/>
                        </a:rPr>
                        <a:t>319</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1254</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B w="12700" cap="flat" cmpd="sng" algn="ctr">
                      <a:solidFill>
                        <a:srgbClr val="000080"/>
                      </a:solidFill>
                      <a:prstDash val="solid"/>
                      <a:round/>
                      <a:headEnd type="none" w="med" len="med"/>
                      <a:tailEnd type="none" w="med" len="med"/>
                    </a:lnB>
                  </a:tcPr>
                </a:tc>
              </a:tr>
              <a:tr h="539641">
                <a:tc>
                  <a:txBody>
                    <a:bodyPr/>
                    <a:lstStyle/>
                    <a:p>
                      <a:pPr algn="just">
                        <a:lnSpc>
                          <a:spcPct val="115000"/>
                        </a:lnSpc>
                        <a:spcAft>
                          <a:spcPts val="0"/>
                        </a:spcAft>
                      </a:pPr>
                      <a:r>
                        <a:rPr lang="es-ES" sz="1400">
                          <a:effectLst/>
                          <a:latin typeface="Arial"/>
                          <a:ea typeface="Times New Roman"/>
                        </a:rPr>
                        <a:t>Promedio Vol./semana (Km)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24-32</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28-32</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28-32</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26</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59761">
                <a:tc>
                  <a:txBody>
                    <a:bodyPr/>
                    <a:lstStyle/>
                    <a:p>
                      <a:pPr algn="just">
                        <a:lnSpc>
                          <a:spcPct val="115000"/>
                        </a:lnSpc>
                        <a:spcAft>
                          <a:spcPts val="0"/>
                        </a:spcAft>
                      </a:pPr>
                      <a:r>
                        <a:rPr lang="es-ES" sz="1400">
                          <a:effectLst/>
                          <a:latin typeface="Arial"/>
                          <a:ea typeface="Times New Roman"/>
                        </a:rPr>
                        <a:t>Promedio vol/sesión (Km)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6-8</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7-8</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7-8</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 </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86961">
                <a:tc>
                  <a:txBody>
                    <a:bodyPr/>
                    <a:lstStyle/>
                    <a:p>
                      <a:pPr algn="just">
                        <a:lnSpc>
                          <a:spcPct val="115000"/>
                        </a:lnSpc>
                        <a:spcAft>
                          <a:spcPts val="0"/>
                        </a:spcAft>
                      </a:pPr>
                      <a:r>
                        <a:rPr lang="es-ES" sz="1400">
                          <a:effectLst/>
                          <a:latin typeface="Arial"/>
                          <a:ea typeface="Times New Roman"/>
                        </a:rPr>
                        <a:t>Total Ses/sem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4</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59761">
                <a:tc>
                  <a:txBody>
                    <a:bodyPr/>
                    <a:lstStyle/>
                    <a:p>
                      <a:pPr algn="just">
                        <a:lnSpc>
                          <a:spcPct val="115000"/>
                        </a:lnSpc>
                        <a:spcAft>
                          <a:spcPts val="0"/>
                        </a:spcAft>
                      </a:pPr>
                      <a:r>
                        <a:rPr lang="es-ES" sz="1400">
                          <a:effectLst/>
                          <a:latin typeface="Arial"/>
                          <a:ea typeface="Times New Roman"/>
                        </a:rPr>
                        <a:t>Tiempo Entrenamiento</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50</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50</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50</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86961">
                <a:tc>
                  <a:txBody>
                    <a:bodyPr/>
                    <a:lstStyle/>
                    <a:p>
                      <a:pPr algn="just">
                        <a:lnSpc>
                          <a:spcPct val="115000"/>
                        </a:lnSpc>
                        <a:spcAft>
                          <a:spcPts val="0"/>
                        </a:spcAft>
                      </a:pPr>
                      <a:r>
                        <a:rPr lang="es-ES" sz="1400">
                          <a:effectLst/>
                          <a:latin typeface="Arial"/>
                          <a:ea typeface="Times New Roman"/>
                        </a:rPr>
                        <a:t>Técnica (Km)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68</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72</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48</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188</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59761">
                <a:tc>
                  <a:txBody>
                    <a:bodyPr/>
                    <a:lstStyle/>
                    <a:p>
                      <a:pPr algn="just">
                        <a:lnSpc>
                          <a:spcPct val="115000"/>
                        </a:lnSpc>
                        <a:spcAft>
                          <a:spcPts val="0"/>
                        </a:spcAft>
                      </a:pPr>
                      <a:r>
                        <a:rPr lang="es-ES" sz="1400">
                          <a:effectLst/>
                          <a:latin typeface="Arial"/>
                          <a:ea typeface="Times New Roman"/>
                        </a:rPr>
                        <a:t>Resistencia General (Km)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343</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385</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247</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975</a:t>
                      </a:r>
                      <a:endParaRPr lang="es-MX" sz="140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186961">
                <a:tc>
                  <a:txBody>
                    <a:bodyPr/>
                    <a:lstStyle/>
                    <a:p>
                      <a:pPr algn="just">
                        <a:lnSpc>
                          <a:spcPct val="115000"/>
                        </a:lnSpc>
                        <a:spcAft>
                          <a:spcPts val="0"/>
                        </a:spcAft>
                      </a:pPr>
                      <a:r>
                        <a:rPr lang="es-ES" sz="1400">
                          <a:effectLst/>
                          <a:latin typeface="Arial"/>
                          <a:ea typeface="Times New Roman"/>
                        </a:rPr>
                        <a:t>Rapidez (Km)</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31</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a:effectLst/>
                          <a:latin typeface="Arial"/>
                          <a:ea typeface="Times New Roman"/>
                        </a:rPr>
                        <a:t>36</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24</a:t>
                      </a:r>
                      <a:endParaRPr lang="es-MX" sz="1400" dirty="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b="1" dirty="0">
                          <a:effectLst/>
                          <a:latin typeface="Arial"/>
                          <a:ea typeface="Times New Roman"/>
                        </a:rPr>
                        <a:t>101</a:t>
                      </a:r>
                      <a:endParaRPr lang="es-MX" sz="1400" dirty="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539641">
                <a:tc>
                  <a:txBody>
                    <a:bodyPr/>
                    <a:lstStyle/>
                    <a:p>
                      <a:pPr algn="just">
                        <a:lnSpc>
                          <a:spcPct val="115000"/>
                        </a:lnSpc>
                        <a:spcAft>
                          <a:spcPts val="0"/>
                        </a:spcAft>
                      </a:pPr>
                      <a:r>
                        <a:rPr lang="es-ES" sz="1400">
                          <a:effectLst/>
                          <a:latin typeface="Arial"/>
                          <a:ea typeface="Times New Roman"/>
                        </a:rPr>
                        <a:t>Fuerza Resistencia (min)</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140</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188</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200</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528</a:t>
                      </a:r>
                      <a:endParaRPr lang="es-MX" sz="1400" dirty="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59761">
                <a:tc>
                  <a:txBody>
                    <a:bodyPr/>
                    <a:lstStyle/>
                    <a:p>
                      <a:pPr algn="just">
                        <a:lnSpc>
                          <a:spcPct val="115000"/>
                        </a:lnSpc>
                        <a:spcAft>
                          <a:spcPts val="0"/>
                        </a:spcAft>
                      </a:pPr>
                      <a:r>
                        <a:rPr lang="es-ES" sz="1400">
                          <a:effectLst/>
                          <a:latin typeface="Arial"/>
                          <a:ea typeface="Times New Roman"/>
                        </a:rPr>
                        <a:t>Flexibilidad (min)</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59</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67</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67</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193</a:t>
                      </a:r>
                      <a:endParaRPr lang="es-MX" sz="1400" dirty="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59761">
                <a:tc>
                  <a:txBody>
                    <a:bodyPr/>
                    <a:lstStyle/>
                    <a:p>
                      <a:pPr algn="just">
                        <a:lnSpc>
                          <a:spcPct val="115000"/>
                        </a:lnSpc>
                        <a:spcAft>
                          <a:spcPts val="0"/>
                        </a:spcAft>
                      </a:pPr>
                      <a:r>
                        <a:rPr lang="es-ES" sz="1400">
                          <a:effectLst/>
                          <a:latin typeface="Arial"/>
                          <a:ea typeface="Times New Roman"/>
                        </a:rPr>
                        <a:t>Juegos</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220</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174</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a:effectLst/>
                          <a:latin typeface="Arial"/>
                          <a:ea typeface="Times New Roman"/>
                        </a:rPr>
                        <a:t>163</a:t>
                      </a:r>
                      <a:endParaRPr lang="es-MX" sz="1400">
                        <a:effectLst/>
                        <a:latin typeface="Times New Roman"/>
                        <a:ea typeface="Times New Roman"/>
                      </a:endParaRPr>
                    </a:p>
                  </a:txBody>
                  <a:tcPr marL="13746" marR="13746"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lnSpc>
                          <a:spcPct val="115000"/>
                        </a:lnSpc>
                        <a:spcAft>
                          <a:spcPts val="0"/>
                        </a:spcAft>
                      </a:pPr>
                      <a:r>
                        <a:rPr lang="es-ES" sz="1400" dirty="0">
                          <a:effectLst/>
                          <a:latin typeface="Arial"/>
                          <a:ea typeface="Times New Roman"/>
                        </a:rPr>
                        <a:t>557</a:t>
                      </a:r>
                      <a:endParaRPr lang="es-MX" sz="1400" dirty="0">
                        <a:effectLst/>
                        <a:latin typeface="Times New Roman"/>
                        <a:ea typeface="Times New Roman"/>
                      </a:endParaRPr>
                    </a:p>
                  </a:txBody>
                  <a:tcPr marL="13746" marR="13746"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Rectángulo"/>
          <p:cNvSpPr>
            <a:spLocks noChangeArrowheads="1"/>
          </p:cNvSpPr>
          <p:nvPr/>
        </p:nvSpPr>
        <p:spPr bwMode="auto">
          <a:xfrm>
            <a:off x="1331913" y="476250"/>
            <a:ext cx="4176712" cy="369888"/>
          </a:xfrm>
          <a:prstGeom prst="rect">
            <a:avLst/>
          </a:prstGeom>
          <a:noFill/>
          <a:ln w="9525">
            <a:noFill/>
            <a:miter lim="800000"/>
            <a:headEnd/>
            <a:tailEnd/>
          </a:ln>
        </p:spPr>
        <p:txBody>
          <a:bodyPr>
            <a:spAutoFit/>
          </a:bodyPr>
          <a:lstStyle/>
          <a:p>
            <a:pPr algn="ctr"/>
            <a:r>
              <a:rPr lang="es-ES" b="1" u="sng">
                <a:solidFill>
                  <a:srgbClr val="000000"/>
                </a:solidFill>
              </a:rPr>
              <a:t>TIRO</a:t>
            </a:r>
            <a:endParaRPr lang="es-MX">
              <a:solidFill>
                <a:srgbClr val="000000"/>
              </a:solidFill>
            </a:endParaRPr>
          </a:p>
        </p:txBody>
      </p:sp>
      <p:pic>
        <p:nvPicPr>
          <p:cNvPr id="74754" name="Picture 2"/>
          <p:cNvPicPr>
            <a:picLocks noChangeAspect="1" noChangeArrowheads="1"/>
          </p:cNvPicPr>
          <p:nvPr/>
        </p:nvPicPr>
        <p:blipFill>
          <a:blip r:embed="rId2"/>
          <a:srcRect/>
          <a:stretch>
            <a:fillRect/>
          </a:stretch>
        </p:blipFill>
        <p:spPr bwMode="auto">
          <a:xfrm>
            <a:off x="-350838" y="1341438"/>
            <a:ext cx="10015538"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srcRect/>
          <a:stretch>
            <a:fillRect/>
          </a:stretch>
        </p:blipFill>
        <p:spPr bwMode="auto">
          <a:xfrm>
            <a:off x="468313" y="1536700"/>
            <a:ext cx="8089900" cy="455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750" y="1341438"/>
          <a:ext cx="8208963" cy="4895850"/>
        </p:xfrm>
        <a:graphic>
          <a:graphicData uri="http://schemas.openxmlformats.org/drawingml/2006/table">
            <a:tbl>
              <a:tblPr/>
              <a:tblGrid>
                <a:gridCol w="4040569"/>
                <a:gridCol w="916407"/>
                <a:gridCol w="989720"/>
                <a:gridCol w="1131109"/>
                <a:gridCol w="1131109"/>
              </a:tblGrid>
              <a:tr h="376657">
                <a:tc rowSpan="2">
                  <a:txBody>
                    <a:bodyPr/>
                    <a:lstStyle/>
                    <a:p>
                      <a:pPr algn="just">
                        <a:spcAft>
                          <a:spcPts val="0"/>
                        </a:spcAft>
                      </a:pPr>
                      <a:r>
                        <a:rPr lang="es-ES" sz="1400" b="1" dirty="0">
                          <a:solidFill>
                            <a:srgbClr val="FFFFFF"/>
                          </a:solidFill>
                          <a:effectLst/>
                          <a:latin typeface="Arial"/>
                          <a:ea typeface="Calibri"/>
                        </a:rPr>
                        <a:t>Contenido</a:t>
                      </a:r>
                      <a:endParaRPr lang="es-MX" sz="1400" dirty="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gridSpan="4">
                  <a:txBody>
                    <a:bodyPr/>
                    <a:lstStyle/>
                    <a:p>
                      <a:pPr algn="just">
                        <a:spcAft>
                          <a:spcPts val="0"/>
                        </a:spcAft>
                      </a:pPr>
                      <a:r>
                        <a:rPr lang="es-ES" sz="1400" b="1">
                          <a:solidFill>
                            <a:srgbClr val="FFFFFF"/>
                          </a:solidFill>
                          <a:effectLst/>
                          <a:latin typeface="Arial"/>
                          <a:ea typeface="Calibri"/>
                        </a:rPr>
                        <a:t>                    Periodos</a:t>
                      </a:r>
                      <a:endParaRPr lang="es-MX" sz="140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76657">
                <a:tc vMerge="1">
                  <a:txBody>
                    <a:bodyPr/>
                    <a:lstStyle/>
                    <a:p>
                      <a:endParaRPr lang="es-MX"/>
                    </a:p>
                  </a:txBody>
                  <a:tcPr/>
                </a:tc>
                <a:tc>
                  <a:txBody>
                    <a:bodyPr/>
                    <a:lstStyle/>
                    <a:p>
                      <a:pPr algn="just">
                        <a:spcAft>
                          <a:spcPts val="0"/>
                        </a:spcAft>
                      </a:pPr>
                      <a:r>
                        <a:rPr lang="es-ES" sz="1400" dirty="0">
                          <a:effectLst/>
                          <a:latin typeface="Arial"/>
                          <a:ea typeface="Calibri"/>
                        </a:rPr>
                        <a:t>I</a:t>
                      </a:r>
                      <a:endParaRPr lang="es-MX" sz="1400" dirty="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a:effectLst/>
                          <a:latin typeface="Arial"/>
                          <a:ea typeface="Calibri"/>
                        </a:rPr>
                        <a:t>II</a:t>
                      </a:r>
                      <a:endParaRPr lang="es-MX" sz="140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a:effectLst/>
                          <a:latin typeface="Arial"/>
                          <a:ea typeface="Calibri"/>
                        </a:rPr>
                        <a:t>III</a:t>
                      </a:r>
                      <a:endParaRPr lang="es-MX" sz="1400">
                        <a:effectLst/>
                        <a:latin typeface="Times New Roman"/>
                        <a:ea typeface="Calibri"/>
                      </a:endParaRPr>
                    </a:p>
                  </a:txBody>
                  <a:tcPr marL="19050" marR="1905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just">
                        <a:spcAft>
                          <a:spcPts val="0"/>
                        </a:spcAft>
                      </a:pPr>
                      <a:r>
                        <a:rPr lang="es-ES" sz="1400">
                          <a:effectLst/>
                          <a:latin typeface="Arial"/>
                          <a:ea typeface="Calibri"/>
                        </a:rPr>
                        <a:t>TOTAL</a:t>
                      </a:r>
                      <a:endParaRPr lang="es-MX" sz="14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dirty="0">
                          <a:effectLst/>
                          <a:latin typeface="Arial"/>
                          <a:ea typeface="Calibri"/>
                        </a:rPr>
                        <a:t>Volumen General (min)</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3200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3200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3200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9600</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dirty="0">
                          <a:effectLst/>
                          <a:latin typeface="Arial"/>
                          <a:ea typeface="Calibri"/>
                        </a:rPr>
                        <a:t>Promedio Vol./semana (min)</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960</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dirty="0">
                          <a:effectLst/>
                          <a:latin typeface="Arial"/>
                          <a:ea typeface="Calibri"/>
                        </a:rPr>
                        <a:t>Promedio </a:t>
                      </a:r>
                      <a:r>
                        <a:rPr lang="es-ES" sz="1400" dirty="0" err="1">
                          <a:effectLst/>
                          <a:latin typeface="Arial"/>
                          <a:ea typeface="Calibri"/>
                        </a:rPr>
                        <a:t>vol</a:t>
                      </a:r>
                      <a:r>
                        <a:rPr lang="es-ES" sz="1400" dirty="0">
                          <a:effectLst/>
                          <a:latin typeface="Arial"/>
                          <a:ea typeface="Calibri"/>
                        </a:rPr>
                        <a:t>/sesión (min)</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60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60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60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dirty="0">
                          <a:effectLst/>
                          <a:latin typeface="Arial"/>
                          <a:ea typeface="Calibri"/>
                        </a:rPr>
                        <a:t>Total </a:t>
                      </a:r>
                      <a:r>
                        <a:rPr lang="es-ES" sz="1400" dirty="0" err="1">
                          <a:effectLst/>
                          <a:latin typeface="Arial"/>
                          <a:ea typeface="Calibri"/>
                        </a:rPr>
                        <a:t>Ses</a:t>
                      </a:r>
                      <a:r>
                        <a:rPr lang="es-ES" sz="1400" dirty="0">
                          <a:effectLst/>
                          <a:latin typeface="Arial"/>
                          <a:ea typeface="Calibri"/>
                        </a:rPr>
                        <a:t>/</a:t>
                      </a:r>
                      <a:r>
                        <a:rPr lang="es-ES" sz="1400" dirty="0" err="1">
                          <a:effectLst/>
                          <a:latin typeface="Arial"/>
                          <a:ea typeface="Calibri"/>
                        </a:rPr>
                        <a:t>sem</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4</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4</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4</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dirty="0">
                          <a:effectLst/>
                          <a:latin typeface="Arial"/>
                          <a:ea typeface="Calibri"/>
                        </a:rPr>
                        <a:t>Técnica (min)</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743</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490</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1233</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dirty="0">
                          <a:effectLst/>
                          <a:latin typeface="Arial"/>
                          <a:ea typeface="Calibri"/>
                        </a:rPr>
                        <a:t>Coordinación</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1283</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1668</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1353</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4305</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a:effectLst/>
                          <a:latin typeface="Arial"/>
                          <a:ea typeface="Calibri"/>
                        </a:rPr>
                        <a:t>Resistencia Estática.</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dirty="0">
                          <a:effectLst/>
                          <a:latin typeface="Arial"/>
                          <a:ea typeface="Calibri"/>
                        </a:rPr>
                        <a:t>667</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533</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322</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1522</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a:effectLst/>
                          <a:latin typeface="Arial"/>
                          <a:ea typeface="Calibri"/>
                        </a:rPr>
                        <a:t>Juegos competitivos</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405</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910</a:t>
                      </a:r>
                      <a:endParaRPr lang="es-MX" sz="140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a:effectLst/>
                          <a:latin typeface="Arial"/>
                          <a:ea typeface="Calibri"/>
                        </a:rPr>
                        <a:t>Modelajes competitivos</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dirty="0">
                          <a:effectLst/>
                          <a:latin typeface="Arial"/>
                          <a:ea typeface="Calibri"/>
                        </a:rPr>
                        <a:t>480</a:t>
                      </a:r>
                      <a:endParaRPr lang="es-MX" sz="1400" dirty="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dirty="0">
                          <a:effectLst/>
                          <a:latin typeface="Arial"/>
                          <a:ea typeface="Calibri"/>
                        </a:rPr>
                        <a:t>480</a:t>
                      </a:r>
                      <a:endParaRPr lang="es-MX" sz="14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a:effectLst/>
                          <a:latin typeface="Arial"/>
                          <a:ea typeface="Calibri"/>
                        </a:rPr>
                        <a:t>Técnico Táctico</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1173</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1041</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1866</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dirty="0">
                          <a:effectLst/>
                          <a:latin typeface="Arial"/>
                          <a:ea typeface="Calibri"/>
                        </a:rPr>
                        <a:t>4062</a:t>
                      </a:r>
                      <a:endParaRPr lang="es-MX" sz="14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r h="376657">
                <a:tc>
                  <a:txBody>
                    <a:bodyPr/>
                    <a:lstStyle/>
                    <a:p>
                      <a:pPr algn="just">
                        <a:spcAft>
                          <a:spcPts val="0"/>
                        </a:spcAft>
                      </a:pPr>
                      <a:r>
                        <a:rPr lang="es-ES" sz="1400">
                          <a:effectLst/>
                          <a:latin typeface="Arial"/>
                          <a:ea typeface="Calibri"/>
                        </a:rPr>
                        <a:t>Total</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a:effectLst/>
                          <a:latin typeface="Arial"/>
                          <a:ea typeface="Calibri"/>
                        </a:rPr>
                        <a:t>--</a:t>
                      </a:r>
                      <a:endParaRPr lang="es-MX" sz="1400">
                        <a:effectLst/>
                        <a:latin typeface="Times New Roman"/>
                        <a:ea typeface="Calibri"/>
                      </a:endParaRPr>
                    </a:p>
                  </a:txBody>
                  <a:tcPr marL="19050" marR="19050" marT="0" marB="0" anchor="ctr">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algn="ctr">
                        <a:spcAft>
                          <a:spcPts val="0"/>
                        </a:spcAft>
                      </a:pPr>
                      <a:r>
                        <a:rPr lang="es-ES" sz="1400" dirty="0">
                          <a:effectLst/>
                          <a:latin typeface="Arial"/>
                          <a:ea typeface="Calibri"/>
                        </a:rPr>
                        <a:t>9600</a:t>
                      </a:r>
                      <a:endParaRPr lang="es-MX" sz="1400" dirty="0">
                        <a:effectLst/>
                        <a:latin typeface="Times New Roman"/>
                        <a:ea typeface="Calibri"/>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r>
            </a:tbl>
          </a:graphicData>
        </a:graphic>
      </p:graphicFrame>
      <p:sp>
        <p:nvSpPr>
          <p:cNvPr id="76883" name="Rectangle 1"/>
          <p:cNvSpPr>
            <a:spLocks noChangeArrowheads="1"/>
          </p:cNvSpPr>
          <p:nvPr/>
        </p:nvSpPr>
        <p:spPr bwMode="auto">
          <a:xfrm>
            <a:off x="4008438" y="412750"/>
            <a:ext cx="1022350" cy="584200"/>
          </a:xfrm>
          <a:prstGeom prst="rect">
            <a:avLst/>
          </a:prstGeom>
          <a:noFill/>
          <a:ln w="9525">
            <a:noFill/>
            <a:miter lim="800000"/>
            <a:headEnd/>
            <a:tailEnd/>
          </a:ln>
        </p:spPr>
        <p:txBody>
          <a:bodyPr wrap="none" anchor="ctr">
            <a:spAutoFit/>
          </a:bodyPr>
          <a:lstStyle/>
          <a:p>
            <a:pPr algn="ctr"/>
            <a:r>
              <a:rPr lang="es-ES" sz="1400" b="1" u="sng">
                <a:ea typeface="Calibri" pitchFamily="34" charset="0"/>
                <a:cs typeface="Arial" charset="0"/>
              </a:rPr>
              <a:t>ESGRIMA</a:t>
            </a:r>
            <a:endParaRPr lang="es-MX" sz="1400" b="1">
              <a:ea typeface="Calibri" pitchFamily="34" charset="0"/>
              <a:cs typeface="Arial" charset="0"/>
            </a:endParaRPr>
          </a:p>
          <a:p>
            <a:pPr algn="ctr" eaLnBrk="0" hangingPunct="0"/>
            <a:endParaRPr lang="es-MX">
              <a:ea typeface="Calibri" pitchFamily="34"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ChangeArrowheads="1"/>
          </p:cNvSpPr>
          <p:nvPr/>
        </p:nvSpPr>
        <p:spPr bwMode="auto">
          <a:xfrm>
            <a:off x="900113" y="1006475"/>
            <a:ext cx="7848600" cy="4211638"/>
          </a:xfrm>
          <a:prstGeom prst="rect">
            <a:avLst/>
          </a:prstGeom>
          <a:noFill/>
          <a:ln w="9525">
            <a:noFill/>
            <a:miter lim="800000"/>
            <a:headEnd/>
            <a:tailEnd/>
          </a:ln>
        </p:spPr>
        <p:txBody>
          <a:bodyPr anchor="ctr">
            <a:spAutoFit/>
          </a:bodyPr>
          <a:lstStyle/>
          <a:p>
            <a:pPr algn="ctr"/>
            <a:r>
              <a:rPr lang="es-ES" b="1" u="sng"/>
              <a:t>EQUITACIÓN</a:t>
            </a:r>
          </a:p>
          <a:p>
            <a:pPr algn="just"/>
            <a:endParaRPr lang="es-ES" b="1" u="sng"/>
          </a:p>
          <a:p>
            <a:pPr algn="just"/>
            <a:r>
              <a:rPr lang="es-ES" b="1" u="sng"/>
              <a:t>Contenido Periodos                             I      II         III        TOTAL                 </a:t>
            </a:r>
          </a:p>
          <a:p>
            <a:pPr algn="just"/>
            <a:r>
              <a:rPr lang="es-ES" b="1" u="sng"/>
              <a:t>                                                             135  135    160          430   </a:t>
            </a:r>
          </a:p>
          <a:p>
            <a:pPr algn="just"/>
            <a:r>
              <a:rPr lang="es-ES" b="1" u="sng"/>
              <a:t>Total Clase./semana                            2      2         2                                             </a:t>
            </a:r>
          </a:p>
          <a:p>
            <a:pPr algn="just"/>
            <a:r>
              <a:rPr lang="es-ES" b="1" u="sng"/>
              <a:t> Promedio volumen/semana (min)   90     90     120          300</a:t>
            </a:r>
          </a:p>
          <a:p>
            <a:pPr algn="just"/>
            <a:r>
              <a:rPr lang="es-ES" b="1" u="sng"/>
              <a:t>Promedio volumen/Clase (min)        45     45       60          150</a:t>
            </a:r>
          </a:p>
          <a:p>
            <a:pPr algn="just"/>
            <a:r>
              <a:rPr lang="es-ES" b="1" u="sng"/>
              <a:t>Prep. Especial                                     25     25       20           70</a:t>
            </a:r>
          </a:p>
          <a:p>
            <a:pPr algn="just"/>
            <a:r>
              <a:rPr lang="es-ES" b="1" u="sng"/>
              <a:t>Equilibrio                                             10     10         5           25</a:t>
            </a:r>
          </a:p>
          <a:p>
            <a:pPr algn="just"/>
            <a:r>
              <a:rPr lang="es-ES" b="1" u="sng"/>
              <a:t>Flexibilidad                                          10     5           5           20</a:t>
            </a:r>
          </a:p>
          <a:p>
            <a:pPr algn="just"/>
            <a:r>
              <a:rPr lang="es-ES" b="1" u="sng"/>
              <a:t>Coordinación                                         5    10        10          25</a:t>
            </a:r>
          </a:p>
          <a:p>
            <a:pPr algn="just"/>
            <a:r>
              <a:rPr lang="es-ES" b="1" u="sng"/>
              <a:t>Prep. técnica                                        20    20        40          80</a:t>
            </a:r>
          </a:p>
          <a:p>
            <a:pPr algn="just"/>
            <a:r>
              <a:rPr lang="es-ES" b="1" u="sng"/>
              <a:t>Conducción y manejo                         20    10          5          35</a:t>
            </a:r>
          </a:p>
          <a:p>
            <a:pPr algn="just"/>
            <a:r>
              <a:rPr lang="es-ES" b="1" u="sng"/>
              <a:t>Gimnástica de salto                            —     10         25         35</a:t>
            </a:r>
          </a:p>
          <a:p>
            <a:pPr algn="just"/>
            <a:r>
              <a:rPr lang="es-ES" b="1" u="sng"/>
              <a:t>Salto de concurso                                --      --          10        10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4"/>
          <p:cNvSpPr>
            <a:spLocks noChangeArrowheads="1"/>
          </p:cNvSpPr>
          <p:nvPr/>
        </p:nvSpPr>
        <p:spPr bwMode="auto">
          <a:xfrm>
            <a:off x="561975" y="912813"/>
            <a:ext cx="8083550" cy="5035550"/>
          </a:xfrm>
          <a:prstGeom prst="rect">
            <a:avLst/>
          </a:prstGeom>
          <a:noFill/>
          <a:ln w="9525">
            <a:noFill/>
            <a:miter lim="800000"/>
            <a:headEnd/>
            <a:tailEnd/>
          </a:ln>
        </p:spPr>
        <p:txBody>
          <a:bodyPr wrap="none" anchor="ctr">
            <a:spAutoFit/>
          </a:bodyPr>
          <a:lstStyle/>
          <a:p>
            <a:r>
              <a:rPr lang="es-ES" b="1" u="sng"/>
              <a:t>PRIMER AÑO  (13 – 14)</a:t>
            </a:r>
          </a:p>
          <a:p>
            <a:endParaRPr lang="es-ES"/>
          </a:p>
          <a:p>
            <a:r>
              <a:rPr lang="es-ES"/>
              <a:t>1   Cuidado del caballo (Limpieza del caballo, etc.)</a:t>
            </a:r>
          </a:p>
          <a:p>
            <a:r>
              <a:rPr lang="es-ES"/>
              <a:t>2   Partes del equipo – Silla y Bridas</a:t>
            </a:r>
          </a:p>
          <a:p>
            <a:r>
              <a:rPr lang="es-ES"/>
              <a:t>3   Embridado – Colección de las bridas (Sus formas)</a:t>
            </a:r>
          </a:p>
          <a:p>
            <a:r>
              <a:rPr lang="es-ES"/>
              <a:t>4   Ensillado – Colocación de la silla en el caballo (Forma correcta)</a:t>
            </a:r>
          </a:p>
          <a:p>
            <a:r>
              <a:rPr lang="es-ES"/>
              <a:t>5   Traslado  del caballo</a:t>
            </a:r>
          </a:p>
          <a:p>
            <a:r>
              <a:rPr lang="es-ES"/>
              <a:t>6   Montado y desmontado – diferentes formas.</a:t>
            </a:r>
          </a:p>
          <a:p>
            <a:r>
              <a:rPr lang="es-ES"/>
              <a:t>7   Ajuste de cincha y largo de los estribos</a:t>
            </a:r>
          </a:p>
          <a:p>
            <a:r>
              <a:rPr lang="es-ES"/>
              <a:t>8  Toma  de las Riendas</a:t>
            </a:r>
          </a:p>
          <a:p>
            <a:r>
              <a:rPr lang="es-ES"/>
              <a:t>9  Posición del cuerpo y asiento profundo Cabeza, brazos, Hombros, Cintura, </a:t>
            </a:r>
          </a:p>
          <a:p>
            <a:r>
              <a:rPr lang="es-ES"/>
              <a:t>Piernas, talones, manos etc.</a:t>
            </a:r>
          </a:p>
          <a:p>
            <a:r>
              <a:rPr lang="es-ES"/>
              <a:t>10  Asiento ligero  (diferencias)</a:t>
            </a:r>
          </a:p>
          <a:p>
            <a:r>
              <a:rPr lang="es-ES"/>
              <a:t>11  Primeros aires a la cuerda</a:t>
            </a:r>
          </a:p>
          <a:p>
            <a:r>
              <a:rPr lang="es-ES"/>
              <a:t>11.1 Paso a la cuerda</a:t>
            </a:r>
          </a:p>
          <a:p>
            <a:r>
              <a:rPr lang="es-ES"/>
              <a:t>11.2 Trote dando cuerda (Sin riendas / manos en la montura)</a:t>
            </a:r>
          </a:p>
          <a:p>
            <a:r>
              <a:rPr lang="es-ES"/>
              <a:t>11.3 Trote sentado</a:t>
            </a:r>
          </a:p>
          <a:p>
            <a:r>
              <a:rPr lang="es-ES"/>
              <a:t>11.4 Trote ligero con gimnasia (Sin riendas)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250825" y="1309688"/>
            <a:ext cx="8456613" cy="4248150"/>
          </a:xfrm>
          <a:prstGeom prst="rect">
            <a:avLst/>
          </a:prstGeom>
          <a:noFill/>
          <a:ln w="9525">
            <a:noFill/>
            <a:miter lim="800000"/>
            <a:headEnd/>
            <a:tailEnd/>
          </a:ln>
        </p:spPr>
        <p:txBody>
          <a:bodyPr wrap="none" anchor="ctr">
            <a:spAutoFit/>
          </a:bodyPr>
          <a:lstStyle/>
          <a:p>
            <a:pPr>
              <a:defRPr/>
            </a:pPr>
            <a:r>
              <a:rPr lang="es-ES" b="1" u="sng" dirty="0"/>
              <a:t>EJERCICIOS</a:t>
            </a:r>
          </a:p>
          <a:p>
            <a:pPr>
              <a:defRPr/>
            </a:pPr>
            <a:endParaRPr lang="es-ES" b="1" u="sng" dirty="0"/>
          </a:p>
          <a:p>
            <a:pPr>
              <a:defRPr/>
            </a:pPr>
            <a:r>
              <a:rPr lang="es-ES" dirty="0"/>
              <a:t>11.5 Trote sentado sin estribos</a:t>
            </a:r>
          </a:p>
          <a:p>
            <a:pPr>
              <a:defRPr/>
            </a:pPr>
            <a:r>
              <a:rPr lang="es-ES" dirty="0"/>
              <a:t>12  Ayudas Básicas  a) Peso, B) Piernas, c) Riendas.</a:t>
            </a:r>
          </a:p>
          <a:p>
            <a:pPr>
              <a:defRPr/>
            </a:pPr>
            <a:r>
              <a:rPr lang="es-ES" dirty="0"/>
              <a:t>13  Enseñanza de las ayudas en la conducción en el galope.</a:t>
            </a:r>
          </a:p>
          <a:p>
            <a:pPr>
              <a:defRPr/>
            </a:pPr>
            <a:r>
              <a:rPr lang="es-ES" dirty="0"/>
              <a:t>14  Galope con cuerda	</a:t>
            </a:r>
          </a:p>
          <a:p>
            <a:pPr>
              <a:defRPr/>
            </a:pPr>
            <a:r>
              <a:rPr lang="es-ES" dirty="0"/>
              <a:t>15  Galope con una mano</a:t>
            </a:r>
          </a:p>
          <a:p>
            <a:pPr>
              <a:defRPr/>
            </a:pPr>
            <a:r>
              <a:rPr lang="es-ES" dirty="0"/>
              <a:t>16  Primeros pasos sin cuerda</a:t>
            </a:r>
          </a:p>
          <a:p>
            <a:pPr>
              <a:defRPr/>
            </a:pPr>
            <a:r>
              <a:rPr lang="es-ES" dirty="0"/>
              <a:t>17  Paso por toda la pista</a:t>
            </a:r>
          </a:p>
          <a:p>
            <a:pPr>
              <a:defRPr/>
            </a:pPr>
            <a:r>
              <a:rPr lang="es-ES" dirty="0"/>
              <a:t>18  Repetición y aclaración de las ayudas pasivas y activas.</a:t>
            </a:r>
          </a:p>
          <a:p>
            <a:pPr>
              <a:defRPr/>
            </a:pPr>
            <a:r>
              <a:rPr lang="es-ES" dirty="0"/>
              <a:t>19 Comenzar el movimiento a los diferentes aires o por toda la pista (Sin galope)</a:t>
            </a:r>
          </a:p>
          <a:p>
            <a:pPr marL="342900" indent="-342900">
              <a:buFontTx/>
              <a:buAutoNum type="arabicPlain" startAt="20"/>
              <a:defRPr/>
            </a:pPr>
            <a:r>
              <a:rPr lang="es-ES" dirty="0"/>
              <a:t>Enseñanza de los ejercicios básicos de picadero (Explicación clara de estas </a:t>
            </a:r>
          </a:p>
          <a:p>
            <a:pPr>
              <a:defRPr/>
            </a:pPr>
            <a:r>
              <a:rPr lang="es-ES" dirty="0"/>
              <a:t>figuras) al paso y al trote. Circulo. Cambiar de circulo. Vuelta. Media vuelta</a:t>
            </a:r>
          </a:p>
          <a:p>
            <a:pPr>
              <a:defRPr/>
            </a:pPr>
            <a:r>
              <a:rPr lang="es-ES" dirty="0"/>
              <a:t>Cambio de mano por la diagonal</a:t>
            </a:r>
          </a:p>
          <a:p>
            <a:pPr>
              <a:defRPr/>
            </a:pPr>
            <a:r>
              <a:rPr lang="es-ES" dirty="0"/>
              <a:t>21   Salidas al galope en círculo viniendo al trote aclaración de las ayudas</a:t>
            </a:r>
            <a:r>
              <a:rPr lang="es-ES" b="1" u="sng"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txBox="1">
            <a:spLocks noChangeArrowheads="1"/>
          </p:cNvSpPr>
          <p:nvPr/>
        </p:nvSpPr>
        <p:spPr bwMode="auto">
          <a:xfrm>
            <a:off x="395288" y="301625"/>
            <a:ext cx="8458200" cy="1462088"/>
          </a:xfrm>
          <a:prstGeom prst="rect">
            <a:avLst/>
          </a:prstGeom>
          <a:noFill/>
          <a:ln w="9525">
            <a:noFill/>
            <a:miter lim="800000"/>
            <a:headEnd/>
            <a:tailEnd/>
          </a:ln>
        </p:spPr>
        <p:txBody>
          <a:bodyPr/>
          <a:lstStyle/>
          <a:p>
            <a:pPr algn="ctr"/>
            <a:r>
              <a:rPr lang="es-ES" sz="2800" b="1" i="1" u="sng">
                <a:latin typeface="Bookman Old Style" pitchFamily="18" charset="0"/>
              </a:rPr>
              <a:t>RESEÑA DEL CONTENIDO.</a:t>
            </a:r>
          </a:p>
        </p:txBody>
      </p:sp>
      <p:sp>
        <p:nvSpPr>
          <p:cNvPr id="18434" name="Rectangle 3"/>
          <p:cNvSpPr>
            <a:spLocks noChangeArrowheads="1"/>
          </p:cNvSpPr>
          <p:nvPr/>
        </p:nvSpPr>
        <p:spPr bwMode="auto">
          <a:xfrm>
            <a:off x="827088" y="844550"/>
            <a:ext cx="7848600" cy="3662363"/>
          </a:xfrm>
          <a:prstGeom prst="rect">
            <a:avLst/>
          </a:prstGeom>
          <a:noFill/>
          <a:ln w="9525">
            <a:noFill/>
            <a:miter lim="800000"/>
            <a:headEnd/>
            <a:tailEnd/>
          </a:ln>
        </p:spPr>
        <p:txBody>
          <a:bodyPr anchor="ctr">
            <a:spAutoFit/>
          </a:bodyPr>
          <a:lstStyle/>
          <a:p>
            <a:pPr algn="ctr"/>
            <a:endParaRPr lang="es-ES"/>
          </a:p>
          <a:p>
            <a:pPr algn="ctr"/>
            <a:r>
              <a:rPr lang="es-ES"/>
              <a:t>MODERN PENTATHLON (INGLÉS)   </a:t>
            </a:r>
          </a:p>
          <a:p>
            <a:pPr algn="ctr"/>
            <a:r>
              <a:rPr lang="es-ES"/>
              <a:t>PENTATHLON MODERNE (FRANCÉS)</a:t>
            </a:r>
          </a:p>
          <a:p>
            <a:pPr algn="ctr"/>
            <a:endParaRPr lang="es-ES"/>
          </a:p>
          <a:p>
            <a:pPr algn="ctr"/>
            <a:r>
              <a:rPr lang="es-ES" u="sng"/>
              <a:t>Origen: </a:t>
            </a:r>
          </a:p>
          <a:p>
            <a:pPr algn="ctr"/>
            <a:endParaRPr lang="es-ES" u="sng"/>
          </a:p>
          <a:p>
            <a:pPr algn="ctr"/>
            <a:r>
              <a:rPr lang="es-ES"/>
              <a:t>El Pentatlón apareció en el programa Olímpico de la antigüedad durante la XVIII edición, año 708 a.c.</a:t>
            </a:r>
          </a:p>
          <a:p>
            <a:pPr algn="ctr"/>
            <a:endParaRPr lang="es-ES"/>
          </a:p>
          <a:p>
            <a:pPr algn="ctr"/>
            <a:r>
              <a:rPr lang="es-ES"/>
              <a:t>En la competencia los atletas eran juzgados en cinco disciplinas distintas. Tres de ellas eran calificadas de “Ligeras”: la carrera, el salto de longitud y el lanzamiento de la jabalina y las otras dos de “Fuertes”: el lanzamiento del disco y una combinación de boxeo y lucha.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ChangeArrowheads="1"/>
          </p:cNvSpPr>
          <p:nvPr/>
        </p:nvSpPr>
        <p:spPr bwMode="auto">
          <a:xfrm>
            <a:off x="684213" y="765175"/>
            <a:ext cx="7512050" cy="2838450"/>
          </a:xfrm>
          <a:prstGeom prst="rect">
            <a:avLst/>
          </a:prstGeom>
          <a:noFill/>
          <a:ln w="9525">
            <a:noFill/>
            <a:miter lim="800000"/>
            <a:headEnd/>
            <a:tailEnd/>
          </a:ln>
        </p:spPr>
        <p:txBody>
          <a:bodyPr wrap="none" anchor="ctr">
            <a:spAutoFit/>
          </a:bodyPr>
          <a:lstStyle/>
          <a:p>
            <a:r>
              <a:rPr lang="es-ES" b="1" u="sng"/>
              <a:t>SEGUNDO  AÑO   (15 – 16)</a:t>
            </a:r>
          </a:p>
          <a:p>
            <a:endParaRPr lang="es-ES"/>
          </a:p>
          <a:p>
            <a:r>
              <a:rPr lang="es-ES"/>
              <a:t>Trabajar  sobre la posición en la primera etapa.</a:t>
            </a:r>
          </a:p>
          <a:p>
            <a:r>
              <a:rPr lang="es-ES"/>
              <a:t>1    Asiento del jinete</a:t>
            </a:r>
          </a:p>
          <a:p>
            <a:r>
              <a:rPr lang="es-ES"/>
              <a:t>2.   Equilibrio del jinete</a:t>
            </a:r>
          </a:p>
          <a:p>
            <a:r>
              <a:rPr lang="es-ES"/>
              <a:t>3.   Aprendizaje para entrar y acompañar al caballo en sus movimientos.</a:t>
            </a:r>
          </a:p>
          <a:p>
            <a:r>
              <a:rPr lang="es-ES"/>
              <a:t>4.   Desarrollo del tacto del jinete</a:t>
            </a:r>
          </a:p>
          <a:p>
            <a:r>
              <a:rPr lang="es-ES"/>
              <a:t>5.   Aprendizaje de las ayudas y su aplicación.</a:t>
            </a:r>
          </a:p>
          <a:p>
            <a:r>
              <a:rPr lang="es-ES"/>
              <a:t>6.   Asiento ligero</a:t>
            </a:r>
          </a:p>
          <a:p>
            <a:pPr eaLnBrk="0" hangingPunct="0"/>
            <a:endParaRPr lang="es-E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ChangeArrowheads="1"/>
          </p:cNvSpPr>
          <p:nvPr/>
        </p:nvSpPr>
        <p:spPr bwMode="auto">
          <a:xfrm>
            <a:off x="1438275" y="1049338"/>
            <a:ext cx="6267450" cy="4760912"/>
          </a:xfrm>
          <a:prstGeom prst="rect">
            <a:avLst/>
          </a:prstGeom>
          <a:noFill/>
          <a:ln w="9525">
            <a:noFill/>
            <a:miter lim="800000"/>
            <a:headEnd/>
            <a:tailEnd/>
          </a:ln>
        </p:spPr>
        <p:txBody>
          <a:bodyPr wrap="none" anchor="ctr">
            <a:spAutoFit/>
          </a:bodyPr>
          <a:lstStyle/>
          <a:p>
            <a:pPr>
              <a:tabLst>
                <a:tab pos="228600" algn="l"/>
              </a:tabLst>
            </a:pPr>
            <a:r>
              <a:rPr lang="es-ES" b="1" u="sng"/>
              <a:t>TERCER AÑO</a:t>
            </a:r>
          </a:p>
          <a:p>
            <a:pPr>
              <a:tabLst>
                <a:tab pos="228600" algn="l"/>
              </a:tabLst>
            </a:pPr>
            <a:endParaRPr lang="es-ES" u="sng"/>
          </a:p>
          <a:p>
            <a:pPr>
              <a:tabLst>
                <a:tab pos="228600" algn="l"/>
              </a:tabLst>
            </a:pPr>
            <a:r>
              <a:rPr lang="es-ES"/>
              <a:t>1.  Transiciones Paso – Trote –Galope –Trote –Paso</a:t>
            </a:r>
          </a:p>
          <a:p>
            <a:pPr>
              <a:tabLst>
                <a:tab pos="228600" algn="l"/>
              </a:tabLst>
            </a:pPr>
            <a:r>
              <a:rPr lang="es-ES"/>
              <a:t>Paso – Galope –Paso Alto</a:t>
            </a:r>
          </a:p>
          <a:p>
            <a:pPr>
              <a:tabLst>
                <a:tab pos="228600" algn="l"/>
              </a:tabLst>
            </a:pPr>
            <a:r>
              <a:rPr lang="es-ES"/>
              <a:t>Paso  atrás   – Paso- Galope</a:t>
            </a:r>
          </a:p>
          <a:p>
            <a:pPr>
              <a:tabLst>
                <a:tab pos="228600" algn="l"/>
              </a:tabLst>
            </a:pPr>
            <a:r>
              <a:rPr lang="es-ES"/>
              <a:t>Paso – Alto _Galope – etc.</a:t>
            </a:r>
          </a:p>
          <a:p>
            <a:pPr>
              <a:tabLst>
                <a:tab pos="228600" algn="l"/>
              </a:tabLst>
            </a:pPr>
            <a:r>
              <a:rPr lang="es-ES"/>
              <a:t>2.   Ejercicios de doma básica que sirven para el salto.</a:t>
            </a:r>
          </a:p>
          <a:p>
            <a:pPr>
              <a:tabLst>
                <a:tab pos="228600" algn="l"/>
              </a:tabLst>
            </a:pPr>
            <a:r>
              <a:rPr lang="es-ES"/>
              <a:t>Pirueta natural</a:t>
            </a:r>
          </a:p>
          <a:p>
            <a:pPr>
              <a:tabLst>
                <a:tab pos="228600" algn="l"/>
              </a:tabLst>
            </a:pPr>
            <a:r>
              <a:rPr lang="es-ES"/>
              <a:t>Apoyos</a:t>
            </a:r>
          </a:p>
          <a:p>
            <a:pPr>
              <a:tabLst>
                <a:tab pos="228600" algn="l"/>
              </a:tabLst>
            </a:pPr>
            <a:r>
              <a:rPr lang="es-ES"/>
              <a:t>Medias paradas</a:t>
            </a:r>
          </a:p>
          <a:p>
            <a:pPr>
              <a:tabLst>
                <a:tab pos="228600" algn="l"/>
              </a:tabLst>
            </a:pPr>
            <a:r>
              <a:rPr lang="es-ES"/>
              <a:t>Cambios de mano al galope</a:t>
            </a:r>
          </a:p>
          <a:p>
            <a:pPr>
              <a:tabLst>
                <a:tab pos="228600" algn="l"/>
              </a:tabLst>
            </a:pPr>
            <a:r>
              <a:rPr lang="es-ES"/>
              <a:t>3.   Variaciones de las distancias en los saltos.</a:t>
            </a:r>
          </a:p>
          <a:p>
            <a:pPr>
              <a:tabLst>
                <a:tab pos="228600" algn="l"/>
              </a:tabLst>
            </a:pPr>
            <a:r>
              <a:rPr lang="es-ES"/>
              <a:t>Combinaciones clásicas trancos a dar en cada una de ellas.</a:t>
            </a:r>
          </a:p>
          <a:p>
            <a:pPr>
              <a:tabLst>
                <a:tab pos="228600" algn="l"/>
              </a:tabLst>
            </a:pPr>
            <a:r>
              <a:rPr lang="es-ES"/>
              <a:t>Salto de concurso</a:t>
            </a:r>
          </a:p>
          <a:p>
            <a:pPr>
              <a:tabLst>
                <a:tab pos="228600" algn="l"/>
              </a:tabLst>
            </a:pPr>
            <a:r>
              <a:rPr lang="es-ES"/>
              <a:t>Salto fuera de distancia</a:t>
            </a:r>
          </a:p>
          <a:p>
            <a:pPr>
              <a:tabLst>
                <a:tab pos="228600" algn="l"/>
              </a:tabLst>
            </a:pPr>
            <a:r>
              <a:rPr lang="es-ES"/>
              <a:t>Ejercicios de saltos con caballetes más complejos.</a:t>
            </a:r>
          </a:p>
          <a:p>
            <a:pPr>
              <a:tabLst>
                <a:tab pos="228600" algn="l"/>
              </a:tabLst>
            </a:pPr>
            <a:r>
              <a:rPr lang="es-ES"/>
              <a:t>4.   Perfeccionar el trabajo de conducción y destrezas.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4"/>
          <p:cNvSpPr>
            <a:spLocks noChangeArrowheads="1"/>
          </p:cNvSpPr>
          <p:nvPr/>
        </p:nvSpPr>
        <p:spPr bwMode="auto">
          <a:xfrm>
            <a:off x="684213" y="333375"/>
            <a:ext cx="7848600" cy="5722938"/>
          </a:xfrm>
          <a:prstGeom prst="rect">
            <a:avLst/>
          </a:prstGeom>
          <a:noFill/>
          <a:ln w="9525">
            <a:noFill/>
            <a:miter lim="800000"/>
            <a:headEnd/>
            <a:tailEnd/>
          </a:ln>
        </p:spPr>
        <p:txBody>
          <a:bodyPr>
            <a:spAutoFit/>
          </a:bodyPr>
          <a:lstStyle/>
          <a:p>
            <a:r>
              <a:rPr lang="es-ES"/>
              <a:t>Explicación y aclaración de las ayudas que mejoran la sumisión del caballo.</a:t>
            </a:r>
          </a:p>
          <a:p>
            <a:r>
              <a:rPr lang="es-ES"/>
              <a:t>5. Agregar en los ejercicios de picadero ejercicios como:</a:t>
            </a:r>
          </a:p>
          <a:p>
            <a:r>
              <a:rPr lang="es-ES"/>
              <a:t>Galopar en contraposición</a:t>
            </a:r>
          </a:p>
          <a:p>
            <a:r>
              <a:rPr lang="es-ES"/>
              <a:t>Contragalope</a:t>
            </a:r>
          </a:p>
          <a:p>
            <a:r>
              <a:rPr lang="es-ES"/>
              <a:t>Pasajes de ángulos.</a:t>
            </a:r>
          </a:p>
          <a:p>
            <a:r>
              <a:rPr lang="es-ES"/>
              <a:t>6. Trabajar sobre las velocidades de competencias 350 m/min y 400 m/min</a:t>
            </a:r>
          </a:p>
          <a:p>
            <a:r>
              <a:rPr lang="es-ES"/>
              <a:t>7. Trabajar saltos sueltos a las velocidades establecidas.</a:t>
            </a:r>
          </a:p>
          <a:p>
            <a:r>
              <a:rPr lang="es-ES"/>
              <a:t>8. Marchas en el exterior (Campo)</a:t>
            </a:r>
          </a:p>
          <a:p>
            <a:r>
              <a:rPr lang="es-ES"/>
              <a:t>9. Montar diferentes caballos para conocerlos diferentes temperamentos.</a:t>
            </a:r>
          </a:p>
          <a:p>
            <a:r>
              <a:rPr lang="es-ES"/>
              <a:t>Conocer a fondo las cualidades que distinguen a un caballo. El pentatleta debe saber penetrar en el pensamiento del caballo.</a:t>
            </a:r>
          </a:p>
          <a:p>
            <a:r>
              <a:rPr lang="es-ES"/>
              <a:t>10. Aprender a reunir un caballo.</a:t>
            </a:r>
          </a:p>
          <a:p>
            <a:r>
              <a:rPr lang="es-ES"/>
              <a:t>11. Como poner el caballo en la mano.</a:t>
            </a:r>
          </a:p>
          <a:p>
            <a:r>
              <a:rPr lang="es-ES"/>
              <a:t>12. Saltos fuera de distancias con aumento de la complejidad, antes y después.</a:t>
            </a:r>
          </a:p>
          <a:p>
            <a:r>
              <a:rPr lang="es-ES"/>
              <a:t>13. Dominar 1.10mt y trabajar sobre el 1.20 mt.</a:t>
            </a:r>
          </a:p>
          <a:p>
            <a:r>
              <a:rPr lang="es-ES"/>
              <a:t>El trabajo debe dirigirse mayormente sobre los saltos ya que el Pentatleta no necesita de tanto conocimiento de doma.</a:t>
            </a:r>
          </a:p>
          <a:p>
            <a:pPr eaLnBrk="0" hangingPunct="0">
              <a:spcBef>
                <a:spcPct val="50000"/>
              </a:spcBef>
            </a:pPr>
            <a:endParaRPr lang="es-E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ChangeArrowheads="1"/>
          </p:cNvSpPr>
          <p:nvPr/>
        </p:nvSpPr>
        <p:spPr bwMode="auto">
          <a:xfrm>
            <a:off x="468313" y="1355725"/>
            <a:ext cx="7575550" cy="3937000"/>
          </a:xfrm>
          <a:prstGeom prst="rect">
            <a:avLst/>
          </a:prstGeom>
          <a:noFill/>
          <a:ln w="9525">
            <a:noFill/>
            <a:miter lim="800000"/>
            <a:headEnd/>
            <a:tailEnd/>
          </a:ln>
        </p:spPr>
        <p:txBody>
          <a:bodyPr wrap="none" anchor="ctr">
            <a:spAutoFit/>
          </a:bodyPr>
          <a:lstStyle/>
          <a:p>
            <a:r>
              <a:rPr lang="es-ES" b="1" u="sng"/>
              <a:t>INDICACIONES  TÉCNICAS  METODOLÓGICAS</a:t>
            </a:r>
          </a:p>
          <a:p>
            <a:endParaRPr lang="es-ES" b="1" u="sng"/>
          </a:p>
          <a:p>
            <a:endParaRPr lang="es-ES"/>
          </a:p>
          <a:p>
            <a:r>
              <a:rPr lang="es-ES"/>
              <a:t> Para la instrucción del jinete debe utilizarse como mínimo el  tiempo que</a:t>
            </a:r>
          </a:p>
          <a:p>
            <a:r>
              <a:rPr lang="es-ES"/>
              <a:t> estipule el programa de acuerdo a la categoría. </a:t>
            </a:r>
          </a:p>
          <a:p>
            <a:r>
              <a:rPr lang="es-ES"/>
              <a:t> Comprendiendo las diversas fases:</a:t>
            </a:r>
          </a:p>
          <a:p>
            <a:r>
              <a:rPr lang="es-ES"/>
              <a:t>1. Asiento del jinete</a:t>
            </a:r>
          </a:p>
          <a:p>
            <a:r>
              <a:rPr lang="es-ES"/>
              <a:t>2. Equilibrio del jinete</a:t>
            </a:r>
          </a:p>
          <a:p>
            <a:r>
              <a:rPr lang="es-ES"/>
              <a:t>3. Aprendizaje para entrar y acompañar al caballo en sus movimientos.</a:t>
            </a:r>
          </a:p>
          <a:p>
            <a:r>
              <a:rPr lang="es-ES"/>
              <a:t>4. Desarrollo del tacto del jinete</a:t>
            </a:r>
          </a:p>
          <a:p>
            <a:r>
              <a:rPr lang="es-ES"/>
              <a:t>5. Aprendizaje de las ayudas y su aplicación</a:t>
            </a:r>
          </a:p>
          <a:p>
            <a:r>
              <a:rPr lang="es-ES"/>
              <a:t>6. Asiento ligero</a:t>
            </a:r>
          </a:p>
          <a:p>
            <a:r>
              <a:rPr lang="es-ES"/>
              <a:t>7. Introducción al salto.</a:t>
            </a:r>
          </a:p>
          <a:p>
            <a:pPr eaLnBrk="0" hangingPunct="0"/>
            <a:endParaRPr lang="es-E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8313" y="612775"/>
            <a:ext cx="8064500" cy="5078413"/>
          </a:xfrm>
          <a:prstGeom prst="rect">
            <a:avLst/>
          </a:prstGeom>
        </p:spPr>
        <p:txBody>
          <a:bodyPr>
            <a:spAutoFit/>
          </a:bodyPr>
          <a:lstStyle/>
          <a:p>
            <a:pPr algn="just" fontAlgn="auto">
              <a:spcBef>
                <a:spcPts val="0"/>
              </a:spcBef>
              <a:spcAft>
                <a:spcPts val="0"/>
              </a:spcAft>
              <a:defRPr/>
            </a:pPr>
            <a:r>
              <a:rPr lang="es-ES" dirty="0">
                <a:latin typeface="Arial Unicode MS" pitchFamily="34" charset="-128"/>
                <a:ea typeface="Arial Unicode MS" pitchFamily="34" charset="-128"/>
                <a:cs typeface="Arial Unicode MS" pitchFamily="34" charset="-128"/>
              </a:rPr>
              <a:t> </a:t>
            </a:r>
          </a:p>
          <a:p>
            <a:pPr algn="just" fontAlgn="auto">
              <a:spcBef>
                <a:spcPts val="0"/>
              </a:spcBef>
              <a:spcAft>
                <a:spcPts val="0"/>
              </a:spcAft>
              <a:defRPr/>
            </a:pPr>
            <a:r>
              <a:rPr lang="es-ES" dirty="0">
                <a:latin typeface="Arial Unicode MS" pitchFamily="34" charset="-128"/>
                <a:ea typeface="Arial Unicode MS" pitchFamily="34" charset="-128"/>
                <a:cs typeface="Arial Unicode MS" pitchFamily="34" charset="-128"/>
              </a:rPr>
              <a:t>Características del alumno que tiene condiciones para ser seleccionado. Figura # 1</a:t>
            </a:r>
          </a:p>
          <a:p>
            <a:pPr algn="just" fontAlgn="auto">
              <a:spcBef>
                <a:spcPts val="0"/>
              </a:spcBef>
              <a:spcAft>
                <a:spcPts val="0"/>
              </a:spcAft>
              <a:defRPr/>
            </a:pPr>
            <a:endParaRPr lang="es-ES" dirty="0">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latin typeface="Arial Unicode MS" pitchFamily="34" charset="-128"/>
                <a:ea typeface="Arial Unicode MS" pitchFamily="34" charset="-128"/>
                <a:cs typeface="Arial Unicode MS" pitchFamily="34" charset="-128"/>
              </a:rPr>
              <a:t>Estatura relativamente grande o elevada para su edad, a expensas del tronco, cabeza, cuello, tórax y cadera.</a:t>
            </a:r>
          </a:p>
          <a:p>
            <a:pPr marL="342900" indent="-342900" algn="just" fontAlgn="auto">
              <a:spcBef>
                <a:spcPts val="0"/>
              </a:spcBef>
              <a:spcAft>
                <a:spcPts val="0"/>
              </a:spcAft>
              <a:buFont typeface="Symbol"/>
              <a:buChar char="-"/>
              <a:tabLst>
                <a:tab pos="228600" algn="l"/>
              </a:tabLst>
              <a:defRPr/>
            </a:pPr>
            <a:endParaRPr lang="es-ES" dirty="0">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latin typeface="Arial Unicode MS" pitchFamily="34" charset="-128"/>
                <a:ea typeface="Arial Unicode MS" pitchFamily="34" charset="-128"/>
                <a:cs typeface="Arial Unicode MS" pitchFamily="34" charset="-128"/>
              </a:rPr>
              <a:t>Pelvis y cadera estrecha, hombros anchos.</a:t>
            </a:r>
          </a:p>
          <a:p>
            <a:pPr marL="342900" indent="-342900" algn="just" fontAlgn="auto">
              <a:spcBef>
                <a:spcPts val="0"/>
              </a:spcBef>
              <a:spcAft>
                <a:spcPts val="0"/>
              </a:spcAft>
              <a:buFont typeface="Symbol"/>
              <a:buChar char="-"/>
              <a:tabLst>
                <a:tab pos="228600" algn="l"/>
              </a:tabLst>
              <a:defRPr/>
            </a:pPr>
            <a:endParaRPr lang="es-ES" dirty="0">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latin typeface="Arial Unicode MS" pitchFamily="34" charset="-128"/>
                <a:ea typeface="Arial Unicode MS" pitchFamily="34" charset="-128"/>
                <a:cs typeface="Arial Unicode MS" pitchFamily="34" charset="-128"/>
              </a:rPr>
              <a:t>Tórax plano y largo. Cuello y tronco largo.</a:t>
            </a:r>
          </a:p>
          <a:p>
            <a:pPr marL="342900" indent="-342900" algn="just" fontAlgn="auto">
              <a:spcBef>
                <a:spcPts val="0"/>
              </a:spcBef>
              <a:spcAft>
                <a:spcPts val="0"/>
              </a:spcAft>
              <a:buFont typeface="Symbol"/>
              <a:buChar char="-"/>
              <a:tabLst>
                <a:tab pos="228600" algn="l"/>
              </a:tabLst>
              <a:defRPr/>
            </a:pPr>
            <a:endParaRPr lang="es-ES" dirty="0">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latin typeface="Arial Unicode MS" pitchFamily="34" charset="-128"/>
                <a:ea typeface="Arial Unicode MS" pitchFamily="34" charset="-128"/>
                <a:cs typeface="Arial Unicode MS" pitchFamily="34" charset="-128"/>
              </a:rPr>
              <a:t>Atleta de peso normal o delgado (con poco tejido adiposo)</a:t>
            </a:r>
          </a:p>
          <a:p>
            <a:pPr marL="342900" indent="-342900" algn="just" fontAlgn="auto">
              <a:spcBef>
                <a:spcPts val="0"/>
              </a:spcBef>
              <a:spcAft>
                <a:spcPts val="0"/>
              </a:spcAft>
              <a:buFont typeface="Symbol"/>
              <a:buChar char="-"/>
              <a:tabLst>
                <a:tab pos="228600" algn="l"/>
              </a:tabLst>
              <a:defRPr/>
            </a:pPr>
            <a:endParaRPr lang="es-ES" dirty="0">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latin typeface="Arial Unicode MS" pitchFamily="34" charset="-128"/>
                <a:ea typeface="Arial Unicode MS" pitchFamily="34" charset="-128"/>
                <a:cs typeface="Arial Unicode MS" pitchFamily="34" charset="-128"/>
              </a:rPr>
              <a:t>Pronunciamiento mínimo de la región glútea. Poco desarrollo de las mamas en el caso de las niñas.</a:t>
            </a:r>
          </a:p>
          <a:p>
            <a:pPr marL="342900" indent="-342900" algn="just" fontAlgn="auto">
              <a:spcBef>
                <a:spcPts val="0"/>
              </a:spcBef>
              <a:spcAft>
                <a:spcPts val="0"/>
              </a:spcAft>
              <a:buFont typeface="Symbol"/>
              <a:buChar char="-"/>
              <a:tabLst>
                <a:tab pos="228600" algn="l"/>
              </a:tabLst>
              <a:defRPr/>
            </a:pPr>
            <a:endParaRPr lang="es-ES" dirty="0">
              <a:latin typeface="Arial Unicode MS" pitchFamily="34" charset="-128"/>
              <a:ea typeface="Arial Unicode MS" pitchFamily="34" charset="-128"/>
              <a:cs typeface="Arial Unicode MS" pitchFamily="34" charset="-128"/>
            </a:endParaRPr>
          </a:p>
          <a:p>
            <a:pPr marL="342900" indent="-342900" algn="just" fontAlgn="auto">
              <a:spcBef>
                <a:spcPts val="0"/>
              </a:spcBef>
              <a:spcAft>
                <a:spcPts val="0"/>
              </a:spcAft>
              <a:buFont typeface="Symbol"/>
              <a:buChar char="-"/>
              <a:tabLst>
                <a:tab pos="228600" algn="l"/>
              </a:tabLst>
              <a:defRPr/>
            </a:pPr>
            <a:r>
              <a:rPr lang="es-ES" dirty="0">
                <a:latin typeface="Arial Unicode MS" pitchFamily="34" charset="-128"/>
                <a:ea typeface="Arial Unicode MS" pitchFamily="34" charset="-128"/>
                <a:cs typeface="Arial Unicode MS" pitchFamily="34" charset="-128"/>
              </a:rPr>
              <a:t>Brazos largos, piernas de tamaño normal. Pies y manos relativamente grandes.</a:t>
            </a:r>
          </a:p>
        </p:txBody>
      </p:sp>
      <p:sp>
        <p:nvSpPr>
          <p:cNvPr id="84994" name="3 Rectángulo"/>
          <p:cNvSpPr>
            <a:spLocks noChangeArrowheads="1"/>
          </p:cNvSpPr>
          <p:nvPr/>
        </p:nvSpPr>
        <p:spPr bwMode="auto">
          <a:xfrm>
            <a:off x="1917700" y="242888"/>
            <a:ext cx="5338763" cy="523875"/>
          </a:xfrm>
          <a:prstGeom prst="rect">
            <a:avLst/>
          </a:prstGeom>
          <a:noFill/>
          <a:ln w="9525">
            <a:noFill/>
            <a:miter lim="800000"/>
            <a:headEnd/>
            <a:tailEnd/>
          </a:ln>
        </p:spPr>
        <p:txBody>
          <a:bodyPr wrap="none">
            <a:spAutoFit/>
          </a:bodyPr>
          <a:lstStyle/>
          <a:p>
            <a:pPr algn="just"/>
            <a:r>
              <a:rPr lang="es-ES" sz="2800" b="1" i="1" u="sng">
                <a:latin typeface="Bookman Old Style" pitchFamily="18" charset="0"/>
                <a:cs typeface="Times New Roman" pitchFamily="18" charset="0"/>
              </a:rPr>
              <a:t>SELECCIÓN DE TALENTOS:</a:t>
            </a:r>
            <a:endParaRPr lang="es-ES" sz="2800" i="1">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2 Rectángulo"/>
          <p:cNvSpPr>
            <a:spLocks noChangeArrowheads="1"/>
          </p:cNvSpPr>
          <p:nvPr/>
        </p:nvSpPr>
        <p:spPr bwMode="auto">
          <a:xfrm>
            <a:off x="2339975" y="612775"/>
            <a:ext cx="4176713" cy="369888"/>
          </a:xfrm>
          <a:prstGeom prst="rect">
            <a:avLst/>
          </a:prstGeom>
          <a:noFill/>
          <a:ln w="9525">
            <a:noFill/>
            <a:miter lim="800000"/>
            <a:headEnd/>
            <a:tailEnd/>
          </a:ln>
        </p:spPr>
        <p:txBody>
          <a:bodyPr>
            <a:spAutoFit/>
          </a:bodyPr>
          <a:lstStyle/>
          <a:p>
            <a:pPr algn="just"/>
            <a:r>
              <a:rPr lang="es-ES">
                <a:latin typeface="Arial Unicode MS" pitchFamily="34" charset="-128"/>
                <a:ea typeface="Arial Unicode MS" pitchFamily="34" charset="-128"/>
                <a:cs typeface="Arial Unicode MS" pitchFamily="34" charset="-128"/>
              </a:rPr>
              <a:t> </a:t>
            </a:r>
          </a:p>
        </p:txBody>
      </p:sp>
      <p:sp>
        <p:nvSpPr>
          <p:cNvPr id="86018" name="4 CuadroTexto"/>
          <p:cNvSpPr txBox="1">
            <a:spLocks noChangeArrowheads="1"/>
          </p:cNvSpPr>
          <p:nvPr/>
        </p:nvSpPr>
        <p:spPr bwMode="auto">
          <a:xfrm>
            <a:off x="611188" y="798513"/>
            <a:ext cx="7848600" cy="368300"/>
          </a:xfrm>
          <a:prstGeom prst="rect">
            <a:avLst/>
          </a:prstGeom>
          <a:noFill/>
          <a:ln w="9525">
            <a:noFill/>
            <a:miter lim="800000"/>
            <a:headEnd/>
            <a:tailEnd/>
          </a:ln>
        </p:spPr>
        <p:txBody>
          <a:bodyPr>
            <a:spAutoFit/>
          </a:bodyPr>
          <a:lstStyle/>
          <a:p>
            <a:endParaRPr lang="es-MX"/>
          </a:p>
        </p:txBody>
      </p:sp>
      <p:pic>
        <p:nvPicPr>
          <p:cNvPr id="86019" name="Picture 35"/>
          <p:cNvPicPr>
            <a:picLocks noChangeAspect="1" noChangeArrowheads="1"/>
          </p:cNvPicPr>
          <p:nvPr/>
        </p:nvPicPr>
        <p:blipFill>
          <a:blip r:embed="rId2"/>
          <a:srcRect/>
          <a:stretch>
            <a:fillRect/>
          </a:stretch>
        </p:blipFill>
        <p:spPr bwMode="auto">
          <a:xfrm>
            <a:off x="468313" y="612775"/>
            <a:ext cx="11204575" cy="624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CuadroTexto"/>
          <p:cNvSpPr txBox="1">
            <a:spLocks noChangeArrowheads="1"/>
          </p:cNvSpPr>
          <p:nvPr/>
        </p:nvSpPr>
        <p:spPr bwMode="auto">
          <a:xfrm>
            <a:off x="468313" y="549275"/>
            <a:ext cx="8424862" cy="368300"/>
          </a:xfrm>
          <a:prstGeom prst="rect">
            <a:avLst/>
          </a:prstGeom>
          <a:noFill/>
          <a:ln w="9525">
            <a:noFill/>
            <a:miter lim="800000"/>
            <a:headEnd/>
            <a:tailEnd/>
          </a:ln>
        </p:spPr>
        <p:txBody>
          <a:bodyPr>
            <a:spAutoFit/>
          </a:bodyPr>
          <a:lstStyle/>
          <a:p>
            <a:endParaRPr lang="es-MX"/>
          </a:p>
        </p:txBody>
      </p:sp>
      <p:graphicFrame>
        <p:nvGraphicFramePr>
          <p:cNvPr id="7" name="6 Tabla"/>
          <p:cNvGraphicFramePr>
            <a:graphicFrameLocks noGrp="1"/>
          </p:cNvGraphicFramePr>
          <p:nvPr/>
        </p:nvGraphicFramePr>
        <p:xfrm>
          <a:off x="395288" y="581025"/>
          <a:ext cx="8497887" cy="4389438"/>
        </p:xfrm>
        <a:graphic>
          <a:graphicData uri="http://schemas.openxmlformats.org/drawingml/2006/table">
            <a:tbl>
              <a:tblPr/>
              <a:tblGrid>
                <a:gridCol w="1008112"/>
                <a:gridCol w="877421"/>
                <a:gridCol w="130691"/>
                <a:gridCol w="1008112"/>
                <a:gridCol w="864096"/>
                <a:gridCol w="1296144"/>
                <a:gridCol w="936104"/>
                <a:gridCol w="1368152"/>
                <a:gridCol w="1008112"/>
              </a:tblGrid>
              <a:tr h="158750">
                <a:tc gridSpan="5">
                  <a:txBody>
                    <a:bodyPr/>
                    <a:lstStyle/>
                    <a:p>
                      <a:pPr algn="ctr">
                        <a:spcAft>
                          <a:spcPts val="0"/>
                        </a:spcAft>
                      </a:pPr>
                      <a:r>
                        <a:rPr lang="es-ES" sz="1800" b="1" dirty="0">
                          <a:solidFill>
                            <a:srgbClr val="000000"/>
                          </a:solidFill>
                          <a:effectLst/>
                          <a:latin typeface="Arial"/>
                          <a:ea typeface="Calibri"/>
                        </a:rPr>
                        <a:t>PERSPECTIVAS INMEDIATAS</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a:spcAft>
                          <a:spcPts val="0"/>
                        </a:spcAft>
                      </a:pPr>
                      <a:r>
                        <a:rPr lang="es-ES" sz="1800" b="1">
                          <a:solidFill>
                            <a:srgbClr val="000000"/>
                          </a:solidFill>
                          <a:effectLst/>
                          <a:latin typeface="Arial"/>
                          <a:ea typeface="Calibri"/>
                        </a:rPr>
                        <a:t>PERSPECTIVAS MEDIATAS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158750">
                <a:tc gridSpan="2">
                  <a:txBody>
                    <a:bodyPr/>
                    <a:lstStyle/>
                    <a:p>
                      <a:pPr algn="ctr">
                        <a:spcAft>
                          <a:spcPts val="0"/>
                        </a:spcAft>
                      </a:pPr>
                      <a:r>
                        <a:rPr lang="es-ES" sz="1800" b="1">
                          <a:solidFill>
                            <a:srgbClr val="000000"/>
                          </a:solidFill>
                          <a:effectLst/>
                          <a:latin typeface="Arial"/>
                          <a:ea typeface="Calibri"/>
                        </a:rPr>
                        <a:t>HOMBRES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3">
                  <a:txBody>
                    <a:bodyPr/>
                    <a:lstStyle/>
                    <a:p>
                      <a:pPr algn="ctr">
                        <a:spcAft>
                          <a:spcPts val="0"/>
                        </a:spcAft>
                      </a:pPr>
                      <a:r>
                        <a:rPr lang="es-ES" sz="1800" b="1">
                          <a:solidFill>
                            <a:srgbClr val="000000"/>
                          </a:solidFill>
                          <a:effectLst/>
                          <a:latin typeface="Arial"/>
                          <a:ea typeface="Calibri"/>
                        </a:rPr>
                        <a:t>MUJERES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ctr">
                        <a:spcAft>
                          <a:spcPts val="0"/>
                        </a:spcAft>
                      </a:pPr>
                      <a:r>
                        <a:rPr lang="es-ES" sz="1800" b="1">
                          <a:solidFill>
                            <a:srgbClr val="000000"/>
                          </a:solidFill>
                          <a:effectLst/>
                          <a:latin typeface="Arial"/>
                          <a:ea typeface="Calibri"/>
                        </a:rPr>
                        <a:t>HOMBRES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s-ES" sz="1800" b="1" dirty="0">
                          <a:solidFill>
                            <a:srgbClr val="000000"/>
                          </a:solidFill>
                          <a:effectLst/>
                          <a:latin typeface="Arial"/>
                          <a:ea typeface="Calibri"/>
                        </a:rPr>
                        <a:t>MUJERES</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r h="158750">
                <a:tc gridSpan="5">
                  <a:txBody>
                    <a:bodyPr/>
                    <a:lstStyle/>
                    <a:p>
                      <a:pPr algn="ctr">
                        <a:spcAft>
                          <a:spcPts val="0"/>
                        </a:spcAft>
                      </a:pPr>
                      <a:r>
                        <a:rPr lang="es-ES" sz="1800" b="1">
                          <a:solidFill>
                            <a:srgbClr val="000000"/>
                          </a:solidFill>
                          <a:effectLst/>
                          <a:latin typeface="Arial"/>
                          <a:ea typeface="Calibri"/>
                        </a:rPr>
                        <a:t>NATACION</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l">
                        <a:spcAft>
                          <a:spcPts val="0"/>
                        </a:spcAft>
                      </a:pPr>
                      <a:r>
                        <a:rPr lang="es-ES" sz="1800" b="1" dirty="0" smtClean="0">
                          <a:solidFill>
                            <a:srgbClr val="000000"/>
                          </a:solidFill>
                          <a:effectLst/>
                          <a:latin typeface="Arial"/>
                          <a:ea typeface="Calibri"/>
                        </a:rPr>
                        <a:t>                     NATACION</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158750">
                <a:tc>
                  <a:txBody>
                    <a:bodyPr/>
                    <a:lstStyle/>
                    <a:p>
                      <a:pPr algn="ctr">
                        <a:spcAft>
                          <a:spcPts val="0"/>
                        </a:spcAft>
                      </a:pPr>
                      <a:r>
                        <a:rPr lang="es-ES" sz="1800" b="1">
                          <a:solidFill>
                            <a:srgbClr val="000000"/>
                          </a:solidFill>
                          <a:effectLst/>
                          <a:latin typeface="Arial"/>
                          <a:ea typeface="Calibri"/>
                        </a:rPr>
                        <a:t>Senior</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b="1">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Senior</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err="1">
                          <a:solidFill>
                            <a:srgbClr val="000000"/>
                          </a:solidFill>
                          <a:effectLst/>
                          <a:latin typeface="Arial"/>
                          <a:ea typeface="Calibri"/>
                        </a:rPr>
                        <a:t>Senior</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solidFill>
                            <a:srgbClr val="000000"/>
                          </a:solidFill>
                          <a:effectLst/>
                          <a:latin typeface="Arial"/>
                          <a:ea typeface="Calibri"/>
                        </a:rPr>
                        <a:t> </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Senior</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solidFill>
                            <a:srgbClr val="000000"/>
                          </a:solidFill>
                          <a:effectLst/>
                          <a:latin typeface="Arial"/>
                          <a:ea typeface="Calibri"/>
                        </a:rPr>
                        <a:t> </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a:txBody>
                    <a:bodyPr/>
                    <a:lstStyle/>
                    <a:p>
                      <a:pPr algn="ctr">
                        <a:spcAft>
                          <a:spcPts val="0"/>
                        </a:spcAft>
                      </a:pPr>
                      <a:r>
                        <a:rPr lang="es-ES" sz="1800" b="1" dirty="0">
                          <a:solidFill>
                            <a:srgbClr val="000000"/>
                          </a:solidFill>
                          <a:effectLst/>
                          <a:latin typeface="Arial"/>
                          <a:ea typeface="Calibri"/>
                        </a:rPr>
                        <a:t>Junior</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b="1">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Junior</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Junior</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Junior</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solidFill>
                            <a:srgbClr val="000000"/>
                          </a:solidFill>
                          <a:effectLst/>
                          <a:latin typeface="Arial"/>
                          <a:ea typeface="Calibri"/>
                        </a:rPr>
                        <a:t> </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A - B</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C</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A-B</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C</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A - B</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C</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A-B</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solidFill>
                            <a:srgbClr val="000000"/>
                          </a:solidFill>
                          <a:effectLst/>
                          <a:latin typeface="Arial"/>
                          <a:ea typeface="Calibri"/>
                        </a:rPr>
                        <a:t>Juvenil</a:t>
                      </a:r>
                      <a:endParaRPr lang="es-MX" sz="1800">
                        <a:effectLst/>
                        <a:latin typeface="Times New Roman"/>
                        <a:ea typeface="Calibri"/>
                      </a:endParaRPr>
                    </a:p>
                    <a:p>
                      <a:pPr algn="ctr">
                        <a:spcAft>
                          <a:spcPts val="0"/>
                        </a:spcAft>
                      </a:pPr>
                      <a:r>
                        <a:rPr lang="es-ES" sz="1800" b="1">
                          <a:solidFill>
                            <a:srgbClr val="000000"/>
                          </a:solidFill>
                          <a:effectLst/>
                          <a:latin typeface="Arial"/>
                          <a:ea typeface="Calibri"/>
                        </a:rPr>
                        <a:t>C</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a:txBody>
                    <a:bodyPr/>
                    <a:lstStyle/>
                    <a:p>
                      <a:pPr algn="ctr">
                        <a:spcAft>
                          <a:spcPts val="0"/>
                        </a:spcAft>
                      </a:pPr>
                      <a:r>
                        <a:rPr lang="es-ES" sz="1800">
                          <a:solidFill>
                            <a:srgbClr val="000000"/>
                          </a:solidFill>
                          <a:effectLst/>
                          <a:latin typeface="Arial"/>
                          <a:ea typeface="Calibri"/>
                        </a:rPr>
                        <a:t>200m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a:solidFill>
                            <a:srgbClr val="000000"/>
                          </a:solidFill>
                          <a:effectLst/>
                          <a:latin typeface="Arial"/>
                          <a:ea typeface="Calibri"/>
                        </a:rPr>
                        <a:t>100m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100m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100m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100m</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a:txBody>
                    <a:bodyPr/>
                    <a:lstStyle/>
                    <a:p>
                      <a:pPr algn="ctr">
                        <a:spcAft>
                          <a:spcPts val="0"/>
                        </a:spcAft>
                      </a:pPr>
                      <a:r>
                        <a:rPr lang="es-ES" sz="1800">
                          <a:solidFill>
                            <a:srgbClr val="000000"/>
                          </a:solidFill>
                          <a:effectLst/>
                          <a:latin typeface="Arial"/>
                          <a:ea typeface="Calibri"/>
                        </a:rPr>
                        <a:t>2:18.00 – 2:13.00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a:solidFill>
                            <a:srgbClr val="000000"/>
                          </a:solidFill>
                          <a:effectLst/>
                          <a:latin typeface="Arial"/>
                          <a:ea typeface="Calibri"/>
                        </a:rPr>
                        <a:t>01:14.00 –</a:t>
                      </a:r>
                      <a:endParaRPr lang="es-MX" sz="1800">
                        <a:effectLst/>
                        <a:latin typeface="Times New Roman"/>
                        <a:ea typeface="Calibri"/>
                      </a:endParaRPr>
                    </a:p>
                    <a:p>
                      <a:pPr algn="ctr">
                        <a:spcAft>
                          <a:spcPts val="0"/>
                        </a:spcAft>
                      </a:pPr>
                      <a:r>
                        <a:rPr lang="es-ES" sz="1800">
                          <a:solidFill>
                            <a:srgbClr val="000000"/>
                          </a:solidFill>
                          <a:effectLst/>
                          <a:latin typeface="Arial"/>
                          <a:ea typeface="Calibri"/>
                        </a:rPr>
                        <a:t>01:05.00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2:35.00 – 2:25.00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1:19.00 –</a:t>
                      </a:r>
                      <a:endParaRPr lang="es-MX" sz="1800">
                        <a:effectLst/>
                        <a:latin typeface="Times New Roman"/>
                        <a:ea typeface="Calibri"/>
                      </a:endParaRPr>
                    </a:p>
                    <a:p>
                      <a:pPr algn="ctr">
                        <a:spcAft>
                          <a:spcPts val="0"/>
                        </a:spcAft>
                      </a:pPr>
                      <a:r>
                        <a:rPr lang="es-ES" sz="1800">
                          <a:solidFill>
                            <a:srgbClr val="000000"/>
                          </a:solidFill>
                          <a:effectLst/>
                          <a:latin typeface="Arial"/>
                          <a:ea typeface="Calibri"/>
                        </a:rPr>
                        <a:t>1:09.00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2:25.00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1:15.00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2:40.00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1:20.00</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a:txBody>
                    <a:bodyPr/>
                    <a:lstStyle/>
                    <a:p>
                      <a:pPr algn="ctr">
                        <a:spcAft>
                          <a:spcPts val="0"/>
                        </a:spcAft>
                      </a:pPr>
                      <a:r>
                        <a:rPr lang="es-ES" sz="1800">
                          <a:solidFill>
                            <a:srgbClr val="000000"/>
                          </a:solidFill>
                          <a:effectLst/>
                          <a:latin typeface="Arial"/>
                          <a:ea typeface="Calibri"/>
                        </a:rPr>
                        <a:t>286 – 301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a:solidFill>
                            <a:srgbClr val="000000"/>
                          </a:solidFill>
                          <a:effectLst/>
                          <a:latin typeface="Arial"/>
                          <a:ea typeface="Calibri"/>
                        </a:rPr>
                        <a:t>268 –295</a:t>
                      </a:r>
                      <a:endParaRPr lang="es-MX" sz="1800">
                        <a:effectLst/>
                        <a:latin typeface="Times New Roman"/>
                        <a:ea typeface="Calibri"/>
                      </a:endParaRPr>
                    </a:p>
                    <a:p>
                      <a:pPr algn="ctr">
                        <a:spcAft>
                          <a:spcPts val="0"/>
                        </a:spcAft>
                      </a:pPr>
                      <a:r>
                        <a:rPr lang="es-ES" sz="1800">
                          <a:solidFill>
                            <a:srgbClr val="000000"/>
                          </a:solidFill>
                          <a:effectLst/>
                          <a:latin typeface="Arial"/>
                          <a:ea typeface="Calibri"/>
                        </a:rPr>
                        <a:t>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235 - 265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253 -283 </a:t>
                      </a:r>
                      <a:endParaRPr lang="es-MX" sz="1800">
                        <a:effectLst/>
                        <a:latin typeface="Times New Roman"/>
                        <a:ea typeface="Calibri"/>
                      </a:endParaRPr>
                    </a:p>
                    <a:p>
                      <a:pPr algn="ctr">
                        <a:spcAft>
                          <a:spcPts val="0"/>
                        </a:spcAft>
                      </a:pPr>
                      <a:r>
                        <a:rPr lang="es-ES" sz="1800">
                          <a:solidFill>
                            <a:srgbClr val="000000"/>
                          </a:solidFill>
                          <a:effectLst/>
                          <a:latin typeface="Arial"/>
                          <a:ea typeface="Calibri"/>
                        </a:rPr>
                        <a:t>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265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272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220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250 puntos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effectLst/>
                          <a:latin typeface="Arial"/>
                          <a:ea typeface="Calibri"/>
                        </a:rPr>
                        <a:t> </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50">
                <a:tc gridSpan="3">
                  <a:txBody>
                    <a:bodyPr/>
                    <a:lstStyle/>
                    <a:p>
                      <a:pPr algn="ctr">
                        <a:spcAft>
                          <a:spcPts val="0"/>
                        </a:spcAft>
                      </a:pPr>
                      <a:r>
                        <a:rPr lang="es-ES" sz="1800" b="1">
                          <a:solidFill>
                            <a:srgbClr val="000000"/>
                          </a:solidFill>
                          <a:effectLst/>
                          <a:latin typeface="Arial"/>
                          <a:ea typeface="Calibri"/>
                        </a:rPr>
                        <a:t>HOMBRES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pPr algn="ctr">
                        <a:spcAft>
                          <a:spcPts val="0"/>
                        </a:spcAft>
                      </a:pP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800" b="1">
                          <a:solidFill>
                            <a:srgbClr val="000000"/>
                          </a:solidFill>
                          <a:effectLst/>
                          <a:latin typeface="Arial"/>
                          <a:ea typeface="Calibri"/>
                        </a:rPr>
                        <a:t>MUJERES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800" b="1">
                          <a:solidFill>
                            <a:srgbClr val="000000"/>
                          </a:solidFill>
                          <a:effectLst/>
                          <a:latin typeface="Arial"/>
                          <a:ea typeface="Calibri"/>
                        </a:rPr>
                        <a:t>HOMBRES</a:t>
                      </a:r>
                      <a:endParaRPr lang="es-MX" sz="18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800" b="1" dirty="0">
                          <a:solidFill>
                            <a:srgbClr val="000000"/>
                          </a:solidFill>
                          <a:effectLst/>
                          <a:latin typeface="Arial"/>
                          <a:ea typeface="Calibri"/>
                        </a:rPr>
                        <a:t>MUJERES</a:t>
                      </a:r>
                      <a:endParaRPr lang="es-MX" sz="18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39750" y="333375"/>
          <a:ext cx="8208963" cy="6191250"/>
        </p:xfrm>
        <a:graphic>
          <a:graphicData uri="http://schemas.openxmlformats.org/drawingml/2006/table">
            <a:tbl>
              <a:tblPr/>
              <a:tblGrid>
                <a:gridCol w="1978542"/>
                <a:gridCol w="890154"/>
                <a:gridCol w="890154"/>
                <a:gridCol w="957321"/>
                <a:gridCol w="822279"/>
                <a:gridCol w="890154"/>
                <a:gridCol w="890154"/>
                <a:gridCol w="890154"/>
              </a:tblGrid>
              <a:tr h="1407429">
                <a:tc gridSpan="4">
                  <a:txBody>
                    <a:bodyPr/>
                    <a:lstStyle/>
                    <a:p>
                      <a:pPr algn="ctr">
                        <a:spcAft>
                          <a:spcPts val="0"/>
                        </a:spcAft>
                      </a:pPr>
                      <a:r>
                        <a:rPr lang="es-ES" sz="1600" b="1" dirty="0">
                          <a:solidFill>
                            <a:srgbClr val="000000"/>
                          </a:solidFill>
                          <a:effectLst/>
                          <a:latin typeface="Arial"/>
                          <a:ea typeface="Calibri"/>
                        </a:rPr>
                        <a:t> </a:t>
                      </a:r>
                      <a:endParaRPr lang="es-MX" sz="1600" dirty="0">
                        <a:effectLst/>
                        <a:latin typeface="Times New Roman"/>
                        <a:ea typeface="Calibri"/>
                      </a:endParaRPr>
                    </a:p>
                    <a:p>
                      <a:pPr algn="ctr">
                        <a:spcAft>
                          <a:spcPts val="0"/>
                        </a:spcAft>
                      </a:pPr>
                      <a:r>
                        <a:rPr lang="es-ES" sz="1600" b="1" dirty="0">
                          <a:solidFill>
                            <a:srgbClr val="000000"/>
                          </a:solidFill>
                          <a:effectLst/>
                          <a:latin typeface="Arial"/>
                          <a:ea typeface="Calibri"/>
                        </a:rPr>
                        <a:t> </a:t>
                      </a:r>
                      <a:endParaRPr lang="es-MX" sz="1600" dirty="0">
                        <a:effectLst/>
                        <a:latin typeface="Times New Roman"/>
                        <a:ea typeface="Calibri"/>
                      </a:endParaRPr>
                    </a:p>
                    <a:p>
                      <a:pPr algn="ctr">
                        <a:spcAft>
                          <a:spcPts val="0"/>
                        </a:spcAft>
                      </a:pPr>
                      <a:r>
                        <a:rPr lang="es-ES" sz="1600" b="1" dirty="0">
                          <a:solidFill>
                            <a:srgbClr val="000000"/>
                          </a:solidFill>
                          <a:effectLst/>
                          <a:latin typeface="Arial"/>
                          <a:ea typeface="Calibri"/>
                        </a:rPr>
                        <a:t> </a:t>
                      </a:r>
                      <a:endParaRPr lang="es-MX" sz="1600" dirty="0">
                        <a:effectLst/>
                        <a:latin typeface="Times New Roman"/>
                        <a:ea typeface="Calibri"/>
                      </a:endParaRPr>
                    </a:p>
                    <a:p>
                      <a:pPr algn="ctr">
                        <a:spcAft>
                          <a:spcPts val="0"/>
                        </a:spcAft>
                      </a:pPr>
                      <a:r>
                        <a:rPr lang="es-ES" sz="1600" b="1" dirty="0">
                          <a:solidFill>
                            <a:srgbClr val="000000"/>
                          </a:solidFill>
                          <a:effectLst/>
                          <a:latin typeface="Arial"/>
                          <a:ea typeface="Calibri"/>
                        </a:rPr>
                        <a:t> </a:t>
                      </a:r>
                      <a:endParaRPr lang="es-MX" sz="1600" dirty="0">
                        <a:effectLst/>
                        <a:latin typeface="Times New Roman"/>
                        <a:ea typeface="Calibri"/>
                      </a:endParaRPr>
                    </a:p>
                    <a:p>
                      <a:pPr algn="ctr">
                        <a:spcAft>
                          <a:spcPts val="0"/>
                        </a:spcAft>
                      </a:pPr>
                      <a:r>
                        <a:rPr lang="es-ES" sz="1600" b="1" dirty="0">
                          <a:solidFill>
                            <a:srgbClr val="000000"/>
                          </a:solidFill>
                          <a:effectLst/>
                          <a:latin typeface="Arial"/>
                          <a:ea typeface="Calibri"/>
                        </a:rPr>
                        <a:t>TIRO-CARRERA EVENTO COMBINADO</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a:spcAft>
                          <a:spcPts val="0"/>
                        </a:spcAft>
                      </a:pPr>
                      <a:r>
                        <a:rPr lang="es-ES" sz="1600" b="1" dirty="0">
                          <a:solidFill>
                            <a:srgbClr val="000000"/>
                          </a:solidFill>
                          <a:effectLst/>
                          <a:latin typeface="Arial"/>
                          <a:ea typeface="Calibri"/>
                        </a:rPr>
                        <a:t>TIRO-CARRERA EVENTO COMBINADO</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562972">
                <a:tc gridSpan="8">
                  <a:txBody>
                    <a:bodyPr/>
                    <a:lstStyle/>
                    <a:p>
                      <a:pPr algn="ctr">
                        <a:spcAft>
                          <a:spcPts val="0"/>
                        </a:spcAft>
                      </a:pPr>
                      <a:r>
                        <a:rPr lang="en-US" sz="1600" b="1" dirty="0">
                          <a:solidFill>
                            <a:srgbClr val="000000"/>
                          </a:solidFill>
                          <a:effectLst/>
                          <a:latin typeface="Arial"/>
                          <a:ea typeface="Calibri"/>
                        </a:rPr>
                        <a:t>Senior, Junior, Juv. A =  4 x 800 + 20 Disp. / Juv. </a:t>
                      </a:r>
                      <a:r>
                        <a:rPr lang="es-ES" sz="1600" b="1" dirty="0">
                          <a:solidFill>
                            <a:srgbClr val="000000"/>
                          </a:solidFill>
                          <a:effectLst/>
                          <a:latin typeface="Arial"/>
                          <a:ea typeface="Calibri"/>
                        </a:rPr>
                        <a:t>B -  3 x 800 + 15 DISPAROS</a:t>
                      </a:r>
                      <a:endParaRPr lang="es-MX" sz="1600" dirty="0">
                        <a:effectLst/>
                        <a:latin typeface="Times New Roman"/>
                        <a:ea typeface="Calibri"/>
                      </a:endParaRPr>
                    </a:p>
                    <a:p>
                      <a:pPr algn="ctr">
                        <a:spcAft>
                          <a:spcPts val="0"/>
                        </a:spcAft>
                      </a:pPr>
                      <a:r>
                        <a:rPr lang="es-ES" sz="1600" b="1" dirty="0" err="1">
                          <a:solidFill>
                            <a:srgbClr val="000000"/>
                          </a:solidFill>
                          <a:effectLst/>
                          <a:latin typeface="Arial"/>
                          <a:ea typeface="Calibri"/>
                        </a:rPr>
                        <a:t>Juv</a:t>
                      </a:r>
                      <a:r>
                        <a:rPr lang="es-ES" sz="1600" b="1" dirty="0">
                          <a:solidFill>
                            <a:srgbClr val="000000"/>
                          </a:solidFill>
                          <a:effectLst/>
                          <a:latin typeface="Arial"/>
                          <a:ea typeface="Calibri"/>
                        </a:rPr>
                        <a:t>. C - 2 x 800 + 10 DISPAROS</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62972">
                <a:tc>
                  <a:txBody>
                    <a:bodyPr/>
                    <a:lstStyle/>
                    <a:p>
                      <a:pPr algn="ctr">
                        <a:spcAft>
                          <a:spcPts val="0"/>
                        </a:spcAft>
                      </a:pPr>
                      <a:r>
                        <a:rPr lang="es-ES" sz="1600" b="1">
                          <a:solidFill>
                            <a:srgbClr val="000000"/>
                          </a:solidFill>
                          <a:effectLst/>
                          <a:latin typeface="Arial"/>
                          <a:ea typeface="Calibri"/>
                        </a:rPr>
                        <a:t>Senior</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dirty="0">
                          <a:solidFill>
                            <a:srgbClr val="000000"/>
                          </a:solidFill>
                          <a:effectLst/>
                          <a:latin typeface="Arial"/>
                          <a:ea typeface="Calibri"/>
                        </a:rPr>
                        <a:t>Juvenil B</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Senior</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Juvenil B</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gn="ctr">
                        <a:spcAft>
                          <a:spcPts val="0"/>
                        </a:spcAft>
                      </a:pPr>
                      <a:r>
                        <a:rPr lang="es-ES" sz="1600" dirty="0" smtClean="0">
                          <a:solidFill>
                            <a:srgbClr val="000000"/>
                          </a:solidFill>
                          <a:effectLst/>
                          <a:latin typeface="Arial"/>
                          <a:ea typeface="Calibri"/>
                        </a:rPr>
                        <a:t>13:20.0 </a:t>
                      </a:r>
                      <a:r>
                        <a:rPr lang="es-ES" sz="1600" dirty="0">
                          <a:solidFill>
                            <a:srgbClr val="000000"/>
                          </a:solidFill>
                          <a:effectLst/>
                          <a:latin typeface="Arial"/>
                          <a:ea typeface="Calibri"/>
                        </a:rPr>
                        <a:t>-</a:t>
                      </a:r>
                      <a:endParaRPr lang="es-MX" sz="1600" dirty="0">
                        <a:effectLst/>
                        <a:latin typeface="Times New Roman"/>
                        <a:ea typeface="Calibri"/>
                      </a:endParaRPr>
                    </a:p>
                    <a:p>
                      <a:pPr algn="ctr">
                        <a:spcAft>
                          <a:spcPts val="0"/>
                        </a:spcAft>
                      </a:pPr>
                      <a:r>
                        <a:rPr lang="es-ES" sz="1600" dirty="0" smtClean="0">
                          <a:solidFill>
                            <a:srgbClr val="000000"/>
                          </a:solidFill>
                          <a:effectLst/>
                          <a:latin typeface="Arial"/>
                          <a:ea typeface="Calibri"/>
                        </a:rPr>
                        <a:t>13:40.0</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10:15.0 -</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10:35.0</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15.40.0 –</a:t>
                      </a:r>
                      <a:endParaRPr lang="es-MX" sz="1600" dirty="0">
                        <a:effectLst/>
                        <a:latin typeface="Times New Roman"/>
                        <a:ea typeface="Calibri"/>
                      </a:endParaRPr>
                    </a:p>
                    <a:p>
                      <a:pPr algn="ctr">
                        <a:spcAft>
                          <a:spcPts val="0"/>
                        </a:spcAft>
                      </a:pPr>
                      <a:r>
                        <a:rPr lang="es-ES" sz="1600" dirty="0">
                          <a:solidFill>
                            <a:srgbClr val="000000"/>
                          </a:solidFill>
                          <a:effectLst/>
                          <a:latin typeface="Arial"/>
                          <a:ea typeface="Calibri"/>
                        </a:rPr>
                        <a:t>16:00.0</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smtClean="0">
                          <a:solidFill>
                            <a:srgbClr val="000000"/>
                          </a:solidFill>
                          <a:effectLst/>
                          <a:latin typeface="Arial"/>
                          <a:ea typeface="Calibri"/>
                        </a:rPr>
                        <a:t>11:20.0 </a:t>
                      </a:r>
                      <a:r>
                        <a:rPr lang="es-ES" sz="1600" dirty="0">
                          <a:solidFill>
                            <a:srgbClr val="000000"/>
                          </a:solidFill>
                          <a:effectLst/>
                          <a:latin typeface="Arial"/>
                          <a:ea typeface="Calibri"/>
                        </a:rPr>
                        <a:t>–</a:t>
                      </a:r>
                      <a:endParaRPr lang="es-MX" sz="1600" dirty="0">
                        <a:effectLst/>
                        <a:latin typeface="Times New Roman"/>
                        <a:ea typeface="Calibri"/>
                      </a:endParaRPr>
                    </a:p>
                    <a:p>
                      <a:pPr algn="ctr">
                        <a:spcAft>
                          <a:spcPts val="0"/>
                        </a:spcAft>
                      </a:pPr>
                      <a:r>
                        <a:rPr lang="es-ES" sz="1600" dirty="0" smtClean="0">
                          <a:solidFill>
                            <a:srgbClr val="000000"/>
                          </a:solidFill>
                          <a:effectLst/>
                          <a:latin typeface="Arial"/>
                          <a:ea typeface="Calibri"/>
                        </a:rPr>
                        <a:t>11:40.0</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gn="ctr">
                        <a:spcAft>
                          <a:spcPts val="0"/>
                        </a:spcAft>
                      </a:pPr>
                      <a:r>
                        <a:rPr lang="es-ES" sz="1600" dirty="0" smtClean="0">
                          <a:solidFill>
                            <a:srgbClr val="000000"/>
                          </a:solidFill>
                          <a:effectLst/>
                          <a:latin typeface="Arial"/>
                          <a:ea typeface="Calibri"/>
                        </a:rPr>
                        <a:t>500 </a:t>
                      </a:r>
                      <a:r>
                        <a:rPr lang="es-ES" sz="1600" dirty="0">
                          <a:solidFill>
                            <a:srgbClr val="000000"/>
                          </a:solidFill>
                          <a:effectLst/>
                          <a:latin typeface="Arial"/>
                          <a:ea typeface="Calibri"/>
                        </a:rPr>
                        <a:t>-</a:t>
                      </a:r>
                      <a:r>
                        <a:rPr lang="es-ES" sz="1600" dirty="0" smtClean="0">
                          <a:solidFill>
                            <a:srgbClr val="000000"/>
                          </a:solidFill>
                          <a:effectLst/>
                          <a:latin typeface="Arial"/>
                          <a:ea typeface="Calibri"/>
                        </a:rPr>
                        <a:t>480 </a:t>
                      </a:r>
                      <a:endParaRPr lang="es-MX" sz="1600" dirty="0">
                        <a:effectLst/>
                        <a:latin typeface="Times New Roman"/>
                        <a:ea typeface="Calibri"/>
                      </a:endParaRPr>
                    </a:p>
                    <a:p>
                      <a:pPr algn="ctr">
                        <a:spcAft>
                          <a:spcPts val="0"/>
                        </a:spcAft>
                      </a:pPr>
                      <a:r>
                        <a:rPr lang="es-ES" sz="1600" dirty="0">
                          <a:solidFill>
                            <a:srgbClr val="000000"/>
                          </a:solidFill>
                          <a:effectLst/>
                          <a:latin typeface="Arial"/>
                          <a:ea typeface="Calibri"/>
                        </a:rPr>
                        <a:t>Puntos</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515 -495 </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puntos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360 - 340</a:t>
                      </a:r>
                      <a:endParaRPr lang="es-MX" sz="1600" dirty="0">
                        <a:effectLst/>
                        <a:latin typeface="Times New Roman"/>
                        <a:ea typeface="Calibri"/>
                      </a:endParaRPr>
                    </a:p>
                    <a:p>
                      <a:pPr algn="ctr">
                        <a:spcAft>
                          <a:spcPts val="0"/>
                        </a:spcAft>
                      </a:pPr>
                      <a:r>
                        <a:rPr lang="es-ES" sz="1600" dirty="0">
                          <a:solidFill>
                            <a:srgbClr val="000000"/>
                          </a:solidFill>
                          <a:effectLst/>
                          <a:latin typeface="Arial"/>
                          <a:ea typeface="Calibri"/>
                        </a:rPr>
                        <a:t>puntos</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600" dirty="0" smtClean="0">
                          <a:solidFill>
                            <a:srgbClr val="000000"/>
                          </a:solidFill>
                          <a:effectLst/>
                          <a:latin typeface="Arial"/>
                          <a:ea typeface="Calibri"/>
                        </a:rPr>
                        <a:t>460 </a:t>
                      </a:r>
                      <a:r>
                        <a:rPr lang="es-ES" sz="1600" dirty="0">
                          <a:solidFill>
                            <a:srgbClr val="000000"/>
                          </a:solidFill>
                          <a:effectLst/>
                          <a:latin typeface="Arial"/>
                          <a:ea typeface="Calibri"/>
                        </a:rPr>
                        <a:t>–</a:t>
                      </a:r>
                      <a:r>
                        <a:rPr lang="es-ES" sz="1600" dirty="0" smtClean="0">
                          <a:solidFill>
                            <a:srgbClr val="000000"/>
                          </a:solidFill>
                          <a:effectLst/>
                          <a:latin typeface="Arial"/>
                          <a:ea typeface="Calibri"/>
                        </a:rPr>
                        <a:t>440</a:t>
                      </a:r>
                      <a:endParaRPr lang="es-MX" sz="1600" dirty="0">
                        <a:effectLst/>
                        <a:latin typeface="Times New Roman"/>
                        <a:ea typeface="Calibri"/>
                      </a:endParaRPr>
                    </a:p>
                    <a:p>
                      <a:pPr algn="ctr">
                        <a:spcAft>
                          <a:spcPts val="0"/>
                        </a:spcAft>
                      </a:pPr>
                      <a:r>
                        <a:rPr lang="es-ES" sz="1600" dirty="0">
                          <a:solidFill>
                            <a:srgbClr val="000000"/>
                          </a:solidFill>
                          <a:effectLst/>
                          <a:latin typeface="Arial"/>
                          <a:ea typeface="Calibri"/>
                        </a:rPr>
                        <a:t>puntos</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600">
                          <a:solidFill>
                            <a:srgbClr val="000000"/>
                          </a:solidFill>
                          <a:effectLst/>
                          <a:latin typeface="Arial"/>
                          <a:ea typeface="Calibri"/>
                        </a:rPr>
                        <a:t> </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972">
                <a:tc>
                  <a:txBody>
                    <a:bodyPr/>
                    <a:lstStyle/>
                    <a:p>
                      <a:pPr algn="ctr">
                        <a:spcAft>
                          <a:spcPts val="0"/>
                        </a:spcAft>
                      </a:pPr>
                      <a:r>
                        <a:rPr lang="es-ES" sz="1600" b="1">
                          <a:solidFill>
                            <a:srgbClr val="000000"/>
                          </a:solidFill>
                          <a:effectLst/>
                          <a:latin typeface="Arial"/>
                          <a:ea typeface="Calibri"/>
                        </a:rPr>
                        <a:t>Junior Juv. A</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Juv. C</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Junior Juv. A</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dirty="0" err="1">
                          <a:solidFill>
                            <a:srgbClr val="000000"/>
                          </a:solidFill>
                          <a:effectLst/>
                          <a:latin typeface="Arial"/>
                          <a:ea typeface="Calibri"/>
                        </a:rPr>
                        <a:t>Juv</a:t>
                      </a:r>
                      <a:r>
                        <a:rPr lang="es-ES" sz="1600" b="1" dirty="0">
                          <a:solidFill>
                            <a:srgbClr val="000000"/>
                          </a:solidFill>
                          <a:effectLst/>
                          <a:latin typeface="Arial"/>
                          <a:ea typeface="Calibri"/>
                        </a:rPr>
                        <a:t>. C</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972">
                <a:tc>
                  <a:txBody>
                    <a:bodyPr/>
                    <a:lstStyle/>
                    <a:p>
                      <a:pPr algn="ctr">
                        <a:spcAft>
                          <a:spcPts val="0"/>
                        </a:spcAft>
                      </a:pPr>
                      <a:r>
                        <a:rPr lang="es-ES" sz="1600">
                          <a:solidFill>
                            <a:srgbClr val="000000"/>
                          </a:solidFill>
                          <a:effectLst/>
                          <a:latin typeface="Arial"/>
                          <a:ea typeface="Calibri"/>
                        </a:rPr>
                        <a:t>13:35.0-13.40</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3:22.0</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14:40.0</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3:58.0</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972">
                <a:tc>
                  <a:txBody>
                    <a:bodyPr/>
                    <a:lstStyle/>
                    <a:p>
                      <a:pPr algn="ctr">
                        <a:spcAft>
                          <a:spcPts val="0"/>
                        </a:spcAft>
                      </a:pPr>
                      <a:r>
                        <a:rPr lang="es-ES" sz="1600">
                          <a:solidFill>
                            <a:srgbClr val="000000"/>
                          </a:solidFill>
                          <a:effectLst/>
                          <a:latin typeface="Arial"/>
                          <a:ea typeface="Calibri"/>
                        </a:rPr>
                        <a:t>455-460 puntos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puntos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1840 puntos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856 puntos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86">
                <a:tc gridSpan="2">
                  <a:txBody>
                    <a:bodyPr/>
                    <a:lstStyle/>
                    <a:p>
                      <a:pPr algn="ctr">
                        <a:spcAft>
                          <a:spcPts val="0"/>
                        </a:spcAft>
                      </a:pPr>
                      <a:r>
                        <a:rPr lang="es-ES" sz="1600" b="1">
                          <a:solidFill>
                            <a:srgbClr val="000000"/>
                          </a:solidFill>
                          <a:effectLst/>
                          <a:latin typeface="Arial"/>
                          <a:ea typeface="Calibri"/>
                        </a:rPr>
                        <a:t>HOMBRES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b="1">
                          <a:solidFill>
                            <a:srgbClr val="000000"/>
                          </a:solidFill>
                          <a:effectLst/>
                          <a:latin typeface="Arial"/>
                          <a:ea typeface="Calibri"/>
                        </a:rPr>
                        <a:t>MUJERES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b="1">
                          <a:solidFill>
                            <a:srgbClr val="000000"/>
                          </a:solidFill>
                          <a:effectLst/>
                          <a:latin typeface="Arial"/>
                          <a:ea typeface="Calibri"/>
                        </a:rPr>
                        <a:t>HOMBRES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b="1" dirty="0">
                          <a:solidFill>
                            <a:srgbClr val="000000"/>
                          </a:solidFill>
                          <a:effectLst/>
                          <a:latin typeface="Arial"/>
                          <a:ea typeface="Calibri"/>
                        </a:rPr>
                        <a:t>MUJERES</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95288" y="765175"/>
          <a:ext cx="8497887" cy="5184775"/>
        </p:xfrm>
        <a:graphic>
          <a:graphicData uri="http://schemas.openxmlformats.org/drawingml/2006/table">
            <a:tbl>
              <a:tblPr/>
              <a:tblGrid>
                <a:gridCol w="1061485"/>
                <a:gridCol w="1062329"/>
                <a:gridCol w="1062329"/>
                <a:gridCol w="1142489"/>
                <a:gridCol w="981326"/>
                <a:gridCol w="1062329"/>
                <a:gridCol w="1062329"/>
                <a:gridCol w="1062329"/>
              </a:tblGrid>
              <a:tr h="416921">
                <a:tc>
                  <a:txBody>
                    <a:bodyPr/>
                    <a:lstStyle/>
                    <a:p>
                      <a:pPr algn="ctr">
                        <a:spcAft>
                          <a:spcPts val="0"/>
                        </a:spcAft>
                      </a:pPr>
                      <a:r>
                        <a:rPr lang="es-ES" sz="1600" b="1"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600" b="1">
                          <a:solidFill>
                            <a:srgbClr val="000000"/>
                          </a:solidFill>
                          <a:effectLst/>
                          <a:latin typeface="Arial"/>
                          <a:ea typeface="Calibri"/>
                        </a:rPr>
                        <a:t>ESGRIMA</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600" b="1">
                          <a:solidFill>
                            <a:srgbClr val="000000"/>
                          </a:solidFill>
                          <a:effectLst/>
                          <a:latin typeface="Arial"/>
                          <a:ea typeface="Calibri"/>
                        </a:rPr>
                        <a:t>ESGRIMA</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357">
                <a:tc gridSpan="2">
                  <a:txBody>
                    <a:bodyPr/>
                    <a:lstStyle/>
                    <a:p>
                      <a:pPr algn="ctr">
                        <a:spcAft>
                          <a:spcPts val="0"/>
                        </a:spcAft>
                      </a:pPr>
                      <a:r>
                        <a:rPr lang="es-ES" sz="1600">
                          <a:solidFill>
                            <a:srgbClr val="000000"/>
                          </a:solidFill>
                          <a:effectLst/>
                          <a:latin typeface="Arial"/>
                          <a:ea typeface="Calibri"/>
                        </a:rPr>
                        <a:t>Para todas las categorías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a:solidFill>
                            <a:srgbClr val="000000"/>
                          </a:solidFill>
                          <a:effectLst/>
                          <a:latin typeface="Arial"/>
                          <a:ea typeface="Calibri"/>
                        </a:rPr>
                        <a:t>Para todas las categorías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rowSpan="2" gridSpan="2">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Técnica de las posiciones y</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Velocidad de</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reacción</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MX"/>
                    </a:p>
                  </a:txBody>
                  <a:tcPr/>
                </a:tc>
                <a:tc rowSpan="2" gridSpan="2">
                  <a:txBody>
                    <a:bodyPr/>
                    <a:lstStyle/>
                    <a:p>
                      <a:pPr algn="ctr">
                        <a:spcAft>
                          <a:spcPts val="0"/>
                        </a:spcAft>
                      </a:pPr>
                      <a:r>
                        <a:rPr lang="es-ES" sz="1600">
                          <a:solidFill>
                            <a:srgbClr val="000000"/>
                          </a:solidFill>
                          <a:effectLst/>
                          <a:latin typeface="Arial"/>
                          <a:ea typeface="Calibri"/>
                        </a:rPr>
                        <a:t> </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Técnica de las posiciones y</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Velocidad de</a:t>
                      </a:r>
                      <a:endParaRPr lang="es-MX" sz="1600">
                        <a:effectLst/>
                        <a:latin typeface="Times New Roman"/>
                        <a:ea typeface="Calibri"/>
                      </a:endParaRPr>
                    </a:p>
                    <a:p>
                      <a:pPr algn="ctr">
                        <a:spcAft>
                          <a:spcPts val="0"/>
                        </a:spcAft>
                      </a:pPr>
                      <a:r>
                        <a:rPr lang="es-ES" sz="1600">
                          <a:solidFill>
                            <a:srgbClr val="000000"/>
                          </a:solidFill>
                          <a:effectLst/>
                          <a:latin typeface="Arial"/>
                          <a:ea typeface="Calibri"/>
                        </a:rPr>
                        <a:t>Reacción</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MX"/>
                    </a:p>
                  </a:txBody>
                  <a:tcPr/>
                </a:tc>
              </a:tr>
              <a:tr h="1825517">
                <a:tc gridSpan="2">
                  <a:txBody>
                    <a:bodyPr/>
                    <a:lstStyle/>
                    <a:p>
                      <a:pPr algn="ctr">
                        <a:spcAft>
                          <a:spcPts val="0"/>
                        </a:spcAft>
                      </a:pPr>
                      <a:r>
                        <a:rPr lang="es-ES" sz="1600">
                          <a:solidFill>
                            <a:srgbClr val="000000"/>
                          </a:solidFill>
                          <a:effectLst/>
                          <a:latin typeface="Arial"/>
                          <a:ea typeface="Calibri"/>
                        </a:rPr>
                        <a:t>El 50 % de la efectividad a alcanzar en este evento en no menos de 21 asaltos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a:solidFill>
                            <a:srgbClr val="000000"/>
                          </a:solidFill>
                          <a:effectLst/>
                          <a:latin typeface="Arial"/>
                          <a:ea typeface="Calibri"/>
                        </a:rPr>
                        <a:t>El 50 % de la efectividad a alcanzar en este evento en no menos de 21 asaltos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vMerge="1">
                  <a:txBody>
                    <a:bodyPr/>
                    <a:lstStyle/>
                    <a:p>
                      <a:endParaRPr lang="es-MX"/>
                    </a:p>
                  </a:txBody>
                  <a:tcPr/>
                </a:tc>
                <a:tc hMerge="1" vMerge="1">
                  <a:txBody>
                    <a:bodyPr/>
                    <a:lstStyle/>
                    <a:p>
                      <a:endParaRPr lang="es-MX"/>
                    </a:p>
                  </a:txBody>
                  <a:tcPr/>
                </a:tc>
                <a:tc gridSpan="2" vMerge="1">
                  <a:txBody>
                    <a:bodyPr/>
                    <a:lstStyle/>
                    <a:p>
                      <a:endParaRPr lang="es-MX"/>
                    </a:p>
                  </a:txBody>
                  <a:tcPr/>
                </a:tc>
                <a:tc hMerge="1" vMerge="1">
                  <a:txBody>
                    <a:bodyPr/>
                    <a:lstStyle/>
                    <a:p>
                      <a:endParaRPr lang="es-MX"/>
                    </a:p>
                  </a:txBody>
                  <a:tcPr/>
                </a:tc>
              </a:tr>
              <a:tr h="382179">
                <a:tc gridSpan="2">
                  <a:txBody>
                    <a:bodyPr/>
                    <a:lstStyle/>
                    <a:p>
                      <a:pPr algn="ctr">
                        <a:spcAft>
                          <a:spcPts val="0"/>
                        </a:spcAft>
                      </a:pPr>
                      <a:r>
                        <a:rPr lang="es-ES" sz="1600" b="1">
                          <a:solidFill>
                            <a:srgbClr val="000000"/>
                          </a:solidFill>
                          <a:effectLst/>
                          <a:latin typeface="Arial"/>
                          <a:ea typeface="Calibri"/>
                        </a:rPr>
                        <a:t>HOMBRES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b="1">
                          <a:solidFill>
                            <a:srgbClr val="000000"/>
                          </a:solidFill>
                          <a:effectLst/>
                          <a:latin typeface="Arial"/>
                          <a:ea typeface="Calibri"/>
                        </a:rPr>
                        <a:t>MUJERES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b="1">
                          <a:solidFill>
                            <a:srgbClr val="000000"/>
                          </a:solidFill>
                          <a:effectLst/>
                          <a:latin typeface="Arial"/>
                          <a:ea typeface="Calibri"/>
                        </a:rPr>
                        <a:t>HOMBRES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a:spcAft>
                          <a:spcPts val="0"/>
                        </a:spcAft>
                      </a:pPr>
                      <a:r>
                        <a:rPr lang="es-ES" sz="1600" b="1">
                          <a:solidFill>
                            <a:srgbClr val="000000"/>
                          </a:solidFill>
                          <a:effectLst/>
                          <a:latin typeface="Arial"/>
                          <a:ea typeface="Calibri"/>
                        </a:rPr>
                        <a:t>MUJERES</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382179">
                <a:tc gridSpan="4">
                  <a:txBody>
                    <a:bodyPr/>
                    <a:lstStyle/>
                    <a:p>
                      <a:pPr algn="ctr">
                        <a:spcAft>
                          <a:spcPts val="0"/>
                        </a:spcAft>
                      </a:pPr>
                      <a:r>
                        <a:rPr lang="es-ES" sz="1600" b="1">
                          <a:solidFill>
                            <a:srgbClr val="000000"/>
                          </a:solidFill>
                          <a:effectLst/>
                          <a:latin typeface="Arial"/>
                          <a:ea typeface="Calibri"/>
                        </a:rPr>
                        <a:t>EQUITACION</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a:spcAft>
                          <a:spcPts val="0"/>
                        </a:spcAft>
                      </a:pPr>
                      <a:r>
                        <a:rPr lang="es-ES" sz="1600" b="1">
                          <a:solidFill>
                            <a:srgbClr val="000000"/>
                          </a:solidFill>
                          <a:effectLst/>
                          <a:latin typeface="Arial"/>
                          <a:ea typeface="Calibri"/>
                        </a:rPr>
                        <a:t>EQUITACION</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416921">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 </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Senior</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Junior</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Senior</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b="1">
                          <a:solidFill>
                            <a:srgbClr val="000000"/>
                          </a:solidFill>
                          <a:effectLst/>
                          <a:latin typeface="Arial"/>
                          <a:ea typeface="Calibri"/>
                        </a:rPr>
                        <a:t>Junior</a:t>
                      </a:r>
                      <a:endParaRPr lang="es-MX" sz="160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503">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effectLst/>
                          <a:latin typeface="Arial"/>
                          <a:ea typeface="Calibri"/>
                        </a:rPr>
                        <a:t> </a:t>
                      </a:r>
                      <a:endParaRPr lang="es-MX" sz="1600"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endParaRPr lang="es-ES" sz="1600" dirty="0" smtClean="0">
                        <a:solidFill>
                          <a:srgbClr val="000000"/>
                        </a:solidFill>
                        <a:effectLst/>
                        <a:latin typeface="Arial"/>
                        <a:ea typeface="Calibri"/>
                      </a:endParaRPr>
                    </a:p>
                    <a:p>
                      <a:pPr algn="ctr">
                        <a:spcAft>
                          <a:spcPts val="0"/>
                        </a:spcAft>
                      </a:pPr>
                      <a:r>
                        <a:rPr lang="es-ES" sz="1600" b="1" dirty="0" smtClean="0">
                          <a:solidFill>
                            <a:srgbClr val="000000"/>
                          </a:solidFill>
                          <a:effectLst/>
                          <a:latin typeface="Arial"/>
                          <a:ea typeface="Calibri"/>
                        </a:rPr>
                        <a:t>Pruebas de Conducción </a:t>
                      </a:r>
                      <a:r>
                        <a:rPr lang="es-ES" sz="1600" b="1" dirty="0">
                          <a:solidFill>
                            <a:srgbClr val="000000"/>
                          </a:solidFill>
                          <a:effectLst/>
                          <a:latin typeface="Arial"/>
                          <a:ea typeface="Calibri"/>
                        </a:rPr>
                        <a:t> </a:t>
                      </a:r>
                      <a:endParaRPr lang="es-MX" sz="1600" b="1" dirty="0">
                        <a:effectLst/>
                        <a:latin typeface="Times New Roman"/>
                        <a:ea typeface="Calibri"/>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Rectángulo"/>
          <p:cNvSpPr>
            <a:spLocks noChangeArrowheads="1"/>
          </p:cNvSpPr>
          <p:nvPr/>
        </p:nvSpPr>
        <p:spPr bwMode="auto">
          <a:xfrm>
            <a:off x="468313" y="836613"/>
            <a:ext cx="7991475" cy="3170237"/>
          </a:xfrm>
          <a:prstGeom prst="rect">
            <a:avLst/>
          </a:prstGeom>
          <a:noFill/>
          <a:ln w="9525">
            <a:noFill/>
            <a:miter lim="800000"/>
            <a:headEnd/>
            <a:tailEnd/>
          </a:ln>
        </p:spPr>
        <p:txBody>
          <a:bodyPr>
            <a:spAutoFit/>
          </a:bodyPr>
          <a:lstStyle/>
          <a:p>
            <a:pPr marL="342900" indent="-342900" algn="just">
              <a:spcAft>
                <a:spcPts val="600"/>
              </a:spcAft>
              <a:buFont typeface="Wingdings" pitchFamily="2" charset="2"/>
              <a:buChar char=""/>
              <a:tabLst>
                <a:tab pos="457200" algn="l"/>
              </a:tabLst>
            </a:pPr>
            <a:r>
              <a:rPr lang="es-ES">
                <a:latin typeface="Arial Unicode MS" pitchFamily="34" charset="-128"/>
                <a:ea typeface="Arial Unicode MS" pitchFamily="34" charset="-128"/>
                <a:cs typeface="Arial Unicode MS" pitchFamily="34" charset="-128"/>
              </a:rPr>
              <a:t>Contribuir con los hábitos de hidratación antes, durante y después de la práctica del deporte. Autorizando a los niños a tomar agua siempre que ellos quieran.</a:t>
            </a:r>
          </a:p>
          <a:p>
            <a:pPr marL="342900" indent="-342900" algn="just">
              <a:spcAft>
                <a:spcPts val="600"/>
              </a:spcAft>
              <a:buFont typeface="Wingdings" pitchFamily="2" charset="2"/>
              <a:buChar char=""/>
              <a:tabLst>
                <a:tab pos="457200" algn="l"/>
              </a:tabLst>
            </a:pPr>
            <a:endParaRPr lang="es-ES">
              <a:latin typeface="Arial Unicode MS" pitchFamily="34" charset="-128"/>
              <a:ea typeface="Arial Unicode MS" pitchFamily="34" charset="-128"/>
              <a:cs typeface="Arial Unicode MS" pitchFamily="34" charset="-128"/>
            </a:endParaRPr>
          </a:p>
          <a:p>
            <a:pPr marL="342900" indent="-342900" algn="just">
              <a:spcAft>
                <a:spcPts val="600"/>
              </a:spcAft>
              <a:buFont typeface="Wingdings" pitchFamily="2" charset="2"/>
              <a:buChar char=""/>
              <a:tabLst>
                <a:tab pos="457200" algn="l"/>
              </a:tabLst>
            </a:pPr>
            <a:r>
              <a:rPr lang="es-ES">
                <a:latin typeface="Arial Unicode MS" pitchFamily="34" charset="-128"/>
                <a:ea typeface="Arial Unicode MS" pitchFamily="34" charset="-128"/>
                <a:cs typeface="Arial Unicode MS" pitchFamily="34" charset="-128"/>
              </a:rPr>
              <a:t>Contribuir hacia los buenos hábitos alimentarios, el consumo de frutas y vegetales.</a:t>
            </a:r>
          </a:p>
          <a:p>
            <a:pPr marL="342900" indent="-342900" algn="just">
              <a:spcAft>
                <a:spcPts val="600"/>
              </a:spcAft>
              <a:buFont typeface="Wingdings" pitchFamily="2" charset="2"/>
              <a:buChar char=""/>
              <a:tabLst>
                <a:tab pos="457200" algn="l"/>
              </a:tabLst>
            </a:pPr>
            <a:endParaRPr lang="es-ES">
              <a:latin typeface="Arial Unicode MS" pitchFamily="34" charset="-128"/>
              <a:ea typeface="Arial Unicode MS" pitchFamily="34" charset="-128"/>
              <a:cs typeface="Arial Unicode MS" pitchFamily="34" charset="-128"/>
            </a:endParaRPr>
          </a:p>
          <a:p>
            <a:pPr marL="342900" indent="-342900" algn="just">
              <a:spcAft>
                <a:spcPts val="600"/>
              </a:spcAft>
              <a:buFont typeface="Wingdings" pitchFamily="2" charset="2"/>
              <a:buChar char=""/>
              <a:tabLst>
                <a:tab pos="457200" algn="l"/>
              </a:tabLst>
            </a:pPr>
            <a:r>
              <a:rPr lang="es-ES">
                <a:latin typeface="Arial Unicode MS" pitchFamily="34" charset="-128"/>
                <a:ea typeface="Arial Unicode MS" pitchFamily="34" charset="-128"/>
                <a:cs typeface="Arial Unicode MS" pitchFamily="34" charset="-128"/>
              </a:rPr>
              <a:t>Prestarle atención a la higiene de los niños, enseñándoles que se laven bien las manos siempre que puedan, e insistiendo en las meriendas y comidas.</a:t>
            </a:r>
          </a:p>
        </p:txBody>
      </p:sp>
      <p:sp>
        <p:nvSpPr>
          <p:cNvPr id="90114" name="2 Rectángulo"/>
          <p:cNvSpPr>
            <a:spLocks noChangeArrowheads="1"/>
          </p:cNvSpPr>
          <p:nvPr/>
        </p:nvSpPr>
        <p:spPr bwMode="auto">
          <a:xfrm>
            <a:off x="2268538" y="401638"/>
            <a:ext cx="5027612" cy="295275"/>
          </a:xfrm>
          <a:prstGeom prst="rect">
            <a:avLst/>
          </a:prstGeom>
          <a:noFill/>
          <a:ln w="9525">
            <a:noFill/>
            <a:miter lim="800000"/>
            <a:headEnd/>
            <a:tailEnd/>
          </a:ln>
        </p:spPr>
        <p:txBody>
          <a:bodyPr wrap="none">
            <a:spAutoFit/>
          </a:bodyPr>
          <a:lstStyle/>
          <a:p>
            <a:pPr algn="just">
              <a:lnSpc>
                <a:spcPts val="1200"/>
              </a:lnSpc>
              <a:spcAft>
                <a:spcPts val="600"/>
              </a:spcAft>
            </a:pPr>
            <a:r>
              <a:rPr lang="es-ES" sz="2800" b="1" i="1" u="sng">
                <a:latin typeface="Bookman Old Style" pitchFamily="18" charset="0"/>
              </a:rPr>
              <a:t>INDICACIONES MÉDICAS:</a:t>
            </a:r>
            <a:endParaRPr lang="es-ES" sz="2800" i="1">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971550" y="627063"/>
            <a:ext cx="7488238" cy="3937000"/>
          </a:xfrm>
          <a:prstGeom prst="rect">
            <a:avLst/>
          </a:prstGeom>
          <a:noFill/>
          <a:ln w="9525">
            <a:noFill/>
            <a:miter lim="800000"/>
            <a:headEnd/>
            <a:tailEnd/>
          </a:ln>
        </p:spPr>
        <p:txBody>
          <a:bodyPr anchor="ctr">
            <a:spAutoFit/>
          </a:bodyPr>
          <a:lstStyle/>
          <a:p>
            <a:pPr algn="ctr"/>
            <a:r>
              <a:rPr lang="es-ES" b="1" u="sng"/>
              <a:t>SUS INICIOS EN CUBA: </a:t>
            </a:r>
          </a:p>
          <a:p>
            <a:pPr algn="ctr"/>
            <a:endParaRPr lang="es-ES" b="1" u="sng"/>
          </a:p>
          <a:p>
            <a:pPr algn="ctr"/>
            <a:endParaRPr lang="es-ES" b="1" u="sng"/>
          </a:p>
          <a:p>
            <a:pPr algn="ctr"/>
            <a:endParaRPr lang="es-ES" b="1" u="sng"/>
          </a:p>
          <a:p>
            <a:pPr algn="ctr"/>
            <a:endParaRPr lang="es-ES"/>
          </a:p>
          <a:p>
            <a:pPr algn="ctr"/>
            <a:r>
              <a:rPr lang="es-ES"/>
              <a:t> Las primeras manifestaciones aparecen a finales de la primera mitad del siglo XX, comenzándose a practicar por un reducido  grupo de militares para su participación en los Juegos Olímpicos de Helsinki de 1952, debido al golpe de estado del 10 de marzo de ese año se interrumpe la preparación, no asistiendo este deporte a los Juegos. </a:t>
            </a:r>
          </a:p>
          <a:p>
            <a:pPr algn="ctr"/>
            <a:endParaRPr lang="es-ES"/>
          </a:p>
          <a:p>
            <a:pPr algn="ctr"/>
            <a:r>
              <a:rPr lang="es-ES"/>
              <a:t>No es hasta  el año 1999 que se comienzan los trabajos organizativos para el desarrollo del Pentatlón Moderno. Había existido un inicio en los años 70 por el Club Deportivo de las FAR.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23" name="Object 83"/>
          <p:cNvGraphicFramePr>
            <a:graphicFrameLocks noChangeAspect="1"/>
          </p:cNvGraphicFramePr>
          <p:nvPr/>
        </p:nvGraphicFramePr>
        <p:xfrm>
          <a:off x="539750" y="620713"/>
          <a:ext cx="8208963" cy="5256212"/>
        </p:xfrm>
        <a:graphic>
          <a:graphicData uri="http://schemas.openxmlformats.org/presentationml/2006/ole">
            <p:oleObj spid="_x0000_s10323" name="Documento" r:id="rId3" imgW="5392271" imgH="1998899" progId="">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7" name="Object 83"/>
          <p:cNvGraphicFramePr>
            <a:graphicFrameLocks noChangeAspect="1"/>
          </p:cNvGraphicFramePr>
          <p:nvPr/>
        </p:nvGraphicFramePr>
        <p:xfrm>
          <a:off x="323850" y="404813"/>
          <a:ext cx="8569325" cy="5903912"/>
        </p:xfrm>
        <a:graphic>
          <a:graphicData uri="http://schemas.openxmlformats.org/presentationml/2006/ole">
            <p:oleObj spid="_x0000_s11347" name="Documento" r:id="rId3" imgW="5392271" imgH="2864105" progId="">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89088" y="447675"/>
            <a:ext cx="6146800" cy="296863"/>
          </a:xfrm>
          <a:prstGeom prst="rect">
            <a:avLst/>
          </a:prstGeom>
        </p:spPr>
        <p:txBody>
          <a:bodyPr wrap="none">
            <a:spAutoFit/>
          </a:bodyPr>
          <a:lstStyle/>
          <a:p>
            <a:pPr marL="228600" algn="just" fontAlgn="auto">
              <a:lnSpc>
                <a:spcPts val="1200"/>
              </a:lnSpc>
              <a:spcBef>
                <a:spcPts val="0"/>
              </a:spcBef>
              <a:spcAft>
                <a:spcPts val="1200"/>
              </a:spcAft>
              <a:tabLst>
                <a:tab pos="457200" algn="l"/>
              </a:tabLst>
              <a:defRPr/>
            </a:pPr>
            <a:r>
              <a:rPr lang="es-ES" sz="2800" b="1" i="1" u="sng" spc="-25" dirty="0">
                <a:latin typeface="Bookman Old Style" pitchFamily="18" charset="0"/>
                <a:ea typeface="Calibri"/>
                <a:cs typeface="Times New Roman"/>
              </a:rPr>
              <a:t>INDICACIONES PSICOLÓGICAS:</a:t>
            </a:r>
            <a:endParaRPr lang="es-ES" sz="2800" i="1" spc="-25" dirty="0">
              <a:latin typeface="Bookman Old Style" pitchFamily="18" charset="0"/>
              <a:ea typeface="Calibri"/>
              <a:cs typeface="Times New Roman"/>
            </a:endParaRPr>
          </a:p>
        </p:txBody>
      </p:sp>
      <p:sp>
        <p:nvSpPr>
          <p:cNvPr id="2" name="1 Rectángulo"/>
          <p:cNvSpPr/>
          <p:nvPr/>
        </p:nvSpPr>
        <p:spPr>
          <a:xfrm>
            <a:off x="374650" y="1196975"/>
            <a:ext cx="8569325" cy="4432300"/>
          </a:xfrm>
          <a:prstGeom prst="rect">
            <a:avLst/>
          </a:prstGeom>
        </p:spPr>
        <p:txBody>
          <a:bodyPr>
            <a:spAutoFit/>
          </a:bodyPr>
          <a:lstStyle/>
          <a:p>
            <a:pPr marL="342900" indent="-342900" algn="just">
              <a:spcBef>
                <a:spcPts val="1200"/>
              </a:spcBef>
              <a:spcAft>
                <a:spcPts val="0"/>
              </a:spcAft>
              <a:buFont typeface="+mj-lt"/>
              <a:buAutoNum type="arabicPeriod"/>
              <a:defRPr/>
            </a:pPr>
            <a:r>
              <a:rPr lang="es-ES" dirty="0">
                <a:latin typeface="Arial"/>
                <a:ea typeface="Calibri"/>
                <a:cs typeface="Times New Roman"/>
              </a:rPr>
              <a:t>A</a:t>
            </a:r>
            <a:r>
              <a:rPr lang="es-ES" dirty="0">
                <a:latin typeface="Arial"/>
                <a:ea typeface="Calibri"/>
                <a:cs typeface="Times New Roman"/>
              </a:rPr>
              <a:t>sesorar </a:t>
            </a:r>
            <a:r>
              <a:rPr lang="es-ES" dirty="0">
                <a:latin typeface="Arial"/>
                <a:ea typeface="Calibri"/>
                <a:cs typeface="Times New Roman"/>
              </a:rPr>
              <a:t>y orientar a los padres, entrenadores y deportistas, </a:t>
            </a:r>
            <a:r>
              <a:rPr lang="es-ES_tradnl" dirty="0">
                <a:latin typeface="Arial"/>
                <a:ea typeface="Calibri"/>
                <a:cs typeface="Times New Roman"/>
              </a:rPr>
              <a:t>con el objetivo de que el deporte sea un elemento educativo que permita el desarrollo personal y deportivo del </a:t>
            </a:r>
            <a:r>
              <a:rPr lang="es-ES_tradnl" dirty="0">
                <a:latin typeface="Arial"/>
                <a:ea typeface="Calibri"/>
                <a:cs typeface="Times New Roman"/>
              </a:rPr>
              <a:t>individuo</a:t>
            </a:r>
            <a:r>
              <a:rPr lang="es-ES" dirty="0">
                <a:solidFill>
                  <a:prstClr val="black"/>
                </a:solidFill>
                <a:latin typeface="Arial"/>
                <a:ea typeface="Calibri"/>
                <a:cs typeface="Times New Roman"/>
              </a:rPr>
              <a:t> Durante la etapa de </a:t>
            </a:r>
            <a:r>
              <a:rPr lang="es-ES" dirty="0">
                <a:solidFill>
                  <a:prstClr val="black"/>
                </a:solidFill>
                <a:latin typeface="Arial"/>
                <a:ea typeface="Calibri"/>
                <a:cs typeface="Times New Roman"/>
              </a:rPr>
              <a:t>iniciación</a:t>
            </a:r>
            <a:r>
              <a:rPr lang="es-ES" dirty="0">
                <a:solidFill>
                  <a:prstClr val="black"/>
                </a:solidFill>
                <a:latin typeface="Arial"/>
                <a:ea typeface="Calibri"/>
                <a:cs typeface="Times New Roman"/>
              </a:rPr>
              <a:t> deportiva</a:t>
            </a:r>
            <a:r>
              <a:rPr lang="es-ES_tradnl" dirty="0">
                <a:latin typeface="Arial"/>
                <a:ea typeface="Calibri"/>
                <a:cs typeface="Times New Roman"/>
              </a:rPr>
              <a:t>.</a:t>
            </a:r>
            <a:endParaRPr lang="es-MX" dirty="0">
              <a:latin typeface="Times New Roman"/>
              <a:ea typeface="Calibri"/>
              <a:cs typeface="Times New Roman"/>
            </a:endParaRPr>
          </a:p>
          <a:p>
            <a:pPr marL="342900" indent="-342900" algn="just">
              <a:spcBef>
                <a:spcPts val="1200"/>
              </a:spcBef>
              <a:spcAft>
                <a:spcPts val="0"/>
              </a:spcAft>
              <a:buFont typeface="+mj-lt"/>
              <a:buAutoNum type="arabicPeriod"/>
              <a:defRPr/>
            </a:pPr>
            <a:r>
              <a:rPr lang="es-ES" dirty="0">
                <a:latin typeface="Arial"/>
                <a:ea typeface="Calibri"/>
                <a:cs typeface="Times New Roman"/>
              </a:rPr>
              <a:t>Realizar el </a:t>
            </a:r>
            <a:r>
              <a:rPr lang="es-ES" dirty="0" err="1">
                <a:latin typeface="Arial"/>
                <a:ea typeface="Calibri"/>
                <a:cs typeface="Times New Roman"/>
              </a:rPr>
              <a:t>psicodiagnóstico</a:t>
            </a:r>
            <a:r>
              <a:rPr lang="es-ES" dirty="0">
                <a:latin typeface="Arial"/>
                <a:ea typeface="Calibri"/>
                <a:cs typeface="Times New Roman"/>
              </a:rPr>
              <a:t> a los deportistas, con el objetivo de arribar al conocimiento de la personalidad, su adecuación a las demandas de la actividad deportiva, y las direcciones que debe adoptar la intervención psicológica para favorecer su rendimiento deportivo y el desarrollo integral de su personalidad.</a:t>
            </a:r>
            <a:endParaRPr lang="es-MX" dirty="0">
              <a:latin typeface="Times New Roman"/>
              <a:ea typeface="Calibri"/>
              <a:cs typeface="Times New Roman"/>
            </a:endParaRPr>
          </a:p>
          <a:p>
            <a:pPr marL="342900" indent="-342900" algn="just">
              <a:spcBef>
                <a:spcPts val="1200"/>
              </a:spcBef>
              <a:spcAft>
                <a:spcPts val="0"/>
              </a:spcAft>
              <a:buFont typeface="+mj-lt"/>
              <a:buAutoNum type="arabicPeriod"/>
              <a:defRPr/>
            </a:pPr>
            <a:r>
              <a:rPr lang="es-ES" dirty="0">
                <a:latin typeface="Arial"/>
                <a:ea typeface="Calibri"/>
                <a:cs typeface="Times New Roman"/>
              </a:rPr>
              <a:t>Determinar las exigencias fundamentales de la actividad para cada atleta de acuerdo a las condiciones con que inicia la preparación. Plan de metas y objetivos individuales</a:t>
            </a:r>
            <a:r>
              <a:rPr lang="es-ES" dirty="0">
                <a:latin typeface="Arial"/>
                <a:ea typeface="Calibri"/>
                <a:cs typeface="Times New Roman"/>
              </a:rPr>
              <a:t>.</a:t>
            </a:r>
          </a:p>
          <a:p>
            <a:pPr marL="342900" indent="-342900" algn="just">
              <a:spcBef>
                <a:spcPts val="1200"/>
              </a:spcBef>
              <a:spcAft>
                <a:spcPts val="0"/>
              </a:spcAft>
              <a:buFont typeface="+mj-lt"/>
              <a:buAutoNum type="arabicPeriod"/>
              <a:defRPr/>
            </a:pPr>
            <a:endParaRPr lang="es-MX" dirty="0">
              <a:latin typeface="Times New Roman"/>
              <a:ea typeface="Calibri"/>
              <a:cs typeface="Times New Roman"/>
            </a:endParaRPr>
          </a:p>
          <a:p>
            <a:pPr>
              <a:defRPr/>
            </a:pPr>
            <a:r>
              <a:rPr lang="es-ES" dirty="0">
                <a:latin typeface="Arial"/>
                <a:ea typeface="Calibri"/>
              </a:rPr>
              <a:t>4-Desarrollar </a:t>
            </a:r>
            <a:r>
              <a:rPr lang="es-ES" dirty="0">
                <a:latin typeface="Arial"/>
                <a:ea typeface="Calibri"/>
              </a:rPr>
              <a:t>y mantener el estado de predisposición psicológica para la competencia fundamental de los atletas.</a:t>
            </a:r>
            <a:endParaRPr lang="es-MX"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950" y="188913"/>
            <a:ext cx="8928100" cy="6462712"/>
          </a:xfrm>
          <a:prstGeom prst="rect">
            <a:avLst/>
          </a:prstGeom>
        </p:spPr>
        <p:txBody>
          <a:bodyPr>
            <a:spAutoFit/>
          </a:bodyPr>
          <a:lstStyle/>
          <a:p>
            <a:pPr algn="just">
              <a:lnSpc>
                <a:spcPts val="1200"/>
              </a:lnSpc>
              <a:spcBef>
                <a:spcPts val="1200"/>
              </a:spcBef>
              <a:spcAft>
                <a:spcPts val="0"/>
              </a:spcAft>
              <a:defRPr/>
            </a:pPr>
            <a:r>
              <a:rPr lang="es-ES" b="1" u="sng" dirty="0">
                <a:latin typeface="Arial"/>
                <a:ea typeface="Calibri"/>
              </a:rPr>
              <a:t>TAREAS PSICOLÓGICAS:</a:t>
            </a:r>
            <a:endParaRPr lang="es-MX" dirty="0">
              <a:latin typeface="Times New Roman"/>
              <a:ea typeface="Calibri"/>
            </a:endParaRPr>
          </a:p>
          <a:p>
            <a:pPr algn="just">
              <a:lnSpc>
                <a:spcPts val="1200"/>
              </a:lnSpc>
              <a:spcAft>
                <a:spcPts val="0"/>
              </a:spcAft>
              <a:defRPr/>
            </a:pPr>
            <a:r>
              <a:rPr lang="es-ES" b="1" dirty="0">
                <a:latin typeface="Arial"/>
                <a:ea typeface="Calibri"/>
              </a:rPr>
              <a:t> </a:t>
            </a:r>
            <a:endParaRPr lang="es-MX" sz="3600" dirty="0">
              <a:latin typeface="Times New Roman"/>
              <a:ea typeface="Calibri"/>
            </a:endParaRPr>
          </a:p>
          <a:p>
            <a:pPr marL="342900" indent="-342900" algn="just">
              <a:lnSpc>
                <a:spcPts val="1200"/>
              </a:lnSpc>
              <a:spcAft>
                <a:spcPts val="0"/>
              </a:spcAft>
              <a:buFont typeface="+mj-lt"/>
              <a:buAutoNum type="arabicPeriod"/>
              <a:defRPr/>
            </a:pPr>
            <a:r>
              <a:rPr lang="es-ES" b="1" dirty="0">
                <a:latin typeface="Arial"/>
                <a:ea typeface="Times New Roman"/>
                <a:cs typeface="Times New Roman"/>
              </a:rPr>
              <a:t>     En </a:t>
            </a:r>
            <a:r>
              <a:rPr lang="es-ES" b="1" dirty="0">
                <a:latin typeface="Arial"/>
                <a:ea typeface="Times New Roman"/>
                <a:cs typeface="Times New Roman"/>
              </a:rPr>
              <a:t>relación al asesoramiento a los padres, es importante conocerlos y observar la influencia que ejercen sobre el joven deportista. Según (Smoll,1991), existen tipos de padres “problemáticos” que suelen encontrarse en el deporte</a:t>
            </a:r>
            <a:r>
              <a:rPr lang="es-ES" b="1" dirty="0">
                <a:latin typeface="Arial"/>
                <a:ea typeface="Times New Roman"/>
                <a:cs typeface="Times New Roman"/>
              </a:rPr>
              <a:t>:</a:t>
            </a:r>
          </a:p>
          <a:p>
            <a:pPr marL="342900" indent="-342900" algn="just">
              <a:lnSpc>
                <a:spcPts val="1200"/>
              </a:lnSpc>
              <a:spcAft>
                <a:spcPts val="0"/>
              </a:spcAft>
              <a:buFont typeface="+mj-lt"/>
              <a:buAutoNum type="arabicPeriod"/>
              <a:defRPr/>
            </a:pP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Padres entrenadores en la banda</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Padres excesivamente críticos</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Padres vociferantes</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Padres sobreprotectores</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Padres </a:t>
            </a:r>
            <a:r>
              <a:rPr lang="es-ES_tradnl" dirty="0">
                <a:latin typeface="Arial"/>
                <a:ea typeface="Times New Roman"/>
                <a:cs typeface="Times New Roman"/>
              </a:rPr>
              <a:t>desinteresado</a:t>
            </a:r>
          </a:p>
          <a:p>
            <a:pPr marL="742950" lvl="1" indent="-285750" algn="just">
              <a:lnSpc>
                <a:spcPts val="1200"/>
              </a:lnSpc>
              <a:spcAft>
                <a:spcPts val="0"/>
              </a:spcAft>
              <a:buFont typeface="Courier New"/>
              <a:buChar char="o"/>
              <a:defRPr/>
            </a:pPr>
            <a:endParaRPr lang="es-ES_tradnl" sz="2000" b="1" dirty="0">
              <a:latin typeface="Arial"/>
              <a:ea typeface="Times New Roman"/>
              <a:cs typeface="Times New Roman"/>
            </a:endParaRPr>
          </a:p>
          <a:p>
            <a:pPr marL="742950" lvl="1" indent="-285750" algn="just">
              <a:lnSpc>
                <a:spcPts val="1200"/>
              </a:lnSpc>
              <a:spcAft>
                <a:spcPts val="0"/>
              </a:spcAft>
              <a:buFont typeface="Courier New"/>
              <a:buChar char="o"/>
              <a:defRPr/>
            </a:pPr>
            <a:endParaRPr lang="es-ES_tradnl" sz="2000" b="1" dirty="0">
              <a:latin typeface="Arial"/>
              <a:ea typeface="Times New Roman"/>
              <a:cs typeface="Times New Roman"/>
            </a:endParaRPr>
          </a:p>
          <a:p>
            <a:pPr marL="742950" lvl="1" indent="-285750" algn="just">
              <a:lnSpc>
                <a:spcPts val="1200"/>
              </a:lnSpc>
              <a:spcAft>
                <a:spcPts val="0"/>
              </a:spcAft>
              <a:buFont typeface="Courier New"/>
              <a:buChar char="o"/>
              <a:defRPr/>
            </a:pPr>
            <a:r>
              <a:rPr lang="es-MX" sz="2000" b="1" dirty="0">
                <a:latin typeface="Times New Roman"/>
                <a:ea typeface="Times New Roman"/>
                <a:cs typeface="Times New Roman"/>
              </a:rPr>
              <a:t>2-</a:t>
            </a:r>
            <a:r>
              <a:rPr lang="es-ES" b="1" dirty="0">
                <a:latin typeface="Arial"/>
                <a:ea typeface="Times New Roman"/>
                <a:cs typeface="Times New Roman"/>
              </a:rPr>
              <a:t>Según </a:t>
            </a:r>
            <a:r>
              <a:rPr lang="es-ES" b="1" dirty="0">
                <a:latin typeface="Arial"/>
                <a:ea typeface="Times New Roman"/>
                <a:cs typeface="Times New Roman"/>
              </a:rPr>
              <a:t>(Gordillo, 2000). Hay cinco áreas en la orientación a padres</a:t>
            </a:r>
            <a:r>
              <a:rPr lang="es-ES" b="1" dirty="0">
                <a:latin typeface="Arial"/>
                <a:ea typeface="Times New Roman"/>
                <a:cs typeface="Times New Roman"/>
              </a:rPr>
              <a:t>:</a:t>
            </a:r>
          </a:p>
          <a:p>
            <a:pPr marL="342900" indent="-342900" algn="just">
              <a:lnSpc>
                <a:spcPts val="1200"/>
              </a:lnSpc>
              <a:spcAft>
                <a:spcPts val="0"/>
              </a:spcAft>
              <a:buFont typeface="+mj-lt"/>
              <a:buAutoNum type="arabicPeriod"/>
              <a:defRPr/>
            </a:pP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Aprender a controlar las propias emociones y favorecer emociones positivas en los hijos</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Aceptar el papel del entrenador</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Aceptar los éxitos y los fracasos: estar orientados para la motivación y la mejora</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Dedicación e intereses adecuados</a:t>
            </a:r>
            <a:endParaRPr lang="es-MX" dirty="0">
              <a:latin typeface="Times New Roman"/>
              <a:ea typeface="Times New Roman"/>
              <a:cs typeface="Times New Roman"/>
            </a:endParaRPr>
          </a:p>
          <a:p>
            <a:pPr marL="742950" lvl="1" indent="-285750" algn="just">
              <a:lnSpc>
                <a:spcPts val="1200"/>
              </a:lnSpc>
              <a:spcAft>
                <a:spcPts val="0"/>
              </a:spcAft>
              <a:buFont typeface="Courier New"/>
              <a:buChar char="o"/>
              <a:defRPr/>
            </a:pPr>
            <a:r>
              <a:rPr lang="es-ES_tradnl" dirty="0">
                <a:latin typeface="Arial"/>
                <a:ea typeface="Times New Roman"/>
                <a:cs typeface="Times New Roman"/>
              </a:rPr>
              <a:t>Ser modelo de </a:t>
            </a:r>
            <a:r>
              <a:rPr lang="es-ES_tradnl" dirty="0">
                <a:latin typeface="Arial"/>
                <a:ea typeface="Times New Roman"/>
                <a:cs typeface="Times New Roman"/>
              </a:rPr>
              <a:t>autocontrol</a:t>
            </a:r>
          </a:p>
          <a:p>
            <a:pPr marL="742950" lvl="1" indent="-285750" algn="just">
              <a:lnSpc>
                <a:spcPts val="1200"/>
              </a:lnSpc>
              <a:spcAft>
                <a:spcPts val="0"/>
              </a:spcAft>
              <a:buFont typeface="Courier New"/>
              <a:buChar char="o"/>
              <a:defRPr/>
            </a:pPr>
            <a:endParaRPr lang="es-MX" dirty="0">
              <a:latin typeface="Times New Roman"/>
              <a:ea typeface="Times New Roman"/>
              <a:cs typeface="Times New Roman"/>
            </a:endParaRPr>
          </a:p>
          <a:p>
            <a:pPr algn="just">
              <a:lnSpc>
                <a:spcPts val="1200"/>
              </a:lnSpc>
              <a:spcAft>
                <a:spcPts val="0"/>
              </a:spcAft>
              <a:defRPr/>
            </a:pPr>
            <a:endParaRPr lang="es-MX" sz="3600" dirty="0">
              <a:latin typeface="Times New Roman"/>
              <a:ea typeface="Calibri"/>
            </a:endParaRPr>
          </a:p>
          <a:p>
            <a:pPr algn="just">
              <a:lnSpc>
                <a:spcPts val="1200"/>
              </a:lnSpc>
              <a:spcAft>
                <a:spcPts val="0"/>
              </a:spcAft>
              <a:defRPr/>
            </a:pPr>
            <a:r>
              <a:rPr lang="es-ES" b="1" dirty="0">
                <a:latin typeface="Arial"/>
                <a:ea typeface="Times New Roman"/>
                <a:cs typeface="Times New Roman"/>
              </a:rPr>
              <a:t>           3- Según </a:t>
            </a:r>
            <a:r>
              <a:rPr lang="es-ES" b="1" dirty="0">
                <a:latin typeface="Arial"/>
                <a:ea typeface="Times New Roman"/>
                <a:cs typeface="Times New Roman"/>
              </a:rPr>
              <a:t>(</a:t>
            </a:r>
            <a:r>
              <a:rPr lang="es-ES" b="1" dirty="0" err="1">
                <a:latin typeface="Arial"/>
                <a:ea typeface="Times New Roman"/>
                <a:cs typeface="Times New Roman"/>
              </a:rPr>
              <a:t>Dosil</a:t>
            </a:r>
            <a:r>
              <a:rPr lang="es-ES" b="1" dirty="0">
                <a:latin typeface="Arial"/>
                <a:ea typeface="Times New Roman"/>
                <a:cs typeface="Times New Roman"/>
              </a:rPr>
              <a:t>, 2001), existen conductas claves que los padres deben tener antes, durante y después de las competencia de sus hijos.</a:t>
            </a:r>
            <a:endParaRPr lang="es-MX" dirty="0">
              <a:latin typeface="Times New Roman"/>
              <a:ea typeface="Times New Roman"/>
              <a:cs typeface="Times New Roman"/>
            </a:endParaRPr>
          </a:p>
          <a:p>
            <a:pPr marL="742950" lvl="1" indent="-285750" algn="just">
              <a:spcAft>
                <a:spcPts val="0"/>
              </a:spcAft>
              <a:buFont typeface="Courier New"/>
              <a:buChar char="o"/>
              <a:defRPr/>
            </a:pPr>
            <a:r>
              <a:rPr lang="es-ES_tradnl" dirty="0" err="1">
                <a:latin typeface="Arial"/>
                <a:ea typeface="Times New Roman"/>
                <a:cs typeface="Times New Roman"/>
              </a:rPr>
              <a:t>Precompetencia</a:t>
            </a:r>
            <a:r>
              <a:rPr lang="es-ES_tradnl" dirty="0">
                <a:latin typeface="Arial"/>
                <a:ea typeface="Times New Roman"/>
                <a:cs typeface="Times New Roman"/>
              </a:rPr>
              <a:t>: darle seguridad, destacar el constructo divertimento deportivo, utilizar la competición como </a:t>
            </a:r>
            <a:r>
              <a:rPr lang="es-ES_tradnl" dirty="0" err="1">
                <a:latin typeface="Arial"/>
                <a:ea typeface="Times New Roman"/>
                <a:cs typeface="Times New Roman"/>
              </a:rPr>
              <a:t>autosuperación</a:t>
            </a:r>
            <a:r>
              <a:rPr lang="es-ES_tradnl" dirty="0">
                <a:latin typeface="Arial"/>
                <a:ea typeface="Times New Roman"/>
                <a:cs typeface="Times New Roman"/>
              </a:rPr>
              <a:t>, ver lo positivo del deporte.</a:t>
            </a:r>
            <a:endParaRPr lang="es-MX" dirty="0">
              <a:latin typeface="Times New Roman"/>
              <a:ea typeface="Times New Roman"/>
              <a:cs typeface="Times New Roman"/>
            </a:endParaRPr>
          </a:p>
          <a:p>
            <a:pPr marL="742950" lvl="1" indent="-285750" algn="just">
              <a:spcAft>
                <a:spcPts val="0"/>
              </a:spcAft>
              <a:buFont typeface="Courier New"/>
              <a:buChar char="o"/>
              <a:defRPr/>
            </a:pPr>
            <a:r>
              <a:rPr lang="es-ES_tradnl" dirty="0">
                <a:latin typeface="Arial"/>
                <a:ea typeface="Times New Roman"/>
                <a:cs typeface="Times New Roman"/>
              </a:rPr>
              <a:t>Competición: trasmitir seguridad, fomentar la deportividad, animar y reforzar las buenas acciones y no maximizar los errores </a:t>
            </a:r>
            <a:endParaRPr lang="es-MX" dirty="0">
              <a:latin typeface="Times New Roman"/>
              <a:ea typeface="Times New Roman"/>
              <a:cs typeface="Times New Roman"/>
            </a:endParaRPr>
          </a:p>
          <a:p>
            <a:pPr marL="742950" lvl="1" indent="-285750" algn="just">
              <a:spcAft>
                <a:spcPts val="0"/>
              </a:spcAft>
              <a:buFont typeface="Courier New"/>
              <a:buChar char="o"/>
              <a:defRPr/>
            </a:pPr>
            <a:r>
              <a:rPr lang="es-ES_tradnl" dirty="0" err="1">
                <a:latin typeface="Arial"/>
                <a:ea typeface="Times New Roman"/>
                <a:cs typeface="Times New Roman"/>
              </a:rPr>
              <a:t>Postcompetición</a:t>
            </a:r>
            <a:r>
              <a:rPr lang="es-ES_tradnl" dirty="0">
                <a:latin typeface="Arial"/>
                <a:ea typeface="Times New Roman"/>
                <a:cs typeface="Times New Roman"/>
              </a:rPr>
              <a:t>: escuchar (comprensión), mostrar emociones adecuadas en función del resultado (alegría ante el éxito y “cierto pesar” ante la derrota), destacar lo positivo y no insistir excesivamente en lo que hizo mal. </a:t>
            </a:r>
            <a:endParaRPr lang="es-MX" dirty="0">
              <a:latin typeface="Times New Roman"/>
              <a:ea typeface="Times New Roman"/>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2 Rectángulo"/>
          <p:cNvSpPr>
            <a:spLocks noChangeArrowheads="1"/>
          </p:cNvSpPr>
          <p:nvPr/>
        </p:nvSpPr>
        <p:spPr bwMode="auto">
          <a:xfrm>
            <a:off x="395288" y="549275"/>
            <a:ext cx="8569325" cy="646113"/>
          </a:xfrm>
          <a:prstGeom prst="rect">
            <a:avLst/>
          </a:prstGeom>
          <a:noFill/>
          <a:ln w="9525">
            <a:noFill/>
            <a:miter lim="800000"/>
            <a:headEnd/>
            <a:tailEnd/>
          </a:ln>
        </p:spPr>
        <p:txBody>
          <a:bodyPr>
            <a:spAutoFit/>
          </a:bodyPr>
          <a:lstStyle/>
          <a:p>
            <a:pPr algn="ctr"/>
            <a:r>
              <a:rPr lang="es-ES" sz="3600" b="1"/>
              <a:t>TEMAS DE FISIOTERAPIA</a:t>
            </a:r>
            <a:endParaRPr lang="es-MX" sz="3600"/>
          </a:p>
        </p:txBody>
      </p:sp>
      <p:sp>
        <p:nvSpPr>
          <p:cNvPr id="97282" name="3 Rectángulo"/>
          <p:cNvSpPr>
            <a:spLocks noChangeArrowheads="1"/>
          </p:cNvSpPr>
          <p:nvPr/>
        </p:nvSpPr>
        <p:spPr bwMode="auto">
          <a:xfrm>
            <a:off x="684213" y="2835275"/>
            <a:ext cx="8135937" cy="2273300"/>
          </a:xfrm>
          <a:prstGeom prst="rect">
            <a:avLst/>
          </a:prstGeom>
          <a:noFill/>
          <a:ln w="9525">
            <a:noFill/>
            <a:miter lim="800000"/>
            <a:headEnd/>
            <a:tailEnd/>
          </a:ln>
        </p:spPr>
        <p:txBody>
          <a:bodyPr>
            <a:spAutoFit/>
          </a:bodyPr>
          <a:lstStyle/>
          <a:p>
            <a:pPr marL="342900" indent="-342900">
              <a:lnSpc>
                <a:spcPct val="107000"/>
              </a:lnSpc>
              <a:spcAft>
                <a:spcPts val="800"/>
              </a:spcAft>
              <a:buFont typeface="Georgia" pitchFamily="18" charset="0"/>
              <a:buAutoNum type="arabicPeriod"/>
            </a:pPr>
            <a:r>
              <a:rPr lang="es-ES" sz="4000">
                <a:cs typeface="Times New Roman" pitchFamily="18" charset="0"/>
              </a:rPr>
              <a:t>Fortalecimiento </a:t>
            </a:r>
            <a:endParaRPr lang="es-MX" sz="4000">
              <a:latin typeface="Times New Roman" pitchFamily="18" charset="0"/>
              <a:cs typeface="Times New Roman" pitchFamily="18" charset="0"/>
            </a:endParaRPr>
          </a:p>
          <a:p>
            <a:pPr marL="342900" indent="-342900">
              <a:lnSpc>
                <a:spcPct val="107000"/>
              </a:lnSpc>
              <a:spcAft>
                <a:spcPts val="800"/>
              </a:spcAft>
              <a:buFont typeface="Georgia" pitchFamily="18" charset="0"/>
              <a:buAutoNum type="arabicPeriod"/>
            </a:pPr>
            <a:r>
              <a:rPr lang="es-ES" sz="4000">
                <a:cs typeface="Times New Roman" pitchFamily="18" charset="0"/>
              </a:rPr>
              <a:t> Flexibilidad </a:t>
            </a:r>
            <a:endParaRPr lang="es-MX" sz="4000">
              <a:latin typeface="Times New Roman" pitchFamily="18" charset="0"/>
              <a:cs typeface="Times New Roman" pitchFamily="18" charset="0"/>
            </a:endParaRPr>
          </a:p>
          <a:p>
            <a:pPr marL="342900" indent="-342900">
              <a:lnSpc>
                <a:spcPct val="107000"/>
              </a:lnSpc>
              <a:spcAft>
                <a:spcPts val="800"/>
              </a:spcAft>
              <a:buFont typeface="Georgia" pitchFamily="18" charset="0"/>
              <a:buAutoNum type="arabicPeriod"/>
            </a:pPr>
            <a:r>
              <a:rPr lang="es-ES" sz="4000">
                <a:cs typeface="Times New Roman" pitchFamily="18" charset="0"/>
              </a:rPr>
              <a:t>Profilaxis </a:t>
            </a:r>
            <a:endParaRPr lang="es-MX" sz="400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3361" y="2967335"/>
            <a:ext cx="6994223" cy="923330"/>
          </a:xfrm>
          <a:prstGeom prst="rect">
            <a:avLst/>
          </a:prstGeom>
          <a:noFill/>
        </p:spPr>
        <p:txBody>
          <a:bodyPr wrap="none">
            <a:spAutoFit/>
          </a:bodyPr>
          <a:lstStyle/>
          <a:p>
            <a:pPr algn="ct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MUCHAS GRACIAS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Rectángulo"/>
          <p:cNvSpPr>
            <a:spLocks noChangeArrowheads="1"/>
          </p:cNvSpPr>
          <p:nvPr/>
        </p:nvSpPr>
        <p:spPr bwMode="auto">
          <a:xfrm>
            <a:off x="468313" y="549275"/>
            <a:ext cx="8280400" cy="5843588"/>
          </a:xfrm>
          <a:prstGeom prst="rect">
            <a:avLst/>
          </a:prstGeom>
          <a:noFill/>
          <a:ln w="9525">
            <a:noFill/>
            <a:miter lim="800000"/>
            <a:headEnd/>
            <a:tailEnd/>
          </a:ln>
        </p:spPr>
        <p:txBody>
          <a:bodyPr>
            <a:spAutoFit/>
          </a:bodyPr>
          <a:lstStyle/>
          <a:p>
            <a:pPr algn="just"/>
            <a:endParaRPr lang="es-ES">
              <a:latin typeface="Arial Unicode MS" pitchFamily="34" charset="-128"/>
              <a:ea typeface="Arial Unicode MS" pitchFamily="34" charset="-128"/>
              <a:cs typeface="Arial Unicode MS" pitchFamily="34" charset="-128"/>
            </a:endParaRPr>
          </a:p>
          <a:p>
            <a:pPr algn="just"/>
            <a:r>
              <a:rPr lang="es-ES" sz="2400">
                <a:latin typeface="Arial Unicode MS" pitchFamily="34" charset="-128"/>
                <a:ea typeface="Arial Unicode MS" pitchFamily="34" charset="-128"/>
                <a:cs typeface="Arial Unicode MS" pitchFamily="34" charset="-128"/>
              </a:rPr>
              <a:t>El Pentatlón Moderno es el único deporte compuesto por cinco disciplinas pertenecientes a deportes del programa olímpico de verano y el evento combinado: Se compite en Individuales, Relevos de 2 atletas, de a 3 y Relevos Mixtos (2 atletas).</a:t>
            </a:r>
          </a:p>
          <a:p>
            <a:pPr algn="just"/>
            <a:r>
              <a:rPr lang="es-ES" sz="2400">
                <a:latin typeface="Arial Unicode MS" pitchFamily="34" charset="-128"/>
                <a:ea typeface="Arial Unicode MS" pitchFamily="34" charset="-128"/>
                <a:cs typeface="Arial Unicode MS" pitchFamily="34" charset="-128"/>
              </a:rPr>
              <a:t> </a:t>
            </a:r>
          </a:p>
          <a:p>
            <a:pPr algn="just"/>
            <a:r>
              <a:rPr lang="es-ES" sz="2400" u="sng">
                <a:latin typeface="Arial Unicode MS" pitchFamily="34" charset="-128"/>
                <a:ea typeface="Arial Unicode MS" pitchFamily="34" charset="-128"/>
                <a:cs typeface="Arial Unicode MS" pitchFamily="34" charset="-128"/>
              </a:rPr>
              <a:t>En las competencias de Pentatlón Moderno el orden de las disciplinas para competir</a:t>
            </a:r>
            <a:r>
              <a:rPr lang="es-ES" sz="2400">
                <a:latin typeface="Arial Unicode MS" pitchFamily="34" charset="-128"/>
                <a:ea typeface="Arial Unicode MS" pitchFamily="34" charset="-128"/>
                <a:cs typeface="Arial Unicode MS" pitchFamily="34" charset="-128"/>
              </a:rPr>
              <a:t>: en semifinales, se compite en todas las pruebas sin la equitación. El orden de las disciplinas no importa solo el Evento Combinado de Carrera - Tiro (Running and Shooting) debe efectuarse en el último turno. </a:t>
            </a:r>
          </a:p>
          <a:p>
            <a:pPr algn="just"/>
            <a:endParaRPr lang="es-ES" sz="2400">
              <a:latin typeface="Arial Unicode MS" pitchFamily="34" charset="-128"/>
              <a:ea typeface="Arial Unicode MS" pitchFamily="34" charset="-128"/>
              <a:cs typeface="Arial Unicode MS" pitchFamily="34" charset="-128"/>
            </a:endParaRPr>
          </a:p>
          <a:p>
            <a:pPr algn="just"/>
            <a:r>
              <a:rPr lang="es-ES" sz="2400">
                <a:latin typeface="Arial Unicode MS" pitchFamily="34" charset="-128"/>
                <a:ea typeface="Arial Unicode MS" pitchFamily="34" charset="-128"/>
                <a:cs typeface="Arial Unicode MS" pitchFamily="34" charset="-128"/>
              </a:rPr>
              <a:t>En competencias con finales el máximo de competidores serán 36 atletas. Siendo el orden de las disciplinas:</a:t>
            </a:r>
          </a:p>
        </p:txBody>
      </p:sp>
      <p:sp>
        <p:nvSpPr>
          <p:cNvPr id="3" name="2 Rectángulo"/>
          <p:cNvSpPr/>
          <p:nvPr/>
        </p:nvSpPr>
        <p:spPr>
          <a:xfrm>
            <a:off x="-107950" y="155575"/>
            <a:ext cx="9144000" cy="584200"/>
          </a:xfrm>
          <a:prstGeom prst="rect">
            <a:avLst/>
          </a:prstGeom>
        </p:spPr>
        <p:txBody>
          <a:bodyPr/>
          <a:lstStyle/>
          <a:p>
            <a:pPr algn="ctr" fontAlgn="auto">
              <a:spcAft>
                <a:spcPts val="0"/>
              </a:spcAft>
              <a:defRPr/>
            </a:pPr>
            <a:r>
              <a:rPr lang="es-ES" sz="2800" b="1" i="1" u="sng" dirty="0">
                <a:latin typeface="Bookman Old Style" pitchFamily="18" charset="0"/>
                <a:ea typeface="+mj-ea"/>
                <a:cs typeface="+mj-cs"/>
              </a:rPr>
              <a:t>CARACTERÍSTICAS Y PARTICULARIDADES: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Rectángulo"/>
          <p:cNvSpPr>
            <a:spLocks noChangeArrowheads="1"/>
          </p:cNvSpPr>
          <p:nvPr/>
        </p:nvSpPr>
        <p:spPr bwMode="auto">
          <a:xfrm>
            <a:off x="395288" y="2708275"/>
            <a:ext cx="8208962" cy="3749675"/>
          </a:xfrm>
          <a:prstGeom prst="rect">
            <a:avLst/>
          </a:prstGeom>
          <a:noFill/>
          <a:ln w="9525">
            <a:noFill/>
            <a:miter lim="800000"/>
            <a:headEnd/>
            <a:tailEnd/>
          </a:ln>
        </p:spPr>
        <p:txBody>
          <a:bodyPr>
            <a:spAutoFit/>
          </a:bodyPr>
          <a:lstStyle/>
          <a:p>
            <a:pPr algn="just"/>
            <a:endParaRPr lang="es-ES" sz="2000">
              <a:latin typeface="Arial Unicode MS" pitchFamily="34" charset="-128"/>
              <a:ea typeface="Arial Unicode MS" pitchFamily="34" charset="-128"/>
              <a:cs typeface="Arial Unicode MS" pitchFamily="34" charset="-128"/>
            </a:endParaRPr>
          </a:p>
          <a:p>
            <a:pPr algn="just">
              <a:buFontTx/>
              <a:buChar char="-"/>
            </a:pPr>
            <a:r>
              <a:rPr lang="es-ES" sz="2000" u="sng">
                <a:latin typeface="Arial Unicode MS" pitchFamily="34" charset="-128"/>
                <a:ea typeface="Arial Unicode MS" pitchFamily="34" charset="-128"/>
                <a:cs typeface="Arial Unicode MS" pitchFamily="34" charset="-128"/>
              </a:rPr>
              <a:t>Biatlé Continuo</a:t>
            </a:r>
            <a:r>
              <a:rPr lang="es-ES" sz="2000">
                <a:latin typeface="Arial Unicode MS" pitchFamily="34" charset="-128"/>
                <a:ea typeface="Arial Unicode MS" pitchFamily="34" charset="-128"/>
                <a:cs typeface="Arial Unicode MS" pitchFamily="34" charset="-128"/>
              </a:rPr>
              <a:t> el que efectúa un Campeonato del Mundo anual en esa modalidad, además de contar con un Circuito Mundial que consta de 5 etapas, Cuba es sede de la Fase de América 5ta etapa. 2da Variante </a:t>
            </a:r>
          </a:p>
          <a:p>
            <a:pPr algn="just">
              <a:buFontTx/>
              <a:buChar char="-"/>
            </a:pPr>
            <a:endParaRPr lang="es-ES" sz="2000">
              <a:latin typeface="Arial Unicode MS" pitchFamily="34" charset="-128"/>
              <a:ea typeface="Arial Unicode MS" pitchFamily="34" charset="-128"/>
              <a:cs typeface="Arial Unicode MS" pitchFamily="34" charset="-128"/>
            </a:endParaRPr>
          </a:p>
          <a:p>
            <a:pPr algn="just">
              <a:buFontTx/>
              <a:buChar char="-"/>
            </a:pPr>
            <a:r>
              <a:rPr lang="es-ES" sz="2000" u="sng">
                <a:latin typeface="Arial Unicode MS" pitchFamily="34" charset="-128"/>
                <a:ea typeface="Arial Unicode MS" pitchFamily="34" charset="-128"/>
                <a:cs typeface="Arial Unicode MS" pitchFamily="34" charset="-128"/>
              </a:rPr>
              <a:t>Biatlé Discontinuo o de Pentatlón Moderno</a:t>
            </a:r>
            <a:r>
              <a:rPr lang="es-ES" sz="2000">
                <a:latin typeface="Arial Unicode MS" pitchFamily="34" charset="-128"/>
                <a:ea typeface="Arial Unicode MS" pitchFamily="34" charset="-128"/>
                <a:cs typeface="Arial Unicode MS" pitchFamily="34" charset="-128"/>
              </a:rPr>
              <a:t>.</a:t>
            </a:r>
          </a:p>
          <a:p>
            <a:pPr algn="just">
              <a:buFontTx/>
              <a:buChar char="-"/>
            </a:pPr>
            <a:endParaRPr lang="es-ES" sz="2000">
              <a:latin typeface="Arial Unicode MS" pitchFamily="34" charset="-128"/>
              <a:ea typeface="Arial Unicode MS" pitchFamily="34" charset="-128"/>
              <a:cs typeface="Arial Unicode MS" pitchFamily="34" charset="-128"/>
            </a:endParaRPr>
          </a:p>
          <a:p>
            <a:pPr algn="just">
              <a:buFontTx/>
              <a:buChar char="-"/>
            </a:pPr>
            <a:r>
              <a:rPr lang="es-ES" sz="2000" u="sng">
                <a:latin typeface="Arial Unicode MS" pitchFamily="34" charset="-128"/>
                <a:ea typeface="Arial Unicode MS" pitchFamily="34" charset="-128"/>
                <a:cs typeface="Arial Unicode MS" pitchFamily="34" charset="-128"/>
              </a:rPr>
              <a:t>Biatlón Escolar</a:t>
            </a:r>
            <a:r>
              <a:rPr lang="es-ES" sz="2000">
                <a:latin typeface="Arial Unicode MS" pitchFamily="34" charset="-128"/>
                <a:ea typeface="Arial Unicode MS" pitchFamily="34" charset="-128"/>
                <a:cs typeface="Arial Unicode MS" pitchFamily="34" charset="-128"/>
              </a:rPr>
              <a:t> es otra variedad donde se compite a nivel internacional, mediante el envío de los resultados a la UIPM, participando solamente los atletas desde los 8 hasta los 18 años solamente.</a:t>
            </a:r>
          </a:p>
        </p:txBody>
      </p:sp>
      <p:sp>
        <p:nvSpPr>
          <p:cNvPr id="3" name="2 Rectángulo"/>
          <p:cNvSpPr/>
          <p:nvPr/>
        </p:nvSpPr>
        <p:spPr>
          <a:xfrm>
            <a:off x="-381000" y="188913"/>
            <a:ext cx="9932988" cy="584200"/>
          </a:xfrm>
          <a:prstGeom prst="rect">
            <a:avLst/>
          </a:prstGeom>
        </p:spPr>
        <p:txBody>
          <a:bodyPr/>
          <a:lstStyle/>
          <a:p>
            <a:pPr algn="ctr" fontAlgn="auto">
              <a:spcAft>
                <a:spcPts val="0"/>
              </a:spcAft>
              <a:defRPr/>
            </a:pPr>
            <a:r>
              <a:rPr lang="es-ES" sz="2800" b="1" i="1" u="sng" dirty="0">
                <a:latin typeface="Bookman Old Style" pitchFamily="18" charset="0"/>
                <a:ea typeface="+mj-ea"/>
                <a:cs typeface="+mj-cs"/>
              </a:rPr>
              <a:t>DEFINICIONES  ACERCA DE LAS MODALIDADES</a:t>
            </a:r>
          </a:p>
        </p:txBody>
      </p:sp>
      <p:sp>
        <p:nvSpPr>
          <p:cNvPr id="21507" name="3 Rectángulo"/>
          <p:cNvSpPr>
            <a:spLocks noChangeArrowheads="1"/>
          </p:cNvSpPr>
          <p:nvPr/>
        </p:nvSpPr>
        <p:spPr bwMode="auto">
          <a:xfrm>
            <a:off x="468313" y="796925"/>
            <a:ext cx="8207375" cy="2225675"/>
          </a:xfrm>
          <a:prstGeom prst="rect">
            <a:avLst/>
          </a:prstGeom>
          <a:noFill/>
          <a:ln w="9525">
            <a:noFill/>
            <a:miter lim="800000"/>
            <a:headEnd/>
            <a:tailEnd/>
          </a:ln>
        </p:spPr>
        <p:txBody>
          <a:bodyPr>
            <a:spAutoFit/>
          </a:bodyPr>
          <a:lstStyle/>
          <a:p>
            <a:pPr algn="just"/>
            <a:r>
              <a:rPr lang="es-ES" sz="2000">
                <a:latin typeface="Arial Unicode MS" pitchFamily="34" charset="-128"/>
                <a:ea typeface="Arial Unicode MS" pitchFamily="34" charset="-128"/>
                <a:cs typeface="Arial Unicode MS" pitchFamily="34" charset="-128"/>
              </a:rPr>
              <a:t>La UIPM desarrolla otras modalidades que son: el “ </a:t>
            </a:r>
            <a:r>
              <a:rPr lang="es-ES" sz="2000" b="1" u="sng">
                <a:latin typeface="Arial Unicode MS" pitchFamily="34" charset="-128"/>
                <a:ea typeface="Arial Unicode MS" pitchFamily="34" charset="-128"/>
                <a:cs typeface="Arial Unicode MS" pitchFamily="34" charset="-128"/>
              </a:rPr>
              <a:t>BIATLÉ </a:t>
            </a:r>
            <a:r>
              <a:rPr lang="es-ES" sz="2000">
                <a:latin typeface="Arial Unicode MS" pitchFamily="34" charset="-128"/>
                <a:ea typeface="Arial Unicode MS" pitchFamily="34" charset="-128"/>
                <a:cs typeface="Arial Unicode MS" pitchFamily="34" charset="-128"/>
              </a:rPr>
              <a:t>” :</a:t>
            </a:r>
          </a:p>
          <a:p>
            <a:pPr algn="just"/>
            <a:endParaRPr lang="es-ES" sz="2000">
              <a:latin typeface="Arial Unicode MS" pitchFamily="34" charset="-128"/>
              <a:ea typeface="Arial Unicode MS" pitchFamily="34" charset="-128"/>
              <a:cs typeface="Arial Unicode MS" pitchFamily="34" charset="-128"/>
            </a:endParaRPr>
          </a:p>
          <a:p>
            <a:pPr algn="just"/>
            <a:r>
              <a:rPr lang="es-ES" sz="2000">
                <a:latin typeface="Arial Unicode MS" pitchFamily="34" charset="-128"/>
                <a:ea typeface="Arial Unicode MS" pitchFamily="34" charset="-128"/>
                <a:cs typeface="Arial Unicode MS" pitchFamily="34" charset="-128"/>
              </a:rPr>
              <a:t>El mismo tiene tres variantes de ejecución, en ellas se compiten en las dos disciplinas del Pentatlón Moderno; la natación y la carrera, conjuntamente con el evento combinado son las pruebas que el atleta realiza por esfuerzo propio y en las cuales puede el competidor lograr altas marcas con elevadas puntuaciones.</a:t>
            </a:r>
          </a:p>
        </p:txBody>
      </p:sp>
      <p:pic>
        <p:nvPicPr>
          <p:cNvPr id="21508" name="Picture 6" descr="Red Bull Sergio GF 041106 (122)"/>
          <p:cNvPicPr>
            <a:picLocks noChangeAspect="1" noChangeArrowheads="1"/>
          </p:cNvPicPr>
          <p:nvPr/>
        </p:nvPicPr>
        <p:blipFill>
          <a:blip r:embed="rId2"/>
          <a:srcRect/>
          <a:stretch>
            <a:fillRect/>
          </a:stretch>
        </p:blipFill>
        <p:spPr bwMode="auto">
          <a:xfrm>
            <a:off x="7667625" y="620713"/>
            <a:ext cx="1038225" cy="863600"/>
          </a:xfrm>
          <a:prstGeom prst="rect">
            <a:avLst/>
          </a:prstGeom>
          <a:noFill/>
          <a:ln w="9525">
            <a:noFill/>
            <a:miter lim="800000"/>
            <a:headEnd/>
            <a:tailEnd/>
          </a:ln>
        </p:spPr>
      </p:pic>
      <p:pic>
        <p:nvPicPr>
          <p:cNvPr id="21509" name="Picture 7" descr="WORLD TOUR BIATLE 2012 CUBA_94"/>
          <p:cNvPicPr>
            <a:picLocks noChangeAspect="1" noChangeArrowheads="1"/>
          </p:cNvPicPr>
          <p:nvPr/>
        </p:nvPicPr>
        <p:blipFill>
          <a:blip r:embed="rId3"/>
          <a:srcRect/>
          <a:stretch>
            <a:fillRect/>
          </a:stretch>
        </p:blipFill>
        <p:spPr bwMode="auto">
          <a:xfrm>
            <a:off x="7451725" y="4076700"/>
            <a:ext cx="1143000" cy="1019175"/>
          </a:xfrm>
          <a:prstGeom prst="rect">
            <a:avLst/>
          </a:prstGeom>
          <a:noFill/>
          <a:ln w="9525">
            <a:noFill/>
            <a:miter lim="800000"/>
            <a:headEnd/>
            <a:tailEnd/>
          </a:ln>
        </p:spPr>
      </p:pic>
      <p:pic>
        <p:nvPicPr>
          <p:cNvPr id="21510" name="Picture 8" descr="WORLD TOUR BIATLE 2012 CUBA_107"/>
          <p:cNvPicPr>
            <a:picLocks noChangeAspect="1" noChangeArrowheads="1"/>
          </p:cNvPicPr>
          <p:nvPr/>
        </p:nvPicPr>
        <p:blipFill>
          <a:blip r:embed="rId4"/>
          <a:srcRect/>
          <a:stretch>
            <a:fillRect/>
          </a:stretch>
        </p:blipFill>
        <p:spPr bwMode="auto">
          <a:xfrm>
            <a:off x="6084888" y="4076700"/>
            <a:ext cx="12573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956</TotalTime>
  <Words>5945</Words>
  <Application>Microsoft Office PowerPoint</Application>
  <PresentationFormat>On-screen Show (4:3)</PresentationFormat>
  <Paragraphs>1755</Paragraphs>
  <Slides>75</Slides>
  <Notes>0</Notes>
  <HiddenSlides>0</HiddenSlides>
  <MMClips>0</MMClips>
  <ScaleCrop>false</ScaleCrop>
  <HeadingPairs>
    <vt:vector size="8" baseType="variant">
      <vt:variant>
        <vt:lpstr>Fuentes usadas</vt:lpstr>
      </vt:variant>
      <vt:variant>
        <vt:i4>11</vt:i4>
      </vt:variant>
      <vt:variant>
        <vt:lpstr>Plantilla de diseño</vt:lpstr>
      </vt:variant>
      <vt:variant>
        <vt:i4>12</vt:i4>
      </vt:variant>
      <vt:variant>
        <vt:lpstr>Servidores OLE incrustados</vt:lpstr>
      </vt:variant>
      <vt:variant>
        <vt:i4>2</vt:i4>
      </vt:variant>
      <vt:variant>
        <vt:lpstr>Títulos de diapositiva</vt:lpstr>
      </vt:variant>
      <vt:variant>
        <vt:i4>75</vt:i4>
      </vt:variant>
    </vt:vector>
  </HeadingPairs>
  <TitlesOfParts>
    <vt:vector size="100" baseType="lpstr">
      <vt:lpstr>Arial</vt:lpstr>
      <vt:lpstr>Georgia</vt:lpstr>
      <vt:lpstr>Wingdings 2</vt:lpstr>
      <vt:lpstr>Wingdings</vt:lpstr>
      <vt:lpstr>Calibri</vt:lpstr>
      <vt:lpstr>Bookman Old Style</vt:lpstr>
      <vt:lpstr>Times New Roman</vt:lpstr>
      <vt:lpstr>Arial Unicode MS</vt:lpstr>
      <vt:lpstr>Symbol</vt:lpstr>
      <vt:lpstr>Tahoma</vt:lpstr>
      <vt:lpstr>Courier New</vt:lpstr>
      <vt:lpstr>Civil</vt:lpstr>
      <vt:lpstr>Civil</vt:lpstr>
      <vt:lpstr>Civil</vt:lpstr>
      <vt:lpstr>Civil</vt:lpstr>
      <vt:lpstr>Civil</vt:lpstr>
      <vt:lpstr>Civil</vt:lpstr>
      <vt:lpstr>Civil</vt:lpstr>
      <vt:lpstr>Civil</vt:lpstr>
      <vt:lpstr>Civil</vt:lpstr>
      <vt:lpstr>Civil</vt:lpstr>
      <vt:lpstr>Civil</vt:lpstr>
      <vt:lpstr>Civil</vt:lpstr>
      <vt:lpstr>Document</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ESGRIMA</vt:lpstr>
      <vt:lpstr>ESGRIMA</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NuÑe</dc:creator>
  <cp:lastModifiedBy>Organizacion</cp:lastModifiedBy>
  <cp:revision>126</cp:revision>
  <dcterms:created xsi:type="dcterms:W3CDTF">2013-05-28T04:48:29Z</dcterms:created>
  <dcterms:modified xsi:type="dcterms:W3CDTF">2016-06-16T21:07:49Z</dcterms:modified>
</cp:coreProperties>
</file>