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90" r:id="rId36"/>
    <p:sldId id="291" r:id="rId37"/>
    <p:sldId id="292" r:id="rId3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19/05/2016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19/05/2016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28662" y="285728"/>
            <a:ext cx="7529538" cy="1357322"/>
          </a:xfrm>
        </p:spPr>
        <p:txBody>
          <a:bodyPr>
            <a:normAutofit fontScale="90000"/>
          </a:bodyPr>
          <a:lstStyle/>
          <a:p>
            <a:r>
              <a:rPr lang="es-MX" b="1" dirty="0" smtClean="0"/>
              <a:t>TIRO DEPORTIVO</a:t>
            </a:r>
            <a:r>
              <a:rPr lang="es-US" dirty="0" smtClean="0"/>
              <a:t/>
            </a:r>
            <a:br>
              <a:rPr lang="es-US" dirty="0" smtClean="0"/>
            </a:br>
            <a:endParaRPr lang="es-US" dirty="0"/>
          </a:p>
        </p:txBody>
      </p:sp>
      <p:sp>
        <p:nvSpPr>
          <p:cNvPr id="3" name="2 Subtítulo"/>
          <p:cNvSpPr>
            <a:spLocks noGrp="1"/>
          </p:cNvSpPr>
          <p:nvPr>
            <p:ph type="subTitle" idx="1"/>
          </p:nvPr>
        </p:nvSpPr>
        <p:spPr>
          <a:xfrm>
            <a:off x="571472" y="1285860"/>
            <a:ext cx="7929618" cy="3500462"/>
          </a:xfrm>
        </p:spPr>
        <p:txBody>
          <a:bodyPr>
            <a:normAutofit/>
          </a:bodyPr>
          <a:lstStyle/>
          <a:p>
            <a:r>
              <a:rPr lang="es-MX" sz="4300" b="1" dirty="0" smtClean="0">
                <a:solidFill>
                  <a:schemeClr val="tx1"/>
                </a:solidFill>
              </a:rPr>
              <a:t>REDISE</a:t>
            </a:r>
            <a:r>
              <a:rPr lang="es-US" sz="4300" b="1" dirty="0" smtClean="0">
                <a:solidFill>
                  <a:schemeClr val="tx1"/>
                </a:solidFill>
              </a:rPr>
              <a:t>ÑO</a:t>
            </a:r>
          </a:p>
          <a:p>
            <a:r>
              <a:rPr lang="es-MX" sz="4300" b="1" dirty="0" smtClean="0">
                <a:solidFill>
                  <a:schemeClr val="tx1"/>
                </a:solidFill>
              </a:rPr>
              <a:t>PROGRAMA INTEGRAL DE PREPARACIÓN DEL DEPORTISTA</a:t>
            </a:r>
            <a:endParaRPr lang="es-US" sz="4300" b="1" dirty="0" smtClean="0">
              <a:solidFill>
                <a:schemeClr val="tx1"/>
              </a:solidFill>
            </a:endParaRPr>
          </a:p>
          <a:p>
            <a:r>
              <a:rPr lang="es-MX" sz="4300" b="1" dirty="0" smtClean="0"/>
              <a:t> </a:t>
            </a:r>
            <a:endParaRPr lang="es-US" sz="4300" b="1" dirty="0" smtClean="0"/>
          </a:p>
          <a:p>
            <a:endParaRPr lang="es-US" dirty="0"/>
          </a:p>
        </p:txBody>
      </p:sp>
      <p:sp>
        <p:nvSpPr>
          <p:cNvPr id="32769" name="Rectangle 1"/>
          <p:cNvSpPr>
            <a:spLocks noChangeArrowheads="1"/>
          </p:cNvSpPr>
          <p:nvPr/>
        </p:nvSpPr>
        <p:spPr bwMode="auto">
          <a:xfrm>
            <a:off x="0" y="5072074"/>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COMISIÓN NACIONAL DE TIRO DEPORTIVO</a:t>
            </a:r>
            <a:endParaRPr lang="es-MX" sz="2400"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VERSIÓN  2016 - 2020</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285884"/>
          </a:xfrm>
        </p:spPr>
        <p:txBody>
          <a:bodyPr>
            <a:normAutofit fontScale="90000"/>
          </a:bodyPr>
          <a:lstStyle/>
          <a:p>
            <a:r>
              <a:rPr lang="es-ES" b="1" dirty="0" smtClean="0"/>
              <a:t>PRUEBAS FUNCIONALES. </a:t>
            </a:r>
            <a:br>
              <a:rPr lang="es-ES" b="1" dirty="0" smtClean="0"/>
            </a:br>
            <a:endParaRPr lang="es-US" dirty="0"/>
          </a:p>
        </p:txBody>
      </p:sp>
      <p:graphicFrame>
        <p:nvGraphicFramePr>
          <p:cNvPr id="4" name="3 Marcador de contenido"/>
          <p:cNvGraphicFramePr>
            <a:graphicFrameLocks noGrp="1"/>
          </p:cNvGraphicFramePr>
          <p:nvPr>
            <p:ph idx="1"/>
          </p:nvPr>
        </p:nvGraphicFramePr>
        <p:xfrm>
          <a:off x="457200" y="714375"/>
          <a:ext cx="8229600" cy="6006473"/>
        </p:xfrm>
        <a:graphic>
          <a:graphicData uri="http://schemas.openxmlformats.org/drawingml/2006/table">
            <a:tbl>
              <a:tblPr firstRow="1" bandRow="1">
                <a:tableStyleId>{5C22544A-7EE6-4342-B048-85BDC9FD1C3A}</a:tableStyleId>
              </a:tblPr>
              <a:tblGrid>
                <a:gridCol w="3257544"/>
                <a:gridCol w="4972056"/>
              </a:tblGrid>
              <a:tr h="370840">
                <a:tc>
                  <a:txBody>
                    <a:bodyPr/>
                    <a:lstStyle/>
                    <a:p>
                      <a:pPr algn="ctr"/>
                      <a:r>
                        <a:rPr lang="es-US" dirty="0" smtClean="0"/>
                        <a:t>PRUEBAS</a:t>
                      </a:r>
                      <a:endParaRPr lang="es-US" dirty="0"/>
                    </a:p>
                  </a:txBody>
                  <a:tcPr/>
                </a:tc>
                <a:tc>
                  <a:txBody>
                    <a:bodyPr/>
                    <a:lstStyle/>
                    <a:p>
                      <a:pPr algn="ctr"/>
                      <a:r>
                        <a:rPr lang="es-US" dirty="0" smtClean="0"/>
                        <a:t>EVALUACION</a:t>
                      </a:r>
                      <a:endParaRPr lang="es-US" dirty="0"/>
                    </a:p>
                  </a:txBody>
                  <a:tcPr/>
                </a:tc>
              </a:tr>
              <a:tr h="557835">
                <a:tc>
                  <a:txBody>
                    <a:bodyPr/>
                    <a:lstStyle/>
                    <a:p>
                      <a:r>
                        <a:rPr lang="es-ES" sz="1600" b="1" kern="1200" dirty="0" err="1" smtClean="0">
                          <a:solidFill>
                            <a:schemeClr val="dk1"/>
                          </a:solidFill>
                          <a:latin typeface="Arial" pitchFamily="34" charset="0"/>
                          <a:ea typeface="+mn-ea"/>
                          <a:cs typeface="Arial" pitchFamily="34" charset="0"/>
                        </a:rPr>
                        <a:t>Romberg</a:t>
                      </a:r>
                      <a:endParaRPr lang="es-US" sz="1600" b="1" dirty="0">
                        <a:latin typeface="Arial" pitchFamily="34" charset="0"/>
                        <a:cs typeface="Arial" pitchFamily="34" charset="0"/>
                      </a:endParaRPr>
                    </a:p>
                  </a:txBody>
                  <a:tcPr/>
                </a:tc>
                <a:tc>
                  <a:txBody>
                    <a:bodyPr/>
                    <a:lstStyle/>
                    <a:p>
                      <a:r>
                        <a:rPr lang="es-ES" sz="1800" b="1" kern="1200" dirty="0" smtClean="0">
                          <a:solidFill>
                            <a:schemeClr val="tx1"/>
                          </a:solidFill>
                          <a:latin typeface="+mn-lt"/>
                          <a:ea typeface="+mn-ea"/>
                          <a:cs typeface="+mn-cs"/>
                        </a:rPr>
                        <a:t>B</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15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o más. 	</a:t>
                      </a:r>
                      <a:r>
                        <a:rPr lang="es-ES" sz="1800" b="1" kern="1200" dirty="0" smtClean="0">
                          <a:solidFill>
                            <a:schemeClr val="dk1"/>
                          </a:solidFill>
                          <a:latin typeface="+mn-lt"/>
                          <a:ea typeface="+mn-ea"/>
                          <a:cs typeface="+mn-cs"/>
                        </a:rPr>
                        <a:t>R  </a:t>
                      </a:r>
                      <a:r>
                        <a:rPr lang="es-ES" sz="1800" kern="1200" dirty="0" smtClean="0">
                          <a:solidFill>
                            <a:schemeClr val="dk1"/>
                          </a:solidFill>
                          <a:latin typeface="+mn-lt"/>
                          <a:ea typeface="+mn-ea"/>
                          <a:cs typeface="+mn-cs"/>
                        </a:rPr>
                        <a:t> 12 a 14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-11 </a:t>
                      </a:r>
                      <a:r>
                        <a:rPr lang="es-ES" sz="1800" kern="1200" dirty="0" err="1" smtClean="0">
                          <a:solidFill>
                            <a:schemeClr val="dk1"/>
                          </a:solidFill>
                          <a:latin typeface="+mn-lt"/>
                          <a:ea typeface="+mn-ea"/>
                          <a:cs typeface="+mn-cs"/>
                        </a:rPr>
                        <a:t>seg</a:t>
                      </a:r>
                      <a:endParaRPr lang="es-US" sz="1800" kern="1200" dirty="0" smtClean="0">
                        <a:solidFill>
                          <a:schemeClr val="dk1"/>
                        </a:solidFill>
                        <a:latin typeface="+mn-lt"/>
                        <a:ea typeface="+mn-ea"/>
                        <a:cs typeface="+mn-cs"/>
                      </a:endParaRPr>
                    </a:p>
                  </a:txBody>
                  <a:tcPr/>
                </a:tc>
              </a:tr>
              <a:tr h="5715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err="1" smtClean="0">
                          <a:solidFill>
                            <a:schemeClr val="dk1"/>
                          </a:solidFill>
                          <a:latin typeface="Arial" pitchFamily="34" charset="0"/>
                          <a:ea typeface="+mn-ea"/>
                          <a:cs typeface="Arial" pitchFamily="34" charset="0"/>
                        </a:rPr>
                        <a:t>Romberg</a:t>
                      </a:r>
                      <a:r>
                        <a:rPr lang="es-ES" sz="1600" b="1" kern="1200" dirty="0" smtClean="0">
                          <a:solidFill>
                            <a:schemeClr val="dk1"/>
                          </a:solidFill>
                          <a:latin typeface="Arial" pitchFamily="34" charset="0"/>
                          <a:ea typeface="+mn-ea"/>
                          <a:cs typeface="Arial" pitchFamily="34" charset="0"/>
                        </a:rPr>
                        <a:t> Sensibilizado I</a:t>
                      </a:r>
                      <a:endParaRPr lang="es-US" sz="1600" b="1" dirty="0" smtClean="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b="1" kern="1200" baseline="0" dirty="0" smtClean="0">
                          <a:solidFill>
                            <a:schemeClr val="dk1"/>
                          </a:solidFill>
                          <a:latin typeface="+mn-lt"/>
                          <a:ea typeface="+mn-ea"/>
                          <a:cs typeface="+mn-cs"/>
                        </a:rPr>
                        <a:t> </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15 </a:t>
                      </a:r>
                      <a:r>
                        <a:rPr lang="es-ES" sz="1800" kern="1200" dirty="0" err="1" smtClean="0">
                          <a:solidFill>
                            <a:schemeClr val="dk1"/>
                          </a:solidFill>
                          <a:latin typeface="+mn-lt"/>
                          <a:ea typeface="+mn-ea"/>
                          <a:cs typeface="+mn-cs"/>
                        </a:rPr>
                        <a:t>seg</a:t>
                      </a:r>
                      <a:r>
                        <a:rPr lang="es-ES" sz="1800" b="1" kern="1200" dirty="0" smtClean="0">
                          <a:solidFill>
                            <a:schemeClr val="dk1"/>
                          </a:solidFill>
                          <a:latin typeface="+mn-lt"/>
                          <a:ea typeface="+mn-ea"/>
                          <a:cs typeface="+mn-cs"/>
                        </a:rPr>
                        <a:t>.</a:t>
                      </a:r>
                      <a:r>
                        <a:rPr lang="es-US" sz="1800" b="1" kern="1200" baseline="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 </a:t>
                      </a:r>
                      <a:r>
                        <a:rPr lang="es-ES" sz="1800" kern="1200" dirty="0" smtClean="0">
                          <a:solidFill>
                            <a:schemeClr val="dk1"/>
                          </a:solidFill>
                          <a:latin typeface="+mn-lt"/>
                          <a:ea typeface="+mn-ea"/>
                          <a:cs typeface="+mn-cs"/>
                        </a:rPr>
                        <a:t>12 a 14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a:t>
                      </a:r>
                      <a:r>
                        <a:rPr lang="es-US" sz="1800" kern="1200" baseline="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-11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a:t>
                      </a:r>
                      <a:endParaRPr lang="es-US" dirty="0"/>
                    </a:p>
                  </a:txBody>
                  <a:tcPr/>
                </a:tc>
              </a:tr>
              <a:tr h="370840">
                <a:tc>
                  <a:txBody>
                    <a:bodyPr/>
                    <a:lstStyle/>
                    <a:p>
                      <a:r>
                        <a:rPr lang="es-ES" sz="1600" b="1" kern="1200" dirty="0" err="1" smtClean="0">
                          <a:solidFill>
                            <a:schemeClr val="dk1"/>
                          </a:solidFill>
                          <a:latin typeface="Arial" pitchFamily="34" charset="0"/>
                          <a:ea typeface="+mn-ea"/>
                          <a:cs typeface="Arial" pitchFamily="34" charset="0"/>
                        </a:rPr>
                        <a:t>Romberg</a:t>
                      </a:r>
                      <a:r>
                        <a:rPr lang="es-ES" sz="1600" b="1" kern="1200" dirty="0" smtClean="0">
                          <a:solidFill>
                            <a:schemeClr val="dk1"/>
                          </a:solidFill>
                          <a:latin typeface="Arial" pitchFamily="34" charset="0"/>
                          <a:ea typeface="+mn-ea"/>
                          <a:cs typeface="Arial" pitchFamily="34" charset="0"/>
                        </a:rPr>
                        <a:t> Sensibilizado II</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10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 R </a:t>
                      </a:r>
                      <a:r>
                        <a:rPr lang="es-ES" sz="1800" kern="1200" dirty="0" smtClean="0">
                          <a:solidFill>
                            <a:schemeClr val="dk1"/>
                          </a:solidFill>
                          <a:latin typeface="+mn-lt"/>
                          <a:ea typeface="+mn-ea"/>
                          <a:cs typeface="+mn-cs"/>
                        </a:rPr>
                        <a:t>8-9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- 7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a:t>
                      </a:r>
                      <a:endParaRPr lang="es-US" dirty="0"/>
                    </a:p>
                  </a:txBody>
                  <a:tcPr/>
                </a:tc>
              </a:tr>
              <a:tr h="370840">
                <a:tc>
                  <a:txBody>
                    <a:bodyPr/>
                    <a:lstStyle/>
                    <a:p>
                      <a:r>
                        <a:rPr lang="es-ES" sz="1600" b="1" kern="1200" dirty="0" smtClean="0">
                          <a:solidFill>
                            <a:schemeClr val="dk1"/>
                          </a:solidFill>
                          <a:latin typeface="Arial" pitchFamily="34" charset="0"/>
                          <a:ea typeface="+mn-ea"/>
                          <a:cs typeface="Arial" pitchFamily="34" charset="0"/>
                        </a:rPr>
                        <a:t>Prueba Dedo-Nariz</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toca 4 a 6 </a:t>
                      </a:r>
                      <a:r>
                        <a:rPr lang="es-ES" sz="1800" kern="1200" dirty="0" err="1" smtClean="0">
                          <a:solidFill>
                            <a:schemeClr val="dk1"/>
                          </a:solidFill>
                          <a:latin typeface="+mn-lt"/>
                          <a:ea typeface="+mn-ea"/>
                          <a:cs typeface="+mn-cs"/>
                        </a:rPr>
                        <a:t>rep</a:t>
                      </a:r>
                      <a:r>
                        <a:rPr lang="es-ES" sz="1800" kern="1200" dirty="0" smtClean="0">
                          <a:solidFill>
                            <a:schemeClr val="dk1"/>
                          </a:solidFill>
                          <a:latin typeface="+mn-lt"/>
                          <a:ea typeface="+mn-ea"/>
                          <a:cs typeface="+mn-cs"/>
                        </a:rPr>
                        <a:t>.  </a:t>
                      </a:r>
                      <a:r>
                        <a:rPr lang="es-ES" sz="1800" kern="1200" baseline="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2 a 3 </a:t>
                      </a:r>
                      <a:r>
                        <a:rPr lang="es-ES" sz="1800" kern="1200" dirty="0" err="1" smtClean="0">
                          <a:solidFill>
                            <a:schemeClr val="dk1"/>
                          </a:solidFill>
                          <a:latin typeface="+mn-lt"/>
                          <a:ea typeface="+mn-ea"/>
                          <a:cs typeface="+mn-cs"/>
                        </a:rPr>
                        <a:t>rep</a:t>
                      </a:r>
                      <a:r>
                        <a:rPr lang="es-ES" sz="1800" kern="1200" dirty="0" smtClean="0">
                          <a:solidFill>
                            <a:schemeClr val="dk1"/>
                          </a:solidFill>
                          <a:latin typeface="+mn-lt"/>
                          <a:ea typeface="+mn-ea"/>
                          <a:cs typeface="+mn-cs"/>
                        </a:rPr>
                        <a:t>.  </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-2  </a:t>
                      </a:r>
                      <a:r>
                        <a:rPr lang="es-ES" sz="1800" kern="1200" dirty="0" err="1" smtClean="0">
                          <a:solidFill>
                            <a:schemeClr val="dk1"/>
                          </a:solidFill>
                          <a:latin typeface="+mn-lt"/>
                          <a:ea typeface="+mn-ea"/>
                          <a:cs typeface="+mn-cs"/>
                        </a:rPr>
                        <a:t>rep</a:t>
                      </a:r>
                      <a:r>
                        <a:rPr lang="es-ES" sz="1800" kern="1200" dirty="0" smtClean="0">
                          <a:solidFill>
                            <a:schemeClr val="dk1"/>
                          </a:solidFill>
                          <a:latin typeface="+mn-lt"/>
                          <a:ea typeface="+mn-ea"/>
                          <a:cs typeface="+mn-cs"/>
                        </a:rPr>
                        <a:t>.</a:t>
                      </a:r>
                      <a:endParaRPr lang="es-US" dirty="0"/>
                    </a:p>
                  </a:txBody>
                  <a:tcPr/>
                </a:tc>
              </a:tr>
              <a:tr h="370840">
                <a:tc>
                  <a:txBody>
                    <a:bodyPr/>
                    <a:lstStyle/>
                    <a:p>
                      <a:r>
                        <a:rPr lang="es-ES" sz="1600" b="1" kern="1200" dirty="0" smtClean="0">
                          <a:solidFill>
                            <a:schemeClr val="dk1"/>
                          </a:solidFill>
                          <a:latin typeface="Arial" pitchFamily="34" charset="0"/>
                          <a:ea typeface="+mn-ea"/>
                          <a:cs typeface="Arial" pitchFamily="34" charset="0"/>
                        </a:rPr>
                        <a:t>Prueba Dedo-Dedo</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ejecuta 4-6 </a:t>
                      </a:r>
                      <a:r>
                        <a:rPr lang="es-ES" sz="1800" kern="1200" dirty="0" err="1" smtClean="0">
                          <a:solidFill>
                            <a:schemeClr val="dk1"/>
                          </a:solidFill>
                          <a:latin typeface="+mn-lt"/>
                          <a:ea typeface="+mn-ea"/>
                          <a:cs typeface="+mn-cs"/>
                        </a:rPr>
                        <a:t>ejerc</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2-3 </a:t>
                      </a:r>
                      <a:r>
                        <a:rPr lang="es-ES" sz="1800" kern="1200" dirty="0" err="1" smtClean="0">
                          <a:solidFill>
                            <a:schemeClr val="dk1"/>
                          </a:solidFill>
                          <a:latin typeface="+mn-lt"/>
                          <a:ea typeface="+mn-ea"/>
                          <a:cs typeface="+mn-cs"/>
                        </a:rPr>
                        <a:t>ejerc</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-2 </a:t>
                      </a:r>
                      <a:r>
                        <a:rPr lang="es-ES" sz="1800" kern="1200" dirty="0" err="1" smtClean="0">
                          <a:solidFill>
                            <a:schemeClr val="dk1"/>
                          </a:solidFill>
                          <a:latin typeface="+mn-lt"/>
                          <a:ea typeface="+mn-ea"/>
                          <a:cs typeface="+mn-cs"/>
                        </a:rPr>
                        <a:t>ejerc</a:t>
                      </a:r>
                      <a:r>
                        <a:rPr lang="es-ES" sz="1800" kern="1200" dirty="0" smtClean="0">
                          <a:solidFill>
                            <a:schemeClr val="dk1"/>
                          </a:solidFill>
                          <a:latin typeface="+mn-lt"/>
                          <a:ea typeface="+mn-ea"/>
                          <a:cs typeface="+mn-cs"/>
                        </a:rPr>
                        <a:t>. </a:t>
                      </a:r>
                      <a:endParaRPr lang="es-US" dirty="0"/>
                    </a:p>
                  </a:txBody>
                  <a:tcPr/>
                </a:tc>
              </a:tr>
              <a:tr h="518494">
                <a:tc>
                  <a:txBody>
                    <a:bodyPr/>
                    <a:lstStyle/>
                    <a:p>
                      <a:r>
                        <a:rPr lang="es-ES" sz="1600" b="1" kern="1200" dirty="0" smtClean="0">
                          <a:solidFill>
                            <a:schemeClr val="dk1"/>
                          </a:solidFill>
                          <a:latin typeface="Arial" pitchFamily="34" charset="0"/>
                          <a:ea typeface="+mn-ea"/>
                          <a:cs typeface="Arial" pitchFamily="34" charset="0"/>
                        </a:rPr>
                        <a:t>Prueba de </a:t>
                      </a:r>
                      <a:r>
                        <a:rPr lang="es-ES" sz="1600" b="1" kern="1200" dirty="0" err="1" smtClean="0">
                          <a:solidFill>
                            <a:schemeClr val="dk1"/>
                          </a:solidFill>
                          <a:latin typeface="Arial" pitchFamily="34" charset="0"/>
                          <a:ea typeface="+mn-ea"/>
                          <a:cs typeface="Arial" pitchFamily="34" charset="0"/>
                        </a:rPr>
                        <a:t>Hench</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sostiene</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20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a:t>
                      </a:r>
                      <a:r>
                        <a:rPr lang="es-ES" sz="1800" kern="1200" dirty="0" smtClean="0">
                          <a:solidFill>
                            <a:schemeClr val="dk1"/>
                          </a:solidFill>
                          <a:latin typeface="+mn-lt"/>
                          <a:ea typeface="+mn-ea"/>
                          <a:cs typeface="+mn-cs"/>
                        </a:rPr>
                        <a:t> 16 a 19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 M </a:t>
                      </a:r>
                      <a:r>
                        <a:rPr lang="es-ES" sz="1800" kern="1200" dirty="0" smtClean="0">
                          <a:solidFill>
                            <a:schemeClr val="dk1"/>
                          </a:solidFill>
                          <a:latin typeface="+mn-lt"/>
                          <a:ea typeface="+mn-ea"/>
                          <a:cs typeface="+mn-cs"/>
                        </a:rPr>
                        <a:t>-15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endParaRPr lang="es-US" sz="1800" kern="1200" dirty="0" smtClean="0">
                        <a:solidFill>
                          <a:schemeClr val="dk1"/>
                        </a:solidFill>
                        <a:latin typeface="+mn-lt"/>
                        <a:ea typeface="+mn-ea"/>
                        <a:cs typeface="+mn-cs"/>
                      </a:endParaRPr>
                    </a:p>
                  </a:txBody>
                  <a:tcPr/>
                </a:tc>
              </a:tr>
              <a:tr h="370840">
                <a:tc>
                  <a:txBody>
                    <a:bodyPr/>
                    <a:lstStyle/>
                    <a:p>
                      <a:r>
                        <a:rPr lang="es-ES" sz="1600" b="1" kern="1200" dirty="0" smtClean="0">
                          <a:solidFill>
                            <a:schemeClr val="dk1"/>
                          </a:solidFill>
                          <a:latin typeface="Arial" pitchFamily="34" charset="0"/>
                          <a:ea typeface="+mn-ea"/>
                          <a:cs typeface="Arial" pitchFamily="34" charset="0"/>
                        </a:rPr>
                        <a:t>Prueba de </a:t>
                      </a:r>
                      <a:r>
                        <a:rPr lang="es-ES" sz="1600" b="1" kern="1200" dirty="0" err="1" smtClean="0">
                          <a:solidFill>
                            <a:schemeClr val="dk1"/>
                          </a:solidFill>
                          <a:latin typeface="Arial" pitchFamily="34" charset="0"/>
                          <a:ea typeface="+mn-ea"/>
                          <a:cs typeface="Arial" pitchFamily="34" charset="0"/>
                        </a:rPr>
                        <a:t>Shtange</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Si sostiene la respiración con rifle más de 25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a:t>
                      </a:r>
                      <a:r>
                        <a:rPr lang="es-ES" sz="1800" kern="1200" baseline="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a:t>
                      </a:r>
                      <a:r>
                        <a:rPr lang="es-ES" sz="1800" kern="1200" dirty="0" smtClean="0">
                          <a:solidFill>
                            <a:schemeClr val="dk1"/>
                          </a:solidFill>
                          <a:latin typeface="+mn-lt"/>
                          <a:ea typeface="+mn-ea"/>
                          <a:cs typeface="+mn-cs"/>
                        </a:rPr>
                        <a:t> Si sostiene la respiración con rifle 16-24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p>
                    <a:p>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Si sostiene la respiración con rifle  -15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endParaRPr lang="es-US" dirty="0"/>
                    </a:p>
                  </a:txBody>
                  <a:tcPr/>
                </a:tc>
              </a:tr>
              <a:tr h="370840">
                <a:tc>
                  <a:txBody>
                    <a:bodyPr/>
                    <a:lstStyle/>
                    <a:p>
                      <a:r>
                        <a:rPr lang="es-ES" sz="1600" b="1" kern="1200" dirty="0" smtClean="0">
                          <a:solidFill>
                            <a:schemeClr val="dk1"/>
                          </a:solidFill>
                          <a:latin typeface="Arial" pitchFamily="34" charset="0"/>
                          <a:ea typeface="+mn-ea"/>
                          <a:cs typeface="Arial" pitchFamily="34" charset="0"/>
                        </a:rPr>
                        <a:t>Test de </a:t>
                      </a:r>
                      <a:r>
                        <a:rPr lang="es-ES" sz="1600" b="1" kern="1200" dirty="0" err="1" smtClean="0">
                          <a:solidFill>
                            <a:schemeClr val="dk1"/>
                          </a:solidFill>
                          <a:latin typeface="Arial" pitchFamily="34" charset="0"/>
                          <a:ea typeface="+mn-ea"/>
                          <a:cs typeface="Arial" pitchFamily="34" charset="0"/>
                        </a:rPr>
                        <a:t>Yarotski</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a:t>
                      </a:r>
                      <a:r>
                        <a:rPr lang="es-ES" sz="1800" kern="1200" dirty="0" err="1" smtClean="0">
                          <a:solidFill>
                            <a:schemeClr val="dk1"/>
                          </a:solidFill>
                          <a:latin typeface="+mn-lt"/>
                          <a:ea typeface="+mn-ea"/>
                          <a:cs typeface="+mn-cs"/>
                        </a:rPr>
                        <a:t>ejerc</a:t>
                      </a:r>
                      <a:r>
                        <a:rPr lang="es-ES" sz="1800" kern="1200" dirty="0" smtClean="0">
                          <a:solidFill>
                            <a:schemeClr val="dk1"/>
                          </a:solidFill>
                          <a:latin typeface="+mn-lt"/>
                          <a:ea typeface="+mn-ea"/>
                          <a:cs typeface="+mn-cs"/>
                        </a:rPr>
                        <a:t>. +27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R</a:t>
                      </a:r>
                      <a:r>
                        <a:rPr lang="es-ES" sz="1800" kern="1200" dirty="0" smtClean="0">
                          <a:solidFill>
                            <a:schemeClr val="dk1"/>
                          </a:solidFill>
                          <a:latin typeface="+mn-lt"/>
                          <a:ea typeface="+mn-ea"/>
                          <a:cs typeface="+mn-cs"/>
                        </a:rPr>
                        <a:t> 15-26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15 </a:t>
                      </a:r>
                      <a:r>
                        <a:rPr lang="es-ES" sz="1800" kern="1200" dirty="0" err="1" smtClean="0">
                          <a:solidFill>
                            <a:schemeClr val="dk1"/>
                          </a:solidFill>
                          <a:latin typeface="+mn-lt"/>
                          <a:ea typeface="+mn-ea"/>
                          <a:cs typeface="+mn-cs"/>
                        </a:rPr>
                        <a:t>seg</a:t>
                      </a:r>
                      <a:r>
                        <a:rPr lang="es-ES" sz="1800" kern="1200" dirty="0" smtClean="0">
                          <a:solidFill>
                            <a:schemeClr val="dk1"/>
                          </a:solidFill>
                          <a:latin typeface="+mn-lt"/>
                          <a:ea typeface="+mn-ea"/>
                          <a:cs typeface="+mn-cs"/>
                        </a:rPr>
                        <a:t>. </a:t>
                      </a:r>
                      <a:endParaRPr lang="es-US" dirty="0"/>
                    </a:p>
                  </a:txBody>
                  <a:tcPr/>
                </a:tc>
              </a:tr>
              <a:tr h="370840">
                <a:tc>
                  <a:txBody>
                    <a:bodyPr/>
                    <a:lstStyle/>
                    <a:p>
                      <a:r>
                        <a:rPr lang="es-ES" sz="1600" b="1" kern="1200" dirty="0" err="1" smtClean="0">
                          <a:solidFill>
                            <a:schemeClr val="dk1"/>
                          </a:solidFill>
                          <a:latin typeface="Arial" pitchFamily="34" charset="0"/>
                          <a:ea typeface="+mn-ea"/>
                          <a:cs typeface="Arial" pitchFamily="34" charset="0"/>
                        </a:rPr>
                        <a:t>Romberg</a:t>
                      </a:r>
                      <a:r>
                        <a:rPr lang="es-ES" sz="1600" b="1" kern="1200" dirty="0" smtClean="0">
                          <a:solidFill>
                            <a:schemeClr val="dk1"/>
                          </a:solidFill>
                          <a:latin typeface="Arial" pitchFamily="34" charset="0"/>
                          <a:ea typeface="+mn-ea"/>
                          <a:cs typeface="Arial" pitchFamily="34" charset="0"/>
                        </a:rPr>
                        <a:t> (Sistema Nervioso)</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Si no se observa alteraciones.</a:t>
                      </a:r>
                      <a:endParaRPr lang="es-US" dirty="0"/>
                    </a:p>
                  </a:txBody>
                  <a:tcPr/>
                </a:tc>
              </a:tr>
              <a:tr h="370840">
                <a:tc>
                  <a:txBody>
                    <a:bodyPr/>
                    <a:lstStyle/>
                    <a:p>
                      <a:r>
                        <a:rPr lang="es-ES" sz="1600" b="1" kern="1200" dirty="0" smtClean="0">
                          <a:solidFill>
                            <a:schemeClr val="dk1"/>
                          </a:solidFill>
                          <a:latin typeface="Arial" pitchFamily="34" charset="0"/>
                          <a:ea typeface="+mn-ea"/>
                          <a:cs typeface="Arial" pitchFamily="34" charset="0"/>
                        </a:rPr>
                        <a:t>Determinación del Reflejo Rotuliano</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sin </a:t>
                      </a:r>
                      <a:r>
                        <a:rPr lang="es-ES" sz="1800" kern="1200" smtClean="0">
                          <a:solidFill>
                            <a:schemeClr val="dk1"/>
                          </a:solidFill>
                          <a:latin typeface="+mn-lt"/>
                          <a:ea typeface="+mn-ea"/>
                          <a:cs typeface="+mn-cs"/>
                        </a:rPr>
                        <a:t>estremecimiento   </a:t>
                      </a:r>
                      <a:r>
                        <a:rPr lang="es-ES" sz="1800" b="1" kern="1200" smtClean="0">
                          <a:solidFill>
                            <a:schemeClr val="dk1"/>
                          </a:solidFill>
                          <a:latin typeface="+mn-lt"/>
                          <a:ea typeface="+mn-ea"/>
                          <a:cs typeface="+mn-cs"/>
                        </a:rPr>
                        <a:t>R</a:t>
                      </a:r>
                      <a:r>
                        <a:rPr lang="es-ES" sz="1800" kern="1200" smtClean="0">
                          <a:solidFill>
                            <a:schemeClr val="dk1"/>
                          </a:solidFill>
                          <a:latin typeface="+mn-lt"/>
                          <a:ea typeface="+mn-ea"/>
                          <a:cs typeface="+mn-cs"/>
                        </a:rPr>
                        <a:t> </a:t>
                      </a:r>
                      <a:r>
                        <a:rPr lang="es-ES" sz="1800" kern="1200" dirty="0" smtClean="0">
                          <a:solidFill>
                            <a:schemeClr val="dk1"/>
                          </a:solidFill>
                          <a:latin typeface="+mn-lt"/>
                          <a:ea typeface="+mn-ea"/>
                          <a:cs typeface="+mn-cs"/>
                        </a:rPr>
                        <a:t>con </a:t>
                      </a:r>
                      <a:r>
                        <a:rPr lang="es-ES" sz="1800" kern="1200" smtClean="0">
                          <a:solidFill>
                            <a:schemeClr val="dk1"/>
                          </a:solidFill>
                          <a:latin typeface="+mn-lt"/>
                          <a:ea typeface="+mn-ea"/>
                          <a:cs typeface="+mn-cs"/>
                        </a:rPr>
                        <a:t>ligero</a:t>
                      </a:r>
                      <a:r>
                        <a:rPr lang="es-ES" sz="1800" kern="1200" baseline="0" smtClean="0">
                          <a:solidFill>
                            <a:schemeClr val="dk1"/>
                          </a:solidFill>
                          <a:latin typeface="+mn-lt"/>
                          <a:ea typeface="+mn-ea"/>
                          <a:cs typeface="+mn-cs"/>
                        </a:rPr>
                        <a:t> </a:t>
                      </a:r>
                      <a:r>
                        <a:rPr lang="es-ES" sz="1800" kern="1200" smtClean="0">
                          <a:solidFill>
                            <a:schemeClr val="dk1"/>
                          </a:solidFill>
                          <a:latin typeface="+mn-lt"/>
                          <a:ea typeface="+mn-ea"/>
                          <a:cs typeface="+mn-cs"/>
                        </a:rPr>
                        <a:t>estremecimiento    </a:t>
                      </a:r>
                      <a:r>
                        <a:rPr lang="es-ES" sz="1800" b="1" kern="1200" dirty="0" smtClean="0">
                          <a:solidFill>
                            <a:schemeClr val="dk1"/>
                          </a:solidFill>
                          <a:latin typeface="+mn-lt"/>
                          <a:ea typeface="+mn-ea"/>
                          <a:cs typeface="+mn-cs"/>
                        </a:rPr>
                        <a:t>M</a:t>
                      </a:r>
                      <a:r>
                        <a:rPr lang="es-ES" sz="1800" kern="1200" dirty="0" smtClean="0">
                          <a:solidFill>
                            <a:schemeClr val="dk1"/>
                          </a:solidFill>
                          <a:latin typeface="+mn-lt"/>
                          <a:ea typeface="+mn-ea"/>
                          <a:cs typeface="+mn-cs"/>
                        </a:rPr>
                        <a:t> con mucho estremecimiento </a:t>
                      </a:r>
                      <a:endParaRPr lang="es-US" dirty="0"/>
                    </a:p>
                  </a:txBody>
                  <a:tcPr/>
                </a:tc>
              </a:tr>
              <a:tr h="370840">
                <a:tc>
                  <a:txBody>
                    <a:bodyPr/>
                    <a:lstStyle/>
                    <a:p>
                      <a:r>
                        <a:rPr lang="es-ES" sz="1600" b="1" kern="1200" dirty="0" smtClean="0">
                          <a:solidFill>
                            <a:schemeClr val="dk1"/>
                          </a:solidFill>
                          <a:latin typeface="Arial" pitchFamily="34" charset="0"/>
                          <a:ea typeface="+mn-ea"/>
                          <a:cs typeface="Arial" pitchFamily="34" charset="0"/>
                        </a:rPr>
                        <a:t>Determinación del Astigmatismo </a:t>
                      </a:r>
                      <a:endParaRPr lang="es-US" sz="1600" b="1" dirty="0">
                        <a:latin typeface="Arial" pitchFamily="34" charset="0"/>
                        <a:cs typeface="Arial" pitchFamily="34" charset="0"/>
                      </a:endParaRPr>
                    </a:p>
                  </a:txBody>
                  <a:tcPr/>
                </a:tc>
                <a:tc>
                  <a:txBody>
                    <a:bodyPr/>
                    <a:lstStyle/>
                    <a:p>
                      <a:r>
                        <a:rPr lang="es-ES" sz="1800" b="1" kern="1200" dirty="0" smtClean="0">
                          <a:solidFill>
                            <a:schemeClr val="dk1"/>
                          </a:solidFill>
                          <a:latin typeface="+mn-lt"/>
                          <a:ea typeface="+mn-ea"/>
                          <a:cs typeface="+mn-cs"/>
                        </a:rPr>
                        <a:t>B</a:t>
                      </a:r>
                      <a:r>
                        <a:rPr lang="es-ES" sz="1800" kern="1200" dirty="0" smtClean="0">
                          <a:solidFill>
                            <a:schemeClr val="dk1"/>
                          </a:solidFill>
                          <a:latin typeface="+mn-lt"/>
                          <a:ea typeface="+mn-ea"/>
                          <a:cs typeface="+mn-cs"/>
                        </a:rPr>
                        <a:t> Si da negativo el examen</a:t>
                      </a:r>
                      <a:r>
                        <a:rPr lang="es-ES" sz="1800" kern="1200" baseline="0" dirty="0" smtClean="0">
                          <a:solidFill>
                            <a:schemeClr val="dk1"/>
                          </a:solidFill>
                          <a:latin typeface="+mn-lt"/>
                          <a:ea typeface="+mn-ea"/>
                          <a:cs typeface="+mn-cs"/>
                        </a:rPr>
                        <a:t> </a:t>
                      </a:r>
                      <a:r>
                        <a:rPr lang="es-ES" sz="1800" b="1" kern="1200" dirty="0" smtClean="0">
                          <a:solidFill>
                            <a:schemeClr val="dk1"/>
                          </a:solidFill>
                          <a:latin typeface="+mn-lt"/>
                          <a:ea typeface="+mn-ea"/>
                          <a:cs typeface="+mn-cs"/>
                        </a:rPr>
                        <a:t>M</a:t>
                      </a:r>
                      <a:r>
                        <a:rPr lang="es-ES" sz="1800" kern="1200" baseline="0" dirty="0" smtClean="0">
                          <a:solidFill>
                            <a:schemeClr val="dk1"/>
                          </a:solidFill>
                          <a:latin typeface="+mn-lt"/>
                          <a:ea typeface="+mn-ea"/>
                          <a:cs typeface="+mn-cs"/>
                        </a:rPr>
                        <a:t> </a:t>
                      </a:r>
                      <a:r>
                        <a:rPr lang="es-ES" sz="1800" kern="1200" dirty="0" smtClean="0">
                          <a:solidFill>
                            <a:schemeClr val="dk1"/>
                          </a:solidFill>
                          <a:latin typeface="+mn-lt"/>
                          <a:ea typeface="+mn-ea"/>
                          <a:cs typeface="+mn-cs"/>
                        </a:rPr>
                        <a:t>Si da positivo</a:t>
                      </a:r>
                      <a:endParaRPr lang="es-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60472"/>
          </a:xfrm>
        </p:spPr>
        <p:txBody>
          <a:bodyPr>
            <a:normAutofit fontScale="90000"/>
          </a:bodyPr>
          <a:lstStyle/>
          <a:p>
            <a:r>
              <a:rPr lang="es-ES_tradnl" b="1" dirty="0" smtClean="0"/>
              <a:t>Relación de </a:t>
            </a:r>
            <a:r>
              <a:rPr lang="es-ES_tradnl" b="1" dirty="0" smtClean="0"/>
              <a:t>trabajo</a:t>
            </a:r>
            <a:r>
              <a:rPr lang="es-ES_tradnl" b="1" dirty="0" smtClean="0"/>
              <a:t> </a:t>
            </a:r>
            <a:r>
              <a:rPr lang="es-ES_tradnl" b="1" dirty="0" smtClean="0"/>
              <a:t>para Áreas Deportivas </a:t>
            </a:r>
            <a:r>
              <a:rPr lang="es-ES_tradnl" b="1" dirty="0" err="1" smtClean="0"/>
              <a:t>categ</a:t>
            </a:r>
            <a:r>
              <a:rPr lang="es-ES_tradnl" b="1" dirty="0" smtClean="0"/>
              <a:t>. 13 - 16 años </a:t>
            </a:r>
            <a:r>
              <a:rPr lang="es-US" dirty="0" smtClean="0"/>
              <a:t/>
            </a:r>
            <a:br>
              <a:rPr lang="es-US" dirty="0" smtClean="0"/>
            </a:br>
            <a:endParaRPr lang="es-US" dirty="0"/>
          </a:p>
        </p:txBody>
      </p:sp>
      <p:sp>
        <p:nvSpPr>
          <p:cNvPr id="3" name="2 Marcador de contenido"/>
          <p:cNvSpPr>
            <a:spLocks noGrp="1"/>
          </p:cNvSpPr>
          <p:nvPr>
            <p:ph idx="1"/>
          </p:nvPr>
        </p:nvSpPr>
        <p:spPr>
          <a:xfrm>
            <a:off x="214282" y="1285860"/>
            <a:ext cx="8929718" cy="5286412"/>
          </a:xfrm>
        </p:spPr>
        <p:txBody>
          <a:bodyPr>
            <a:normAutofit fontScale="62500" lnSpcReduction="20000"/>
          </a:bodyPr>
          <a:lstStyle/>
          <a:p>
            <a:r>
              <a:rPr lang="es-ES_tradnl" b="1" dirty="0" smtClean="0"/>
              <a:t>Relación de </a:t>
            </a:r>
            <a:r>
              <a:rPr lang="es-ES_tradnl" b="1" dirty="0" smtClean="0"/>
              <a:t>trabajo </a:t>
            </a:r>
            <a:r>
              <a:rPr lang="es-ES_tradnl" b="1" dirty="0" smtClean="0"/>
              <a:t>para la categoría 13 - 16 años.</a:t>
            </a:r>
            <a:endParaRPr lang="es-US" dirty="0" smtClean="0"/>
          </a:p>
          <a:p>
            <a:r>
              <a:rPr lang="es-ES_tradnl" b="1" dirty="0" smtClean="0"/>
              <a:t>EDAD (años)     			</a:t>
            </a:r>
            <a:endParaRPr lang="es-US" dirty="0" smtClean="0"/>
          </a:p>
          <a:p>
            <a:r>
              <a:rPr lang="es-ES" dirty="0" smtClean="0"/>
              <a:t>PFG (t)		40 %				</a:t>
            </a:r>
            <a:endParaRPr lang="es-US" dirty="0" smtClean="0"/>
          </a:p>
          <a:p>
            <a:r>
              <a:rPr lang="es-ES" dirty="0" smtClean="0"/>
              <a:t>PFE (t)		25 %		</a:t>
            </a:r>
            <a:endParaRPr lang="es-US" dirty="0" smtClean="0"/>
          </a:p>
          <a:p>
            <a:r>
              <a:rPr lang="es-ES" dirty="0" smtClean="0"/>
              <a:t>PT   (t)		35 %		</a:t>
            </a:r>
            <a:endParaRPr lang="es-US" dirty="0" smtClean="0"/>
          </a:p>
          <a:p>
            <a:r>
              <a:rPr lang="es-ES" dirty="0" smtClean="0"/>
              <a:t>Nota: La Preparación Psicológica está concebida en cada Preparación 	  </a:t>
            </a:r>
            <a:endParaRPr lang="es-US" dirty="0" smtClean="0"/>
          </a:p>
          <a:p>
            <a:r>
              <a:rPr lang="es-ES" b="1" dirty="0" smtClean="0"/>
              <a:t> </a:t>
            </a:r>
            <a:endParaRPr lang="es-US" dirty="0" smtClean="0"/>
          </a:p>
          <a:p>
            <a:r>
              <a:rPr lang="es-ES" b="1" dirty="0" smtClean="0"/>
              <a:t>Relación d</a:t>
            </a:r>
            <a:r>
              <a:rPr lang="es-ES_tradnl" b="1" dirty="0" smtClean="0"/>
              <a:t>e </a:t>
            </a:r>
            <a:r>
              <a:rPr lang="es-ES_tradnl" b="1" dirty="0" smtClean="0"/>
              <a:t>trabajo </a:t>
            </a:r>
            <a:r>
              <a:rPr lang="es-ES_tradnl" b="1" dirty="0" smtClean="0"/>
              <a:t>con </a:t>
            </a:r>
            <a:r>
              <a:rPr lang="es-ES_tradnl" b="1" dirty="0" smtClean="0"/>
              <a:t>el arma (Fusil)</a:t>
            </a:r>
            <a:endParaRPr lang="es-US" dirty="0" smtClean="0"/>
          </a:p>
          <a:p>
            <a:r>
              <a:rPr lang="es-ES_tradnl" b="1" dirty="0" smtClean="0"/>
              <a:t>EDAD (años)		13		14		15		16</a:t>
            </a:r>
            <a:endParaRPr lang="es-US" dirty="0" smtClean="0"/>
          </a:p>
          <a:p>
            <a:r>
              <a:rPr lang="es-ES_tradnl" dirty="0" smtClean="0"/>
              <a:t>Posición Tendido	25 %		20 % 		15 % 		10 %</a:t>
            </a:r>
            <a:endParaRPr lang="es-US" dirty="0" smtClean="0"/>
          </a:p>
          <a:p>
            <a:r>
              <a:rPr lang="es-ES_tradnl" dirty="0" smtClean="0"/>
              <a:t>Posición Arrodillado	35 %		40 % 		40 % 		40 %</a:t>
            </a:r>
            <a:endParaRPr lang="es-US" dirty="0" smtClean="0"/>
          </a:p>
          <a:p>
            <a:r>
              <a:rPr lang="es-ES_tradnl" dirty="0" smtClean="0"/>
              <a:t>Posición Parado	40 %		40 % 		45 % 		50 %</a:t>
            </a:r>
            <a:endParaRPr lang="es-US" dirty="0" smtClean="0"/>
          </a:p>
          <a:p>
            <a:pPr lvl="0"/>
            <a:r>
              <a:rPr lang="es-ES_tradnl" dirty="0" smtClean="0"/>
              <a:t>*Parado 10m		50 %		50 % 		60 % 		60 %</a:t>
            </a:r>
            <a:endParaRPr lang="es-US" dirty="0" smtClean="0"/>
          </a:p>
          <a:p>
            <a:pPr lvl="0"/>
            <a:r>
              <a:rPr lang="es-ES_tradnl" dirty="0" smtClean="0"/>
              <a:t>*Parado 50m		50 %		50 % 		40 % 		40 %</a:t>
            </a:r>
            <a:endParaRPr lang="es-US" dirty="0" smtClean="0"/>
          </a:p>
          <a:p>
            <a:r>
              <a:rPr lang="es-ES_tradnl" dirty="0" smtClean="0"/>
              <a:t>Nota* La relación en % de Parado se toma como 100% de la Posición Parado (el 40% de parado equivale a 50% en Aire y 50% en bala y así sucesivamente en 14, 15 y 16 años.)  </a:t>
            </a:r>
            <a:endParaRPr lang="es-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686800" cy="5786478"/>
          </a:xfrm>
        </p:spPr>
        <p:txBody>
          <a:bodyPr>
            <a:normAutofit fontScale="70000" lnSpcReduction="20000"/>
          </a:bodyPr>
          <a:lstStyle/>
          <a:p>
            <a:pPr>
              <a:buNone/>
            </a:pPr>
            <a:r>
              <a:rPr lang="es-ES_tradnl" b="1" dirty="0" smtClean="0"/>
              <a:t>Relación de </a:t>
            </a:r>
            <a:r>
              <a:rPr lang="es-ES_tradnl" b="1" dirty="0" smtClean="0"/>
              <a:t>trabajo</a:t>
            </a:r>
            <a:r>
              <a:rPr lang="es-ES_tradnl" b="1" dirty="0" smtClean="0"/>
              <a:t> </a:t>
            </a:r>
            <a:r>
              <a:rPr lang="es-ES_tradnl" b="1" dirty="0" smtClean="0"/>
              <a:t>con el arma (Pistola)</a:t>
            </a:r>
          </a:p>
          <a:p>
            <a:pPr>
              <a:buNone/>
            </a:pPr>
            <a:endParaRPr lang="es-US" dirty="0" smtClean="0"/>
          </a:p>
          <a:p>
            <a:pPr>
              <a:buNone/>
            </a:pPr>
            <a:r>
              <a:rPr lang="es-ES_tradnl" b="1" dirty="0" smtClean="0"/>
              <a:t>EDAD (años, varones)		13	       14	         15	              16</a:t>
            </a:r>
            <a:endParaRPr lang="es-US" dirty="0" smtClean="0"/>
          </a:p>
          <a:p>
            <a:r>
              <a:rPr lang="es-ES_tradnl" dirty="0" smtClean="0"/>
              <a:t>Fase Precisión, 25m	  	 60 % 	        50 %       25 %	15 %</a:t>
            </a:r>
            <a:endParaRPr lang="es-US" dirty="0" smtClean="0"/>
          </a:p>
          <a:p>
            <a:r>
              <a:rPr lang="es-ES_tradnl" dirty="0" smtClean="0"/>
              <a:t>Fase T/rápido, 25m	   	40 % 	        50 %        20      	20 %</a:t>
            </a:r>
            <a:endParaRPr lang="es-US" dirty="0" smtClean="0"/>
          </a:p>
          <a:p>
            <a:r>
              <a:rPr lang="es-ES_tradnl" dirty="0" smtClean="0"/>
              <a:t>Pistola, 50m			  -	           -	       25-30 %      30-35 % </a:t>
            </a:r>
            <a:endParaRPr lang="es-US" dirty="0" smtClean="0"/>
          </a:p>
          <a:p>
            <a:r>
              <a:rPr lang="es-ES_tradnl" dirty="0" smtClean="0"/>
              <a:t>Pistola Tiro Rápido 25m	  -	           -	       30-25 %      35-30 %</a:t>
            </a:r>
          </a:p>
          <a:p>
            <a:pPr>
              <a:buNone/>
            </a:pPr>
            <a:endParaRPr lang="es-US" dirty="0" smtClean="0"/>
          </a:p>
          <a:p>
            <a:pPr>
              <a:buNone/>
            </a:pPr>
            <a:r>
              <a:rPr lang="es-ES_tradnl" b="1" dirty="0" smtClean="0"/>
              <a:t>EDAD (años, mujeres)		13 </a:t>
            </a:r>
            <a:r>
              <a:rPr lang="es-ES_tradnl" dirty="0" smtClean="0"/>
              <a:t> </a:t>
            </a:r>
            <a:r>
              <a:rPr lang="es-ES_tradnl" b="1" dirty="0" smtClean="0"/>
              <a:t>	         14	            15	16</a:t>
            </a:r>
            <a:endParaRPr lang="es-US" dirty="0" smtClean="0"/>
          </a:p>
          <a:p>
            <a:r>
              <a:rPr lang="es-ES_tradnl" dirty="0" smtClean="0"/>
              <a:t>Fase Precisión, 25m		70 % 	         60 %         55 % 	50 % </a:t>
            </a:r>
            <a:endParaRPr lang="es-US" dirty="0" smtClean="0"/>
          </a:p>
          <a:p>
            <a:r>
              <a:rPr lang="es-ES_tradnl" dirty="0" smtClean="0"/>
              <a:t>Fase T/rápido, 25m 		30 % 	         40 %         45 % 	50 %</a:t>
            </a:r>
            <a:endParaRPr lang="es-US" dirty="0" smtClean="0"/>
          </a:p>
          <a:p>
            <a:pPr>
              <a:buNone/>
            </a:pPr>
            <a:endParaRPr lang="es-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357298"/>
          </a:xfrm>
        </p:spPr>
        <p:txBody>
          <a:bodyPr>
            <a:normAutofit fontScale="90000"/>
          </a:bodyPr>
          <a:lstStyle/>
          <a:p>
            <a:r>
              <a:rPr lang="es-ES_tradnl" b="1" dirty="0" smtClean="0"/>
              <a:t> </a:t>
            </a:r>
            <a:r>
              <a:rPr lang="es-US" dirty="0" smtClean="0"/>
              <a:t/>
            </a:r>
            <a:br>
              <a:rPr lang="es-US" dirty="0" smtClean="0"/>
            </a:br>
            <a:r>
              <a:rPr lang="es-ES_tradnl" b="1" dirty="0" smtClean="0"/>
              <a:t>Programa de temas teóricos y prácticos </a:t>
            </a:r>
            <a:r>
              <a:rPr lang="es-US" dirty="0" smtClean="0"/>
              <a:t/>
            </a:r>
            <a:br>
              <a:rPr lang="es-US" dirty="0" smtClean="0"/>
            </a:br>
            <a:endParaRPr lang="es-US" dirty="0"/>
          </a:p>
        </p:txBody>
      </p:sp>
      <p:sp>
        <p:nvSpPr>
          <p:cNvPr id="3" name="2 Marcador de contenido"/>
          <p:cNvSpPr>
            <a:spLocks noGrp="1"/>
          </p:cNvSpPr>
          <p:nvPr>
            <p:ph idx="1"/>
          </p:nvPr>
        </p:nvSpPr>
        <p:spPr>
          <a:xfrm>
            <a:off x="457200" y="1428736"/>
            <a:ext cx="8543956" cy="5214974"/>
          </a:xfrm>
        </p:spPr>
        <p:txBody>
          <a:bodyPr>
            <a:normAutofit fontScale="70000" lnSpcReduction="20000"/>
          </a:bodyPr>
          <a:lstStyle/>
          <a:p>
            <a:pPr lvl="0"/>
            <a:r>
              <a:rPr lang="es-ES_tradnl" dirty="0" smtClean="0"/>
              <a:t>Las Reglas de Seguridad y Conducta. </a:t>
            </a:r>
            <a:endParaRPr lang="es-US" dirty="0" smtClean="0"/>
          </a:p>
          <a:p>
            <a:pPr lvl="0"/>
            <a:r>
              <a:rPr lang="es-ES_tradnl" dirty="0" smtClean="0"/>
              <a:t>Higiene Deportiva. </a:t>
            </a:r>
            <a:endParaRPr lang="es-US" dirty="0" smtClean="0"/>
          </a:p>
          <a:p>
            <a:pPr lvl="0"/>
            <a:r>
              <a:rPr lang="es-ES_tradnl" dirty="0" smtClean="0"/>
              <a:t>La ética, moral y formación de valores del tirador.</a:t>
            </a:r>
            <a:endParaRPr lang="es-US" dirty="0" smtClean="0"/>
          </a:p>
          <a:p>
            <a:pPr lvl="0"/>
            <a:r>
              <a:rPr lang="es-ES_tradnl" dirty="0" smtClean="0"/>
              <a:t>La Historia del Tiro Deportivo</a:t>
            </a:r>
            <a:endParaRPr lang="es-US" dirty="0" smtClean="0"/>
          </a:p>
          <a:p>
            <a:pPr lvl="0"/>
            <a:r>
              <a:rPr lang="es-ES_tradnl" dirty="0" smtClean="0"/>
              <a:t>Las armas deportivas</a:t>
            </a:r>
            <a:endParaRPr lang="es-US" dirty="0" smtClean="0"/>
          </a:p>
          <a:p>
            <a:pPr lvl="0"/>
            <a:r>
              <a:rPr lang="es-ES_tradnl" dirty="0" smtClean="0"/>
              <a:t>Los reglamentos nacionales</a:t>
            </a:r>
            <a:endParaRPr lang="es-US" dirty="0" smtClean="0"/>
          </a:p>
          <a:p>
            <a:pPr lvl="0"/>
            <a:r>
              <a:rPr lang="es-ES_tradnl" dirty="0" smtClean="0"/>
              <a:t>La respiración.</a:t>
            </a:r>
            <a:endParaRPr lang="es-US" dirty="0" smtClean="0"/>
          </a:p>
          <a:p>
            <a:pPr lvl="0"/>
            <a:r>
              <a:rPr lang="es-ES_tradnl" dirty="0" smtClean="0"/>
              <a:t>La puntería.</a:t>
            </a:r>
            <a:endParaRPr lang="es-US" dirty="0" smtClean="0"/>
          </a:p>
          <a:p>
            <a:pPr lvl="0"/>
            <a:r>
              <a:rPr lang="es-ES_tradnl" dirty="0" smtClean="0"/>
              <a:t>El apriete del disparador.</a:t>
            </a:r>
            <a:endParaRPr lang="es-US" dirty="0" smtClean="0"/>
          </a:p>
          <a:p>
            <a:pPr lvl="0"/>
            <a:r>
              <a:rPr lang="es-ES_tradnl" dirty="0" smtClean="0"/>
              <a:t>La técnica de la coordinación de la respiración, la puntería, el apriete del disparador y la estabilidad.</a:t>
            </a:r>
            <a:endParaRPr lang="es-US" dirty="0" smtClean="0"/>
          </a:p>
          <a:p>
            <a:pPr lvl="0"/>
            <a:r>
              <a:rPr lang="es-ES_tradnl" dirty="0" smtClean="0"/>
              <a:t>El vestuario y el calzado deportivo.</a:t>
            </a:r>
            <a:endParaRPr lang="es-US" dirty="0" smtClean="0"/>
          </a:p>
          <a:p>
            <a:pPr lvl="0"/>
            <a:r>
              <a:rPr lang="es-ES_tradnl" dirty="0" smtClean="0"/>
              <a:t>Las posiciones de tiro con fusil.</a:t>
            </a:r>
            <a:endParaRPr lang="es-US" dirty="0" smtClean="0"/>
          </a:p>
          <a:p>
            <a:pPr lvl="0"/>
            <a:r>
              <a:rPr lang="es-ES_tradnl" dirty="0" smtClean="0"/>
              <a:t>La técnica del tiro con pistola.</a:t>
            </a:r>
            <a:endParaRPr lang="es-US" dirty="0" smtClean="0"/>
          </a:p>
          <a:p>
            <a:endParaRPr lang="es-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02" y="1357298"/>
            <a:ext cx="8643998" cy="4071966"/>
          </a:xfrm>
        </p:spPr>
        <p:txBody>
          <a:bodyPr>
            <a:normAutofit/>
          </a:bodyPr>
          <a:lstStyle/>
          <a:p>
            <a:r>
              <a:rPr lang="es-ES_tradnl" b="1" dirty="0" smtClean="0"/>
              <a:t>Plan de entrenamiento en las Categorías a partir de 13-16 en la EIDE, Academias y Equipos Nacionales.</a:t>
            </a:r>
            <a:r>
              <a:rPr lang="es-US" dirty="0" smtClean="0"/>
              <a:t/>
            </a:r>
            <a:br>
              <a:rPr lang="es-US" dirty="0" smtClean="0"/>
            </a:br>
            <a:endParaRPr lang="es-US" dirty="0"/>
          </a:p>
        </p:txBody>
      </p:sp>
      <p:sp>
        <p:nvSpPr>
          <p:cNvPr id="3" name="2 Marcador de contenido"/>
          <p:cNvSpPr>
            <a:spLocks noGrp="1"/>
          </p:cNvSpPr>
          <p:nvPr>
            <p:ph idx="1"/>
          </p:nvPr>
        </p:nvSpPr>
        <p:spPr>
          <a:xfrm>
            <a:off x="457200" y="5786454"/>
            <a:ext cx="8229600" cy="339709"/>
          </a:xfrm>
        </p:spPr>
        <p:txBody>
          <a:bodyPr>
            <a:normAutofit fontScale="62500" lnSpcReduction="20000"/>
          </a:bodyPr>
          <a:lstStyle/>
          <a:p>
            <a:endParaRPr lang="es-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Los objetivos generales para las EIDE</a:t>
            </a:r>
            <a:r>
              <a:rPr lang="es-US" dirty="0" smtClean="0"/>
              <a:t/>
            </a:r>
            <a:br>
              <a:rPr lang="es-US" dirty="0" smtClean="0"/>
            </a:br>
            <a:endParaRPr lang="es-US" dirty="0"/>
          </a:p>
        </p:txBody>
      </p:sp>
      <p:sp>
        <p:nvSpPr>
          <p:cNvPr id="3" name="2 Marcador de contenido"/>
          <p:cNvSpPr>
            <a:spLocks noGrp="1"/>
          </p:cNvSpPr>
          <p:nvPr>
            <p:ph idx="1"/>
          </p:nvPr>
        </p:nvSpPr>
        <p:spPr>
          <a:xfrm>
            <a:off x="214282" y="1071546"/>
            <a:ext cx="8715436" cy="5429288"/>
          </a:xfrm>
        </p:spPr>
        <p:txBody>
          <a:bodyPr>
            <a:normAutofit fontScale="92500" lnSpcReduction="20000"/>
          </a:bodyPr>
          <a:lstStyle/>
          <a:p>
            <a:pPr lvl="0" algn="just"/>
            <a:r>
              <a:rPr lang="es-ES_tradnl" dirty="0" smtClean="0"/>
              <a:t>Contribuir al desarrollo de los hábitos de conducta morales, éticos, estéticos y político-ideológicos como parte de la formación integral del joven deportista revolucionario.</a:t>
            </a:r>
            <a:endParaRPr lang="es-US" dirty="0" smtClean="0"/>
          </a:p>
          <a:p>
            <a:pPr algn="just">
              <a:buNone/>
            </a:pPr>
            <a:r>
              <a:rPr lang="es-ES_tradnl" dirty="0" smtClean="0"/>
              <a:t> </a:t>
            </a:r>
            <a:endParaRPr lang="es-US" dirty="0" smtClean="0"/>
          </a:p>
          <a:p>
            <a:pPr lvl="0" algn="just"/>
            <a:r>
              <a:rPr lang="es-ES_tradnl" dirty="0" smtClean="0"/>
              <a:t>Lograr la consolidación de los elementos técnicos correctos en todas las modalidades y categorías.</a:t>
            </a:r>
            <a:endParaRPr lang="es-US" dirty="0" smtClean="0"/>
          </a:p>
          <a:p>
            <a:pPr algn="just">
              <a:buNone/>
            </a:pPr>
            <a:endParaRPr lang="es-US" dirty="0" smtClean="0"/>
          </a:p>
          <a:p>
            <a:pPr lvl="0" algn="just"/>
            <a:r>
              <a:rPr lang="es-ES_tradnl" dirty="0" smtClean="0"/>
              <a:t>Lograr las normativas y resultados exigidos por categorías en eventos provinciales y nacionales. </a:t>
            </a:r>
            <a:endParaRPr lang="es-US" dirty="0" smtClean="0"/>
          </a:p>
          <a:p>
            <a:pPr algn="just">
              <a:buNone/>
            </a:pPr>
            <a:endParaRPr lang="es-US" dirty="0" smtClean="0"/>
          </a:p>
          <a:p>
            <a:pPr lvl="0" algn="just"/>
            <a:r>
              <a:rPr lang="es-ES_tradnl" dirty="0" smtClean="0"/>
              <a:t>Garantizar deportistas que sean capaces de engrosar las filas del  Equipo Nacional.</a:t>
            </a:r>
            <a:endParaRPr lang="es-US" dirty="0" smtClean="0"/>
          </a:p>
          <a:p>
            <a:endParaRPr lang="es-US" dirty="0" smtClean="0"/>
          </a:p>
          <a:p>
            <a:endParaRPr lang="es-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1071570"/>
          </a:xfrm>
        </p:spPr>
        <p:txBody>
          <a:bodyPr>
            <a:normAutofit fontScale="90000"/>
          </a:bodyPr>
          <a:lstStyle/>
          <a:p>
            <a:r>
              <a:rPr lang="es-ES_tradnl" b="1" dirty="0" smtClean="0"/>
              <a:t>Los objetivos generales para la Preselección Nacional</a:t>
            </a:r>
            <a:r>
              <a:rPr lang="es-US" dirty="0" smtClean="0"/>
              <a:t/>
            </a:r>
            <a:br>
              <a:rPr lang="es-US" dirty="0" smtClean="0"/>
            </a:br>
            <a:endParaRPr lang="es-US" dirty="0"/>
          </a:p>
        </p:txBody>
      </p:sp>
      <p:sp>
        <p:nvSpPr>
          <p:cNvPr id="3" name="2 Marcador de contenido"/>
          <p:cNvSpPr>
            <a:spLocks noGrp="1"/>
          </p:cNvSpPr>
          <p:nvPr>
            <p:ph idx="1"/>
          </p:nvPr>
        </p:nvSpPr>
        <p:spPr>
          <a:xfrm>
            <a:off x="457200" y="1428736"/>
            <a:ext cx="8401080" cy="5072098"/>
          </a:xfrm>
        </p:spPr>
        <p:txBody>
          <a:bodyPr>
            <a:normAutofit lnSpcReduction="10000"/>
          </a:bodyPr>
          <a:lstStyle/>
          <a:p>
            <a:pPr lvl="0" algn="just"/>
            <a:r>
              <a:rPr lang="es-ES_tradnl" dirty="0" smtClean="0"/>
              <a:t>Consolidar el desarrollo de los hábitos de conducta morales, éticos, estéticos y político-ideológicos como parte de la formación integral del joven deportista revolucionario.</a:t>
            </a:r>
            <a:endParaRPr lang="es-US" dirty="0" smtClean="0"/>
          </a:p>
          <a:p>
            <a:pPr algn="just">
              <a:buNone/>
            </a:pPr>
            <a:r>
              <a:rPr lang="es-ES_tradnl" dirty="0" smtClean="0"/>
              <a:t> </a:t>
            </a:r>
            <a:endParaRPr lang="es-US" dirty="0" smtClean="0"/>
          </a:p>
          <a:p>
            <a:pPr lvl="0" algn="just"/>
            <a:r>
              <a:rPr lang="es-ES_tradnl" dirty="0" smtClean="0"/>
              <a:t>Lograr los más altos resultados deportivos en eventos nacionales e internacionales, con énfasis en los eventos multidisciplinarios fundamentales de los Ciclos Olímpicos.</a:t>
            </a:r>
            <a:endParaRPr lang="es-US" dirty="0" smtClean="0"/>
          </a:p>
          <a:p>
            <a:pPr>
              <a:buNone/>
            </a:pPr>
            <a:r>
              <a:rPr lang="es-ES_tradnl" b="1" dirty="0" smtClean="0"/>
              <a:t> </a:t>
            </a:r>
            <a:endParaRPr lang="es-US" dirty="0" smtClean="0"/>
          </a:p>
          <a:p>
            <a:endParaRPr lang="es-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PARAMETROS PARA LA SELECCIÓN DE ATLETAS A EIDE Y ACADEMIAS</a:t>
            </a:r>
            <a:endParaRPr lang="es-US" dirty="0"/>
          </a:p>
        </p:txBody>
      </p:sp>
      <p:sp>
        <p:nvSpPr>
          <p:cNvPr id="5" name="4 Marcador de contenido"/>
          <p:cNvSpPr>
            <a:spLocks noGrp="1"/>
          </p:cNvSpPr>
          <p:nvPr>
            <p:ph idx="1"/>
          </p:nvPr>
        </p:nvSpPr>
        <p:spPr>
          <a:xfrm>
            <a:off x="457200" y="1600200"/>
            <a:ext cx="8229600" cy="5257800"/>
          </a:xfrm>
        </p:spPr>
        <p:txBody>
          <a:bodyPr/>
          <a:lstStyle/>
          <a:p>
            <a:r>
              <a:rPr lang="es-ES" b="1" dirty="0" smtClean="0"/>
              <a:t>Pruebas técnicas de selección (ingreso en EIDE o Academias)</a:t>
            </a:r>
            <a:endParaRPr lang="es-US" dirty="0"/>
          </a:p>
        </p:txBody>
      </p:sp>
      <p:graphicFrame>
        <p:nvGraphicFramePr>
          <p:cNvPr id="6" name="5 Tabla"/>
          <p:cNvGraphicFramePr>
            <a:graphicFrameLocks noGrp="1"/>
          </p:cNvGraphicFramePr>
          <p:nvPr/>
        </p:nvGraphicFramePr>
        <p:xfrm>
          <a:off x="571472" y="2857496"/>
          <a:ext cx="7500990" cy="3677920"/>
        </p:xfrm>
        <a:graphic>
          <a:graphicData uri="http://schemas.openxmlformats.org/drawingml/2006/table">
            <a:tbl>
              <a:tblPr firstRow="1" bandRow="1">
                <a:tableStyleId>{5C22544A-7EE6-4342-B048-85BDC9FD1C3A}</a:tableStyleId>
              </a:tblPr>
              <a:tblGrid>
                <a:gridCol w="1500198"/>
                <a:gridCol w="1371268"/>
                <a:gridCol w="1629128"/>
                <a:gridCol w="1500198"/>
                <a:gridCol w="1500198"/>
              </a:tblGrid>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pitchFamily="34" charset="0"/>
                          <a:ea typeface="Times New Roman"/>
                          <a:cs typeface="Arial" pitchFamily="34" charset="0"/>
                        </a:rPr>
                        <a:t>Edad</a:t>
                      </a:r>
                      <a:endParaRPr lang="es-US" sz="2400" b="1" dirty="0">
                        <a:latin typeface="Arial" pitchFamily="34" charset="0"/>
                        <a:ea typeface="Times New Roman"/>
                        <a:cs typeface="Arial" pitchFamily="34" charset="0"/>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pitchFamily="34" charset="0"/>
                          <a:ea typeface="Times New Roman"/>
                          <a:cs typeface="Arial" pitchFamily="34" charset="0"/>
                        </a:rPr>
                        <a:t>Fusil Posición</a:t>
                      </a:r>
                      <a:endParaRPr lang="es-US" sz="2400" b="1" dirty="0">
                        <a:latin typeface="Arial" pitchFamily="34" charset="0"/>
                        <a:ea typeface="Times New Roman"/>
                        <a:cs typeface="Arial" pitchFamily="34" charset="0"/>
                      </a:endParaRPr>
                    </a:p>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pitchFamily="34" charset="0"/>
                          <a:ea typeface="Times New Roman"/>
                          <a:cs typeface="Arial" pitchFamily="34" charset="0"/>
                        </a:rPr>
                        <a:t>Tendido sobre 100 puntos</a:t>
                      </a:r>
                      <a:endParaRPr lang="es-US" sz="2400" b="1" dirty="0">
                        <a:latin typeface="Arial" pitchFamily="34" charset="0"/>
                        <a:ea typeface="Times New Roman"/>
                        <a:cs typeface="Arial" pitchFamily="34" charset="0"/>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pitchFamily="34" charset="0"/>
                          <a:ea typeface="Times New Roman"/>
                          <a:cs typeface="Arial" pitchFamily="34" charset="0"/>
                        </a:rPr>
                        <a:t>Fusil </a:t>
                      </a:r>
                    </a:p>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pitchFamily="34" charset="0"/>
                          <a:ea typeface="Times New Roman"/>
                          <a:cs typeface="Arial" pitchFamily="34" charset="0"/>
                        </a:rPr>
                        <a:t>3 </a:t>
                      </a:r>
                      <a:r>
                        <a:rPr lang="es-ES_tradnl" sz="2400" b="1" dirty="0">
                          <a:latin typeface="Arial" pitchFamily="34" charset="0"/>
                          <a:ea typeface="Times New Roman"/>
                          <a:cs typeface="Arial" pitchFamily="34" charset="0"/>
                        </a:rPr>
                        <a:t>x </a:t>
                      </a:r>
                      <a:r>
                        <a:rPr lang="es-ES_tradnl" sz="2400" b="1" dirty="0" smtClean="0">
                          <a:latin typeface="Arial" pitchFamily="34" charset="0"/>
                          <a:ea typeface="Times New Roman"/>
                          <a:cs typeface="Arial" pitchFamily="34" charset="0"/>
                        </a:rPr>
                        <a:t>10 sobre 300 puntos</a:t>
                      </a:r>
                      <a:endParaRPr lang="es-US" sz="2400" b="1" dirty="0">
                        <a:latin typeface="Arial" pitchFamily="34" charset="0"/>
                        <a:ea typeface="Times New Roman"/>
                        <a:cs typeface="Arial" pitchFamily="34" charset="0"/>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pitchFamily="34" charset="0"/>
                          <a:ea typeface="Times New Roman"/>
                          <a:cs typeface="Arial" pitchFamily="34" charset="0"/>
                        </a:rPr>
                        <a:t>Pistola sobre 300 puntos</a:t>
                      </a:r>
                      <a:endParaRPr lang="es-US" sz="2400" b="1" dirty="0">
                        <a:latin typeface="Arial" pitchFamily="34" charset="0"/>
                        <a:ea typeface="Times New Roman"/>
                        <a:cs typeface="Arial" pitchFamily="34" charset="0"/>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pitchFamily="34" charset="0"/>
                          <a:ea typeface="Times New Roman"/>
                          <a:cs typeface="Arial" pitchFamily="34" charset="0"/>
                        </a:rPr>
                        <a:t>Pistola sobre 100 puntos</a:t>
                      </a:r>
                      <a:endParaRPr lang="es-US" sz="2400" b="1" dirty="0">
                        <a:latin typeface="Arial" pitchFamily="34" charset="0"/>
                        <a:ea typeface="Times New Roman"/>
                        <a:cs typeface="Arial" pitchFamily="34" charset="0"/>
                      </a:endParaRPr>
                    </a:p>
                  </a:txBody>
                  <a:tcPr marL="44450" marR="44450" marT="0" marB="0" anchor="ctr"/>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13</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75-80</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200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70-80</a:t>
                      </a:r>
                      <a:endParaRPr lang="es-US" sz="2000" b="1">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14</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81-85</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224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81-85</a:t>
                      </a:r>
                      <a:endParaRPr lang="es-US" sz="2000" b="1">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15</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86-90</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240 ó más</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265 ó más</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a:t>
                      </a:r>
                      <a:endParaRPr lang="es-US" sz="2000" b="1">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16</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91-95</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255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270 ó más</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a:t>
                      </a:r>
                      <a:endParaRPr lang="es-US" sz="2000" b="1" dirty="0">
                        <a:latin typeface="Courier New"/>
                        <a:ea typeface="Times New Roman"/>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714488"/>
          </a:xfrm>
        </p:spPr>
        <p:txBody>
          <a:bodyPr>
            <a:normAutofit/>
          </a:bodyPr>
          <a:lstStyle/>
          <a:p>
            <a:r>
              <a:rPr lang="es-ES_tradnl" b="1" dirty="0" smtClean="0"/>
              <a:t>Categoría 13 - 16 años, ambos sexo </a:t>
            </a:r>
            <a:r>
              <a:rPr lang="es-US" dirty="0" smtClean="0"/>
              <a:t/>
            </a:r>
            <a:br>
              <a:rPr lang="es-US" dirty="0" smtClean="0"/>
            </a:br>
            <a:r>
              <a:rPr lang="es-ES_tradnl" b="1" dirty="0" smtClean="0"/>
              <a:t>Objetivos Generales</a:t>
            </a:r>
            <a:endParaRPr lang="es-US" dirty="0"/>
          </a:p>
        </p:txBody>
      </p:sp>
      <p:sp>
        <p:nvSpPr>
          <p:cNvPr id="3" name="2 Marcador de contenido"/>
          <p:cNvSpPr>
            <a:spLocks noGrp="1"/>
          </p:cNvSpPr>
          <p:nvPr>
            <p:ph idx="1"/>
          </p:nvPr>
        </p:nvSpPr>
        <p:spPr>
          <a:xfrm>
            <a:off x="214282" y="1643050"/>
            <a:ext cx="8929718" cy="5000660"/>
          </a:xfrm>
        </p:spPr>
        <p:txBody>
          <a:bodyPr>
            <a:normAutofit fontScale="85000" lnSpcReduction="10000"/>
          </a:bodyPr>
          <a:lstStyle/>
          <a:p>
            <a:pPr lvl="0" algn="just"/>
            <a:r>
              <a:rPr lang="es-ES_tradnl" dirty="0" smtClean="0"/>
              <a:t>Desarrollar integralmente a los adolescentes mediante la iniciación de la práctica del Tiro Deportivo.</a:t>
            </a:r>
            <a:endParaRPr lang="es-US" dirty="0" smtClean="0"/>
          </a:p>
          <a:p>
            <a:pPr lvl="0" algn="just"/>
            <a:r>
              <a:rPr lang="es-ES_tradnl" dirty="0" smtClean="0"/>
              <a:t>Educar dentro de los valores éticos e ideológicos de la sociedad socialista a los tiradores de esta categoría.</a:t>
            </a:r>
            <a:endParaRPr lang="es-US" dirty="0" smtClean="0"/>
          </a:p>
          <a:p>
            <a:pPr lvl="0" algn="just"/>
            <a:r>
              <a:rPr lang="es-ES_tradnl" dirty="0" smtClean="0"/>
              <a:t>Comenzar la enseñanza del tiro con fusil y pistola bajo las regulaciones del Reglamento Nacional e Internacional de la ISSF.</a:t>
            </a:r>
            <a:endParaRPr lang="es-US" dirty="0" smtClean="0"/>
          </a:p>
          <a:p>
            <a:pPr lvl="0" algn="just"/>
            <a:r>
              <a:rPr lang="es-ES_tradnl" dirty="0" smtClean="0"/>
              <a:t>Continuar el desarrollo integral de los adolescentes mediante la práctica del Tiro Deportivo.</a:t>
            </a:r>
            <a:endParaRPr lang="es-US" dirty="0" smtClean="0"/>
          </a:p>
          <a:p>
            <a:pPr lvl="0" algn="just"/>
            <a:r>
              <a:rPr lang="es-ES_tradnl" dirty="0" smtClean="0"/>
              <a:t>Comenzar la enseñanza de la modalidad de Tiro Rápido.</a:t>
            </a:r>
            <a:endParaRPr lang="es-US" dirty="0" smtClean="0"/>
          </a:p>
          <a:p>
            <a:pPr lvl="0" algn="just"/>
            <a:r>
              <a:rPr lang="es-ES_tradnl" dirty="0" smtClean="0"/>
              <a:t>Profundizar en la enseñanza del tiro con fusil y pistola bajo las regulaciones nacionales y de la ISSF.</a:t>
            </a:r>
            <a:endParaRPr lang="es-US" dirty="0" smtClean="0"/>
          </a:p>
          <a:p>
            <a:pPr>
              <a:buNone/>
            </a:pPr>
            <a:endParaRPr lang="es-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2984"/>
          </a:xfrm>
        </p:spPr>
        <p:txBody>
          <a:bodyPr>
            <a:normAutofit fontScale="90000"/>
          </a:bodyPr>
          <a:lstStyle/>
          <a:p>
            <a:r>
              <a:rPr lang="es-ES_tradnl" b="1" dirty="0" smtClean="0"/>
              <a:t>Objetivos Específicos</a:t>
            </a:r>
            <a:r>
              <a:rPr lang="es-US" dirty="0" smtClean="0"/>
              <a:t/>
            </a:r>
            <a:br>
              <a:rPr lang="es-US" dirty="0" smtClean="0"/>
            </a:br>
            <a:endParaRPr lang="es-US" dirty="0"/>
          </a:p>
        </p:txBody>
      </p:sp>
      <p:sp>
        <p:nvSpPr>
          <p:cNvPr id="3" name="2 Marcador de contenido"/>
          <p:cNvSpPr>
            <a:spLocks noGrp="1"/>
          </p:cNvSpPr>
          <p:nvPr>
            <p:ph idx="1"/>
          </p:nvPr>
        </p:nvSpPr>
        <p:spPr>
          <a:xfrm>
            <a:off x="0" y="571480"/>
            <a:ext cx="9144000" cy="6072230"/>
          </a:xfrm>
        </p:spPr>
        <p:txBody>
          <a:bodyPr>
            <a:normAutofit fontScale="55000" lnSpcReduction="20000"/>
          </a:bodyPr>
          <a:lstStyle/>
          <a:p>
            <a:pPr lvl="0"/>
            <a:r>
              <a:rPr lang="es-ES_tradnl" dirty="0" smtClean="0"/>
              <a:t>Comenzar la enseñanza del tiro con fusil desde la posición de tendido, continuando con la de rodilla y parado.</a:t>
            </a:r>
            <a:endParaRPr lang="es-US" dirty="0" smtClean="0"/>
          </a:p>
          <a:p>
            <a:pPr lvl="0"/>
            <a:r>
              <a:rPr lang="es-ES_tradnl" dirty="0" smtClean="0"/>
              <a:t>Comenzar con la enseñanza del tiro con pistola.</a:t>
            </a:r>
            <a:endParaRPr lang="es-US" dirty="0" smtClean="0"/>
          </a:p>
          <a:p>
            <a:pPr lvl="0"/>
            <a:r>
              <a:rPr lang="es-ES_tradnl" dirty="0" smtClean="0"/>
              <a:t>Cumplir con las exigencias enunciadas por las Reglas de Seguridad y Conducta, así como la educación ética que debe regir en la actividad deportiva.</a:t>
            </a:r>
            <a:endParaRPr lang="es-US" dirty="0" smtClean="0"/>
          </a:p>
          <a:p>
            <a:pPr lvl="0"/>
            <a:r>
              <a:rPr lang="es-ES_tradnl" dirty="0" smtClean="0"/>
              <a:t>Enseñar y profundizar en los conocimientos teóricos.</a:t>
            </a:r>
            <a:endParaRPr lang="es-US" dirty="0" smtClean="0"/>
          </a:p>
          <a:p>
            <a:pPr lvl="0"/>
            <a:r>
              <a:rPr lang="es-ES_tradnl" dirty="0" smtClean="0"/>
              <a:t>Continuar la preparación física general  para  crear una amplia base funcional.</a:t>
            </a:r>
            <a:endParaRPr lang="es-US" dirty="0" smtClean="0"/>
          </a:p>
          <a:p>
            <a:pPr lvl="0"/>
            <a:r>
              <a:rPr lang="es-ES_tradnl" dirty="0" smtClean="0"/>
              <a:t>Comenzar la preparación física especial.</a:t>
            </a:r>
            <a:endParaRPr lang="es-US" dirty="0" smtClean="0"/>
          </a:p>
          <a:p>
            <a:pPr lvl="0"/>
            <a:r>
              <a:rPr lang="es-ES_tradnl" dirty="0" smtClean="0"/>
              <a:t>Comenzar la preparación técnico-táctica.</a:t>
            </a:r>
            <a:endParaRPr lang="es-US" dirty="0" smtClean="0"/>
          </a:p>
          <a:p>
            <a:pPr lvl="0"/>
            <a:r>
              <a:rPr lang="es-ES_tradnl" dirty="0" smtClean="0"/>
              <a:t>Alcanzar altos resultados en la competencia fundamental.</a:t>
            </a:r>
            <a:endParaRPr lang="es-US" dirty="0" smtClean="0"/>
          </a:p>
          <a:p>
            <a:pPr lvl="0"/>
            <a:r>
              <a:rPr lang="es-ES_tradnl" dirty="0" smtClean="0"/>
              <a:t>Continuar con las exigencias enunciadas por las Reglas de Seguridad y Conducta, así como la educación ética que debe regir  la actividad deportiva.</a:t>
            </a:r>
            <a:endParaRPr lang="es-US" dirty="0" smtClean="0"/>
          </a:p>
          <a:p>
            <a:pPr lvl="0"/>
            <a:r>
              <a:rPr lang="es-ES_tradnl" dirty="0" smtClean="0"/>
              <a:t>Profundizar aún más en los conocimientos teóricos.</a:t>
            </a:r>
            <a:endParaRPr lang="es-US" dirty="0" smtClean="0"/>
          </a:p>
          <a:p>
            <a:pPr lvl="0"/>
            <a:r>
              <a:rPr lang="es-ES_tradnl" dirty="0" smtClean="0"/>
              <a:t>Profundizar en la enseñanza de las Regulaciones Generales y Especiales Nacionales y de la ISSF.</a:t>
            </a:r>
            <a:endParaRPr lang="es-US" dirty="0" smtClean="0"/>
          </a:p>
          <a:p>
            <a:pPr lvl="0"/>
            <a:r>
              <a:rPr lang="es-ES_tradnl" dirty="0" smtClean="0"/>
              <a:t>Incrementar la preparación física especial.</a:t>
            </a:r>
            <a:endParaRPr lang="es-US" dirty="0" smtClean="0"/>
          </a:p>
          <a:p>
            <a:pPr lvl="0"/>
            <a:r>
              <a:rPr lang="es-ES_tradnl" dirty="0" smtClean="0"/>
              <a:t>Incrementar la preparación técnico-táctica.</a:t>
            </a:r>
            <a:endParaRPr lang="es-US" dirty="0" smtClean="0"/>
          </a:p>
          <a:p>
            <a:pPr lvl="0"/>
            <a:r>
              <a:rPr lang="es-ES_tradnl" dirty="0" smtClean="0"/>
              <a:t>Comenzar la enseñanza a los tiradores de pistola de la modalidad de Tiro Rápido.</a:t>
            </a:r>
            <a:endParaRPr lang="es-US" dirty="0" smtClean="0"/>
          </a:p>
          <a:p>
            <a:pPr lvl="0"/>
            <a:r>
              <a:rPr lang="es-ES_tradnl" dirty="0" smtClean="0"/>
              <a:t>Comenzar la enseñanza de la modalidad de Pistola 50 m.</a:t>
            </a:r>
            <a:endParaRPr lang="es-US" dirty="0" smtClean="0"/>
          </a:p>
          <a:p>
            <a:pPr lvl="0"/>
            <a:r>
              <a:rPr lang="es-ES_tradnl" dirty="0" smtClean="0"/>
              <a:t>Profundizar en la enseñanza de la modalidad de Pistola 25 m.</a:t>
            </a:r>
            <a:endParaRPr lang="es-US" dirty="0" smtClean="0"/>
          </a:p>
          <a:p>
            <a:pPr lvl="0"/>
            <a:r>
              <a:rPr lang="es-ES_tradnl" dirty="0" smtClean="0"/>
              <a:t>Profundizar en la enseñanza del tiro con fusil desde las posiciones de tendido, rodilla y parado.</a:t>
            </a:r>
            <a:endParaRPr lang="es-US" dirty="0" smtClean="0"/>
          </a:p>
          <a:p>
            <a:pPr lvl="0"/>
            <a:r>
              <a:rPr lang="es-ES_tradnl" dirty="0" smtClean="0"/>
              <a:t>Obtener altos resultados en la competencia fundamental.</a:t>
            </a:r>
            <a:endParaRPr lang="es-US" dirty="0" smtClean="0"/>
          </a:p>
          <a:p>
            <a:endParaRPr lang="es-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42852"/>
            <a:ext cx="8643998" cy="6429420"/>
          </a:xfrm>
        </p:spPr>
        <p:txBody>
          <a:bodyPr>
            <a:normAutofit fontScale="25000" lnSpcReduction="20000"/>
          </a:bodyPr>
          <a:lstStyle/>
          <a:p>
            <a:pPr algn="ctr">
              <a:buNone/>
            </a:pPr>
            <a:r>
              <a:rPr lang="es-ES" sz="5900" b="1" dirty="0" smtClean="0"/>
              <a:t>INDICE</a:t>
            </a:r>
            <a:r>
              <a:rPr lang="es-ES" sz="5900" dirty="0" smtClean="0"/>
              <a:t> </a:t>
            </a:r>
            <a:endParaRPr lang="es-US" sz="5900" dirty="0" smtClean="0"/>
          </a:p>
          <a:p>
            <a:pPr lvl="0"/>
            <a:r>
              <a:rPr lang="es-ES_tradnl" sz="6400" b="1" dirty="0" smtClean="0"/>
              <a:t>INTRODUCCIÓN</a:t>
            </a:r>
          </a:p>
          <a:p>
            <a:pPr lvl="0"/>
            <a:r>
              <a:rPr lang="es-ES_tradnl" sz="6400" b="1" dirty="0" smtClean="0"/>
              <a:t>Sistema de enseñanza</a:t>
            </a:r>
            <a:endParaRPr lang="es-US" sz="6400" b="1" dirty="0" smtClean="0"/>
          </a:p>
          <a:p>
            <a:pPr lvl="0"/>
            <a:r>
              <a:rPr lang="es-ES_tradnl" sz="6400" b="1" dirty="0" smtClean="0"/>
              <a:t>Plan de enseñanza en las categorías 13-16 en el área y 13 años en EIDE</a:t>
            </a:r>
            <a:endParaRPr lang="es-US" sz="6400" b="1" dirty="0" smtClean="0"/>
          </a:p>
          <a:p>
            <a:pPr lvl="0"/>
            <a:r>
              <a:rPr lang="es-ES_tradnl" sz="6400" b="1" dirty="0" smtClean="0"/>
              <a:t>Parámetros para la selección de atletas </a:t>
            </a:r>
            <a:endParaRPr lang="es-US" sz="6400" b="1" dirty="0" smtClean="0"/>
          </a:p>
          <a:p>
            <a:pPr>
              <a:buNone/>
            </a:pPr>
            <a:r>
              <a:rPr lang="es-ES_tradnl" sz="6400" b="1" dirty="0" smtClean="0"/>
              <a:t>        	-Pruebas pedagógicas</a:t>
            </a:r>
            <a:endParaRPr lang="es-US" sz="6400" b="1" dirty="0" smtClean="0"/>
          </a:p>
          <a:p>
            <a:pPr>
              <a:buNone/>
            </a:pPr>
            <a:r>
              <a:rPr lang="es-ES_tradnl" sz="6400" b="1" dirty="0" smtClean="0"/>
              <a:t>		-Pruebas técnicas (ingreso en áreas 13-16 y/o 13 años en EIDE)</a:t>
            </a:r>
            <a:endParaRPr lang="es-US" sz="6400" b="1" dirty="0" smtClean="0"/>
          </a:p>
          <a:p>
            <a:pPr>
              <a:buNone/>
            </a:pPr>
            <a:r>
              <a:rPr lang="es-ES_tradnl" sz="6400" b="1" dirty="0" smtClean="0"/>
              <a:t>		-Pruebas funcionales </a:t>
            </a:r>
            <a:endParaRPr lang="es-US" sz="6400" b="1" dirty="0" smtClean="0"/>
          </a:p>
          <a:p>
            <a:pPr lvl="0"/>
            <a:r>
              <a:rPr lang="es-ES_tradnl" sz="6400" b="1" dirty="0" smtClean="0"/>
              <a:t>Relación alumno profesor en áreas deportivas</a:t>
            </a:r>
            <a:endParaRPr lang="es-US" sz="6400" b="1" dirty="0" smtClean="0"/>
          </a:p>
          <a:p>
            <a:pPr lvl="0"/>
            <a:r>
              <a:rPr lang="es-ES_tradnl" sz="6400" b="1" dirty="0" smtClean="0"/>
              <a:t>Relación de la carga para 13-16 años</a:t>
            </a:r>
          </a:p>
          <a:p>
            <a:pPr lvl="0"/>
            <a:r>
              <a:rPr lang="es-ES_tradnl" sz="6400" b="1" dirty="0" smtClean="0"/>
              <a:t>Programa de Temas Teóricos y prácticos para 13-16 años </a:t>
            </a:r>
            <a:endParaRPr lang="es-US" sz="6400" b="1" dirty="0" smtClean="0"/>
          </a:p>
          <a:p>
            <a:pPr lvl="0"/>
            <a:r>
              <a:rPr lang="es-ES_tradnl" sz="6400" b="1" dirty="0" smtClean="0"/>
              <a:t>Plan de entrenamiento en las categorías 13-16 en EIDE y Academias </a:t>
            </a:r>
            <a:endParaRPr lang="es-US" sz="6400" b="1" dirty="0" smtClean="0"/>
          </a:p>
          <a:p>
            <a:pPr lvl="0"/>
            <a:r>
              <a:rPr lang="es-ES_tradnl" sz="6400" b="1" dirty="0" smtClean="0"/>
              <a:t>Programa de enseñanza en EIDE y Academias categorías  13-16</a:t>
            </a:r>
            <a:endParaRPr lang="es-US" sz="6400" b="1" dirty="0" smtClean="0"/>
          </a:p>
          <a:p>
            <a:pPr lvl="0"/>
            <a:r>
              <a:rPr lang="es-ES_tradnl" sz="6400" b="1" dirty="0" smtClean="0"/>
              <a:t>Parámetros para la  selección de atletas a EIDE y Academias 13-16 </a:t>
            </a:r>
            <a:endParaRPr lang="es-US" sz="6400" b="1" dirty="0" smtClean="0"/>
          </a:p>
          <a:p>
            <a:pPr>
              <a:buNone/>
            </a:pPr>
            <a:r>
              <a:rPr lang="es-ES_tradnl" sz="6400" b="1" dirty="0" smtClean="0"/>
              <a:t>	    	-Pruebas pedagógicas</a:t>
            </a:r>
            <a:endParaRPr lang="es-US" sz="6400" b="1" dirty="0" smtClean="0"/>
          </a:p>
          <a:p>
            <a:pPr>
              <a:buNone/>
            </a:pPr>
            <a:r>
              <a:rPr lang="es-ES_tradnl" sz="6400" b="1" dirty="0" smtClean="0"/>
              <a:t>		-Pruebas técnicas (ingreso en EIDE y/o academias)</a:t>
            </a:r>
            <a:endParaRPr lang="es-US" sz="6400" b="1" dirty="0" smtClean="0"/>
          </a:p>
          <a:p>
            <a:pPr>
              <a:buNone/>
            </a:pPr>
            <a:r>
              <a:rPr lang="es-ES_tradnl" sz="6400" b="1" dirty="0" smtClean="0"/>
              <a:t>		-Pruebas funcionales </a:t>
            </a:r>
            <a:endParaRPr lang="es-US" sz="6400" b="1" dirty="0" smtClean="0"/>
          </a:p>
          <a:p>
            <a:pPr lvl="0"/>
            <a:r>
              <a:rPr lang="es-ES_tradnl" sz="6400" b="1" dirty="0" smtClean="0"/>
              <a:t>Relación alumno profesor en Escuelas Provinciales y Nacionales 13-16 </a:t>
            </a:r>
            <a:endParaRPr lang="es-US" sz="6400" b="1" dirty="0" smtClean="0"/>
          </a:p>
          <a:p>
            <a:pPr lvl="0"/>
            <a:r>
              <a:rPr lang="es-ES_tradnl" sz="6400" b="1" dirty="0" smtClean="0"/>
              <a:t>Objetivos  categoría 13-16 </a:t>
            </a:r>
            <a:endParaRPr lang="es-US" sz="6400" b="1" dirty="0" smtClean="0"/>
          </a:p>
          <a:p>
            <a:pPr lvl="0"/>
            <a:r>
              <a:rPr lang="es-ES_tradnl" sz="6400" b="1" dirty="0" smtClean="0"/>
              <a:t>Propuesta de horario de clase por unidades de entrenamiento </a:t>
            </a:r>
            <a:endParaRPr lang="es-US" sz="6400" b="1" dirty="0" smtClean="0"/>
          </a:p>
          <a:p>
            <a:pPr lvl="0"/>
            <a:r>
              <a:rPr lang="es-ES_tradnl" sz="6400" b="1" dirty="0" smtClean="0"/>
              <a:t>Programa de temas teóricos y prácticos categoría 13-16</a:t>
            </a:r>
            <a:endParaRPr lang="es-US" sz="6400" b="1" dirty="0" smtClean="0"/>
          </a:p>
          <a:p>
            <a:pPr lvl="0"/>
            <a:r>
              <a:rPr lang="es-ES_tradnl" sz="6400" b="1" dirty="0" smtClean="0"/>
              <a:t>Programa de Preparación 13-16 en EIDE y Academias</a:t>
            </a:r>
            <a:endParaRPr lang="es-US" sz="6400" b="1" dirty="0" smtClean="0"/>
          </a:p>
          <a:p>
            <a:pPr>
              <a:buNone/>
            </a:pPr>
            <a:r>
              <a:rPr lang="es-ES_tradnl" sz="6400" b="1" dirty="0" smtClean="0"/>
              <a:t>         	-P. Física General</a:t>
            </a:r>
            <a:endParaRPr lang="es-US" sz="6400" b="1" dirty="0" smtClean="0"/>
          </a:p>
          <a:p>
            <a:pPr>
              <a:buNone/>
            </a:pPr>
            <a:r>
              <a:rPr lang="es-ES_tradnl" sz="6400" b="1" dirty="0" smtClean="0"/>
              <a:t>		-P. Física Especial</a:t>
            </a:r>
            <a:endParaRPr lang="es-US" sz="6400" b="1" dirty="0" smtClean="0"/>
          </a:p>
          <a:p>
            <a:pPr>
              <a:buNone/>
            </a:pPr>
            <a:r>
              <a:rPr lang="es-ES_tradnl" sz="6400" b="1" dirty="0" smtClean="0"/>
              <a:t>		-P. Técnico – Táctica - Psicológica</a:t>
            </a:r>
            <a:endParaRPr lang="es-US" sz="64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Programa de temas teóricos y prácticos</a:t>
            </a:r>
            <a:r>
              <a:rPr lang="es-US" dirty="0" smtClean="0"/>
              <a:t/>
            </a:r>
            <a:br>
              <a:rPr lang="es-US" dirty="0" smtClean="0"/>
            </a:br>
            <a:endParaRPr lang="es-US" dirty="0"/>
          </a:p>
        </p:txBody>
      </p:sp>
      <p:sp>
        <p:nvSpPr>
          <p:cNvPr id="3" name="2 Marcador de contenido"/>
          <p:cNvSpPr>
            <a:spLocks noGrp="1"/>
          </p:cNvSpPr>
          <p:nvPr>
            <p:ph idx="1"/>
          </p:nvPr>
        </p:nvSpPr>
        <p:spPr>
          <a:xfrm>
            <a:off x="0" y="1071546"/>
            <a:ext cx="9144000" cy="5786454"/>
          </a:xfrm>
        </p:spPr>
        <p:txBody>
          <a:bodyPr>
            <a:normAutofit fontScale="62500" lnSpcReduction="20000"/>
          </a:bodyPr>
          <a:lstStyle/>
          <a:p>
            <a:pPr lvl="0"/>
            <a:r>
              <a:rPr lang="es-ES_tradnl" b="1" dirty="0" smtClean="0"/>
              <a:t>Las Reglas de Seguridad y Conducta. </a:t>
            </a:r>
            <a:endParaRPr lang="es-US" b="1" dirty="0" smtClean="0"/>
          </a:p>
          <a:p>
            <a:pPr lvl="0"/>
            <a:r>
              <a:rPr lang="es-ES_tradnl" b="1" dirty="0" smtClean="0"/>
              <a:t>Higiene Deportiva. </a:t>
            </a:r>
            <a:endParaRPr lang="es-US" b="1" dirty="0" smtClean="0"/>
          </a:p>
          <a:p>
            <a:pPr lvl="0"/>
            <a:r>
              <a:rPr lang="es-ES_tradnl" b="1" dirty="0" smtClean="0"/>
              <a:t>La ética, moral y formación de valores del tirador.</a:t>
            </a:r>
            <a:endParaRPr lang="es-US" b="1" dirty="0" smtClean="0"/>
          </a:p>
          <a:p>
            <a:pPr lvl="0"/>
            <a:r>
              <a:rPr lang="es-ES_tradnl" b="1" dirty="0" smtClean="0"/>
              <a:t>La Historia del Tiro Deportivo</a:t>
            </a:r>
            <a:endParaRPr lang="es-US" b="1" dirty="0" smtClean="0"/>
          </a:p>
          <a:p>
            <a:pPr lvl="0"/>
            <a:r>
              <a:rPr lang="es-ES_tradnl" b="1" dirty="0" smtClean="0"/>
              <a:t>El Tiro Deportivo en Cuba</a:t>
            </a:r>
            <a:endParaRPr lang="es-US" b="1" dirty="0" smtClean="0"/>
          </a:p>
          <a:p>
            <a:pPr lvl="0"/>
            <a:r>
              <a:rPr lang="es-ES_tradnl" b="1" dirty="0" smtClean="0"/>
              <a:t>Las armas deportivas</a:t>
            </a:r>
            <a:endParaRPr lang="es-US" b="1" dirty="0" smtClean="0"/>
          </a:p>
          <a:p>
            <a:pPr lvl="0"/>
            <a:r>
              <a:rPr lang="es-ES" b="1" dirty="0" smtClean="0"/>
              <a:t>La balística </a:t>
            </a:r>
            <a:endParaRPr lang="es-US" b="1" dirty="0" smtClean="0"/>
          </a:p>
          <a:p>
            <a:pPr lvl="0"/>
            <a:r>
              <a:rPr lang="es-ES" b="1" dirty="0" smtClean="0"/>
              <a:t>Los reglamentos nacionales e internacionales</a:t>
            </a:r>
            <a:endParaRPr lang="es-US" b="1" dirty="0" smtClean="0"/>
          </a:p>
          <a:p>
            <a:pPr lvl="0"/>
            <a:r>
              <a:rPr lang="es-ES" b="1" dirty="0" smtClean="0"/>
              <a:t>La respiración</a:t>
            </a:r>
            <a:endParaRPr lang="es-US" b="1" dirty="0" smtClean="0"/>
          </a:p>
          <a:p>
            <a:pPr lvl="0"/>
            <a:r>
              <a:rPr lang="es-ES" b="1" dirty="0" smtClean="0"/>
              <a:t>La puntería</a:t>
            </a:r>
            <a:endParaRPr lang="es-US" b="1" dirty="0" smtClean="0"/>
          </a:p>
          <a:p>
            <a:pPr lvl="0"/>
            <a:r>
              <a:rPr lang="es-ES" b="1" dirty="0" smtClean="0"/>
              <a:t>El apriete del disparador</a:t>
            </a:r>
            <a:endParaRPr lang="es-US" b="1" dirty="0" smtClean="0"/>
          </a:p>
          <a:p>
            <a:pPr lvl="0"/>
            <a:r>
              <a:rPr lang="es-ES_tradnl" b="1" dirty="0" smtClean="0"/>
              <a:t>La técnica de la coordinación de la respiración, la puntería y el apriete del disparador y la estabilidad</a:t>
            </a:r>
            <a:endParaRPr lang="es-US" b="1" dirty="0" smtClean="0"/>
          </a:p>
          <a:p>
            <a:pPr lvl="0"/>
            <a:r>
              <a:rPr lang="es-ES_tradnl" b="1" dirty="0" smtClean="0"/>
              <a:t>El vestuario y el calzado deportivo.</a:t>
            </a:r>
            <a:endParaRPr lang="es-US" b="1" dirty="0" smtClean="0"/>
          </a:p>
          <a:p>
            <a:pPr lvl="0"/>
            <a:r>
              <a:rPr lang="es-ES_tradnl" b="1" dirty="0" smtClean="0"/>
              <a:t>Las posiciones de tiro con fusil</a:t>
            </a:r>
            <a:endParaRPr lang="es-US" b="1" dirty="0" smtClean="0"/>
          </a:p>
          <a:p>
            <a:pPr lvl="0"/>
            <a:r>
              <a:rPr lang="es-ES" b="1" dirty="0" smtClean="0"/>
              <a:t>La técnica del tiro con pistola</a:t>
            </a:r>
            <a:endParaRPr lang="es-US" b="1" dirty="0" smtClean="0"/>
          </a:p>
          <a:p>
            <a:pPr lvl="0"/>
            <a:r>
              <a:rPr lang="es-ES" b="1" dirty="0" smtClean="0"/>
              <a:t>La técnica del tiro rápido</a:t>
            </a:r>
            <a:endParaRPr lang="es-US" b="1" dirty="0" smtClean="0"/>
          </a:p>
          <a:p>
            <a:pPr lvl="0"/>
            <a:r>
              <a:rPr lang="es-ES" b="1" dirty="0" smtClean="0"/>
              <a:t>La Táctica</a:t>
            </a:r>
            <a:endParaRPr lang="es-US" b="1" dirty="0" smtClean="0"/>
          </a:p>
          <a:p>
            <a:pPr lvl="0"/>
            <a:r>
              <a:rPr lang="es-ES" b="1" dirty="0" smtClean="0"/>
              <a:t>La preparación del tirador</a:t>
            </a:r>
            <a:endParaRPr lang="es-US" b="1" dirty="0" smtClean="0"/>
          </a:p>
          <a:p>
            <a:endParaRPr lang="es-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85728"/>
            <a:ext cx="9144000" cy="6286544"/>
          </a:xfrm>
        </p:spPr>
        <p:txBody>
          <a:bodyPr>
            <a:normAutofit fontScale="70000" lnSpcReduction="20000"/>
          </a:bodyPr>
          <a:lstStyle/>
          <a:p>
            <a:pPr>
              <a:buNone/>
            </a:pPr>
            <a:r>
              <a:rPr lang="es-ES_tradnl" b="1" dirty="0" smtClean="0"/>
              <a:t>Relación de la carga para la categoría 13 - 16 años.	</a:t>
            </a:r>
            <a:endParaRPr lang="es-US" dirty="0" smtClean="0"/>
          </a:p>
          <a:p>
            <a:r>
              <a:rPr lang="es-ES" dirty="0" smtClean="0"/>
              <a:t>PFG (t)		40 %				</a:t>
            </a:r>
            <a:endParaRPr lang="es-US" dirty="0" smtClean="0"/>
          </a:p>
          <a:p>
            <a:r>
              <a:rPr lang="es-ES" dirty="0" smtClean="0"/>
              <a:t>PFE (t)		25 %		</a:t>
            </a:r>
            <a:endParaRPr lang="es-US" dirty="0" smtClean="0"/>
          </a:p>
          <a:p>
            <a:r>
              <a:rPr lang="es-ES" dirty="0" smtClean="0"/>
              <a:t>PT   (t)		35 %		</a:t>
            </a:r>
            <a:endParaRPr lang="es-US" dirty="0" smtClean="0"/>
          </a:p>
          <a:p>
            <a:pPr>
              <a:buNone/>
            </a:pPr>
            <a:r>
              <a:rPr lang="es-ES" dirty="0" smtClean="0"/>
              <a:t>Nota: La Preparación Psicológica está concebida en cada Preparación 	  </a:t>
            </a:r>
            <a:endParaRPr lang="es-US" dirty="0" smtClean="0"/>
          </a:p>
          <a:p>
            <a:pPr>
              <a:buNone/>
            </a:pPr>
            <a:r>
              <a:rPr lang="es-ES" b="1" dirty="0" smtClean="0"/>
              <a:t> </a:t>
            </a:r>
            <a:endParaRPr lang="es-US" dirty="0" smtClean="0"/>
          </a:p>
          <a:p>
            <a:pPr>
              <a:buNone/>
            </a:pPr>
            <a:r>
              <a:rPr lang="es-ES" b="1" dirty="0" smtClean="0"/>
              <a:t>Relación d</a:t>
            </a:r>
            <a:r>
              <a:rPr lang="es-ES_tradnl" b="1" dirty="0" smtClean="0"/>
              <a:t>e la carga con el arma (Fusil)</a:t>
            </a:r>
          </a:p>
          <a:p>
            <a:pPr>
              <a:buNone/>
            </a:pPr>
            <a:endParaRPr lang="es-US" dirty="0" smtClean="0"/>
          </a:p>
          <a:p>
            <a:pPr>
              <a:buNone/>
            </a:pPr>
            <a:r>
              <a:rPr lang="es-ES_tradnl" b="1" dirty="0" smtClean="0"/>
              <a:t>EDAD (años)		13		14		15		16</a:t>
            </a:r>
            <a:endParaRPr lang="es-US" dirty="0" smtClean="0"/>
          </a:p>
          <a:p>
            <a:r>
              <a:rPr lang="es-ES_tradnl" dirty="0" smtClean="0"/>
              <a:t>Posición Tendido	25 % 		20 % 		10 % 		10 %</a:t>
            </a:r>
            <a:endParaRPr lang="es-US" dirty="0" smtClean="0"/>
          </a:p>
          <a:p>
            <a:r>
              <a:rPr lang="es-ES_tradnl" dirty="0" smtClean="0"/>
              <a:t>Posición Arrodillado	35 % 		35 % 		35 % 		35 % </a:t>
            </a:r>
            <a:endParaRPr lang="es-US" dirty="0" smtClean="0"/>
          </a:p>
          <a:p>
            <a:r>
              <a:rPr lang="es-ES_tradnl" dirty="0" smtClean="0"/>
              <a:t>Posición Parado	40 % 		45 % 		55 % 		55 %</a:t>
            </a:r>
            <a:endParaRPr lang="es-US" dirty="0" smtClean="0"/>
          </a:p>
          <a:p>
            <a:pPr lvl="0"/>
            <a:r>
              <a:rPr lang="es-ES_tradnl" dirty="0" smtClean="0"/>
              <a:t>*Parado 10m	50 % 		40 % 		25 % 		25 % </a:t>
            </a:r>
            <a:endParaRPr lang="es-US" dirty="0" smtClean="0"/>
          </a:p>
          <a:p>
            <a:pPr lvl="0"/>
            <a:r>
              <a:rPr lang="es-ES_tradnl" dirty="0" smtClean="0"/>
              <a:t>*Parado 50m	50 % 		60 % 		75 % 		75 %</a:t>
            </a:r>
            <a:endParaRPr lang="es-US" dirty="0" smtClean="0"/>
          </a:p>
          <a:p>
            <a:pPr>
              <a:buNone/>
            </a:pPr>
            <a:r>
              <a:rPr lang="es-ES_tradnl" dirty="0" smtClean="0"/>
              <a:t>Nota* La relación en % de Parado se toma como 100% de la Posición Parado (el 40% de parado equivale a 50% en Aire y 50% en bala y así sucesivamente en 14, 15, 16 años)</a:t>
            </a:r>
            <a:endParaRPr lang="es-US" dirty="0" smtClean="0"/>
          </a:p>
          <a:p>
            <a:pPr>
              <a:buNone/>
            </a:pPr>
            <a:r>
              <a:rPr lang="es-ES_tradnl" dirty="0" smtClean="0"/>
              <a:t> </a:t>
            </a:r>
            <a:endParaRPr lang="es-US" dirty="0" smtClean="0"/>
          </a:p>
          <a:p>
            <a:endParaRPr lang="es-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14290"/>
            <a:ext cx="9144000" cy="6286544"/>
          </a:xfrm>
        </p:spPr>
        <p:txBody>
          <a:bodyPr>
            <a:normAutofit fontScale="70000" lnSpcReduction="20000"/>
          </a:bodyPr>
          <a:lstStyle/>
          <a:p>
            <a:pPr>
              <a:buNone/>
            </a:pPr>
            <a:endParaRPr lang="es-ES_tradnl" b="1" dirty="0" smtClean="0"/>
          </a:p>
          <a:p>
            <a:pPr>
              <a:buNone/>
            </a:pPr>
            <a:r>
              <a:rPr lang="es-ES_tradnl" b="1" dirty="0" smtClean="0"/>
              <a:t>Relación de la carga con el arma (Pistola)</a:t>
            </a:r>
          </a:p>
          <a:p>
            <a:pPr>
              <a:buNone/>
            </a:pPr>
            <a:endParaRPr lang="es-US" dirty="0" smtClean="0"/>
          </a:p>
          <a:p>
            <a:pPr>
              <a:buNone/>
            </a:pPr>
            <a:r>
              <a:rPr lang="es-ES_tradnl" b="1" dirty="0" smtClean="0"/>
              <a:t>EDAD (años, varones)	13		14		15		16</a:t>
            </a:r>
            <a:endParaRPr lang="es-US" dirty="0" smtClean="0"/>
          </a:p>
          <a:p>
            <a:r>
              <a:rPr lang="es-ES_tradnl" dirty="0" smtClean="0"/>
              <a:t>Fase Precisión, 25m	60 % 		50 % 		25 % 		15 %</a:t>
            </a:r>
            <a:endParaRPr lang="es-US" dirty="0" smtClean="0"/>
          </a:p>
          <a:p>
            <a:r>
              <a:rPr lang="es-ES_tradnl" dirty="0" smtClean="0"/>
              <a:t>Fase T/rápido, 25m	40 % 		50 % 		20 % 		20 %</a:t>
            </a:r>
            <a:endParaRPr lang="es-US" dirty="0" smtClean="0"/>
          </a:p>
          <a:p>
            <a:r>
              <a:rPr lang="es-ES_tradnl" dirty="0" smtClean="0"/>
              <a:t>Pistola, 50m		-		-	            25-30 %             30-35 %</a:t>
            </a:r>
            <a:endParaRPr lang="es-US" dirty="0" smtClean="0"/>
          </a:p>
          <a:p>
            <a:r>
              <a:rPr lang="es-ES_tradnl" dirty="0" smtClean="0"/>
              <a:t>Pistola Tiro Rápido 25m-		-	            30-25 % 	           35-30 %</a:t>
            </a:r>
            <a:endParaRPr lang="es-US" dirty="0" smtClean="0"/>
          </a:p>
          <a:p>
            <a:pPr>
              <a:buNone/>
            </a:pPr>
            <a:r>
              <a:rPr lang="es-ES_tradnl" b="1" dirty="0" smtClean="0"/>
              <a:t> </a:t>
            </a:r>
            <a:endParaRPr lang="es-US" dirty="0" smtClean="0"/>
          </a:p>
          <a:p>
            <a:pPr>
              <a:buNone/>
            </a:pPr>
            <a:r>
              <a:rPr lang="es-ES_tradnl" b="1" dirty="0" smtClean="0"/>
              <a:t>EDAD (años, mujeres)	13		14		15		16</a:t>
            </a:r>
            <a:endParaRPr lang="es-US" dirty="0" smtClean="0"/>
          </a:p>
          <a:p>
            <a:r>
              <a:rPr lang="es-ES_tradnl" dirty="0" smtClean="0"/>
              <a:t>Fase Precisión, 25m	70 % 		60 % 		55 % 		50 %</a:t>
            </a:r>
            <a:endParaRPr lang="es-US" dirty="0" smtClean="0"/>
          </a:p>
          <a:p>
            <a:r>
              <a:rPr lang="es-ES_tradnl" dirty="0" smtClean="0"/>
              <a:t>Fase T/rápido, 25m 	30 % 		40 % 		45 % 		50 %</a:t>
            </a:r>
            <a:endParaRPr lang="es-US" dirty="0" smtClean="0"/>
          </a:p>
          <a:p>
            <a:r>
              <a:rPr lang="es-ES_tradnl" dirty="0" smtClean="0"/>
              <a:t> </a:t>
            </a:r>
            <a:endParaRPr lang="es-US" dirty="0" smtClean="0"/>
          </a:p>
          <a:p>
            <a:r>
              <a:rPr lang="es-ES_tradnl" dirty="0" smtClean="0"/>
              <a:t> </a:t>
            </a:r>
            <a:endParaRPr lang="es-US" dirty="0" smtClean="0"/>
          </a:p>
          <a:p>
            <a:endParaRPr lang="es-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57166"/>
            <a:ext cx="9144000" cy="1071570"/>
          </a:xfrm>
        </p:spPr>
        <p:txBody>
          <a:bodyPr>
            <a:normAutofit fontScale="90000"/>
          </a:bodyPr>
          <a:lstStyle/>
          <a:p>
            <a:r>
              <a:rPr lang="es-ES_tradnl" b="1" dirty="0" smtClean="0"/>
              <a:t>La Categoría 17 - 18 años, ambos sexos</a:t>
            </a:r>
            <a:r>
              <a:rPr lang="es-US" dirty="0" smtClean="0"/>
              <a:t/>
            </a:r>
            <a:br>
              <a:rPr lang="es-US" dirty="0" smtClean="0"/>
            </a:br>
            <a:r>
              <a:rPr lang="es-ES_tradnl" dirty="0" smtClean="0"/>
              <a:t> </a:t>
            </a:r>
            <a:r>
              <a:rPr lang="es-ES_tradnl" b="1" dirty="0" smtClean="0"/>
              <a:t>Objetivos Generales:</a:t>
            </a:r>
            <a:r>
              <a:rPr lang="es-US" dirty="0" smtClean="0"/>
              <a:t/>
            </a:r>
            <a:br>
              <a:rPr lang="es-US" dirty="0" smtClean="0"/>
            </a:br>
            <a:endParaRPr lang="es-US" dirty="0"/>
          </a:p>
        </p:txBody>
      </p:sp>
      <p:sp>
        <p:nvSpPr>
          <p:cNvPr id="3" name="2 Marcador de contenido"/>
          <p:cNvSpPr>
            <a:spLocks noGrp="1"/>
          </p:cNvSpPr>
          <p:nvPr>
            <p:ph idx="1"/>
          </p:nvPr>
        </p:nvSpPr>
        <p:spPr>
          <a:xfrm>
            <a:off x="0" y="1428736"/>
            <a:ext cx="9144000" cy="5072098"/>
          </a:xfrm>
        </p:spPr>
        <p:txBody>
          <a:bodyPr>
            <a:normAutofit/>
          </a:bodyPr>
          <a:lstStyle/>
          <a:p>
            <a:pPr lvl="0"/>
            <a:r>
              <a:rPr lang="es-ES_tradnl" dirty="0" smtClean="0"/>
              <a:t>Contribuir al desarrollo integral de los jóvenes mediante la práctica sistemática del Tiro Deportivo.</a:t>
            </a:r>
            <a:endParaRPr lang="es-US" dirty="0" smtClean="0"/>
          </a:p>
          <a:p>
            <a:pPr lvl="0"/>
            <a:r>
              <a:rPr lang="es-ES_tradnl" dirty="0" smtClean="0"/>
              <a:t>Educar a los jóvenes tiradores acorde con los patrones éticos, políticos - ideológicos y morales de la sociedad socialista.</a:t>
            </a:r>
            <a:endParaRPr lang="es-US" dirty="0" smtClean="0"/>
          </a:p>
          <a:p>
            <a:pPr lvl="0"/>
            <a:r>
              <a:rPr lang="es-ES_tradnl" dirty="0" smtClean="0"/>
              <a:t>Comenzar de la enseñanza de la modalidad de </a:t>
            </a:r>
            <a:r>
              <a:rPr lang="es-ES_tradnl" dirty="0" err="1" smtClean="0"/>
              <a:t>Skeet</a:t>
            </a:r>
            <a:r>
              <a:rPr lang="es-ES_tradnl" dirty="0" smtClean="0"/>
              <a:t>. (Donde existan las condiciones)</a:t>
            </a:r>
            <a:endParaRPr lang="es-US" dirty="0" smtClean="0"/>
          </a:p>
          <a:p>
            <a:pPr lvl="0"/>
            <a:r>
              <a:rPr lang="es-ES_tradnl" dirty="0" smtClean="0"/>
              <a:t>Profundizar en la enseñanza del tiro con fusil y pistola, bajo las regulaciones Nacionales y de la ISSF</a:t>
            </a:r>
            <a:r>
              <a:rPr lang="es-ES_tradnl" dirty="0" smtClean="0"/>
              <a:t>.</a:t>
            </a:r>
            <a:endParaRPr lang="es-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2984"/>
          </a:xfrm>
        </p:spPr>
        <p:txBody>
          <a:bodyPr/>
          <a:lstStyle/>
          <a:p>
            <a:r>
              <a:rPr lang="es-ES_tradnl" b="1" dirty="0" smtClean="0"/>
              <a:t>Objetivos Específicos</a:t>
            </a:r>
            <a:endParaRPr lang="es-US" dirty="0"/>
          </a:p>
        </p:txBody>
      </p:sp>
      <p:sp>
        <p:nvSpPr>
          <p:cNvPr id="3" name="2 Marcador de contenido"/>
          <p:cNvSpPr>
            <a:spLocks noGrp="1"/>
          </p:cNvSpPr>
          <p:nvPr>
            <p:ph idx="1"/>
          </p:nvPr>
        </p:nvSpPr>
        <p:spPr>
          <a:xfrm>
            <a:off x="142844" y="857232"/>
            <a:ext cx="8715436" cy="5715040"/>
          </a:xfrm>
        </p:spPr>
        <p:txBody>
          <a:bodyPr>
            <a:normAutofit fontScale="85000" lnSpcReduction="20000"/>
          </a:bodyPr>
          <a:lstStyle/>
          <a:p>
            <a:pPr lvl="0"/>
            <a:r>
              <a:rPr lang="es-ES_tradnl" dirty="0" smtClean="0"/>
              <a:t>Continuar las exigencias enunciadas por las Reglas de Seguridad y Conducta.</a:t>
            </a:r>
            <a:endParaRPr lang="es-US" dirty="0" smtClean="0"/>
          </a:p>
          <a:p>
            <a:pPr lvl="0"/>
            <a:r>
              <a:rPr lang="es-ES_tradnl" dirty="0" smtClean="0"/>
              <a:t>Continuar de la preparación física general.</a:t>
            </a:r>
            <a:endParaRPr lang="es-US" dirty="0" smtClean="0"/>
          </a:p>
          <a:p>
            <a:pPr lvl="0"/>
            <a:r>
              <a:rPr lang="es-ES_tradnl" dirty="0" smtClean="0"/>
              <a:t>Continuar de la preparación física especial.</a:t>
            </a:r>
            <a:endParaRPr lang="es-US" dirty="0" smtClean="0"/>
          </a:p>
          <a:p>
            <a:pPr lvl="0"/>
            <a:r>
              <a:rPr lang="es-ES_tradnl" dirty="0" smtClean="0"/>
              <a:t>Incrementar de la preparación técnico-táctica.</a:t>
            </a:r>
            <a:endParaRPr lang="es-US" dirty="0" smtClean="0"/>
          </a:p>
          <a:p>
            <a:pPr lvl="0"/>
            <a:r>
              <a:rPr lang="es-ES_tradnl" dirty="0" smtClean="0"/>
              <a:t>Profundizar en la enseñanza de las Regulaciones Generales y Especiales Nacionales y de la ISSF.</a:t>
            </a:r>
            <a:endParaRPr lang="es-US" dirty="0" smtClean="0"/>
          </a:p>
          <a:p>
            <a:pPr lvl="0"/>
            <a:r>
              <a:rPr lang="es-ES_tradnl" dirty="0" smtClean="0"/>
              <a:t>Comenzar de la enseñanza de la modalidad de </a:t>
            </a:r>
            <a:r>
              <a:rPr lang="es-ES_tradnl" dirty="0" err="1" smtClean="0"/>
              <a:t>Skeet</a:t>
            </a:r>
            <a:r>
              <a:rPr lang="es-ES_tradnl" dirty="0" smtClean="0"/>
              <a:t>.</a:t>
            </a:r>
            <a:endParaRPr lang="es-US" dirty="0" smtClean="0"/>
          </a:p>
          <a:p>
            <a:pPr lvl="0"/>
            <a:r>
              <a:rPr lang="es-ES_tradnl" dirty="0" smtClean="0"/>
              <a:t>Especializar a los jóvenes tiradores en su modalidad específica.</a:t>
            </a:r>
            <a:endParaRPr lang="es-US" dirty="0" smtClean="0"/>
          </a:p>
          <a:p>
            <a:pPr lvl="0"/>
            <a:r>
              <a:rPr lang="es-ES_tradnl" dirty="0" smtClean="0"/>
              <a:t>Continuar la educación ético-ideológica de los jóvenes tiradores con vistas a su  fortalecimiento conductual en campeonatos nacionales e internacionales.</a:t>
            </a:r>
            <a:endParaRPr lang="es-US" dirty="0" smtClean="0"/>
          </a:p>
          <a:p>
            <a:pPr lvl="0"/>
            <a:r>
              <a:rPr lang="es-ES_tradnl" dirty="0" smtClean="0"/>
              <a:t>Obtener de altos resultados en la competencia fundamental.</a:t>
            </a:r>
            <a:endParaRPr lang="es-US" dirty="0" smtClean="0"/>
          </a:p>
          <a:p>
            <a:pPr>
              <a:buNone/>
            </a:pPr>
            <a:endParaRPr lang="es-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8929718" cy="1143000"/>
          </a:xfrm>
        </p:spPr>
        <p:txBody>
          <a:bodyPr>
            <a:normAutofit fontScale="90000"/>
          </a:bodyPr>
          <a:lstStyle/>
          <a:p>
            <a:r>
              <a:rPr lang="es-ES_tradnl" b="1" dirty="0" smtClean="0"/>
              <a:t>Programa de temas teóricos y prácticos </a:t>
            </a:r>
            <a:r>
              <a:rPr lang="es-US" dirty="0" smtClean="0"/>
              <a:t/>
            </a:r>
            <a:br>
              <a:rPr lang="es-US" dirty="0" smtClean="0"/>
            </a:br>
            <a:endParaRPr lang="es-US" dirty="0"/>
          </a:p>
        </p:txBody>
      </p:sp>
      <p:sp>
        <p:nvSpPr>
          <p:cNvPr id="3" name="2 Marcador de contenido"/>
          <p:cNvSpPr>
            <a:spLocks noGrp="1"/>
          </p:cNvSpPr>
          <p:nvPr>
            <p:ph idx="1"/>
          </p:nvPr>
        </p:nvSpPr>
        <p:spPr>
          <a:xfrm>
            <a:off x="457200" y="1428736"/>
            <a:ext cx="8229600" cy="4697427"/>
          </a:xfrm>
        </p:spPr>
        <p:txBody>
          <a:bodyPr>
            <a:normAutofit fontScale="92500" lnSpcReduction="10000"/>
          </a:bodyPr>
          <a:lstStyle/>
          <a:p>
            <a:pPr>
              <a:buNone/>
            </a:pPr>
            <a:r>
              <a:rPr lang="es-ES_tradnl" dirty="0" smtClean="0"/>
              <a:t> </a:t>
            </a:r>
            <a:endParaRPr lang="es-US" dirty="0" smtClean="0"/>
          </a:p>
          <a:p>
            <a:pPr lvl="0"/>
            <a:r>
              <a:rPr lang="es-ES_tradnl" dirty="0" smtClean="0"/>
              <a:t>Las Reglas de Seguridad y Conducta.</a:t>
            </a:r>
            <a:endParaRPr lang="es-US" dirty="0" smtClean="0"/>
          </a:p>
          <a:p>
            <a:pPr lvl="0"/>
            <a:r>
              <a:rPr lang="es-ES_tradnl" dirty="0" smtClean="0"/>
              <a:t>La Higiene Deportiva.</a:t>
            </a:r>
            <a:endParaRPr lang="es-US" dirty="0" smtClean="0"/>
          </a:p>
          <a:p>
            <a:pPr lvl="0"/>
            <a:r>
              <a:rPr lang="es-ES_tradnl" dirty="0" smtClean="0"/>
              <a:t>La ética, moral y formación de valores del tirador.</a:t>
            </a:r>
            <a:endParaRPr lang="es-US" dirty="0" smtClean="0"/>
          </a:p>
          <a:p>
            <a:pPr lvl="0"/>
            <a:r>
              <a:rPr lang="es-ES_tradnl" dirty="0" smtClean="0"/>
              <a:t>Breve estudio de la estadística aplicada al Tiro Deportivo.</a:t>
            </a:r>
            <a:endParaRPr lang="es-US" dirty="0" smtClean="0"/>
          </a:p>
          <a:p>
            <a:pPr lvl="0"/>
            <a:r>
              <a:rPr lang="es-ES_tradnl" dirty="0" smtClean="0"/>
              <a:t>Breve análisis estadístico de la Balística de efecto.</a:t>
            </a:r>
            <a:endParaRPr lang="es-US" dirty="0" smtClean="0"/>
          </a:p>
          <a:p>
            <a:pPr lvl="0"/>
            <a:r>
              <a:rPr lang="es-ES_tradnl" dirty="0" smtClean="0"/>
              <a:t>Los Reglamentos Nacionales e Internacionales.</a:t>
            </a:r>
            <a:endParaRPr lang="es-US" dirty="0" smtClean="0"/>
          </a:p>
          <a:p>
            <a:pPr lvl="0"/>
            <a:r>
              <a:rPr lang="es-ES_tradnl" dirty="0" smtClean="0"/>
              <a:t>Breve estudio de la Preparación del Tirador.</a:t>
            </a:r>
            <a:endParaRPr lang="es-US" dirty="0" smtClean="0"/>
          </a:p>
          <a:p>
            <a:endParaRPr lang="es-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286544"/>
          </a:xfrm>
        </p:spPr>
        <p:txBody>
          <a:bodyPr>
            <a:normAutofit fontScale="70000" lnSpcReduction="20000"/>
          </a:bodyPr>
          <a:lstStyle/>
          <a:p>
            <a:pPr>
              <a:buNone/>
            </a:pPr>
            <a:r>
              <a:rPr lang="es-ES_tradnl" b="1" dirty="0" smtClean="0"/>
              <a:t>Relación de la carga para la categoría 17-18 años</a:t>
            </a:r>
            <a:endParaRPr lang="es-US" b="1" dirty="0" smtClean="0"/>
          </a:p>
          <a:p>
            <a:pPr>
              <a:buNone/>
            </a:pPr>
            <a:r>
              <a:rPr lang="es-ES_tradnl" dirty="0" smtClean="0"/>
              <a:t> </a:t>
            </a:r>
            <a:endParaRPr lang="es-US" dirty="0" smtClean="0"/>
          </a:p>
          <a:p>
            <a:pPr>
              <a:buNone/>
            </a:pPr>
            <a:r>
              <a:rPr lang="es-ES" b="1" dirty="0" smtClean="0"/>
              <a:t>EDAD 17 – 18 (años)     					</a:t>
            </a:r>
            <a:r>
              <a:rPr lang="es-ES" dirty="0" smtClean="0"/>
              <a:t>	</a:t>
            </a:r>
            <a:endParaRPr lang="es-US" dirty="0" smtClean="0"/>
          </a:p>
          <a:p>
            <a:r>
              <a:rPr lang="es-ES" dirty="0" smtClean="0"/>
              <a:t>PFG (t)			15 </a:t>
            </a:r>
            <a:r>
              <a:rPr lang="es-ES_tradnl" dirty="0" smtClean="0"/>
              <a:t>%  </a:t>
            </a:r>
            <a:r>
              <a:rPr lang="es-ES" dirty="0" smtClean="0"/>
              <a:t>				</a:t>
            </a:r>
            <a:endParaRPr lang="es-US" dirty="0" smtClean="0"/>
          </a:p>
          <a:p>
            <a:r>
              <a:rPr lang="es-ES" dirty="0" smtClean="0"/>
              <a:t>PFE (t)			20 </a:t>
            </a:r>
            <a:r>
              <a:rPr lang="es-ES_tradnl" dirty="0" smtClean="0"/>
              <a:t>% </a:t>
            </a:r>
            <a:r>
              <a:rPr lang="es-ES" dirty="0" smtClean="0"/>
              <a:t>				</a:t>
            </a:r>
            <a:endParaRPr lang="es-US" dirty="0" smtClean="0"/>
          </a:p>
          <a:p>
            <a:r>
              <a:rPr lang="es-ES" dirty="0" smtClean="0"/>
              <a:t>PTT (t)			65 </a:t>
            </a:r>
            <a:r>
              <a:rPr lang="es-ES_tradnl" dirty="0" smtClean="0"/>
              <a:t>% </a:t>
            </a:r>
            <a:r>
              <a:rPr lang="es-ES" dirty="0" smtClean="0"/>
              <a:t>				</a:t>
            </a:r>
            <a:endParaRPr lang="es-US" dirty="0" smtClean="0"/>
          </a:p>
          <a:p>
            <a:pPr>
              <a:buNone/>
            </a:pPr>
            <a:r>
              <a:rPr lang="es-ES" dirty="0" smtClean="0"/>
              <a:t>			</a:t>
            </a:r>
            <a:endParaRPr lang="es-US" dirty="0" smtClean="0"/>
          </a:p>
          <a:p>
            <a:pPr>
              <a:buNone/>
            </a:pPr>
            <a:r>
              <a:rPr lang="es-ES_tradnl" b="1" dirty="0" smtClean="0"/>
              <a:t>Relación de la carga con el arma (Fusil)</a:t>
            </a:r>
            <a:endParaRPr lang="es-US" dirty="0" smtClean="0"/>
          </a:p>
          <a:p>
            <a:pPr>
              <a:buNone/>
            </a:pPr>
            <a:r>
              <a:rPr lang="es-ES_tradnl" dirty="0" smtClean="0"/>
              <a:t> </a:t>
            </a:r>
            <a:endParaRPr lang="es-US" dirty="0" smtClean="0"/>
          </a:p>
          <a:p>
            <a:pPr>
              <a:buNone/>
            </a:pPr>
            <a:r>
              <a:rPr lang="es-ES" b="1" dirty="0" smtClean="0"/>
              <a:t>EDAD 17 – 18 (años)     					</a:t>
            </a:r>
            <a:r>
              <a:rPr lang="es-ES" dirty="0" smtClean="0"/>
              <a:t>	</a:t>
            </a:r>
            <a:endParaRPr lang="es-US" dirty="0" smtClean="0"/>
          </a:p>
          <a:p>
            <a:r>
              <a:rPr lang="es-ES_tradnl" dirty="0" smtClean="0"/>
              <a:t>Posición Tendido  	 	 	  7 %</a:t>
            </a:r>
            <a:endParaRPr lang="es-US" dirty="0" smtClean="0"/>
          </a:p>
          <a:p>
            <a:r>
              <a:rPr lang="es-ES_tradnl" dirty="0" smtClean="0"/>
              <a:t>Posición Arrodillado			36 %</a:t>
            </a:r>
            <a:endParaRPr lang="es-US" dirty="0" smtClean="0"/>
          </a:p>
          <a:p>
            <a:r>
              <a:rPr lang="es-ES_tradnl" dirty="0" smtClean="0"/>
              <a:t>Posición Parado 			57 %</a:t>
            </a:r>
            <a:endParaRPr lang="es-US" dirty="0" smtClean="0"/>
          </a:p>
          <a:p>
            <a:r>
              <a:rPr lang="es-ES_tradnl" dirty="0" smtClean="0"/>
              <a:t>- *Parado, 10m			25 %</a:t>
            </a:r>
            <a:endParaRPr lang="es-US" dirty="0" smtClean="0"/>
          </a:p>
          <a:p>
            <a:r>
              <a:rPr lang="es-ES_tradnl" dirty="0" smtClean="0"/>
              <a:t>- *Parado, 50m			75 %</a:t>
            </a:r>
            <a:endParaRPr lang="es-US" dirty="0" smtClean="0"/>
          </a:p>
          <a:p>
            <a:pPr>
              <a:buNone/>
            </a:pPr>
            <a:r>
              <a:rPr lang="es-ES_tradnl" dirty="0" smtClean="0"/>
              <a:t>Nota* La relación en % de Parado se toma como 100% de la Posición Parado (el 57% de parado equivale a 25% en Aire y 75% en bala)</a:t>
            </a:r>
            <a:endParaRPr lang="es-US" dirty="0" smtClean="0"/>
          </a:p>
          <a:p>
            <a:pPr>
              <a:buNone/>
            </a:pPr>
            <a:r>
              <a:rPr lang="es-ES_tradnl" dirty="0" smtClean="0"/>
              <a:t> </a:t>
            </a:r>
            <a:endParaRPr lang="es-US" dirty="0" smtClean="0"/>
          </a:p>
          <a:p>
            <a:endParaRPr lang="es-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txBody>
          <a:bodyPr>
            <a:normAutofit fontScale="90000"/>
          </a:bodyPr>
          <a:lstStyle/>
          <a:p>
            <a:r>
              <a:rPr lang="es-ES_tradnl" b="1" dirty="0" smtClean="0"/>
              <a:t>Relación de la carga con el arma (Pistola)</a:t>
            </a:r>
            <a:r>
              <a:rPr lang="es-US" dirty="0" smtClean="0"/>
              <a:t/>
            </a:r>
            <a:br>
              <a:rPr lang="es-US" dirty="0" smtClean="0"/>
            </a:br>
            <a:endParaRPr lang="es-US" dirty="0"/>
          </a:p>
        </p:txBody>
      </p:sp>
      <p:sp>
        <p:nvSpPr>
          <p:cNvPr id="3" name="2 Marcador de contenido"/>
          <p:cNvSpPr>
            <a:spLocks noGrp="1"/>
          </p:cNvSpPr>
          <p:nvPr>
            <p:ph idx="1"/>
          </p:nvPr>
        </p:nvSpPr>
        <p:spPr>
          <a:xfrm>
            <a:off x="0" y="1071546"/>
            <a:ext cx="9144000" cy="5054617"/>
          </a:xfrm>
        </p:spPr>
        <p:txBody>
          <a:bodyPr>
            <a:normAutofit fontScale="85000" lnSpcReduction="20000"/>
          </a:bodyPr>
          <a:lstStyle/>
          <a:p>
            <a:pPr>
              <a:buNone/>
            </a:pPr>
            <a:r>
              <a:rPr lang="es-ES" b="1" dirty="0" smtClean="0"/>
              <a:t>EDAD 17 – 18 (años, varones)	</a:t>
            </a:r>
            <a:r>
              <a:rPr lang="es-ES" dirty="0" smtClean="0"/>
              <a:t>				</a:t>
            </a:r>
            <a:endParaRPr lang="es-US" dirty="0" smtClean="0"/>
          </a:p>
          <a:p>
            <a:r>
              <a:rPr lang="es-ES_tradnl" dirty="0" smtClean="0"/>
              <a:t>Pistola 25m</a:t>
            </a:r>
            <a:endParaRPr lang="es-US" dirty="0" smtClean="0"/>
          </a:p>
          <a:p>
            <a:pPr>
              <a:buNone/>
            </a:pPr>
            <a:r>
              <a:rPr lang="es-ES_tradnl" dirty="0" smtClean="0"/>
              <a:t>	- Fase Precisión				15 %</a:t>
            </a:r>
            <a:endParaRPr lang="es-US" dirty="0" smtClean="0"/>
          </a:p>
          <a:p>
            <a:pPr>
              <a:buNone/>
            </a:pPr>
            <a:r>
              <a:rPr lang="es-ES_tradnl" dirty="0" smtClean="0"/>
              <a:t>	- Fase T. Rápido				15 %</a:t>
            </a:r>
            <a:endParaRPr lang="es-US" dirty="0" smtClean="0"/>
          </a:p>
          <a:p>
            <a:r>
              <a:rPr lang="es-ES_tradnl" dirty="0" smtClean="0"/>
              <a:t>Pistola 50m				35 %</a:t>
            </a:r>
            <a:endParaRPr lang="es-US" dirty="0" smtClean="0"/>
          </a:p>
          <a:p>
            <a:r>
              <a:rPr lang="es-ES_tradnl" dirty="0" smtClean="0"/>
              <a:t>Pistola 25m Tiro Rápido			35 %</a:t>
            </a:r>
            <a:endParaRPr lang="es-US" dirty="0" smtClean="0"/>
          </a:p>
          <a:p>
            <a:pPr>
              <a:buNone/>
            </a:pPr>
            <a:r>
              <a:rPr lang="es-ES_tradnl" b="1" dirty="0" smtClean="0"/>
              <a:t> </a:t>
            </a:r>
            <a:endParaRPr lang="es-US" dirty="0" smtClean="0"/>
          </a:p>
          <a:p>
            <a:pPr>
              <a:buNone/>
            </a:pPr>
            <a:r>
              <a:rPr lang="es-ES" b="1" dirty="0" smtClean="0"/>
              <a:t>EDAD 17 – 18 (años, hembras)	</a:t>
            </a:r>
            <a:r>
              <a:rPr lang="es-ES" dirty="0" smtClean="0"/>
              <a:t>				</a:t>
            </a:r>
            <a:endParaRPr lang="es-US" dirty="0" smtClean="0"/>
          </a:p>
          <a:p>
            <a:r>
              <a:rPr lang="es-ES" dirty="0" smtClean="0"/>
              <a:t>Pistola 25m.</a:t>
            </a:r>
            <a:endParaRPr lang="es-US" dirty="0" smtClean="0"/>
          </a:p>
          <a:p>
            <a:pPr>
              <a:buNone/>
            </a:pPr>
            <a:r>
              <a:rPr lang="es-ES" dirty="0" smtClean="0"/>
              <a:t>	- Fase Precisión				55 </a:t>
            </a:r>
            <a:r>
              <a:rPr lang="es-ES_tradnl" dirty="0" smtClean="0"/>
              <a:t>%</a:t>
            </a:r>
            <a:endParaRPr lang="es-US" dirty="0" smtClean="0"/>
          </a:p>
          <a:p>
            <a:pPr>
              <a:buNone/>
            </a:pPr>
            <a:r>
              <a:rPr lang="es-ES" dirty="0" smtClean="0"/>
              <a:t>	- Fase T. Rápido				45 </a:t>
            </a:r>
            <a:r>
              <a:rPr lang="es-ES_tradnl" dirty="0" smtClean="0"/>
              <a:t>%</a:t>
            </a:r>
            <a:endParaRPr lang="es-US" dirty="0" smtClean="0"/>
          </a:p>
          <a:p>
            <a:pPr>
              <a:buNone/>
            </a:pPr>
            <a:r>
              <a:rPr lang="es-ES_tradnl" dirty="0" smtClean="0"/>
              <a:t> </a:t>
            </a:r>
            <a:endParaRPr lang="es-US" dirty="0" smtClean="0"/>
          </a:p>
          <a:p>
            <a:endParaRPr lang="es-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000108"/>
          </a:xfrm>
        </p:spPr>
        <p:txBody>
          <a:bodyPr>
            <a:normAutofit fontScale="90000"/>
          </a:bodyPr>
          <a:lstStyle/>
          <a:p>
            <a:r>
              <a:rPr lang="es-ES_tradnl" b="1" dirty="0" smtClean="0"/>
              <a:t/>
            </a:r>
            <a:br>
              <a:rPr lang="es-ES_tradnl" b="1" dirty="0" smtClean="0"/>
            </a:br>
            <a:r>
              <a:rPr lang="es-ES_tradnl" b="1" dirty="0" smtClean="0"/>
              <a:t>SISTEMA COMPETITIVO</a:t>
            </a:r>
            <a:r>
              <a:rPr lang="es-US" dirty="0" smtClean="0"/>
              <a:t/>
            </a:r>
            <a:br>
              <a:rPr lang="es-US" dirty="0" smtClean="0"/>
            </a:br>
            <a:endParaRPr lang="es-US" dirty="0"/>
          </a:p>
        </p:txBody>
      </p:sp>
      <p:sp>
        <p:nvSpPr>
          <p:cNvPr id="3" name="2 Marcador de contenido"/>
          <p:cNvSpPr>
            <a:spLocks noGrp="1"/>
          </p:cNvSpPr>
          <p:nvPr>
            <p:ph idx="1"/>
          </p:nvPr>
        </p:nvSpPr>
        <p:spPr>
          <a:xfrm>
            <a:off x="0" y="928670"/>
            <a:ext cx="9144000" cy="5786478"/>
          </a:xfrm>
        </p:spPr>
        <p:txBody>
          <a:bodyPr>
            <a:normAutofit fontScale="70000" lnSpcReduction="20000"/>
          </a:bodyPr>
          <a:lstStyle/>
          <a:p>
            <a:pPr algn="just"/>
            <a:r>
              <a:rPr lang="es-ES" b="1" dirty="0" smtClean="0"/>
              <a:t>NIVEL MUNICIPAL. En las Áreas Deportivas (</a:t>
            </a:r>
            <a:r>
              <a:rPr lang="es-ES" b="1" dirty="0" err="1" smtClean="0"/>
              <a:t>Categ</a:t>
            </a:r>
            <a:r>
              <a:rPr lang="es-ES" b="1" dirty="0" smtClean="0"/>
              <a:t>. Escolar, Juvenil y todo competidor) será fundamental el desarrollo de los Festivales de Base con armas neumáticas de miras abiertas, convocándose mensualmente al menos uno de acuerdo a las características y estrategias del municipio, también estos festivales   servirán de cantera para las selecciones de dichas Áreas y poder conformar el equipo Municipal que representará al mismo en el evento Provincia.</a:t>
            </a:r>
            <a:endParaRPr lang="es-US" b="1" dirty="0" smtClean="0"/>
          </a:p>
          <a:p>
            <a:pPr algn="just"/>
            <a:r>
              <a:rPr lang="es-ES" b="1" dirty="0" smtClean="0"/>
              <a:t>NIVEL PROVINCIAL. Los eventos Provinciales (Categorías Escolar, Juvenil y todo competidor) se realizarán con el objetivo fundamental de conformar el equipo que representará a la provincia en los campeonatos nacionales y se convocarán por la provincia según sus estrategias y los eventos Nacionales a participar, además de organizar Topes interprovinciales de acuerdo a sus posibilidades como eventos preparatorios de las categorías escolar y juvenil con provincias cercanas de acuerdo a la factibilidad de alojamiento y transportación ya que no existe programación centralizada y por ende con los aseguramientos previstos.</a:t>
            </a:r>
            <a:endParaRPr lang="es-US" b="1" dirty="0" smtClean="0"/>
          </a:p>
          <a:p>
            <a:pPr algn="just">
              <a:buNone/>
            </a:pPr>
            <a:r>
              <a:rPr lang="es-ES" b="1" dirty="0" smtClean="0"/>
              <a:t>	Todos estos eventos se regirán en base a las Reglas Internacionales y al Reglamento de la FCT.</a:t>
            </a:r>
            <a:endParaRPr lang="es-US" b="1" dirty="0" smtClean="0"/>
          </a:p>
          <a:p>
            <a:endParaRPr lang="es-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14290"/>
            <a:ext cx="9144000" cy="6429420"/>
          </a:xfrm>
        </p:spPr>
        <p:txBody>
          <a:bodyPr>
            <a:normAutofit fontScale="55000" lnSpcReduction="20000"/>
          </a:bodyPr>
          <a:lstStyle/>
          <a:p>
            <a:pPr>
              <a:buNone/>
            </a:pPr>
            <a:r>
              <a:rPr lang="es-ES" b="1" dirty="0" smtClean="0"/>
              <a:t>	NIVEL NACIONAL Los eventos Nacionales convocados son:</a:t>
            </a:r>
            <a:endParaRPr lang="es-US" b="1" dirty="0" smtClean="0"/>
          </a:p>
          <a:p>
            <a:pPr>
              <a:buNone/>
            </a:pPr>
            <a:r>
              <a:rPr lang="es-ES" b="1" dirty="0" smtClean="0"/>
              <a:t>	-Juegos Nacionales Escolares (En Tiro Deportivo para la categoría 13-16 años) en 11 eventos competitivos relacionados más abajo.</a:t>
            </a:r>
            <a:endParaRPr lang="es-US" b="1" dirty="0" smtClean="0"/>
          </a:p>
          <a:p>
            <a:pPr>
              <a:buNone/>
            </a:pPr>
            <a:r>
              <a:rPr lang="es-ES" b="1" dirty="0" smtClean="0"/>
              <a:t>	-Campeonato Nacional Juvenil (En Tiro Deportivo para la categoría 17-18 años) en 11 eventos competitivos relacionados más abajo.</a:t>
            </a:r>
            <a:endParaRPr lang="es-US" b="1" dirty="0" smtClean="0"/>
          </a:p>
          <a:p>
            <a:pPr>
              <a:buNone/>
            </a:pPr>
            <a:r>
              <a:rPr lang="es-ES" b="1" dirty="0" smtClean="0"/>
              <a:t>	Campeonato Nacional Mayores (Torneo Elite) (Categoría Todo Competidor) en 11 eventos competitivos relacionados más abajo.</a:t>
            </a:r>
            <a:endParaRPr lang="es-US" b="1" dirty="0" smtClean="0"/>
          </a:p>
          <a:p>
            <a:pPr>
              <a:buNone/>
            </a:pPr>
            <a:r>
              <a:rPr lang="es-ES" b="1" dirty="0" smtClean="0"/>
              <a:t>	</a:t>
            </a:r>
            <a:r>
              <a:rPr lang="es-ES" b="1" u="sng" dirty="0" smtClean="0"/>
              <a:t>Siendo estos los siguientes:</a:t>
            </a:r>
            <a:endParaRPr lang="es-US" b="1" u="sng" dirty="0" smtClean="0"/>
          </a:p>
          <a:p>
            <a:r>
              <a:rPr lang="es-ES" b="1" dirty="0" smtClean="0"/>
              <a:t>Fusil de Aire 10m			hombres   y  mujeres</a:t>
            </a:r>
            <a:endParaRPr lang="es-US" b="1" dirty="0" smtClean="0"/>
          </a:p>
          <a:p>
            <a:r>
              <a:rPr lang="es-ES" b="1" dirty="0" smtClean="0"/>
              <a:t>Fusil Tendido a 50m     			hombres 	  y  mujeres</a:t>
            </a:r>
            <a:endParaRPr lang="es-US" b="1" dirty="0" smtClean="0"/>
          </a:p>
          <a:p>
            <a:r>
              <a:rPr lang="es-ES" b="1" dirty="0" smtClean="0"/>
              <a:t>Fusil 3 posiciones 50m			hombres   y  mujeres  </a:t>
            </a:r>
            <a:endParaRPr lang="es-US" b="1" dirty="0" smtClean="0"/>
          </a:p>
          <a:p>
            <a:r>
              <a:rPr lang="es-ES" b="1" dirty="0" smtClean="0"/>
              <a:t>Pistola 25m				hombres 	  y  mujeres</a:t>
            </a:r>
            <a:endParaRPr lang="es-US" b="1" dirty="0" smtClean="0"/>
          </a:p>
          <a:p>
            <a:r>
              <a:rPr lang="es-ES" b="1" dirty="0" smtClean="0"/>
              <a:t>Pistola 25m precisión				      mujeres</a:t>
            </a:r>
            <a:endParaRPr lang="es-US" b="1" dirty="0" smtClean="0"/>
          </a:p>
          <a:p>
            <a:r>
              <a:rPr lang="es-ES" b="1" dirty="0" smtClean="0"/>
              <a:t>Pistola 50m				hombres</a:t>
            </a:r>
            <a:endParaRPr lang="es-US" b="1" dirty="0" smtClean="0"/>
          </a:p>
          <a:p>
            <a:r>
              <a:rPr lang="es-ES" b="1" dirty="0" smtClean="0"/>
              <a:t>Pistola 25m Tiro Rápido			hombres</a:t>
            </a:r>
            <a:endParaRPr lang="es-US" b="1" dirty="0" smtClean="0"/>
          </a:p>
          <a:p>
            <a:pPr>
              <a:buNone/>
            </a:pPr>
            <a:r>
              <a:rPr lang="es-ES" b="1" dirty="0" smtClean="0"/>
              <a:t>	En estos 11 eventos se competirá en individual y por equipos (Con la excepción del Torneo Elite que solo será individual y se determina la provincia ganadora por la cantidad de medallas de Oro, Plata y Bronce) Elite 11 títulos.</a:t>
            </a:r>
            <a:endParaRPr lang="es-US" b="1" dirty="0" smtClean="0"/>
          </a:p>
          <a:p>
            <a:pPr>
              <a:buNone/>
            </a:pPr>
            <a:r>
              <a:rPr lang="es-ES" b="1" dirty="0" smtClean="0"/>
              <a:t>	En los Juegos Escolares y Juveniles se competirá en individual y por equipos (los equipos son de 3 competidores) 22 títulos la provincia ganadora se determinará por la tabla de puntos (Para Individual y por equipos) según Reglamento de la FCT.</a:t>
            </a:r>
            <a:endParaRPr lang="es-US" b="1" dirty="0" smtClean="0"/>
          </a:p>
          <a:p>
            <a:pPr>
              <a:buNone/>
            </a:pPr>
            <a:r>
              <a:rPr lang="es-ES" b="1" dirty="0" smtClean="0"/>
              <a:t>	Los eventos antes mencionados se regirán por las Indicaciones Metodológicas emitidas por Deporte Escolar y los Reglamentos técnicos a utilizar son los Internacionales de la ISSF y el de la FCT.</a:t>
            </a:r>
            <a:endParaRPr lang="es-US" b="1" dirty="0" smtClean="0"/>
          </a:p>
          <a:p>
            <a:endParaRPr lang="es-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fontScale="70000" lnSpcReduction="20000"/>
          </a:bodyPr>
          <a:lstStyle/>
          <a:p>
            <a:pPr lvl="0"/>
            <a:r>
              <a:rPr lang="es-ES_tradnl" dirty="0" smtClean="0"/>
              <a:t>Relación de la carga en la categoría 13-16 en EIDE y Academias </a:t>
            </a:r>
            <a:endParaRPr lang="es-US" dirty="0" smtClean="0"/>
          </a:p>
          <a:p>
            <a:pPr lvl="0"/>
            <a:r>
              <a:rPr lang="es-ES_tradnl" dirty="0" smtClean="0"/>
              <a:t>La categoría 17-18, objetivos </a:t>
            </a:r>
            <a:endParaRPr lang="es-US" dirty="0" smtClean="0"/>
          </a:p>
          <a:p>
            <a:pPr lvl="0"/>
            <a:r>
              <a:rPr lang="es-ES_tradnl" dirty="0" smtClean="0"/>
              <a:t>Propuesta de horas clases por unidades categoría 17-18 </a:t>
            </a:r>
            <a:endParaRPr lang="es-US" dirty="0" smtClean="0"/>
          </a:p>
          <a:p>
            <a:pPr lvl="0"/>
            <a:r>
              <a:rPr lang="es-ES_tradnl" dirty="0" smtClean="0"/>
              <a:t>Programa de temas teóricos y prácticos categoría 17-18 </a:t>
            </a:r>
            <a:endParaRPr lang="es-US" dirty="0" smtClean="0"/>
          </a:p>
          <a:p>
            <a:pPr lvl="0"/>
            <a:r>
              <a:rPr lang="es-ES_tradnl" dirty="0" smtClean="0"/>
              <a:t>Programa de Preparación 17-18 </a:t>
            </a:r>
            <a:endParaRPr lang="es-US" dirty="0" smtClean="0"/>
          </a:p>
          <a:p>
            <a:pPr>
              <a:buNone/>
            </a:pPr>
            <a:r>
              <a:rPr lang="es-ES_tradnl" dirty="0" smtClean="0"/>
              <a:t>		-P. Física General</a:t>
            </a:r>
            <a:endParaRPr lang="es-US" dirty="0" smtClean="0"/>
          </a:p>
          <a:p>
            <a:pPr>
              <a:buNone/>
            </a:pPr>
            <a:r>
              <a:rPr lang="es-ES_tradnl" dirty="0" smtClean="0"/>
              <a:t>		-P. Física Especial</a:t>
            </a:r>
            <a:endParaRPr lang="es-US" dirty="0" smtClean="0"/>
          </a:p>
          <a:p>
            <a:pPr>
              <a:buNone/>
            </a:pPr>
            <a:r>
              <a:rPr lang="es-ES_tradnl" dirty="0" smtClean="0"/>
              <a:t>		-P. Técnico – Táctica - Psicológica</a:t>
            </a:r>
            <a:endParaRPr lang="es-US" dirty="0" smtClean="0"/>
          </a:p>
          <a:p>
            <a:pPr lvl="0"/>
            <a:r>
              <a:rPr lang="es-ES_tradnl" dirty="0" smtClean="0"/>
              <a:t>Relación de las cargas, categoría 17-18 </a:t>
            </a:r>
            <a:endParaRPr lang="es-US" dirty="0" smtClean="0"/>
          </a:p>
          <a:p>
            <a:pPr lvl="0"/>
            <a:r>
              <a:rPr lang="es-ES_tradnl" dirty="0" smtClean="0"/>
              <a:t>Orientaciones metodológicas </a:t>
            </a:r>
            <a:endParaRPr lang="es-US" dirty="0" smtClean="0"/>
          </a:p>
          <a:p>
            <a:pPr lvl="0"/>
            <a:r>
              <a:rPr lang="es-ES_tradnl" dirty="0" smtClean="0"/>
              <a:t>Normativas que rigen la selección y continuidad </a:t>
            </a:r>
            <a:endParaRPr lang="es-US" dirty="0" smtClean="0"/>
          </a:p>
          <a:p>
            <a:pPr lvl="0"/>
            <a:r>
              <a:rPr lang="es-ES_tradnl" dirty="0" smtClean="0"/>
              <a:t>Sistema competitivo </a:t>
            </a:r>
            <a:endParaRPr lang="es-US" dirty="0" smtClean="0"/>
          </a:p>
          <a:p>
            <a:pPr lvl="0"/>
            <a:r>
              <a:rPr lang="es-ES_tradnl" dirty="0" smtClean="0"/>
              <a:t>Sistema de selección </a:t>
            </a:r>
            <a:endParaRPr lang="es-US" dirty="0" smtClean="0"/>
          </a:p>
          <a:p>
            <a:pPr lvl="0"/>
            <a:r>
              <a:rPr lang="es-ES_tradnl" dirty="0" smtClean="0"/>
              <a:t>Bibliografía </a:t>
            </a:r>
            <a:endParaRPr lang="es-US" dirty="0" smtClean="0"/>
          </a:p>
          <a:p>
            <a:pPr lvl="0"/>
            <a:r>
              <a:rPr lang="es-ES_tradnl" dirty="0" smtClean="0"/>
              <a:t>Glosario de términos</a:t>
            </a:r>
            <a:endParaRPr lang="es-US" dirty="0" smtClean="0"/>
          </a:p>
          <a:p>
            <a:r>
              <a:rPr lang="es-ES_tradnl" dirty="0" smtClean="0"/>
              <a:t>Anexos  </a:t>
            </a:r>
            <a:endParaRPr lang="es-US" dirty="0" smtClean="0"/>
          </a:p>
          <a:p>
            <a:endParaRPr lang="es-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357190"/>
          </a:xfrm>
        </p:spPr>
        <p:txBody>
          <a:bodyPr>
            <a:normAutofit fontScale="90000"/>
          </a:bodyPr>
          <a:lstStyle/>
          <a:p>
            <a:r>
              <a:rPr lang="es-ES" b="1" dirty="0" smtClean="0"/>
              <a:t>SISTEMA DE SELECCIÓN </a:t>
            </a:r>
            <a:r>
              <a:rPr lang="es-US" dirty="0" smtClean="0"/>
              <a:t/>
            </a:r>
            <a:br>
              <a:rPr lang="es-US" dirty="0" smtClean="0"/>
            </a:br>
            <a:endParaRPr lang="es-US" dirty="0"/>
          </a:p>
        </p:txBody>
      </p:sp>
      <p:sp>
        <p:nvSpPr>
          <p:cNvPr id="3" name="2 Marcador de contenido"/>
          <p:cNvSpPr>
            <a:spLocks noGrp="1"/>
          </p:cNvSpPr>
          <p:nvPr>
            <p:ph idx="1"/>
          </p:nvPr>
        </p:nvSpPr>
        <p:spPr>
          <a:xfrm>
            <a:off x="0" y="714356"/>
            <a:ext cx="9144000" cy="6143644"/>
          </a:xfrm>
        </p:spPr>
        <p:txBody>
          <a:bodyPr>
            <a:normAutofit fontScale="77500" lnSpcReduction="20000"/>
          </a:bodyPr>
          <a:lstStyle/>
          <a:p>
            <a:r>
              <a:rPr lang="es-ES" b="1" dirty="0" smtClean="0"/>
              <a:t>Categoría Escolar (en Áreas y 13 años en EIDE) se encuentran descripta incluyendo las pruebas pedagógicas, técnicas y funcionales.</a:t>
            </a:r>
            <a:endParaRPr lang="es-US" b="1" dirty="0" smtClean="0"/>
          </a:p>
          <a:p>
            <a:r>
              <a:rPr lang="es-ES" b="1" dirty="0" smtClean="0"/>
              <a:t>Para la categoría escolar (13-16 años), los aspirantes a ingresar en las Áreas Deportivas deberán realizar la solicitud de matrícula ante el docente de Tiro Deportivo que radica en la misma y se someterá a un período de pruebas pedagógicas y evaluación técnico – práctico en dicha Área . </a:t>
            </a:r>
            <a:endParaRPr lang="es-US" b="1" dirty="0" smtClean="0"/>
          </a:p>
          <a:p>
            <a:r>
              <a:rPr lang="es-ES" b="1" dirty="0" smtClean="0"/>
              <a:t>El ingreso a las EIDE provinciales se realizará a través de la cantera de las Áreas Deportivas para lo cual los entrenadores de las EIDE harán visitas de control y seguimiento a los atletas de dichas Áreas, se convocarán pruebas de selección de acuerdo al completamiento de la matrícula provincial por modalidades y sexos, las normativas físicas y técnicas que se aplicarán serán fundamentalmente las señaladas en este programa en la sección Sistema de Enseñanza . La definición de ingreso será acordada por el colectivo técnico de la EIDE provincial y el Comisionado Provincial de Tiro.</a:t>
            </a:r>
            <a:endParaRPr lang="es-US" b="1" dirty="0" smtClean="0"/>
          </a:p>
          <a:p>
            <a:endParaRPr lang="es-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401080" cy="5626121"/>
          </a:xfrm>
        </p:spPr>
        <p:txBody>
          <a:bodyPr>
            <a:normAutofit/>
          </a:bodyPr>
          <a:lstStyle/>
          <a:p>
            <a:r>
              <a:rPr lang="es-ES" b="1" dirty="0" smtClean="0"/>
              <a:t>Categoría juvenil  (17-18 años)</a:t>
            </a:r>
            <a:r>
              <a:rPr lang="es-ES" dirty="0" smtClean="0"/>
              <a:t> los ingresos a esta categoría se realizarán como promoción de los alumnos matrícula escolar de la EIDE que por sus resultados en la categoría escolar lo ameriten así como el completamiento de la matrícula en las diferentes eventos y modalidades, se tendrán en cuenta los resultados obtenidos en los diferentes eventos en los que ha participado y registrado en el expediente de dicho atleta.</a:t>
            </a:r>
            <a:endParaRPr lang="es-US" dirty="0" smtClean="0"/>
          </a:p>
          <a:p>
            <a:endParaRPr lang="es-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2654296"/>
          </a:xfrm>
        </p:spPr>
        <p:txBody>
          <a:bodyPr>
            <a:normAutofit fontScale="90000"/>
          </a:bodyPr>
          <a:lstStyle/>
          <a:p>
            <a:r>
              <a:rPr lang="es-ES" b="1" dirty="0" smtClean="0"/>
              <a:t>Pruebas pedagógicas, médicas, psicológicas, con sus indicadores, para el Ingresos a la EIDE y centros nacionales</a:t>
            </a:r>
            <a:r>
              <a:rPr lang="es-US" dirty="0" smtClean="0"/>
              <a:t/>
            </a:r>
            <a:br>
              <a:rPr lang="es-US" dirty="0" smtClean="0"/>
            </a:br>
            <a:endParaRPr lang="es-US" dirty="0"/>
          </a:p>
        </p:txBody>
      </p:sp>
      <p:sp>
        <p:nvSpPr>
          <p:cNvPr id="3" name="2 Marcador de contenido"/>
          <p:cNvSpPr>
            <a:spLocks noGrp="1"/>
          </p:cNvSpPr>
          <p:nvPr>
            <p:ph idx="1"/>
          </p:nvPr>
        </p:nvSpPr>
        <p:spPr>
          <a:xfrm>
            <a:off x="142844" y="2357430"/>
            <a:ext cx="8786874" cy="4071966"/>
          </a:xfrm>
        </p:spPr>
        <p:txBody>
          <a:bodyPr>
            <a:normAutofit lnSpcReduction="10000"/>
          </a:bodyPr>
          <a:lstStyle/>
          <a:p>
            <a:pPr>
              <a:buNone/>
            </a:pPr>
            <a:r>
              <a:rPr lang="es-US" dirty="0" smtClean="0"/>
              <a:t>	</a:t>
            </a:r>
            <a:r>
              <a:rPr lang="es-ES" dirty="0" smtClean="0"/>
              <a:t>A todo aspirante a ingresar a las EIDE y/o Centro Nacional, se les realizará las pruebas pedagógicas establecidas en este Programa y/o Reglamento de la FCT, Sección o Departamento Técnico–Metodológico Provincial, del Centro Nacional o por la Dirección Nacional de Alto Rendimiento, así como también las pruebas médicas y psicológicas, las que serán de obligatorio cumplimiento en dichas instancias.</a:t>
            </a:r>
            <a:endParaRPr lang="es-US" dirty="0" smtClean="0"/>
          </a:p>
          <a:p>
            <a:endParaRPr lang="es-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28670"/>
          </a:xfrm>
        </p:spPr>
        <p:txBody>
          <a:bodyPr>
            <a:normAutofit/>
          </a:bodyPr>
          <a:lstStyle/>
          <a:p>
            <a:r>
              <a:rPr lang="es-ES" b="1" dirty="0" smtClean="0"/>
              <a:t>BIBLIOGRAFÍA BÁSICA. </a:t>
            </a:r>
            <a:endParaRPr lang="es-US" dirty="0"/>
          </a:p>
        </p:txBody>
      </p:sp>
      <p:sp>
        <p:nvSpPr>
          <p:cNvPr id="3" name="2 Marcador de contenido"/>
          <p:cNvSpPr>
            <a:spLocks noGrp="1"/>
          </p:cNvSpPr>
          <p:nvPr>
            <p:ph idx="1"/>
          </p:nvPr>
        </p:nvSpPr>
        <p:spPr>
          <a:xfrm>
            <a:off x="0" y="857232"/>
            <a:ext cx="9144000" cy="5715040"/>
          </a:xfrm>
        </p:spPr>
        <p:txBody>
          <a:bodyPr>
            <a:normAutofit fontScale="47500" lnSpcReduction="20000"/>
          </a:bodyPr>
          <a:lstStyle/>
          <a:p>
            <a:r>
              <a:rPr lang="es-MX" dirty="0" smtClean="0"/>
              <a:t> </a:t>
            </a:r>
            <a:r>
              <a:rPr lang="es-MX" dirty="0" err="1" smtClean="0"/>
              <a:t>Antal</a:t>
            </a:r>
            <a:r>
              <a:rPr lang="es-MX" dirty="0" smtClean="0"/>
              <a:t> L. </a:t>
            </a:r>
            <a:r>
              <a:rPr lang="es-MX" dirty="0" err="1" smtClean="0"/>
              <a:t>Skanaker</a:t>
            </a:r>
            <a:r>
              <a:rPr lang="es-MX" dirty="0" smtClean="0"/>
              <a:t>. </a:t>
            </a:r>
            <a:r>
              <a:rPr lang="es-ES" dirty="0" smtClean="0"/>
              <a:t>R. </a:t>
            </a:r>
            <a:r>
              <a:rPr lang="es-ES" dirty="0" err="1" smtClean="0"/>
              <a:t>Pistol</a:t>
            </a:r>
            <a:r>
              <a:rPr lang="es-ES" dirty="0" smtClean="0"/>
              <a:t>  </a:t>
            </a:r>
            <a:r>
              <a:rPr lang="es-ES" dirty="0" err="1" smtClean="0"/>
              <a:t>Shooting</a:t>
            </a:r>
            <a:r>
              <a:rPr lang="es-ES" dirty="0" smtClean="0"/>
              <a:t>. 1ra Edición. </a:t>
            </a:r>
            <a:r>
              <a:rPr lang="es-ES" dirty="0" err="1" smtClean="0"/>
              <a:t>Ljunbergs</a:t>
            </a:r>
            <a:r>
              <a:rPr lang="es-ES" dirty="0" smtClean="0"/>
              <a:t> </a:t>
            </a:r>
            <a:r>
              <a:rPr lang="es-ES" dirty="0" err="1" smtClean="0"/>
              <a:t>Boktrycken</a:t>
            </a:r>
            <a:r>
              <a:rPr lang="es-ES" dirty="0" smtClean="0"/>
              <a:t>     A. B, </a:t>
            </a:r>
            <a:r>
              <a:rPr lang="es-ES" dirty="0" err="1" smtClean="0"/>
              <a:t>Klippan</a:t>
            </a:r>
            <a:r>
              <a:rPr lang="es-ES" dirty="0" smtClean="0"/>
              <a:t> Suecia. </a:t>
            </a:r>
            <a:r>
              <a:rPr lang="es-ES_tradnl" dirty="0" smtClean="0"/>
              <a:t>1985. 174 p.</a:t>
            </a:r>
            <a:endParaRPr lang="es-US" dirty="0" smtClean="0"/>
          </a:p>
          <a:p>
            <a:pPr>
              <a:buNone/>
            </a:pPr>
            <a:r>
              <a:rPr lang="es-ES_tradnl" dirty="0" smtClean="0"/>
              <a:t> </a:t>
            </a:r>
            <a:endParaRPr lang="es-US" dirty="0" smtClean="0"/>
          </a:p>
          <a:p>
            <a:r>
              <a:rPr lang="es-ES_tradnl" dirty="0" smtClean="0"/>
              <a:t>- </a:t>
            </a:r>
            <a:r>
              <a:rPr lang="es-ES_tradnl" dirty="0" err="1" smtClean="0"/>
              <a:t>Bassham</a:t>
            </a:r>
            <a:r>
              <a:rPr lang="es-ES_tradnl" dirty="0" smtClean="0"/>
              <a:t> L. La mente puesta en Ganar.</a:t>
            </a:r>
            <a:endParaRPr lang="es-US" dirty="0" smtClean="0"/>
          </a:p>
          <a:p>
            <a:pPr>
              <a:buNone/>
            </a:pPr>
            <a:endParaRPr lang="es-US" dirty="0" smtClean="0"/>
          </a:p>
          <a:p>
            <a:r>
              <a:rPr lang="es-ES_tradnl" dirty="0" smtClean="0"/>
              <a:t>- González Chas Jaime. La preparación del tirador. Edit. </a:t>
            </a:r>
            <a:r>
              <a:rPr lang="es-ES_tradnl" dirty="0" err="1" smtClean="0"/>
              <a:t>Eurotra</a:t>
            </a:r>
            <a:r>
              <a:rPr lang="es-ES_tradnl" dirty="0" smtClean="0"/>
              <a:t> s.l. La Coruña. España.1997. 239 p.  </a:t>
            </a:r>
            <a:endParaRPr lang="es-US" dirty="0" smtClean="0"/>
          </a:p>
          <a:p>
            <a:pPr>
              <a:buNone/>
            </a:pPr>
            <a:r>
              <a:rPr lang="es-ES_tradnl" dirty="0" smtClean="0"/>
              <a:t> </a:t>
            </a:r>
            <a:endParaRPr lang="es-US" dirty="0" smtClean="0"/>
          </a:p>
          <a:p>
            <a:r>
              <a:rPr lang="es-ES_tradnl" dirty="0" smtClean="0"/>
              <a:t>­ </a:t>
            </a:r>
            <a:r>
              <a:rPr lang="es-ES_tradnl" dirty="0" err="1" smtClean="0"/>
              <a:t>Gorbunov</a:t>
            </a:r>
            <a:r>
              <a:rPr lang="es-ES_tradnl" dirty="0" smtClean="0"/>
              <a:t> G.D. </a:t>
            </a:r>
            <a:r>
              <a:rPr lang="es-ES_tradnl" dirty="0" err="1" smtClean="0"/>
              <a:t>Psicopedagogia</a:t>
            </a:r>
            <a:r>
              <a:rPr lang="es-ES_tradnl" dirty="0" smtClean="0"/>
              <a:t> del Deporte. Editorial VIPO. URSS. 1988. 224 p.</a:t>
            </a:r>
            <a:endParaRPr lang="es-US" dirty="0" smtClean="0"/>
          </a:p>
          <a:p>
            <a:pPr>
              <a:buNone/>
            </a:pPr>
            <a:r>
              <a:rPr lang="es-ES_tradnl" dirty="0" smtClean="0"/>
              <a:t> </a:t>
            </a:r>
            <a:endParaRPr lang="es-US" dirty="0" smtClean="0"/>
          </a:p>
          <a:p>
            <a:r>
              <a:rPr lang="es-ES_tradnl" dirty="0" smtClean="0"/>
              <a:t>­ </a:t>
            </a:r>
            <a:r>
              <a:rPr lang="es-ES_tradnl" dirty="0" err="1" smtClean="0"/>
              <a:t>Guyton</a:t>
            </a:r>
            <a:r>
              <a:rPr lang="es-ES_tradnl" dirty="0" smtClean="0"/>
              <a:t> A. C. Tratado de Fisiología Médica I. 6ta Edición en  Español.  La Habana. 1984.  </a:t>
            </a:r>
            <a:r>
              <a:rPr lang="es-ES_tradnl" dirty="0" err="1" smtClean="0"/>
              <a:t>pp</a:t>
            </a:r>
            <a:r>
              <a:rPr lang="es-ES_tradnl" dirty="0" smtClean="0"/>
              <a:t> 567 ­ 675.</a:t>
            </a:r>
            <a:endParaRPr lang="es-US" dirty="0" smtClean="0"/>
          </a:p>
          <a:p>
            <a:pPr>
              <a:buNone/>
            </a:pPr>
            <a:r>
              <a:rPr lang="es-ES_tradnl" dirty="0" smtClean="0"/>
              <a:t> </a:t>
            </a:r>
            <a:endParaRPr lang="es-US" dirty="0" smtClean="0"/>
          </a:p>
          <a:p>
            <a:r>
              <a:rPr lang="es-ES_tradnl" dirty="0" smtClean="0"/>
              <a:t>­ Harre D. Teoría del Entrenamiento Deportivo. Editorial Científico ­   Técnica. La Habana. 1983. </a:t>
            </a:r>
            <a:r>
              <a:rPr lang="es-ES_tradnl" dirty="0" err="1" smtClean="0"/>
              <a:t>pp</a:t>
            </a:r>
            <a:r>
              <a:rPr lang="es-ES_tradnl" dirty="0" smtClean="0"/>
              <a:t> 364-379.</a:t>
            </a:r>
            <a:endParaRPr lang="es-US" dirty="0" smtClean="0"/>
          </a:p>
          <a:p>
            <a:pPr>
              <a:buNone/>
            </a:pPr>
            <a:endParaRPr lang="es-US" dirty="0" smtClean="0"/>
          </a:p>
          <a:p>
            <a:r>
              <a:rPr lang="es-ES" dirty="0" smtClean="0"/>
              <a:t>- </a:t>
            </a:r>
            <a:r>
              <a:rPr lang="es-ES" dirty="0" err="1" smtClean="0"/>
              <a:t>Itkis</a:t>
            </a:r>
            <a:r>
              <a:rPr lang="es-ES" dirty="0" smtClean="0"/>
              <a:t> M.A.  </a:t>
            </a:r>
            <a:r>
              <a:rPr lang="es-ES" dirty="0" err="1" smtClean="0"/>
              <a:t>Specialnaya</a:t>
            </a:r>
            <a:r>
              <a:rPr lang="es-ES" dirty="0" smtClean="0"/>
              <a:t> </a:t>
            </a:r>
            <a:r>
              <a:rPr lang="es-ES" dirty="0" err="1" smtClean="0"/>
              <a:t>Padgatovka</a:t>
            </a:r>
            <a:r>
              <a:rPr lang="es-ES" dirty="0" smtClean="0"/>
              <a:t> </a:t>
            </a:r>
            <a:r>
              <a:rPr lang="es-ES" dirty="0" err="1" smtClean="0"/>
              <a:t>Strelka</a:t>
            </a:r>
            <a:r>
              <a:rPr lang="es-ES" dirty="0" smtClean="0"/>
              <a:t> </a:t>
            </a:r>
            <a:r>
              <a:rPr lang="es-ES" dirty="0" err="1" smtClean="0"/>
              <a:t>Spormena</a:t>
            </a:r>
            <a:r>
              <a:rPr lang="es-ES" dirty="0" smtClean="0"/>
              <a:t>. </a:t>
            </a:r>
            <a:r>
              <a:rPr lang="es-ES_tradnl" dirty="0" smtClean="0"/>
              <a:t>DOSSAF.  Moscú. </a:t>
            </a:r>
            <a:r>
              <a:rPr lang="en-US" dirty="0" smtClean="0"/>
              <a:t>1982. 128 p.</a:t>
            </a:r>
            <a:endParaRPr lang="es-US" dirty="0" smtClean="0"/>
          </a:p>
          <a:p>
            <a:pPr>
              <a:buNone/>
            </a:pPr>
            <a:r>
              <a:rPr lang="en-US" dirty="0" smtClean="0"/>
              <a:t> </a:t>
            </a:r>
            <a:endParaRPr lang="es-US" dirty="0" smtClean="0"/>
          </a:p>
          <a:p>
            <a:r>
              <a:rPr lang="en-US" dirty="0" smtClean="0"/>
              <a:t>- </a:t>
            </a:r>
            <a:r>
              <a:rPr lang="en-US" dirty="0" err="1" smtClean="0"/>
              <a:t>Krilling</a:t>
            </a:r>
            <a:r>
              <a:rPr lang="en-US" dirty="0" smtClean="0"/>
              <a:t> W. Shooting  for gold. Jay`s Miller. Co. Los Angeles.  </a:t>
            </a:r>
            <a:r>
              <a:rPr lang="es-ES_tradnl" dirty="0" smtClean="0"/>
              <a:t>USA. 1985. 135 p.</a:t>
            </a:r>
            <a:endParaRPr lang="es-US" dirty="0" smtClean="0"/>
          </a:p>
          <a:p>
            <a:pPr>
              <a:buNone/>
            </a:pPr>
            <a:r>
              <a:rPr lang="es-ES_tradnl" dirty="0" smtClean="0"/>
              <a:t> </a:t>
            </a:r>
            <a:endParaRPr lang="es-US" dirty="0" smtClean="0"/>
          </a:p>
          <a:p>
            <a:r>
              <a:rPr lang="es-ES" dirty="0" smtClean="0"/>
              <a:t>- </a:t>
            </a:r>
            <a:r>
              <a:rPr lang="es-ES" dirty="0" err="1" smtClean="0"/>
              <a:t>Leatherdale</a:t>
            </a:r>
            <a:r>
              <a:rPr lang="es-ES" dirty="0" smtClean="0"/>
              <a:t> Frank y Paul. </a:t>
            </a:r>
            <a:r>
              <a:rPr lang="es-ES_tradnl" dirty="0" smtClean="0"/>
              <a:t>Tiro con Pistola. Editorial Hispano Europea, S.A. Barcelona España. Segunda edición. 1994. 155 p.  </a:t>
            </a:r>
            <a:endParaRPr lang="es-US" dirty="0" smtClean="0"/>
          </a:p>
          <a:p>
            <a:pPr>
              <a:buNone/>
            </a:pPr>
            <a:r>
              <a:rPr lang="es-ES_tradnl" dirty="0" smtClean="0"/>
              <a:t> </a:t>
            </a:r>
            <a:endParaRPr lang="es-US" dirty="0" smtClean="0"/>
          </a:p>
          <a:p>
            <a:r>
              <a:rPr lang="es-ES_tradnl" dirty="0" smtClean="0"/>
              <a:t>­ </a:t>
            </a:r>
            <a:r>
              <a:rPr lang="es-ES_tradnl" dirty="0" err="1" smtClean="0"/>
              <a:t>Ozolin</a:t>
            </a:r>
            <a:r>
              <a:rPr lang="es-ES_tradnl" dirty="0" smtClean="0"/>
              <a:t> N.G. Sistema  contemporáneo de Entrenamiento Deportivo.  Editorial Científico ­  Técnica. La Habana. 1983. 488 p.</a:t>
            </a:r>
            <a:endParaRPr lang="es-US" dirty="0" smtClean="0"/>
          </a:p>
          <a:p>
            <a:pPr>
              <a:buNone/>
            </a:pPr>
            <a:r>
              <a:rPr lang="es-ES" dirty="0" smtClean="0"/>
              <a:t> </a:t>
            </a:r>
            <a:endParaRPr lang="es-US" dirty="0" smtClean="0"/>
          </a:p>
          <a:p>
            <a:r>
              <a:rPr lang="es-ES" dirty="0" smtClean="0"/>
              <a:t>- Pérez Toledo, Humberto, La pistola deportiva por dentro, Editorial Cienfuegos, 2005</a:t>
            </a:r>
            <a:endParaRPr lang="es-US" dirty="0" smtClean="0"/>
          </a:p>
          <a:p>
            <a:endParaRPr lang="es-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214290"/>
            <a:ext cx="8715436" cy="6215106"/>
          </a:xfrm>
        </p:spPr>
        <p:txBody>
          <a:bodyPr>
            <a:normAutofit fontScale="47500" lnSpcReduction="20000"/>
          </a:bodyPr>
          <a:lstStyle/>
          <a:p>
            <a:pPr>
              <a:buNone/>
            </a:pPr>
            <a:r>
              <a:rPr lang="es-ES" dirty="0" smtClean="0"/>
              <a:t> </a:t>
            </a:r>
            <a:endParaRPr lang="es-US" dirty="0" smtClean="0"/>
          </a:p>
          <a:p>
            <a:r>
              <a:rPr lang="en-US" dirty="0" smtClean="0"/>
              <a:t>­ Pistol Rules for 50 m Pistol 25 m Rapid Fire Pistol, 25 m Center Fire   Pistol, 25 m Standard Pistol, 25 m Pistol, 10 m Air Pistol. </a:t>
            </a:r>
            <a:r>
              <a:rPr lang="es-MX" dirty="0" smtClean="0"/>
              <a:t>ISSF. Edición 2013. 1ra Impresión. 11/2012. </a:t>
            </a:r>
            <a:endParaRPr lang="es-US" dirty="0" smtClean="0"/>
          </a:p>
          <a:p>
            <a:pPr>
              <a:buNone/>
            </a:pPr>
            <a:r>
              <a:rPr lang="es-ES_tradnl" dirty="0" smtClean="0"/>
              <a:t> </a:t>
            </a:r>
            <a:endParaRPr lang="es-US" dirty="0" smtClean="0"/>
          </a:p>
          <a:p>
            <a:r>
              <a:rPr lang="es-ES_tradnl" dirty="0" smtClean="0"/>
              <a:t>- </a:t>
            </a:r>
            <a:r>
              <a:rPr lang="es-ES_tradnl" dirty="0" err="1" smtClean="0"/>
              <a:t>Riesterer</a:t>
            </a:r>
            <a:r>
              <a:rPr lang="es-ES_tradnl" dirty="0" smtClean="0"/>
              <a:t> U. Programa metodológico de la Enseñanza del tiro con Rifle. </a:t>
            </a:r>
            <a:r>
              <a:rPr lang="en-US" dirty="0" smtClean="0"/>
              <a:t>UIT Journal 1/81 (</a:t>
            </a:r>
            <a:r>
              <a:rPr lang="en-US" dirty="0" err="1" smtClean="0"/>
              <a:t>Ene</a:t>
            </a:r>
            <a:r>
              <a:rPr lang="en-US" dirty="0" smtClean="0"/>
              <a:t> - Feb.) y 4/81 (Jul. - Ago).  </a:t>
            </a:r>
            <a:endParaRPr lang="es-US" dirty="0" smtClean="0"/>
          </a:p>
          <a:p>
            <a:pPr>
              <a:buNone/>
            </a:pPr>
            <a:r>
              <a:rPr lang="en-US" dirty="0" smtClean="0"/>
              <a:t> </a:t>
            </a:r>
            <a:endParaRPr lang="es-US" dirty="0" smtClean="0"/>
          </a:p>
          <a:p>
            <a:r>
              <a:rPr lang="es-ES_tradnl" dirty="0" smtClean="0"/>
              <a:t>­ </a:t>
            </a:r>
            <a:r>
              <a:rPr lang="es-ES_tradnl" dirty="0" err="1" smtClean="0"/>
              <a:t>Rodionov</a:t>
            </a:r>
            <a:r>
              <a:rPr lang="es-ES_tradnl" dirty="0" smtClean="0"/>
              <a:t> A.V. Psicología del Enfrentamiento Deportivo. </a:t>
            </a:r>
            <a:r>
              <a:rPr lang="es-ES" dirty="0" smtClean="0"/>
              <a:t>Orbe. La Habana. 1981. 117 p.</a:t>
            </a:r>
            <a:endParaRPr lang="es-US" dirty="0" smtClean="0"/>
          </a:p>
          <a:p>
            <a:pPr>
              <a:buNone/>
            </a:pPr>
            <a:r>
              <a:rPr lang="en-US" dirty="0" smtClean="0"/>
              <a:t> </a:t>
            </a:r>
            <a:endParaRPr lang="es-US" dirty="0" smtClean="0"/>
          </a:p>
          <a:p>
            <a:r>
              <a:rPr lang="en-US" dirty="0" smtClean="0"/>
              <a:t>­ </a:t>
            </a:r>
            <a:r>
              <a:rPr lang="en-US" dirty="0" err="1" smtClean="0"/>
              <a:t>Sportivnaya</a:t>
            </a:r>
            <a:r>
              <a:rPr lang="en-US" dirty="0" smtClean="0"/>
              <a:t>  </a:t>
            </a:r>
            <a:r>
              <a:rPr lang="en-US" dirty="0" err="1" smtClean="0"/>
              <a:t>Strelba</a:t>
            </a:r>
            <a:r>
              <a:rPr lang="en-US" dirty="0" smtClean="0"/>
              <a:t>. </a:t>
            </a:r>
            <a:r>
              <a:rPr lang="en-US" dirty="0" err="1" smtClean="0"/>
              <a:t>Ucheknik</a:t>
            </a:r>
            <a:r>
              <a:rPr lang="en-US" dirty="0" smtClean="0"/>
              <a:t> </a:t>
            </a:r>
            <a:r>
              <a:rPr lang="en-US" dirty="0" err="1" smtClean="0"/>
              <a:t>dlia</a:t>
            </a:r>
            <a:r>
              <a:rPr lang="en-US" dirty="0" smtClean="0"/>
              <a:t> </a:t>
            </a:r>
            <a:r>
              <a:rPr lang="en-US" dirty="0" err="1" smtClean="0"/>
              <a:t>Institutov</a:t>
            </a:r>
            <a:r>
              <a:rPr lang="en-US" dirty="0" smtClean="0"/>
              <a:t> </a:t>
            </a:r>
            <a:r>
              <a:rPr lang="en-US" dirty="0" err="1" smtClean="0"/>
              <a:t>Fisicheskoi</a:t>
            </a:r>
            <a:r>
              <a:rPr lang="en-US" dirty="0" smtClean="0"/>
              <a:t> </a:t>
            </a:r>
            <a:r>
              <a:rPr lang="en-US" dirty="0" err="1" smtClean="0"/>
              <a:t>Kultury</a:t>
            </a:r>
            <a:r>
              <a:rPr lang="en-US" dirty="0" smtClean="0"/>
              <a:t>. </a:t>
            </a:r>
            <a:r>
              <a:rPr lang="en-US" dirty="0" err="1" smtClean="0"/>
              <a:t>Fiskultura</a:t>
            </a:r>
            <a:r>
              <a:rPr lang="en-US" dirty="0" smtClean="0"/>
              <a:t> y Sport.   </a:t>
            </a:r>
            <a:r>
              <a:rPr lang="en-US" dirty="0" err="1" smtClean="0"/>
              <a:t>Moscú</a:t>
            </a:r>
            <a:r>
              <a:rPr lang="en-US" dirty="0" smtClean="0"/>
              <a:t>. 1987. 256 p.</a:t>
            </a:r>
            <a:endParaRPr lang="es-US" dirty="0" smtClean="0"/>
          </a:p>
          <a:p>
            <a:pPr>
              <a:buNone/>
            </a:pPr>
            <a:r>
              <a:rPr lang="en-US" dirty="0" smtClean="0"/>
              <a:t> </a:t>
            </a:r>
            <a:endParaRPr lang="es-US" dirty="0" smtClean="0"/>
          </a:p>
          <a:p>
            <a:r>
              <a:rPr lang="es-ES_tradnl" dirty="0" smtClean="0"/>
              <a:t>­ </a:t>
            </a:r>
            <a:r>
              <a:rPr lang="es-ES_tradnl" dirty="0" err="1" smtClean="0"/>
              <a:t>Vainstein</a:t>
            </a:r>
            <a:r>
              <a:rPr lang="es-ES_tradnl" dirty="0" smtClean="0"/>
              <a:t> L.M. El tirador y el Entrenador. Editorial Científico -Técnica. La Habana. 1985.</a:t>
            </a:r>
            <a:endParaRPr lang="es-US" dirty="0" smtClean="0"/>
          </a:p>
          <a:p>
            <a:pPr>
              <a:buNone/>
            </a:pPr>
            <a:r>
              <a:rPr lang="es-ES_tradnl" dirty="0" smtClean="0"/>
              <a:t> </a:t>
            </a:r>
            <a:endParaRPr lang="es-US" dirty="0" smtClean="0"/>
          </a:p>
          <a:p>
            <a:r>
              <a:rPr lang="es-ES_tradnl" dirty="0" smtClean="0"/>
              <a:t>- Velasco Montes José I. Técnicas del tiro con Pistolas. Editado en España. </a:t>
            </a:r>
            <a:r>
              <a:rPr lang="es-ES" dirty="0" smtClean="0"/>
              <a:t>Editorial HOBBY PRESS. </a:t>
            </a:r>
            <a:r>
              <a:rPr lang="en-US" dirty="0" smtClean="0"/>
              <a:t>S.A. </a:t>
            </a:r>
            <a:r>
              <a:rPr lang="en-US" dirty="0" err="1" smtClean="0"/>
              <a:t>España</a:t>
            </a:r>
            <a:r>
              <a:rPr lang="en-US" dirty="0" smtClean="0"/>
              <a:t>. 1992. 509 p.</a:t>
            </a:r>
            <a:endParaRPr lang="es-US" dirty="0" smtClean="0"/>
          </a:p>
          <a:p>
            <a:pPr>
              <a:buNone/>
            </a:pPr>
            <a:r>
              <a:rPr lang="en-US" dirty="0" smtClean="0"/>
              <a:t> </a:t>
            </a:r>
            <a:endParaRPr lang="es-US" dirty="0" smtClean="0"/>
          </a:p>
          <a:p>
            <a:r>
              <a:rPr lang="en-US" dirty="0" smtClean="0"/>
              <a:t>­ </a:t>
            </a:r>
            <a:r>
              <a:rPr lang="en-US" dirty="0" err="1" smtClean="0"/>
              <a:t>Yur’yev</a:t>
            </a:r>
            <a:r>
              <a:rPr lang="en-US" dirty="0" smtClean="0"/>
              <a:t> A. A.  Competitive Shooting. Techniques, Training for  Rifle, Pistol and Running Game Target Shooting. English  </a:t>
            </a:r>
            <a:r>
              <a:rPr lang="en-US" dirty="0" err="1" smtClean="0"/>
              <a:t>Traslation</a:t>
            </a:r>
            <a:r>
              <a:rPr lang="en-US" dirty="0" smtClean="0"/>
              <a:t>.  Edited by Gary L. Anderson.  Publishes by The National Rifle </a:t>
            </a:r>
            <a:r>
              <a:rPr lang="en-US" dirty="0" err="1" smtClean="0"/>
              <a:t>Asociation</a:t>
            </a:r>
            <a:r>
              <a:rPr lang="en-US" dirty="0" smtClean="0"/>
              <a:t> of </a:t>
            </a:r>
            <a:r>
              <a:rPr lang="en-US" dirty="0" err="1" smtClean="0"/>
              <a:t>América</a:t>
            </a:r>
            <a:r>
              <a:rPr lang="en-US" dirty="0" smtClean="0"/>
              <a:t> (NRA).  Original Copyright </a:t>
            </a:r>
            <a:r>
              <a:rPr lang="en-US" dirty="0" err="1" smtClean="0"/>
              <a:t>Fiskultura</a:t>
            </a:r>
            <a:r>
              <a:rPr lang="en-US" dirty="0" smtClean="0"/>
              <a:t>  y  Sport Moscow.. </a:t>
            </a:r>
            <a:r>
              <a:rPr lang="es-ES_tradnl" dirty="0" smtClean="0"/>
              <a:t>(432 p). Titulo  original </a:t>
            </a:r>
            <a:r>
              <a:rPr lang="es-ES_tradnl" dirty="0" err="1" smtClean="0"/>
              <a:t>Pulevaya</a:t>
            </a:r>
            <a:r>
              <a:rPr lang="es-ES_tradnl" dirty="0" smtClean="0"/>
              <a:t> </a:t>
            </a:r>
            <a:r>
              <a:rPr lang="es-ES_tradnl" dirty="0" err="1" smtClean="0"/>
              <a:t>Strelba</a:t>
            </a:r>
            <a:r>
              <a:rPr lang="es-ES_tradnl" dirty="0" smtClean="0"/>
              <a:t>.</a:t>
            </a:r>
            <a:endParaRPr lang="es-US" dirty="0" smtClean="0"/>
          </a:p>
          <a:p>
            <a:pPr>
              <a:buNone/>
            </a:pPr>
            <a:r>
              <a:rPr lang="es-ES_tradnl" dirty="0" smtClean="0"/>
              <a:t> </a:t>
            </a:r>
            <a:endParaRPr lang="es-US" dirty="0" smtClean="0"/>
          </a:p>
          <a:p>
            <a:r>
              <a:rPr lang="es-ES_tradnl" dirty="0" smtClean="0"/>
              <a:t>- Modulo de la especialidad de tiro. (30 temas)</a:t>
            </a:r>
            <a:endParaRPr lang="es-US" dirty="0" smtClean="0"/>
          </a:p>
          <a:p>
            <a:pPr>
              <a:buNone/>
            </a:pPr>
            <a:r>
              <a:rPr lang="es-ES_tradnl" dirty="0" smtClean="0"/>
              <a:t> </a:t>
            </a:r>
            <a:endParaRPr lang="es-US" dirty="0" smtClean="0"/>
          </a:p>
          <a:p>
            <a:r>
              <a:rPr lang="es-ES_tradnl" dirty="0" smtClean="0"/>
              <a:t>- Indicaciones metodológicas y resoluciones del DTM de la Dirección de Alto Rendimiento</a:t>
            </a:r>
            <a:endParaRPr lang="es-US" dirty="0" smtClean="0"/>
          </a:p>
          <a:p>
            <a:endParaRPr lang="es-US" dirty="0" smtClean="0"/>
          </a:p>
          <a:p>
            <a:endParaRPr lang="es-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28"/>
            <a:ext cx="8229600" cy="714380"/>
          </a:xfrm>
        </p:spPr>
        <p:txBody>
          <a:bodyPr>
            <a:normAutofit fontScale="90000"/>
          </a:bodyPr>
          <a:lstStyle/>
          <a:p>
            <a:r>
              <a:rPr lang="es-ES" b="1" dirty="0" smtClean="0"/>
              <a:t>MODELOS:</a:t>
            </a:r>
            <a:r>
              <a:rPr lang="es-US" dirty="0" smtClean="0"/>
              <a:t/>
            </a:r>
            <a:br>
              <a:rPr lang="es-US" dirty="0" smtClean="0"/>
            </a:br>
            <a:endParaRPr lang="es-US" dirty="0"/>
          </a:p>
        </p:txBody>
      </p:sp>
      <p:graphicFrame>
        <p:nvGraphicFramePr>
          <p:cNvPr id="4" name="3 Marcador de contenido"/>
          <p:cNvGraphicFramePr>
            <a:graphicFrameLocks noGrp="1"/>
          </p:cNvGraphicFramePr>
          <p:nvPr>
            <p:ph idx="1"/>
          </p:nvPr>
        </p:nvGraphicFramePr>
        <p:xfrm>
          <a:off x="428596" y="928670"/>
          <a:ext cx="8229600" cy="2225040"/>
        </p:xfrm>
        <a:graphic>
          <a:graphicData uri="http://schemas.openxmlformats.org/drawingml/2006/table">
            <a:tbl>
              <a:tblPr firstRow="1" bandRow="1">
                <a:tableStyleId>{5C22544A-7EE6-4342-B048-85BDC9FD1C3A}</a:tableStyleId>
              </a:tblPr>
              <a:tblGrid>
                <a:gridCol w="914400"/>
                <a:gridCol w="914400"/>
                <a:gridCol w="914400"/>
                <a:gridCol w="914400"/>
                <a:gridCol w="914400"/>
                <a:gridCol w="914400"/>
                <a:gridCol w="914400"/>
                <a:gridCol w="914400"/>
                <a:gridCol w="914400"/>
              </a:tblGrid>
              <a:tr h="370840">
                <a:tc>
                  <a:txBody>
                    <a:bodyPr/>
                    <a:lstStyle/>
                    <a:p>
                      <a:pPr marL="0" marR="0" algn="ctr">
                        <a:spcBef>
                          <a:spcPts val="0"/>
                        </a:spcBef>
                        <a:spcAft>
                          <a:spcPts val="0"/>
                        </a:spcAft>
                      </a:pPr>
                      <a:r>
                        <a:rPr lang="es-ES" sz="1100" b="1">
                          <a:latin typeface="Arial"/>
                          <a:ea typeface="Times New Roman"/>
                          <a:cs typeface="Times New Roman"/>
                        </a:rPr>
                        <a:t>No.</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Nombre y Apellidos</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No. C.I</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Grado</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Edad</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Escuela </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Municipio</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a:latin typeface="Arial"/>
                          <a:ea typeface="Times New Roman"/>
                          <a:cs typeface="Times New Roman"/>
                        </a:rPr>
                        <a:t>Ptos</a:t>
                      </a:r>
                      <a:endParaRPr lang="es-US" sz="1000">
                        <a:latin typeface="Courier New"/>
                        <a:ea typeface="Times New Roman"/>
                        <a:cs typeface="Times New Roman"/>
                      </a:endParaRPr>
                    </a:p>
                  </a:txBody>
                  <a:tcPr marL="36195" marR="36195" marT="0" marB="0" anchor="ctr"/>
                </a:tc>
                <a:tc>
                  <a:txBody>
                    <a:bodyPr/>
                    <a:lstStyle/>
                    <a:p>
                      <a:pPr marL="0" marR="0" algn="ctr">
                        <a:spcBef>
                          <a:spcPts val="0"/>
                        </a:spcBef>
                        <a:spcAft>
                          <a:spcPts val="0"/>
                        </a:spcAft>
                      </a:pPr>
                      <a:r>
                        <a:rPr lang="es-ES" sz="1100" b="1" dirty="0" err="1">
                          <a:latin typeface="Arial"/>
                          <a:ea typeface="Times New Roman"/>
                          <a:cs typeface="Times New Roman"/>
                        </a:rPr>
                        <a:t>Eval</a:t>
                      </a:r>
                      <a:endParaRPr lang="es-US" sz="1000" dirty="0">
                        <a:latin typeface="Courier New"/>
                        <a:ea typeface="Times New Roman"/>
                        <a:cs typeface="Times New Roman"/>
                      </a:endParaRPr>
                    </a:p>
                  </a:txBody>
                  <a:tcPr marL="36195" marR="36195" marT="0" marB="0" anchor="ctr"/>
                </a:tc>
              </a:tr>
              <a:tr h="370840">
                <a:tc>
                  <a:txBody>
                    <a:bodyPr/>
                    <a:lstStyle/>
                    <a:p>
                      <a:endParaRPr lang="es-US"/>
                    </a:p>
                  </a:txBody>
                  <a:tcPr/>
                </a:tc>
                <a:tc>
                  <a:txBody>
                    <a:bodyPr/>
                    <a:lstStyle/>
                    <a:p>
                      <a:endParaRPr lang="es-US"/>
                    </a:p>
                  </a:txBody>
                  <a:tcPr/>
                </a:tc>
                <a:tc>
                  <a:txBody>
                    <a:bodyPr/>
                    <a:lstStyle/>
                    <a:p>
                      <a:endParaRPr lang="es-US" dirty="0"/>
                    </a:p>
                  </a:txBody>
                  <a:tcPr/>
                </a:tc>
                <a:tc>
                  <a:txBody>
                    <a:bodyPr/>
                    <a:lstStyle/>
                    <a:p>
                      <a:endParaRPr lang="es-US" dirty="0"/>
                    </a:p>
                  </a:txBody>
                  <a:tcPr/>
                </a:tc>
                <a:tc>
                  <a:txBody>
                    <a:bodyPr/>
                    <a:lstStyle/>
                    <a:p>
                      <a:endParaRPr lang="es-US" dirty="0"/>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370840">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370840">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370840">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370840">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dirty="0"/>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S"/>
          </a:p>
        </p:txBody>
      </p:sp>
      <p:graphicFrame>
        <p:nvGraphicFramePr>
          <p:cNvPr id="4" name="3 Marcador de contenido"/>
          <p:cNvGraphicFramePr>
            <a:graphicFrameLocks noGrp="1"/>
          </p:cNvGraphicFramePr>
          <p:nvPr>
            <p:ph idx="1"/>
          </p:nvPr>
        </p:nvGraphicFramePr>
        <p:xfrm>
          <a:off x="214276" y="114272"/>
          <a:ext cx="8715450" cy="6301768"/>
        </p:xfrm>
        <a:graphic>
          <a:graphicData uri="http://schemas.openxmlformats.org/drawingml/2006/table">
            <a:tbl>
              <a:tblPr firstRow="1" bandRow="1">
                <a:tableStyleId>{5C22544A-7EE6-4342-B048-85BDC9FD1C3A}</a:tableStyleId>
              </a:tblPr>
              <a:tblGrid>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gridCol w="290515"/>
              </a:tblGrid>
              <a:tr h="557216">
                <a:tc gridSpan="2">
                  <a:txBody>
                    <a:bodyPr/>
                    <a:lstStyle/>
                    <a:p>
                      <a:endParaRPr lang="es-US" dirty="0"/>
                    </a:p>
                  </a:txBody>
                  <a:tcPr/>
                </a:tc>
                <a:tc hMerge="1">
                  <a:txBody>
                    <a:bodyPr/>
                    <a:lstStyle/>
                    <a:p>
                      <a:endParaRPr lang="es-US"/>
                    </a:p>
                  </a:txBody>
                  <a:tcPr/>
                </a:tc>
                <a:tc gridSpan="6">
                  <a:txBody>
                    <a:bodyPr/>
                    <a:lstStyle/>
                    <a:p>
                      <a:pPr marL="0" marR="0" algn="ctr">
                        <a:spcBef>
                          <a:spcPts val="0"/>
                        </a:spcBef>
                        <a:spcAft>
                          <a:spcPts val="0"/>
                        </a:spcAft>
                      </a:pPr>
                      <a:r>
                        <a:rPr lang="es-ES" sz="1000" b="1" dirty="0">
                          <a:latin typeface="Arial"/>
                          <a:ea typeface="Times New Roman"/>
                          <a:cs typeface="Times New Roman"/>
                        </a:rPr>
                        <a:t>Coordinación  Estática</a:t>
                      </a:r>
                      <a:endParaRPr lang="es-US" sz="1000" dirty="0">
                        <a:latin typeface="Courier New"/>
                        <a:ea typeface="Times New Roman"/>
                        <a:cs typeface="Times New Roman"/>
                      </a:endParaRPr>
                    </a:p>
                  </a:txBody>
                  <a:tcPr marL="17780" marR="17780" marT="0" marB="0" anchor="ctr"/>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000" b="1" dirty="0" smtClean="0">
                          <a:latin typeface="Arial" pitchFamily="34" charset="0"/>
                          <a:ea typeface="Times New Roman"/>
                          <a:cs typeface="Arial" pitchFamily="34" charset="0"/>
                        </a:rPr>
                        <a:t>Coordinación  Dinámica</a:t>
                      </a:r>
                      <a:endParaRPr lang="es-US" sz="1000" dirty="0" smtClean="0">
                        <a:latin typeface="Arial" pitchFamily="34" charset="0"/>
                        <a:ea typeface="Times New Roman"/>
                        <a:cs typeface="Arial" pitchFamily="34" charset="0"/>
                      </a:endParaRPr>
                    </a:p>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hMerge="1">
                  <a:txBody>
                    <a:bodyPr/>
                    <a:lstStyle/>
                    <a:p>
                      <a:pPr marL="0" marR="0" algn="ctr">
                        <a:spcBef>
                          <a:spcPts val="0"/>
                        </a:spcBef>
                        <a:spcAft>
                          <a:spcPts val="0"/>
                        </a:spcAft>
                      </a:pPr>
                      <a:endParaRPr lang="es-US" sz="1000" dirty="0">
                        <a:latin typeface="Courier New"/>
                        <a:ea typeface="Times New Roman"/>
                        <a:cs typeface="Times New Roman"/>
                      </a:endParaRPr>
                    </a:p>
                  </a:txBody>
                  <a:tcPr marL="17780" marR="17780" marT="0" marB="0" anchor="ctr"/>
                </a:tc>
                <a:tc hMerge="1">
                  <a:txBody>
                    <a:bodyPr/>
                    <a:lstStyle/>
                    <a:p>
                      <a:endParaRPr lang="es-US" dirty="0"/>
                    </a:p>
                  </a:txBody>
                  <a:tcPr/>
                </a:tc>
                <a:tc hMerge="1">
                  <a:txBody>
                    <a:bodyPr/>
                    <a:lstStyle/>
                    <a:p>
                      <a:endParaRPr lang="es-US"/>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dirty="0" err="1" smtClean="0">
                          <a:latin typeface="Arial"/>
                          <a:ea typeface="Times New Roman"/>
                          <a:cs typeface="Times New Roman"/>
                        </a:rPr>
                        <a:t>Vestibular</a:t>
                      </a:r>
                      <a:r>
                        <a:rPr lang="es-ES" sz="1100" b="1" dirty="0" smtClean="0">
                          <a:latin typeface="Arial"/>
                          <a:ea typeface="Times New Roman"/>
                          <a:cs typeface="Times New Roman"/>
                        </a:rPr>
                        <a:t> –Sensorial</a:t>
                      </a:r>
                      <a:endParaRPr lang="es-US" sz="1100" dirty="0" smtClean="0">
                        <a:latin typeface="Courier New"/>
                        <a:ea typeface="Times New Roman"/>
                        <a:cs typeface="Times New Roman"/>
                      </a:endParaRPr>
                    </a:p>
                    <a:p>
                      <a:endParaRPr lang="es-US" sz="1100" dirty="0"/>
                    </a:p>
                  </a:txBody>
                  <a:tcPr/>
                </a:tc>
                <a:tc hMerge="1">
                  <a:txBody>
                    <a:bodyPr/>
                    <a:lstStyle/>
                    <a:p>
                      <a:endParaRPr lang="es-US" dirty="0"/>
                    </a:p>
                  </a:txBody>
                  <a:tcPr/>
                </a:tc>
                <a:tc hMerge="1">
                  <a:txBody>
                    <a:bodyPr/>
                    <a:lstStyle/>
                    <a:p>
                      <a:endParaRPr lang="es-US" dirty="0"/>
                    </a:p>
                  </a:txBody>
                  <a:tcPr/>
                </a:tc>
                <a:tc hMerge="1">
                  <a:txBody>
                    <a:bodyPr/>
                    <a:lstStyle/>
                    <a:p>
                      <a:endParaRPr lang="es-US"/>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dirty="0" err="1" smtClean="0">
                          <a:latin typeface="Arial"/>
                          <a:ea typeface="Times New Roman"/>
                          <a:cs typeface="Times New Roman"/>
                        </a:rPr>
                        <a:t>Cardio</a:t>
                      </a:r>
                      <a:r>
                        <a:rPr lang="es-ES" sz="1100" b="1" dirty="0" smtClean="0">
                          <a:latin typeface="Arial"/>
                          <a:ea typeface="Times New Roman"/>
                          <a:cs typeface="Times New Roman"/>
                        </a:rPr>
                        <a:t> Respiratorio</a:t>
                      </a:r>
                      <a:endParaRPr lang="es-US" sz="1100" dirty="0" smtClean="0">
                        <a:latin typeface="Courier New"/>
                        <a:ea typeface="Times New Roman"/>
                        <a:cs typeface="Times New Roman"/>
                      </a:endParaRPr>
                    </a:p>
                    <a:p>
                      <a:endParaRPr lang="es-US" sz="1100" dirty="0"/>
                    </a:p>
                  </a:txBody>
                  <a:tcPr/>
                </a:tc>
                <a:tc hMerge="1">
                  <a:txBody>
                    <a:bodyPr/>
                    <a:lstStyle/>
                    <a:p>
                      <a:endParaRPr lang="es-US" dirty="0"/>
                    </a:p>
                  </a:txBody>
                  <a:tcPr/>
                </a:tc>
                <a:tc hMerge="1">
                  <a:txBody>
                    <a:bodyPr/>
                    <a:lstStyle/>
                    <a:p>
                      <a:endParaRPr lang="es-US" dirty="0"/>
                    </a:p>
                  </a:txBody>
                  <a:tcPr/>
                </a:tc>
                <a:tc hMerge="1">
                  <a:txBody>
                    <a:bodyPr/>
                    <a:lstStyle/>
                    <a:p>
                      <a:endParaRPr lang="es-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dirty="0" smtClean="0">
                          <a:latin typeface="Arial"/>
                          <a:ea typeface="Times New Roman"/>
                          <a:cs typeface="Times New Roman"/>
                        </a:rPr>
                        <a:t>Motor-sensorial</a:t>
                      </a:r>
                      <a:endParaRPr lang="es-US" sz="1100" dirty="0" smtClean="0">
                        <a:latin typeface="Courier New"/>
                        <a:ea typeface="Times New Roman"/>
                        <a:cs typeface="Times New Roman"/>
                      </a:endParaRPr>
                    </a:p>
                    <a:p>
                      <a:endParaRPr lang="es-US" sz="1100" dirty="0"/>
                    </a:p>
                  </a:txBody>
                  <a:tcPr/>
                </a:tc>
                <a:tc hMerge="1">
                  <a:txBody>
                    <a:bodyPr/>
                    <a:lstStyle/>
                    <a:p>
                      <a:endParaRPr lang="es-US"/>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dirty="0" smtClean="0">
                          <a:latin typeface="Arial"/>
                          <a:ea typeface="Times New Roman"/>
                          <a:cs typeface="Times New Roman"/>
                        </a:rPr>
                        <a:t>Sistema Nervioso</a:t>
                      </a:r>
                      <a:endParaRPr lang="es-US" sz="1100" dirty="0" smtClean="0">
                        <a:latin typeface="Courier New"/>
                        <a:ea typeface="Times New Roman"/>
                        <a:cs typeface="Times New Roman"/>
                      </a:endParaRPr>
                    </a:p>
                    <a:p>
                      <a:endParaRPr lang="es-US" sz="1100" dirty="0"/>
                    </a:p>
                  </a:txBody>
                  <a:tcPr/>
                </a:tc>
                <a:tc hMerge="1">
                  <a:txBody>
                    <a:bodyPr/>
                    <a:lstStyle/>
                    <a:p>
                      <a:endParaRPr lang="es-US" dirty="0"/>
                    </a:p>
                  </a:txBody>
                  <a:tcPr/>
                </a:tc>
                <a:tc hMerge="1">
                  <a:txBody>
                    <a:bodyPr/>
                    <a:lstStyle/>
                    <a:p>
                      <a:endParaRPr lang="es-US" dirty="0"/>
                    </a:p>
                  </a:txBody>
                  <a:tcPr/>
                </a:tc>
                <a:tc hMerge="1">
                  <a:txBody>
                    <a:bodyPr/>
                    <a:lstStyle/>
                    <a:p>
                      <a:endParaRPr lang="es-US"/>
                    </a:p>
                  </a:txBody>
                  <a:tcPr/>
                </a:tc>
                <a:tc gridSpan="2">
                  <a:txBody>
                    <a:bodyPr/>
                    <a:lstStyle/>
                    <a:p>
                      <a:endParaRPr lang="es-US" sz="1100" dirty="0"/>
                    </a:p>
                  </a:txBody>
                  <a:tcPr/>
                </a:tc>
                <a:tc hMerge="1">
                  <a:txBody>
                    <a:bodyPr/>
                    <a:lstStyle/>
                    <a:p>
                      <a:endParaRPr lang="es-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dirty="0" err="1" smtClean="0">
                          <a:latin typeface="Arial"/>
                          <a:ea typeface="Times New Roman"/>
                          <a:cs typeface="Times New Roman"/>
                        </a:rPr>
                        <a:t>Eval</a:t>
                      </a:r>
                      <a:r>
                        <a:rPr lang="es-ES" sz="1100" b="1" dirty="0" smtClean="0">
                          <a:latin typeface="Arial"/>
                          <a:ea typeface="Times New Roman"/>
                          <a:cs typeface="Times New Roman"/>
                        </a:rPr>
                        <a:t> Gral.</a:t>
                      </a:r>
                      <a:endParaRPr lang="es-US" sz="1100" dirty="0" smtClean="0">
                        <a:latin typeface="Courier New"/>
                        <a:ea typeface="Times New Roman"/>
                        <a:cs typeface="Times New Roman"/>
                      </a:endParaRPr>
                    </a:p>
                    <a:p>
                      <a:endParaRPr lang="es-US" sz="1100" dirty="0"/>
                    </a:p>
                  </a:txBody>
                  <a:tcPr/>
                </a:tc>
                <a:tc hMerge="1">
                  <a:txBody>
                    <a:bodyPr/>
                    <a:lstStyle/>
                    <a:p>
                      <a:endParaRPr lang="es-US"/>
                    </a:p>
                  </a:txBody>
                  <a:tcPr/>
                </a:tc>
              </a:tr>
              <a:tr h="557216">
                <a:tc>
                  <a:txBody>
                    <a:bodyPr/>
                    <a:lstStyle/>
                    <a:p>
                      <a:pPr marL="0" marR="0" algn="ctr">
                        <a:spcBef>
                          <a:spcPts val="0"/>
                        </a:spcBef>
                        <a:spcAft>
                          <a:spcPts val="0"/>
                        </a:spcAft>
                      </a:pPr>
                      <a:r>
                        <a:rPr lang="es-ES" sz="1000" b="1" dirty="0">
                          <a:latin typeface="Arial"/>
                          <a:ea typeface="Times New Roman"/>
                          <a:cs typeface="Times New Roman"/>
                        </a:rPr>
                        <a:t>No</a:t>
                      </a:r>
                      <a:endParaRPr lang="es-US" sz="1000" dirty="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Nombres y Apellidos</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Rom</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Rom S. I</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Rom S. II</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Dedo Nariz</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Dedo,  dedo</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Yarotski</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5 Mt</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Shtange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Hench</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Cuadro madera</a:t>
                      </a:r>
                      <a:endParaRPr lang="es-US" sz="1000">
                        <a:latin typeface="Courier New"/>
                        <a:ea typeface="Times New Roman"/>
                        <a:cs typeface="Times New Roman"/>
                      </a:endParaRPr>
                    </a:p>
                  </a:txBody>
                  <a:tcPr marL="17780" marR="17780" marT="0" marB="0"/>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R Rot.</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Romber</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Astism.</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E</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a:latin typeface="Arial"/>
                          <a:ea typeface="Times New Roman"/>
                          <a:cs typeface="Times New Roman"/>
                        </a:rPr>
                        <a:t>Ptos</a:t>
                      </a:r>
                      <a:endParaRPr lang="es-US" sz="1000">
                        <a:latin typeface="Courier New"/>
                        <a:ea typeface="Times New Roman"/>
                        <a:cs typeface="Times New Roman"/>
                      </a:endParaRPr>
                    </a:p>
                  </a:txBody>
                  <a:tcPr marL="17780" marR="17780" marT="0" marB="0" anchor="ctr"/>
                </a:tc>
                <a:tc>
                  <a:txBody>
                    <a:bodyPr/>
                    <a:lstStyle/>
                    <a:p>
                      <a:pPr marL="0" marR="0" algn="ctr">
                        <a:spcBef>
                          <a:spcPts val="0"/>
                        </a:spcBef>
                        <a:spcAft>
                          <a:spcPts val="0"/>
                        </a:spcAft>
                      </a:pPr>
                      <a:r>
                        <a:rPr lang="es-ES" sz="1000" b="1" dirty="0">
                          <a:latin typeface="Arial"/>
                          <a:ea typeface="Times New Roman"/>
                          <a:cs typeface="Times New Roman"/>
                        </a:rPr>
                        <a:t>E</a:t>
                      </a:r>
                      <a:endParaRPr lang="es-US" sz="1000" dirty="0">
                        <a:latin typeface="Courier New"/>
                        <a:ea typeface="Times New Roman"/>
                        <a:cs typeface="Times New Roman"/>
                      </a:endParaRPr>
                    </a:p>
                  </a:txBody>
                  <a:tcPr marL="17780" marR="17780" marT="0" marB="0" anchor="ct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r>
              <a:tr h="557216">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a:p>
                  </a:txBody>
                  <a:tcPr/>
                </a:tc>
                <a:tc>
                  <a:txBody>
                    <a:bodyPr/>
                    <a:lstStyle/>
                    <a:p>
                      <a:endParaRPr lang="es-US"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buNone/>
            </a:pPr>
            <a:r>
              <a:rPr lang="es-US" sz="6000" b="1" dirty="0" smtClean="0">
                <a:latin typeface="Arial" pitchFamily="34" charset="0"/>
                <a:cs typeface="Arial" pitchFamily="34" charset="0"/>
              </a:rPr>
              <a:t>MUCHAS GRACIAS</a:t>
            </a:r>
            <a:endParaRPr lang="es-US" sz="6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2984"/>
          </a:xfrm>
        </p:spPr>
        <p:txBody>
          <a:bodyPr/>
          <a:lstStyle/>
          <a:p>
            <a:r>
              <a:rPr lang="es-US" dirty="0" smtClean="0"/>
              <a:t>INTRODUCCION</a:t>
            </a:r>
            <a:endParaRPr lang="es-US" dirty="0"/>
          </a:p>
        </p:txBody>
      </p:sp>
      <p:sp>
        <p:nvSpPr>
          <p:cNvPr id="3" name="2 Marcador de contenido"/>
          <p:cNvSpPr>
            <a:spLocks noGrp="1"/>
          </p:cNvSpPr>
          <p:nvPr>
            <p:ph idx="1"/>
          </p:nvPr>
        </p:nvSpPr>
        <p:spPr>
          <a:xfrm>
            <a:off x="142844" y="1000108"/>
            <a:ext cx="8786874" cy="5715040"/>
          </a:xfrm>
        </p:spPr>
        <p:txBody>
          <a:bodyPr>
            <a:normAutofit fontScale="70000" lnSpcReduction="20000"/>
          </a:bodyPr>
          <a:lstStyle/>
          <a:p>
            <a:pPr algn="just"/>
            <a:r>
              <a:rPr lang="es-ES_tradnl" dirty="0" smtClean="0"/>
              <a:t>El Tiro Deportivo, Deporte Olímpico desde su primera versión de los Juegos Modernos en Atenas 1896, se ha ido renovando de acuerdo a las nuevas exigencias del COI y mantiene una frescura en el ámbito internacional y en Cuba, hemos logrado medallas Olímpicas en 4 versiones con Roberto Marcelo Castrillo, Bronce en la modalidad de Skeet  en Moscú 1980, Juan Miguel Rodríguez, Bronce la modalidad de Skeet en Atenas 2004, Eglys De la Cruz Farfán, Bronce en la modalidad de Fusil 3 Posiciones  en Beijing 2008 y Leuris Pupo Requejo, Oro en la modalidad de Pistola de Tiro Rápido en Londres 2012.</a:t>
            </a:r>
            <a:endParaRPr lang="en-US" dirty="0" smtClean="0"/>
          </a:p>
          <a:p>
            <a:pPr algn="just">
              <a:buNone/>
            </a:pPr>
            <a:r>
              <a:rPr lang="es-ES_tradnl" dirty="0" smtClean="0"/>
              <a:t> </a:t>
            </a:r>
            <a:endParaRPr lang="es-US" dirty="0" smtClean="0"/>
          </a:p>
          <a:p>
            <a:pPr algn="just"/>
            <a:r>
              <a:rPr lang="es-ES_tradnl" dirty="0" smtClean="0"/>
              <a:t>El Programa de Preparación del Deportista puesto en vigor en 1988 ha cumplido hasta el momento un importante papel en las tareas encomendadas por la dirección del deporte cubano, durante estos años nuestros técnicos desde la base hasta las instancias superiores han realizado un compendio de acciones prácticas e investigativas para lograr este  documento rector, y poner en alto nuestro deporte desde la base hasta el nivel internacional, lo que indica que la pirámide del alto rendimiento esta sólidamente construida.</a:t>
            </a:r>
            <a:endParaRPr lang="es-US" dirty="0" smtClean="0"/>
          </a:p>
          <a:p>
            <a:endParaRPr lang="es-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t>OBJETIVOS GENERALES</a:t>
            </a:r>
            <a:endParaRPr lang="es-US" dirty="0"/>
          </a:p>
        </p:txBody>
      </p:sp>
      <p:sp>
        <p:nvSpPr>
          <p:cNvPr id="3" name="2 Marcador de contenido"/>
          <p:cNvSpPr>
            <a:spLocks noGrp="1"/>
          </p:cNvSpPr>
          <p:nvPr>
            <p:ph idx="1"/>
          </p:nvPr>
        </p:nvSpPr>
        <p:spPr>
          <a:xfrm>
            <a:off x="457200" y="1285860"/>
            <a:ext cx="8229600" cy="5143536"/>
          </a:xfrm>
        </p:spPr>
        <p:txBody>
          <a:bodyPr>
            <a:normAutofit fontScale="92500" lnSpcReduction="10000"/>
          </a:bodyPr>
          <a:lstStyle/>
          <a:p>
            <a:pPr lvl="0"/>
            <a:r>
              <a:rPr lang="es-ES_tradnl" dirty="0" smtClean="0"/>
              <a:t>Formar verdaderos atletas patriotas dentro de los valores éticos, morales  y Políticos-ideológicos de nuestra sociedad Socialista. </a:t>
            </a:r>
            <a:endParaRPr lang="es-US" dirty="0" smtClean="0"/>
          </a:p>
          <a:p>
            <a:pPr lvl="0"/>
            <a:r>
              <a:rPr lang="es-ES_tradnl" dirty="0" smtClean="0"/>
              <a:t>Lograr la práctica masiva de la población como medio para mejorar la salud y el aprendizaje de los elementos básicos del tiro para la alta competencia. </a:t>
            </a:r>
            <a:endParaRPr lang="es-US" dirty="0" smtClean="0"/>
          </a:p>
          <a:p>
            <a:pPr lvl="0"/>
            <a:r>
              <a:rPr lang="es-ES_tradnl" dirty="0" smtClean="0"/>
              <a:t>Lograr los más altos resultados competitivos en eventos nacionales e internacionales para consolidar el prestigio alcanzado por el deporte Cubano en el mundo.</a:t>
            </a:r>
            <a:endParaRPr lang="es-US" dirty="0" smtClean="0"/>
          </a:p>
          <a:p>
            <a:pPr>
              <a:buNone/>
            </a:pPr>
            <a:endParaRPr lang="es-US" dirty="0" smtClean="0"/>
          </a:p>
          <a:p>
            <a:endParaRPr lang="es-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411807"/>
          </a:xfrm>
        </p:spPr>
        <p:txBody>
          <a:bodyPr>
            <a:normAutofit/>
          </a:bodyPr>
          <a:lstStyle/>
          <a:p>
            <a:pPr algn="just">
              <a:buNone/>
            </a:pPr>
            <a:r>
              <a:rPr lang="es-ES_tradnl" dirty="0" smtClean="0"/>
              <a:t>   </a:t>
            </a:r>
            <a:r>
              <a:rPr lang="es-ES_tradnl" sz="3600" dirty="0" smtClean="0"/>
              <a:t>Por características propias del deporte, </a:t>
            </a:r>
            <a:r>
              <a:rPr lang="es-ES_tradnl" sz="3600" b="1" dirty="0" smtClean="0"/>
              <a:t>NO SE PUEDE INICIAR</a:t>
            </a:r>
            <a:r>
              <a:rPr lang="es-ES_tradnl" sz="3600" dirty="0" smtClean="0"/>
              <a:t> un tirador con menos de 13 años, por lo que el período de iniciación en el deporte de tiro puede ser entre los 13 y 16 años</a:t>
            </a:r>
            <a:endParaRPr lang="es-US" sz="3600" dirty="0" smtClean="0"/>
          </a:p>
          <a:p>
            <a:pPr algn="just">
              <a:buNone/>
            </a:pPr>
            <a:endParaRPr lang="es-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214290"/>
            <a:ext cx="8715436" cy="5911873"/>
          </a:xfrm>
        </p:spPr>
        <p:txBody>
          <a:bodyPr>
            <a:normAutofit/>
          </a:bodyPr>
          <a:lstStyle/>
          <a:p>
            <a:pPr marL="411480">
              <a:buNone/>
              <a:defRPr/>
            </a:pPr>
            <a:r>
              <a:rPr lang="es-ES_tradnl" b="1" dirty="0" smtClean="0">
                <a:latin typeface="Arial" pitchFamily="34" charset="0"/>
                <a:cs typeface="Arial" pitchFamily="34" charset="0"/>
              </a:rPr>
              <a:t>LAS CATEGORÍAS DE CADA INSTITUCIÓN</a:t>
            </a:r>
            <a:endParaRPr lang="es-ES" dirty="0" smtClean="0">
              <a:latin typeface="Arial" pitchFamily="34" charset="0"/>
              <a:cs typeface="Arial" pitchFamily="34" charset="0"/>
            </a:endParaRPr>
          </a:p>
          <a:p>
            <a:pPr marL="411480">
              <a:buNone/>
              <a:defRPr/>
            </a:pPr>
            <a:endParaRPr lang="es-ES_tradnl" b="1" dirty="0" smtClean="0">
              <a:latin typeface="Arial" pitchFamily="34" charset="0"/>
              <a:cs typeface="Arial" pitchFamily="34" charset="0"/>
            </a:endParaRPr>
          </a:p>
          <a:p>
            <a:pPr marL="411480">
              <a:buNone/>
              <a:defRPr/>
            </a:pPr>
            <a:r>
              <a:rPr lang="es-ES_tradnl" b="1" dirty="0" smtClean="0">
                <a:latin typeface="Arial" pitchFamily="34" charset="0"/>
                <a:cs typeface="Arial" pitchFamily="34" charset="0"/>
              </a:rPr>
              <a:t>Área Deportiva:</a:t>
            </a:r>
            <a:endParaRPr lang="es-ES" dirty="0" smtClean="0">
              <a:latin typeface="Arial" pitchFamily="34" charset="0"/>
              <a:cs typeface="Arial" pitchFamily="34" charset="0"/>
            </a:endParaRPr>
          </a:p>
          <a:p>
            <a:pPr marL="87313" indent="-19050">
              <a:buNone/>
              <a:defRPr/>
            </a:pPr>
            <a:r>
              <a:rPr lang="es-ES_tradnl" dirty="0" smtClean="0">
                <a:latin typeface="Arial" pitchFamily="34" charset="0"/>
                <a:cs typeface="Arial" pitchFamily="34" charset="0"/>
              </a:rPr>
              <a:t>Categoría 13-16 años</a:t>
            </a:r>
            <a:endParaRPr lang="es-ES" dirty="0" smtClean="0">
              <a:latin typeface="Arial" pitchFamily="34" charset="0"/>
              <a:cs typeface="Arial" pitchFamily="34" charset="0"/>
            </a:endParaRPr>
          </a:p>
          <a:p>
            <a:pPr marL="87313" indent="-19050">
              <a:buNone/>
              <a:defRPr/>
            </a:pPr>
            <a:r>
              <a:rPr lang="es-ES_tradnl" b="1" dirty="0" smtClean="0">
                <a:latin typeface="Arial" pitchFamily="34" charset="0"/>
                <a:cs typeface="Arial" pitchFamily="34" charset="0"/>
              </a:rPr>
              <a:t>Escuela de Iniciación Deportiva Escolar (EIDE):</a:t>
            </a:r>
            <a:endParaRPr lang="es-ES" dirty="0" smtClean="0">
              <a:latin typeface="Arial" pitchFamily="34" charset="0"/>
              <a:cs typeface="Arial" pitchFamily="34" charset="0"/>
            </a:endParaRPr>
          </a:p>
          <a:p>
            <a:pPr marL="411480">
              <a:buNone/>
              <a:defRPr/>
            </a:pPr>
            <a:r>
              <a:rPr lang="es-ES_tradnl" dirty="0" smtClean="0">
                <a:latin typeface="Arial" pitchFamily="34" charset="0"/>
                <a:cs typeface="Arial" pitchFamily="34" charset="0"/>
              </a:rPr>
              <a:t>Categoría 13‑16 años (Escolar)</a:t>
            </a:r>
            <a:endParaRPr lang="es-ES" dirty="0" smtClean="0">
              <a:latin typeface="Arial" pitchFamily="34" charset="0"/>
              <a:cs typeface="Arial" pitchFamily="34" charset="0"/>
            </a:endParaRPr>
          </a:p>
          <a:p>
            <a:pPr marL="411480">
              <a:buNone/>
              <a:defRPr/>
            </a:pPr>
            <a:r>
              <a:rPr lang="es-ES_tradnl" dirty="0" smtClean="0">
                <a:latin typeface="Arial" pitchFamily="34" charset="0"/>
                <a:cs typeface="Arial" pitchFamily="34" charset="0"/>
              </a:rPr>
              <a:t>Categoría 17‑18 años (Juvenil)</a:t>
            </a:r>
            <a:endParaRPr lang="es-ES" dirty="0" smtClean="0">
              <a:latin typeface="Arial" pitchFamily="34" charset="0"/>
              <a:cs typeface="Arial" pitchFamily="34" charset="0"/>
            </a:endParaRPr>
          </a:p>
          <a:p>
            <a:pPr marL="87313" indent="-19050">
              <a:buNone/>
              <a:defRPr/>
            </a:pPr>
            <a:r>
              <a:rPr lang="es-ES_tradnl" dirty="0" smtClean="0">
                <a:latin typeface="Arial" pitchFamily="34" charset="0"/>
                <a:cs typeface="Arial" pitchFamily="34" charset="0"/>
              </a:rPr>
              <a:t> </a:t>
            </a:r>
            <a:r>
              <a:rPr lang="es-ES_tradnl" b="1" dirty="0" smtClean="0">
                <a:latin typeface="Arial" pitchFamily="34" charset="0"/>
                <a:cs typeface="Arial" pitchFamily="34" charset="0"/>
              </a:rPr>
              <a:t>Equipos Nacionales </a:t>
            </a:r>
            <a:endParaRPr lang="es-ES" dirty="0" smtClean="0">
              <a:latin typeface="Arial" pitchFamily="34" charset="0"/>
              <a:cs typeface="Arial" pitchFamily="34" charset="0"/>
            </a:endParaRPr>
          </a:p>
          <a:p>
            <a:pPr marL="411480">
              <a:buNone/>
              <a:defRPr/>
            </a:pPr>
            <a:r>
              <a:rPr lang="es-ES_tradnl" dirty="0" smtClean="0">
                <a:latin typeface="Arial" pitchFamily="34" charset="0"/>
                <a:cs typeface="Arial" pitchFamily="34" charset="0"/>
              </a:rPr>
              <a:t>Categoría Libre</a:t>
            </a:r>
            <a:endParaRPr lang="es-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ES_tradnl" b="1" dirty="0" smtClean="0"/>
              <a:t>Relación alumno - profesor</a:t>
            </a:r>
            <a:r>
              <a:rPr lang="es-US" dirty="0" smtClean="0"/>
              <a:t/>
            </a:r>
            <a:br>
              <a:rPr lang="es-US" dirty="0" smtClean="0"/>
            </a:br>
            <a:endParaRPr lang="es-US" dirty="0"/>
          </a:p>
        </p:txBody>
      </p:sp>
      <p:graphicFrame>
        <p:nvGraphicFramePr>
          <p:cNvPr id="4" name="3 Marcador de contenido"/>
          <p:cNvGraphicFramePr>
            <a:graphicFrameLocks noGrp="1"/>
          </p:cNvGraphicFramePr>
          <p:nvPr>
            <p:ph idx="1"/>
          </p:nvPr>
        </p:nvGraphicFramePr>
        <p:xfrm>
          <a:off x="500034" y="1142984"/>
          <a:ext cx="8229600" cy="48463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s-ES_tradnl" sz="2400" b="1" kern="1200" dirty="0" smtClean="0">
                          <a:solidFill>
                            <a:schemeClr val="tx1"/>
                          </a:solidFill>
                          <a:latin typeface="Arial" pitchFamily="34" charset="0"/>
                          <a:ea typeface="+mn-ea"/>
                          <a:cs typeface="Arial" pitchFamily="34" charset="0"/>
                        </a:rPr>
                        <a:t>NIVEL </a:t>
                      </a:r>
                      <a:endParaRPr lang="es-US" sz="2400" dirty="0">
                        <a:solidFill>
                          <a:schemeClr val="tx1"/>
                        </a:solidFill>
                        <a:latin typeface="Arial" pitchFamily="34" charset="0"/>
                        <a:cs typeface="Arial" pitchFamily="34" charset="0"/>
                      </a:endParaRPr>
                    </a:p>
                  </a:txBody>
                  <a:tcPr/>
                </a:tc>
                <a:tc>
                  <a:txBody>
                    <a:bodyPr/>
                    <a:lstStyle/>
                    <a:p>
                      <a:pPr algn="ctr"/>
                      <a:r>
                        <a:rPr lang="es-US" sz="2400" dirty="0" smtClean="0">
                          <a:solidFill>
                            <a:schemeClr val="tx1"/>
                          </a:solidFill>
                          <a:latin typeface="Arial" pitchFamily="34" charset="0"/>
                          <a:cs typeface="Arial" pitchFamily="34" charset="0"/>
                        </a:rPr>
                        <a:t>CANTIDAD DE ATLETAS</a:t>
                      </a:r>
                      <a:endParaRPr lang="es-US" sz="2400" dirty="0">
                        <a:solidFill>
                          <a:schemeClr val="tx1"/>
                        </a:solidFill>
                        <a:latin typeface="Arial" pitchFamily="34" charset="0"/>
                        <a:cs typeface="Arial" pitchFamily="34" charset="0"/>
                      </a:endParaRPr>
                    </a:p>
                  </a:txBody>
                  <a:tcPr/>
                </a:tc>
                <a:tc>
                  <a:txBody>
                    <a:bodyPr/>
                    <a:lstStyle/>
                    <a:p>
                      <a:pPr algn="ctr"/>
                      <a:r>
                        <a:rPr lang="es-US" sz="2400" dirty="0" smtClean="0">
                          <a:solidFill>
                            <a:schemeClr val="tx1"/>
                          </a:solidFill>
                          <a:latin typeface="Arial" pitchFamily="34" charset="0"/>
                          <a:cs typeface="Arial" pitchFamily="34" charset="0"/>
                        </a:rPr>
                        <a:t>ENTRENADORES</a:t>
                      </a:r>
                      <a:endParaRPr lang="es-US" sz="2400" dirty="0">
                        <a:solidFill>
                          <a:schemeClr val="tx1"/>
                        </a:solidFill>
                        <a:latin typeface="Arial" pitchFamily="34" charset="0"/>
                        <a:cs typeface="Arial" pitchFamily="34" charset="0"/>
                      </a:endParaRPr>
                    </a:p>
                  </a:txBody>
                  <a:tcPr/>
                </a:tc>
              </a:tr>
              <a:tr h="370840">
                <a:tc>
                  <a:txBody>
                    <a:bodyPr/>
                    <a:lstStyle/>
                    <a:p>
                      <a:pPr algn="ctr"/>
                      <a:r>
                        <a:rPr lang="es-ES_tradnl" sz="2400" b="1" kern="1200" dirty="0" smtClean="0">
                          <a:solidFill>
                            <a:schemeClr val="tx1"/>
                          </a:solidFill>
                          <a:latin typeface="Arial" pitchFamily="34" charset="0"/>
                          <a:ea typeface="+mn-ea"/>
                          <a:cs typeface="Arial" pitchFamily="34" charset="0"/>
                        </a:rPr>
                        <a:t>AREAS DEPORTIVAS (Iniciación)</a:t>
                      </a:r>
                      <a:endParaRPr lang="es-US" sz="2400" b="1" dirty="0">
                        <a:solidFill>
                          <a:schemeClr val="tx1"/>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5-7</a:t>
                      </a:r>
                      <a:endParaRPr lang="es-US" sz="2400" b="1" dirty="0">
                        <a:solidFill>
                          <a:srgbClr val="FF0000"/>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1</a:t>
                      </a:r>
                      <a:endParaRPr lang="es-US" sz="2400" b="1" dirty="0">
                        <a:solidFill>
                          <a:srgbClr val="FF0000"/>
                        </a:solidFill>
                        <a:latin typeface="Arial" pitchFamily="34" charset="0"/>
                        <a:cs typeface="Arial" pitchFamily="34" charset="0"/>
                      </a:endParaRPr>
                    </a:p>
                  </a:txBody>
                  <a:tcPr/>
                </a:tc>
              </a:tr>
              <a:tr h="370840">
                <a:tc>
                  <a:txBody>
                    <a:bodyPr/>
                    <a:lstStyle/>
                    <a:p>
                      <a:pPr algn="ctr"/>
                      <a:r>
                        <a:rPr lang="es-ES_tradnl" sz="2400" b="1" kern="1200" dirty="0" smtClean="0">
                          <a:solidFill>
                            <a:schemeClr val="dk1"/>
                          </a:solidFill>
                          <a:latin typeface="Arial" pitchFamily="34" charset="0"/>
                          <a:ea typeface="+mn-ea"/>
                          <a:cs typeface="Arial" pitchFamily="34" charset="0"/>
                        </a:rPr>
                        <a:t>ESCUELAS DEPORTES PROVINCIALES</a:t>
                      </a:r>
                      <a:endParaRPr lang="es-US" sz="2400" b="1" dirty="0">
                        <a:solidFill>
                          <a:schemeClr val="tx1"/>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4-5</a:t>
                      </a:r>
                      <a:endParaRPr lang="es-US" sz="2400" b="1" dirty="0">
                        <a:solidFill>
                          <a:srgbClr val="FF0000"/>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1</a:t>
                      </a:r>
                      <a:endParaRPr lang="es-US" sz="2400" b="1" dirty="0">
                        <a:solidFill>
                          <a:srgbClr val="FF0000"/>
                        </a:solidFill>
                        <a:latin typeface="Arial" pitchFamily="34" charset="0"/>
                        <a:cs typeface="Arial" pitchFamily="34" charset="0"/>
                      </a:endParaRPr>
                    </a:p>
                  </a:txBody>
                  <a:tcPr/>
                </a:tc>
              </a:tr>
              <a:tr h="370840">
                <a:tc>
                  <a:txBody>
                    <a:bodyPr/>
                    <a:lstStyle/>
                    <a:p>
                      <a:pPr algn="ctr"/>
                      <a:r>
                        <a:rPr lang="es-ES_tradnl" sz="2400" b="1" kern="1200" dirty="0" smtClean="0">
                          <a:solidFill>
                            <a:schemeClr val="dk1"/>
                          </a:solidFill>
                          <a:latin typeface="Arial" pitchFamily="34" charset="0"/>
                          <a:ea typeface="+mn-ea"/>
                          <a:cs typeface="Arial" pitchFamily="34" charset="0"/>
                        </a:rPr>
                        <a:t>ESCUELAS DEPORTES NACIONALES</a:t>
                      </a:r>
                      <a:endParaRPr lang="es-US" sz="2400" b="1" dirty="0">
                        <a:solidFill>
                          <a:schemeClr val="tx1"/>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4</a:t>
                      </a:r>
                      <a:endParaRPr lang="es-US" sz="2400" b="1" dirty="0">
                        <a:solidFill>
                          <a:srgbClr val="FF0000"/>
                        </a:solidFill>
                        <a:latin typeface="Arial" pitchFamily="34" charset="0"/>
                        <a:cs typeface="Arial" pitchFamily="34" charset="0"/>
                      </a:endParaRPr>
                    </a:p>
                  </a:txBody>
                  <a:tcPr/>
                </a:tc>
                <a:tc>
                  <a:txBody>
                    <a:bodyPr/>
                    <a:lstStyle/>
                    <a:p>
                      <a:pPr algn="ctr"/>
                      <a:r>
                        <a:rPr lang="es-US" sz="2400" b="1" dirty="0" smtClean="0">
                          <a:solidFill>
                            <a:srgbClr val="FF0000"/>
                          </a:solidFill>
                          <a:latin typeface="Arial" pitchFamily="34" charset="0"/>
                          <a:cs typeface="Arial" pitchFamily="34" charset="0"/>
                        </a:rPr>
                        <a:t>1</a:t>
                      </a:r>
                      <a:endParaRPr lang="es-US" sz="2400" b="1" dirty="0">
                        <a:solidFill>
                          <a:srgbClr val="FF0000"/>
                        </a:solidFill>
                        <a:latin typeface="Arial" pitchFamily="34" charset="0"/>
                        <a:cs typeface="Arial" pitchFamily="34" charset="0"/>
                      </a:endParaRPr>
                    </a:p>
                  </a:txBody>
                  <a:tcPr/>
                </a:tc>
              </a:tr>
              <a:tr h="370840">
                <a:tc>
                  <a:txBody>
                    <a:bodyPr/>
                    <a:lstStyle/>
                    <a:p>
                      <a:endParaRPr lang="es-US" sz="2400">
                        <a:solidFill>
                          <a:schemeClr val="tx1"/>
                        </a:solidFill>
                        <a:latin typeface="Arial" pitchFamily="34" charset="0"/>
                        <a:cs typeface="Arial" pitchFamily="34" charset="0"/>
                      </a:endParaRPr>
                    </a:p>
                  </a:txBody>
                  <a:tcPr/>
                </a:tc>
                <a:tc>
                  <a:txBody>
                    <a:bodyPr/>
                    <a:lstStyle/>
                    <a:p>
                      <a:endParaRPr lang="es-US" sz="2400">
                        <a:solidFill>
                          <a:schemeClr val="tx1"/>
                        </a:solidFill>
                        <a:latin typeface="Arial" pitchFamily="34" charset="0"/>
                        <a:cs typeface="Arial" pitchFamily="34" charset="0"/>
                      </a:endParaRPr>
                    </a:p>
                  </a:txBody>
                  <a:tcPr/>
                </a:tc>
                <a:tc>
                  <a:txBody>
                    <a:bodyPr/>
                    <a:lstStyle/>
                    <a:p>
                      <a:endParaRPr lang="es-US" sz="2400" dirty="0">
                        <a:solidFill>
                          <a:schemeClr val="tx1"/>
                        </a:solidFill>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ES" b="1" dirty="0" smtClean="0"/>
              <a:t>Pruebas pedagógicas</a:t>
            </a:r>
            <a:r>
              <a:rPr lang="es-US" dirty="0" smtClean="0"/>
              <a:t/>
            </a:r>
            <a:br>
              <a:rPr lang="es-US" dirty="0" smtClean="0"/>
            </a:br>
            <a:endParaRPr lang="es-US" dirty="0"/>
          </a:p>
        </p:txBody>
      </p:sp>
      <p:graphicFrame>
        <p:nvGraphicFramePr>
          <p:cNvPr id="4" name="3 Marcador de contenido"/>
          <p:cNvGraphicFramePr>
            <a:graphicFrameLocks noGrp="1"/>
          </p:cNvGraphicFramePr>
          <p:nvPr>
            <p:ph idx="1"/>
          </p:nvPr>
        </p:nvGraphicFramePr>
        <p:xfrm>
          <a:off x="457200" y="1600200"/>
          <a:ext cx="8229600" cy="33121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a:ea typeface="Times New Roman"/>
                          <a:cs typeface="Times New Roman"/>
                        </a:rPr>
                        <a:t>Edad</a:t>
                      </a:r>
                      <a:endParaRPr lang="es-US" sz="2400" b="1" dirty="0">
                        <a:latin typeface="Courier New"/>
                        <a:ea typeface="Times New Roman"/>
                        <a:cs typeface="Times New Roman"/>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a:ea typeface="Times New Roman"/>
                          <a:cs typeface="Times New Roman"/>
                        </a:rPr>
                        <a:t>Fusil posición</a:t>
                      </a:r>
                      <a:endParaRPr lang="es-US" sz="2400" b="1" dirty="0">
                        <a:latin typeface="Courier New"/>
                        <a:ea typeface="Times New Roman"/>
                        <a:cs typeface="Times New Roman"/>
                      </a:endParaRPr>
                    </a:p>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a:ea typeface="Times New Roman"/>
                          <a:cs typeface="Times New Roman"/>
                        </a:rPr>
                        <a:t>Tendido sobre 100 puntos</a:t>
                      </a:r>
                      <a:endParaRPr lang="es-US" sz="2400" b="1" dirty="0">
                        <a:latin typeface="Courier New"/>
                        <a:ea typeface="Times New Roman"/>
                        <a:cs typeface="Times New Roman"/>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a:ea typeface="Times New Roman"/>
                          <a:cs typeface="Times New Roman"/>
                        </a:rPr>
                        <a:t>Fusil </a:t>
                      </a:r>
                    </a:p>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smtClean="0">
                          <a:latin typeface="Arial"/>
                          <a:ea typeface="Times New Roman"/>
                          <a:cs typeface="Times New Roman"/>
                        </a:rPr>
                        <a:t>3 </a:t>
                      </a:r>
                      <a:r>
                        <a:rPr lang="es-ES_tradnl" sz="2400" b="1" dirty="0">
                          <a:latin typeface="Arial"/>
                          <a:ea typeface="Times New Roman"/>
                          <a:cs typeface="Times New Roman"/>
                        </a:rPr>
                        <a:t>x </a:t>
                      </a:r>
                      <a:r>
                        <a:rPr lang="es-ES_tradnl" sz="2400" b="1" dirty="0" smtClean="0">
                          <a:latin typeface="Arial"/>
                          <a:ea typeface="Times New Roman"/>
                          <a:cs typeface="Times New Roman"/>
                        </a:rPr>
                        <a:t>10 sobre 300 puntos </a:t>
                      </a:r>
                      <a:endParaRPr lang="es-US" sz="2400" b="1" dirty="0">
                        <a:latin typeface="Courier New"/>
                        <a:ea typeface="Times New Roman"/>
                        <a:cs typeface="Times New Roman"/>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a:ea typeface="Times New Roman"/>
                          <a:cs typeface="Times New Roman"/>
                        </a:rPr>
                        <a:t>Pistola sobre 300 puntos</a:t>
                      </a:r>
                      <a:endParaRPr lang="es-US" sz="2400" b="1" dirty="0">
                        <a:latin typeface="Courier New"/>
                        <a:ea typeface="Times New Roman"/>
                        <a:cs typeface="Times New Roman"/>
                      </a:endParaRPr>
                    </a:p>
                  </a:txBody>
                  <a:tcPr marL="44450" marR="44450" marT="0" marB="0" anchor="ctr"/>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400" b="1" dirty="0">
                          <a:latin typeface="Arial"/>
                          <a:ea typeface="Times New Roman"/>
                          <a:cs typeface="Times New Roman"/>
                        </a:rPr>
                        <a:t>Pistola sobre 100 puntos</a:t>
                      </a:r>
                      <a:endParaRPr lang="es-US" sz="2400" b="1" dirty="0">
                        <a:latin typeface="Courier New"/>
                        <a:ea typeface="Times New Roman"/>
                        <a:cs typeface="Times New Roman"/>
                      </a:endParaRPr>
                    </a:p>
                  </a:txBody>
                  <a:tcPr marL="44450" marR="44450" marT="0" marB="0" anchor="ctr"/>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13</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65-69</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180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60-69</a:t>
                      </a:r>
                      <a:endParaRPr lang="es-US" sz="2000" b="1">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14</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70-74</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195 ó más</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70-79</a:t>
                      </a:r>
                      <a:endParaRPr lang="es-US" sz="2000" b="1">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15</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75-80</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210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250 ó más</a:t>
                      </a:r>
                      <a:endParaRPr lang="es-US" sz="2000" b="1" dirty="0">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a:t>
                      </a:r>
                      <a:endParaRPr lang="es-US" sz="2000" b="1" dirty="0">
                        <a:latin typeface="Courier New"/>
                        <a:ea typeface="Times New Roman"/>
                        <a:cs typeface="Times New Roman"/>
                      </a:endParaRPr>
                    </a:p>
                  </a:txBody>
                  <a:tcPr marL="44450" marR="44450" marT="0" marB="0"/>
                </a:tc>
              </a:tr>
              <a:tr h="370840">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16</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81-85</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224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a:latin typeface="Arial"/>
                          <a:ea typeface="Times New Roman"/>
                          <a:cs typeface="Times New Roman"/>
                        </a:rPr>
                        <a:t>260 ó más</a:t>
                      </a:r>
                      <a:endParaRPr lang="es-US" sz="2000" b="1">
                        <a:latin typeface="Courier New"/>
                        <a:ea typeface="Times New Roman"/>
                        <a:cs typeface="Times New Roman"/>
                      </a:endParaRPr>
                    </a:p>
                  </a:txBody>
                  <a:tcPr marL="44450" marR="44450" marT="0" marB="0"/>
                </a:tc>
                <a:tc>
                  <a:txBody>
                    <a:bodyPr/>
                    <a:lstStyle/>
                    <a:p>
                      <a:pPr marL="0" marR="0" algn="ctr">
                        <a:spcBef>
                          <a:spcPts val="0"/>
                        </a:spcBef>
                        <a:spcAft>
                          <a:spcPts val="0"/>
                        </a:spcAft>
                        <a:tabLst>
                          <a:tab pos="5943600" algn="r"/>
                          <a:tab pos="457200" algn="l"/>
                          <a:tab pos="914400" algn="l"/>
                          <a:tab pos="1371600" algn="l"/>
                          <a:tab pos="1828800" algn="l"/>
                          <a:tab pos="2286000" algn="l"/>
                          <a:tab pos="2743200" algn="l"/>
                          <a:tab pos="3200400" algn="l"/>
                          <a:tab pos="3657600" algn="l"/>
                          <a:tab pos="4114800" algn="l"/>
                          <a:tab pos="4572000" algn="l"/>
                          <a:tab pos="5029200" algn="l"/>
                        </a:tabLst>
                      </a:pPr>
                      <a:r>
                        <a:rPr lang="es-ES_tradnl" sz="2000" b="1" dirty="0">
                          <a:latin typeface="Arial"/>
                          <a:ea typeface="Times New Roman"/>
                          <a:cs typeface="Times New Roman"/>
                        </a:rPr>
                        <a:t>-</a:t>
                      </a:r>
                      <a:endParaRPr lang="es-US" sz="2000" b="1" dirty="0">
                        <a:latin typeface="Courier New"/>
                        <a:ea typeface="Times New Roman"/>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TotalTime>
  <Words>2077</Words>
  <PresentationFormat>Presentación en pantalla (4:3)</PresentationFormat>
  <Paragraphs>459</Paragraphs>
  <Slides>37</Slides>
  <Notes>0</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TIRO DEPORTIVO </vt:lpstr>
      <vt:lpstr>Diapositiva 2</vt:lpstr>
      <vt:lpstr>Diapositiva 3</vt:lpstr>
      <vt:lpstr>INTRODUCCION</vt:lpstr>
      <vt:lpstr>OBJETIVOS GENERALES</vt:lpstr>
      <vt:lpstr>Diapositiva 6</vt:lpstr>
      <vt:lpstr>Diapositiva 7</vt:lpstr>
      <vt:lpstr>Relación alumno - profesor </vt:lpstr>
      <vt:lpstr>Pruebas pedagógicas </vt:lpstr>
      <vt:lpstr>PRUEBAS FUNCIONALES.  </vt:lpstr>
      <vt:lpstr>Relación de trabajo para Áreas Deportivas categ. 13 - 16 años  </vt:lpstr>
      <vt:lpstr>Diapositiva 12</vt:lpstr>
      <vt:lpstr>  Programa de temas teóricos y prácticos  </vt:lpstr>
      <vt:lpstr>Plan de entrenamiento en las Categorías a partir de 13-16 en la EIDE, Academias y Equipos Nacionales. </vt:lpstr>
      <vt:lpstr>Los objetivos generales para las EIDE </vt:lpstr>
      <vt:lpstr>Los objetivos generales para la Preselección Nacional </vt:lpstr>
      <vt:lpstr>PARAMETROS PARA LA SELECCIÓN DE ATLETAS A EIDE Y ACADEMIAS</vt:lpstr>
      <vt:lpstr>Categoría 13 - 16 años, ambos sexo  Objetivos Generales</vt:lpstr>
      <vt:lpstr>Objetivos Específicos </vt:lpstr>
      <vt:lpstr>Programa de temas teóricos y prácticos </vt:lpstr>
      <vt:lpstr>Diapositiva 21</vt:lpstr>
      <vt:lpstr>Diapositiva 22</vt:lpstr>
      <vt:lpstr>La Categoría 17 - 18 años, ambos sexos  Objetivos Generales: </vt:lpstr>
      <vt:lpstr>Objetivos Específicos</vt:lpstr>
      <vt:lpstr>Programa de temas teóricos y prácticos  </vt:lpstr>
      <vt:lpstr>Diapositiva 26</vt:lpstr>
      <vt:lpstr>Relación de la carga con el arma (Pistola) </vt:lpstr>
      <vt:lpstr> SISTEMA COMPETITIVO </vt:lpstr>
      <vt:lpstr>Diapositiva 29</vt:lpstr>
      <vt:lpstr>SISTEMA DE SELECCIÓN  </vt:lpstr>
      <vt:lpstr>Diapositiva 31</vt:lpstr>
      <vt:lpstr>Pruebas pedagógicas, médicas, psicológicas, con sus indicadores, para el Ingresos a la EIDE y centros nacionales </vt:lpstr>
      <vt:lpstr>BIBLIOGRAFÍA BÁSICA. </vt:lpstr>
      <vt:lpstr>Diapositiva 34</vt:lpstr>
      <vt:lpstr>MODELOS: </vt:lpstr>
      <vt:lpstr>Diapositiva 36</vt:lpstr>
      <vt:lpstr>Diapositiva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TIRO DEPORTIVO </dc:title>
  <dc:creator>admin</dc:creator>
  <cp:lastModifiedBy>Administrador</cp:lastModifiedBy>
  <cp:revision>74</cp:revision>
  <dcterms:created xsi:type="dcterms:W3CDTF">2016-05-03T15:49:59Z</dcterms:created>
  <dcterms:modified xsi:type="dcterms:W3CDTF">2016-05-19T14:20:08Z</dcterms:modified>
</cp:coreProperties>
</file>