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1" r:id="rId9"/>
    <p:sldId id="262" r:id="rId10"/>
    <p:sldId id="264" r:id="rId11"/>
    <p:sldId id="266" r:id="rId12"/>
    <p:sldId id="267" r:id="rId13"/>
    <p:sldId id="268" r:id="rId14"/>
    <p:sldId id="275" r:id="rId15"/>
    <p:sldId id="269" r:id="rId16"/>
    <p:sldId id="274" r:id="rId17"/>
    <p:sldId id="271" r:id="rId18"/>
    <p:sldId id="272" r:id="rId19"/>
    <p:sldId id="276" r:id="rId20"/>
    <p:sldId id="273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72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1 Rectángulo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38 Rectángulo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39 Rectángulo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40 Rectángulo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41 Rectángulo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55 Rectángulo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64 Rectángulo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65 Rectángulo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66 Rectángulo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5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19B574-632F-4FE4-A227-ED48C5E9551F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16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7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64760D-6407-4934-8D8F-2A645259A5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43B2-B88B-4C1F-A97C-49930FF05234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F2C5-2152-42D1-9578-87448AF825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84C9-C7F6-47A6-99EB-3BDA58E8DDB9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263D7-8B69-43DC-BE53-0B04B64240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4D6E-6F29-4243-85B2-C11A5CE4FD79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FCB43-86A5-403C-AA88-2FA5F4E3808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3 Forma libre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14 Forma libre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12 Forma libre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24 Forma libre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25 Forma libre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6 Rectángulo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7 Rectángulo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8 Rectángulo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9 Rectángulo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10 Rectángulo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11 Rectángulo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434658-D2C5-4ADB-9B71-B70A1B99FD88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2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CC8BEE-E81D-4DC6-8C59-8504CF87EA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ADECA3-020E-4654-9862-5FEF4A068022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E3860B-6438-4D67-8745-3BB29FEAB5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4 Rectángulo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5 Rectángulo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16 Rectángulo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17 Rectángulo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8 Rectángulo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19 Rectángulo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20 Rectángulo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21 Rectángulo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28 Rectángulo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9 Rectángulo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133B05-D1CE-465E-A784-A4581690FE1B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1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5D4E32-3610-46A7-953E-434F47905D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C1EEF-E1F1-47E7-8B30-A1D71442D6E4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D7173-23C7-4F73-9780-07819AD8D6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AFF364-01D0-4660-9584-CE4F80F01B14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681B6B-17E5-459A-A470-7419ECC2CC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0A4E8-0042-4129-9983-1E9704FFF68D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D849-42E9-4DDC-8AF9-B0BC31A40E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8 Conector recto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9 Grupo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14 Conector recto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15 Conector recto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16 Conector recto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13 Grupo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10 Conector recto"/>
            <p:cNvCxnSpPr/>
            <p:nvPr/>
          </p:nvCxnSpPr>
          <p:spPr>
            <a:xfrm rot="16200000">
              <a:off x="6663593" y="1298375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1 Conector recto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2 Conector recto"/>
            <p:cNvCxnSpPr/>
            <p:nvPr/>
          </p:nvCxnSpPr>
          <p:spPr>
            <a:xfrm rot="5400000" flipH="1">
              <a:off x="6744513" y="1297400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17 Grupo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18 Conector recto"/>
            <p:cNvCxnSpPr/>
            <p:nvPr/>
          </p:nvCxnSpPr>
          <p:spPr>
            <a:xfrm rot="16200000">
              <a:off x="6663592" y="1298373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9 Conector recto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20 Conector recto"/>
            <p:cNvCxnSpPr/>
            <p:nvPr/>
          </p:nvCxnSpPr>
          <p:spPr>
            <a:xfrm rot="5400000" flipH="1">
              <a:off x="6744512" y="1297398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7F0399-84D0-43A9-B609-5472BA00F76D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20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3CE82B-86A1-4AD0-BF36-E6D89D6BAE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Rectángulo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16 Rectángulo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6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83F3836-ACCD-4A2B-8B41-EEEC794713A1}" type="datetimeFigureOut">
              <a:rPr lang="es-ES"/>
              <a:pPr>
                <a:defRPr/>
              </a:pPr>
              <a:t>01/01/2002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FA7B978-3E6A-407E-9273-F1A2F4CE84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0" r:id="rId6"/>
    <p:sldLayoutId id="2147483676" r:id="rId7"/>
    <p:sldLayoutId id="2147483669" r:id="rId8"/>
    <p:sldLayoutId id="2147483677" r:id="rId9"/>
    <p:sldLayoutId id="2147483668" r:id="rId10"/>
    <p:sldLayoutId id="2147483667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3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2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3 CuadroTexto"/>
          <p:cNvSpPr txBox="1">
            <a:spLocks noChangeArrowheads="1"/>
          </p:cNvSpPr>
          <p:nvPr/>
        </p:nvSpPr>
        <p:spPr bwMode="auto">
          <a:xfrm>
            <a:off x="1785938" y="857250"/>
            <a:ext cx="52863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5400" dirty="0">
                <a:solidFill>
                  <a:srgbClr val="FFFF00"/>
                </a:solidFill>
                <a:latin typeface="Corbel" pitchFamily="34" charset="0"/>
              </a:rPr>
              <a:t>TIRO CON ARCO</a:t>
            </a:r>
          </a:p>
        </p:txBody>
      </p:sp>
      <p:sp>
        <p:nvSpPr>
          <p:cNvPr id="13314" name="4 CuadroTexto"/>
          <p:cNvSpPr txBox="1">
            <a:spLocks noChangeArrowheads="1"/>
          </p:cNvSpPr>
          <p:nvPr/>
        </p:nvSpPr>
        <p:spPr bwMode="auto">
          <a:xfrm>
            <a:off x="2214563" y="2500313"/>
            <a:ext cx="4214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dirty="0">
              <a:latin typeface="Corbel" pitchFamily="34" charset="0"/>
            </a:endParaRPr>
          </a:p>
        </p:txBody>
      </p:sp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0" y="2357438"/>
            <a:ext cx="9144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/>
            <a:r>
              <a:rPr lang="es-MX" sz="3600" b="1" dirty="0">
                <a:solidFill>
                  <a:srgbClr val="FFFF00"/>
                </a:solidFill>
                <a:cs typeface="Arial" charset="0"/>
              </a:rPr>
              <a:t>PROGRAMA INTEGRAL DE PREPARACIÓN DEL DEPORTISTA</a:t>
            </a:r>
            <a:endParaRPr lang="es-ES_tradnl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s-ES_tradnl" dirty="0"/>
          </a:p>
        </p:txBody>
      </p:sp>
      <p:sp>
        <p:nvSpPr>
          <p:cNvPr id="13316" name="6 CuadroTexto"/>
          <p:cNvSpPr txBox="1">
            <a:spLocks noChangeArrowheads="1"/>
          </p:cNvSpPr>
          <p:nvPr/>
        </p:nvSpPr>
        <p:spPr bwMode="auto">
          <a:xfrm>
            <a:off x="2714625" y="5713035"/>
            <a:ext cx="4214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 b="1" dirty="0">
                <a:solidFill>
                  <a:srgbClr val="FFFF00"/>
                </a:solidFill>
                <a:latin typeface="Bookman Old Style" pitchFamily="18" charset="0"/>
              </a:rPr>
              <a:t>República de Cuba, </a:t>
            </a:r>
            <a:r>
              <a:rPr lang="es-ES" sz="2400" b="1" dirty="0" smtClean="0">
                <a:solidFill>
                  <a:srgbClr val="FFFF00"/>
                </a:solidFill>
                <a:latin typeface="Bookman Old Style" pitchFamily="18" charset="0"/>
              </a:rPr>
              <a:t>2016</a:t>
            </a:r>
            <a:endParaRPr lang="es-ES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3317" name="9 CuadroTexto"/>
          <p:cNvSpPr txBox="1">
            <a:spLocks noChangeArrowheads="1"/>
          </p:cNvSpPr>
          <p:nvPr/>
        </p:nvSpPr>
        <p:spPr bwMode="auto">
          <a:xfrm>
            <a:off x="785812" y="3774043"/>
            <a:ext cx="707231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400" b="1" dirty="0">
                <a:solidFill>
                  <a:srgbClr val="FFFF00"/>
                </a:solidFill>
                <a:cs typeface="Times New Roman" pitchFamily="18" charset="0"/>
              </a:rPr>
              <a:t>AUTORES:</a:t>
            </a:r>
            <a:endParaRPr lang="es-ES" sz="2400" dirty="0">
              <a:solidFill>
                <a:srgbClr val="FFFF00"/>
              </a:solidFill>
            </a:endParaRPr>
          </a:p>
          <a:p>
            <a:pPr eaLnBrk="0" hangingPunct="0"/>
            <a:r>
              <a:rPr lang="es-MX" sz="2400" dirty="0">
                <a:solidFill>
                  <a:srgbClr val="FFFF00"/>
                </a:solidFill>
                <a:cs typeface="Times New Roman" pitchFamily="18" charset="0"/>
              </a:rPr>
              <a:t>Lic. </a:t>
            </a:r>
            <a:r>
              <a:rPr lang="es-MX" sz="2400" dirty="0" smtClean="0">
                <a:solidFill>
                  <a:srgbClr val="FFFF00"/>
                </a:solidFill>
                <a:cs typeface="Times New Roman" pitchFamily="18" charset="0"/>
              </a:rPr>
              <a:t>Tamara  </a:t>
            </a:r>
            <a:r>
              <a:rPr lang="es-MX" sz="2400" dirty="0" err="1" smtClean="0">
                <a:solidFill>
                  <a:srgbClr val="FFFF00"/>
                </a:solidFill>
                <a:cs typeface="Times New Roman" pitchFamily="18" charset="0"/>
              </a:rPr>
              <a:t>Jimenez</a:t>
            </a:r>
            <a:r>
              <a:rPr lang="es-MX" sz="2400" dirty="0" smtClean="0">
                <a:solidFill>
                  <a:srgbClr val="FFFF00"/>
                </a:solidFill>
                <a:cs typeface="Times New Roman" pitchFamily="18" charset="0"/>
              </a:rPr>
              <a:t>  </a:t>
            </a:r>
            <a:r>
              <a:rPr lang="es-MX" sz="2400" dirty="0" err="1" smtClean="0">
                <a:solidFill>
                  <a:srgbClr val="FFFF00"/>
                </a:solidFill>
                <a:cs typeface="Times New Roman" pitchFamily="18" charset="0"/>
              </a:rPr>
              <a:t>Castañet</a:t>
            </a:r>
            <a:endParaRPr lang="es-MX" sz="2400" dirty="0" smtClean="0">
              <a:solidFill>
                <a:srgbClr val="FFFF00"/>
              </a:solidFill>
              <a:cs typeface="Times New Roman" pitchFamily="18" charset="0"/>
            </a:endParaRPr>
          </a:p>
          <a:p>
            <a:pPr eaLnBrk="0" hangingPunct="0"/>
            <a:r>
              <a:rPr lang="es-MX" sz="2400" dirty="0" smtClean="0">
                <a:solidFill>
                  <a:srgbClr val="FFFF00"/>
                </a:solidFill>
                <a:cs typeface="Times New Roman" pitchFamily="18" charset="0"/>
              </a:rPr>
              <a:t>Lic. Vladimir  Quitas    Barrios</a:t>
            </a:r>
            <a:endParaRPr lang="es-ES" sz="2400" dirty="0">
              <a:solidFill>
                <a:srgbClr val="FFFF00"/>
              </a:solidFill>
            </a:endParaRPr>
          </a:p>
          <a:p>
            <a:pPr eaLnBrk="0" hangingPunct="0"/>
            <a:r>
              <a:rPr lang="es-MX" sz="2400" dirty="0">
                <a:solidFill>
                  <a:srgbClr val="FFFF00"/>
                </a:solidFill>
                <a:cs typeface="Times New Roman" pitchFamily="18" charset="0"/>
              </a:rPr>
              <a:t>Lic. </a:t>
            </a:r>
            <a:r>
              <a:rPr lang="es-MX" sz="2400" dirty="0" smtClean="0">
                <a:solidFill>
                  <a:srgbClr val="FFFF00"/>
                </a:solidFill>
                <a:cs typeface="Times New Roman" pitchFamily="18" charset="0"/>
              </a:rPr>
              <a:t>Reiter     </a:t>
            </a:r>
            <a:r>
              <a:rPr lang="es-MX" sz="2400" dirty="0" err="1" smtClean="0">
                <a:solidFill>
                  <a:srgbClr val="FFFF00"/>
                </a:solidFill>
                <a:cs typeface="Times New Roman" pitchFamily="18" charset="0"/>
              </a:rPr>
              <a:t>Tellez</a:t>
            </a:r>
            <a:r>
              <a:rPr lang="es-MX" sz="2400" dirty="0" smtClean="0">
                <a:solidFill>
                  <a:srgbClr val="FFFF00"/>
                </a:solidFill>
                <a:cs typeface="Times New Roman" pitchFamily="18" charset="0"/>
              </a:rPr>
              <a:t>      Velazco</a:t>
            </a:r>
          </a:p>
          <a:p>
            <a:pPr eaLnBrk="0" hangingPunct="0"/>
            <a:r>
              <a:rPr lang="es-MX" sz="2400" dirty="0" smtClean="0">
                <a:solidFill>
                  <a:srgbClr val="FFFF00"/>
                </a:solidFill>
                <a:cs typeface="Times New Roman" pitchFamily="18" charset="0"/>
              </a:rPr>
              <a:t>Lic. Eduardo  Marrero  </a:t>
            </a:r>
            <a:r>
              <a:rPr lang="es-MX" sz="2400" dirty="0" err="1" smtClean="0">
                <a:solidFill>
                  <a:srgbClr val="FFFF00"/>
                </a:solidFill>
                <a:cs typeface="Times New Roman" pitchFamily="18" charset="0"/>
              </a:rPr>
              <a:t>Perez</a:t>
            </a:r>
            <a:endParaRPr lang="es-MX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528234"/>
            <a:ext cx="8715404" cy="50006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Normas de ingreso 10-12 años.</a:t>
            </a:r>
            <a:r>
              <a:rPr lang="es-ES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ES" sz="2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ES" sz="2800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s-ES" sz="28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7890" name="2 CuadroTexto"/>
          <p:cNvSpPr txBox="1">
            <a:spLocks noChangeArrowheads="1"/>
          </p:cNvSpPr>
          <p:nvPr/>
        </p:nvSpPr>
        <p:spPr bwMode="auto">
          <a:xfrm>
            <a:off x="827584" y="1052736"/>
            <a:ext cx="8001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ES" sz="2000" dirty="0">
                <a:solidFill>
                  <a:srgbClr val="FFFF00"/>
                </a:solidFill>
                <a:cs typeface="Arial" charset="0"/>
              </a:rPr>
              <a:t>Para la categoría </a:t>
            </a:r>
            <a:r>
              <a:rPr lang="es-ES" sz="2000" dirty="0" smtClean="0">
                <a:solidFill>
                  <a:srgbClr val="FFFF00"/>
                </a:solidFill>
                <a:cs typeface="Arial" charset="0"/>
              </a:rPr>
              <a:t>pioneril </a:t>
            </a:r>
            <a:r>
              <a:rPr lang="es-ES" sz="2000" dirty="0">
                <a:solidFill>
                  <a:srgbClr val="FFFF00"/>
                </a:solidFill>
                <a:cs typeface="Arial" charset="0"/>
              </a:rPr>
              <a:t>(10-12 años), los aspirantes a ingresar en las Áreas Deportivas deberán realizar la solicitud de matrícula ante el docente deportivo de Tiro con Arco que radica en la misma y se someterá a un período de evaluación técnico – práctico en dicha Área </a:t>
            </a:r>
            <a:r>
              <a:rPr lang="es-ES" sz="2000" dirty="0" smtClean="0">
                <a:solidFill>
                  <a:srgbClr val="FFFF00"/>
                </a:solidFill>
                <a:cs typeface="Arial" charset="0"/>
              </a:rPr>
              <a:t> de acuerdo a las necesidades </a:t>
            </a:r>
            <a:r>
              <a:rPr lang="es-ES" sz="2000" dirty="0">
                <a:solidFill>
                  <a:srgbClr val="FFFF00"/>
                </a:solidFill>
                <a:cs typeface="Arial" charset="0"/>
              </a:rPr>
              <a:t>de atención a la población y estrategias Municipales y Provinciales</a:t>
            </a:r>
            <a:r>
              <a:rPr lang="es-ES" sz="2000" dirty="0" smtClean="0">
                <a:solidFill>
                  <a:srgbClr val="FFFF00"/>
                </a:solidFill>
                <a:cs typeface="Arial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es-ES" sz="2000" dirty="0" smtClean="0">
              <a:cs typeface="Arial" charset="0"/>
            </a:endParaRPr>
          </a:p>
          <a:p>
            <a:pPr>
              <a:lnSpc>
                <a:spcPct val="120000"/>
              </a:lnSpc>
            </a:pPr>
            <a:r>
              <a:rPr lang="es-ES" sz="2000" dirty="0" smtClean="0">
                <a:cs typeface="Arial" charset="0"/>
              </a:rPr>
              <a:t>Se </a:t>
            </a:r>
            <a:r>
              <a:rPr lang="es-ES" sz="2000" dirty="0">
                <a:cs typeface="Arial" charset="0"/>
              </a:rPr>
              <a:t>hará un pre-ingreso </a:t>
            </a:r>
            <a:r>
              <a:rPr lang="es-ES" sz="2000" dirty="0" smtClean="0">
                <a:cs typeface="Arial" charset="0"/>
              </a:rPr>
              <a:t>siguiendo un criterio referente a cualidades morfo funcionales y pruebas antropométricas determinando los biotipos adecuados al deporte, una vez superado esta primera selección se le impartirán elementos </a:t>
            </a:r>
            <a:r>
              <a:rPr lang="es-ES" sz="2000" dirty="0">
                <a:cs typeface="Arial" charset="0"/>
              </a:rPr>
              <a:t>técnicos básicos del </a:t>
            </a:r>
            <a:r>
              <a:rPr lang="es-ES" sz="2000" dirty="0" smtClean="0">
                <a:cs typeface="Arial" charset="0"/>
              </a:rPr>
              <a:t>deporte con bandas elásticas </a:t>
            </a:r>
            <a:r>
              <a:rPr lang="es-ES" sz="2000" dirty="0">
                <a:cs typeface="Arial" charset="0"/>
              </a:rPr>
              <a:t>(las primeras 8 semanas) y al final se hará un test donde se </a:t>
            </a:r>
            <a:r>
              <a:rPr lang="es-ES" sz="2000" dirty="0" smtClean="0">
                <a:cs typeface="Arial" charset="0"/>
              </a:rPr>
              <a:t>evaluará </a:t>
            </a:r>
            <a:r>
              <a:rPr lang="es-ES" sz="2000" dirty="0">
                <a:cs typeface="Arial" charset="0"/>
              </a:rPr>
              <a:t>por un sistema de </a:t>
            </a:r>
            <a:r>
              <a:rPr lang="es-ES" sz="2000" dirty="0" smtClean="0">
                <a:cs typeface="Arial" charset="0"/>
              </a:rPr>
              <a:t>puntuación, los mejores conformarán el grupo talento(+60 ptos) </a:t>
            </a:r>
            <a:r>
              <a:rPr lang="es-ES" sz="2000" dirty="0">
                <a:cs typeface="Arial" charset="0"/>
              </a:rPr>
              <a:t>y </a:t>
            </a:r>
            <a:r>
              <a:rPr lang="es-ES" sz="2000" dirty="0" smtClean="0">
                <a:cs typeface="Arial" charset="0"/>
              </a:rPr>
              <a:t>el resto conformarán la otra pate de la matrícula del Área.</a:t>
            </a:r>
            <a:endParaRPr lang="es-ES" sz="2000" dirty="0">
              <a:latin typeface="Corbe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433388" y="1700213"/>
          <a:ext cx="8678862" cy="5599112"/>
        </p:xfrm>
        <a:graphic>
          <a:graphicData uri="http://schemas.openxmlformats.org/presentationml/2006/ole">
            <p:oleObj spid="_x0000_s38930" name="Documento" r:id="rId3" imgW="6489491" imgH="4064138" progId="Word.Document.12">
              <p:embed/>
            </p:oleObj>
          </a:graphicData>
        </a:graphic>
      </p:graphicFrame>
      <p:sp>
        <p:nvSpPr>
          <p:cNvPr id="38915" name="2 CuadroTexto"/>
          <p:cNvSpPr txBox="1">
            <a:spLocks noChangeArrowheads="1"/>
          </p:cNvSpPr>
          <p:nvPr/>
        </p:nvSpPr>
        <p:spPr bwMode="auto">
          <a:xfrm>
            <a:off x="1285875" y="357188"/>
            <a:ext cx="7429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2800" b="1">
                <a:solidFill>
                  <a:srgbClr val="FF0000"/>
                </a:solidFill>
                <a:cs typeface="Arial" charset="0"/>
              </a:rPr>
              <a:t>TEST TÉCNICO PARA EL INGRESO EN EL ÁREA DEPORTIVA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75" y="714375"/>
            <a:ext cx="8072438" cy="5570538"/>
          </a:xfrm>
        </p:spPr>
        <p:txBody>
          <a:bodyPr>
            <a:normAutofit fontScale="9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PROGRAMA DE ENSEÑANZA DE TIRO CON ARCO CATEGORIA 10-12 AÑOS</a:t>
            </a:r>
            <a:endParaRPr lang="es-E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MX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MX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Este Programa de enseñanza consta de 42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MX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semanas con una frecuencia de dos horas</a:t>
            </a:r>
          </a:p>
          <a:p>
            <a:pPr marL="87313" indent="-1905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MX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diarias,  con una frecuencia de 5 veces a la semana para un total de 210 clases y un total de 420 horas-clases</a:t>
            </a:r>
            <a:endParaRPr lang="es-ES" sz="3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E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1563" y="285750"/>
            <a:ext cx="7772400" cy="928688"/>
          </a:xfrm>
        </p:spPr>
        <p:txBody>
          <a:bodyPr>
            <a:normAutofit fontScale="92500" lnSpcReduction="2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Normativas Técnicas</a:t>
            </a:r>
          </a:p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Categoría 10-12 años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ES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00444131"/>
              </p:ext>
            </p:extLst>
          </p:nvPr>
        </p:nvGraphicFramePr>
        <p:xfrm>
          <a:off x="1043608" y="1124744"/>
          <a:ext cx="7827963" cy="6638925"/>
        </p:xfrm>
        <a:graphic>
          <a:graphicData uri="http://schemas.openxmlformats.org/presentationml/2006/ole">
            <p:oleObj spid="_x0000_s39955" name="Documento" r:id="rId3" imgW="5899118" imgH="5013088" progId="Word.Document.12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95536" y="1268760"/>
            <a:ext cx="8001000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s-ES" dirty="0"/>
          </a:p>
          <a:p>
            <a:pPr algn="just" eaLnBrk="0" hangingPunct="0">
              <a:buFontTx/>
              <a:buChar char="•"/>
            </a:pPr>
            <a:r>
              <a:rPr lang="es-MX" sz="2800" b="1" dirty="0">
                <a:ea typeface="Times New Roman" pitchFamily="18" charset="0"/>
                <a:cs typeface="Arial" charset="0"/>
              </a:rPr>
              <a:t>En la categoría 10-12 años se atenderán con mayor rigor los aspectos técnicos y el resultado. Frente a una diana de 122 cm. de diámetro y a una distancia de 15 m, con tres flechas como mínimo, el alumno efectuará 12 disparos. </a:t>
            </a:r>
            <a:endParaRPr lang="es-ES" sz="2800" b="1" dirty="0"/>
          </a:p>
          <a:p>
            <a:pPr eaLnBrk="0" hangingPunct="0"/>
            <a:endParaRPr lang="es-E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7402286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92010" y="116632"/>
            <a:ext cx="7286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MX" sz="3600" b="1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NORMATIVAS TEÓRICAS </a:t>
            </a:r>
            <a:endParaRPr lang="es-MX" sz="3600" dirty="0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270541" y="836712"/>
            <a:ext cx="792956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es-MX" sz="2400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Medidas de </a:t>
            </a: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Seguridad</a:t>
            </a:r>
          </a:p>
          <a:p>
            <a:pPr algn="just">
              <a:defRPr/>
            </a:pPr>
            <a:endParaRPr lang="es-ES" sz="2400" dirty="0">
              <a:solidFill>
                <a:srgbClr val="FFFF00"/>
              </a:solidFill>
              <a:latin typeface="Arial" pitchFamily="34" charset="0"/>
            </a:endParaRPr>
          </a:p>
          <a:p>
            <a:pPr marL="342900" indent="-342900" algn="just"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Reglamento</a:t>
            </a:r>
          </a:p>
          <a:p>
            <a:pPr algn="just">
              <a:defRPr/>
            </a:pPr>
            <a:endParaRPr lang="es-ES" sz="2400" dirty="0">
              <a:solidFill>
                <a:srgbClr val="FFFF00"/>
              </a:solidFill>
              <a:latin typeface="Arial" pitchFamily="34" charset="0"/>
            </a:endParaRPr>
          </a:p>
          <a:p>
            <a:pPr marL="342900" indent="-342900" algn="just" eaLnBrk="0" hangingPunct="0">
              <a:buFont typeface="Wingdings" pitchFamily="2" charset="2"/>
              <a:buChar char="ü"/>
              <a:defRPr/>
            </a:pP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Corrección </a:t>
            </a:r>
            <a:r>
              <a:rPr lang="es-MX" sz="2400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 </a:t>
            </a: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errores</a:t>
            </a:r>
          </a:p>
          <a:p>
            <a:pPr algn="just" eaLnBrk="0" hangingPunct="0">
              <a:defRPr/>
            </a:pPr>
            <a:endParaRPr lang="es-ES" sz="2400" dirty="0">
              <a:solidFill>
                <a:srgbClr val="FFFF00"/>
              </a:solidFill>
              <a:latin typeface="Arial" pitchFamily="34" charset="0"/>
            </a:endParaRPr>
          </a:p>
          <a:p>
            <a:pPr marL="342900" indent="-342900" algn="just" eaLnBrk="0" hangingPunct="0">
              <a:buFont typeface="Wingdings" pitchFamily="2" charset="2"/>
              <a:buChar char="ü"/>
              <a:defRPr/>
            </a:pPr>
            <a:r>
              <a:rPr lang="es-MX" sz="2400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Componentes del </a:t>
            </a: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equipo</a:t>
            </a:r>
          </a:p>
          <a:p>
            <a:pPr algn="just" eaLnBrk="0" hangingPunct="0">
              <a:defRPr/>
            </a:pPr>
            <a:endParaRPr lang="es-ES" sz="2400" dirty="0">
              <a:solidFill>
                <a:srgbClr val="FFFF00"/>
              </a:solidFill>
              <a:latin typeface="Arial" pitchFamily="34" charset="0"/>
            </a:endParaRPr>
          </a:p>
          <a:p>
            <a:pPr marL="342900" indent="-342900" algn="just" eaLnBrk="0" hangingPunct="0">
              <a:buFont typeface="Wingdings" pitchFamily="2" charset="2"/>
              <a:buChar char="ü"/>
              <a:defRPr/>
            </a:pPr>
            <a:r>
              <a:rPr lang="es-MX" sz="2400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Cuidado y mantenimiento del </a:t>
            </a: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equipo</a:t>
            </a:r>
          </a:p>
          <a:p>
            <a:pPr algn="just" eaLnBrk="0" hangingPunct="0">
              <a:defRPr/>
            </a:pPr>
            <a:endParaRPr lang="es-ES" sz="2400" dirty="0">
              <a:solidFill>
                <a:srgbClr val="FFFF00"/>
              </a:solidFill>
              <a:latin typeface="Arial" pitchFamily="34" charset="0"/>
            </a:endParaRPr>
          </a:p>
          <a:p>
            <a:pPr marL="342900" indent="-342900" algn="just" eaLnBrk="0" hangingPunct="0">
              <a:buFont typeface="Wingdings" pitchFamily="2" charset="2"/>
              <a:buChar char="ü"/>
              <a:defRPr/>
            </a:pPr>
            <a:r>
              <a:rPr lang="es-MX" sz="2400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Historia del Tiro con Arco, logros del mismo y del deporte </a:t>
            </a:r>
            <a:r>
              <a:rPr lang="es-MX" sz="24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cubano</a:t>
            </a:r>
          </a:p>
          <a:p>
            <a:pPr algn="just" eaLnBrk="0" hangingPunct="0">
              <a:defRPr/>
            </a:pPr>
            <a:endParaRPr lang="es-MX" sz="2400" dirty="0">
              <a:solidFill>
                <a:srgbClr val="FFF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es-MX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Se realizará una evaluación cualitativa en el transcurso del programa de enseñanza</a:t>
            </a:r>
            <a:endParaRPr lang="es-MX" sz="24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500063" y="2214563"/>
          <a:ext cx="8286808" cy="4556760"/>
        </p:xfrm>
        <a:graphic>
          <a:graphicData uri="http://schemas.openxmlformats.org/drawingml/2006/table">
            <a:tbl>
              <a:tblPr/>
              <a:tblGrid>
                <a:gridCol w="1804729"/>
                <a:gridCol w="1916799"/>
                <a:gridCol w="2282640"/>
                <a:gridCol w="2282640"/>
              </a:tblGrid>
              <a:tr h="10725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CATEGORÍA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FRECUENCIA SEMANAL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HORAS CLASES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TOTAL/SEMANAL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10-12 AÑOS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 anchor="ctr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13-15 AÑOS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16-18 AÑOS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s-E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E. NACIONAL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rgbClr val="FFFF00"/>
                          </a:solidFill>
                          <a:latin typeface="Arial"/>
                          <a:ea typeface="Calibri"/>
                          <a:cs typeface="Times New Roman"/>
                        </a:rPr>
                        <a:t>25-30</a:t>
                      </a:r>
                      <a:endParaRPr lang="es-E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171" marR="51171" marT="0" marB="0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65" name="3 CuadroTexto"/>
          <p:cNvSpPr txBox="1">
            <a:spLocks noChangeArrowheads="1"/>
          </p:cNvSpPr>
          <p:nvPr/>
        </p:nvSpPr>
        <p:spPr bwMode="auto">
          <a:xfrm>
            <a:off x="357188" y="428625"/>
            <a:ext cx="8572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3200" b="1">
                <a:solidFill>
                  <a:srgbClr val="FF0000"/>
                </a:solidFill>
                <a:cs typeface="Arial" charset="0"/>
              </a:rPr>
              <a:t>Distribución del tiempo por edades cronológicas y categorías.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35831" y="596896"/>
            <a:ext cx="7772400" cy="114300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ORIENTACIONES METODOLÓGICAS</a:t>
            </a:r>
            <a: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s-ES_tradnl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Generalidades</a:t>
            </a:r>
            <a:r>
              <a:rPr lang="es-ES" sz="2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s-E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058" name="2 CuadroTexto"/>
          <p:cNvSpPr txBox="1">
            <a:spLocks noChangeArrowheads="1"/>
          </p:cNvSpPr>
          <p:nvPr/>
        </p:nvSpPr>
        <p:spPr bwMode="auto">
          <a:xfrm>
            <a:off x="721404" y="1628800"/>
            <a:ext cx="8215313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cs typeface="Arial" charset="0"/>
              </a:rPr>
              <a:t>El Plan de entrenamiento debe cumplirse bajo cualquier condición de tiempo (calor, frío, lluvia) y solo podrá afectarse por razones superiores a la propia instalación o escuela.</a:t>
            </a:r>
            <a:br>
              <a:rPr lang="es-ES" sz="2400" dirty="0">
                <a:solidFill>
                  <a:srgbClr val="FFFF00"/>
                </a:solidFill>
                <a:cs typeface="Arial" charset="0"/>
              </a:rPr>
            </a:br>
            <a:r>
              <a:rPr lang="es-ES_tradnl" sz="2400" dirty="0">
                <a:solidFill>
                  <a:srgbClr val="FFFF00"/>
                </a:solidFill>
                <a:cs typeface="Arial" charset="0"/>
              </a:rPr>
              <a:t>En los casos de dificultad con el clima (lluvia, frio, etc.) se deben organizar entrenamientos en el lugar, acorde con la necesidad planteada para ese día</a:t>
            </a:r>
            <a:r>
              <a:rPr lang="es-ES_tradnl" sz="2400" dirty="0" smtClean="0">
                <a:solidFill>
                  <a:srgbClr val="FFFF00"/>
                </a:solidFill>
                <a:cs typeface="Arial" charset="0"/>
              </a:rPr>
              <a:t>.</a:t>
            </a:r>
            <a:r>
              <a:rPr lang="es-ES" sz="2400" dirty="0">
                <a:solidFill>
                  <a:srgbClr val="FFFF00"/>
                </a:solidFill>
                <a:cs typeface="Arial" charset="0"/>
              </a:rPr>
              <a:t/>
            </a:r>
            <a:br>
              <a:rPr lang="es-ES" sz="2400" dirty="0">
                <a:solidFill>
                  <a:srgbClr val="FFFF00"/>
                </a:solidFill>
                <a:cs typeface="Arial" charset="0"/>
              </a:rPr>
            </a:br>
            <a:r>
              <a:rPr lang="es-ES_tradnl" sz="2400" dirty="0">
                <a:cs typeface="Arial" charset="0"/>
              </a:rPr>
              <a:t>El aumento de la carga se establece entre el 4 y 10%, considerando la edad y los años de experiencia del atleta.</a:t>
            </a:r>
            <a:r>
              <a:rPr lang="es-ES" sz="2400" dirty="0">
                <a:solidFill>
                  <a:srgbClr val="FFFF00"/>
                </a:solidFill>
                <a:cs typeface="Arial" charset="0"/>
              </a:rPr>
              <a:t/>
            </a:r>
            <a:br>
              <a:rPr lang="es-ES" sz="2400" dirty="0">
                <a:solidFill>
                  <a:srgbClr val="FFFF00"/>
                </a:solidFill>
                <a:cs typeface="Arial" charset="0"/>
              </a:rPr>
            </a:br>
            <a:r>
              <a:rPr lang="es-ES" sz="2000" dirty="0">
                <a:solidFill>
                  <a:srgbClr val="FFFF00"/>
                </a:solidFill>
                <a:cs typeface="Arial" charset="0"/>
              </a:rPr>
              <a:t/>
            </a:r>
            <a:br>
              <a:rPr lang="es-ES" sz="2000" dirty="0">
                <a:solidFill>
                  <a:srgbClr val="FFFF00"/>
                </a:solidFill>
                <a:cs typeface="Arial" charset="0"/>
              </a:rPr>
            </a:br>
            <a:endParaRPr lang="es-ES" sz="2000" dirty="0">
              <a:latin typeface="Corbe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864261" y="404664"/>
            <a:ext cx="7772400" cy="114300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2400" b="1" cap="all" dirty="0">
                <a:solidFill>
                  <a:srgbClr val="FF0000"/>
                </a:solidFill>
                <a:effectLst>
                  <a:reflection blurRad="12700" stA="34000" endA="740" endPos="53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ORIENTACIONES METODOLÓGICAS</a:t>
            </a:r>
            <a:r>
              <a:rPr lang="es-ES" sz="2400" b="1" cap="all" dirty="0">
                <a:solidFill>
                  <a:srgbClr val="FF0000"/>
                </a:solidFill>
                <a:effectLst>
                  <a:reflection blurRad="12700" stA="34000" endA="740" endPos="53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2400" b="1" cap="all" dirty="0">
                <a:solidFill>
                  <a:srgbClr val="FF0000"/>
                </a:solidFill>
                <a:effectLst>
                  <a:reflection blurRad="12700" stA="34000" endA="740" endPos="53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_tradnl" sz="2400" b="1" cap="all" dirty="0">
                <a:solidFill>
                  <a:srgbClr val="FF0000"/>
                </a:solidFill>
                <a:effectLst>
                  <a:reflection blurRad="12700" stA="34000" endA="740" endPos="53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>Generalidades</a:t>
            </a:r>
            <a:r>
              <a:rPr lang="es-ES" sz="2400" b="1" cap="all" dirty="0">
                <a:solidFill>
                  <a:srgbClr val="D6ECFF">
                    <a:satMod val="200000"/>
                  </a:srgbClr>
                </a:solidFill>
                <a:effectLst>
                  <a:reflection blurRad="12700" stA="34000" endA="740" endPos="53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2400" b="1" cap="all" dirty="0">
                <a:solidFill>
                  <a:srgbClr val="D6ECFF">
                    <a:satMod val="200000"/>
                  </a:srgbClr>
                </a:solidFill>
                <a:effectLst>
                  <a:reflection blurRad="12700" stA="34000" endA="740" endPos="530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rPr>
            </a:br>
            <a:r>
              <a:rPr lang="es-ES" sz="2400" b="1" spc="-1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s-ES" sz="2400" b="1" spc="-1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</a:br>
            <a:endParaRPr lang="es-ES" sz="2400" b="1" spc="-100" dirty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6082" name="2 CuadroTexto"/>
          <p:cNvSpPr txBox="1">
            <a:spLocks noChangeArrowheads="1"/>
          </p:cNvSpPr>
          <p:nvPr/>
        </p:nvSpPr>
        <p:spPr bwMode="auto">
          <a:xfrm>
            <a:off x="395536" y="1268760"/>
            <a:ext cx="8358188" cy="941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2400" dirty="0">
                <a:solidFill>
                  <a:srgbClr val="FFFF00"/>
                </a:solidFill>
                <a:cs typeface="Arial" charset="0"/>
              </a:rPr>
              <a:t>Los atletas deben recibir orientaciones escritas para el trabajo a realizar durante el período de tránsito que garantice la recuperación y creación de las bases necesarias para el comienzo del siguiente </a:t>
            </a:r>
            <a:r>
              <a:rPr lang="es-ES_tradnl" sz="2400" dirty="0" smtClean="0">
                <a:solidFill>
                  <a:srgbClr val="FFFF00"/>
                </a:solidFill>
                <a:cs typeface="Arial" charset="0"/>
              </a:rPr>
              <a:t>Macro ciclo.</a:t>
            </a:r>
            <a:endParaRPr lang="es-ES" sz="2400" dirty="0">
              <a:solidFill>
                <a:srgbClr val="FFFF0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2400" dirty="0" smtClean="0">
                <a:cs typeface="Arial" charset="0"/>
              </a:rPr>
              <a:t>La </a:t>
            </a:r>
            <a:r>
              <a:rPr lang="es-ES_tradnl" sz="2400" dirty="0">
                <a:cs typeface="Arial" charset="0"/>
              </a:rPr>
              <a:t>confección de los planes de </a:t>
            </a:r>
            <a:r>
              <a:rPr lang="es-ES_tradnl" sz="2400" dirty="0" smtClean="0">
                <a:cs typeface="Arial" charset="0"/>
              </a:rPr>
              <a:t>entrenamiento deberá tomar en cuenta la </a:t>
            </a:r>
            <a:r>
              <a:rPr lang="es-ES_tradnl" sz="2400" dirty="0" smtClean="0">
                <a:cs typeface="Arial" charset="0"/>
              </a:rPr>
              <a:t>individualización,  </a:t>
            </a:r>
            <a:r>
              <a:rPr lang="es-ES_tradnl" sz="2400" dirty="0" smtClean="0">
                <a:cs typeface="Arial" charset="0"/>
              </a:rPr>
              <a:t>acentuándose </a:t>
            </a:r>
            <a:r>
              <a:rPr lang="es-ES_tradnl" sz="2400" dirty="0" smtClean="0">
                <a:cs typeface="Arial" charset="0"/>
              </a:rPr>
              <a:t>sobre todo a </a:t>
            </a:r>
            <a:r>
              <a:rPr lang="es-ES_tradnl" sz="2400" dirty="0" smtClean="0">
                <a:cs typeface="Arial" charset="0"/>
              </a:rPr>
              <a:t>las categorías superiores y el cumplimiento de los % de trabajo por etapas para las diferentes edades y categorías.</a:t>
            </a:r>
            <a:endParaRPr lang="es-ES" sz="2400" dirty="0">
              <a:latin typeface="Corbel" pitchFamily="34" charset="0"/>
            </a:endParaRPr>
          </a:p>
          <a:p>
            <a:pPr>
              <a:lnSpc>
                <a:spcPct val="150000"/>
              </a:lnSpc>
            </a:pPr>
            <a:endParaRPr lang="es-ES" sz="2000" dirty="0">
              <a:latin typeface="Corbe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CuadroTexto"/>
          <p:cNvSpPr txBox="1">
            <a:spLocks noChangeArrowheads="1"/>
          </p:cNvSpPr>
          <p:nvPr/>
        </p:nvSpPr>
        <p:spPr bwMode="auto">
          <a:xfrm>
            <a:off x="424269" y="1700808"/>
            <a:ext cx="835818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 smtClean="0">
                <a:latin typeface="Corbel" pitchFamily="34" charset="0"/>
              </a:rPr>
              <a:t>Terminada la Olimpiada Nacional  Juvenil  los atletas</a:t>
            </a:r>
            <a:r>
              <a:rPr lang="es-ES" sz="2400" dirty="0">
                <a:latin typeface="Corbel" pitchFamily="34" charset="0"/>
              </a:rPr>
              <a:t> </a:t>
            </a:r>
            <a:r>
              <a:rPr lang="es-ES" sz="2400" dirty="0" smtClean="0">
                <a:latin typeface="Corbel" pitchFamily="34" charset="0"/>
              </a:rPr>
              <a:t>de esta </a:t>
            </a:r>
            <a:r>
              <a:rPr lang="es-ES" sz="2400" dirty="0">
                <a:latin typeface="Corbel" pitchFamily="34" charset="0"/>
              </a:rPr>
              <a:t>categoría </a:t>
            </a:r>
            <a:r>
              <a:rPr lang="es-ES" sz="2400" dirty="0" smtClean="0">
                <a:latin typeface="Corbel" pitchFamily="34" charset="0"/>
              </a:rPr>
              <a:t> deben mantenerse entrenando  en el  período de abril  a agosto para poder </a:t>
            </a:r>
            <a:r>
              <a:rPr lang="es-ES" sz="2400" dirty="0" smtClean="0">
                <a:latin typeface="Corbel" pitchFamily="34" charset="0"/>
              </a:rPr>
              <a:t> continuar trabajando sobre los errores técnicos que aun perduran del </a:t>
            </a:r>
            <a:r>
              <a:rPr lang="es-ES" sz="2400" dirty="0" smtClean="0">
                <a:latin typeface="Corbel" pitchFamily="34" charset="0"/>
              </a:rPr>
              <a:t>período de </a:t>
            </a:r>
            <a:r>
              <a:rPr lang="es-ES" sz="2400" dirty="0" smtClean="0">
                <a:latin typeface="Corbel" pitchFamily="34" charset="0"/>
              </a:rPr>
              <a:t>entrenamiento </a:t>
            </a:r>
            <a:r>
              <a:rPr lang="es-ES" sz="2400" smtClean="0">
                <a:latin typeface="Corbel" pitchFamily="34" charset="0"/>
              </a:rPr>
              <a:t>que termino, </a:t>
            </a:r>
            <a:r>
              <a:rPr lang="es-ES" sz="2400" dirty="0" smtClean="0">
                <a:latin typeface="Corbel" pitchFamily="34" charset="0"/>
              </a:rPr>
              <a:t>así contribuir  a un mejor  desempeño  en el próximo  curso escolar.  </a:t>
            </a:r>
          </a:p>
        </p:txBody>
      </p:sp>
    </p:spTree>
    <p:extLst>
      <p:ext uri="{BB962C8B-B14F-4D97-AF65-F5344CB8AC3E}">
        <p14:creationId xmlns:p14="http://schemas.microsoft.com/office/powerpoint/2010/main" xmlns="" val="3573767262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rgbClr val="FF0000"/>
                </a:solidFill>
              </a:rPr>
              <a:t>ÍNDICE</a:t>
            </a:r>
            <a:r>
              <a:rPr lang="es-E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s-E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s-E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500" y="785813"/>
            <a:ext cx="8286750" cy="5715000"/>
          </a:xfrm>
        </p:spPr>
        <p:txBody>
          <a:bodyPr>
            <a:noAutofit/>
          </a:bodyPr>
          <a:lstStyle/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INTRODUCCIÓN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Sistema de Enseñanza. Los Objetivos Generales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Las Categorías de cada Institución, la relación alumno-profesor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La categoría 10-12 años, ambos sexos, programa de Enseñanza, sistema de selección.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La categoría 13-15 años, ambos sexos, </a:t>
            </a:r>
            <a:r>
              <a:rPr lang="es-ES_tradnl" sz="1600" b="1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plan  de Entrenamiento, relación de las cargas, relación alumno-profesor, documentos obligatorios.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Normativas que rigen la selección, continuidad y test pedagógicos periódicos de aplicación a los atletas de Tiro con Arco de la categoría 13-15 años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La categoría 16-18 años, ambos sexos plan de Entrenamiento, relación de las cargas, relación alumno-profesor, documentos obligatorios.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Normativas que rigen la selección, continuidad y test pedagógicos periódicos de aplicación a los atletas de Tiro con Arco de la categoría 16-18 años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La categoría Equipos Nacionales, ambos sexos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Normativas que rigen la selección, continuidad y test pedagógicos periódicos de aplicación a los atletas de Tiro con Arco de la categoría Equipos Nacionales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Glosario de Términos Técnicos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marL="342900" eaLnBrk="1" hangingPunct="1">
              <a:buFont typeface="Wingdings" pitchFamily="2" charset="2"/>
              <a:buNone/>
            </a:pPr>
            <a:r>
              <a:rPr lang="es-ES_tradnl" sz="1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Bibliografía</a:t>
            </a:r>
            <a:endParaRPr lang="es-ES" sz="1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928926" y="2214554"/>
            <a:ext cx="3233418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80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+mn-lt"/>
              </a:rPr>
              <a:t>FIN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914400" y="785813"/>
            <a:ext cx="7772400" cy="5570537"/>
          </a:xfrm>
        </p:spPr>
        <p:txBody>
          <a:bodyPr>
            <a:normAutofit fontScale="77500" lnSpcReduction="20000"/>
          </a:bodyPr>
          <a:lstStyle/>
          <a:p>
            <a:pPr marL="411480" algn="ct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OBJETIVOS GENERALES </a:t>
            </a: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" sz="31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Educar dentro de los valores éticos, morales  y Políticos-ideológicos de nuestra sociedad Socialista, </a:t>
            </a:r>
            <a:r>
              <a:rPr lang="es-ES_tradnl" sz="31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s-ES_tradnl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ormando verdaderos patriotas. </a:t>
            </a:r>
            <a:endParaRPr lang="es-ES" sz="31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Contribuir al desarrollo integral de la persona.</a:t>
            </a:r>
            <a:endParaRPr lang="es-ES" sz="31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Formar en los atletas una alta combatividad para competir y lograr elevados resultados. </a:t>
            </a:r>
            <a:endParaRPr lang="es-ES" sz="31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sz="31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Lograr los más altos resultados en eventos nacionales e internacionales de alto nivel para prestigio del país.</a:t>
            </a:r>
            <a:endParaRPr lang="es-ES" sz="31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algn="just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E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332656"/>
            <a:ext cx="7943850" cy="5713412"/>
          </a:xfrm>
        </p:spPr>
        <p:txBody>
          <a:bodyPr>
            <a:normAutofit fontScale="62500" lnSpcReduction="2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LAS CATEGORÍAS DE CADA INSTITUCIÓN</a:t>
            </a:r>
            <a:endParaRPr lang="es-E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_tradnl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Área Deportiva: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Categoría 10-12 años (Pioneril) (También serán de iniciación los atletas que comiencen en el deporte aunque sean mayores de 12 años)</a:t>
            </a:r>
            <a:endParaRPr lang="es-E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_tradnl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Escuela de Iniciación Deportiva Escolar (EIDE):</a:t>
            </a:r>
            <a:endParaRPr lang="es-E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Categoría 13‑15 años (Escolar)</a:t>
            </a:r>
            <a:endParaRPr lang="es-E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Categoría 16‑18 años (Juvenil)</a:t>
            </a:r>
            <a:endParaRPr lang="es-E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_tradnl" dirty="0" smtClean="0"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Equipos Nacionales </a:t>
            </a:r>
            <a:endParaRPr lang="es-E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Categoría Libre y siempre que cumplan las normativas de ingresos al equipo nacional </a:t>
            </a:r>
            <a:endParaRPr lang="es-ES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s-E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914400" y="2857500"/>
            <a:ext cx="7772400" cy="34988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_tradnl" smtClean="0"/>
              <a:t> </a:t>
            </a:r>
            <a:endParaRPr lang="es-ES" smtClean="0"/>
          </a:p>
          <a:p>
            <a:pPr eaLnBrk="1" hangingPunct="1">
              <a:buFont typeface="Wingdings" pitchFamily="2" charset="2"/>
              <a:buNone/>
            </a:pPr>
            <a:r>
              <a:rPr lang="es-ES_tradnl" smtClean="0"/>
              <a:t> </a:t>
            </a:r>
            <a:endParaRPr lang="es-ES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68313" y="2681288"/>
          <a:ext cx="8207375" cy="1495425"/>
        </p:xfrm>
        <a:graphic>
          <a:graphicData uri="http://schemas.openxmlformats.org/presentationml/2006/ole">
            <p:oleObj spid="_x0000_s15378" name="Documento" r:id="rId3" imgW="8206990" imgH="1495518" progId="Word.Document.12">
              <p:embed/>
            </p:oleObj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14348" y="2357432"/>
          <a:ext cx="7858179" cy="4149558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rgbClr val="FFFF00"/>
                  </a:outerShdw>
                </a:effectLst>
              </a:tblPr>
              <a:tblGrid>
                <a:gridCol w="2619393"/>
                <a:gridCol w="2619393"/>
                <a:gridCol w="2619393"/>
              </a:tblGrid>
              <a:tr h="532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 smtClean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N </a:t>
                      </a:r>
                      <a:r>
                        <a:rPr lang="es-ES_tradnl" sz="18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 V E L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 smtClean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       Atletas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 smtClean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           Entrenador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42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4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AREAS DEPORTIVAS (Iniciación)</a:t>
                      </a:r>
                      <a:endParaRPr lang="es-ES" sz="14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8-10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8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42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4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ESCUELAS DEPORTES PROVINCIALES</a:t>
                      </a:r>
                      <a:endParaRPr lang="es-ES" sz="14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4 - 6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8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42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4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ESCUELAS DEPORTES PROVINCIALES</a:t>
                      </a:r>
                      <a:endParaRPr lang="es-ES" sz="14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4 - 6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2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4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ESCUELAS NACIONALES</a:t>
                      </a:r>
                      <a:endParaRPr lang="es-ES" sz="14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4-6</a:t>
                      </a:r>
                      <a:endParaRPr lang="es-ES" sz="1800" b="1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s-ES_tradnl" sz="18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s-ES" sz="1800" b="1" dirty="0">
                        <a:solidFill>
                          <a:srgbClr val="FFFF00"/>
                        </a:solidFill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365" name="5 CuadroTexto"/>
          <p:cNvSpPr txBox="1">
            <a:spLocks noChangeArrowheads="1"/>
          </p:cNvSpPr>
          <p:nvPr/>
        </p:nvSpPr>
        <p:spPr bwMode="auto">
          <a:xfrm>
            <a:off x="571500" y="571500"/>
            <a:ext cx="8358188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400" b="1">
                <a:solidFill>
                  <a:srgbClr val="FF0000"/>
                </a:solidFill>
                <a:cs typeface="Arial" charset="0"/>
              </a:rPr>
              <a:t>Relación alumno - profesor</a:t>
            </a:r>
            <a:endParaRPr lang="es-ES" sz="2400">
              <a:solidFill>
                <a:srgbClr val="FF0000"/>
              </a:solidFill>
              <a:cs typeface="Arial" charset="0"/>
            </a:endParaRPr>
          </a:p>
          <a:p>
            <a:r>
              <a:rPr lang="es-ES_tradnl" sz="2400">
                <a:solidFill>
                  <a:srgbClr val="FFFF00"/>
                </a:solidFill>
                <a:cs typeface="Arial" charset="0"/>
              </a:rPr>
              <a:t>La relación alumno-profesor del Tiro con Arco,</a:t>
            </a:r>
          </a:p>
          <a:p>
            <a:r>
              <a:rPr lang="es-ES_tradnl" sz="2400">
                <a:solidFill>
                  <a:srgbClr val="FFFF00"/>
                </a:solidFill>
                <a:cs typeface="Arial" charset="0"/>
              </a:rPr>
              <a:t>se establece a partir del cumplimiento de la Resolución 54 emitida por el INDER</a:t>
            </a:r>
            <a:endParaRPr lang="es-ES" sz="2400">
              <a:solidFill>
                <a:srgbClr val="FFFF00"/>
              </a:solidFill>
              <a:cs typeface="Arial" charset="0"/>
            </a:endParaRPr>
          </a:p>
          <a:p>
            <a:endParaRPr lang="es-ES">
              <a:latin typeface="Corbe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2 Subtítulo"/>
          <p:cNvSpPr>
            <a:spLocks noGrp="1"/>
          </p:cNvSpPr>
          <p:nvPr>
            <p:ph type="subTitle" idx="1"/>
          </p:nvPr>
        </p:nvSpPr>
        <p:spPr>
          <a:xfrm>
            <a:off x="728663" y="214313"/>
            <a:ext cx="8415337" cy="107156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r>
              <a:rPr lang="es-ES" sz="2400" b="1" dirty="0" smtClean="0"/>
              <a:t>TEST APLICABLES A TODAS LAS CATEGORIAS QUE LLEVAN PLAN DE ENTRENAMIENTO</a:t>
            </a:r>
          </a:p>
          <a:p>
            <a:pPr eaLnBrk="1" hangingPunct="1">
              <a:spcBef>
                <a:spcPct val="0"/>
              </a:spcBef>
            </a:pPr>
            <a:endParaRPr lang="es-ES" dirty="0" smtClean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338591"/>
              </p:ext>
            </p:extLst>
          </p:nvPr>
        </p:nvGraphicFramePr>
        <p:xfrm>
          <a:off x="727075" y="1139825"/>
          <a:ext cx="8104188" cy="5299075"/>
        </p:xfrm>
        <a:graphic>
          <a:graphicData uri="http://schemas.openxmlformats.org/presentationml/2006/ole">
            <p:oleObj spid="_x0000_s33811" name="Documento" r:id="rId3" imgW="6846317" imgH="4489757" progId="Word.Document.12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500" y="571500"/>
            <a:ext cx="8572500" cy="642938"/>
          </a:xfrm>
        </p:spPr>
        <p:txBody>
          <a:bodyPr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s-ES_tradnl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DOCUMENTOS OBLIGATORIOS PARA EL CONTROL DEL PROGRAMA DE ENSEÑANZA </a:t>
            </a:r>
            <a:endParaRPr lang="es-E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s-ES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714375" y="3000375"/>
            <a:ext cx="8016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es-ES_tradnl" b="1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DOCUMENTOS OBLIGATORIOS PARA EL CONTROL DEL ENTRENAMIENTO</a:t>
            </a:r>
            <a:endParaRPr lang="es-ES_tradnl">
              <a:solidFill>
                <a:srgbClr val="FF0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000125" y="3643313"/>
            <a:ext cx="7858125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endParaRPr lang="es-ES"/>
          </a:p>
          <a:p>
            <a:pPr algn="just" eaLnBrk="0" hangingPunct="0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r>
              <a:rPr lang="es-ES" sz="2000" b="1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Plan escrito y grafico</a:t>
            </a:r>
          </a:p>
          <a:p>
            <a:pPr algn="just" eaLnBrk="0" hangingPunct="0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r>
              <a:rPr lang="es-ES" sz="2000" b="1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Aprobación del plan de entrenamiento por la instancia correspondiente</a:t>
            </a:r>
          </a:p>
          <a:p>
            <a:pPr algn="just" eaLnBrk="0" hangingPunct="0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r>
              <a:rPr lang="es-ES" sz="2000" b="1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Control y análisis de las competencias, test pedagógicos y otras pruebas</a:t>
            </a:r>
          </a:p>
          <a:p>
            <a:pPr algn="just" eaLnBrk="0" hangingPunct="0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r>
              <a:rPr lang="es-ES" sz="2000" b="1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Unidad de entrenamiento, Mesociclos terminados y su análisis</a:t>
            </a:r>
          </a:p>
          <a:p>
            <a:pPr algn="just" eaLnBrk="0" hangingPunct="0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r>
              <a:rPr lang="es-ES" sz="2000" b="1">
                <a:solidFill>
                  <a:srgbClr val="FFFF00"/>
                </a:solidFill>
                <a:ea typeface="Times New Roman" pitchFamily="18" charset="0"/>
                <a:cs typeface="Arial" charset="0"/>
              </a:rPr>
              <a:t>Registro de asistencia</a:t>
            </a:r>
            <a:endParaRPr lang="es-ES" sz="2000" b="1">
              <a:solidFill>
                <a:srgbClr val="FFFF00"/>
              </a:solidFill>
              <a:cs typeface="Arial" charset="0"/>
            </a:endParaRPr>
          </a:p>
          <a:p>
            <a:pPr algn="just" eaLnBrk="0" hangingPunct="0">
              <a:tabLst>
                <a:tab pos="457200" algn="r"/>
                <a:tab pos="914400" algn="r"/>
                <a:tab pos="1371600" algn="r"/>
                <a:tab pos="1828800" algn="r"/>
                <a:tab pos="2286000" algn="r"/>
                <a:tab pos="2743200" algn="r"/>
                <a:tab pos="3200400" algn="r"/>
                <a:tab pos="3657600" algn="r"/>
                <a:tab pos="4114800" algn="r"/>
                <a:tab pos="4572000" algn="r"/>
                <a:tab pos="5029200" algn="r"/>
                <a:tab pos="5943600" algn="r"/>
              </a:tabLst>
            </a:pPr>
            <a:r>
              <a:rPr lang="es-ES_tradnl" sz="2000" b="1">
                <a:solidFill>
                  <a:srgbClr val="FFFF00"/>
                </a:solidFill>
                <a:cs typeface="Times New Roman" pitchFamily="18" charset="0"/>
              </a:rPr>
              <a:t>Expediente Deportivo de cada atleta</a:t>
            </a:r>
            <a:endParaRPr lang="es-ES_tradnl" sz="20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34820" name="6 CuadroTexto"/>
          <p:cNvSpPr txBox="1">
            <a:spLocks noChangeArrowheads="1"/>
          </p:cNvSpPr>
          <p:nvPr/>
        </p:nvSpPr>
        <p:spPr bwMode="auto">
          <a:xfrm>
            <a:off x="1000125" y="1071563"/>
            <a:ext cx="72151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000" b="1">
                <a:solidFill>
                  <a:srgbClr val="FFFF00"/>
                </a:solidFill>
                <a:cs typeface="Arial" charset="0"/>
              </a:rPr>
              <a:t>Programa de enseñanza </a:t>
            </a:r>
            <a:r>
              <a:rPr lang="es-ES" sz="2000" b="1">
                <a:solidFill>
                  <a:srgbClr val="FFFF00"/>
                </a:solidFill>
                <a:cs typeface="Arial" charset="0"/>
              </a:rPr>
              <a:t>confeccionado</a:t>
            </a:r>
            <a:r>
              <a:rPr lang="es-ES_tradnl" sz="2000" b="1">
                <a:solidFill>
                  <a:srgbClr val="FFFF00"/>
                </a:solidFill>
                <a:cs typeface="Arial" charset="0"/>
              </a:rPr>
              <a:t> para el curso escolar</a:t>
            </a:r>
            <a:r>
              <a:rPr lang="es-ES" sz="2000" b="1">
                <a:solidFill>
                  <a:srgbClr val="FFFF00"/>
                </a:solidFill>
                <a:cs typeface="Arial" charset="0"/>
              </a:rPr>
              <a:t/>
            </a:r>
            <a:br>
              <a:rPr lang="es-ES" sz="2000" b="1">
                <a:solidFill>
                  <a:srgbClr val="FFFF00"/>
                </a:solidFill>
                <a:cs typeface="Arial" charset="0"/>
              </a:rPr>
            </a:br>
            <a:r>
              <a:rPr lang="es-ES" sz="2000" b="1">
                <a:solidFill>
                  <a:srgbClr val="FFFF00"/>
                </a:solidFill>
                <a:cs typeface="Arial" charset="0"/>
              </a:rPr>
              <a:t>Clase  diaria y su análisis</a:t>
            </a:r>
            <a:br>
              <a:rPr lang="es-ES" sz="2000" b="1">
                <a:solidFill>
                  <a:srgbClr val="FFFF00"/>
                </a:solidFill>
                <a:cs typeface="Arial" charset="0"/>
              </a:rPr>
            </a:br>
            <a:r>
              <a:rPr lang="es-ES" sz="2000" b="1">
                <a:solidFill>
                  <a:srgbClr val="FFFF00"/>
                </a:solidFill>
                <a:cs typeface="Arial" charset="0"/>
              </a:rPr>
              <a:t>Registro de asistencia.</a:t>
            </a:r>
            <a:br>
              <a:rPr lang="es-ES" sz="2000" b="1">
                <a:solidFill>
                  <a:srgbClr val="FFFF00"/>
                </a:solidFill>
                <a:cs typeface="Arial" charset="0"/>
              </a:rPr>
            </a:br>
            <a:r>
              <a:rPr lang="es-ES" sz="2000" b="1">
                <a:solidFill>
                  <a:srgbClr val="FFFF00"/>
                </a:solidFill>
                <a:cs typeface="Arial" charset="0"/>
              </a:rPr>
              <a:t>Síntesis  del desarrollo histórico de cada  atleta.</a:t>
            </a:r>
            <a:endParaRPr lang="es-ES" sz="2000" b="1">
              <a:latin typeface="Corbe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857250"/>
            <a:ext cx="7772400" cy="6000750"/>
          </a:xfrm>
        </p:spPr>
        <p:txBody>
          <a:bodyPr>
            <a:normAutofit fontScale="85000" lnSpcReduction="20000"/>
          </a:bodyPr>
          <a:lstStyle/>
          <a:p>
            <a:pPr marL="41148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ES_tradnl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Objetivos Generales:</a:t>
            </a: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ES_tradnl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Los Objetivos Generales para las Áreas Deportivas (Combinados Deportivos)</a:t>
            </a: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Crear hábitos de conducta, morales, volitivos y un espíritu colectivista en los niños basados en los principios de la educación formal y contribuir de esta manera a la Formación Integral del Deportista y  preparar a los atletas para su posible entrada a la EIDE.</a:t>
            </a: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esarrollar </a:t>
            </a: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el aprendizaje de los elementos básicos del deporte, programados para esa edad o categoría,</a:t>
            </a: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ES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Propiciar el interés constante de los alumnos por los entrenamientos.</a:t>
            </a:r>
          </a:p>
          <a:p>
            <a:pPr marL="41148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MX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Detectar los jóvenes talentos en el Tiro con  Arco.</a:t>
            </a: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MX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Contribuir al  desarrollo físico y deportivo de los jóvenes talentos para la práctica del Tiro con  Arco</a:t>
            </a:r>
            <a:endParaRPr lang="es-ES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3 Rectángulo"/>
          <p:cNvSpPr>
            <a:spLocks noChangeArrowheads="1"/>
          </p:cNvSpPr>
          <p:nvPr/>
        </p:nvSpPr>
        <p:spPr bwMode="auto">
          <a:xfrm>
            <a:off x="2293938" y="71438"/>
            <a:ext cx="47069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11163" indent="-342900" algn="ctr">
              <a:spcBef>
                <a:spcPts val="700"/>
              </a:spcBef>
              <a:buClr>
                <a:srgbClr val="D6ECFF"/>
              </a:buClr>
              <a:buSzPct val="95000"/>
            </a:pPr>
            <a:r>
              <a:rPr lang="es-ES_tradnl" sz="2800" b="1">
                <a:solidFill>
                  <a:srgbClr val="FF0000"/>
                </a:solidFill>
                <a:cs typeface="Arial" charset="0"/>
              </a:rPr>
              <a:t>CATEGORIA 10 a 12 años.</a:t>
            </a:r>
            <a:endParaRPr lang="es-ES" sz="280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735" y="653239"/>
            <a:ext cx="7709705" cy="4719977"/>
          </a:xfrm>
        </p:spPr>
        <p:txBody>
          <a:bodyPr>
            <a:normAutofit fontScale="92500" lnSpcReduction="10000"/>
          </a:bodyPr>
          <a:lstStyle/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MX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Enseñar el conjunto de elementos teóricos que permitan actuar conscientemente durante el desarrollo en el proceso de aprendizaje y preparación en cuanto a reglamento básico y contenidos técnico.</a:t>
            </a: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MX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Contribuir al desarrollo de los factores básicos inherentes a la preparación psicológica del atleta, como son las cualidades de la voluntad, la capacidad de observación y auto-observación</a:t>
            </a: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es-MX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Influir mediante la práctica sistemática en el desarrollo educativo de los atletas.</a:t>
            </a: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87313" indent="-1905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endParaRPr lang="es-ES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11480" eaLnBrk="1" fontAlgn="auto" hangingPunct="1">
              <a:lnSpc>
                <a:spcPct val="12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s-ES" sz="2000" dirty="0"/>
          </a:p>
        </p:txBody>
      </p:sp>
      <p:sp>
        <p:nvSpPr>
          <p:cNvPr id="36866" name="3 Rectángulo"/>
          <p:cNvSpPr>
            <a:spLocks noChangeArrowheads="1"/>
          </p:cNvSpPr>
          <p:nvPr/>
        </p:nvSpPr>
        <p:spPr bwMode="auto">
          <a:xfrm>
            <a:off x="2786063" y="142875"/>
            <a:ext cx="3835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11163" indent="-342900">
              <a:spcBef>
                <a:spcPts val="700"/>
              </a:spcBef>
              <a:buClr>
                <a:srgbClr val="D6ECFF"/>
              </a:buClr>
              <a:buSzPct val="95000"/>
            </a:pPr>
            <a:r>
              <a:rPr lang="es-ES_tradnl" sz="2600" b="1">
                <a:solidFill>
                  <a:srgbClr val="FF0000"/>
                </a:solidFill>
                <a:cs typeface="Arial" charset="0"/>
              </a:rPr>
              <a:t>Objetivos Específicos:</a:t>
            </a:r>
            <a:endParaRPr lang="es-ES" sz="260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716</TotalTime>
  <Words>1166</Words>
  <Application>Microsoft Office PowerPoint</Application>
  <PresentationFormat>Presentación en pantalla (4:3)</PresentationFormat>
  <Paragraphs>139</Paragraphs>
  <Slides>20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Metro</vt:lpstr>
      <vt:lpstr>Documento</vt:lpstr>
      <vt:lpstr>Diapositiva 1</vt:lpstr>
      <vt:lpstr>ÍNDICE 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Normas de ingreso 10-12 años.   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ORIENTACIONES METODOLÓGICAS Generalidades </vt:lpstr>
      <vt:lpstr>Diapositiva 18</vt:lpstr>
      <vt:lpstr>Diapositiva 19</vt:lpstr>
      <vt:lpstr>Diapositiva 20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</dc:creator>
  <cp:lastModifiedBy>SUPERACION</cp:lastModifiedBy>
  <cp:revision>88</cp:revision>
  <dcterms:created xsi:type="dcterms:W3CDTF">2013-06-11T20:38:45Z</dcterms:created>
  <dcterms:modified xsi:type="dcterms:W3CDTF">2002-01-01T00:31:25Z</dcterms:modified>
</cp:coreProperties>
</file>