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44" r:id="rId3"/>
    <p:sldId id="324" r:id="rId4"/>
    <p:sldId id="327" r:id="rId5"/>
    <p:sldId id="326" r:id="rId6"/>
    <p:sldId id="329" r:id="rId7"/>
    <p:sldId id="328" r:id="rId8"/>
    <p:sldId id="330" r:id="rId9"/>
    <p:sldId id="331" r:id="rId10"/>
    <p:sldId id="332" r:id="rId11"/>
    <p:sldId id="333" r:id="rId12"/>
    <p:sldId id="334" r:id="rId13"/>
    <p:sldId id="335" r:id="rId14"/>
    <p:sldId id="325" r:id="rId15"/>
    <p:sldId id="256" r:id="rId16"/>
    <p:sldId id="259" r:id="rId17"/>
    <p:sldId id="258" r:id="rId18"/>
    <p:sldId id="322" r:id="rId19"/>
    <p:sldId id="323" r:id="rId20"/>
    <p:sldId id="260" r:id="rId21"/>
    <p:sldId id="261" r:id="rId22"/>
    <p:sldId id="320" r:id="rId23"/>
    <p:sldId id="262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341" r:id="rId34"/>
    <p:sldId id="342" r:id="rId35"/>
    <p:sldId id="272" r:id="rId36"/>
    <p:sldId id="321" r:id="rId37"/>
    <p:sldId id="273" r:id="rId38"/>
    <p:sldId id="274" r:id="rId3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51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92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32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04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0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18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70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12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306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46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07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4155F-0C76-4EBC-9697-2FE3384D8419}" type="datetimeFigureOut">
              <a:rPr lang="es-ES" smtClean="0"/>
              <a:t>22/05/2016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AAB55-088E-4764-B522-0DB956E69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246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105817" y="1510627"/>
            <a:ext cx="11365163" cy="44837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62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ATLETISMO:</a:t>
            </a:r>
            <a:endParaRPr lang="es-ES" sz="6200" dirty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62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TRABAJO DE REDISEÑO DE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62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LOS PIPD.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62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CUATRENIO 2017 - 2020</a:t>
            </a:r>
            <a:endParaRPr lang="es-ES" sz="6200" dirty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1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5556"/>
              </p:ext>
            </p:extLst>
          </p:nvPr>
        </p:nvGraphicFramePr>
        <p:xfrm>
          <a:off x="2282822" y="476261"/>
          <a:ext cx="9699625" cy="5981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7087"/>
                <a:gridCol w="1300423"/>
                <a:gridCol w="1300423"/>
                <a:gridCol w="1300423"/>
                <a:gridCol w="1300423"/>
                <a:gridCol w="1300423"/>
                <a:gridCol w="1300423"/>
              </a:tblGrid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800" b="1" u="none" strike="noStrike" dirty="0">
                          <a:effectLst/>
                        </a:rPr>
                        <a:t>Fondo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Masculino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Pruebas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14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15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16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17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18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19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800 m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2:04.0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2:02.0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2:01.0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2:00.0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1:58.0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1:56.0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1200 m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3:28.0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3:26.0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1500 m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4:19.0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4:15.0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4:10.0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4:05.0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3000 m Cross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10:01.0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9:50.0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3000 m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9:32.0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9:28.0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9:24.0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9:20.0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5000 M.Deportiva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23:50.0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23:00.0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7000 M.Deportiva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34:00.0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33:50.0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800" b="1" u="none" strike="noStrike">
                          <a:effectLst/>
                        </a:rPr>
                        <a:t>Fondo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Femenino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Pruebas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14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15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16 años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17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18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19 años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800 m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2:20.0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2:18.0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2:16.0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2:13.0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2:10.0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2:08.0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1200 m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3:56.0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3:53.0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1500 m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5:05.0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4:55.0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4:50.0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4:45.0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3000 m Cross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11:10.0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10:50.0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3000 m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11:20.0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10:30.0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9:50.0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9:40.0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3000 M.Deportiva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14:50.0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14:00.0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  <a:tr h="3323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>
                          <a:effectLst/>
                        </a:rPr>
                        <a:t>5000 M.Deportiva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24:00.0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23:50.0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X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X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833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12775"/>
              </p:ext>
            </p:extLst>
          </p:nvPr>
        </p:nvGraphicFramePr>
        <p:xfrm>
          <a:off x="2070101" y="561974"/>
          <a:ext cx="9984530" cy="3980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1349"/>
                <a:gridCol w="1240109"/>
                <a:gridCol w="1610678"/>
                <a:gridCol w="1377315"/>
                <a:gridCol w="1281693"/>
                <a:gridCol w="1281693"/>
                <a:gridCol w="1281693"/>
              </a:tblGrid>
              <a:tr h="4976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 dirty="0">
                          <a:effectLst/>
                        </a:rPr>
                        <a:t> 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Pruebas  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Combinadas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 smtClean="0">
                          <a:effectLst/>
                        </a:rPr>
                        <a:t>Masculino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9760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Pruebas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14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15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16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17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18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19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976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Octalon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4300Pts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4800Pts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976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Decatlón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5200Pts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5700Pts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6300Pts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6800Pts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976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Pruebas  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Combinadas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Femenino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9760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Pruebas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14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15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16 años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17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18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19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976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Exalon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3450Pts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3600Pts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976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Heptalon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X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3800Pts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3900Pts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4000Pts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4100Pts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749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Rectángulo 3"/>
          <p:cNvSpPr/>
          <p:nvPr/>
        </p:nvSpPr>
        <p:spPr>
          <a:xfrm>
            <a:off x="1855022" y="1224877"/>
            <a:ext cx="9822628" cy="4249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40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3.NORMATIVAS PARA EVALUAR LAS PRUEBAS DE INGRESO A LAS EIDE.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40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4.N</a:t>
            </a:r>
            <a:r>
              <a:rPr lang="es-ES" sz="40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ORMATIVAS PARA EVALUAR LAS PRUEBAS DE </a:t>
            </a:r>
            <a:r>
              <a:rPr lang="es-ES" sz="40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CONTINUANTES EN LAS </a:t>
            </a:r>
            <a:r>
              <a:rPr lang="es-ES" sz="40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EIDE</a:t>
            </a:r>
            <a:r>
              <a:rPr lang="es-ES" sz="40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40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5.MARCAS MINIMAS DE ENTRADA Y PERMANENCIAS EN EL EQUIPO NACIONAL</a:t>
            </a:r>
            <a:endParaRPr lang="es-ES" sz="4000" b="1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613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2009774" y="243247"/>
            <a:ext cx="1018222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 smtClean="0">
                <a:solidFill>
                  <a:srgbClr val="FFFF00"/>
                </a:solidFill>
              </a:rPr>
              <a:t>6.ACCIONES MÉDICAS. </a:t>
            </a:r>
          </a:p>
          <a:p>
            <a:endParaRPr lang="es-ES" sz="3200" b="1" dirty="0" smtClean="0">
              <a:solidFill>
                <a:srgbClr val="FFFF00"/>
              </a:solidFill>
            </a:endParaRPr>
          </a:p>
          <a:p>
            <a:pPr marL="457200" indent="-457200">
              <a:buFontTx/>
              <a:buChar char="-"/>
            </a:pPr>
            <a:r>
              <a:rPr lang="es-ES" sz="3200" b="1" dirty="0" smtClean="0">
                <a:solidFill>
                  <a:srgbClr val="FFFF00"/>
                </a:solidFill>
              </a:rPr>
              <a:t>RESUMEN DE HISTORIA CLÍNICA PEDIÁTRICA DONDE SE CONSIGNEN ENTRE OTRAS COSAS CON CLARIDAD  </a:t>
            </a:r>
          </a:p>
          <a:p>
            <a:r>
              <a:rPr lang="es-ES" sz="3200" b="1" dirty="0" smtClean="0">
                <a:solidFill>
                  <a:srgbClr val="FFFF00"/>
                </a:solidFill>
              </a:rPr>
              <a:t>-ANTECEDENTES PATOLÓGICOS PERSONALES  Y FAMILIARES</a:t>
            </a:r>
          </a:p>
          <a:p>
            <a:r>
              <a:rPr lang="es-ES" sz="3200" b="1" dirty="0" smtClean="0">
                <a:solidFill>
                  <a:srgbClr val="FFFF00"/>
                </a:solidFill>
              </a:rPr>
              <a:t>-INTERROGATORIO  POR APARATOS  </a:t>
            </a:r>
          </a:p>
          <a:p>
            <a:r>
              <a:rPr lang="es-ES" sz="3200" b="1" dirty="0" smtClean="0">
                <a:solidFill>
                  <a:srgbClr val="FFFF00"/>
                </a:solidFill>
              </a:rPr>
              <a:t>-EXAMEN FÍSICO COMPLETO </a:t>
            </a:r>
          </a:p>
          <a:p>
            <a:r>
              <a:rPr lang="es-ES" sz="3200" b="1" dirty="0" smtClean="0">
                <a:solidFill>
                  <a:srgbClr val="FFFF00"/>
                </a:solidFill>
              </a:rPr>
              <a:t>-EN LAS CONCLUSIONES DEBE ESTAR EXPLÍCITA  LA APTITUD PARA LA PRÁCTICA DEPORTIVA. </a:t>
            </a:r>
          </a:p>
          <a:p>
            <a:r>
              <a:rPr lang="es-ES" sz="3200" b="1" dirty="0" smtClean="0">
                <a:solidFill>
                  <a:srgbClr val="FFFF00"/>
                </a:solidFill>
              </a:rPr>
              <a:t>-EVALUACIÓN DE UN ESPECIALISTA EN MEDICINA DEPORTIVA EN LA PROVINCIA </a:t>
            </a:r>
          </a:p>
          <a:p>
            <a:r>
              <a:rPr lang="es-ES" sz="3200" b="1" dirty="0" smtClean="0">
                <a:solidFill>
                  <a:srgbClr val="FFFF00"/>
                </a:solidFill>
              </a:rPr>
              <a:t>-LABORATORIO CLÍNICO-HEMOGRAMA COMPLETO, GRUPO SANGUÍNEO, ORINA Y HECES FECALES</a:t>
            </a:r>
            <a:endParaRPr lang="es-E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845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283397" y="2510752"/>
            <a:ext cx="11631261" cy="21030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60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PROGRAMA DE ENSEÑANZA </a:t>
            </a:r>
            <a:endParaRPr lang="es-ES" sz="6000" b="1" dirty="0" smtClean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60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CATEGORÍA </a:t>
            </a:r>
            <a:r>
              <a:rPr lang="es-ES" sz="60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8 – 11 AÑOS.</a:t>
            </a:r>
            <a:endParaRPr lang="es-ES" sz="6000" dirty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67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2028824" y="327770"/>
            <a:ext cx="9953626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2.PÁG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– PRUEBAS TÉCNICAS / ASPECTOS A TENER EN CUENTA: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MODIFICA Y QUEDA DE LA FORMA SIGUIENTE</a:t>
            </a:r>
            <a:endParaRPr lang="es-ES" sz="36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66700" y="2709695"/>
            <a:ext cx="11715750" cy="3962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Que se observe conocimiento por parte del practicante en la colocación de los bloques de salida.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Que el practicante adopte la posición correcta de las piernas, tronco, cabeza y brazos, a la voz de: “corredores a sus marcas” o “corredores a sus puestos”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Mantener una correcta posición de las piernas, tronco, cabeza y brazos en la posición de “listos”</a:t>
            </a:r>
            <a:endParaRPr lang="es-E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9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1857375" y="1657721"/>
            <a:ext cx="10248900" cy="364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54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PROGRAMA INTEGRAL DE PREPARACIÓN  DEL  DEPORTISTA  </a:t>
            </a: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s-ES" sz="54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ÁREA DE  VELOCIDAD.</a:t>
            </a:r>
          </a:p>
        </p:txBody>
      </p:sp>
    </p:spTree>
    <p:extLst>
      <p:ext uri="{BB962C8B-B14F-4D97-AF65-F5344CB8AC3E}">
        <p14:creationId xmlns:p14="http://schemas.microsoft.com/office/powerpoint/2010/main" val="23102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1819275" y="259047"/>
            <a:ext cx="10372725" cy="3056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PÁG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– PRINCIPALES RESULTADOS DEL ATLETISMO CUBANO EN EVENTOS INTERNACIONALES: ACTUALIZACIÓN CON LOS ULTIMOS RESULTADOS DE LOS JUEGOS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CENTROAMERICANOS, PANAMERICANOS Y JUEGOS OLIMPICOS.</a:t>
            </a:r>
            <a:endParaRPr lang="es-ES" sz="36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1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1914525" y="1373472"/>
            <a:ext cx="10048875" cy="2437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2.PÁG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 5º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PÁRRAFO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SE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RESTRUCTURA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INCERTANDO EN EL MISMO LA IMPORTANCIA VITAL DEL CHEQUEO MÉDICO ANTES DE ACEPTAR UN ATLETA PARA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ENTRENARLO.</a:t>
            </a:r>
          </a:p>
        </p:txBody>
      </p:sp>
    </p:spTree>
    <p:extLst>
      <p:ext uri="{BB962C8B-B14F-4D97-AF65-F5344CB8AC3E}">
        <p14:creationId xmlns:p14="http://schemas.microsoft.com/office/powerpoint/2010/main" val="17097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1914525" y="525747"/>
            <a:ext cx="10048875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3.PÁG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 – TAREAS: SE MEJORAN ESTETICAMENTE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971675" y="1565364"/>
            <a:ext cx="9572625" cy="5313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s-ES" sz="32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30 m  volantes  con 10 m de impulso (en segundos). 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60 m con arrancada alta (en segundos).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Salto de longitud sin carrera de impulso (en metros).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s-ES" sz="32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Saltabilidad</a:t>
            </a:r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vertical (en centímetros).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Lanzamiento de una bala de 3 Kg. de espalda al área, por encima de la cabeza. </a:t>
            </a:r>
          </a:p>
          <a:p>
            <a:pPr lvl="1"/>
            <a:r>
              <a:rPr lang="es-E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Carrera de 1000 m  (min.). </a:t>
            </a:r>
            <a:endParaRPr lang="es-E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5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2740785" y="605752"/>
            <a:ext cx="7714484" cy="21667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62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RELEVANCIA DEL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62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TRABAJO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038351" y="3097497"/>
            <a:ext cx="9658350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PARTICIPACIÓN DE TODAS LAS PROVINCIAS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PAÍS.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2.ACTUALIZACIONES BIBLIOGRÁFICAS Y DE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CONTENIDO.</a:t>
            </a:r>
            <a:endParaRPr lang="es-ES" sz="40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09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2143123" y="555951"/>
            <a:ext cx="9810751" cy="4241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4.PÁG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61 - TABLA NO.44  DISCIPLINAS CONVOCADAS PARA LAS EDADES 14- 15 AÑOS FEMENINO Y MASCULINO: EN LA TABLA SE SUSTITUYE EL 200c/v POR EL 300c/v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5.PÁG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63: SUSTITUIR LAS TAREAS PARA CORREDORES DE 200c/v POR CORREDORES DE 300c/v</a:t>
            </a:r>
            <a:endParaRPr lang="es-E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523575"/>
              </p:ext>
            </p:extLst>
          </p:nvPr>
        </p:nvGraphicFramePr>
        <p:xfrm>
          <a:off x="2190749" y="1572487"/>
          <a:ext cx="8010531" cy="2999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0891"/>
                <a:gridCol w="479970"/>
                <a:gridCol w="479970"/>
                <a:gridCol w="479970"/>
                <a:gridCol w="479970"/>
                <a:gridCol w="479970"/>
                <a:gridCol w="479970"/>
                <a:gridCol w="479970"/>
                <a:gridCol w="479970"/>
                <a:gridCol w="479970"/>
                <a:gridCol w="479970"/>
                <a:gridCol w="479970"/>
                <a:gridCol w="479970"/>
              </a:tblGrid>
              <a:tr h="8267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FF00"/>
                          </a:solidFill>
                          <a:effectLst/>
                        </a:rPr>
                        <a:t>ORDEN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FF00"/>
                          </a:solidFill>
                          <a:effectLst/>
                        </a:rPr>
                        <a:t>FECHA</a:t>
                      </a:r>
                      <a:endParaRPr lang="es-ES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FF00"/>
                          </a:solidFill>
                          <a:effectLst/>
                        </a:rPr>
                        <a:t>22 - 27 SEPT</a:t>
                      </a:r>
                      <a:endParaRPr lang="es-ES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FF00"/>
                          </a:solidFill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FF00"/>
                          </a:solidFill>
                          <a:effectLst/>
                        </a:rPr>
                        <a:t>20 – 25 OCT</a:t>
                      </a:r>
                      <a:endParaRPr lang="es-ES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FF00"/>
                          </a:solidFill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FFFF00"/>
                          </a:solidFill>
                          <a:effectLst/>
                        </a:rPr>
                        <a:t>17 – 22 NOV</a:t>
                      </a:r>
                      <a:endParaRPr lang="es-ES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30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30m a/baja (</a:t>
                      </a:r>
                      <a:r>
                        <a:rPr lang="es-ES" sz="1400" b="1" dirty="0" err="1">
                          <a:solidFill>
                            <a:schemeClr val="tx1"/>
                          </a:solidFill>
                          <a:effectLst/>
                        </a:rPr>
                        <a:t>seg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4.3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4.3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100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MB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4.2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6.0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57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M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4.0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5.0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80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M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30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30m volantes (</a:t>
                      </a:r>
                      <a:r>
                        <a:rPr lang="es-ES" sz="1400" b="1" dirty="0" err="1">
                          <a:solidFill>
                            <a:schemeClr val="tx1"/>
                          </a:solidFill>
                          <a:effectLst/>
                        </a:rPr>
                        <a:t>seg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3.3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3.1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102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MB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3.2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3.1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103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MB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3.0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3.3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90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M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30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60m a/baja (</a:t>
                      </a:r>
                      <a:r>
                        <a:rPr lang="es-ES" sz="1400" b="1" dirty="0" err="1">
                          <a:solidFill>
                            <a:schemeClr val="tx1"/>
                          </a:solidFill>
                          <a:effectLst/>
                        </a:rPr>
                        <a:t>seg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7.6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7.9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96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B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7.4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7.7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96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B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7.0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7.7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90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M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30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Competencia de 100m (</a:t>
                      </a:r>
                      <a:r>
                        <a:rPr lang="es-ES" sz="1400" b="1" dirty="0" err="1">
                          <a:solidFill>
                            <a:schemeClr val="tx1"/>
                          </a:solidFill>
                          <a:effectLst/>
                        </a:rPr>
                        <a:t>seg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10.8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10.9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99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B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10.7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10.8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99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B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10.5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10.4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101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MB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48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Competencia de 200m (</a:t>
                      </a:r>
                      <a:r>
                        <a:rPr lang="es-ES" sz="1400" b="1" dirty="0" err="1">
                          <a:solidFill>
                            <a:schemeClr val="tx1"/>
                          </a:solidFill>
                          <a:effectLst/>
                        </a:rPr>
                        <a:t>seg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21.9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22.1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99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B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21.6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22.1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96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B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21.4</a:t>
                      </a:r>
                      <a:endParaRPr lang="es-E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22.2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96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B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19225" y="4686770"/>
            <a:ext cx="990924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PROPUESTA DE ESCALA EVALUATIVA DE LOS TEST</a:t>
            </a:r>
            <a:endParaRPr kumimoji="0" lang="es-ES" altLang="es-ES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LOS TIEMPOS REALES ≤ AL 100% DEL TIEMPO PLANIFICADOMB</a:t>
            </a:r>
            <a:endParaRPr kumimoji="0" lang="es-ES" altLang="es-ES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LOS TIEMPOS REALES e/ EL 99.9 Y EL 96% DE LO PLANIFICADO B</a:t>
            </a:r>
            <a:endParaRPr kumimoji="0" lang="es-ES" altLang="es-ES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LOS TIEMPOS REALES e/ EL 95.5 Y EL 91% DE LO PLANIFICADO R</a:t>
            </a:r>
            <a:endParaRPr kumimoji="0" lang="es-ES" altLang="es-ES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LOS TIEMPOS REALES ≥ AL 90.9% DEL TIEMPO PLANIFICADO M</a:t>
            </a:r>
            <a:endParaRPr kumimoji="0" lang="es-ES" altLang="es-ES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09775" y="372160"/>
            <a:ext cx="95630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6.PÁG </a:t>
            </a:r>
            <a:r>
              <a:rPr lang="es-ES" alt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77: SE SUSTITUYE LA TABLA 58 Y SE AÑADE UNA ESCALA EVALUATIVA</a:t>
            </a:r>
            <a:endParaRPr lang="es-ES" altLang="es-E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1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1809750" y="963295"/>
            <a:ext cx="10248900" cy="474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54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PROGRAMA INTEGRAL DE PREPARACIÓN  DEL  DEPORTISTA  </a:t>
            </a: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-  ATLETISMO,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(MEDIO FONDO, FONDO 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CAMINATA).</a:t>
            </a:r>
            <a:endParaRPr lang="es-ES" sz="5400" b="1" dirty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65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824081"/>
              </p:ext>
            </p:extLst>
          </p:nvPr>
        </p:nvGraphicFramePr>
        <p:xfrm>
          <a:off x="2009774" y="2369583"/>
          <a:ext cx="8943978" cy="4240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6305"/>
                <a:gridCol w="1009466"/>
                <a:gridCol w="993441"/>
                <a:gridCol w="993441"/>
                <a:gridCol w="993441"/>
                <a:gridCol w="994443"/>
                <a:gridCol w="993441"/>
              </a:tblGrid>
              <a:tr h="3938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00"/>
                          </a:solidFill>
                          <a:effectLst/>
                        </a:rPr>
                        <a:t>TENDENCIAS</a:t>
                      </a:r>
                      <a:endParaRPr lang="es-ES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00"/>
                          </a:solidFill>
                          <a:effectLst/>
                        </a:rPr>
                        <a:t>I</a:t>
                      </a:r>
                      <a:endParaRPr lang="es-ES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00"/>
                          </a:solidFill>
                          <a:effectLst/>
                        </a:rPr>
                        <a:t>II</a:t>
                      </a:r>
                      <a:endParaRPr lang="es-ES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00"/>
                          </a:solidFill>
                          <a:effectLst/>
                        </a:rPr>
                        <a:t>III</a:t>
                      </a:r>
                      <a:endParaRPr lang="es-ES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00"/>
                          </a:solidFill>
                          <a:effectLst/>
                        </a:rPr>
                        <a:t>IV</a:t>
                      </a:r>
                      <a:endParaRPr lang="es-ES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00"/>
                          </a:solidFill>
                          <a:effectLst/>
                        </a:rPr>
                        <a:t>V</a:t>
                      </a:r>
                      <a:endParaRPr lang="es-ES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00"/>
                          </a:solidFill>
                          <a:effectLst/>
                        </a:rPr>
                        <a:t>VI</a:t>
                      </a:r>
                      <a:endParaRPr lang="es-ES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8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RESISTENCIA GENERAL (km)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18-26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55-80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44-64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35-51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28-41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22-33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279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RAPIDEZ (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</a:rPr>
                        <a:t>mts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700-800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785-900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880-1010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775-880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680-780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300-400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8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SALTOS (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</a:rPr>
                        <a:t>rep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185-240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230-300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150-190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120-155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95-125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40-50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8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LANZAMIENTOS (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</a:rPr>
                        <a:t>rep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220-400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165-300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125-225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95-170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70-125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50-95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8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FLEXIBILIDAD (min)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70-80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125-145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95-110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53-60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40-45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30-35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8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TÉCNICA DE CARRERA (km)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3,9-4,8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4,1-5,1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4,5-5,7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4,8-6,0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4,3-5,4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1,8-2,3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8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TÉCNICA DE CARR c/v (km)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110-124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125-155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80-100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65-79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52-63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20-25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8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FORTALECIMIENTO (sesiones)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3-4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8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JUEGOS Y DEPORT AUX (horas)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2,4-3,1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2,2-2,4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2,1-2,2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1,5-2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93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PREPARACIÓN TEÓRICA (min)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47-70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50-76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60-90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55-83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43-64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09775" y="261075"/>
            <a:ext cx="100107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1.PÁGS 51, 52 Y 53 / VOLÚMENES MÁXIMOS Y MÍNIMOS PROMEDIO PARA UN MICRO CICLO: SE RESTRUCTURAN LAS TABLAS 4, 5, 6 Y 7</a:t>
            </a:r>
            <a:endParaRPr kumimoji="0" lang="es-ES" altLang="es-ES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124075" y="2000250"/>
            <a:ext cx="133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FFFF00"/>
                </a:solidFill>
              </a:rPr>
              <a:t>TABLA  No 4</a:t>
            </a:r>
            <a:endParaRPr lang="es-E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01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931471"/>
              </p:ext>
            </p:extLst>
          </p:nvPr>
        </p:nvGraphicFramePr>
        <p:xfrm>
          <a:off x="2305050" y="895350"/>
          <a:ext cx="9401176" cy="5524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7108"/>
                <a:gridCol w="1043769"/>
                <a:gridCol w="1027203"/>
                <a:gridCol w="1180454"/>
                <a:gridCol w="1027203"/>
                <a:gridCol w="1027203"/>
                <a:gridCol w="1028236"/>
              </a:tblGrid>
              <a:tr h="533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TENDENCIAS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I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II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III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IV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V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VI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36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RESISTENCIA GENERAL (km)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21-15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65-89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52-71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42-57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35-46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31-38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31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RAPIDEZ (</a:t>
                      </a:r>
                      <a:r>
                        <a:rPr lang="es-ES" sz="1800" b="1" dirty="0" err="1">
                          <a:solidFill>
                            <a:schemeClr val="tx1"/>
                          </a:solidFill>
                          <a:effectLst/>
                        </a:rPr>
                        <a:t>mts</a:t>
                      </a: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600-720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775-930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1000-1200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800-1060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680-820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260-320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SALTOS (</a:t>
                      </a:r>
                      <a:r>
                        <a:rPr lang="es-ES" sz="1800" b="1" dirty="0" err="1">
                          <a:solidFill>
                            <a:schemeClr val="tx1"/>
                          </a:solidFill>
                          <a:effectLst/>
                        </a:rPr>
                        <a:t>rep</a:t>
                      </a: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190-275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220-315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165-240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145-210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125-185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55-80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5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LANZAMIENTOS (</a:t>
                      </a:r>
                      <a:r>
                        <a:rPr lang="es-ES" sz="1800" b="1" dirty="0" err="1">
                          <a:solidFill>
                            <a:schemeClr val="tx1"/>
                          </a:solidFill>
                          <a:effectLst/>
                        </a:rPr>
                        <a:t>rep</a:t>
                      </a: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230-420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190-350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158-325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132-290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110-240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45-100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82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FLEXIBILIDAD (min)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97-112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125-155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80-100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65-79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52-63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20-25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12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TÉCNICA DE CARRERA (km)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3,9-4,8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4,1-5,1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4,5-5,7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4,8-6,0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4,3-5,4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1,8-2,3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12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TÉCNICA DE CARR c/v (km)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110-124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125-155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80-100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65-79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52-63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20-25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6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FORTALECIMIENTO (sesiones)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3-4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21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JUEGOS Y DEPORT AUX (horas)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2,4-3,4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2,2-2,4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2,1-2,2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1,5-2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30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PREPARACIÓN TEÓRICA (min)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40-60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50-70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60-90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55-83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43-64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371725" y="309922"/>
            <a:ext cx="1464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rgbClr val="FFFF00"/>
                </a:solidFill>
              </a:rPr>
              <a:t>TABLA  No 5</a:t>
            </a:r>
            <a:endParaRPr lang="es-E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72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823489"/>
              </p:ext>
            </p:extLst>
          </p:nvPr>
        </p:nvGraphicFramePr>
        <p:xfrm>
          <a:off x="2305049" y="876363"/>
          <a:ext cx="9229727" cy="5219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4673"/>
                <a:gridCol w="1036134"/>
                <a:gridCol w="1019688"/>
                <a:gridCol w="1171819"/>
                <a:gridCol w="1019688"/>
                <a:gridCol w="1019688"/>
                <a:gridCol w="918037"/>
              </a:tblGrid>
              <a:tr h="490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TENDENCIAS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I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II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III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IV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V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effectLst/>
                        </a:rPr>
                        <a:t>VI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0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RESISTENCIA GENERAL (km)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8-10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37-45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30-35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24-28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19-20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12-16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0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RESIST GRAL M. DEPORT (km)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8-10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24-27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32-45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30-35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20-25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15-20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0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RAPIDEZ EN M. DEPORT (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</a:rPr>
                        <a:t>mts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0,4-0,8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1,2-1,8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2,6-3,8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1-1,5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0,4-0,8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0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SALTOS (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</a:rPr>
                        <a:t>rep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160-200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140-170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120-140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90-100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60-80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40-60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0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LANZAMIENTOS (rep)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85-100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110-140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100-115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70-80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60-70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40-60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0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FLEXIBILIDAD (min)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95-110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125-145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110-120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80-90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70-80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50-70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0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PREPAR. TÉCN - TÁCTICA (min)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150-165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200-220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210-230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170-190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100-110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60-80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0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FORTALECIMIENTO (sesiones)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0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JUEGOS Y DEPORT AUX (horas)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180-260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220-300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190-260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160-250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60-90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160-200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0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PREPARACIÓN TEÓRICA (min)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40-60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50-70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60-90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55-65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35-45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352675" y="228600"/>
            <a:ext cx="1464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rgbClr val="FFFF00"/>
                </a:solidFill>
              </a:rPr>
              <a:t>TABLA  No 6</a:t>
            </a:r>
            <a:endParaRPr lang="es-E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10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793435"/>
              </p:ext>
            </p:extLst>
          </p:nvPr>
        </p:nvGraphicFramePr>
        <p:xfrm>
          <a:off x="2228849" y="866835"/>
          <a:ext cx="9496426" cy="50958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8185"/>
                <a:gridCol w="1054345"/>
                <a:gridCol w="1037609"/>
                <a:gridCol w="1192414"/>
                <a:gridCol w="1037609"/>
                <a:gridCol w="1037609"/>
                <a:gridCol w="1038655"/>
              </a:tblGrid>
              <a:tr h="4789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FFFF00"/>
                          </a:solidFill>
                          <a:effectLst/>
                        </a:rPr>
                        <a:t>TENDENCIAS</a:t>
                      </a:r>
                      <a:endParaRPr lang="es-ES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FFFF00"/>
                          </a:solidFill>
                          <a:effectLst/>
                        </a:rPr>
                        <a:t>I</a:t>
                      </a:r>
                      <a:endParaRPr lang="es-ES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FFFF00"/>
                          </a:solidFill>
                          <a:effectLst/>
                        </a:rPr>
                        <a:t>II</a:t>
                      </a:r>
                      <a:endParaRPr lang="es-ES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FFFF00"/>
                          </a:solidFill>
                          <a:effectLst/>
                        </a:rPr>
                        <a:t>III</a:t>
                      </a:r>
                      <a:endParaRPr lang="es-ES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FFFF00"/>
                          </a:solidFill>
                          <a:effectLst/>
                        </a:rPr>
                        <a:t>IV</a:t>
                      </a:r>
                      <a:endParaRPr lang="es-ES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FFFF00"/>
                          </a:solidFill>
                          <a:effectLst/>
                        </a:rPr>
                        <a:t>V</a:t>
                      </a:r>
                      <a:endParaRPr lang="es-ES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FFFF00"/>
                          </a:solidFill>
                          <a:effectLst/>
                        </a:rPr>
                        <a:t>VI</a:t>
                      </a:r>
                      <a:endParaRPr lang="es-ES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RESISTENCIA GENERAL (km)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10-12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40-48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35-40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30-24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25-28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20-24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RESIST GRAL M. DEPORT (km)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10-12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37-45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38-50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32-40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29-30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18-25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RAPIDEZ EN M. DEPORT (mts)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0,4-0,8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1,2-1,8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2,6-3,8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1-1,5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0,4-0,8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SALTOS (rep)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180-210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150-180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130-150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100-110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65-85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45-65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LANZAMIENTOS (rep)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95-110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120-160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110-125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80-90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70-80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50-70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FLEXIBILIDAD (min)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95-110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125-145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110-120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80-90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70-80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50-70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PREPAR. TÉCN - TÁCTICA (min)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150-165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200-220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210-230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170-190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100-110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60-80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FORTALECIMIENTO (sesiones)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JUEGOS Y DEPORT AUX (horas)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180-260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220-300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190-260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160-250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60-90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160-200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7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PREPARACIÓN TEÓRICA (min)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40-60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50-70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60-90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55-65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effectLst/>
                        </a:rPr>
                        <a:t>35-45</a:t>
                      </a:r>
                      <a:endParaRPr lang="es-E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143125" y="352425"/>
            <a:ext cx="1464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rgbClr val="FFFF00"/>
                </a:solidFill>
              </a:rPr>
              <a:t>TABLA  No 7</a:t>
            </a:r>
            <a:endParaRPr lang="es-E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6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Rectángulo 2"/>
          <p:cNvSpPr/>
          <p:nvPr/>
        </p:nvSpPr>
        <p:spPr>
          <a:xfrm>
            <a:off x="1857375" y="1657721"/>
            <a:ext cx="10248900" cy="364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54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PROGRAMA INTEGRAL DE PREPARACIÓN  DEL  DEPORTISTA  </a:t>
            </a: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s-ES" sz="54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ÁREA DE  </a:t>
            </a: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LANZAMIENTO.</a:t>
            </a:r>
            <a:endParaRPr lang="es-ES" sz="5400" b="1" dirty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7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2095500" y="829046"/>
            <a:ext cx="9544049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1.PÁG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Y 13 / PRINCIPALES RESULTADOS DEL ATLETISMO CUBANO EN EVENTOS INTERNACIONALES: ACTUALIZARLOS</a:t>
            </a:r>
            <a:endParaRPr lang="es-E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3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Rectángulo 2"/>
          <p:cNvSpPr/>
          <p:nvPr/>
        </p:nvSpPr>
        <p:spPr>
          <a:xfrm>
            <a:off x="1857375" y="1657721"/>
            <a:ext cx="10248900" cy="364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54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PROGRAMA INTEGRAL DE PREPARACIÓN  DEL  DEPORTISTA  </a:t>
            </a: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s-ES" sz="54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ÁREA DE  </a:t>
            </a: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EVENTOS MÚLTIPLES.</a:t>
            </a:r>
            <a:endParaRPr lang="es-ES" sz="5400" b="1" dirty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16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Rectángulo 3"/>
          <p:cNvSpPr/>
          <p:nvPr/>
        </p:nvSpPr>
        <p:spPr>
          <a:xfrm>
            <a:off x="1674047" y="1405852"/>
            <a:ext cx="9822628" cy="315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60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CORREPCIONES GENERALES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60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PROGRAMAS.</a:t>
            </a:r>
            <a:endParaRPr lang="es-ES" sz="6000" dirty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Rectángulo 3"/>
          <p:cNvSpPr/>
          <p:nvPr/>
        </p:nvSpPr>
        <p:spPr>
          <a:xfrm>
            <a:off x="2095500" y="829046"/>
            <a:ext cx="9544049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1.PÁG 13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PRINCIPALES RESULTADOS DEL ATLETISMO CUBANO EN EVENTOS INTERNACIONALES: ACTUALIZARLOS</a:t>
            </a:r>
            <a:endParaRPr lang="es-E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746750"/>
              </p:ext>
            </p:extLst>
          </p:nvPr>
        </p:nvGraphicFramePr>
        <p:xfrm>
          <a:off x="2124077" y="2838446"/>
          <a:ext cx="8334374" cy="4015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9478"/>
                <a:gridCol w="725816"/>
                <a:gridCol w="725816"/>
                <a:gridCol w="725816"/>
                <a:gridCol w="725816"/>
                <a:gridCol w="725816"/>
                <a:gridCol w="725816"/>
              </a:tblGrid>
              <a:tr h="391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1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FFFF00"/>
                          </a:solidFill>
                          <a:effectLst/>
                        </a:rPr>
                        <a:t>FEMENINO</a:t>
                      </a:r>
                      <a:endParaRPr lang="es-ES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1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12 AÑOS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13 AÑOS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1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5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tx1"/>
                          </a:solidFill>
                          <a:effectLst/>
                        </a:rPr>
                        <a:t>60m (seg)</a:t>
                      </a:r>
                      <a:endParaRPr lang="es-ES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9.0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8.8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8.6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8.8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8.6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8.4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5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tx1"/>
                          </a:solidFill>
                          <a:effectLst/>
                        </a:rPr>
                        <a:t>30m/v (seg)</a:t>
                      </a:r>
                      <a:endParaRPr lang="es-ES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4.4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4.3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4.2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4.3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4.2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4.1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5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tx1"/>
                          </a:solidFill>
                          <a:effectLst/>
                        </a:rPr>
                        <a:t>Salto Longitud s/c (mts)</a:t>
                      </a:r>
                      <a:endParaRPr lang="es-ES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2,05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2,15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2,15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2,2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93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tx1"/>
                          </a:solidFill>
                          <a:effectLst/>
                        </a:rPr>
                        <a:t>Lanzamiento de Bala Frente (mts)</a:t>
                      </a:r>
                      <a:endParaRPr lang="es-ES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6,5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7,5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5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tx1"/>
                          </a:solidFill>
                          <a:effectLst/>
                        </a:rPr>
                        <a:t>Abdominales 30´´ (rep)</a:t>
                      </a:r>
                      <a:endParaRPr lang="es-ES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5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tx1"/>
                          </a:solidFill>
                          <a:effectLst/>
                        </a:rPr>
                        <a:t>1000m (min)</a:t>
                      </a:r>
                      <a:endParaRPr lang="es-ES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3.30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3.25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3.20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3.25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3.20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3.15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91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tx1"/>
                          </a:solidFill>
                          <a:effectLst/>
                        </a:rPr>
                        <a:t>Salto Vertical (cm)</a:t>
                      </a:r>
                      <a:endParaRPr lang="es-ES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09775" y="469851"/>
            <a:ext cx="1001077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2.PÁG 35 / EVALUACIÓN DE LOS INDICADORES PARA LOS 12 – 13 AÑOS: SE AGREGARÁ UNA TABLA PARA MEDIR A LAS FEMENINAS Y SE MANTIENE LA DEL SEXO MASCULINO.</a:t>
            </a:r>
            <a:endParaRPr kumimoji="0" lang="es-ES" altLang="es-ES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4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Rectángulo 1"/>
          <p:cNvSpPr/>
          <p:nvPr/>
        </p:nvSpPr>
        <p:spPr>
          <a:xfrm>
            <a:off x="2009775" y="561257"/>
            <a:ext cx="9829799" cy="364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3.PÁG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 / EVALUACIÓN DE LOS INDICADORES PARA LOS 14 – 15 </a:t>
            </a: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AÑOS FEMENINOS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MASCULINOS: SE MANTENDRÁN LOS MISMOS CRITERIOS DE EVALUACIÓN DE LOS INDICADORES PERO ESTETICAMENTE CAMBIA EL DISEÑO DE LA MISMA</a:t>
            </a:r>
            <a:endParaRPr lang="es-E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5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406631"/>
              </p:ext>
            </p:extLst>
          </p:nvPr>
        </p:nvGraphicFramePr>
        <p:xfrm>
          <a:off x="2085978" y="647698"/>
          <a:ext cx="8848722" cy="5538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2724"/>
                <a:gridCol w="686538"/>
                <a:gridCol w="749892"/>
                <a:gridCol w="749892"/>
                <a:gridCol w="749892"/>
                <a:gridCol w="749892"/>
                <a:gridCol w="749892"/>
              </a:tblGrid>
              <a:tr h="438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FEMENINO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38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14 AÑOS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15 AÑOS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38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2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60m (seg)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8.0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7.7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2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30m/v (seg)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3.7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3.7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08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Salto Longitud s/c (</a:t>
                      </a:r>
                      <a:r>
                        <a:rPr lang="es-ES" sz="2400" b="1" dirty="0" err="1">
                          <a:solidFill>
                            <a:schemeClr val="tx1"/>
                          </a:solidFill>
                          <a:effectLst/>
                        </a:rPr>
                        <a:t>mts</a:t>
                      </a: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2,25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2,35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2,35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2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Lanzamiento de Bala Frente (mts)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8,6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8,8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9,3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9,5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2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Lanzamiento de Bala Espalda (mts)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9,2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9,3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9,5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9,6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9,8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2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Abdominales 30´´ (rep)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08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1000m (min)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3.18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3.15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3.12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3.15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3.12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3.10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38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Salto Vertical (cm)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3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815009"/>
              </p:ext>
            </p:extLst>
          </p:nvPr>
        </p:nvGraphicFramePr>
        <p:xfrm>
          <a:off x="2286000" y="533397"/>
          <a:ext cx="8715374" cy="5876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6226"/>
                <a:gridCol w="676193"/>
                <a:gridCol w="738591"/>
                <a:gridCol w="738591"/>
                <a:gridCol w="738591"/>
                <a:gridCol w="738591"/>
                <a:gridCol w="738591"/>
              </a:tblGrid>
              <a:tr h="435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435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MASCULINO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35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14 AÑOS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15 AÑOS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35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18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60m (seg)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7.2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18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30m/v (seg)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3.4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3.2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18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Salto Longitud s/c (mts)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2,55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2,65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2,7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2,75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18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Lanzamiento de Bala Frente (mts)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9,9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10,1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10,1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10,5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02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Lanzamiento de Bala Espalda (mts)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10,6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10,8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11,1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11,3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11,5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18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Abdominales 30´´ (rep)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02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1000m (min)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2.55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2.51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2.57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2.53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35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Salto Vertical (cm)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s-E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s-E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15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Rectángulo 2"/>
          <p:cNvSpPr/>
          <p:nvPr/>
        </p:nvSpPr>
        <p:spPr>
          <a:xfrm>
            <a:off x="1857375" y="1657721"/>
            <a:ext cx="10248900" cy="364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54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PROGRAMA INTEGRAL DE PREPARACIÓN  DEL  DEPORTISTA  </a:t>
            </a: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s-ES" sz="5400" b="1" dirty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ÁREA DE  </a:t>
            </a:r>
            <a:r>
              <a:rPr lang="es-ES" sz="54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SALTOS.</a:t>
            </a:r>
            <a:endParaRPr lang="es-ES" sz="5400" b="1" dirty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Rectángulo 3"/>
          <p:cNvSpPr/>
          <p:nvPr/>
        </p:nvSpPr>
        <p:spPr>
          <a:xfrm>
            <a:off x="2095500" y="829046"/>
            <a:ext cx="9544049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1.PÁG 8 </a:t>
            </a:r>
            <a:r>
              <a:rPr lang="es-ES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PRINCIPALES RESULTADOS DEL ATLETISMO CUBANO EN EVENTOS INTERNACIONALES: ACTUALIZARLOS</a:t>
            </a:r>
            <a:endParaRPr lang="es-E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34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Rectángulo 2"/>
          <p:cNvSpPr/>
          <p:nvPr/>
        </p:nvSpPr>
        <p:spPr>
          <a:xfrm>
            <a:off x="1838325" y="962396"/>
            <a:ext cx="10248900" cy="4819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200" b="1" dirty="0" smtClean="0">
                <a:solidFill>
                  <a:srgbClr val="FFFF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 Y COMO AVANCE EL DEPORTE AVANZARAN TODOS LOS PROGRAMAS INTEGRALES DE PREPARACIÓN DEL DEPORTISTA DEL DEPORTE DE ATLETISMO Y DEBERÁN MODIFICARSE EN SU REGLAMENTACIÓN A PARTIR DE LAS TRANSFORMACIONES EMANADAS DEL CONGRESO QUE DEBERÁ CELEBRARSE AL CULMINAR LOS VENIDEROS JUEGOS OLIMPICOS, RIO 2016.</a:t>
            </a:r>
            <a:endParaRPr lang="es-ES" sz="3200" b="1" dirty="0">
              <a:solidFill>
                <a:srgbClr val="FFFF00"/>
              </a:solidFill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95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Rectángulo 2"/>
          <p:cNvSpPr/>
          <p:nvPr/>
        </p:nvSpPr>
        <p:spPr>
          <a:xfrm>
            <a:off x="3019425" y="1619621"/>
            <a:ext cx="7429500" cy="3253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9600" b="1" dirty="0" smtClean="0">
                <a:solidFill>
                  <a:srgbClr val="FFFF00"/>
                </a:solidFill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MUCHAS GRACIAS</a:t>
            </a:r>
            <a:endParaRPr lang="es-ES" sz="9600" b="1" dirty="0">
              <a:solidFill>
                <a:srgbClr val="FFFF00"/>
              </a:solidFill>
              <a:latin typeface="Broadway" panose="04040905080B020205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0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Rectángulo 5"/>
          <p:cNvSpPr/>
          <p:nvPr/>
        </p:nvSpPr>
        <p:spPr>
          <a:xfrm>
            <a:off x="2038351" y="706722"/>
            <a:ext cx="9658350" cy="5332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PRINCIPALES </a:t>
            </a:r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RESULTADOS DEL ATLETISMO CUBANO EN EVENTOS INTERNACIONALES: ACTUALIZACIÓN CON LOS ULTIMOS RESULTADOS DE LOS JUEGOS </a:t>
            </a:r>
            <a:r>
              <a:rPr lang="es-ES" sz="40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CENTROAMERICANOS DE VERACRUZ 2013, LOS JUEGOS PANAMERICANOS DE TORONTO 2014 Y LOS JUEGOS OLIMPICOS DE LONDRES 2012.</a:t>
            </a:r>
            <a:endParaRPr lang="es-ES" sz="40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409622"/>
              </p:ext>
            </p:extLst>
          </p:nvPr>
        </p:nvGraphicFramePr>
        <p:xfrm>
          <a:off x="2057401" y="895351"/>
          <a:ext cx="9944100" cy="5191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9697"/>
                <a:gridCol w="1759047"/>
                <a:gridCol w="1492092"/>
                <a:gridCol w="1724487"/>
                <a:gridCol w="1508777"/>
              </a:tblGrid>
              <a:tr h="1408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rgbClr val="FFFF00"/>
                          </a:solidFill>
                          <a:effectLst/>
                        </a:rPr>
                        <a:t>MEDALLAS DE ORO</a:t>
                      </a:r>
                      <a:endParaRPr lang="es-ES" sz="3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rgbClr val="FFFF00"/>
                          </a:solidFill>
                          <a:effectLst/>
                        </a:rPr>
                        <a:t>MEDALLAS DE PLATA</a:t>
                      </a:r>
                      <a:endParaRPr lang="es-ES" sz="3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rgbClr val="FFFF00"/>
                          </a:solidFill>
                          <a:effectLst/>
                        </a:rPr>
                        <a:t>MEDALLAS DE BRONCE</a:t>
                      </a:r>
                      <a:endParaRPr lang="es-ES" sz="3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rgbClr val="FFFF00"/>
                          </a:solidFill>
                          <a:effectLst/>
                        </a:rPr>
                        <a:t>TOTAL DE MEDALLAS</a:t>
                      </a:r>
                      <a:endParaRPr lang="es-ES" sz="3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3030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chemeClr val="tx1"/>
                          </a:solidFill>
                          <a:effectLst/>
                        </a:rPr>
                        <a:t>OLIMPIADAS. Tokio 64 a Londres 2012</a:t>
                      </a:r>
                      <a:endParaRPr lang="es-E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E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ES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ES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s-ES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2399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>
                          <a:solidFill>
                            <a:schemeClr val="tx1"/>
                          </a:solidFill>
                          <a:effectLst/>
                        </a:rPr>
                        <a:t>PANAMERICANOS - B. Aires 1951 a Toronto 2015</a:t>
                      </a:r>
                      <a:endParaRPr lang="es-ES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>
                          <a:solidFill>
                            <a:schemeClr val="tx1"/>
                          </a:solidFill>
                          <a:effectLst/>
                        </a:rPr>
                        <a:t>132</a:t>
                      </a:r>
                      <a:endParaRPr lang="es-ES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es-E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es-E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chemeClr val="tx1"/>
                          </a:solidFill>
                          <a:effectLst/>
                        </a:rPr>
                        <a:t>357</a:t>
                      </a:r>
                      <a:endParaRPr lang="es-E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2399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>
                          <a:solidFill>
                            <a:schemeClr val="tx1"/>
                          </a:solidFill>
                          <a:effectLst/>
                        </a:rPr>
                        <a:t>CENTROAMERICANOS - México 1925 a Veracruz 2014</a:t>
                      </a:r>
                      <a:endParaRPr lang="es-ES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>
                          <a:solidFill>
                            <a:schemeClr val="tx1"/>
                          </a:solidFill>
                          <a:effectLst/>
                        </a:rPr>
                        <a:t>309</a:t>
                      </a:r>
                      <a:endParaRPr lang="es-ES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>
                          <a:solidFill>
                            <a:schemeClr val="tx1"/>
                          </a:solidFill>
                          <a:effectLst/>
                        </a:rPr>
                        <a:t>229</a:t>
                      </a:r>
                      <a:endParaRPr lang="es-ES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>
                          <a:solidFill>
                            <a:schemeClr val="tx1"/>
                          </a:solidFill>
                          <a:effectLst/>
                        </a:rPr>
                        <a:t>168</a:t>
                      </a:r>
                      <a:endParaRPr lang="es-ES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400" dirty="0">
                          <a:solidFill>
                            <a:schemeClr val="tx1"/>
                          </a:solidFill>
                          <a:effectLst/>
                        </a:rPr>
                        <a:t>706</a:t>
                      </a:r>
                      <a:endParaRPr lang="es-E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Rectángulo 4"/>
          <p:cNvSpPr/>
          <p:nvPr/>
        </p:nvSpPr>
        <p:spPr>
          <a:xfrm>
            <a:off x="1855022" y="1567777"/>
            <a:ext cx="9822628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40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2.NORMATIVAS DE PERMANENCIAS POR EDADES PARA LAS DISCIPLINAS DE COMPETENCIAS EN LAS DIFERENTES CATEGORÍAS Y EDADES .</a:t>
            </a:r>
            <a:endParaRPr lang="es-ES" sz="4000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53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421317"/>
              </p:ext>
            </p:extLst>
          </p:nvPr>
        </p:nvGraphicFramePr>
        <p:xfrm>
          <a:off x="2190751" y="309916"/>
          <a:ext cx="9388523" cy="5539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3319"/>
                <a:gridCol w="1236147"/>
                <a:gridCol w="1317101"/>
                <a:gridCol w="1323515"/>
                <a:gridCol w="1236147"/>
                <a:gridCol w="1236147"/>
                <a:gridCol w="1236147"/>
              </a:tblGrid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Velocidad</a:t>
                      </a:r>
                      <a:endParaRPr lang="es-E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Masculino</a:t>
                      </a:r>
                      <a:endParaRPr lang="es-E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Pruebas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 años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 años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16 años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17 años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18 años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19 años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 m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11.5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10.9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10.8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10.7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10.6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200 m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23.2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23.0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22.4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22.2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22.0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21.8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400 m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54.8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54.6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51.8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51.6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51.4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51.2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110 C/V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15.5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15.4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14.6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14.5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14.4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14.3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200C/V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26.0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25.8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400 C/V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57.2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57.0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56.8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56.6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Velocidad</a:t>
                      </a:r>
                      <a:endParaRPr lang="es-E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Femenina</a:t>
                      </a:r>
                      <a:endParaRPr lang="es-E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Pruebas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14 años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15 años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16 años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17 años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 años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19 años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100 m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12.7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12.6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12.4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12.3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12.2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12.1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200 m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26.3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26.1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25.9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25.7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25.5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25.3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400 m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62.4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62.2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1:00.0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59.8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59.6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59.4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100 C/V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15.0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14.9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14.9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14.8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14.7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14.6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200 C/V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28.6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28.4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  <a:tr h="3425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400 C/V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1:07.0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1:06.0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>
                          <a:solidFill>
                            <a:schemeClr val="tx1"/>
                          </a:solidFill>
                          <a:effectLst/>
                        </a:rPr>
                        <a:t>1:05.0</a:t>
                      </a:r>
                      <a:endParaRPr lang="es-ES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1:04.0</a:t>
                      </a:r>
                      <a:endParaRPr lang="es-E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1" marR="5961" marT="596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28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886683"/>
              </p:ext>
            </p:extLst>
          </p:nvPr>
        </p:nvGraphicFramePr>
        <p:xfrm>
          <a:off x="2009775" y="542922"/>
          <a:ext cx="9900160" cy="553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5289"/>
                <a:gridCol w="1292335"/>
                <a:gridCol w="1292335"/>
                <a:gridCol w="1620202"/>
                <a:gridCol w="1225329"/>
                <a:gridCol w="1292335"/>
                <a:gridCol w="1292335"/>
              </a:tblGrid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 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Saltos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Masculino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 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Pruebas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14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15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16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17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18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19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S. Longitud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5.90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6.00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6.60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6.65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6.70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6.75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S. Triple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13.25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13.35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14.85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14.95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15.00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15.10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S. Altura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1.75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1.80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1.84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1.87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1.90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1.93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S. Pértiga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3.20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3.30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3.55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3.58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3.61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3.64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Saltos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Femenino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 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Pruebas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14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15 años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16 años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17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18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19 años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S. Longitud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5.05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5.15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5.30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5.35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5.40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5.45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S. Triple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11.50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11.60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12.30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12.35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12.40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12.45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S. Altura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1.55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1.60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1.60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1.63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1.66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1.69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6116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S. Pértiga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2.55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2.65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2.70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>
                          <a:effectLst/>
                        </a:rPr>
                        <a:t>2.80</a:t>
                      </a:r>
                      <a:endParaRPr lang="es-ES" sz="2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2.90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1" u="none" strike="noStrike" dirty="0">
                          <a:effectLst/>
                        </a:rPr>
                        <a:t>3.00</a:t>
                      </a:r>
                      <a:endParaRPr lang="es-E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78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0" y="309922"/>
            <a:ext cx="1648275" cy="21000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566999"/>
              </p:ext>
            </p:extLst>
          </p:nvPr>
        </p:nvGraphicFramePr>
        <p:xfrm>
          <a:off x="2070100" y="1265240"/>
          <a:ext cx="10007600" cy="4764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7322"/>
                <a:gridCol w="1341713"/>
                <a:gridCol w="1641265"/>
                <a:gridCol w="1352550"/>
                <a:gridCol w="1031324"/>
                <a:gridCol w="1341713"/>
                <a:gridCol w="1341713"/>
              </a:tblGrid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 dirty="0">
                          <a:effectLst/>
                        </a:rPr>
                        <a:t> 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 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Lanzamientos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Masculino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 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 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 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Pruebas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14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15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16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17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18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19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Imp. Bala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14.40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14.50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16.40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16.50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16.60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16.70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L.Disco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48.50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49.00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47.80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48.00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48.20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48.40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L. Jabalina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48.40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48.90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59.20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59.40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59.60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59.80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L. Martillo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53.00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53.50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60.00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60.50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61.00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61.50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 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 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Lanzamientos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Femenino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 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 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 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Pruebas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14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15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16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17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18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19 años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 dirty="0">
                          <a:effectLst/>
                        </a:rPr>
                        <a:t>Imp. Bala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11.45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11.55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12.70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12.80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12.90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13.00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L.Disco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35.90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36.40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40.30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40.40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40.50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40.60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L. Jabalina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36.00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36.50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41.00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41.50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42.00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42.50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70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>
                          <a:effectLst/>
                        </a:rPr>
                        <a:t>L. Martillo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50.55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51.00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effectLst/>
                        </a:rPr>
                        <a:t>51.90</a:t>
                      </a:r>
                      <a:endParaRPr lang="es-E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52.40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52.90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</a:rPr>
                        <a:t>53.40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1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2257</Words>
  <Application>Microsoft Office PowerPoint</Application>
  <PresentationFormat>Panorámica</PresentationFormat>
  <Paragraphs>1118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5" baseType="lpstr">
      <vt:lpstr>Arial</vt:lpstr>
      <vt:lpstr>Bell MT</vt:lpstr>
      <vt:lpstr>Broadway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Salmita</dc:creator>
  <cp:lastModifiedBy>Salmita</cp:lastModifiedBy>
  <cp:revision>31</cp:revision>
  <dcterms:created xsi:type="dcterms:W3CDTF">2016-05-16T23:14:25Z</dcterms:created>
  <dcterms:modified xsi:type="dcterms:W3CDTF">2016-05-22T18:28:24Z</dcterms:modified>
</cp:coreProperties>
</file>