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7" r:id="rId2"/>
    <p:sldId id="345" r:id="rId3"/>
    <p:sldId id="342" r:id="rId4"/>
    <p:sldId id="343" r:id="rId5"/>
    <p:sldId id="346" r:id="rId6"/>
    <p:sldId id="272" r:id="rId7"/>
    <p:sldId id="262" r:id="rId8"/>
    <p:sldId id="273" r:id="rId9"/>
    <p:sldId id="274" r:id="rId10"/>
    <p:sldId id="275" r:id="rId11"/>
    <p:sldId id="276" r:id="rId12"/>
    <p:sldId id="335" r:id="rId13"/>
    <p:sldId id="277" r:id="rId14"/>
    <p:sldId id="278" r:id="rId15"/>
    <p:sldId id="279" r:id="rId16"/>
    <p:sldId id="280" r:id="rId17"/>
    <p:sldId id="281" r:id="rId18"/>
    <p:sldId id="282" r:id="rId19"/>
    <p:sldId id="265" r:id="rId20"/>
    <p:sldId id="344" r:id="rId21"/>
    <p:sldId id="263" r:id="rId22"/>
    <p:sldId id="336" r:id="rId23"/>
    <p:sldId id="283" r:id="rId24"/>
    <p:sldId id="284" r:id="rId25"/>
    <p:sldId id="285" r:id="rId26"/>
    <p:sldId id="286" r:id="rId27"/>
    <p:sldId id="287" r:id="rId28"/>
    <p:sldId id="288" r:id="rId29"/>
    <p:sldId id="341" r:id="rId30"/>
    <p:sldId id="318" r:id="rId31"/>
    <p:sldId id="319" r:id="rId32"/>
    <p:sldId id="320" r:id="rId33"/>
    <p:sldId id="321" r:id="rId34"/>
    <p:sldId id="34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0D2C5-A211-4F2B-93F0-44954581458A}" type="datetimeFigureOut">
              <a:rPr lang="es-US" smtClean="0"/>
              <a:t>5/4/2016</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D409D-C0E9-4618-965C-960FCA236FC2}" type="slidenum">
              <a:rPr lang="es-US" smtClean="0"/>
              <a:t>‹Nº›</a:t>
            </a:fld>
            <a:endParaRPr lang="es-US"/>
          </a:p>
        </p:txBody>
      </p:sp>
    </p:spTree>
    <p:extLst>
      <p:ext uri="{BB962C8B-B14F-4D97-AF65-F5344CB8AC3E}">
        <p14:creationId xmlns:p14="http://schemas.microsoft.com/office/powerpoint/2010/main" val="82390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10"/>
          </p:nvPr>
        </p:nvSpPr>
        <p:spPr/>
        <p:txBody>
          <a:bodyPr/>
          <a:lstStyle/>
          <a:p>
            <a:fld id="{A6668DF4-B515-4E41-A149-8C94E207940C}" type="slidenum">
              <a:rPr lang="es-US" smtClean="0"/>
              <a:t>1</a:t>
            </a:fld>
            <a:endParaRPr lang="es-US"/>
          </a:p>
        </p:txBody>
      </p:sp>
    </p:spTree>
    <p:extLst>
      <p:ext uri="{BB962C8B-B14F-4D97-AF65-F5344CB8AC3E}">
        <p14:creationId xmlns:p14="http://schemas.microsoft.com/office/powerpoint/2010/main" val="212730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5/4/2016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5/4/2016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
          <p:cNvPicPr>
            <a:picLocks noChangeAspect="1" noChangeArrowheads="1"/>
          </p:cNvPicPr>
          <p:nvPr/>
        </p:nvPicPr>
        <p:blipFill rotWithShape="1">
          <a:blip r:embed="rId3">
            <a:extLst>
              <a:ext uri="{28A0092B-C50C-407E-A947-70E740481C1C}">
                <a14:useLocalDpi xmlns:a14="http://schemas.microsoft.com/office/drawing/2010/main" val="0"/>
              </a:ext>
            </a:extLst>
          </a:blip>
          <a:srcRect l="37965" t="34857" r="21526" b="22824"/>
          <a:stretch/>
        </p:blipFill>
        <p:spPr bwMode="auto">
          <a:xfrm>
            <a:off x="2191868" y="1133488"/>
            <a:ext cx="7315200" cy="429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914400" y="142924"/>
            <a:ext cx="9789459" cy="954107"/>
          </a:xfrm>
          <a:prstGeom prst="rect">
            <a:avLst/>
          </a:prstGeom>
        </p:spPr>
        <p:txBody>
          <a:bodyPr wrap="square">
            <a:spAutoFit/>
          </a:bodyPr>
          <a:lstStyle/>
          <a:p>
            <a:pPr algn="ctr"/>
            <a:r>
              <a:rPr lang="es-US" sz="2800" b="1" dirty="0"/>
              <a:t>Propuesta de Programa Integral de Preparación </a:t>
            </a:r>
            <a:r>
              <a:rPr lang="es-US" sz="2800" b="1" dirty="0" smtClean="0"/>
              <a:t>del Deportista </a:t>
            </a:r>
            <a:r>
              <a:rPr lang="es-US" sz="2800" b="1" dirty="0"/>
              <a:t>de </a:t>
            </a:r>
            <a:r>
              <a:rPr lang="es-US" sz="2800" b="1" dirty="0" smtClean="0"/>
              <a:t>Ajedrez 2017-2020</a:t>
            </a:r>
            <a:endParaRPr lang="es-US" sz="2800" b="1" dirty="0"/>
          </a:p>
        </p:txBody>
      </p:sp>
      <p:pic>
        <p:nvPicPr>
          <p:cNvPr id="8" name="Imagen 7"/>
          <p:cNvPicPr>
            <a:picLocks noChangeAspect="1"/>
          </p:cNvPicPr>
          <p:nvPr/>
        </p:nvPicPr>
        <p:blipFill rotWithShape="1">
          <a:blip r:embed="rId4"/>
          <a:srcRect l="5523" t="24323" r="75133" b="47632"/>
          <a:stretch/>
        </p:blipFill>
        <p:spPr>
          <a:xfrm>
            <a:off x="683692" y="5465236"/>
            <a:ext cx="1965379" cy="1191058"/>
          </a:xfrm>
          <a:prstGeom prst="rect">
            <a:avLst/>
          </a:prstGeom>
        </p:spPr>
      </p:pic>
      <p:pic>
        <p:nvPicPr>
          <p:cNvPr id="9" name="Imagen 8"/>
          <p:cNvPicPr>
            <a:picLocks noChangeAspect="1"/>
          </p:cNvPicPr>
          <p:nvPr/>
        </p:nvPicPr>
        <p:blipFill rotWithShape="1">
          <a:blip r:embed="rId4"/>
          <a:srcRect l="78336" t="24323" r="7767" b="47632"/>
          <a:stretch/>
        </p:blipFill>
        <p:spPr>
          <a:xfrm>
            <a:off x="10071847" y="5663501"/>
            <a:ext cx="1021977" cy="862078"/>
          </a:xfrm>
          <a:prstGeom prst="rect">
            <a:avLst/>
          </a:prstGeom>
        </p:spPr>
      </p:pic>
      <p:sp>
        <p:nvSpPr>
          <p:cNvPr id="3" name="Rectángulo 2"/>
          <p:cNvSpPr/>
          <p:nvPr/>
        </p:nvSpPr>
        <p:spPr>
          <a:xfrm>
            <a:off x="2469777" y="5453837"/>
            <a:ext cx="6096000" cy="1169551"/>
          </a:xfrm>
          <a:prstGeom prst="rect">
            <a:avLst/>
          </a:prstGeom>
        </p:spPr>
        <p:txBody>
          <a:bodyPr>
            <a:spAutoFit/>
          </a:bodyPr>
          <a:lstStyle/>
          <a:p>
            <a:r>
              <a:rPr lang="es-US" sz="1400" b="1" dirty="0" smtClean="0">
                <a:latin typeface="Bodoni MT Black"/>
                <a:ea typeface="Calibri" panose="020F0502020204030204" pitchFamily="34" charset="0"/>
                <a:cs typeface="Arial" panose="020B0604020202020204" pitchFamily="34" charset="0"/>
              </a:rPr>
              <a:t>   ELABORADO POR: </a:t>
            </a:r>
            <a:r>
              <a:rPr lang="es-US" sz="1400" b="1" dirty="0" err="1" smtClean="0">
                <a:latin typeface="Bodoni MT Black"/>
                <a:ea typeface="Calibri" panose="020F0502020204030204" pitchFamily="34" charset="0"/>
                <a:cs typeface="Arial" panose="020B0604020202020204" pitchFamily="34" charset="0"/>
              </a:rPr>
              <a:t>Dr.C</a:t>
            </a:r>
            <a:r>
              <a:rPr lang="es-US" sz="1400" b="1" dirty="0" smtClean="0">
                <a:latin typeface="Bodoni MT Black"/>
                <a:ea typeface="Calibri" panose="020F0502020204030204" pitchFamily="34" charset="0"/>
                <a:cs typeface="Arial" panose="020B0604020202020204" pitchFamily="34" charset="0"/>
              </a:rPr>
              <a:t>. </a:t>
            </a:r>
            <a:r>
              <a:rPr lang="es-US" sz="1400" b="1" dirty="0" err="1" smtClean="0">
                <a:latin typeface="Bodoni MT Black"/>
                <a:ea typeface="Calibri" panose="020F0502020204030204" pitchFamily="34" charset="0"/>
                <a:cs typeface="Arial" panose="020B0604020202020204" pitchFamily="34" charset="0"/>
              </a:rPr>
              <a:t>Dorges</a:t>
            </a:r>
            <a:r>
              <a:rPr lang="es-US" sz="1400" b="1" dirty="0" smtClean="0">
                <a:latin typeface="Bodoni MT Black"/>
                <a:ea typeface="Calibri" panose="020F0502020204030204" pitchFamily="34" charset="0"/>
                <a:cs typeface="Arial" panose="020B0604020202020204" pitchFamily="34" charset="0"/>
              </a:rPr>
              <a:t> Heredia Guilarte</a:t>
            </a:r>
            <a:endParaRPr lang="es-ES" sz="1400" dirty="0" smtClean="0">
              <a:latin typeface="Calibri" panose="020F0502020204030204" pitchFamily="34" charset="0"/>
              <a:ea typeface="Calibri" panose="020F0502020204030204" pitchFamily="34" charset="0"/>
              <a:cs typeface="Times New Roman" panose="02020603050405020304" pitchFamily="18" charset="0"/>
            </a:endParaRPr>
          </a:p>
          <a:p>
            <a:r>
              <a:rPr lang="es-ES" sz="1400" b="1" dirty="0" smtClean="0">
                <a:latin typeface="Bodoni MT Black"/>
                <a:ea typeface="Calibri" panose="020F0502020204030204" pitchFamily="34" charset="0"/>
                <a:cs typeface="Arial" panose="020B0604020202020204" pitchFamily="34" charset="0"/>
              </a:rPr>
              <a:t>				Esp</a:t>
            </a:r>
            <a:r>
              <a:rPr lang="es-ES" sz="1400" b="1" dirty="0">
                <a:latin typeface="Bodoni MT Black"/>
                <a:ea typeface="Calibri" panose="020F0502020204030204" pitchFamily="34" charset="0"/>
                <a:cs typeface="Arial" panose="020B0604020202020204" pitchFamily="34" charset="0"/>
              </a:rPr>
              <a:t>. Carlos Rivero González</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r>
              <a:rPr lang="es-ES" sz="1400" b="1" dirty="0" smtClean="0">
                <a:latin typeface="Bodoni MT Black"/>
                <a:ea typeface="Calibri" panose="020F0502020204030204" pitchFamily="34" charset="0"/>
                <a:cs typeface="Arial" panose="020B0604020202020204" pitchFamily="34" charset="0"/>
              </a:rPr>
              <a:t>				Lic</a:t>
            </a:r>
            <a:r>
              <a:rPr lang="es-ES" sz="1400" b="1" dirty="0">
                <a:latin typeface="Bodoni MT Black"/>
                <a:ea typeface="Calibri" panose="020F0502020204030204" pitchFamily="34" charset="0"/>
                <a:cs typeface="Arial" panose="020B0604020202020204" pitchFamily="34" charset="0"/>
              </a:rPr>
              <a:t>. </a:t>
            </a:r>
            <a:r>
              <a:rPr lang="es-ES" sz="1400" b="1" dirty="0" smtClean="0">
                <a:latin typeface="Bodoni MT Black"/>
                <a:ea typeface="Calibri" panose="020F0502020204030204" pitchFamily="34" charset="0"/>
                <a:cs typeface="Arial" panose="020B0604020202020204" pitchFamily="34" charset="0"/>
              </a:rPr>
              <a:t> Wilfredo </a:t>
            </a:r>
            <a:r>
              <a:rPr lang="es-ES" sz="1400" b="1" dirty="0">
                <a:latin typeface="Bodoni MT Black"/>
                <a:ea typeface="Calibri" panose="020F0502020204030204" pitchFamily="34" charset="0"/>
                <a:cs typeface="Arial" panose="020B0604020202020204" pitchFamily="34" charset="0"/>
              </a:rPr>
              <a:t>Toledo Zaldivar</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r>
              <a:rPr lang="es-ES" sz="1400" b="1" dirty="0" smtClean="0">
                <a:latin typeface="Bodoni MT Black"/>
                <a:ea typeface="Calibri" panose="020F0502020204030204" pitchFamily="34" charset="0"/>
                <a:cs typeface="Arial" panose="020B0604020202020204" pitchFamily="34" charset="0"/>
              </a:rPr>
              <a:t>				</a:t>
            </a:r>
            <a:r>
              <a:rPr lang="es-ES" sz="1400" b="1" dirty="0" err="1" smtClean="0">
                <a:latin typeface="Bodoni MT Black"/>
                <a:ea typeface="Calibri" panose="020F0502020204030204" pitchFamily="34" charset="0"/>
                <a:cs typeface="Arial" panose="020B0604020202020204" pitchFamily="34" charset="0"/>
              </a:rPr>
              <a:t>Dr.C</a:t>
            </a:r>
            <a:r>
              <a:rPr lang="es-ES" sz="1400" b="1" dirty="0" smtClean="0">
                <a:latin typeface="Bodoni MT Black"/>
                <a:ea typeface="Calibri" panose="020F0502020204030204" pitchFamily="34" charset="0"/>
                <a:cs typeface="Arial" panose="020B0604020202020204" pitchFamily="34" charset="0"/>
              </a:rPr>
              <a:t>. Lázaro </a:t>
            </a:r>
            <a:r>
              <a:rPr lang="es-ES" sz="1400" b="1" dirty="0">
                <a:latin typeface="Bodoni MT Black"/>
                <a:ea typeface="Calibri" panose="020F0502020204030204" pitchFamily="34" charset="0"/>
                <a:cs typeface="Arial" panose="020B0604020202020204" pitchFamily="34" charset="0"/>
              </a:rPr>
              <a:t>Bueno Pérez</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r>
              <a:rPr lang="es-ES" sz="1400" b="1" dirty="0" smtClean="0">
                <a:latin typeface="Bodoni MT Black"/>
                <a:ea typeface="Calibri" panose="020F0502020204030204" pitchFamily="34" charset="0"/>
                <a:cs typeface="Arial" panose="020B0604020202020204" pitchFamily="34" charset="0"/>
              </a:rPr>
              <a:t>				Lic</a:t>
            </a:r>
            <a:r>
              <a:rPr lang="es-ES" sz="1400" b="1">
                <a:latin typeface="Bodoni MT Black"/>
                <a:ea typeface="Calibri" panose="020F0502020204030204" pitchFamily="34" charset="0"/>
                <a:cs typeface="Arial" panose="020B0604020202020204" pitchFamily="34" charset="0"/>
              </a:rPr>
              <a:t>. </a:t>
            </a:r>
            <a:r>
              <a:rPr lang="es-ES" sz="1400" b="1" smtClean="0">
                <a:latin typeface="Bodoni MT Black"/>
                <a:ea typeface="Calibri" panose="020F0502020204030204" pitchFamily="34" charset="0"/>
                <a:cs typeface="Arial" panose="020B0604020202020204" pitchFamily="34" charset="0"/>
              </a:rPr>
              <a:t> Merquiades </a:t>
            </a:r>
            <a:r>
              <a:rPr lang="es-ES" sz="1400" b="1" dirty="0">
                <a:latin typeface="Bodoni MT Black"/>
                <a:ea typeface="Calibri" panose="020F0502020204030204" pitchFamily="34" charset="0"/>
                <a:cs typeface="Arial" panose="020B0604020202020204" pitchFamily="34" charset="0"/>
              </a:rPr>
              <a:t>Quintana Mesoner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83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275008" y="222429"/>
            <a:ext cx="8603088" cy="73409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400" dirty="0" smtClean="0"/>
              <a:t>Nivel de perfeccionamiento de la maestría del ajedrecista</a:t>
            </a:r>
            <a:endParaRPr lang="es-US" sz="2400" dirty="0"/>
          </a:p>
        </p:txBody>
      </p:sp>
      <p:sp>
        <p:nvSpPr>
          <p:cNvPr id="4" name="CuadroTexto 3"/>
          <p:cNvSpPr txBox="1"/>
          <p:nvPr/>
        </p:nvSpPr>
        <p:spPr>
          <a:xfrm>
            <a:off x="393560" y="1056335"/>
            <a:ext cx="10290220" cy="923330"/>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Este nivel de preparación se desarrollará en las EIDE que posean atletas ajedrecistas con títulos internacionales, en las concentraciones para el entrenamiento de los equipos nacionales y en el trabajo individual que desarrollan atletas ajedrecistas titulados con sus entrenadores.</a:t>
            </a:r>
            <a:endParaRPr lang="es-US" dirty="0">
              <a:latin typeface="Arial" panose="020B0604020202020204" pitchFamily="34" charset="0"/>
              <a:cs typeface="Arial" panose="020B0604020202020204" pitchFamily="34" charset="0"/>
            </a:endParaRPr>
          </a:p>
        </p:txBody>
      </p:sp>
      <p:sp>
        <p:nvSpPr>
          <p:cNvPr id="5" name="CuadroTexto 4"/>
          <p:cNvSpPr txBox="1"/>
          <p:nvPr/>
        </p:nvSpPr>
        <p:spPr>
          <a:xfrm>
            <a:off x="393560" y="2079476"/>
            <a:ext cx="11197426" cy="4247317"/>
          </a:xfrm>
          <a:prstGeom prst="rect">
            <a:avLst/>
          </a:prstGeom>
          <a:noFill/>
        </p:spPr>
        <p:txBody>
          <a:bodyPr wrap="square" rtlCol="0">
            <a:spAutoFit/>
          </a:bodyPr>
          <a:lstStyle/>
          <a:p>
            <a:pPr lvl="0"/>
            <a:r>
              <a:rPr lang="es-ES" b="1" dirty="0">
                <a:latin typeface="Arial" panose="020B0604020202020204" pitchFamily="34" charset="0"/>
                <a:cs typeface="Arial" panose="020B0604020202020204" pitchFamily="34" charset="0"/>
              </a:rPr>
              <a:t>Objetivos específicos del nivel de perfeccionamiento de la maestría del ajedrecista</a:t>
            </a:r>
            <a:r>
              <a:rPr lang="es-ES" b="1" dirty="0" smtClean="0">
                <a:latin typeface="Arial" panose="020B0604020202020204" pitchFamily="34" charset="0"/>
                <a:cs typeface="Arial" panose="020B0604020202020204" pitchFamily="34" charset="0"/>
              </a:rPr>
              <a:t>:</a:t>
            </a:r>
          </a:p>
          <a:p>
            <a:pPr lvl="0"/>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Diseñar el repertorio individual de las aperturas mediante la ampliación, profundización e investigación en las aperturas que lo conforman.</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Analizar temas estratégicos y tácticos del medio juego que requieran de una profundización o consolidación.</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Analizar modelos de finales que requieran de una profundización o consolidación y aquellos que se deriven de las aperturas del repertorio individual. </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Ejecutar la solución de problemas para el perfeccionamiento de las habilidades de valoración de la posición, la elaboración de planes y el cálculo de variantes en los niveles aplicativo y creativo.</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Analizar partidas propias, de rivales y de jugadores destacados en los niveles reproductivo, aplicativo y creativo.</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Jugar partidas de preparación y de torneos. </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Aplicar durante el trabajo con diferentes contenidos las herramientas tecnológicas tales como los softwares especializados </a:t>
            </a:r>
            <a:r>
              <a:rPr lang="es-ES" dirty="0" err="1">
                <a:latin typeface="Arial" panose="020B0604020202020204" pitchFamily="34" charset="0"/>
                <a:cs typeface="Arial" panose="020B0604020202020204" pitchFamily="34" charset="0"/>
              </a:rPr>
              <a:t>ChessBase</a:t>
            </a:r>
            <a:r>
              <a:rPr lang="es-ES" dirty="0">
                <a:latin typeface="Arial" panose="020B0604020202020204" pitchFamily="34" charset="0"/>
                <a:cs typeface="Arial" panose="020B0604020202020204" pitchFamily="34" charset="0"/>
              </a:rPr>
              <a:t> y Fritz, video – conferencias, entre otros</a:t>
            </a:r>
            <a:r>
              <a:rPr lang="es-ES" dirty="0" smtClean="0">
                <a:latin typeface="Arial" panose="020B0604020202020204" pitchFamily="34" charset="0"/>
                <a:cs typeface="Arial" panose="020B0604020202020204" pitchFamily="34" charset="0"/>
              </a:rPr>
              <a:t>.</a:t>
            </a:r>
            <a:endParaRPr lang="es-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672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275008" y="222429"/>
            <a:ext cx="8603088" cy="73409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400" dirty="0" smtClean="0"/>
              <a:t>Nivel de perfeccionamiento de la maestría del ajedrecista</a:t>
            </a:r>
            <a:endParaRPr lang="es-US" sz="2400" dirty="0"/>
          </a:p>
        </p:txBody>
      </p:sp>
      <p:sp>
        <p:nvSpPr>
          <p:cNvPr id="4" name="CuadroTexto 3"/>
          <p:cNvSpPr txBox="1"/>
          <p:nvPr/>
        </p:nvSpPr>
        <p:spPr>
          <a:xfrm>
            <a:off x="393560" y="1056335"/>
            <a:ext cx="10290220" cy="923330"/>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Este nivel de preparación se desarrollará en las EIDE que posean atletas ajedrecistas con títulos internacionales, en las concentraciones para el entrenamiento de los equipos nacionales y en el trabajo individual que desarrollan atletas ajedrecistas titulados con sus entrenadores.</a:t>
            </a:r>
            <a:endParaRPr lang="es-US" dirty="0">
              <a:latin typeface="Arial" panose="020B0604020202020204" pitchFamily="34" charset="0"/>
              <a:cs typeface="Arial" panose="020B0604020202020204" pitchFamily="34" charset="0"/>
            </a:endParaRPr>
          </a:p>
        </p:txBody>
      </p:sp>
      <p:sp>
        <p:nvSpPr>
          <p:cNvPr id="5" name="CuadroTexto 4"/>
          <p:cNvSpPr txBox="1"/>
          <p:nvPr/>
        </p:nvSpPr>
        <p:spPr>
          <a:xfrm>
            <a:off x="393560" y="2079476"/>
            <a:ext cx="11197426" cy="3016210"/>
          </a:xfrm>
          <a:prstGeom prst="rect">
            <a:avLst/>
          </a:prstGeom>
          <a:noFill/>
        </p:spPr>
        <p:txBody>
          <a:bodyPr wrap="square" rtlCol="0">
            <a:spAutoFit/>
          </a:bodyPr>
          <a:lstStyle/>
          <a:p>
            <a:pPr lvl="0" algn="just"/>
            <a:r>
              <a:rPr lang="es-ES" b="1" dirty="0">
                <a:latin typeface="Arial" panose="020B0604020202020204" pitchFamily="34" charset="0"/>
                <a:cs typeface="Arial" panose="020B0604020202020204" pitchFamily="34" charset="0"/>
              </a:rPr>
              <a:t>Objetivos específicos del nivel de perfeccionamiento de la maestría del ajedrecista</a:t>
            </a:r>
            <a:r>
              <a:rPr lang="es-ES" b="1" dirty="0" smtClean="0">
                <a:latin typeface="Arial" panose="020B0604020202020204" pitchFamily="34" charset="0"/>
                <a:cs typeface="Arial" panose="020B0604020202020204" pitchFamily="34" charset="0"/>
              </a:rPr>
              <a:t>:</a:t>
            </a:r>
          </a:p>
          <a:p>
            <a:pPr lvl="0" algn="just"/>
            <a:endParaRPr lang="es-US" dirty="0">
              <a:latin typeface="Arial" panose="020B0604020202020204" pitchFamily="34" charset="0"/>
              <a:cs typeface="Arial" panose="020B0604020202020204" pitchFamily="34" charset="0"/>
            </a:endParaRPr>
          </a:p>
          <a:p>
            <a:pPr marL="285750" lvl="0" indent="-285750" algn="just">
              <a:spcAft>
                <a:spcPts val="600"/>
              </a:spcAft>
              <a:buFont typeface="Wingdings" panose="05000000000000000000" pitchFamily="2" charset="2"/>
              <a:buChar char="Ø"/>
            </a:pPr>
            <a:r>
              <a:rPr lang="es-ES" dirty="0" smtClean="0">
                <a:latin typeface="Arial" panose="020B0604020202020204" pitchFamily="34" charset="0"/>
                <a:cs typeface="Arial" panose="020B0604020202020204" pitchFamily="34" charset="0"/>
              </a:rPr>
              <a:t>Explicar </a:t>
            </a:r>
            <a:r>
              <a:rPr lang="es-ES" dirty="0">
                <a:latin typeface="Arial" panose="020B0604020202020204" pitchFamily="34" charset="0"/>
                <a:cs typeface="Arial" panose="020B0604020202020204" pitchFamily="34" charset="0"/>
              </a:rPr>
              <a:t>los conocimientos de ciencias aplicadas al entrenamiento ajedrecístico en los niveles reproductivo, aplicativo y creativo.</a:t>
            </a:r>
            <a:endParaRPr lang="es-US" dirty="0">
              <a:latin typeface="Arial" panose="020B0604020202020204" pitchFamily="34" charset="0"/>
              <a:cs typeface="Arial" panose="020B0604020202020204" pitchFamily="34" charset="0"/>
            </a:endParaRPr>
          </a:p>
          <a:p>
            <a:pPr marL="285750" lvl="0" indent="-285750" algn="just">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Ejecutar actividades físico – deportivas que contribuyan al mejoramiento o mantención de la condición física de los atletas ajedrecistas, a la profilaxis y compensación de deformidades posturales.</a:t>
            </a:r>
            <a:endParaRPr lang="es-US" dirty="0">
              <a:latin typeface="Arial" panose="020B0604020202020204" pitchFamily="34" charset="0"/>
              <a:cs typeface="Arial" panose="020B0604020202020204" pitchFamily="34" charset="0"/>
            </a:endParaRPr>
          </a:p>
          <a:p>
            <a:pPr marL="285750" lvl="0" indent="-285750" algn="just">
              <a:spcAft>
                <a:spcPts val="600"/>
              </a:spcAft>
              <a:buFont typeface="Wingdings" panose="05000000000000000000" pitchFamily="2" charset="2"/>
              <a:buChar char="Ø"/>
            </a:pPr>
            <a:r>
              <a:rPr lang="es-ES" dirty="0">
                <a:latin typeface="Arial" panose="020B0604020202020204" pitchFamily="34" charset="0"/>
                <a:cs typeface="Arial" panose="020B0604020202020204" pitchFamily="34" charset="0"/>
              </a:rPr>
              <a:t>Ejecutar actividades e intervenciones psicológicas que estimulen en los alumnos ajedrecistas la motivación, las cualidades volitivas, el desarrollo de capacidades cognoscitivas y la regulación de estados emocionales para tributar a la formación de un estado de disposición psíquica óptima ante los retos competitivos.</a:t>
            </a:r>
            <a:endParaRPr lang="es-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343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noChangeArrowheads="1"/>
          </p:cNvPicPr>
          <p:nvPr/>
        </p:nvPicPr>
        <p:blipFill>
          <a:blip r:embed="rId2">
            <a:extLst>
              <a:ext uri="{28A0092B-C50C-407E-A947-70E740481C1C}">
                <a14:useLocalDpi xmlns:a14="http://schemas.microsoft.com/office/drawing/2010/main" val="0"/>
              </a:ext>
            </a:extLst>
          </a:blip>
          <a:srcRect l="32843" t="26375" r="34505" b="8913"/>
          <a:stretch>
            <a:fillRect/>
          </a:stretch>
        </p:blipFill>
        <p:spPr bwMode="auto">
          <a:xfrm>
            <a:off x="874058" y="3477296"/>
            <a:ext cx="2145029" cy="228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redondeado 2"/>
          <p:cNvSpPr/>
          <p:nvPr/>
        </p:nvSpPr>
        <p:spPr>
          <a:xfrm>
            <a:off x="361362" y="803642"/>
            <a:ext cx="8837200" cy="2235772"/>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US" sz="3200" b="1" dirty="0" smtClean="0">
                <a:solidFill>
                  <a:schemeClr val="bg1"/>
                </a:solidFill>
              </a:rPr>
              <a:t>Reorganización de los contenidos por puntos temáticos</a:t>
            </a:r>
            <a:endParaRPr lang="es-US" sz="3200" b="1" dirty="0">
              <a:solidFill>
                <a:schemeClr val="bg1"/>
              </a:solidFill>
            </a:endParaRPr>
          </a:p>
        </p:txBody>
      </p:sp>
      <p:pic>
        <p:nvPicPr>
          <p:cNvPr id="4" name="Imagen 3"/>
          <p:cNvPicPr>
            <a:picLocks noChangeAspect="1"/>
          </p:cNvPicPr>
          <p:nvPr/>
        </p:nvPicPr>
        <p:blipFill rotWithShape="1">
          <a:blip r:embed="rId3"/>
          <a:srcRect l="5523" t="24323" r="7767" b="47632"/>
          <a:stretch/>
        </p:blipFill>
        <p:spPr>
          <a:xfrm>
            <a:off x="3250908" y="4142748"/>
            <a:ext cx="6165555" cy="1088158"/>
          </a:xfrm>
          <a:prstGeom prst="rect">
            <a:avLst/>
          </a:prstGeom>
        </p:spPr>
      </p:pic>
    </p:spTree>
    <p:extLst>
      <p:ext uri="{BB962C8B-B14F-4D97-AF65-F5344CB8AC3E}">
        <p14:creationId xmlns:p14="http://schemas.microsoft.com/office/powerpoint/2010/main" val="3926212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22182877"/>
              </p:ext>
            </p:extLst>
          </p:nvPr>
        </p:nvGraphicFramePr>
        <p:xfrm>
          <a:off x="515156" y="108690"/>
          <a:ext cx="10985678" cy="6652669"/>
        </p:xfrm>
        <a:graphic>
          <a:graphicData uri="http://schemas.openxmlformats.org/drawingml/2006/table">
            <a:tbl>
              <a:tblPr>
                <a:tableStyleId>{5940675A-B579-460E-94D1-54222C63F5DA}</a:tableStyleId>
              </a:tblPr>
              <a:tblGrid>
                <a:gridCol w="1785641">
                  <a:extLst>
                    <a:ext uri="{9D8B030D-6E8A-4147-A177-3AD203B41FA5}">
                      <a16:colId xmlns:a16="http://schemas.microsoft.com/office/drawing/2014/main" xmlns="" val="3439399827"/>
                    </a:ext>
                  </a:extLst>
                </a:gridCol>
                <a:gridCol w="3299826">
                  <a:extLst>
                    <a:ext uri="{9D8B030D-6E8A-4147-A177-3AD203B41FA5}">
                      <a16:colId xmlns:a16="http://schemas.microsoft.com/office/drawing/2014/main" xmlns="" val="2126819956"/>
                    </a:ext>
                  </a:extLst>
                </a:gridCol>
                <a:gridCol w="3157011">
                  <a:extLst>
                    <a:ext uri="{9D8B030D-6E8A-4147-A177-3AD203B41FA5}">
                      <a16:colId xmlns:a16="http://schemas.microsoft.com/office/drawing/2014/main" xmlns="" val="897144903"/>
                    </a:ext>
                  </a:extLst>
                </a:gridCol>
                <a:gridCol w="2743200">
                  <a:extLst>
                    <a:ext uri="{9D8B030D-6E8A-4147-A177-3AD203B41FA5}">
                      <a16:colId xmlns:a16="http://schemas.microsoft.com/office/drawing/2014/main" xmlns="" val="820294481"/>
                    </a:ext>
                  </a:extLst>
                </a:gridCol>
              </a:tblGrid>
              <a:tr h="207315">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CONTENIDOS TEÓRICOS</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TEMÁTICAS</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PRINCIPALES ACTIVIDADES PARA LA  APLICACIÓN DE LOS CONTENIDOS TEÓRICOS EN LA PRÁCTICA</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BIBLIOGRAFÍA BÁSICA.</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1581583366"/>
                  </a:ext>
                </a:extLst>
              </a:tr>
              <a:tr h="5531005">
                <a:tc>
                  <a:txBody>
                    <a:bodyPr/>
                    <a:lstStyle/>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Rudimentos básicos del juego de Ajedrez</a:t>
                      </a:r>
                      <a:endParaRPr lang="es-US" sz="1600"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21590" marR="0" algn="l">
                        <a:lnSpc>
                          <a:spcPct val="115000"/>
                        </a:lnSpc>
                        <a:spcBef>
                          <a:spcPts val="600"/>
                        </a:spcBef>
                        <a:spcAft>
                          <a:spcPts val="600"/>
                        </a:spcAft>
                      </a:pPr>
                      <a:r>
                        <a:rPr lang="es-ES" sz="1600" dirty="0">
                          <a:effectLst/>
                          <a:latin typeface="Arial" panose="020B0604020202020204" pitchFamily="34" charset="0"/>
                          <a:cs typeface="Arial" panose="020B0604020202020204" pitchFamily="34" charset="0"/>
                        </a:rPr>
                        <a:t>Punto 1. El tablero y el movimiento de las piezas.</a:t>
                      </a:r>
                      <a:endParaRPr lang="es-US" sz="1600" dirty="0">
                        <a:effectLst/>
                        <a:latin typeface="Arial" panose="020B0604020202020204" pitchFamily="34" charset="0"/>
                        <a:cs typeface="Arial" panose="020B0604020202020204" pitchFamily="34" charset="0"/>
                      </a:endParaRPr>
                    </a:p>
                    <a:p>
                      <a:pPr marL="21590" marR="0" algn="l">
                        <a:lnSpc>
                          <a:spcPct val="115000"/>
                        </a:lnSpc>
                        <a:spcBef>
                          <a:spcPts val="600"/>
                        </a:spcBef>
                        <a:spcAft>
                          <a:spcPts val="600"/>
                        </a:spcAft>
                      </a:pPr>
                      <a:r>
                        <a:rPr lang="es-ES" sz="1600" dirty="0">
                          <a:effectLst/>
                          <a:latin typeface="Arial" panose="020B0604020202020204" pitchFamily="34" charset="0"/>
                          <a:cs typeface="Arial" panose="020B0604020202020204" pitchFamily="34" charset="0"/>
                        </a:rPr>
                        <a:t>1.1 Características del tablero. </a:t>
                      </a:r>
                      <a:endParaRPr lang="es-US" sz="1600" dirty="0">
                        <a:effectLst/>
                        <a:latin typeface="Arial" panose="020B0604020202020204" pitchFamily="34" charset="0"/>
                        <a:cs typeface="Arial" panose="020B0604020202020204" pitchFamily="34" charset="0"/>
                      </a:endParaRPr>
                    </a:p>
                    <a:p>
                      <a:pPr marL="21590" marR="0" algn="l">
                        <a:lnSpc>
                          <a:spcPct val="115000"/>
                        </a:lnSpc>
                        <a:spcBef>
                          <a:spcPts val="600"/>
                        </a:spcBef>
                        <a:spcAft>
                          <a:spcPts val="600"/>
                        </a:spcAft>
                      </a:pPr>
                      <a:r>
                        <a:rPr lang="es-ES" sz="1600" dirty="0">
                          <a:effectLst/>
                          <a:latin typeface="Arial" panose="020B0604020202020204" pitchFamily="34" charset="0"/>
                          <a:cs typeface="Arial" panose="020B0604020202020204" pitchFamily="34" charset="0"/>
                        </a:rPr>
                        <a:t>1.2 Cómo se mueve cada pieza. Cómo Captura. Característica de cada pieza (valor y potencialidades).</a:t>
                      </a:r>
                      <a:endParaRPr lang="es-US" sz="1600" dirty="0">
                        <a:effectLst/>
                        <a:latin typeface="Arial" panose="020B0604020202020204" pitchFamily="34" charset="0"/>
                        <a:cs typeface="Arial" panose="020B0604020202020204" pitchFamily="34" charset="0"/>
                      </a:endParaRPr>
                    </a:p>
                    <a:p>
                      <a:pPr marL="21590" marR="0" algn="l">
                        <a:lnSpc>
                          <a:spcPct val="115000"/>
                        </a:lnSpc>
                        <a:spcBef>
                          <a:spcPts val="600"/>
                        </a:spcBef>
                        <a:spcAft>
                          <a:spcPts val="600"/>
                        </a:spcAft>
                      </a:pPr>
                      <a:r>
                        <a:rPr lang="es-ES" sz="1600" dirty="0">
                          <a:effectLst/>
                          <a:latin typeface="Arial" panose="020B0604020202020204" pitchFamily="34" charset="0"/>
                          <a:cs typeface="Arial" panose="020B0604020202020204" pitchFamily="34" charset="0"/>
                        </a:rPr>
                        <a:t>Punto 2. Colocación inicial de las piezas. El Jaque y el Jaque Mate. </a:t>
                      </a:r>
                      <a:endParaRPr lang="es-US" sz="1600" dirty="0">
                        <a:effectLst/>
                        <a:latin typeface="Arial" panose="020B0604020202020204" pitchFamily="34" charset="0"/>
                        <a:cs typeface="Arial" panose="020B0604020202020204" pitchFamily="34" charset="0"/>
                      </a:endParaRPr>
                    </a:p>
                    <a:p>
                      <a:pPr marL="21590" marR="0" algn="l">
                        <a:lnSpc>
                          <a:spcPct val="115000"/>
                        </a:lnSpc>
                        <a:spcBef>
                          <a:spcPts val="600"/>
                        </a:spcBef>
                        <a:spcAft>
                          <a:spcPts val="600"/>
                        </a:spcAft>
                      </a:pPr>
                      <a:r>
                        <a:rPr lang="es-ES" sz="1600" dirty="0">
                          <a:effectLst/>
                          <a:latin typeface="Arial" panose="020B0604020202020204" pitchFamily="34" charset="0"/>
                          <a:cs typeface="Arial" panose="020B0604020202020204" pitchFamily="34" charset="0"/>
                        </a:rPr>
                        <a:t>2.1. Cómo debe ir cada pieza en la posición inicial. Resaltar el detalle de la Dama en Casilla de su color.</a:t>
                      </a:r>
                      <a:endParaRPr lang="es-US" sz="1600" dirty="0">
                        <a:effectLst/>
                        <a:latin typeface="Arial" panose="020B0604020202020204" pitchFamily="34" charset="0"/>
                        <a:cs typeface="Arial" panose="020B0604020202020204" pitchFamily="34" charset="0"/>
                      </a:endParaRPr>
                    </a:p>
                    <a:p>
                      <a:pPr marL="21590" marR="0" algn="l">
                        <a:lnSpc>
                          <a:spcPct val="115000"/>
                        </a:lnSpc>
                        <a:spcBef>
                          <a:spcPts val="600"/>
                        </a:spcBef>
                        <a:spcAft>
                          <a:spcPts val="600"/>
                        </a:spcAft>
                      </a:pPr>
                      <a:r>
                        <a:rPr lang="es-ES" sz="1600" dirty="0">
                          <a:effectLst/>
                          <a:latin typeface="Arial" panose="020B0604020202020204" pitchFamily="34" charset="0"/>
                          <a:cs typeface="Arial" panose="020B0604020202020204" pitchFamily="34" charset="0"/>
                        </a:rPr>
                        <a:t>2.2. Amenazas al Rey. Formas de evadirlas</a:t>
                      </a:r>
                      <a:r>
                        <a:rPr lang="es-ES" sz="1600" dirty="0" smtClean="0">
                          <a:effectLst/>
                          <a:latin typeface="Arial" panose="020B0604020202020204" pitchFamily="34" charset="0"/>
                          <a:cs typeface="Arial" panose="020B0604020202020204" pitchFamily="34" charset="0"/>
                        </a:rPr>
                        <a:t>.</a:t>
                      </a:r>
                      <a:endParaRPr lang="es-US" sz="1600" dirty="0">
                        <a:effectLst/>
                        <a:latin typeface="Arial" panose="020B0604020202020204" pitchFamily="34" charset="0"/>
                        <a:cs typeface="Arial" panose="020B0604020202020204" pitchFamily="34" charset="0"/>
                      </a:endParaRPr>
                    </a:p>
                  </a:txBody>
                  <a:tcPr marL="18270" marR="18270" marT="0" marB="0"/>
                </a:tc>
                <a:tc>
                  <a:txBody>
                    <a:bodyPr/>
                    <a:lstStyle/>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Juegos didácticos para la reproducción y aplicación de los conocimientos teóricos.</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Solución de problemas a partir de situaciones de juego.</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Práctica de partidas donde se enfatice en la aplicación de los conocimientos teóricos trabajados.</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Analizar modelos de partidas para ilustrar los contenidos de las fases de la partida de ajedrez (características) y la relación entre estrategia y táctica.</a:t>
                      </a:r>
                      <a:endParaRPr lang="es-US" sz="1600"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Libro “Ajedrez Integral I” del ISLA.</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Tabloide “</a:t>
                      </a:r>
                      <a:r>
                        <a:rPr lang="es-ES" sz="1600" dirty="0" err="1">
                          <a:effectLst/>
                          <a:latin typeface="Arial" panose="020B0604020202020204" pitchFamily="34" charset="0"/>
                          <a:cs typeface="Arial" panose="020B0604020202020204" pitchFamily="34" charset="0"/>
                        </a:rPr>
                        <a:t>Capablanca</a:t>
                      </a:r>
                      <a:r>
                        <a:rPr lang="es-ES" sz="1600" dirty="0">
                          <a:effectLst/>
                          <a:latin typeface="Arial" panose="020B0604020202020204" pitchFamily="34" charset="0"/>
                          <a:cs typeface="Arial" panose="020B0604020202020204" pitchFamily="34" charset="0"/>
                        </a:rPr>
                        <a:t> y la enseñanza del Ajedrez” del ISLA.</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Libro “Tratado General de Ajedrez. Tomo I” de R. Grau. </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 </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 </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 </a:t>
                      </a:r>
                      <a:endParaRPr lang="es-US" sz="1600"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966906254"/>
                  </a:ext>
                </a:extLst>
              </a:tr>
            </a:tbl>
          </a:graphicData>
        </a:graphic>
      </p:graphicFrame>
    </p:spTree>
    <p:extLst>
      <p:ext uri="{BB962C8B-B14F-4D97-AF65-F5344CB8AC3E}">
        <p14:creationId xmlns:p14="http://schemas.microsoft.com/office/powerpoint/2010/main" val="2137832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89113991"/>
              </p:ext>
            </p:extLst>
          </p:nvPr>
        </p:nvGraphicFramePr>
        <p:xfrm>
          <a:off x="515156" y="44295"/>
          <a:ext cx="10985678" cy="6778752"/>
        </p:xfrm>
        <a:graphic>
          <a:graphicData uri="http://schemas.openxmlformats.org/drawingml/2006/table">
            <a:tbl>
              <a:tblPr>
                <a:tableStyleId>{5940675A-B579-460E-94D1-54222C63F5DA}</a:tableStyleId>
              </a:tblPr>
              <a:tblGrid>
                <a:gridCol w="1785641">
                  <a:extLst>
                    <a:ext uri="{9D8B030D-6E8A-4147-A177-3AD203B41FA5}">
                      <a16:colId xmlns:a16="http://schemas.microsoft.com/office/drawing/2014/main" xmlns="" val="3439399827"/>
                    </a:ext>
                  </a:extLst>
                </a:gridCol>
                <a:gridCol w="3299826">
                  <a:extLst>
                    <a:ext uri="{9D8B030D-6E8A-4147-A177-3AD203B41FA5}">
                      <a16:colId xmlns:a16="http://schemas.microsoft.com/office/drawing/2014/main" xmlns="" val="2126819956"/>
                    </a:ext>
                  </a:extLst>
                </a:gridCol>
                <a:gridCol w="3157011">
                  <a:extLst>
                    <a:ext uri="{9D8B030D-6E8A-4147-A177-3AD203B41FA5}">
                      <a16:colId xmlns:a16="http://schemas.microsoft.com/office/drawing/2014/main" xmlns="" val="897144903"/>
                    </a:ext>
                  </a:extLst>
                </a:gridCol>
                <a:gridCol w="2743200">
                  <a:extLst>
                    <a:ext uri="{9D8B030D-6E8A-4147-A177-3AD203B41FA5}">
                      <a16:colId xmlns:a16="http://schemas.microsoft.com/office/drawing/2014/main" xmlns="" val="820294481"/>
                    </a:ext>
                  </a:extLst>
                </a:gridCol>
              </a:tblGrid>
              <a:tr h="207315">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CONTENIDOS TEÓRICOS</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TEMÁTICAS</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PRINCIPALES ACTIVIDADES PARA LA  APLICACIÓN DE LOS CONTENIDOS TEÓRICOS EN LA PRÁCTICA</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BIBLIOGRAFÍA BÁSICA.</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1581583366"/>
                  </a:ext>
                </a:extLst>
              </a:tr>
              <a:tr h="5531005">
                <a:tc>
                  <a:txBody>
                    <a:bodyPr/>
                    <a:lstStyle/>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Rudimentos básicos del juego de Ajedrez</a:t>
                      </a:r>
                      <a:endParaRPr lang="es-US" sz="1600"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21590" marR="0" algn="l">
                        <a:lnSpc>
                          <a:spcPct val="115000"/>
                        </a:lnSpc>
                        <a:spcBef>
                          <a:spcPts val="600"/>
                        </a:spcBef>
                        <a:spcAft>
                          <a:spcPts val="6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2.3.  Amenazas al Rey en que no existe evasión (Jaque Mate, fin de la partida).</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2.4.  Dos Reyes nunca pueden estar próximos.</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800" b="1" dirty="0">
                          <a:effectLst/>
                          <a:latin typeface="Arial Narrow" panose="020B0606020202030204" pitchFamily="34" charset="0"/>
                          <a:ea typeface="Calibri" panose="020F0502020204030204" pitchFamily="34" charset="0"/>
                          <a:cs typeface="Arial" panose="020B0604020202020204" pitchFamily="34" charset="0"/>
                        </a:rPr>
                        <a:t>Punto 3. La captura al Paso. El Enroque. El Ahogado y la partida tablas.</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3.1. La Captura al Paso. Condiciones en que se produce. Carácter inmediato de la misma.</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3.2. El Enroque. Posición inicial del Rey y la Torre. Movimiento de las piezas en el enroque corto y en el largo. Situaciones que impiden el Enroque</a:t>
                      </a:r>
                      <a:r>
                        <a:rPr lang="es-ES" sz="1800" dirty="0" smtClean="0">
                          <a:effectLst/>
                          <a:latin typeface="Arial Narrow" panose="020B0606020202030204" pitchFamily="34" charset="0"/>
                          <a:ea typeface="Calibri" panose="020F0502020204030204" pitchFamily="34" charset="0"/>
                          <a:cs typeface="Arial" panose="020B0604020202020204" pitchFamily="34" charset="0"/>
                        </a:rPr>
                        <a:t>.</a:t>
                      </a:r>
                      <a:endParaRPr lang="es-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c>
                  <a:txBody>
                    <a:bodyPr/>
                    <a:lstStyle/>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Juegos didácticos para la reproducción y aplicación de los conocimientos teóricos.</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Solución de problemas a partir de situaciones de juego.</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Práctica de partidas donde se enfatice en la aplicación de los conocimientos teóricos trabajados.</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Analizar modelos de partidas para ilustrar los contenidos de las fases de la partida de ajedrez (características) y la relación entre estrategia y táctica.</a:t>
                      </a:r>
                      <a:endParaRPr lang="es-US" sz="1600"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Libro “Ajedrez Integral I” del ISLA.</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Tabloide “</a:t>
                      </a:r>
                      <a:r>
                        <a:rPr lang="es-ES" sz="1600" dirty="0" err="1">
                          <a:effectLst/>
                          <a:latin typeface="Arial" panose="020B0604020202020204" pitchFamily="34" charset="0"/>
                          <a:cs typeface="Arial" panose="020B0604020202020204" pitchFamily="34" charset="0"/>
                        </a:rPr>
                        <a:t>Capablanca</a:t>
                      </a:r>
                      <a:r>
                        <a:rPr lang="es-ES" sz="1600" dirty="0">
                          <a:effectLst/>
                          <a:latin typeface="Arial" panose="020B0604020202020204" pitchFamily="34" charset="0"/>
                          <a:cs typeface="Arial" panose="020B0604020202020204" pitchFamily="34" charset="0"/>
                        </a:rPr>
                        <a:t> y la enseñanza del Ajedrez” del ISLA.</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Libro “Tratado General de Ajedrez. Tomo I” de R. Grau. </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 </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 </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 </a:t>
                      </a:r>
                      <a:endParaRPr lang="es-US" sz="1600"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966906254"/>
                  </a:ext>
                </a:extLst>
              </a:tr>
            </a:tbl>
          </a:graphicData>
        </a:graphic>
      </p:graphicFrame>
    </p:spTree>
    <p:extLst>
      <p:ext uri="{BB962C8B-B14F-4D97-AF65-F5344CB8AC3E}">
        <p14:creationId xmlns:p14="http://schemas.microsoft.com/office/powerpoint/2010/main" val="3715630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74363981"/>
              </p:ext>
            </p:extLst>
          </p:nvPr>
        </p:nvGraphicFramePr>
        <p:xfrm>
          <a:off x="515156" y="44295"/>
          <a:ext cx="10985678" cy="6652669"/>
        </p:xfrm>
        <a:graphic>
          <a:graphicData uri="http://schemas.openxmlformats.org/drawingml/2006/table">
            <a:tbl>
              <a:tblPr>
                <a:tableStyleId>{5940675A-B579-460E-94D1-54222C63F5DA}</a:tableStyleId>
              </a:tblPr>
              <a:tblGrid>
                <a:gridCol w="1785641">
                  <a:extLst>
                    <a:ext uri="{9D8B030D-6E8A-4147-A177-3AD203B41FA5}">
                      <a16:colId xmlns:a16="http://schemas.microsoft.com/office/drawing/2014/main" xmlns="" val="3439399827"/>
                    </a:ext>
                  </a:extLst>
                </a:gridCol>
                <a:gridCol w="3299826">
                  <a:extLst>
                    <a:ext uri="{9D8B030D-6E8A-4147-A177-3AD203B41FA5}">
                      <a16:colId xmlns:a16="http://schemas.microsoft.com/office/drawing/2014/main" xmlns="" val="2126819956"/>
                    </a:ext>
                  </a:extLst>
                </a:gridCol>
                <a:gridCol w="3157011">
                  <a:extLst>
                    <a:ext uri="{9D8B030D-6E8A-4147-A177-3AD203B41FA5}">
                      <a16:colId xmlns:a16="http://schemas.microsoft.com/office/drawing/2014/main" xmlns="" val="897144903"/>
                    </a:ext>
                  </a:extLst>
                </a:gridCol>
                <a:gridCol w="2743200">
                  <a:extLst>
                    <a:ext uri="{9D8B030D-6E8A-4147-A177-3AD203B41FA5}">
                      <a16:colId xmlns:a16="http://schemas.microsoft.com/office/drawing/2014/main" xmlns="" val="820294481"/>
                    </a:ext>
                  </a:extLst>
                </a:gridCol>
              </a:tblGrid>
              <a:tr h="207315">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CONTENIDOS TEÓRICOS</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TEMÁTICAS</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PRINCIPALES ACTIVIDADES PARA LA  APLICACIÓN DE LOS CONTENIDOS TEÓRICOS EN LA PRÁCTICA</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b="1" dirty="0">
                          <a:effectLst/>
                          <a:latin typeface="Arial" panose="020B0604020202020204" pitchFamily="34" charset="0"/>
                          <a:cs typeface="Arial" panose="020B0604020202020204" pitchFamily="34" charset="0"/>
                        </a:rPr>
                        <a:t>BIBLIOGRAFÍA BÁSICA.</a:t>
                      </a:r>
                      <a:endParaRPr lang="es-US" sz="1600" b="1"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1581583366"/>
                  </a:ext>
                </a:extLst>
              </a:tr>
              <a:tr h="5531005">
                <a:tc>
                  <a:txBody>
                    <a:bodyPr/>
                    <a:lstStyle/>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Rudimentos básicos del juego de Ajedrez</a:t>
                      </a:r>
                      <a:endParaRPr lang="es-US" sz="1600"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21590" marR="0" algn="l">
                        <a:lnSpc>
                          <a:spcPct val="115000"/>
                        </a:lnSpc>
                        <a:spcBef>
                          <a:spcPts val="600"/>
                        </a:spcBef>
                        <a:spcAft>
                          <a:spcPts val="600"/>
                        </a:spcAft>
                      </a:pPr>
                      <a:r>
                        <a:rPr lang="es-ES" sz="1600" dirty="0">
                          <a:effectLst/>
                          <a:latin typeface="Arial Narrow" panose="020B0606020202030204" pitchFamily="34" charset="0"/>
                          <a:ea typeface="Calibri" panose="020F0502020204030204" pitchFamily="34" charset="0"/>
                          <a:cs typeface="Arial" panose="020B0604020202020204" pitchFamily="34" charset="0"/>
                        </a:rPr>
                        <a:t>3.3. El ahogado. Comparación con el mate. </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600" dirty="0">
                          <a:effectLst/>
                          <a:latin typeface="Arial Narrow" panose="020B0606020202030204" pitchFamily="34" charset="0"/>
                          <a:ea typeface="Calibri" panose="020F0502020204030204" pitchFamily="34" charset="0"/>
                          <a:cs typeface="Arial" panose="020B0604020202020204" pitchFamily="34" charset="0"/>
                        </a:rPr>
                        <a:t>3.4. La partida tablas. Normas de la misma (Mutuo acuerdo, insuficiencia de fuerza, ahogado, repetición de posición, regla de las cincuenta jugadas).</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600"/>
                        </a:spcBef>
                        <a:spcAft>
                          <a:spcPts val="600"/>
                        </a:spcAft>
                      </a:pPr>
                      <a:r>
                        <a:rPr lang="es-ES" sz="1600" b="1" dirty="0">
                          <a:effectLst/>
                          <a:latin typeface="Arial Narrow" panose="020B0606020202030204" pitchFamily="34" charset="0"/>
                          <a:ea typeface="Calibri" panose="020F0502020204030204" pitchFamily="34" charset="0"/>
                          <a:cs typeface="Arial" panose="020B0604020202020204" pitchFamily="34" charset="0"/>
                        </a:rPr>
                        <a:t>Punto 4. Anotación de la partida y simbología del Ajedrez.</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600" dirty="0">
                          <a:effectLst/>
                          <a:latin typeface="Arial Narrow" panose="020B0606020202030204" pitchFamily="34" charset="0"/>
                          <a:ea typeface="Calibri" panose="020F0502020204030204" pitchFamily="34" charset="0"/>
                          <a:cs typeface="Arial" panose="020B0604020202020204" pitchFamily="34" charset="0"/>
                        </a:rPr>
                        <a:t>4.1. Importancia de la anotación como registro de sus partidas y como fuente de superación.</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600" dirty="0">
                          <a:effectLst/>
                          <a:latin typeface="Arial Narrow" panose="020B0606020202030204" pitchFamily="34" charset="0"/>
                          <a:ea typeface="Calibri" panose="020F0502020204030204" pitchFamily="34" charset="0"/>
                          <a:cs typeface="Arial" panose="020B0604020202020204" pitchFamily="34" charset="0"/>
                        </a:rPr>
                        <a:t>4.2. Sistemas de anotación: descriptivo y algebraico (dar preferencia al último).</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600" dirty="0">
                          <a:effectLst/>
                          <a:latin typeface="Arial Narrow" panose="020B0606020202030204" pitchFamily="34" charset="0"/>
                          <a:ea typeface="Calibri" panose="020F0502020204030204" pitchFamily="34" charset="0"/>
                          <a:cs typeface="Arial" panose="020B0604020202020204" pitchFamily="34" charset="0"/>
                        </a:rPr>
                        <a:t>4.3 Simbología empleada en los informadores.</a:t>
                      </a:r>
                      <a:endParaRPr lang="es-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tc>
                <a:tc>
                  <a:txBody>
                    <a:bodyPr/>
                    <a:lstStyle/>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Juegos didácticos para la reproducción y aplicación de los conocimientos teóricos.</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Solución de problemas a partir de situaciones de juego.</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Práctica de partidas donde se enfatice en la aplicación de los conocimientos teóricos trabajados.</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Analizar modelos de partidas para ilustrar los contenidos de las fases de la partida de ajedrez (características) y la relación entre estrategia y táctica.</a:t>
                      </a:r>
                      <a:endParaRPr lang="es-US" sz="1600"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Libro “Ajedrez Integral I” del ISLA.</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Tabloide “</a:t>
                      </a:r>
                      <a:r>
                        <a:rPr lang="es-ES" sz="1600" dirty="0" err="1">
                          <a:effectLst/>
                          <a:latin typeface="Arial" panose="020B0604020202020204" pitchFamily="34" charset="0"/>
                          <a:cs typeface="Arial" panose="020B0604020202020204" pitchFamily="34" charset="0"/>
                        </a:rPr>
                        <a:t>Capablanca</a:t>
                      </a:r>
                      <a:r>
                        <a:rPr lang="es-ES" sz="1600" dirty="0">
                          <a:effectLst/>
                          <a:latin typeface="Arial" panose="020B0604020202020204" pitchFamily="34" charset="0"/>
                          <a:cs typeface="Arial" panose="020B0604020202020204" pitchFamily="34" charset="0"/>
                        </a:rPr>
                        <a:t> y la enseñanza del Ajedrez” del ISLA.</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Libro “Tratado General de Ajedrez. Tomo I” de R. Grau. </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 </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 </a:t>
                      </a:r>
                      <a:endParaRPr lang="es-US" sz="1600" dirty="0">
                        <a:effectLst/>
                        <a:latin typeface="Arial" panose="020B0604020202020204" pitchFamily="34" charset="0"/>
                        <a:cs typeface="Arial" panose="020B0604020202020204" pitchFamily="34" charset="0"/>
                      </a:endParaRPr>
                    </a:p>
                    <a:p>
                      <a:pPr marL="0" marR="0" algn="ctr">
                        <a:lnSpc>
                          <a:spcPct val="115000"/>
                        </a:lnSpc>
                        <a:spcBef>
                          <a:spcPts val="1200"/>
                        </a:spcBef>
                        <a:spcAft>
                          <a:spcPts val="1000"/>
                        </a:spcAft>
                      </a:pPr>
                      <a:r>
                        <a:rPr lang="es-ES" sz="1600" dirty="0">
                          <a:effectLst/>
                          <a:latin typeface="Arial" panose="020B0604020202020204" pitchFamily="34" charset="0"/>
                          <a:cs typeface="Arial" panose="020B0604020202020204" pitchFamily="34" charset="0"/>
                        </a:rPr>
                        <a:t> </a:t>
                      </a:r>
                      <a:endParaRPr lang="es-US" sz="1600" dirty="0">
                        <a:effectLst/>
                        <a:latin typeface="Arial" panose="020B060402020202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966906254"/>
                  </a:ext>
                </a:extLst>
              </a:tr>
            </a:tbl>
          </a:graphicData>
        </a:graphic>
      </p:graphicFrame>
    </p:spTree>
    <p:extLst>
      <p:ext uri="{BB962C8B-B14F-4D97-AF65-F5344CB8AC3E}">
        <p14:creationId xmlns:p14="http://schemas.microsoft.com/office/powerpoint/2010/main" val="1092084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85851640"/>
              </p:ext>
            </p:extLst>
          </p:nvPr>
        </p:nvGraphicFramePr>
        <p:xfrm>
          <a:off x="515156" y="82933"/>
          <a:ext cx="11384922" cy="6657783"/>
        </p:xfrm>
        <a:graphic>
          <a:graphicData uri="http://schemas.openxmlformats.org/drawingml/2006/table">
            <a:tbl>
              <a:tblPr>
                <a:tableStyleId>{5940675A-B579-460E-94D1-54222C63F5DA}</a:tableStyleId>
              </a:tblPr>
              <a:tblGrid>
                <a:gridCol w="1584100">
                  <a:extLst>
                    <a:ext uri="{9D8B030D-6E8A-4147-A177-3AD203B41FA5}">
                      <a16:colId xmlns:a16="http://schemas.microsoft.com/office/drawing/2014/main" xmlns="" val="3439399827"/>
                    </a:ext>
                  </a:extLst>
                </a:gridCol>
                <a:gridCol w="3686184">
                  <a:extLst>
                    <a:ext uri="{9D8B030D-6E8A-4147-A177-3AD203B41FA5}">
                      <a16:colId xmlns:a16="http://schemas.microsoft.com/office/drawing/2014/main" xmlns="" val="2126819956"/>
                    </a:ext>
                  </a:extLst>
                </a:gridCol>
                <a:gridCol w="3271744">
                  <a:extLst>
                    <a:ext uri="{9D8B030D-6E8A-4147-A177-3AD203B41FA5}">
                      <a16:colId xmlns:a16="http://schemas.microsoft.com/office/drawing/2014/main" xmlns="" val="897144903"/>
                    </a:ext>
                  </a:extLst>
                </a:gridCol>
                <a:gridCol w="2842894">
                  <a:extLst>
                    <a:ext uri="{9D8B030D-6E8A-4147-A177-3AD203B41FA5}">
                      <a16:colId xmlns:a16="http://schemas.microsoft.com/office/drawing/2014/main" xmlns="" val="820294481"/>
                    </a:ext>
                  </a:extLst>
                </a:gridCol>
              </a:tblGrid>
              <a:tr h="1231051">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CONTENIDOS TEÓRICOS</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TEMÁTICAS</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PRINCIPALES ACTIVIDADES PARA LA  APLICACIÓN DE LOS CONTENIDOS TEÓRICOS EN LA PRÁCTICA</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BIBLIOGRAFÍA BÁSICA.</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1581583366"/>
                  </a:ext>
                </a:extLst>
              </a:tr>
              <a:tr h="5395911">
                <a:tc>
                  <a:txBody>
                    <a:bodyPr/>
                    <a:lstStyle/>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Rudimentos básicos del juego de Ajedrez</a:t>
                      </a:r>
                      <a:endParaRPr lang="es-US" sz="1800"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21590" marR="0" algn="l">
                        <a:lnSpc>
                          <a:spcPct val="115000"/>
                        </a:lnSpc>
                        <a:spcBef>
                          <a:spcPts val="600"/>
                        </a:spcBef>
                        <a:spcAft>
                          <a:spcPts val="600"/>
                        </a:spcAft>
                      </a:pPr>
                      <a:r>
                        <a:rPr lang="es-ES" sz="1800" b="1" dirty="0">
                          <a:effectLst/>
                          <a:latin typeface="Arial Narrow" panose="020B0606020202030204" pitchFamily="34" charset="0"/>
                          <a:ea typeface="Calibri" panose="020F0502020204030204" pitchFamily="34" charset="0"/>
                          <a:cs typeface="Arial" panose="020B0604020202020204" pitchFamily="34" charset="0"/>
                        </a:rPr>
                        <a:t>Punto 5. Los Mates simples o elementales.</a:t>
                      </a:r>
                      <a:endParaRPr lang="es-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5.1 Rey y Dama contra Rey. La Dama a salto de Caballo del Rey enemigo para llevarlo a la banda. Acción conjunta del Rey y la Dama. </a:t>
                      </a:r>
                      <a:endParaRPr lang="es-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5.2 Rey y Torre contra Rey. El Rey como pieza de ataque. La jugada de espera para lograr la posición de rechazo. </a:t>
                      </a:r>
                      <a:endParaRPr lang="es-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5.3 El mate de Rey y dos Torres contra Rey. Maniobra de la escalera (Importancia de la efectividad de las torres cuando operan a distancia). </a:t>
                      </a:r>
                      <a:endParaRPr lang="es-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21590" marR="0" algn="l">
                        <a:lnSpc>
                          <a:spcPct val="115000"/>
                        </a:lnSpc>
                        <a:spcBef>
                          <a:spcPts val="600"/>
                        </a:spcBef>
                        <a:spcAft>
                          <a:spcPts val="600"/>
                        </a:spcAft>
                      </a:pPr>
                      <a:r>
                        <a:rPr lang="es-ES" sz="1800" dirty="0">
                          <a:effectLst/>
                          <a:latin typeface="Arial Narrow" panose="020B0606020202030204" pitchFamily="34" charset="0"/>
                          <a:ea typeface="Calibri" panose="020F0502020204030204" pitchFamily="34" charset="0"/>
                          <a:cs typeface="Arial" panose="020B0604020202020204" pitchFamily="34" charset="0"/>
                        </a:rPr>
                        <a:t>5.4 El mate de Rey y dos alfiles contra Rey. </a:t>
                      </a:r>
                      <a:endParaRPr lang="es-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9535" marR="89535" marT="0" marB="0"/>
                </a:tc>
                <a:tc>
                  <a:txBody>
                    <a:bodyPr/>
                    <a:lstStyle/>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Juegos didácticos para la reproducción y aplicación de los conocimientos teóricos.</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Solución de problemas a partir de situaciones de juego.</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Práctica de partidas donde se enfatice en la aplicación de los conocimientos teóricos trabajados.</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Analizar modelos de partidas para ilustrar los contenidos de las fases de la partida de ajedrez (características) y la relación entre estrategia y táctica.</a:t>
                      </a:r>
                      <a:endParaRPr lang="es-US" sz="1800"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Libro “Ajedrez Integral I” del ISLA.</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Tabloide “</a:t>
                      </a:r>
                      <a:r>
                        <a:rPr lang="es-ES" sz="1800" dirty="0" err="1">
                          <a:effectLst/>
                          <a:latin typeface="Arial Narrow" panose="020B0606020202030204" pitchFamily="34" charset="0"/>
                          <a:cs typeface="Arial" panose="020B0604020202020204" pitchFamily="34" charset="0"/>
                        </a:rPr>
                        <a:t>Capablanca</a:t>
                      </a:r>
                      <a:r>
                        <a:rPr lang="es-ES" sz="1800" dirty="0">
                          <a:effectLst/>
                          <a:latin typeface="Arial Narrow" panose="020B0606020202030204" pitchFamily="34" charset="0"/>
                          <a:cs typeface="Arial" panose="020B0604020202020204" pitchFamily="34" charset="0"/>
                        </a:rPr>
                        <a:t> y la enseñanza del Ajedrez” del ISLA.</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Libro “Tratado General de Ajedrez. Tomo I” de R. Grau. </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 </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 </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 </a:t>
                      </a:r>
                      <a:endParaRPr lang="es-US" sz="1800"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966906254"/>
                  </a:ext>
                </a:extLst>
              </a:tr>
            </a:tbl>
          </a:graphicData>
        </a:graphic>
      </p:graphicFrame>
    </p:spTree>
    <p:extLst>
      <p:ext uri="{BB962C8B-B14F-4D97-AF65-F5344CB8AC3E}">
        <p14:creationId xmlns:p14="http://schemas.microsoft.com/office/powerpoint/2010/main" val="3431684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69107172"/>
              </p:ext>
            </p:extLst>
          </p:nvPr>
        </p:nvGraphicFramePr>
        <p:xfrm>
          <a:off x="515156" y="82933"/>
          <a:ext cx="11384922" cy="6657783"/>
        </p:xfrm>
        <a:graphic>
          <a:graphicData uri="http://schemas.openxmlformats.org/drawingml/2006/table">
            <a:tbl>
              <a:tblPr>
                <a:tableStyleId>{5940675A-B579-460E-94D1-54222C63F5DA}</a:tableStyleId>
              </a:tblPr>
              <a:tblGrid>
                <a:gridCol w="1584100">
                  <a:extLst>
                    <a:ext uri="{9D8B030D-6E8A-4147-A177-3AD203B41FA5}">
                      <a16:colId xmlns:a16="http://schemas.microsoft.com/office/drawing/2014/main" xmlns="" val="3439399827"/>
                    </a:ext>
                  </a:extLst>
                </a:gridCol>
                <a:gridCol w="3686184">
                  <a:extLst>
                    <a:ext uri="{9D8B030D-6E8A-4147-A177-3AD203B41FA5}">
                      <a16:colId xmlns:a16="http://schemas.microsoft.com/office/drawing/2014/main" xmlns="" val="2126819956"/>
                    </a:ext>
                  </a:extLst>
                </a:gridCol>
                <a:gridCol w="3271744">
                  <a:extLst>
                    <a:ext uri="{9D8B030D-6E8A-4147-A177-3AD203B41FA5}">
                      <a16:colId xmlns:a16="http://schemas.microsoft.com/office/drawing/2014/main" xmlns="" val="897144903"/>
                    </a:ext>
                  </a:extLst>
                </a:gridCol>
                <a:gridCol w="2842894">
                  <a:extLst>
                    <a:ext uri="{9D8B030D-6E8A-4147-A177-3AD203B41FA5}">
                      <a16:colId xmlns:a16="http://schemas.microsoft.com/office/drawing/2014/main" xmlns="" val="820294481"/>
                    </a:ext>
                  </a:extLst>
                </a:gridCol>
              </a:tblGrid>
              <a:tr h="1231051">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CONTENIDOS TEÓRICOS</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TEMÁTICAS</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PRINCIPALES ACTIVIDADES PARA LA  APLICACIÓN DE LOS CONTENIDOS TEÓRICOS EN LA PRÁCTICA</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BIBLIOGRAFÍA BÁSICA.</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1581583366"/>
                  </a:ext>
                </a:extLst>
              </a:tr>
              <a:tr h="5395911">
                <a:tc>
                  <a:txBody>
                    <a:bodyPr/>
                    <a:lstStyle/>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Rudimentos básicos del juego de Ajedrez</a:t>
                      </a:r>
                      <a:endParaRPr lang="es-US" sz="1800"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21590" marR="0" algn="l">
                        <a:lnSpc>
                          <a:spcPct val="115000"/>
                        </a:lnSpc>
                        <a:spcBef>
                          <a:spcPts val="600"/>
                        </a:spcBef>
                        <a:spcAft>
                          <a:spcPts val="600"/>
                        </a:spcAft>
                      </a:pPr>
                      <a:r>
                        <a:rPr lang="es-ES" sz="1800" b="1" kern="1200" dirty="0" smtClean="0">
                          <a:solidFill>
                            <a:schemeClr val="tx1"/>
                          </a:solidFill>
                          <a:effectLst/>
                          <a:latin typeface="Arial Narrow" panose="020B0606020202030204" pitchFamily="34" charset="0"/>
                          <a:ea typeface="+mn-ea"/>
                          <a:cs typeface="+mn-cs"/>
                        </a:rPr>
                        <a:t>Punto 6. Las fases de la partida de Ajedrez (características) y la relación entre estrategia y táctica.</a:t>
                      </a:r>
                      <a:endParaRPr lang="es-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9535" marR="89535" marT="0" marB="0"/>
                </a:tc>
                <a:tc>
                  <a:txBody>
                    <a:bodyPr/>
                    <a:lstStyle/>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Juegos didácticos para la reproducción y aplicación de los conocimientos teóricos.</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Solución de problemas a partir de situaciones de juego.</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Práctica de partidas donde se enfatice en la aplicación de los conocimientos teóricos trabajados.</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Analizar modelos de partidas para ilustrar los contenidos de las fases de la partida de ajedrez (características) y la relación entre estrategia y táctica.</a:t>
                      </a:r>
                      <a:endParaRPr lang="es-US" sz="1800"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Libro “Ajedrez Integral I” del ISLA.</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Tabloide “</a:t>
                      </a:r>
                      <a:r>
                        <a:rPr lang="es-ES" sz="1800" dirty="0" err="1">
                          <a:effectLst/>
                          <a:latin typeface="Arial Narrow" panose="020B0606020202030204" pitchFamily="34" charset="0"/>
                          <a:cs typeface="Arial" panose="020B0604020202020204" pitchFamily="34" charset="0"/>
                        </a:rPr>
                        <a:t>Capablanca</a:t>
                      </a:r>
                      <a:r>
                        <a:rPr lang="es-ES" sz="1800" dirty="0">
                          <a:effectLst/>
                          <a:latin typeface="Arial Narrow" panose="020B0606020202030204" pitchFamily="34" charset="0"/>
                          <a:cs typeface="Arial" panose="020B0604020202020204" pitchFamily="34" charset="0"/>
                        </a:rPr>
                        <a:t> y la enseñanza del Ajedrez” del ISLA.</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Libro “Tratado General de Ajedrez. Tomo I” de R. Grau. </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 </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 </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 </a:t>
                      </a:r>
                      <a:endParaRPr lang="es-US" sz="1800"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966906254"/>
                  </a:ext>
                </a:extLst>
              </a:tr>
            </a:tbl>
          </a:graphicData>
        </a:graphic>
      </p:graphicFrame>
    </p:spTree>
    <p:extLst>
      <p:ext uri="{BB962C8B-B14F-4D97-AF65-F5344CB8AC3E}">
        <p14:creationId xmlns:p14="http://schemas.microsoft.com/office/powerpoint/2010/main" val="2674544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515156" y="82933"/>
          <a:ext cx="11384922" cy="6657783"/>
        </p:xfrm>
        <a:graphic>
          <a:graphicData uri="http://schemas.openxmlformats.org/drawingml/2006/table">
            <a:tbl>
              <a:tblPr>
                <a:tableStyleId>{5940675A-B579-460E-94D1-54222C63F5DA}</a:tableStyleId>
              </a:tblPr>
              <a:tblGrid>
                <a:gridCol w="1584100">
                  <a:extLst>
                    <a:ext uri="{9D8B030D-6E8A-4147-A177-3AD203B41FA5}">
                      <a16:colId xmlns:a16="http://schemas.microsoft.com/office/drawing/2014/main" xmlns="" val="3439399827"/>
                    </a:ext>
                  </a:extLst>
                </a:gridCol>
                <a:gridCol w="3686184">
                  <a:extLst>
                    <a:ext uri="{9D8B030D-6E8A-4147-A177-3AD203B41FA5}">
                      <a16:colId xmlns:a16="http://schemas.microsoft.com/office/drawing/2014/main" xmlns="" val="2126819956"/>
                    </a:ext>
                  </a:extLst>
                </a:gridCol>
                <a:gridCol w="3271744">
                  <a:extLst>
                    <a:ext uri="{9D8B030D-6E8A-4147-A177-3AD203B41FA5}">
                      <a16:colId xmlns:a16="http://schemas.microsoft.com/office/drawing/2014/main" xmlns="" val="897144903"/>
                    </a:ext>
                  </a:extLst>
                </a:gridCol>
                <a:gridCol w="2842894">
                  <a:extLst>
                    <a:ext uri="{9D8B030D-6E8A-4147-A177-3AD203B41FA5}">
                      <a16:colId xmlns:a16="http://schemas.microsoft.com/office/drawing/2014/main" xmlns="" val="820294481"/>
                    </a:ext>
                  </a:extLst>
                </a:gridCol>
              </a:tblGrid>
              <a:tr h="1231051">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CONTENIDOS TEÓRICOS</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TEMÁTICAS</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PRINCIPALES ACTIVIDADES PARA LA  APLICACIÓN DE LOS CONTENIDOS TEÓRICOS EN LA PRÁCTICA</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b="1" dirty="0">
                          <a:effectLst/>
                          <a:latin typeface="Arial Narrow" panose="020B0606020202030204" pitchFamily="34" charset="0"/>
                          <a:cs typeface="Arial" panose="020B0604020202020204" pitchFamily="34" charset="0"/>
                        </a:rPr>
                        <a:t>BIBLIOGRAFÍA BÁSICA.</a:t>
                      </a:r>
                      <a:endParaRPr lang="es-US" sz="1800" b="1"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1581583366"/>
                  </a:ext>
                </a:extLst>
              </a:tr>
              <a:tr h="5395911">
                <a:tc>
                  <a:txBody>
                    <a:bodyPr/>
                    <a:lstStyle/>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Rudimentos básicos del juego de Ajedrez</a:t>
                      </a:r>
                      <a:endParaRPr lang="es-US" sz="1800"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21590" marR="0" algn="l">
                        <a:lnSpc>
                          <a:spcPct val="115000"/>
                        </a:lnSpc>
                        <a:spcBef>
                          <a:spcPts val="600"/>
                        </a:spcBef>
                        <a:spcAft>
                          <a:spcPts val="600"/>
                        </a:spcAft>
                      </a:pPr>
                      <a:r>
                        <a:rPr lang="es-ES" sz="1800" b="1" kern="1200" dirty="0" smtClean="0">
                          <a:solidFill>
                            <a:schemeClr val="tx1"/>
                          </a:solidFill>
                          <a:effectLst/>
                          <a:latin typeface="Arial Narrow" panose="020B0606020202030204" pitchFamily="34" charset="0"/>
                          <a:ea typeface="+mn-ea"/>
                          <a:cs typeface="+mn-cs"/>
                        </a:rPr>
                        <a:t>Punto 6. Las fases de la partida de Ajedrez (características) y la relación entre estrategia y táctica.</a:t>
                      </a:r>
                      <a:endParaRPr lang="es-US" sz="18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89535" marR="89535" marT="0" marB="0"/>
                </a:tc>
                <a:tc>
                  <a:txBody>
                    <a:bodyPr/>
                    <a:lstStyle/>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Juegos didácticos para la reproducción y aplicación de los conocimientos teóricos.</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Solución de problemas a partir de situaciones de juego.</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Práctica de partidas donde se enfatice en la aplicación de los conocimientos teóricos trabajados.</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Analizar modelos de partidas para ilustrar los contenidos de las fases de la partida de ajedrez (características) y la relación entre estrategia y táctica.</a:t>
                      </a:r>
                      <a:endParaRPr lang="es-US" sz="1800"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tc>
                  <a:txBody>
                    <a:bodyPr/>
                    <a:lstStyle/>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Libro “Ajedrez Integral I” del ISLA.</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Tabloide “</a:t>
                      </a:r>
                      <a:r>
                        <a:rPr lang="es-ES" sz="1800" dirty="0" err="1">
                          <a:effectLst/>
                          <a:latin typeface="Arial Narrow" panose="020B0606020202030204" pitchFamily="34" charset="0"/>
                          <a:cs typeface="Arial" panose="020B0604020202020204" pitchFamily="34" charset="0"/>
                        </a:rPr>
                        <a:t>Capablanca</a:t>
                      </a:r>
                      <a:r>
                        <a:rPr lang="es-ES" sz="1800" dirty="0">
                          <a:effectLst/>
                          <a:latin typeface="Arial Narrow" panose="020B0606020202030204" pitchFamily="34" charset="0"/>
                          <a:cs typeface="Arial" panose="020B0604020202020204" pitchFamily="34" charset="0"/>
                        </a:rPr>
                        <a:t> y la enseñanza del Ajedrez” del ISLA.</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Libro “Tratado General de Ajedrez. Tomo I” de R. Grau. </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 </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 </a:t>
                      </a:r>
                      <a:endParaRPr lang="es-US" sz="1800" dirty="0">
                        <a:effectLst/>
                        <a:latin typeface="Arial Narrow" panose="020B0606020202030204" pitchFamily="34" charset="0"/>
                        <a:cs typeface="Arial" panose="020B0604020202020204" pitchFamily="34" charset="0"/>
                      </a:endParaRPr>
                    </a:p>
                    <a:p>
                      <a:pPr marL="0" marR="0" algn="ctr">
                        <a:lnSpc>
                          <a:spcPct val="115000"/>
                        </a:lnSpc>
                        <a:spcBef>
                          <a:spcPts val="1200"/>
                        </a:spcBef>
                        <a:spcAft>
                          <a:spcPts val="1000"/>
                        </a:spcAft>
                      </a:pPr>
                      <a:r>
                        <a:rPr lang="es-ES" sz="1800" dirty="0">
                          <a:effectLst/>
                          <a:latin typeface="Arial Narrow" panose="020B0606020202030204" pitchFamily="34" charset="0"/>
                          <a:cs typeface="Arial" panose="020B0604020202020204" pitchFamily="34" charset="0"/>
                        </a:rPr>
                        <a:t> </a:t>
                      </a:r>
                      <a:endParaRPr lang="es-US" sz="1800" dirty="0">
                        <a:effectLst/>
                        <a:latin typeface="Arial Narrow" panose="020B0606020202030204" pitchFamily="34" charset="0"/>
                        <a:ea typeface="Calibri" panose="020F0502020204030204" pitchFamily="34" charset="0"/>
                        <a:cs typeface="Arial" panose="020B0604020202020204" pitchFamily="34" charset="0"/>
                      </a:endParaRPr>
                    </a:p>
                  </a:txBody>
                  <a:tcPr marL="18270" marR="18270" marT="0" marB="0" anchor="ctr"/>
                </a:tc>
                <a:extLst>
                  <a:ext uri="{0D108BD9-81ED-4DB2-BD59-A6C34878D82A}">
                    <a16:rowId xmlns:a16="http://schemas.microsoft.com/office/drawing/2014/main" xmlns="" val="966906254"/>
                  </a:ext>
                </a:extLst>
              </a:tr>
            </a:tbl>
          </a:graphicData>
        </a:graphic>
      </p:graphicFrame>
    </p:spTree>
    <p:extLst>
      <p:ext uri="{BB962C8B-B14F-4D97-AF65-F5344CB8AC3E}">
        <p14:creationId xmlns:p14="http://schemas.microsoft.com/office/powerpoint/2010/main" val="213704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21966003"/>
              </p:ext>
            </p:extLst>
          </p:nvPr>
        </p:nvGraphicFramePr>
        <p:xfrm>
          <a:off x="270456" y="334849"/>
          <a:ext cx="11629623" cy="6293130"/>
        </p:xfrm>
        <a:graphic>
          <a:graphicData uri="http://schemas.openxmlformats.org/drawingml/2006/table">
            <a:tbl>
              <a:tblPr firstRow="1" firstCol="1" lastRow="1" lastCol="1" bandRow="1" bandCol="1">
                <a:tableStyleId>{5940675A-B579-460E-94D1-54222C63F5DA}</a:tableStyleId>
              </a:tblPr>
              <a:tblGrid>
                <a:gridCol w="11629623">
                  <a:extLst>
                    <a:ext uri="{9D8B030D-6E8A-4147-A177-3AD203B41FA5}">
                      <a16:colId xmlns:a16="http://schemas.microsoft.com/office/drawing/2014/main" xmlns="" val="1448730820"/>
                    </a:ext>
                  </a:extLst>
                </a:gridCol>
              </a:tblGrid>
              <a:tr h="300507">
                <a:tc>
                  <a:txBody>
                    <a:bodyPr/>
                    <a:lstStyle/>
                    <a:p>
                      <a:pPr marL="0" marR="0">
                        <a:lnSpc>
                          <a:spcPct val="150000"/>
                        </a:lnSpc>
                        <a:spcBef>
                          <a:spcPts val="0"/>
                        </a:spcBef>
                        <a:spcAft>
                          <a:spcPts val="0"/>
                        </a:spcAft>
                      </a:pPr>
                      <a:r>
                        <a:rPr lang="es-ES" sz="1400" b="1" dirty="0">
                          <a:effectLst/>
                          <a:latin typeface="Arial Narrow" panose="020B0606020202030204" pitchFamily="34" charset="0"/>
                        </a:rPr>
                        <a:t>Contenido: </a:t>
                      </a:r>
                      <a:r>
                        <a:rPr lang="es-ES" sz="1400" dirty="0">
                          <a:effectLst/>
                          <a:latin typeface="Arial Narrow" panose="020B0606020202030204" pitchFamily="34" charset="0"/>
                        </a:rPr>
                        <a:t>Táctica del Medio Juego.</a:t>
                      </a:r>
                      <a:endParaRPr lang="es-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nchor="ctr"/>
                </a:tc>
                <a:extLst>
                  <a:ext uri="{0D108BD9-81ED-4DB2-BD59-A6C34878D82A}">
                    <a16:rowId xmlns:a16="http://schemas.microsoft.com/office/drawing/2014/main" xmlns="" val="3020237791"/>
                  </a:ext>
                </a:extLst>
              </a:tr>
              <a:tr h="2404055">
                <a:tc>
                  <a:txBody>
                    <a:bodyPr/>
                    <a:lstStyle/>
                    <a:p>
                      <a:pPr marL="0" marR="0" algn="just">
                        <a:lnSpc>
                          <a:spcPct val="150000"/>
                        </a:lnSpc>
                        <a:spcBef>
                          <a:spcPts val="0"/>
                        </a:spcBef>
                        <a:spcAft>
                          <a:spcPts val="0"/>
                        </a:spcAft>
                      </a:pPr>
                      <a:r>
                        <a:rPr lang="es-ES" sz="1400" b="1" dirty="0">
                          <a:effectLst/>
                          <a:latin typeface="Arial Narrow" panose="020B0606020202030204" pitchFamily="34" charset="0"/>
                        </a:rPr>
                        <a:t>Bibliografía(Ejemplos): </a:t>
                      </a:r>
                      <a:endParaRPr lang="es-US" sz="1400" b="1" dirty="0">
                        <a:effectLst/>
                        <a:latin typeface="Arial Narrow" panose="020B0606020202030204" pitchFamily="34" charset="0"/>
                      </a:endParaRPr>
                    </a:p>
                    <a:p>
                      <a:pPr marL="0" marR="0" algn="just">
                        <a:lnSpc>
                          <a:spcPct val="150000"/>
                        </a:lnSpc>
                        <a:spcBef>
                          <a:spcPts val="0"/>
                        </a:spcBef>
                        <a:spcAft>
                          <a:spcPts val="0"/>
                        </a:spcAft>
                      </a:pPr>
                      <a:r>
                        <a:rPr lang="es-ES" sz="1400" dirty="0">
                          <a:effectLst/>
                          <a:latin typeface="Arial Narrow" panose="020B0606020202030204" pitchFamily="34" charset="0"/>
                        </a:rPr>
                        <a:t>Libro “Técnica de la combinación de mate” de A. </a:t>
                      </a:r>
                      <a:r>
                        <a:rPr lang="es-ES" sz="1400" dirty="0" err="1">
                          <a:effectLst/>
                          <a:latin typeface="Arial Narrow" panose="020B0606020202030204" pitchFamily="34" charset="0"/>
                        </a:rPr>
                        <a:t>Gude</a:t>
                      </a:r>
                      <a:r>
                        <a:rPr lang="es-ES" sz="1400" dirty="0">
                          <a:effectLst/>
                          <a:latin typeface="Arial Narrow" panose="020B0606020202030204" pitchFamily="34" charset="0"/>
                        </a:rPr>
                        <a:t>.</a:t>
                      </a:r>
                      <a:endParaRPr lang="es-US" sz="1400" dirty="0">
                        <a:effectLst/>
                        <a:latin typeface="Arial Narrow" panose="020B0606020202030204" pitchFamily="34" charset="0"/>
                      </a:endParaRPr>
                    </a:p>
                    <a:p>
                      <a:pPr marL="0" marR="0" algn="just">
                        <a:lnSpc>
                          <a:spcPct val="150000"/>
                        </a:lnSpc>
                        <a:spcBef>
                          <a:spcPts val="0"/>
                        </a:spcBef>
                        <a:spcAft>
                          <a:spcPts val="0"/>
                        </a:spcAft>
                      </a:pPr>
                      <a:r>
                        <a:rPr lang="es-ES" sz="1400" dirty="0">
                          <a:effectLst/>
                          <a:latin typeface="Arial Narrow" panose="020B0606020202030204" pitchFamily="34" charset="0"/>
                        </a:rPr>
                        <a:t>Libro “Tratado General de Ajedrez. Tomo II” de R. Grau. </a:t>
                      </a:r>
                      <a:endParaRPr lang="es-US" sz="1400" dirty="0">
                        <a:effectLst/>
                        <a:latin typeface="Arial Narrow" panose="020B0606020202030204" pitchFamily="34" charset="0"/>
                      </a:endParaRPr>
                    </a:p>
                    <a:p>
                      <a:pPr marL="0" marR="0" algn="just">
                        <a:lnSpc>
                          <a:spcPct val="150000"/>
                        </a:lnSpc>
                        <a:spcBef>
                          <a:spcPts val="0"/>
                        </a:spcBef>
                        <a:spcAft>
                          <a:spcPts val="0"/>
                        </a:spcAft>
                      </a:pPr>
                      <a:r>
                        <a:rPr lang="es-ES" sz="1400" dirty="0">
                          <a:effectLst/>
                          <a:latin typeface="Arial Narrow" panose="020B0606020202030204" pitchFamily="34" charset="0"/>
                        </a:rPr>
                        <a:t>Libro “Gane combinando. Teoría y práctica de la táctica y las combinaciones” de V. </a:t>
                      </a:r>
                      <a:r>
                        <a:rPr lang="es-ES" sz="1400" dirty="0" err="1">
                          <a:effectLst/>
                          <a:latin typeface="Arial Narrow" panose="020B0606020202030204" pitchFamily="34" charset="0"/>
                        </a:rPr>
                        <a:t>Igney</a:t>
                      </a:r>
                      <a:r>
                        <a:rPr lang="es-ES" sz="1400" dirty="0">
                          <a:effectLst/>
                          <a:latin typeface="Arial Narrow" panose="020B0606020202030204" pitchFamily="34" charset="0"/>
                        </a:rPr>
                        <a:t>.</a:t>
                      </a:r>
                      <a:endParaRPr lang="es-US" sz="1400" dirty="0">
                        <a:effectLst/>
                        <a:latin typeface="Arial Narrow" panose="020B0606020202030204" pitchFamily="34" charset="0"/>
                      </a:endParaRPr>
                    </a:p>
                    <a:p>
                      <a:pPr marL="0" marR="0" algn="just">
                        <a:lnSpc>
                          <a:spcPct val="150000"/>
                        </a:lnSpc>
                        <a:spcBef>
                          <a:spcPts val="0"/>
                        </a:spcBef>
                        <a:spcAft>
                          <a:spcPts val="0"/>
                        </a:spcAft>
                      </a:pPr>
                      <a:r>
                        <a:rPr lang="es-ES" sz="1400" dirty="0">
                          <a:effectLst/>
                          <a:latin typeface="Arial Narrow" panose="020B0606020202030204" pitchFamily="34" charset="0"/>
                        </a:rPr>
                        <a:t>Libro “La táctica en Ajedrez” de V. </a:t>
                      </a:r>
                      <a:r>
                        <a:rPr lang="es-ES" sz="1400" dirty="0" err="1">
                          <a:effectLst/>
                          <a:latin typeface="Arial Narrow" panose="020B0606020202030204" pitchFamily="34" charset="0"/>
                        </a:rPr>
                        <a:t>Moskalenko</a:t>
                      </a:r>
                      <a:r>
                        <a:rPr lang="es-ES" sz="1400" dirty="0">
                          <a:effectLst/>
                          <a:latin typeface="Arial Narrow" panose="020B0606020202030204" pitchFamily="34" charset="0"/>
                        </a:rPr>
                        <a:t>.</a:t>
                      </a:r>
                      <a:endParaRPr lang="es-US" sz="1400" dirty="0">
                        <a:effectLst/>
                        <a:latin typeface="Arial Narrow" panose="020B0606020202030204" pitchFamily="34" charset="0"/>
                      </a:endParaRPr>
                    </a:p>
                    <a:p>
                      <a:pPr marL="0" marR="0" algn="just">
                        <a:lnSpc>
                          <a:spcPct val="150000"/>
                        </a:lnSpc>
                        <a:spcBef>
                          <a:spcPts val="0"/>
                        </a:spcBef>
                        <a:spcAft>
                          <a:spcPts val="0"/>
                        </a:spcAft>
                      </a:pPr>
                      <a:r>
                        <a:rPr lang="es-ES" sz="1400" dirty="0">
                          <a:effectLst/>
                          <a:latin typeface="Arial Narrow" panose="020B0606020202030204" pitchFamily="34" charset="0"/>
                        </a:rPr>
                        <a:t>Pack “Sacrificios temáticos” de A. Martín.</a:t>
                      </a:r>
                      <a:endParaRPr lang="es-US" sz="1400" dirty="0">
                        <a:effectLst/>
                        <a:latin typeface="Arial Narrow" panose="020B0606020202030204" pitchFamily="34" charset="0"/>
                      </a:endParaRPr>
                    </a:p>
                    <a:p>
                      <a:pPr marL="0" marR="0" algn="just">
                        <a:lnSpc>
                          <a:spcPct val="150000"/>
                        </a:lnSpc>
                        <a:spcBef>
                          <a:spcPts val="0"/>
                        </a:spcBef>
                        <a:spcAft>
                          <a:spcPts val="0"/>
                        </a:spcAft>
                      </a:pPr>
                      <a:r>
                        <a:rPr lang="es-ES" sz="1400" dirty="0">
                          <a:effectLst/>
                          <a:latin typeface="Arial Narrow" panose="020B0606020202030204" pitchFamily="34" charset="0"/>
                        </a:rPr>
                        <a:t>Tabloide de combinaciones del ISLA.</a:t>
                      </a:r>
                      <a:endParaRPr lang="es-US" sz="1400" dirty="0">
                        <a:effectLst/>
                        <a:latin typeface="Arial Narrow" panose="020B0606020202030204" pitchFamily="34" charset="0"/>
                      </a:endParaRPr>
                    </a:p>
                    <a:p>
                      <a:pPr marL="0" marR="0" algn="just">
                        <a:lnSpc>
                          <a:spcPct val="150000"/>
                        </a:lnSpc>
                        <a:spcBef>
                          <a:spcPts val="0"/>
                        </a:spcBef>
                        <a:spcAft>
                          <a:spcPts val="0"/>
                        </a:spcAft>
                      </a:pPr>
                      <a:r>
                        <a:rPr lang="es-ES" sz="1400" dirty="0">
                          <a:effectLst/>
                          <a:latin typeface="Arial Narrow" panose="020B0606020202030204" pitchFamily="34" charset="0"/>
                        </a:rPr>
                        <a:t>Software “Enciclopedia de combinaciones” de </a:t>
                      </a:r>
                      <a:r>
                        <a:rPr lang="es-ES" sz="1400" dirty="0" err="1">
                          <a:effectLst/>
                          <a:latin typeface="Arial Narrow" panose="020B0606020202030204" pitchFamily="34" charset="0"/>
                        </a:rPr>
                        <a:t>Convetka</a:t>
                      </a:r>
                      <a:r>
                        <a:rPr lang="es-ES" sz="1400" dirty="0">
                          <a:effectLst/>
                          <a:latin typeface="Arial Narrow" panose="020B0606020202030204" pitchFamily="34" charset="0"/>
                        </a:rPr>
                        <a:t>.</a:t>
                      </a:r>
                      <a:endParaRPr lang="es-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nchor="ctr"/>
                </a:tc>
                <a:extLst>
                  <a:ext uri="{0D108BD9-81ED-4DB2-BD59-A6C34878D82A}">
                    <a16:rowId xmlns:a16="http://schemas.microsoft.com/office/drawing/2014/main" xmlns="" val="1400014837"/>
                  </a:ext>
                </a:extLst>
              </a:tr>
              <a:tr h="300507">
                <a:tc>
                  <a:txBody>
                    <a:bodyPr/>
                    <a:lstStyle/>
                    <a:p>
                      <a:pPr marL="0" marR="0" algn="just">
                        <a:lnSpc>
                          <a:spcPct val="150000"/>
                        </a:lnSpc>
                        <a:spcBef>
                          <a:spcPts val="0"/>
                        </a:spcBef>
                        <a:spcAft>
                          <a:spcPts val="0"/>
                        </a:spcAft>
                      </a:pPr>
                      <a:r>
                        <a:rPr lang="es-ES" sz="1400" b="1" dirty="0">
                          <a:effectLst/>
                          <a:latin typeface="Arial Narrow" panose="020B0606020202030204" pitchFamily="34" charset="0"/>
                        </a:rPr>
                        <a:t>Temáticas (Ejemplos):</a:t>
                      </a:r>
                      <a:endParaRPr lang="es-US"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nchor="ctr"/>
                </a:tc>
                <a:extLst>
                  <a:ext uri="{0D108BD9-81ED-4DB2-BD59-A6C34878D82A}">
                    <a16:rowId xmlns:a16="http://schemas.microsoft.com/office/drawing/2014/main" xmlns="" val="2411548495"/>
                  </a:ext>
                </a:extLst>
              </a:tr>
              <a:tr h="303543">
                <a:tc>
                  <a:txBody>
                    <a:bodyPr/>
                    <a:lstStyle/>
                    <a:p>
                      <a:pPr marL="0" marR="0" algn="just">
                        <a:lnSpc>
                          <a:spcPct val="150000"/>
                        </a:lnSpc>
                        <a:spcBef>
                          <a:spcPts val="0"/>
                        </a:spcBef>
                        <a:spcAft>
                          <a:spcPts val="0"/>
                        </a:spcAft>
                      </a:pPr>
                      <a:r>
                        <a:rPr lang="es-ES" sz="1400">
                          <a:effectLst/>
                          <a:latin typeface="Arial Narrow" panose="020B0606020202030204" pitchFamily="34" charset="0"/>
                        </a:rPr>
                        <a:t>Los motivos y temas tácticos. Conceptos y Ejemplos.</a:t>
                      </a:r>
                      <a:endParaRPr lang="es-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tc>
                <a:extLst>
                  <a:ext uri="{0D108BD9-81ED-4DB2-BD59-A6C34878D82A}">
                    <a16:rowId xmlns:a16="http://schemas.microsoft.com/office/drawing/2014/main" xmlns="" val="3964439510"/>
                  </a:ext>
                </a:extLst>
              </a:tr>
              <a:tr h="303543">
                <a:tc>
                  <a:txBody>
                    <a:bodyPr/>
                    <a:lstStyle/>
                    <a:p>
                      <a:pPr marL="0" marR="0" algn="just">
                        <a:lnSpc>
                          <a:spcPct val="150000"/>
                        </a:lnSpc>
                        <a:spcBef>
                          <a:spcPts val="0"/>
                        </a:spcBef>
                        <a:spcAft>
                          <a:spcPts val="0"/>
                        </a:spcAft>
                      </a:pPr>
                      <a:r>
                        <a:rPr lang="es-ES" sz="1400">
                          <a:effectLst/>
                          <a:latin typeface="Arial Narrow" panose="020B0606020202030204" pitchFamily="34" charset="0"/>
                        </a:rPr>
                        <a:t>Combinaciones de jaque mate con torre y alfil.</a:t>
                      </a:r>
                      <a:endParaRPr lang="es-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tc>
                <a:extLst>
                  <a:ext uri="{0D108BD9-81ED-4DB2-BD59-A6C34878D82A}">
                    <a16:rowId xmlns:a16="http://schemas.microsoft.com/office/drawing/2014/main" xmlns="" val="2885641354"/>
                  </a:ext>
                </a:extLst>
              </a:tr>
              <a:tr h="303543">
                <a:tc>
                  <a:txBody>
                    <a:bodyPr/>
                    <a:lstStyle/>
                    <a:p>
                      <a:pPr marL="0" marR="0" algn="just">
                        <a:lnSpc>
                          <a:spcPct val="150000"/>
                        </a:lnSpc>
                        <a:spcBef>
                          <a:spcPts val="0"/>
                        </a:spcBef>
                        <a:spcAft>
                          <a:spcPts val="0"/>
                        </a:spcAft>
                      </a:pPr>
                      <a:r>
                        <a:rPr lang="es-ES" sz="1400">
                          <a:effectLst/>
                          <a:latin typeface="Arial Narrow" panose="020B0606020202030204" pitchFamily="34" charset="0"/>
                        </a:rPr>
                        <a:t>Combinaciones de jaque mate con torre y caballo.</a:t>
                      </a:r>
                      <a:endParaRPr lang="es-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tc>
                <a:extLst>
                  <a:ext uri="{0D108BD9-81ED-4DB2-BD59-A6C34878D82A}">
                    <a16:rowId xmlns:a16="http://schemas.microsoft.com/office/drawing/2014/main" xmlns="" val="3728236220"/>
                  </a:ext>
                </a:extLst>
              </a:tr>
              <a:tr h="303543">
                <a:tc>
                  <a:txBody>
                    <a:bodyPr/>
                    <a:lstStyle/>
                    <a:p>
                      <a:pPr marL="0" marR="0" algn="just">
                        <a:lnSpc>
                          <a:spcPct val="150000"/>
                        </a:lnSpc>
                        <a:spcBef>
                          <a:spcPts val="0"/>
                        </a:spcBef>
                        <a:spcAft>
                          <a:spcPts val="0"/>
                        </a:spcAft>
                      </a:pPr>
                      <a:r>
                        <a:rPr lang="es-ES" sz="1400">
                          <a:effectLst/>
                          <a:latin typeface="Arial Narrow" panose="020B0606020202030204" pitchFamily="34" charset="0"/>
                        </a:rPr>
                        <a:t>Combinaciones de jaque mate con alfiles.</a:t>
                      </a:r>
                      <a:endParaRPr lang="es-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tc>
                <a:extLst>
                  <a:ext uri="{0D108BD9-81ED-4DB2-BD59-A6C34878D82A}">
                    <a16:rowId xmlns:a16="http://schemas.microsoft.com/office/drawing/2014/main" xmlns="" val="978102694"/>
                  </a:ext>
                </a:extLst>
              </a:tr>
              <a:tr h="303543">
                <a:tc>
                  <a:txBody>
                    <a:bodyPr/>
                    <a:lstStyle/>
                    <a:p>
                      <a:pPr marL="0" marR="0">
                        <a:lnSpc>
                          <a:spcPct val="115000"/>
                        </a:lnSpc>
                        <a:spcBef>
                          <a:spcPts val="0"/>
                        </a:spcBef>
                        <a:spcAft>
                          <a:spcPts val="1000"/>
                        </a:spcAft>
                      </a:pPr>
                      <a:r>
                        <a:rPr lang="es-ES" sz="1400">
                          <a:effectLst/>
                          <a:latin typeface="Arial Narrow" panose="020B0606020202030204" pitchFamily="34" charset="0"/>
                        </a:rPr>
                        <a:t>Combinaciones de jaque mate con caballos.</a:t>
                      </a:r>
                      <a:endParaRPr lang="es-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tc>
                <a:extLst>
                  <a:ext uri="{0D108BD9-81ED-4DB2-BD59-A6C34878D82A}">
                    <a16:rowId xmlns:a16="http://schemas.microsoft.com/office/drawing/2014/main" xmlns="" val="2749999911"/>
                  </a:ext>
                </a:extLst>
              </a:tr>
              <a:tr h="303543">
                <a:tc>
                  <a:txBody>
                    <a:bodyPr/>
                    <a:lstStyle/>
                    <a:p>
                      <a:pPr marL="0" marR="0">
                        <a:lnSpc>
                          <a:spcPct val="115000"/>
                        </a:lnSpc>
                        <a:spcBef>
                          <a:spcPts val="0"/>
                        </a:spcBef>
                        <a:spcAft>
                          <a:spcPts val="1000"/>
                        </a:spcAft>
                      </a:pPr>
                      <a:r>
                        <a:rPr lang="es-ES" sz="1400" dirty="0">
                          <a:effectLst/>
                          <a:latin typeface="Arial Narrow" panose="020B0606020202030204" pitchFamily="34" charset="0"/>
                        </a:rPr>
                        <a:t>Combinaciones de jaque mate con caballo y alfil.</a:t>
                      </a:r>
                      <a:endParaRPr lang="es-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tc>
                <a:extLst>
                  <a:ext uri="{0D108BD9-81ED-4DB2-BD59-A6C34878D82A}">
                    <a16:rowId xmlns:a16="http://schemas.microsoft.com/office/drawing/2014/main" xmlns="" val="688988370"/>
                  </a:ext>
                </a:extLst>
              </a:tr>
              <a:tr h="192694">
                <a:tc>
                  <a:txBody>
                    <a:bodyPr/>
                    <a:lstStyle/>
                    <a:p>
                      <a:pPr marL="0" marR="0">
                        <a:lnSpc>
                          <a:spcPct val="115000"/>
                        </a:lnSpc>
                        <a:spcBef>
                          <a:spcPts val="0"/>
                        </a:spcBef>
                        <a:spcAft>
                          <a:spcPts val="0"/>
                        </a:spcAft>
                      </a:pPr>
                      <a:r>
                        <a:rPr lang="es-ES" sz="1400" dirty="0">
                          <a:effectLst/>
                          <a:latin typeface="Arial Narrow" panose="020B0606020202030204" pitchFamily="34" charset="0"/>
                        </a:rPr>
                        <a:t>Los sacrificios de demolición de la estructura de peones del rey enemigo (sacrificios de Ah7, sacrificios de alfil en h6, sacrificios de alfiles en g7 y h7).</a:t>
                      </a:r>
                      <a:endParaRPr lang="es-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tc>
                <a:extLst>
                  <a:ext uri="{0D108BD9-81ED-4DB2-BD59-A6C34878D82A}">
                    <a16:rowId xmlns:a16="http://schemas.microsoft.com/office/drawing/2014/main" xmlns="" val="4052161525"/>
                  </a:ext>
                </a:extLst>
              </a:tr>
              <a:tr h="303543">
                <a:tc>
                  <a:txBody>
                    <a:bodyPr/>
                    <a:lstStyle/>
                    <a:p>
                      <a:pPr marL="0" marR="0" algn="just">
                        <a:lnSpc>
                          <a:spcPct val="150000"/>
                        </a:lnSpc>
                        <a:spcBef>
                          <a:spcPts val="0"/>
                        </a:spcBef>
                        <a:spcAft>
                          <a:spcPts val="0"/>
                        </a:spcAft>
                      </a:pPr>
                      <a:r>
                        <a:rPr lang="es-ES" sz="1400" dirty="0">
                          <a:effectLst/>
                          <a:latin typeface="Arial Narrow" panose="020B0606020202030204" pitchFamily="34" charset="0"/>
                        </a:rPr>
                        <a:t>El sacrificio de peón por actividad y restricción del desarrollo del rival.</a:t>
                      </a:r>
                      <a:endParaRPr lang="es-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tc>
                <a:extLst>
                  <a:ext uri="{0D108BD9-81ED-4DB2-BD59-A6C34878D82A}">
                    <a16:rowId xmlns:a16="http://schemas.microsoft.com/office/drawing/2014/main" xmlns="" val="940325694"/>
                  </a:ext>
                </a:extLst>
              </a:tr>
              <a:tr h="314926">
                <a:tc>
                  <a:txBody>
                    <a:bodyPr/>
                    <a:lstStyle/>
                    <a:p>
                      <a:pPr marL="0" marR="0" algn="just">
                        <a:lnSpc>
                          <a:spcPct val="150000"/>
                        </a:lnSpc>
                        <a:spcBef>
                          <a:spcPts val="0"/>
                        </a:spcBef>
                        <a:spcAft>
                          <a:spcPts val="0"/>
                        </a:spcAft>
                      </a:pPr>
                      <a:r>
                        <a:rPr lang="es-ES" sz="1400">
                          <a:effectLst/>
                          <a:latin typeface="Arial Narrow" panose="020B0606020202030204" pitchFamily="34" charset="0"/>
                        </a:rPr>
                        <a:t>El sacrificio posicional de la calidad.</a:t>
                      </a:r>
                      <a:endParaRPr lang="es-US" sz="140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tc>
                <a:extLst>
                  <a:ext uri="{0D108BD9-81ED-4DB2-BD59-A6C34878D82A}">
                    <a16:rowId xmlns:a16="http://schemas.microsoft.com/office/drawing/2014/main" xmlns="" val="310365545"/>
                  </a:ext>
                </a:extLst>
              </a:tr>
              <a:tr h="314926">
                <a:tc>
                  <a:txBody>
                    <a:bodyPr/>
                    <a:lstStyle/>
                    <a:p>
                      <a:pPr marL="0" marR="0" algn="just">
                        <a:lnSpc>
                          <a:spcPct val="150000"/>
                        </a:lnSpc>
                        <a:spcBef>
                          <a:spcPts val="0"/>
                        </a:spcBef>
                        <a:spcAft>
                          <a:spcPts val="0"/>
                        </a:spcAft>
                      </a:pPr>
                      <a:r>
                        <a:rPr lang="es-ES" sz="1400" dirty="0">
                          <a:effectLst/>
                          <a:latin typeface="Arial Narrow" panose="020B0606020202030204" pitchFamily="34" charset="0"/>
                        </a:rPr>
                        <a:t>El sacrificio de la calidad por ataque.</a:t>
                      </a:r>
                      <a:endParaRPr lang="es-US"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1139" marR="51139" marT="0" marB="0"/>
                </a:tc>
                <a:extLst>
                  <a:ext uri="{0D108BD9-81ED-4DB2-BD59-A6C34878D82A}">
                    <a16:rowId xmlns:a16="http://schemas.microsoft.com/office/drawing/2014/main" xmlns="" val="3447236447"/>
                  </a:ext>
                </a:extLst>
              </a:tr>
            </a:tbl>
          </a:graphicData>
        </a:graphic>
      </p:graphicFrame>
    </p:spTree>
    <p:extLst>
      <p:ext uri="{BB962C8B-B14F-4D97-AF65-F5344CB8AC3E}">
        <p14:creationId xmlns:p14="http://schemas.microsoft.com/office/powerpoint/2010/main" val="1159232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2450" y="101715"/>
            <a:ext cx="10877550" cy="7319953"/>
          </a:xfrm>
          <a:prstGeom prst="rect">
            <a:avLst/>
          </a:prstGeom>
        </p:spPr>
        <p:txBody>
          <a:bodyPr wrap="square">
            <a:spAutoFit/>
          </a:bodyPr>
          <a:lstStyle/>
          <a:p>
            <a:pPr algn="just">
              <a:lnSpc>
                <a:spcPct val="150000"/>
              </a:lnSpc>
              <a:spcAft>
                <a:spcPts val="800"/>
              </a:spcAft>
            </a:pPr>
            <a:r>
              <a:rPr lang="es-US" sz="2000" b="1" dirty="0">
                <a:latin typeface="Arial" panose="020B0604020202020204" pitchFamily="34" charset="0"/>
                <a:ea typeface="Calibri" panose="020F0502020204030204" pitchFamily="34" charset="0"/>
                <a:cs typeface="Arial" panose="020B0604020202020204" pitchFamily="34" charset="0"/>
              </a:rPr>
              <a:t>ÍNDICE</a:t>
            </a:r>
            <a:endParaRPr lang="es-E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s-US" sz="2000" b="1" dirty="0">
                <a:latin typeface="Arial" panose="020B0604020202020204" pitchFamily="34" charset="0"/>
                <a:ea typeface="Calibri" panose="020F0502020204030204" pitchFamily="34" charset="0"/>
                <a:cs typeface="Arial" panose="020B0604020202020204" pitchFamily="34" charset="0"/>
              </a:rPr>
              <a:t>INTRODUCCIÓN/</a:t>
            </a:r>
            <a:endParaRPr lang="es-E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panose="05000000000000000000" pitchFamily="2" charset="2"/>
              <a:buChar char=""/>
            </a:pPr>
            <a:r>
              <a:rPr lang="es-ES" sz="2000" dirty="0">
                <a:latin typeface="Arial" panose="020B0604020202020204" pitchFamily="34" charset="0"/>
                <a:ea typeface="Calibri" panose="020F0502020204030204" pitchFamily="34" charset="0"/>
                <a:cs typeface="Arial" panose="020B0604020202020204" pitchFamily="34" charset="0"/>
              </a:rPr>
              <a:t>Reseña del deporte Ajedrez</a:t>
            </a:r>
            <a:r>
              <a:rPr lang="es-US" sz="2000" dirty="0">
                <a:latin typeface="Arial" panose="020B0604020202020204" pitchFamily="34" charset="0"/>
                <a:ea typeface="Calibri" panose="020F0502020204030204" pitchFamily="34" charset="0"/>
                <a:cs typeface="Arial" panose="020B0604020202020204" pitchFamily="34" charset="0"/>
              </a:rPr>
              <a:t>/</a:t>
            </a:r>
            <a:endParaRPr lang="es-ES"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panose="05000000000000000000" pitchFamily="2" charset="2"/>
              <a:buChar char=""/>
            </a:pPr>
            <a:r>
              <a:rPr lang="es-ES" sz="2000" dirty="0">
                <a:latin typeface="Arial" panose="020B0604020202020204" pitchFamily="34" charset="0"/>
                <a:ea typeface="Calibri" panose="020F0502020204030204" pitchFamily="34" charset="0"/>
                <a:cs typeface="Arial" panose="020B0604020202020204" pitchFamily="34" charset="0"/>
              </a:rPr>
              <a:t>Bases del reglamento del deporte Ajedrez</a:t>
            </a:r>
            <a:r>
              <a:rPr lang="es-US" sz="2000" dirty="0">
                <a:latin typeface="Arial" panose="020B0604020202020204" pitchFamily="34" charset="0"/>
                <a:ea typeface="Calibri" panose="020F0502020204030204" pitchFamily="34" charset="0"/>
                <a:cs typeface="Arial" panose="020B0604020202020204" pitchFamily="34" charset="0"/>
              </a:rPr>
              <a:t>/</a:t>
            </a:r>
            <a:endParaRPr lang="es-E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US" sz="2000" b="1" dirty="0">
                <a:latin typeface="Arial" panose="020B0604020202020204" pitchFamily="34" charset="0"/>
                <a:ea typeface="Calibri" panose="020F0502020204030204" pitchFamily="34" charset="0"/>
                <a:cs typeface="Arial" panose="020B0604020202020204" pitchFamily="34" charset="0"/>
              </a:rPr>
              <a:t>I. SISTEMA DE ENSENANZA</a:t>
            </a:r>
            <a:endParaRPr lang="es-ES" sz="2000" dirty="0">
              <a:latin typeface="Arial" panose="020B0604020202020204" pitchFamily="34" charset="0"/>
              <a:ea typeface="Calibri" panose="020F0502020204030204" pitchFamily="34" charset="0"/>
              <a:cs typeface="Arial" panose="020B0604020202020204" pitchFamily="34" charset="0"/>
            </a:endParaRPr>
          </a:p>
          <a:p>
            <a:pPr algn="just">
              <a:spcAft>
                <a:spcPts val="0"/>
              </a:spcAft>
            </a:pPr>
            <a:r>
              <a:rPr lang="es-US" sz="2000" b="1" dirty="0">
                <a:latin typeface="Arial" panose="020B0604020202020204" pitchFamily="34" charset="0"/>
                <a:ea typeface="Calibri" panose="020F0502020204030204" pitchFamily="34" charset="0"/>
                <a:cs typeface="Arial" panose="020B0604020202020204" pitchFamily="34" charset="0"/>
              </a:rPr>
              <a:t>1.1. Caracterización de los niveles de preparación de los ajedrecistas/</a:t>
            </a:r>
            <a:endParaRPr lang="es-ES" sz="2000" dirty="0">
              <a:latin typeface="Arial" panose="020B0604020202020204" pitchFamily="34" charset="0"/>
              <a:ea typeface="Calibri" panose="020F0502020204030204" pitchFamily="34" charset="0"/>
              <a:cs typeface="Arial" panose="020B0604020202020204" pitchFamily="34" charset="0"/>
            </a:endParaRPr>
          </a:p>
          <a:p>
            <a:r>
              <a:rPr lang="es-US" sz="2000" b="1" dirty="0" smtClean="0">
                <a:latin typeface="Arial" panose="020B0604020202020204" pitchFamily="34" charset="0"/>
                <a:cs typeface="Arial" panose="020B0604020202020204" pitchFamily="34" charset="0"/>
              </a:rPr>
              <a:t>1.2</a:t>
            </a:r>
            <a:r>
              <a:rPr lang="es-US" sz="2000" b="1" dirty="0">
                <a:latin typeface="Arial" panose="020B0604020202020204" pitchFamily="34" charset="0"/>
                <a:cs typeface="Arial" panose="020B0604020202020204" pitchFamily="34" charset="0"/>
              </a:rPr>
              <a:t>. Objetivos generales y específicos por niveles de preparación de los ajedrecistas/</a:t>
            </a:r>
            <a:endParaRPr lang="es-ES" sz="2000" dirty="0">
              <a:latin typeface="Arial" panose="020B0604020202020204" pitchFamily="34" charset="0"/>
              <a:cs typeface="Arial" panose="020B0604020202020204" pitchFamily="34" charset="0"/>
            </a:endParaRPr>
          </a:p>
          <a:p>
            <a:r>
              <a:rPr lang="es-US" sz="2000" b="1" dirty="0">
                <a:latin typeface="Arial" panose="020B0604020202020204" pitchFamily="34" charset="0"/>
                <a:cs typeface="Arial" panose="020B0604020202020204" pitchFamily="34" charset="0"/>
              </a:rPr>
              <a:t>1.3. La preparación teórico – práctica de los ajedrecistas</a:t>
            </a:r>
            <a:r>
              <a:rPr lang="es-US" sz="2000" b="1" dirty="0" smtClean="0">
                <a:latin typeface="Arial" panose="020B0604020202020204" pitchFamily="34" charset="0"/>
                <a:cs typeface="Arial" panose="020B0604020202020204" pitchFamily="34" charset="0"/>
              </a:rPr>
              <a:t>/</a:t>
            </a:r>
          </a:p>
          <a:p>
            <a:r>
              <a:rPr lang="es-US" sz="2000" b="1" dirty="0">
                <a:latin typeface="Arial" panose="020B0604020202020204" pitchFamily="34" charset="0"/>
                <a:cs typeface="Arial" panose="020B0604020202020204" pitchFamily="34" charset="0"/>
              </a:rPr>
              <a:t>1.4. La preparación psicológica de los ajedrecistas/</a:t>
            </a:r>
            <a:endParaRPr lang="es-ES" sz="2000" dirty="0">
              <a:latin typeface="Arial" panose="020B0604020202020204" pitchFamily="34" charset="0"/>
              <a:cs typeface="Arial" panose="020B0604020202020204" pitchFamily="34" charset="0"/>
            </a:endParaRPr>
          </a:p>
          <a:p>
            <a:r>
              <a:rPr lang="es-US" sz="2000" b="1" dirty="0" smtClean="0">
                <a:latin typeface="Arial" panose="020B0604020202020204" pitchFamily="34" charset="0"/>
                <a:cs typeface="Arial" panose="020B0604020202020204" pitchFamily="34" charset="0"/>
              </a:rPr>
              <a:t>1.5</a:t>
            </a:r>
            <a:r>
              <a:rPr lang="es-US" sz="2000" b="1" dirty="0">
                <a:latin typeface="Arial" panose="020B0604020202020204" pitchFamily="34" charset="0"/>
                <a:cs typeface="Arial" panose="020B0604020202020204" pitchFamily="34" charset="0"/>
              </a:rPr>
              <a:t>. La preparación física de los ajedrecistas</a:t>
            </a:r>
            <a:r>
              <a:rPr lang="es-US" sz="2000" b="1" dirty="0" smtClean="0">
                <a:latin typeface="Arial" panose="020B0604020202020204" pitchFamily="34" charset="0"/>
                <a:cs typeface="Arial" panose="020B0604020202020204" pitchFamily="34" charset="0"/>
              </a:rPr>
              <a:t>/</a:t>
            </a:r>
          </a:p>
          <a:p>
            <a:endParaRPr lang="es-US" sz="2000" b="1" dirty="0" smtClean="0">
              <a:latin typeface="Arial" panose="020B0604020202020204" pitchFamily="34" charset="0"/>
              <a:cs typeface="Arial" panose="020B0604020202020204" pitchFamily="34" charset="0"/>
            </a:endParaRPr>
          </a:p>
          <a:p>
            <a:r>
              <a:rPr lang="es-US" sz="2000" b="1" dirty="0">
                <a:latin typeface="Arial" panose="020B0604020202020204" pitchFamily="34" charset="0"/>
                <a:cs typeface="Arial" panose="020B0604020202020204" pitchFamily="34" charset="0"/>
              </a:rPr>
              <a:t>II. SISTEMA COMPETITIVO/</a:t>
            </a:r>
            <a:endParaRPr lang="es-ES" sz="2000" dirty="0">
              <a:latin typeface="Arial" panose="020B0604020202020204" pitchFamily="34" charset="0"/>
              <a:cs typeface="Arial" panose="020B0604020202020204" pitchFamily="34" charset="0"/>
            </a:endParaRPr>
          </a:p>
          <a:p>
            <a:r>
              <a:rPr lang="es-US" sz="2000" b="1" dirty="0">
                <a:latin typeface="Arial" panose="020B0604020202020204" pitchFamily="34" charset="0"/>
                <a:cs typeface="Arial" panose="020B0604020202020204" pitchFamily="34" charset="0"/>
              </a:rPr>
              <a:t>III. SISTEMA DE </a:t>
            </a:r>
            <a:r>
              <a:rPr lang="es-US" sz="2000" b="1" dirty="0" smtClean="0">
                <a:latin typeface="Arial" panose="020B0604020202020204" pitchFamily="34" charset="0"/>
                <a:cs typeface="Arial" panose="020B0604020202020204" pitchFamily="34" charset="0"/>
              </a:rPr>
              <a:t>SELECCIÓN/</a:t>
            </a:r>
            <a:endParaRPr lang="es-ES" sz="2000" dirty="0">
              <a:latin typeface="Arial" panose="020B0604020202020204" pitchFamily="34" charset="0"/>
              <a:cs typeface="Arial" panose="020B0604020202020204" pitchFamily="34" charset="0"/>
            </a:endParaRPr>
          </a:p>
          <a:p>
            <a:r>
              <a:rPr lang="es-US" sz="2000" b="1" dirty="0">
                <a:latin typeface="Arial" panose="020B0604020202020204" pitchFamily="34" charset="0"/>
                <a:cs typeface="Arial" panose="020B0604020202020204" pitchFamily="34" charset="0"/>
              </a:rPr>
              <a:t>IV. BIBLIOGRAFÍA</a:t>
            </a:r>
            <a:endParaRPr lang="es-ES" sz="2000" dirty="0">
              <a:latin typeface="Arial" panose="020B0604020202020204" pitchFamily="34" charset="0"/>
              <a:cs typeface="Arial" panose="020B0604020202020204" pitchFamily="34" charset="0"/>
            </a:endParaRPr>
          </a:p>
          <a:p>
            <a:endParaRPr lang="es-US" sz="2000" b="1" dirty="0" smtClean="0">
              <a:latin typeface="Arial" panose="020B0604020202020204" pitchFamily="34" charset="0"/>
              <a:cs typeface="Arial" panose="020B0604020202020204" pitchFamily="34" charset="0"/>
            </a:endParaRPr>
          </a:p>
          <a:p>
            <a:r>
              <a:rPr lang="es-US" sz="2000" b="1" dirty="0" smtClean="0">
                <a:latin typeface="Arial" panose="020B0604020202020204" pitchFamily="34" charset="0"/>
                <a:cs typeface="Arial" panose="020B0604020202020204" pitchFamily="34" charset="0"/>
              </a:rPr>
              <a:t>ANEXOS</a:t>
            </a:r>
            <a:endParaRPr lang="es-ES" sz="2000" dirty="0">
              <a:latin typeface="Arial" panose="020B0604020202020204" pitchFamily="34" charset="0"/>
              <a:cs typeface="Arial" panose="020B0604020202020204" pitchFamily="34" charset="0"/>
            </a:endParaRPr>
          </a:p>
          <a:p>
            <a:endParaRPr lang="es-ES" dirty="0"/>
          </a:p>
          <a:p>
            <a:endParaRPr lang="es-ES" dirty="0"/>
          </a:p>
          <a:p>
            <a:pPr marL="342900" lvl="0" indent="-342900" algn="just">
              <a:lnSpc>
                <a:spcPct val="150000"/>
              </a:lnSpc>
              <a:spcAft>
                <a:spcPts val="0"/>
              </a:spcAft>
              <a:buFont typeface="Wingdings" panose="05000000000000000000" pitchFamily="2" charset="2"/>
              <a:buChar char=""/>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5047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noChangeArrowheads="1"/>
          </p:cNvPicPr>
          <p:nvPr/>
        </p:nvPicPr>
        <p:blipFill>
          <a:blip r:embed="rId2">
            <a:extLst>
              <a:ext uri="{28A0092B-C50C-407E-A947-70E740481C1C}">
                <a14:useLocalDpi xmlns:a14="http://schemas.microsoft.com/office/drawing/2010/main" val="0"/>
              </a:ext>
            </a:extLst>
          </a:blip>
          <a:srcRect l="32843" t="26375" r="34505" b="8913"/>
          <a:stretch>
            <a:fillRect/>
          </a:stretch>
        </p:blipFill>
        <p:spPr bwMode="auto">
          <a:xfrm>
            <a:off x="833718" y="3477296"/>
            <a:ext cx="2185370" cy="232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redondeado 2"/>
          <p:cNvSpPr/>
          <p:nvPr/>
        </p:nvSpPr>
        <p:spPr>
          <a:xfrm>
            <a:off x="361362" y="803642"/>
            <a:ext cx="8837200" cy="2235772"/>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US" sz="3200" b="1" dirty="0" smtClean="0">
                <a:solidFill>
                  <a:schemeClr val="bg1"/>
                </a:solidFill>
              </a:rPr>
              <a:t>Niveles de complejidad de los contenidos de la preparación teórico-práctica.</a:t>
            </a:r>
            <a:endParaRPr lang="es-US" sz="3200" b="1" dirty="0">
              <a:solidFill>
                <a:schemeClr val="bg1"/>
              </a:solidFill>
            </a:endParaRPr>
          </a:p>
        </p:txBody>
      </p:sp>
      <p:pic>
        <p:nvPicPr>
          <p:cNvPr id="4" name="Imagen 3"/>
          <p:cNvPicPr>
            <a:picLocks noChangeAspect="1"/>
          </p:cNvPicPr>
          <p:nvPr/>
        </p:nvPicPr>
        <p:blipFill rotWithShape="1">
          <a:blip r:embed="rId3"/>
          <a:srcRect l="5523" t="24323" r="7767" b="47632"/>
          <a:stretch/>
        </p:blipFill>
        <p:spPr>
          <a:xfrm>
            <a:off x="3250908" y="4142748"/>
            <a:ext cx="6241747" cy="1101605"/>
          </a:xfrm>
          <a:prstGeom prst="rect">
            <a:avLst/>
          </a:prstGeom>
        </p:spPr>
      </p:pic>
    </p:spTree>
    <p:extLst>
      <p:ext uri="{BB962C8B-B14F-4D97-AF65-F5344CB8AC3E}">
        <p14:creationId xmlns:p14="http://schemas.microsoft.com/office/powerpoint/2010/main" val="2179164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888879918"/>
              </p:ext>
            </p:extLst>
          </p:nvPr>
        </p:nvGraphicFramePr>
        <p:xfrm>
          <a:off x="798493" y="200913"/>
          <a:ext cx="10187186" cy="6245352"/>
        </p:xfrm>
        <a:graphic>
          <a:graphicData uri="http://schemas.openxmlformats.org/drawingml/2006/table">
            <a:tbl>
              <a:tblPr>
                <a:tableStyleId>{5940675A-B579-460E-94D1-54222C63F5DA}</a:tableStyleId>
              </a:tblPr>
              <a:tblGrid>
                <a:gridCol w="1336905">
                  <a:extLst>
                    <a:ext uri="{9D8B030D-6E8A-4147-A177-3AD203B41FA5}">
                      <a16:colId xmlns:a16="http://schemas.microsoft.com/office/drawing/2014/main" xmlns="" val="2320311342"/>
                    </a:ext>
                  </a:extLst>
                </a:gridCol>
                <a:gridCol w="6068444">
                  <a:extLst>
                    <a:ext uri="{9D8B030D-6E8A-4147-A177-3AD203B41FA5}">
                      <a16:colId xmlns:a16="http://schemas.microsoft.com/office/drawing/2014/main" xmlns="" val="788069920"/>
                    </a:ext>
                  </a:extLst>
                </a:gridCol>
                <a:gridCol w="2781837">
                  <a:extLst>
                    <a:ext uri="{9D8B030D-6E8A-4147-A177-3AD203B41FA5}">
                      <a16:colId xmlns:a16="http://schemas.microsoft.com/office/drawing/2014/main" xmlns="" val="3630743218"/>
                    </a:ext>
                  </a:extLst>
                </a:gridCol>
              </a:tblGrid>
              <a:tr h="223791">
                <a:tc gridSpan="3">
                  <a:txBody>
                    <a:bodyPr/>
                    <a:lstStyle/>
                    <a:p>
                      <a:pPr marL="0" marR="0" algn="ctr">
                        <a:lnSpc>
                          <a:spcPct val="150000"/>
                        </a:lnSpc>
                        <a:spcBef>
                          <a:spcPts val="0"/>
                        </a:spcBef>
                        <a:spcAft>
                          <a:spcPts val="1000"/>
                        </a:spcAft>
                      </a:pPr>
                      <a:r>
                        <a:rPr lang="es-ES" sz="1600" b="1" dirty="0">
                          <a:effectLst/>
                        </a:rPr>
                        <a:t>Contenido:</a:t>
                      </a:r>
                      <a:r>
                        <a:rPr lang="es-ES" sz="1600" dirty="0">
                          <a:effectLst/>
                        </a:rPr>
                        <a:t> </a:t>
                      </a:r>
                      <a:r>
                        <a:rPr lang="es-ES" sz="1600" dirty="0" smtClean="0">
                          <a:effectLst/>
                        </a:rPr>
                        <a:t>aperturas </a:t>
                      </a:r>
                      <a:r>
                        <a:rPr lang="es-ES" sz="1600" b="1" dirty="0" smtClean="0">
                          <a:solidFill>
                            <a:srgbClr val="FF0000"/>
                          </a:solidFill>
                          <a:effectLst/>
                        </a:rPr>
                        <a:t>(Ejemplo)</a:t>
                      </a:r>
                      <a:endParaRPr lang="es-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476" marR="55476" marT="0" marB="0" anchor="ct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xmlns="" val="2199121683"/>
                  </a:ext>
                </a:extLst>
              </a:tr>
              <a:tr h="474511">
                <a:tc>
                  <a:txBody>
                    <a:bodyPr/>
                    <a:lstStyle/>
                    <a:p>
                      <a:pPr marL="0" marR="0" algn="ctr">
                        <a:lnSpc>
                          <a:spcPct val="150000"/>
                        </a:lnSpc>
                        <a:spcBef>
                          <a:spcPts val="0"/>
                        </a:spcBef>
                        <a:spcAft>
                          <a:spcPts val="1000"/>
                        </a:spcAft>
                      </a:pPr>
                      <a:r>
                        <a:rPr lang="es-ES" sz="1600" b="1">
                          <a:effectLst/>
                        </a:rPr>
                        <a:t>Grupo de tareas</a:t>
                      </a:r>
                      <a:endParaRPr lang="es-US" sz="1600" b="1">
                        <a:effectLst/>
                        <a:latin typeface="Calibri" panose="020F0502020204030204" pitchFamily="34" charset="0"/>
                        <a:ea typeface="Calibri" panose="020F0502020204030204" pitchFamily="34" charset="0"/>
                        <a:cs typeface="Times New Roman" panose="02020603050405020304" pitchFamily="18" charset="0"/>
                      </a:endParaRPr>
                    </a:p>
                  </a:txBody>
                  <a:tcPr marL="55476" marR="55476" marT="0" marB="0" anchor="ctr"/>
                </a:tc>
                <a:tc>
                  <a:txBody>
                    <a:bodyPr/>
                    <a:lstStyle/>
                    <a:p>
                      <a:pPr marL="0" marR="0" algn="ctr">
                        <a:lnSpc>
                          <a:spcPct val="150000"/>
                        </a:lnSpc>
                        <a:spcBef>
                          <a:spcPts val="0"/>
                        </a:spcBef>
                        <a:spcAft>
                          <a:spcPts val="1000"/>
                        </a:spcAft>
                      </a:pPr>
                      <a:r>
                        <a:rPr lang="es-ES" sz="1600" b="1" dirty="0">
                          <a:effectLst/>
                        </a:rPr>
                        <a:t>Tareas</a:t>
                      </a:r>
                      <a:endParaRPr lang="es-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476" marR="55476" marT="0" marB="0" anchor="ctr"/>
                </a:tc>
                <a:tc>
                  <a:txBody>
                    <a:bodyPr/>
                    <a:lstStyle/>
                    <a:p>
                      <a:pPr marL="0" marR="0" algn="ctr">
                        <a:lnSpc>
                          <a:spcPct val="150000"/>
                        </a:lnSpc>
                        <a:spcBef>
                          <a:spcPts val="0"/>
                        </a:spcBef>
                        <a:spcAft>
                          <a:spcPts val="1000"/>
                        </a:spcAft>
                      </a:pPr>
                      <a:r>
                        <a:rPr lang="es-ES" sz="1600" b="1" dirty="0">
                          <a:effectLst/>
                        </a:rPr>
                        <a:t>Nivel de complejidad</a:t>
                      </a:r>
                      <a:endParaRPr lang="es-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476" marR="55476" marT="0" marB="0" anchor="ctr"/>
                </a:tc>
                <a:extLst>
                  <a:ext uri="{0D108BD9-81ED-4DB2-BD59-A6C34878D82A}">
                    <a16:rowId xmlns:a16="http://schemas.microsoft.com/office/drawing/2014/main" xmlns="" val="2276603459"/>
                  </a:ext>
                </a:extLst>
              </a:tr>
              <a:tr h="1445472">
                <a:tc>
                  <a:txBody>
                    <a:bodyPr/>
                    <a:lstStyle/>
                    <a:p>
                      <a:pPr marL="0" marR="0" algn="ctr">
                        <a:lnSpc>
                          <a:spcPct val="150000"/>
                        </a:lnSpc>
                        <a:spcBef>
                          <a:spcPts val="0"/>
                        </a:spcBef>
                        <a:spcAft>
                          <a:spcPts val="1000"/>
                        </a:spcAft>
                      </a:pPr>
                      <a:r>
                        <a:rPr lang="es-ES" sz="1600">
                          <a:effectLst/>
                        </a:rPr>
                        <a:t>I</a:t>
                      </a:r>
                      <a:endParaRPr lang="es-US" sz="1600">
                        <a:effectLst/>
                        <a:latin typeface="Calibri" panose="020F0502020204030204" pitchFamily="34" charset="0"/>
                        <a:ea typeface="Calibri" panose="020F0502020204030204" pitchFamily="34" charset="0"/>
                        <a:cs typeface="Times New Roman" panose="02020603050405020304" pitchFamily="18" charset="0"/>
                      </a:endParaRPr>
                    </a:p>
                  </a:txBody>
                  <a:tcPr marL="55476" marR="55476" marT="0" marB="0" anchor="ctr"/>
                </a:tc>
                <a:tc>
                  <a:txBody>
                    <a:bodyPr/>
                    <a:lstStyle/>
                    <a:p>
                      <a:pPr marL="0" marR="0" algn="just">
                        <a:lnSpc>
                          <a:spcPct val="115000"/>
                        </a:lnSpc>
                        <a:spcBef>
                          <a:spcPts val="0"/>
                        </a:spcBef>
                        <a:spcAft>
                          <a:spcPts val="1000"/>
                        </a:spcAft>
                      </a:pPr>
                      <a:r>
                        <a:rPr lang="es-ES" sz="1600" dirty="0">
                          <a:effectLst/>
                        </a:rPr>
                        <a:t>Tareas que exijan trabajar en el nivel de familiarización de los contenidos de aperturas. Ejemplos:</a:t>
                      </a:r>
                      <a:endParaRPr lang="es-US" sz="1600" dirty="0">
                        <a:effectLst/>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es-ES" sz="1600" dirty="0">
                          <a:effectLst/>
                        </a:rPr>
                        <a:t>Precisar las jugadas que identifican a la apertura.</a:t>
                      </a:r>
                      <a:endParaRPr lang="es-US" sz="1600" dirty="0">
                        <a:effectLst/>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es-ES" sz="1600" dirty="0">
                          <a:effectLst/>
                        </a:rPr>
                        <a:t>Precisar los orígenes y antecedentes históricos de la apertura.</a:t>
                      </a:r>
                      <a:endParaRPr lang="es-US" sz="1600" dirty="0">
                        <a:effectLst/>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es-ES" sz="1600" dirty="0">
                          <a:effectLst/>
                        </a:rPr>
                        <a:t>Determinar las ideas estratégicas y tácticas de la apertura.</a:t>
                      </a:r>
                      <a:endParaRPr lang="es-US" sz="1600" dirty="0">
                        <a:effectLst/>
                        <a:latin typeface="Wingdings" panose="05000000000000000000" pitchFamily="2" charset="2"/>
                        <a:ea typeface="Calibri" panose="020F0502020204030204" pitchFamily="34" charset="0"/>
                        <a:cs typeface="Times New Roman" panose="02020603050405020304" pitchFamily="18" charset="0"/>
                      </a:endParaRPr>
                    </a:p>
                  </a:txBody>
                  <a:tcPr marL="55476" marR="55476" marT="0" marB="0"/>
                </a:tc>
                <a:tc>
                  <a:txBody>
                    <a:bodyPr/>
                    <a:lstStyle/>
                    <a:p>
                      <a:pPr marL="0" marR="0" algn="ctr">
                        <a:lnSpc>
                          <a:spcPct val="150000"/>
                        </a:lnSpc>
                        <a:spcBef>
                          <a:spcPts val="0"/>
                        </a:spcBef>
                        <a:spcAft>
                          <a:spcPts val="1000"/>
                        </a:spcAft>
                      </a:pPr>
                      <a:r>
                        <a:rPr lang="es-ES" sz="1600">
                          <a:effectLst/>
                        </a:rPr>
                        <a:t>Bajo</a:t>
                      </a:r>
                      <a:endParaRPr lang="es-US" sz="1600">
                        <a:effectLst/>
                        <a:latin typeface="Calibri" panose="020F0502020204030204" pitchFamily="34" charset="0"/>
                        <a:ea typeface="Calibri" panose="020F0502020204030204" pitchFamily="34" charset="0"/>
                        <a:cs typeface="Times New Roman" panose="02020603050405020304" pitchFamily="18" charset="0"/>
                      </a:endParaRPr>
                    </a:p>
                  </a:txBody>
                  <a:tcPr marL="55476" marR="55476" marT="0" marB="0" anchor="ctr"/>
                </a:tc>
                <a:extLst>
                  <a:ext uri="{0D108BD9-81ED-4DB2-BD59-A6C34878D82A}">
                    <a16:rowId xmlns:a16="http://schemas.microsoft.com/office/drawing/2014/main" xmlns="" val="2284526648"/>
                  </a:ext>
                </a:extLst>
              </a:tr>
              <a:tr h="868815">
                <a:tc>
                  <a:txBody>
                    <a:bodyPr/>
                    <a:lstStyle/>
                    <a:p>
                      <a:pPr marL="0" marR="0" algn="ctr">
                        <a:lnSpc>
                          <a:spcPct val="150000"/>
                        </a:lnSpc>
                        <a:spcBef>
                          <a:spcPts val="0"/>
                        </a:spcBef>
                        <a:spcAft>
                          <a:spcPts val="1000"/>
                        </a:spcAft>
                      </a:pPr>
                      <a:r>
                        <a:rPr lang="es-ES" sz="1600">
                          <a:effectLst/>
                        </a:rPr>
                        <a:t>II</a:t>
                      </a:r>
                      <a:endParaRPr lang="es-US" sz="1600">
                        <a:effectLst/>
                        <a:latin typeface="Calibri" panose="020F0502020204030204" pitchFamily="34" charset="0"/>
                        <a:ea typeface="Calibri" panose="020F0502020204030204" pitchFamily="34" charset="0"/>
                        <a:cs typeface="Times New Roman" panose="02020603050405020304" pitchFamily="18" charset="0"/>
                      </a:endParaRPr>
                    </a:p>
                  </a:txBody>
                  <a:tcPr marL="55476" marR="55476" marT="0" marB="0" anchor="ctr"/>
                </a:tc>
                <a:tc>
                  <a:txBody>
                    <a:bodyPr/>
                    <a:lstStyle/>
                    <a:p>
                      <a:pPr marL="0" marR="0" algn="just">
                        <a:lnSpc>
                          <a:spcPct val="115000"/>
                        </a:lnSpc>
                        <a:spcBef>
                          <a:spcPts val="0"/>
                        </a:spcBef>
                        <a:spcAft>
                          <a:spcPts val="1000"/>
                        </a:spcAft>
                      </a:pPr>
                      <a:r>
                        <a:rPr lang="es-ES" sz="1600">
                          <a:effectLst/>
                        </a:rPr>
                        <a:t>Tareas que exijan trabajar en el nivel reproductivo de los contenidos de aperturas. Ejemplos:</a:t>
                      </a:r>
                      <a:endParaRPr lang="es-US" sz="1600">
                        <a:effectLst/>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es-ES" sz="1600">
                          <a:effectLst/>
                        </a:rPr>
                        <a:t>Memorizar variantes de aperturas.</a:t>
                      </a:r>
                      <a:endParaRPr lang="es-US" sz="1600">
                        <a:effectLst/>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es-ES" sz="1600">
                          <a:effectLst/>
                        </a:rPr>
                        <a:t>Reproducir partidas modelos de aperturas.</a:t>
                      </a:r>
                      <a:endParaRPr lang="es-US" sz="1600">
                        <a:effectLst/>
                        <a:latin typeface="Wingdings" panose="05000000000000000000" pitchFamily="2" charset="2"/>
                        <a:ea typeface="Calibri" panose="020F0502020204030204" pitchFamily="34" charset="0"/>
                        <a:cs typeface="Times New Roman" panose="02020603050405020304" pitchFamily="18" charset="0"/>
                      </a:endParaRPr>
                    </a:p>
                  </a:txBody>
                  <a:tcPr marL="55476" marR="55476" marT="0" marB="0"/>
                </a:tc>
                <a:tc>
                  <a:txBody>
                    <a:bodyPr/>
                    <a:lstStyle/>
                    <a:p>
                      <a:pPr marL="0" marR="0" algn="ctr">
                        <a:lnSpc>
                          <a:spcPct val="150000"/>
                        </a:lnSpc>
                        <a:spcBef>
                          <a:spcPts val="0"/>
                        </a:spcBef>
                        <a:spcAft>
                          <a:spcPts val="1000"/>
                        </a:spcAft>
                      </a:pPr>
                      <a:r>
                        <a:rPr lang="es-ES" sz="1600">
                          <a:effectLst/>
                        </a:rPr>
                        <a:t>Medio</a:t>
                      </a:r>
                      <a:endParaRPr lang="es-US" sz="1600">
                        <a:effectLst/>
                        <a:latin typeface="Calibri" panose="020F0502020204030204" pitchFamily="34" charset="0"/>
                        <a:ea typeface="Calibri" panose="020F0502020204030204" pitchFamily="34" charset="0"/>
                        <a:cs typeface="Times New Roman" panose="02020603050405020304" pitchFamily="18" charset="0"/>
                      </a:endParaRPr>
                    </a:p>
                  </a:txBody>
                  <a:tcPr marL="55476" marR="55476" marT="0" marB="0" anchor="ctr"/>
                </a:tc>
                <a:extLst>
                  <a:ext uri="{0D108BD9-81ED-4DB2-BD59-A6C34878D82A}">
                    <a16:rowId xmlns:a16="http://schemas.microsoft.com/office/drawing/2014/main" xmlns="" val="132367621"/>
                  </a:ext>
                </a:extLst>
              </a:tr>
              <a:tr h="1445472">
                <a:tc>
                  <a:txBody>
                    <a:bodyPr/>
                    <a:lstStyle/>
                    <a:p>
                      <a:pPr marL="0" marR="0" algn="ctr">
                        <a:lnSpc>
                          <a:spcPct val="150000"/>
                        </a:lnSpc>
                        <a:spcBef>
                          <a:spcPts val="0"/>
                        </a:spcBef>
                        <a:spcAft>
                          <a:spcPts val="1000"/>
                        </a:spcAft>
                      </a:pPr>
                      <a:r>
                        <a:rPr lang="es-ES" sz="1600">
                          <a:effectLst/>
                        </a:rPr>
                        <a:t>III</a:t>
                      </a:r>
                      <a:endParaRPr lang="es-US" sz="1600">
                        <a:effectLst/>
                        <a:latin typeface="Calibri" panose="020F0502020204030204" pitchFamily="34" charset="0"/>
                        <a:ea typeface="Calibri" panose="020F0502020204030204" pitchFamily="34" charset="0"/>
                        <a:cs typeface="Times New Roman" panose="02020603050405020304" pitchFamily="18" charset="0"/>
                      </a:endParaRPr>
                    </a:p>
                  </a:txBody>
                  <a:tcPr marL="55476" marR="55476" marT="0" marB="0" anchor="ctr"/>
                </a:tc>
                <a:tc>
                  <a:txBody>
                    <a:bodyPr/>
                    <a:lstStyle/>
                    <a:p>
                      <a:pPr marL="0" marR="0" algn="just">
                        <a:lnSpc>
                          <a:spcPct val="115000"/>
                        </a:lnSpc>
                        <a:spcBef>
                          <a:spcPts val="0"/>
                        </a:spcBef>
                        <a:spcAft>
                          <a:spcPts val="1000"/>
                        </a:spcAft>
                      </a:pPr>
                      <a:r>
                        <a:rPr lang="es-ES" sz="1600" dirty="0">
                          <a:effectLst/>
                        </a:rPr>
                        <a:t>Tareas que exijan trabajar en los niveles aplicativo y creativo de los contenidos de aperturas. Ejemplos:</a:t>
                      </a:r>
                      <a:endParaRPr lang="es-US" sz="1600" dirty="0">
                        <a:effectLst/>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es-ES" sz="1600" dirty="0">
                          <a:effectLst/>
                        </a:rPr>
                        <a:t>Análisis de ideas o variantes nuevas en una posición de una determinada apertura (desarrollar la valoración de la posición, elaboración del plan y el cálculo de variantes).</a:t>
                      </a:r>
                      <a:endParaRPr lang="es-US" sz="1600" dirty="0">
                        <a:effectLst/>
                      </a:endParaRPr>
                    </a:p>
                    <a:p>
                      <a:pPr marL="342900" marR="0" lvl="0" indent="-342900" algn="just">
                        <a:lnSpc>
                          <a:spcPct val="115000"/>
                        </a:lnSpc>
                        <a:spcBef>
                          <a:spcPts val="0"/>
                        </a:spcBef>
                        <a:spcAft>
                          <a:spcPts val="0"/>
                        </a:spcAft>
                        <a:buFont typeface="Wingdings" panose="05000000000000000000" pitchFamily="2" charset="2"/>
                        <a:buChar char=""/>
                        <a:tabLst>
                          <a:tab pos="457200" algn="l"/>
                        </a:tabLst>
                      </a:pPr>
                      <a:r>
                        <a:rPr lang="es-ES" sz="1600" dirty="0">
                          <a:effectLst/>
                        </a:rPr>
                        <a:t>Jugar partidas a partir de una determinada variante de apertura.</a:t>
                      </a:r>
                      <a:endParaRPr lang="es-US" sz="1600" dirty="0">
                        <a:effectLst/>
                        <a:latin typeface="Wingdings" panose="05000000000000000000" pitchFamily="2" charset="2"/>
                        <a:ea typeface="Calibri" panose="020F0502020204030204" pitchFamily="34" charset="0"/>
                        <a:cs typeface="Times New Roman" panose="02020603050405020304" pitchFamily="18" charset="0"/>
                      </a:endParaRPr>
                    </a:p>
                  </a:txBody>
                  <a:tcPr marL="55476" marR="55476" marT="0" marB="0"/>
                </a:tc>
                <a:tc>
                  <a:txBody>
                    <a:bodyPr/>
                    <a:lstStyle/>
                    <a:p>
                      <a:pPr marL="0" marR="0" algn="ctr">
                        <a:lnSpc>
                          <a:spcPct val="150000"/>
                        </a:lnSpc>
                        <a:spcBef>
                          <a:spcPts val="0"/>
                        </a:spcBef>
                        <a:spcAft>
                          <a:spcPts val="1000"/>
                        </a:spcAft>
                      </a:pPr>
                      <a:r>
                        <a:rPr lang="es-ES" sz="1600" dirty="0">
                          <a:effectLst/>
                        </a:rPr>
                        <a:t>Alto</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476" marR="55476" marT="0" marB="0" anchor="ctr"/>
                </a:tc>
                <a:extLst>
                  <a:ext uri="{0D108BD9-81ED-4DB2-BD59-A6C34878D82A}">
                    <a16:rowId xmlns:a16="http://schemas.microsoft.com/office/drawing/2014/main" xmlns="" val="4120573119"/>
                  </a:ext>
                </a:extLst>
              </a:tr>
            </a:tbl>
          </a:graphicData>
        </a:graphic>
      </p:graphicFrame>
    </p:spTree>
    <p:extLst>
      <p:ext uri="{BB962C8B-B14F-4D97-AF65-F5344CB8AC3E}">
        <p14:creationId xmlns:p14="http://schemas.microsoft.com/office/powerpoint/2010/main" val="3092968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noChangeArrowheads="1"/>
          </p:cNvPicPr>
          <p:nvPr/>
        </p:nvPicPr>
        <p:blipFill>
          <a:blip r:embed="rId2">
            <a:extLst>
              <a:ext uri="{28A0092B-C50C-407E-A947-70E740481C1C}">
                <a14:useLocalDpi xmlns:a14="http://schemas.microsoft.com/office/drawing/2010/main" val="0"/>
              </a:ext>
            </a:extLst>
          </a:blip>
          <a:srcRect l="32843" t="26375" r="34505" b="8913"/>
          <a:stretch>
            <a:fillRect/>
          </a:stretch>
        </p:blipFill>
        <p:spPr bwMode="auto">
          <a:xfrm>
            <a:off x="699246" y="3477297"/>
            <a:ext cx="2319841" cy="246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redondeado 2"/>
          <p:cNvSpPr/>
          <p:nvPr/>
        </p:nvSpPr>
        <p:spPr>
          <a:xfrm>
            <a:off x="361362" y="803642"/>
            <a:ext cx="8837200" cy="2235772"/>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US" sz="3200" b="1" dirty="0" smtClean="0">
                <a:solidFill>
                  <a:schemeClr val="bg1"/>
                </a:solidFill>
              </a:rPr>
              <a:t>Representación y ejemplificación de los métodos de la preparación teórico-práctica.</a:t>
            </a:r>
            <a:endParaRPr lang="es-US" sz="3200" b="1" dirty="0">
              <a:solidFill>
                <a:schemeClr val="bg1"/>
              </a:solidFill>
            </a:endParaRPr>
          </a:p>
        </p:txBody>
      </p:sp>
      <p:pic>
        <p:nvPicPr>
          <p:cNvPr id="4" name="Imagen 3"/>
          <p:cNvPicPr>
            <a:picLocks noChangeAspect="1"/>
          </p:cNvPicPr>
          <p:nvPr/>
        </p:nvPicPr>
        <p:blipFill rotWithShape="1">
          <a:blip r:embed="rId3"/>
          <a:srcRect l="5523" t="24323" r="7767" b="47632"/>
          <a:stretch/>
        </p:blipFill>
        <p:spPr>
          <a:xfrm>
            <a:off x="3250908" y="4142748"/>
            <a:ext cx="6283057" cy="1108896"/>
          </a:xfrm>
          <a:prstGeom prst="rect">
            <a:avLst/>
          </a:prstGeom>
        </p:spPr>
      </p:pic>
    </p:spTree>
    <p:extLst>
      <p:ext uri="{BB962C8B-B14F-4D97-AF65-F5344CB8AC3E}">
        <p14:creationId xmlns:p14="http://schemas.microsoft.com/office/powerpoint/2010/main" val="1941051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939138956"/>
              </p:ext>
            </p:extLst>
          </p:nvPr>
        </p:nvGraphicFramePr>
        <p:xfrm>
          <a:off x="618184" y="592429"/>
          <a:ext cx="10818254" cy="6124220"/>
        </p:xfrm>
        <a:graphic>
          <a:graphicData uri="http://schemas.openxmlformats.org/drawingml/2006/table">
            <a:tbl>
              <a:tblPr firstRow="1" firstCol="1" lastRow="1" lastCol="1" bandRow="1" bandCol="1">
                <a:tableStyleId>{2A488322-F2BA-4B5B-9748-0D474271808F}</a:tableStyleId>
              </a:tblPr>
              <a:tblGrid>
                <a:gridCol w="2704170">
                  <a:extLst>
                    <a:ext uri="{9D8B030D-6E8A-4147-A177-3AD203B41FA5}">
                      <a16:colId xmlns:a16="http://schemas.microsoft.com/office/drawing/2014/main" xmlns="" val="224775337"/>
                    </a:ext>
                  </a:extLst>
                </a:gridCol>
                <a:gridCol w="2704170">
                  <a:extLst>
                    <a:ext uri="{9D8B030D-6E8A-4147-A177-3AD203B41FA5}">
                      <a16:colId xmlns:a16="http://schemas.microsoft.com/office/drawing/2014/main" xmlns="" val="1229591674"/>
                    </a:ext>
                  </a:extLst>
                </a:gridCol>
                <a:gridCol w="2704957">
                  <a:extLst>
                    <a:ext uri="{9D8B030D-6E8A-4147-A177-3AD203B41FA5}">
                      <a16:colId xmlns:a16="http://schemas.microsoft.com/office/drawing/2014/main" xmlns="" val="4124560983"/>
                    </a:ext>
                  </a:extLst>
                </a:gridCol>
                <a:gridCol w="2704957">
                  <a:extLst>
                    <a:ext uri="{9D8B030D-6E8A-4147-A177-3AD203B41FA5}">
                      <a16:colId xmlns:a16="http://schemas.microsoft.com/office/drawing/2014/main" xmlns="" val="3011491141"/>
                    </a:ext>
                  </a:extLst>
                </a:gridCol>
              </a:tblGrid>
              <a:tr h="650815">
                <a:tc>
                  <a:txBody>
                    <a:bodyPr/>
                    <a:lstStyle/>
                    <a:p>
                      <a:pPr marL="0" marR="0" algn="ctr">
                        <a:lnSpc>
                          <a:spcPct val="107000"/>
                        </a:lnSpc>
                        <a:spcBef>
                          <a:spcPts val="0"/>
                        </a:spcBef>
                        <a:spcAft>
                          <a:spcPts val="800"/>
                        </a:spcAft>
                      </a:pPr>
                      <a:r>
                        <a:rPr lang="es-US" sz="1800">
                          <a:effectLst/>
                          <a:latin typeface="Arial Narrow" panose="020B0606020202030204" pitchFamily="34" charset="0"/>
                        </a:rPr>
                        <a:t>Par de métodos de enseñanza- aprendizaje</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4819" marR="64819" marT="0" marB="0" anchor="ctr"/>
                </a:tc>
                <a:tc>
                  <a:txBody>
                    <a:bodyPr/>
                    <a:lstStyle/>
                    <a:p>
                      <a:pPr marL="0" marR="0" algn="ctr">
                        <a:lnSpc>
                          <a:spcPct val="107000"/>
                        </a:lnSpc>
                        <a:spcBef>
                          <a:spcPts val="0"/>
                        </a:spcBef>
                        <a:spcAft>
                          <a:spcPts val="800"/>
                        </a:spcAft>
                      </a:pPr>
                      <a:r>
                        <a:rPr lang="es-US" sz="1800">
                          <a:effectLst/>
                          <a:latin typeface="Arial Narrow" panose="020B0606020202030204" pitchFamily="34" charset="0"/>
                        </a:rPr>
                        <a:t>Procedimientos del profesor</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4819" marR="64819" marT="0" marB="0" anchor="ctr"/>
                </a:tc>
                <a:tc>
                  <a:txBody>
                    <a:bodyPr/>
                    <a:lstStyle/>
                    <a:p>
                      <a:pPr marL="0" marR="0" algn="ctr">
                        <a:lnSpc>
                          <a:spcPct val="107000"/>
                        </a:lnSpc>
                        <a:spcBef>
                          <a:spcPts val="0"/>
                        </a:spcBef>
                        <a:spcAft>
                          <a:spcPts val="800"/>
                        </a:spcAft>
                      </a:pPr>
                      <a:r>
                        <a:rPr lang="es-US" sz="1800">
                          <a:effectLst/>
                          <a:latin typeface="Arial Narrow" panose="020B0606020202030204" pitchFamily="34" charset="0"/>
                        </a:rPr>
                        <a:t>Procedimientos de los alumnos</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4819" marR="64819" marT="0" marB="0" anchor="ctr"/>
                </a:tc>
                <a:tc>
                  <a:txBody>
                    <a:bodyPr/>
                    <a:lstStyle/>
                    <a:p>
                      <a:pPr marL="0" marR="0" algn="ctr">
                        <a:lnSpc>
                          <a:spcPct val="107000"/>
                        </a:lnSpc>
                        <a:spcBef>
                          <a:spcPts val="0"/>
                        </a:spcBef>
                        <a:spcAft>
                          <a:spcPts val="800"/>
                        </a:spcAft>
                      </a:pPr>
                      <a:r>
                        <a:rPr lang="es-US" sz="1800">
                          <a:effectLst/>
                          <a:latin typeface="Arial Narrow" panose="020B0606020202030204" pitchFamily="34" charset="0"/>
                        </a:rPr>
                        <a:t>Ejemplos de su aplicación en el Ajedrez</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4819" marR="64819" marT="0" marB="0" anchor="ctr"/>
                </a:tc>
                <a:extLst>
                  <a:ext uri="{0D108BD9-81ED-4DB2-BD59-A6C34878D82A}">
                    <a16:rowId xmlns:a16="http://schemas.microsoft.com/office/drawing/2014/main" xmlns="" val="2615961259"/>
                  </a:ext>
                </a:extLst>
              </a:tr>
              <a:tr h="5473405">
                <a:tc>
                  <a:txBody>
                    <a:bodyPr/>
                    <a:lstStyle/>
                    <a:p>
                      <a:pPr marL="0" marR="0">
                        <a:lnSpc>
                          <a:spcPct val="107000"/>
                        </a:lnSpc>
                        <a:spcBef>
                          <a:spcPts val="0"/>
                        </a:spcBef>
                        <a:spcAft>
                          <a:spcPts val="800"/>
                        </a:spcAft>
                      </a:pPr>
                      <a:r>
                        <a:rPr lang="es-US" sz="1800" b="1" dirty="0">
                          <a:effectLst/>
                          <a:latin typeface="Arial Narrow" panose="020B0606020202030204" pitchFamily="34" charset="0"/>
                        </a:rPr>
                        <a:t>1er par:</a:t>
                      </a:r>
                    </a:p>
                    <a:p>
                      <a:pPr marL="0" marR="0">
                        <a:lnSpc>
                          <a:spcPct val="107000"/>
                        </a:lnSpc>
                        <a:spcBef>
                          <a:spcPts val="0"/>
                        </a:spcBef>
                        <a:spcAft>
                          <a:spcPts val="800"/>
                        </a:spcAft>
                      </a:pPr>
                      <a:r>
                        <a:rPr lang="es-US" sz="1800" b="0" dirty="0">
                          <a:effectLst/>
                          <a:latin typeface="Arial Narrow" panose="020B0606020202030204" pitchFamily="34" charset="0"/>
                        </a:rPr>
                        <a:t>Método informativo comunicativo de enseñanza- Método de aprendizaje por ejecución.</a:t>
                      </a:r>
                    </a:p>
                    <a:p>
                      <a:pPr marL="0" marR="0">
                        <a:lnSpc>
                          <a:spcPct val="107000"/>
                        </a:lnSpc>
                        <a:spcBef>
                          <a:spcPts val="0"/>
                        </a:spcBef>
                        <a:spcAft>
                          <a:spcPts val="800"/>
                        </a:spcAft>
                      </a:pPr>
                      <a:r>
                        <a:rPr lang="es-US" sz="1800" b="1" dirty="0">
                          <a:effectLst/>
                          <a:latin typeface="Arial Narrow" panose="020B0606020202030204" pitchFamily="34" charset="0"/>
                        </a:rPr>
                        <a:t>Esencia: </a:t>
                      </a:r>
                    </a:p>
                    <a:p>
                      <a:pPr marL="0" marR="0">
                        <a:lnSpc>
                          <a:spcPct val="107000"/>
                        </a:lnSpc>
                        <a:spcBef>
                          <a:spcPts val="0"/>
                        </a:spcBef>
                        <a:spcAft>
                          <a:spcPts val="800"/>
                        </a:spcAft>
                      </a:pPr>
                      <a:r>
                        <a:rPr lang="es-US" sz="1800" b="0" dirty="0">
                          <a:effectLst/>
                          <a:latin typeface="Arial Narrow" panose="020B0606020202030204" pitchFamily="34" charset="0"/>
                        </a:rPr>
                        <a:t>Comunicación por el profesor de los contenidos sin mucha explicación utilizando la palabra y la visualización.</a:t>
                      </a:r>
                    </a:p>
                    <a:p>
                      <a:pPr marL="0" marR="0">
                        <a:lnSpc>
                          <a:spcPct val="107000"/>
                        </a:lnSpc>
                        <a:spcBef>
                          <a:spcPts val="0"/>
                        </a:spcBef>
                        <a:spcAft>
                          <a:spcPts val="800"/>
                        </a:spcAft>
                      </a:pPr>
                      <a:r>
                        <a:rPr lang="es-US" sz="1800" b="0" dirty="0">
                          <a:effectLst/>
                          <a:latin typeface="Arial Narrow" panose="020B0606020202030204" pitchFamily="34" charset="0"/>
                        </a:rPr>
                        <a:t>Reproducción por los alumnos del contenido comunicado por el profesor o el expuesto en las literaturas de forma oral, escrita o en el tablero, sin analizarlos e interpretarlos críticamente.</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819" marR="64819" marT="0" marB="0"/>
                </a:tc>
                <a:tc>
                  <a:txBody>
                    <a:bodyPr/>
                    <a:lstStyle/>
                    <a:p>
                      <a:pPr marL="0" marR="0">
                        <a:lnSpc>
                          <a:spcPct val="107000"/>
                        </a:lnSpc>
                        <a:spcBef>
                          <a:spcPts val="0"/>
                        </a:spcBef>
                        <a:spcAft>
                          <a:spcPts val="800"/>
                        </a:spcAft>
                      </a:pPr>
                      <a:r>
                        <a:rPr lang="es-US" sz="1800" b="1" dirty="0">
                          <a:effectLst/>
                          <a:latin typeface="Arial Narrow" panose="020B0606020202030204" pitchFamily="34" charset="0"/>
                        </a:rPr>
                        <a:t>Predominantes: </a:t>
                      </a:r>
                      <a:r>
                        <a:rPr lang="es-US" sz="1800" b="0" dirty="0">
                          <a:effectLst/>
                          <a:latin typeface="Arial Narrow" panose="020B0606020202030204" pitchFamily="34" charset="0"/>
                        </a:rPr>
                        <a:t>la comunicación, la explicación (breve), la ejecución de jugadas en el tablero mural</a:t>
                      </a:r>
                    </a:p>
                    <a:p>
                      <a:pPr marL="0" marR="0">
                        <a:lnSpc>
                          <a:spcPct val="107000"/>
                        </a:lnSpc>
                        <a:spcBef>
                          <a:spcPts val="0"/>
                        </a:spcBef>
                        <a:spcAft>
                          <a:spcPts val="800"/>
                        </a:spcAft>
                      </a:pPr>
                      <a:r>
                        <a:rPr lang="es-US" sz="1800" b="1" dirty="0">
                          <a:effectLst/>
                          <a:latin typeface="Arial Narrow" panose="020B0606020202030204" pitchFamily="34" charset="0"/>
                        </a:rPr>
                        <a:t>Auxiliares: </a:t>
                      </a:r>
                      <a:r>
                        <a:rPr lang="es-US" sz="1800" b="0" dirty="0">
                          <a:effectLst/>
                          <a:latin typeface="Arial Narrow" panose="020B0606020202030204" pitchFamily="34" charset="0"/>
                        </a:rPr>
                        <a:t>la lectura, la descripción, la exhibición. </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819" marR="64819" marT="0" marB="0"/>
                </a:tc>
                <a:tc>
                  <a:txBody>
                    <a:bodyPr/>
                    <a:lstStyle/>
                    <a:p>
                      <a:pPr marL="0" marR="0">
                        <a:lnSpc>
                          <a:spcPct val="107000"/>
                        </a:lnSpc>
                        <a:spcBef>
                          <a:spcPts val="0"/>
                        </a:spcBef>
                        <a:spcAft>
                          <a:spcPts val="800"/>
                        </a:spcAft>
                      </a:pPr>
                      <a:r>
                        <a:rPr lang="es-US" sz="1800" b="1" dirty="0">
                          <a:effectLst/>
                          <a:latin typeface="Arial Narrow" panose="020B0606020202030204" pitchFamily="34" charset="0"/>
                        </a:rPr>
                        <a:t>Predominantes: </a:t>
                      </a:r>
                      <a:r>
                        <a:rPr lang="es-US" sz="1800" b="0" dirty="0">
                          <a:effectLst/>
                          <a:latin typeface="Arial Narrow" panose="020B0606020202030204" pitchFamily="34" charset="0"/>
                        </a:rPr>
                        <a:t>la reproducción.</a:t>
                      </a:r>
                    </a:p>
                    <a:p>
                      <a:pPr marL="0" marR="0">
                        <a:lnSpc>
                          <a:spcPct val="107000"/>
                        </a:lnSpc>
                        <a:spcBef>
                          <a:spcPts val="0"/>
                        </a:spcBef>
                        <a:spcAft>
                          <a:spcPts val="800"/>
                        </a:spcAft>
                      </a:pPr>
                      <a:r>
                        <a:rPr lang="es-US" sz="1800" b="1" dirty="0">
                          <a:effectLst/>
                          <a:latin typeface="Arial Narrow" panose="020B0606020202030204" pitchFamily="34" charset="0"/>
                        </a:rPr>
                        <a:t>Auxiliares: </a:t>
                      </a:r>
                      <a:r>
                        <a:rPr lang="es-US" sz="1800" b="0" dirty="0">
                          <a:effectLst/>
                          <a:latin typeface="Arial Narrow" panose="020B0606020202030204" pitchFamily="34" charset="0"/>
                        </a:rPr>
                        <a:t>la audición, la recordación o memorización, la observación, la lectura, la escritura.</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819" marR="64819" marT="0" marB="0"/>
                </a:tc>
                <a:tc>
                  <a:txBody>
                    <a:bodyPr/>
                    <a:lstStyle/>
                    <a:p>
                      <a:pPr marL="0" marR="0">
                        <a:lnSpc>
                          <a:spcPct val="107000"/>
                        </a:lnSpc>
                        <a:spcBef>
                          <a:spcPts val="0"/>
                        </a:spcBef>
                        <a:spcAft>
                          <a:spcPts val="800"/>
                        </a:spcAft>
                      </a:pPr>
                      <a:r>
                        <a:rPr lang="es-US" sz="1800" b="0" dirty="0">
                          <a:effectLst/>
                          <a:latin typeface="Arial Narrow" panose="020B0606020202030204" pitchFamily="34" charset="0"/>
                        </a:rPr>
                        <a:t>Durante la enseñanza -aprendizaje de los conceptos de los tipos de motivos y temas tácticos.</a:t>
                      </a:r>
                    </a:p>
                    <a:p>
                      <a:pPr marL="0" marR="0">
                        <a:lnSpc>
                          <a:spcPct val="107000"/>
                        </a:lnSpc>
                        <a:spcBef>
                          <a:spcPts val="0"/>
                        </a:spcBef>
                        <a:spcAft>
                          <a:spcPts val="800"/>
                        </a:spcAft>
                      </a:pPr>
                      <a:r>
                        <a:rPr lang="es-US" sz="1800" b="0" dirty="0">
                          <a:effectLst/>
                          <a:latin typeface="Arial Narrow" panose="020B0606020202030204" pitchFamily="34" charset="0"/>
                        </a:rPr>
                        <a:t> </a:t>
                      </a:r>
                    </a:p>
                    <a:p>
                      <a:pPr marL="0" marR="0">
                        <a:lnSpc>
                          <a:spcPct val="107000"/>
                        </a:lnSpc>
                        <a:spcBef>
                          <a:spcPts val="0"/>
                        </a:spcBef>
                        <a:spcAft>
                          <a:spcPts val="800"/>
                        </a:spcAft>
                      </a:pPr>
                      <a:r>
                        <a:rPr lang="es-US" sz="1800" b="0" dirty="0">
                          <a:effectLst/>
                          <a:latin typeface="Arial Narrow" panose="020B0606020202030204" pitchFamily="34" charset="0"/>
                        </a:rPr>
                        <a:t>Cuando se plantea en el tablero mural las jugadas que constituyen las diferentes variantes del Ataque Inglés en la Defensa Siciliana.</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4819" marR="64819" marT="0" marB="0"/>
                </a:tc>
                <a:extLst>
                  <a:ext uri="{0D108BD9-81ED-4DB2-BD59-A6C34878D82A}">
                    <a16:rowId xmlns:a16="http://schemas.microsoft.com/office/drawing/2014/main" xmlns="" val="3510598862"/>
                  </a:ext>
                </a:extLst>
              </a:tr>
            </a:tbl>
          </a:graphicData>
        </a:graphic>
      </p:graphicFrame>
      <p:sp>
        <p:nvSpPr>
          <p:cNvPr id="3" name="Rectángulo 2"/>
          <p:cNvSpPr/>
          <p:nvPr/>
        </p:nvSpPr>
        <p:spPr>
          <a:xfrm>
            <a:off x="1442434" y="124682"/>
            <a:ext cx="8100811" cy="410882"/>
          </a:xfrm>
          <a:prstGeom prst="rect">
            <a:avLst/>
          </a:prstGeom>
        </p:spPr>
        <p:txBody>
          <a:bodyPr wrap="square">
            <a:spAutoFit/>
          </a:bodyPr>
          <a:lstStyle/>
          <a:p>
            <a:pPr algn="ctr">
              <a:lnSpc>
                <a:spcPct val="115000"/>
              </a:lnSpc>
              <a:spcBef>
                <a:spcPts val="1200"/>
              </a:spcBef>
              <a:spcAft>
                <a:spcPts val="1000"/>
              </a:spcAft>
            </a:pPr>
            <a:r>
              <a:rPr lang="es-ES" b="1" dirty="0">
                <a:latin typeface="Arial Narrow" panose="020B0606020202030204" pitchFamily="34" charset="0"/>
                <a:ea typeface="Calibri" panose="020F0502020204030204" pitchFamily="34" charset="0"/>
                <a:cs typeface="Arial" panose="020B0604020202020204" pitchFamily="34" charset="0"/>
              </a:rPr>
              <a:t>Métodos Binarios de la Enseñanza </a:t>
            </a:r>
            <a:r>
              <a:rPr lang="es-ES" b="1" dirty="0" err="1">
                <a:latin typeface="Arial Narrow" panose="020B0606020202030204" pitchFamily="34" charset="0"/>
                <a:ea typeface="Calibri" panose="020F0502020204030204" pitchFamily="34" charset="0"/>
                <a:cs typeface="Arial" panose="020B0604020202020204" pitchFamily="34" charset="0"/>
              </a:rPr>
              <a:t>Problémica</a:t>
            </a:r>
            <a:r>
              <a:rPr lang="es-ES" b="1" dirty="0">
                <a:latin typeface="Arial Narrow" panose="020B0606020202030204" pitchFamily="34" charset="0"/>
                <a:ea typeface="Calibri" panose="020F0502020204030204" pitchFamily="34" charset="0"/>
                <a:cs typeface="Arial" panose="020B0604020202020204" pitchFamily="34" charset="0"/>
              </a:rPr>
              <a:t> (</a:t>
            </a:r>
            <a:r>
              <a:rPr lang="es-ES" b="1" dirty="0" err="1">
                <a:latin typeface="Arial Narrow" panose="020B0606020202030204" pitchFamily="34" charset="0"/>
                <a:ea typeface="Calibri" panose="020F0502020204030204" pitchFamily="34" charset="0"/>
                <a:cs typeface="Arial" panose="020B0604020202020204" pitchFamily="34" charset="0"/>
              </a:rPr>
              <a:t>Majmutov</a:t>
            </a:r>
            <a:r>
              <a:rPr lang="es-ES" b="1" dirty="0">
                <a:latin typeface="Arial Narrow" panose="020B0606020202030204" pitchFamily="34" charset="0"/>
                <a:ea typeface="Calibri" panose="020F0502020204030204" pitchFamily="34" charset="0"/>
                <a:cs typeface="Arial" panose="020B0604020202020204" pitchFamily="34" charset="0"/>
              </a:rPr>
              <a:t>, M. I., 1983).</a:t>
            </a:r>
            <a:endParaRPr lang="es-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0794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1847851" y="404813"/>
          <a:ext cx="8424863" cy="6570028"/>
        </p:xfrm>
        <a:graphic>
          <a:graphicData uri="http://schemas.openxmlformats.org/drawingml/2006/table">
            <a:tbl>
              <a:tblPr firstRow="1" firstCol="1" lastRow="1" lastCol="1" bandRow="1" bandCol="1">
                <a:tableStyleId>{2A488322-F2BA-4B5B-9748-0D474271808F}</a:tableStyleId>
              </a:tblPr>
              <a:tblGrid>
                <a:gridCol w="2075044">
                  <a:extLst>
                    <a:ext uri="{9D8B030D-6E8A-4147-A177-3AD203B41FA5}">
                      <a16:colId xmlns:a16="http://schemas.microsoft.com/office/drawing/2014/main" xmlns="" val="4112505058"/>
                    </a:ext>
                  </a:extLst>
                </a:gridCol>
                <a:gridCol w="2194149">
                  <a:extLst>
                    <a:ext uri="{9D8B030D-6E8A-4147-A177-3AD203B41FA5}">
                      <a16:colId xmlns:a16="http://schemas.microsoft.com/office/drawing/2014/main" xmlns="" val="639145515"/>
                    </a:ext>
                  </a:extLst>
                </a:gridCol>
                <a:gridCol w="2194149">
                  <a:extLst>
                    <a:ext uri="{9D8B030D-6E8A-4147-A177-3AD203B41FA5}">
                      <a16:colId xmlns:a16="http://schemas.microsoft.com/office/drawing/2014/main" xmlns="" val="1008511879"/>
                    </a:ext>
                  </a:extLst>
                </a:gridCol>
                <a:gridCol w="1961521">
                  <a:extLst>
                    <a:ext uri="{9D8B030D-6E8A-4147-A177-3AD203B41FA5}">
                      <a16:colId xmlns:a16="http://schemas.microsoft.com/office/drawing/2014/main" xmlns="" val="2531212228"/>
                    </a:ext>
                  </a:extLst>
                </a:gridCol>
              </a:tblGrid>
              <a:tr h="541426">
                <a:tc>
                  <a:txBody>
                    <a:bodyPr/>
                    <a:lstStyle/>
                    <a:p>
                      <a:pPr marL="0" marR="0" algn="ctr">
                        <a:lnSpc>
                          <a:spcPct val="107000"/>
                        </a:lnSpc>
                        <a:spcBef>
                          <a:spcPts val="0"/>
                        </a:spcBef>
                        <a:spcAft>
                          <a:spcPts val="800"/>
                        </a:spcAft>
                      </a:pPr>
                      <a:r>
                        <a:rPr lang="es-US" sz="1400">
                          <a:effectLst/>
                        </a:rPr>
                        <a:t>Par de métodos de enseñanza- aprendizaje</a:t>
                      </a:r>
                      <a:endParaRPr lang="es-US" sz="1400">
                        <a:effectLst/>
                        <a:latin typeface="Calibri" panose="020F0502020204030204" pitchFamily="34" charset="0"/>
                        <a:ea typeface="Calibri" panose="020F0502020204030204" pitchFamily="34" charset="0"/>
                        <a:cs typeface="Times New Roman" panose="02020603050405020304" pitchFamily="18" charset="0"/>
                      </a:endParaRPr>
                    </a:p>
                  </a:txBody>
                  <a:tcPr marL="61214" marR="61214" marT="0" marB="0" anchor="ctr"/>
                </a:tc>
                <a:tc>
                  <a:txBody>
                    <a:bodyPr/>
                    <a:lstStyle/>
                    <a:p>
                      <a:pPr marL="0" marR="0" algn="ctr">
                        <a:lnSpc>
                          <a:spcPct val="107000"/>
                        </a:lnSpc>
                        <a:spcBef>
                          <a:spcPts val="0"/>
                        </a:spcBef>
                        <a:spcAft>
                          <a:spcPts val="800"/>
                        </a:spcAft>
                      </a:pPr>
                      <a:r>
                        <a:rPr lang="es-US" sz="1400">
                          <a:effectLst/>
                        </a:rPr>
                        <a:t>Procedimientos del profesor</a:t>
                      </a:r>
                      <a:endParaRPr lang="es-US" sz="1400">
                        <a:effectLst/>
                        <a:latin typeface="Calibri" panose="020F0502020204030204" pitchFamily="34" charset="0"/>
                        <a:ea typeface="Calibri" panose="020F0502020204030204" pitchFamily="34" charset="0"/>
                        <a:cs typeface="Times New Roman" panose="02020603050405020304" pitchFamily="18" charset="0"/>
                      </a:endParaRPr>
                    </a:p>
                  </a:txBody>
                  <a:tcPr marL="61214" marR="61214" marT="0" marB="0" anchor="ctr"/>
                </a:tc>
                <a:tc>
                  <a:txBody>
                    <a:bodyPr/>
                    <a:lstStyle/>
                    <a:p>
                      <a:pPr marL="0" marR="0" algn="ctr">
                        <a:lnSpc>
                          <a:spcPct val="107000"/>
                        </a:lnSpc>
                        <a:spcBef>
                          <a:spcPts val="0"/>
                        </a:spcBef>
                        <a:spcAft>
                          <a:spcPts val="800"/>
                        </a:spcAft>
                      </a:pPr>
                      <a:r>
                        <a:rPr lang="es-US" sz="1400">
                          <a:effectLst/>
                        </a:rPr>
                        <a:t>Procedimientos de los alumnos</a:t>
                      </a:r>
                      <a:endParaRPr lang="es-US" sz="1400">
                        <a:effectLst/>
                        <a:latin typeface="Calibri" panose="020F0502020204030204" pitchFamily="34" charset="0"/>
                        <a:ea typeface="Calibri" panose="020F0502020204030204" pitchFamily="34" charset="0"/>
                        <a:cs typeface="Times New Roman" panose="02020603050405020304" pitchFamily="18" charset="0"/>
                      </a:endParaRPr>
                    </a:p>
                  </a:txBody>
                  <a:tcPr marL="61214" marR="61214" marT="0" marB="0" anchor="ctr"/>
                </a:tc>
                <a:tc>
                  <a:txBody>
                    <a:bodyPr/>
                    <a:lstStyle/>
                    <a:p>
                      <a:pPr marL="0" marR="0" algn="ctr">
                        <a:lnSpc>
                          <a:spcPct val="107000"/>
                        </a:lnSpc>
                        <a:spcBef>
                          <a:spcPts val="0"/>
                        </a:spcBef>
                        <a:spcAft>
                          <a:spcPts val="800"/>
                        </a:spcAft>
                      </a:pPr>
                      <a:r>
                        <a:rPr lang="es-US" sz="1400">
                          <a:effectLst/>
                        </a:rPr>
                        <a:t>Ejemplos de su aplicación en el Ajedrez</a:t>
                      </a:r>
                      <a:endParaRPr lang="es-US" sz="1400">
                        <a:effectLst/>
                        <a:latin typeface="Calibri" panose="020F0502020204030204" pitchFamily="34" charset="0"/>
                        <a:ea typeface="Calibri" panose="020F0502020204030204" pitchFamily="34" charset="0"/>
                        <a:cs typeface="Times New Roman" panose="02020603050405020304" pitchFamily="18" charset="0"/>
                      </a:endParaRPr>
                    </a:p>
                  </a:txBody>
                  <a:tcPr marL="61214" marR="61214" marT="0" marB="0" anchor="ctr"/>
                </a:tc>
                <a:extLst>
                  <a:ext uri="{0D108BD9-81ED-4DB2-BD59-A6C34878D82A}">
                    <a16:rowId xmlns:a16="http://schemas.microsoft.com/office/drawing/2014/main" xmlns="" val="3481802938"/>
                  </a:ext>
                </a:extLst>
              </a:tr>
              <a:tr h="5656174">
                <a:tc>
                  <a:txBody>
                    <a:bodyPr/>
                    <a:lstStyle/>
                    <a:p>
                      <a:pPr marL="0" marR="0">
                        <a:lnSpc>
                          <a:spcPct val="107000"/>
                        </a:lnSpc>
                        <a:spcBef>
                          <a:spcPts val="0"/>
                        </a:spcBef>
                        <a:spcAft>
                          <a:spcPts val="800"/>
                        </a:spcAft>
                      </a:pPr>
                      <a:r>
                        <a:rPr lang="es-US" sz="1400" b="1" dirty="0">
                          <a:effectLst/>
                        </a:rPr>
                        <a:t>2do par:</a:t>
                      </a:r>
                    </a:p>
                    <a:p>
                      <a:pPr marL="0" marR="0">
                        <a:lnSpc>
                          <a:spcPct val="107000"/>
                        </a:lnSpc>
                        <a:spcBef>
                          <a:spcPts val="0"/>
                        </a:spcBef>
                        <a:spcAft>
                          <a:spcPts val="800"/>
                        </a:spcAft>
                      </a:pPr>
                      <a:r>
                        <a:rPr lang="es-US" sz="1400" b="0" dirty="0">
                          <a:effectLst/>
                        </a:rPr>
                        <a:t>Método explicativo de enseñanza- Método reproductivo de aprendizaje.</a:t>
                      </a:r>
                    </a:p>
                    <a:p>
                      <a:pPr marL="0" marR="0">
                        <a:lnSpc>
                          <a:spcPct val="107000"/>
                        </a:lnSpc>
                        <a:spcBef>
                          <a:spcPts val="0"/>
                        </a:spcBef>
                        <a:spcAft>
                          <a:spcPts val="800"/>
                        </a:spcAft>
                      </a:pPr>
                      <a:r>
                        <a:rPr lang="es-US" sz="1400" b="1" dirty="0">
                          <a:effectLst/>
                        </a:rPr>
                        <a:t>Esencia: </a:t>
                      </a:r>
                    </a:p>
                    <a:p>
                      <a:pPr marL="0" marR="0">
                        <a:lnSpc>
                          <a:spcPct val="107000"/>
                        </a:lnSpc>
                        <a:spcBef>
                          <a:spcPts val="0"/>
                        </a:spcBef>
                        <a:spcAft>
                          <a:spcPts val="800"/>
                        </a:spcAft>
                      </a:pPr>
                      <a:r>
                        <a:rPr lang="es-US" sz="1400" b="0" dirty="0">
                          <a:effectLst/>
                        </a:rPr>
                        <a:t>Explicación y descripción por el profesor de los contenidos con mayor profundidad y sistematización, combinando la palabra, la visualización y las acciones prácticas.</a:t>
                      </a:r>
                    </a:p>
                    <a:p>
                      <a:pPr marL="0" marR="0">
                        <a:lnSpc>
                          <a:spcPct val="107000"/>
                        </a:lnSpc>
                        <a:spcBef>
                          <a:spcPts val="0"/>
                        </a:spcBef>
                        <a:spcAft>
                          <a:spcPts val="800"/>
                        </a:spcAft>
                      </a:pPr>
                      <a:r>
                        <a:rPr lang="es-US" sz="1400" b="0" dirty="0">
                          <a:effectLst/>
                        </a:rPr>
                        <a:t>Reproducción por los alumnos del contenido comunicado por el profesor o el expuesto en las literaturas de forma oral, escrita o en el tablero, con una comprensión consciente y/o crítica.</a:t>
                      </a:r>
                      <a:endParaRPr lang="es-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14" marR="61214" marT="0" marB="0"/>
                </a:tc>
                <a:tc>
                  <a:txBody>
                    <a:bodyPr/>
                    <a:lstStyle/>
                    <a:p>
                      <a:pPr marL="0" marR="0">
                        <a:lnSpc>
                          <a:spcPct val="107000"/>
                        </a:lnSpc>
                        <a:spcBef>
                          <a:spcPts val="0"/>
                        </a:spcBef>
                        <a:spcAft>
                          <a:spcPts val="800"/>
                        </a:spcAft>
                      </a:pPr>
                      <a:r>
                        <a:rPr lang="es-US" sz="1400" b="1" dirty="0">
                          <a:effectLst/>
                        </a:rPr>
                        <a:t>Predominantes: </a:t>
                      </a:r>
                      <a:r>
                        <a:rPr lang="es-US" sz="1400" b="0" dirty="0">
                          <a:effectLst/>
                        </a:rPr>
                        <a:t>la explicación, la ejecución de jugadas en el tablero mural.</a:t>
                      </a:r>
                    </a:p>
                    <a:p>
                      <a:pPr marL="0" marR="0">
                        <a:lnSpc>
                          <a:spcPct val="107000"/>
                        </a:lnSpc>
                        <a:spcBef>
                          <a:spcPts val="0"/>
                        </a:spcBef>
                        <a:spcAft>
                          <a:spcPts val="800"/>
                        </a:spcAft>
                      </a:pPr>
                      <a:r>
                        <a:rPr lang="es-US" sz="1400" b="1" dirty="0">
                          <a:effectLst/>
                        </a:rPr>
                        <a:t>Auxiliares: </a:t>
                      </a:r>
                      <a:r>
                        <a:rPr lang="es-US" sz="1400" b="0" dirty="0">
                          <a:effectLst/>
                        </a:rPr>
                        <a:t>la comunicación, la lectura, la descripción, la exhibición, la formulación de preguntas. </a:t>
                      </a:r>
                    </a:p>
                    <a:p>
                      <a:pPr marL="0" marR="0">
                        <a:lnSpc>
                          <a:spcPct val="107000"/>
                        </a:lnSpc>
                        <a:spcBef>
                          <a:spcPts val="0"/>
                        </a:spcBef>
                        <a:spcAft>
                          <a:spcPts val="800"/>
                        </a:spcAft>
                      </a:pPr>
                      <a:r>
                        <a:rPr lang="es-US" sz="1400" b="0" dirty="0">
                          <a:effectLst/>
                        </a:rPr>
                        <a:t> </a:t>
                      </a:r>
                      <a:endParaRPr lang="es-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14" marR="61214" marT="0" marB="0"/>
                </a:tc>
                <a:tc>
                  <a:txBody>
                    <a:bodyPr/>
                    <a:lstStyle/>
                    <a:p>
                      <a:pPr marL="0" marR="0">
                        <a:lnSpc>
                          <a:spcPct val="107000"/>
                        </a:lnSpc>
                        <a:spcBef>
                          <a:spcPts val="0"/>
                        </a:spcBef>
                        <a:spcAft>
                          <a:spcPts val="800"/>
                        </a:spcAft>
                      </a:pPr>
                      <a:r>
                        <a:rPr lang="es-US" sz="1400" b="1" dirty="0">
                          <a:effectLst/>
                        </a:rPr>
                        <a:t>Predominantes: </a:t>
                      </a:r>
                      <a:r>
                        <a:rPr lang="es-US" sz="1400" b="0" dirty="0">
                          <a:effectLst/>
                        </a:rPr>
                        <a:t>la reproducción.</a:t>
                      </a:r>
                    </a:p>
                    <a:p>
                      <a:pPr marL="0" marR="0">
                        <a:lnSpc>
                          <a:spcPct val="107000"/>
                        </a:lnSpc>
                        <a:spcBef>
                          <a:spcPts val="0"/>
                        </a:spcBef>
                        <a:spcAft>
                          <a:spcPts val="800"/>
                        </a:spcAft>
                      </a:pPr>
                      <a:r>
                        <a:rPr lang="es-US" sz="1400" b="1" dirty="0">
                          <a:effectLst/>
                        </a:rPr>
                        <a:t>Auxiliares: </a:t>
                      </a:r>
                      <a:r>
                        <a:rPr lang="es-US" sz="1400" b="0" dirty="0">
                          <a:effectLst/>
                        </a:rPr>
                        <a:t>la audición, la recordación o memorización, la observación, la lectura, la escritura, la reflexión en voz alta o escrita, la explicación, la descripción, la formulación de preguntas.</a:t>
                      </a:r>
                    </a:p>
                    <a:p>
                      <a:pPr marL="0" marR="0">
                        <a:lnSpc>
                          <a:spcPct val="107000"/>
                        </a:lnSpc>
                        <a:spcBef>
                          <a:spcPts val="0"/>
                        </a:spcBef>
                        <a:spcAft>
                          <a:spcPts val="800"/>
                        </a:spcAft>
                      </a:pPr>
                      <a:r>
                        <a:rPr lang="es-US" sz="1400" b="0" dirty="0">
                          <a:effectLst/>
                        </a:rPr>
                        <a:t> </a:t>
                      </a:r>
                      <a:endParaRPr lang="es-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14" marR="61214" marT="0" marB="0"/>
                </a:tc>
                <a:tc>
                  <a:txBody>
                    <a:bodyPr/>
                    <a:lstStyle/>
                    <a:p>
                      <a:pPr marL="0" marR="0">
                        <a:lnSpc>
                          <a:spcPct val="107000"/>
                        </a:lnSpc>
                        <a:spcBef>
                          <a:spcPts val="0"/>
                        </a:spcBef>
                        <a:spcAft>
                          <a:spcPts val="800"/>
                        </a:spcAft>
                      </a:pPr>
                      <a:r>
                        <a:rPr lang="es-US" sz="1400" b="0" dirty="0">
                          <a:effectLst/>
                        </a:rPr>
                        <a:t>Durante la enseñanza aprendizaje de los modelos técnicos de los finales de torre y peón contra torre a un nivel reproductivo.</a:t>
                      </a:r>
                    </a:p>
                    <a:p>
                      <a:pPr marL="0" marR="0">
                        <a:lnSpc>
                          <a:spcPct val="107000"/>
                        </a:lnSpc>
                        <a:spcBef>
                          <a:spcPts val="0"/>
                        </a:spcBef>
                        <a:spcAft>
                          <a:spcPts val="800"/>
                        </a:spcAft>
                      </a:pPr>
                      <a:r>
                        <a:rPr lang="es-US" sz="1400" b="0" dirty="0">
                          <a:effectLst/>
                        </a:rPr>
                        <a:t> </a:t>
                      </a:r>
                    </a:p>
                    <a:p>
                      <a:pPr marL="0" marR="0">
                        <a:lnSpc>
                          <a:spcPct val="107000"/>
                        </a:lnSpc>
                        <a:spcBef>
                          <a:spcPts val="0"/>
                        </a:spcBef>
                        <a:spcAft>
                          <a:spcPts val="800"/>
                        </a:spcAft>
                      </a:pPr>
                      <a:r>
                        <a:rPr lang="es-US" sz="1400" b="0" dirty="0">
                          <a:effectLst/>
                        </a:rPr>
                        <a:t>Cuando se realiza la determinación, selección y memorización de líneas del repertorio de aperturas utilizando las literaturas especializadas.</a:t>
                      </a:r>
                      <a:endParaRPr lang="es-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214" marR="61214" marT="0" marB="0"/>
                </a:tc>
                <a:extLst>
                  <a:ext uri="{0D108BD9-81ED-4DB2-BD59-A6C34878D82A}">
                    <a16:rowId xmlns:a16="http://schemas.microsoft.com/office/drawing/2014/main" xmlns="" val="3624695628"/>
                  </a:ext>
                </a:extLst>
              </a:tr>
            </a:tbl>
          </a:graphicData>
        </a:graphic>
      </p:graphicFrame>
    </p:spTree>
    <p:extLst>
      <p:ext uri="{BB962C8B-B14F-4D97-AF65-F5344CB8AC3E}">
        <p14:creationId xmlns:p14="http://schemas.microsoft.com/office/powerpoint/2010/main" val="1067741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87411645"/>
              </p:ext>
            </p:extLst>
          </p:nvPr>
        </p:nvGraphicFramePr>
        <p:xfrm>
          <a:off x="862886" y="476251"/>
          <a:ext cx="10457644" cy="6099175"/>
        </p:xfrm>
        <a:graphic>
          <a:graphicData uri="http://schemas.openxmlformats.org/drawingml/2006/table">
            <a:tbl>
              <a:tblPr firstRow="1" firstCol="1" lastRow="1" lastCol="1" bandRow="1" bandCol="1">
                <a:tableStyleId>{2A488322-F2BA-4B5B-9748-0D474271808F}</a:tableStyleId>
              </a:tblPr>
              <a:tblGrid>
                <a:gridCol w="2575718">
                  <a:extLst>
                    <a:ext uri="{9D8B030D-6E8A-4147-A177-3AD203B41FA5}">
                      <a16:colId xmlns:a16="http://schemas.microsoft.com/office/drawing/2014/main" xmlns="" val="144117579"/>
                    </a:ext>
                  </a:extLst>
                </a:gridCol>
                <a:gridCol w="2723561">
                  <a:extLst>
                    <a:ext uri="{9D8B030D-6E8A-4147-A177-3AD203B41FA5}">
                      <a16:colId xmlns:a16="http://schemas.microsoft.com/office/drawing/2014/main" xmlns="" val="3129397452"/>
                    </a:ext>
                  </a:extLst>
                </a:gridCol>
                <a:gridCol w="2723561">
                  <a:extLst>
                    <a:ext uri="{9D8B030D-6E8A-4147-A177-3AD203B41FA5}">
                      <a16:colId xmlns:a16="http://schemas.microsoft.com/office/drawing/2014/main" xmlns="" val="4193917148"/>
                    </a:ext>
                  </a:extLst>
                </a:gridCol>
                <a:gridCol w="2434804">
                  <a:extLst>
                    <a:ext uri="{9D8B030D-6E8A-4147-A177-3AD203B41FA5}">
                      <a16:colId xmlns:a16="http://schemas.microsoft.com/office/drawing/2014/main" xmlns="" val="1027029970"/>
                    </a:ext>
                  </a:extLst>
                </a:gridCol>
              </a:tblGrid>
              <a:tr h="663342">
                <a:tc>
                  <a:txBody>
                    <a:bodyPr/>
                    <a:lstStyle/>
                    <a:p>
                      <a:pPr marL="0" marR="0" algn="ctr">
                        <a:lnSpc>
                          <a:spcPct val="107000"/>
                        </a:lnSpc>
                        <a:spcBef>
                          <a:spcPts val="0"/>
                        </a:spcBef>
                        <a:spcAft>
                          <a:spcPts val="800"/>
                        </a:spcAft>
                      </a:pPr>
                      <a:r>
                        <a:rPr lang="es-US" sz="1800">
                          <a:effectLst/>
                          <a:latin typeface="Arial Narrow" panose="020B0606020202030204" pitchFamily="34" charset="0"/>
                        </a:rPr>
                        <a:t>Par de métodos de enseñanza- aprendizaje</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67" marR="68567" marT="0" marB="0" anchor="ctr"/>
                </a:tc>
                <a:tc>
                  <a:txBody>
                    <a:bodyPr/>
                    <a:lstStyle/>
                    <a:p>
                      <a:pPr marL="0" marR="0" algn="ctr">
                        <a:lnSpc>
                          <a:spcPct val="107000"/>
                        </a:lnSpc>
                        <a:spcBef>
                          <a:spcPts val="0"/>
                        </a:spcBef>
                        <a:spcAft>
                          <a:spcPts val="800"/>
                        </a:spcAft>
                      </a:pPr>
                      <a:r>
                        <a:rPr lang="es-US" sz="1800">
                          <a:effectLst/>
                          <a:latin typeface="Arial Narrow" panose="020B0606020202030204" pitchFamily="34" charset="0"/>
                        </a:rPr>
                        <a:t>Procedimientos del profesor</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67" marR="68567" marT="0" marB="0" anchor="ctr"/>
                </a:tc>
                <a:tc>
                  <a:txBody>
                    <a:bodyPr/>
                    <a:lstStyle/>
                    <a:p>
                      <a:pPr marL="0" marR="0" algn="ctr">
                        <a:lnSpc>
                          <a:spcPct val="107000"/>
                        </a:lnSpc>
                        <a:spcBef>
                          <a:spcPts val="0"/>
                        </a:spcBef>
                        <a:spcAft>
                          <a:spcPts val="800"/>
                        </a:spcAft>
                      </a:pPr>
                      <a:r>
                        <a:rPr lang="es-US" sz="1800">
                          <a:effectLst/>
                          <a:latin typeface="Arial Narrow" panose="020B0606020202030204" pitchFamily="34" charset="0"/>
                        </a:rPr>
                        <a:t>Procedimientos de los alumnos</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67" marR="68567" marT="0" marB="0" anchor="ctr"/>
                </a:tc>
                <a:tc>
                  <a:txBody>
                    <a:bodyPr/>
                    <a:lstStyle/>
                    <a:p>
                      <a:pPr marL="0" marR="0" algn="ctr">
                        <a:lnSpc>
                          <a:spcPct val="107000"/>
                        </a:lnSpc>
                        <a:spcBef>
                          <a:spcPts val="0"/>
                        </a:spcBef>
                        <a:spcAft>
                          <a:spcPts val="800"/>
                        </a:spcAft>
                      </a:pPr>
                      <a:r>
                        <a:rPr lang="es-US" sz="1800">
                          <a:effectLst/>
                          <a:latin typeface="Arial Narrow" panose="020B0606020202030204" pitchFamily="34" charset="0"/>
                        </a:rPr>
                        <a:t>Ejemplos de su aplicación en el Ajedrez</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67" marR="68567" marT="0" marB="0" anchor="ctr"/>
                </a:tc>
                <a:extLst>
                  <a:ext uri="{0D108BD9-81ED-4DB2-BD59-A6C34878D82A}">
                    <a16:rowId xmlns:a16="http://schemas.microsoft.com/office/drawing/2014/main" xmlns="" val="2742708621"/>
                  </a:ext>
                </a:extLst>
              </a:tr>
              <a:tr h="5435833">
                <a:tc>
                  <a:txBody>
                    <a:bodyPr/>
                    <a:lstStyle/>
                    <a:p>
                      <a:pPr marL="0" marR="0">
                        <a:lnSpc>
                          <a:spcPct val="107000"/>
                        </a:lnSpc>
                        <a:spcBef>
                          <a:spcPts val="0"/>
                        </a:spcBef>
                        <a:spcAft>
                          <a:spcPts val="800"/>
                        </a:spcAft>
                      </a:pPr>
                      <a:r>
                        <a:rPr lang="es-US" sz="1800" b="1" dirty="0">
                          <a:effectLst/>
                          <a:latin typeface="Arial Narrow" panose="020B0606020202030204" pitchFamily="34" charset="0"/>
                        </a:rPr>
                        <a:t>3er par:</a:t>
                      </a:r>
                    </a:p>
                    <a:p>
                      <a:pPr marL="0" marR="0">
                        <a:lnSpc>
                          <a:spcPct val="107000"/>
                        </a:lnSpc>
                        <a:spcBef>
                          <a:spcPts val="0"/>
                        </a:spcBef>
                        <a:spcAft>
                          <a:spcPts val="800"/>
                        </a:spcAft>
                      </a:pPr>
                      <a:r>
                        <a:rPr lang="es-US" sz="1800" b="0" dirty="0">
                          <a:effectLst/>
                          <a:latin typeface="Arial Narrow" panose="020B0606020202030204" pitchFamily="34" charset="0"/>
                        </a:rPr>
                        <a:t>Método instructivo práctico de enseñanza- Método productivo práctico de aprendizaje.</a:t>
                      </a:r>
                    </a:p>
                    <a:p>
                      <a:pPr marL="0" marR="0">
                        <a:lnSpc>
                          <a:spcPct val="107000"/>
                        </a:lnSpc>
                        <a:spcBef>
                          <a:spcPts val="0"/>
                        </a:spcBef>
                        <a:spcAft>
                          <a:spcPts val="800"/>
                        </a:spcAft>
                      </a:pPr>
                      <a:r>
                        <a:rPr lang="es-US" sz="1800" b="1" dirty="0">
                          <a:effectLst/>
                          <a:latin typeface="Arial Narrow" panose="020B0606020202030204" pitchFamily="34" charset="0"/>
                        </a:rPr>
                        <a:t>Esencia: </a:t>
                      </a:r>
                    </a:p>
                    <a:p>
                      <a:pPr marL="0" marR="0">
                        <a:lnSpc>
                          <a:spcPct val="107000"/>
                        </a:lnSpc>
                        <a:spcBef>
                          <a:spcPts val="0"/>
                        </a:spcBef>
                        <a:spcAft>
                          <a:spcPts val="800"/>
                        </a:spcAft>
                      </a:pPr>
                      <a:r>
                        <a:rPr lang="es-US" sz="1800" b="0" dirty="0">
                          <a:effectLst/>
                          <a:latin typeface="Arial Narrow" panose="020B0606020202030204" pitchFamily="34" charset="0"/>
                        </a:rPr>
                        <a:t>Indicación por el profesor de la actividad práctica de los alumnos.</a:t>
                      </a:r>
                    </a:p>
                    <a:p>
                      <a:pPr marL="0" marR="0">
                        <a:lnSpc>
                          <a:spcPct val="107000"/>
                        </a:lnSpc>
                        <a:spcBef>
                          <a:spcPts val="0"/>
                        </a:spcBef>
                        <a:spcAft>
                          <a:spcPts val="800"/>
                        </a:spcAft>
                      </a:pPr>
                      <a:r>
                        <a:rPr lang="es-US" sz="1800" b="0" dirty="0">
                          <a:effectLst/>
                          <a:latin typeface="Arial Narrow" panose="020B0606020202030204" pitchFamily="34" charset="0"/>
                        </a:rPr>
                        <a:t>Ejecución independiente por los alumnos de la actividad indicada por el profesor dirigida a la aplicación de los contenidos adquiridos a situaciones nuevas y cambiantes.</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67" marR="68567" marT="0" marB="0"/>
                </a:tc>
                <a:tc>
                  <a:txBody>
                    <a:bodyPr/>
                    <a:lstStyle/>
                    <a:p>
                      <a:pPr marL="0" marR="0">
                        <a:lnSpc>
                          <a:spcPct val="107000"/>
                        </a:lnSpc>
                        <a:spcBef>
                          <a:spcPts val="0"/>
                        </a:spcBef>
                        <a:spcAft>
                          <a:spcPts val="800"/>
                        </a:spcAft>
                      </a:pPr>
                      <a:r>
                        <a:rPr lang="es-US" sz="1800" b="1" dirty="0">
                          <a:effectLst/>
                          <a:latin typeface="Arial Narrow" panose="020B0606020202030204" pitchFamily="34" charset="0"/>
                        </a:rPr>
                        <a:t>Predominantes: </a:t>
                      </a:r>
                      <a:r>
                        <a:rPr lang="es-US" sz="1800" b="0" dirty="0">
                          <a:effectLst/>
                          <a:latin typeface="Arial Narrow" panose="020B0606020202030204" pitchFamily="34" charset="0"/>
                        </a:rPr>
                        <a:t>la indicación.</a:t>
                      </a:r>
                    </a:p>
                    <a:p>
                      <a:pPr marL="0" marR="0">
                        <a:lnSpc>
                          <a:spcPct val="107000"/>
                        </a:lnSpc>
                        <a:spcBef>
                          <a:spcPts val="0"/>
                        </a:spcBef>
                        <a:spcAft>
                          <a:spcPts val="800"/>
                        </a:spcAft>
                      </a:pPr>
                      <a:r>
                        <a:rPr lang="es-US" sz="1800" b="1" dirty="0">
                          <a:effectLst/>
                          <a:latin typeface="Arial Narrow" panose="020B0606020202030204" pitchFamily="34" charset="0"/>
                        </a:rPr>
                        <a:t>Auxiliares: </a:t>
                      </a:r>
                      <a:r>
                        <a:rPr lang="es-US" sz="1800" b="0" dirty="0">
                          <a:effectLst/>
                          <a:latin typeface="Arial Narrow" panose="020B0606020202030204" pitchFamily="34" charset="0"/>
                        </a:rPr>
                        <a:t>el planteamiento de preguntas, tareas y ejercicios, la comunicación, el análisis.</a:t>
                      </a:r>
                    </a:p>
                    <a:p>
                      <a:pPr marL="0" marR="0">
                        <a:lnSpc>
                          <a:spcPct val="107000"/>
                        </a:lnSpc>
                        <a:spcBef>
                          <a:spcPts val="0"/>
                        </a:spcBef>
                        <a:spcAft>
                          <a:spcPts val="800"/>
                        </a:spcAft>
                      </a:pPr>
                      <a:r>
                        <a:rPr lang="es-US" sz="1800" b="0" dirty="0">
                          <a:effectLst/>
                          <a:latin typeface="Arial Narrow" panose="020B0606020202030204" pitchFamily="34" charset="0"/>
                        </a:rPr>
                        <a:t> </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67" marR="68567" marT="0" marB="0"/>
                </a:tc>
                <a:tc>
                  <a:txBody>
                    <a:bodyPr/>
                    <a:lstStyle/>
                    <a:p>
                      <a:pPr marL="0" marR="0">
                        <a:lnSpc>
                          <a:spcPct val="107000"/>
                        </a:lnSpc>
                        <a:spcBef>
                          <a:spcPts val="0"/>
                        </a:spcBef>
                        <a:spcAft>
                          <a:spcPts val="800"/>
                        </a:spcAft>
                      </a:pPr>
                      <a:r>
                        <a:rPr lang="es-US" sz="1800" b="1" dirty="0">
                          <a:effectLst/>
                          <a:latin typeface="Arial Narrow" panose="020B0606020202030204" pitchFamily="34" charset="0"/>
                        </a:rPr>
                        <a:t>Predominantes:  </a:t>
                      </a:r>
                      <a:r>
                        <a:rPr lang="es-US" sz="1800" b="0" dirty="0">
                          <a:effectLst/>
                          <a:latin typeface="Arial Narrow" panose="020B0606020202030204" pitchFamily="34" charset="0"/>
                        </a:rPr>
                        <a:t>la solución</a:t>
                      </a:r>
                    </a:p>
                    <a:p>
                      <a:pPr marL="0" marR="0">
                        <a:lnSpc>
                          <a:spcPct val="107000"/>
                        </a:lnSpc>
                        <a:spcBef>
                          <a:spcPts val="0"/>
                        </a:spcBef>
                        <a:spcAft>
                          <a:spcPts val="800"/>
                        </a:spcAft>
                      </a:pPr>
                      <a:r>
                        <a:rPr lang="es-US" sz="1800" b="1" dirty="0" smtClean="0">
                          <a:effectLst/>
                          <a:latin typeface="Arial Narrow" panose="020B0606020202030204" pitchFamily="34" charset="0"/>
                        </a:rPr>
                        <a:t>Auxiliares: </a:t>
                      </a:r>
                      <a:r>
                        <a:rPr lang="es-US" sz="1800" b="0" dirty="0">
                          <a:effectLst/>
                          <a:latin typeface="Arial Narrow" panose="020B0606020202030204" pitchFamily="34" charset="0"/>
                        </a:rPr>
                        <a:t>la explicación, la descripción, la reflexión en voz alta o escrita.</a:t>
                      </a:r>
                    </a:p>
                    <a:p>
                      <a:pPr marL="0" marR="0">
                        <a:lnSpc>
                          <a:spcPct val="107000"/>
                        </a:lnSpc>
                        <a:spcBef>
                          <a:spcPts val="0"/>
                        </a:spcBef>
                        <a:spcAft>
                          <a:spcPts val="800"/>
                        </a:spcAft>
                      </a:pPr>
                      <a:r>
                        <a:rPr lang="es-US" sz="1800" b="0" dirty="0">
                          <a:effectLst/>
                          <a:latin typeface="Arial Narrow" panose="020B0606020202030204" pitchFamily="34" charset="0"/>
                        </a:rPr>
                        <a:t> </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67" marR="68567" marT="0" marB="0"/>
                </a:tc>
                <a:tc>
                  <a:txBody>
                    <a:bodyPr/>
                    <a:lstStyle/>
                    <a:p>
                      <a:pPr marL="0" marR="0">
                        <a:lnSpc>
                          <a:spcPct val="107000"/>
                        </a:lnSpc>
                        <a:spcBef>
                          <a:spcPts val="0"/>
                        </a:spcBef>
                        <a:spcAft>
                          <a:spcPts val="800"/>
                        </a:spcAft>
                      </a:pPr>
                      <a:r>
                        <a:rPr lang="es-US" sz="1800" b="0" dirty="0">
                          <a:effectLst/>
                          <a:latin typeface="Arial Narrow" panose="020B0606020202030204" pitchFamily="34" charset="0"/>
                        </a:rPr>
                        <a:t>En la solución de ejercicios de combinaciones donde se manifieste el tema táctico de demolición.</a:t>
                      </a:r>
                    </a:p>
                    <a:p>
                      <a:pPr marL="0" marR="0">
                        <a:lnSpc>
                          <a:spcPct val="107000"/>
                        </a:lnSpc>
                        <a:spcBef>
                          <a:spcPts val="0"/>
                        </a:spcBef>
                        <a:spcAft>
                          <a:spcPts val="800"/>
                        </a:spcAft>
                      </a:pPr>
                      <a:r>
                        <a:rPr lang="es-US" sz="1800" b="0" dirty="0">
                          <a:effectLst/>
                          <a:latin typeface="Arial Narrow" panose="020B0606020202030204" pitchFamily="34" charset="0"/>
                        </a:rPr>
                        <a:t> </a:t>
                      </a:r>
                    </a:p>
                    <a:p>
                      <a:pPr marL="0" marR="0">
                        <a:lnSpc>
                          <a:spcPct val="107000"/>
                        </a:lnSpc>
                        <a:spcBef>
                          <a:spcPts val="0"/>
                        </a:spcBef>
                        <a:spcAft>
                          <a:spcPts val="800"/>
                        </a:spcAft>
                      </a:pPr>
                      <a:r>
                        <a:rPr lang="es-US" sz="1800" b="0" dirty="0">
                          <a:effectLst/>
                          <a:latin typeface="Arial Narrow" panose="020B0606020202030204" pitchFamily="34" charset="0"/>
                        </a:rPr>
                        <a:t>Cuando en el análisis de una partida de un jugador destacado se procede a la aplicación de los procedimientos para calcular variantes a partir de posiciones cruciales.</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67" marR="68567" marT="0" marB="0"/>
                </a:tc>
                <a:extLst>
                  <a:ext uri="{0D108BD9-81ED-4DB2-BD59-A6C34878D82A}">
                    <a16:rowId xmlns:a16="http://schemas.microsoft.com/office/drawing/2014/main" xmlns="" val="986346415"/>
                  </a:ext>
                </a:extLst>
              </a:tr>
            </a:tbl>
          </a:graphicData>
        </a:graphic>
      </p:graphicFrame>
    </p:spTree>
    <p:extLst>
      <p:ext uri="{BB962C8B-B14F-4D97-AF65-F5344CB8AC3E}">
        <p14:creationId xmlns:p14="http://schemas.microsoft.com/office/powerpoint/2010/main" val="1274186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052995985"/>
              </p:ext>
            </p:extLst>
          </p:nvPr>
        </p:nvGraphicFramePr>
        <p:xfrm>
          <a:off x="502275" y="549276"/>
          <a:ext cx="10985679" cy="6048375"/>
        </p:xfrm>
        <a:graphic>
          <a:graphicData uri="http://schemas.openxmlformats.org/drawingml/2006/table">
            <a:tbl>
              <a:tblPr firstRow="1" firstCol="1" lastRow="1" lastCol="1" bandRow="1" bandCol="1">
                <a:tableStyleId>{2A488322-F2BA-4B5B-9748-0D474271808F}</a:tableStyleId>
              </a:tblPr>
              <a:tblGrid>
                <a:gridCol w="2705772">
                  <a:extLst>
                    <a:ext uri="{9D8B030D-6E8A-4147-A177-3AD203B41FA5}">
                      <a16:colId xmlns:a16="http://schemas.microsoft.com/office/drawing/2014/main" xmlns="" val="1198151668"/>
                    </a:ext>
                  </a:extLst>
                </a:gridCol>
                <a:gridCol w="2861082">
                  <a:extLst>
                    <a:ext uri="{9D8B030D-6E8A-4147-A177-3AD203B41FA5}">
                      <a16:colId xmlns:a16="http://schemas.microsoft.com/office/drawing/2014/main" xmlns="" val="3671196233"/>
                    </a:ext>
                  </a:extLst>
                </a:gridCol>
                <a:gridCol w="2861082">
                  <a:extLst>
                    <a:ext uri="{9D8B030D-6E8A-4147-A177-3AD203B41FA5}">
                      <a16:colId xmlns:a16="http://schemas.microsoft.com/office/drawing/2014/main" xmlns="" val="1136322436"/>
                    </a:ext>
                  </a:extLst>
                </a:gridCol>
                <a:gridCol w="2557743">
                  <a:extLst>
                    <a:ext uri="{9D8B030D-6E8A-4147-A177-3AD203B41FA5}">
                      <a16:colId xmlns:a16="http://schemas.microsoft.com/office/drawing/2014/main" xmlns="" val="1049155173"/>
                    </a:ext>
                  </a:extLst>
                </a:gridCol>
              </a:tblGrid>
              <a:tr h="682947">
                <a:tc>
                  <a:txBody>
                    <a:bodyPr/>
                    <a:lstStyle/>
                    <a:p>
                      <a:pPr marL="0" marR="0" algn="ctr">
                        <a:lnSpc>
                          <a:spcPct val="107000"/>
                        </a:lnSpc>
                        <a:spcBef>
                          <a:spcPts val="0"/>
                        </a:spcBef>
                        <a:spcAft>
                          <a:spcPts val="800"/>
                        </a:spcAft>
                      </a:pPr>
                      <a:r>
                        <a:rPr lang="es-US" sz="1800">
                          <a:effectLst/>
                          <a:latin typeface="Arial Narrow" panose="020B0606020202030204" pitchFamily="34" charset="0"/>
                        </a:rPr>
                        <a:t>Par de métodos de enseñanza- aprendizaje</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4" marR="68584" marT="0" marB="0" anchor="ctr"/>
                </a:tc>
                <a:tc>
                  <a:txBody>
                    <a:bodyPr/>
                    <a:lstStyle/>
                    <a:p>
                      <a:pPr marL="0" marR="0" algn="ctr">
                        <a:lnSpc>
                          <a:spcPct val="107000"/>
                        </a:lnSpc>
                        <a:spcBef>
                          <a:spcPts val="0"/>
                        </a:spcBef>
                        <a:spcAft>
                          <a:spcPts val="800"/>
                        </a:spcAft>
                      </a:pPr>
                      <a:r>
                        <a:rPr lang="es-US" sz="1800">
                          <a:effectLst/>
                          <a:latin typeface="Arial Narrow" panose="020B0606020202030204" pitchFamily="34" charset="0"/>
                        </a:rPr>
                        <a:t>Procedimientos del profesor</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4" marR="68584" marT="0" marB="0" anchor="ctr"/>
                </a:tc>
                <a:tc>
                  <a:txBody>
                    <a:bodyPr/>
                    <a:lstStyle/>
                    <a:p>
                      <a:pPr marL="0" marR="0" algn="ctr">
                        <a:lnSpc>
                          <a:spcPct val="107000"/>
                        </a:lnSpc>
                        <a:spcBef>
                          <a:spcPts val="0"/>
                        </a:spcBef>
                        <a:spcAft>
                          <a:spcPts val="800"/>
                        </a:spcAft>
                      </a:pPr>
                      <a:r>
                        <a:rPr lang="es-US" sz="1800">
                          <a:effectLst/>
                          <a:latin typeface="Arial Narrow" panose="020B0606020202030204" pitchFamily="34" charset="0"/>
                        </a:rPr>
                        <a:t>Procedimientos de los alumnos</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4" marR="68584" marT="0" marB="0" anchor="ctr"/>
                </a:tc>
                <a:tc>
                  <a:txBody>
                    <a:bodyPr/>
                    <a:lstStyle/>
                    <a:p>
                      <a:pPr marL="0" marR="0" algn="ctr">
                        <a:lnSpc>
                          <a:spcPct val="107000"/>
                        </a:lnSpc>
                        <a:spcBef>
                          <a:spcPts val="0"/>
                        </a:spcBef>
                        <a:spcAft>
                          <a:spcPts val="800"/>
                        </a:spcAft>
                      </a:pPr>
                      <a:r>
                        <a:rPr lang="es-US" sz="1800">
                          <a:effectLst/>
                          <a:latin typeface="Arial Narrow" panose="020B0606020202030204" pitchFamily="34" charset="0"/>
                        </a:rPr>
                        <a:t>Ejemplos de su aplicación en el Ajedrez</a:t>
                      </a:r>
                      <a:endParaRPr lang="es-US" sz="1800">
                        <a:effectLst/>
                        <a:latin typeface="Arial Narrow" panose="020B0606020202030204" pitchFamily="34" charset="0"/>
                        <a:ea typeface="Calibri" panose="020F0502020204030204" pitchFamily="34" charset="0"/>
                        <a:cs typeface="Times New Roman" panose="02020603050405020304" pitchFamily="18" charset="0"/>
                      </a:endParaRPr>
                    </a:p>
                  </a:txBody>
                  <a:tcPr marL="68584" marR="68584" marT="0" marB="0" anchor="ctr"/>
                </a:tc>
                <a:extLst>
                  <a:ext uri="{0D108BD9-81ED-4DB2-BD59-A6C34878D82A}">
                    <a16:rowId xmlns:a16="http://schemas.microsoft.com/office/drawing/2014/main" xmlns="" val="2556569377"/>
                  </a:ext>
                </a:extLst>
              </a:tr>
              <a:tr h="5365428">
                <a:tc>
                  <a:txBody>
                    <a:bodyPr/>
                    <a:lstStyle/>
                    <a:p>
                      <a:pPr marL="0" marR="0">
                        <a:lnSpc>
                          <a:spcPct val="107000"/>
                        </a:lnSpc>
                        <a:spcBef>
                          <a:spcPts val="0"/>
                        </a:spcBef>
                        <a:spcAft>
                          <a:spcPts val="800"/>
                        </a:spcAft>
                      </a:pPr>
                      <a:r>
                        <a:rPr lang="es-US" sz="1800" b="1" dirty="0">
                          <a:effectLst/>
                          <a:latin typeface="Arial Narrow" panose="020B0606020202030204" pitchFamily="34" charset="0"/>
                        </a:rPr>
                        <a:t>4to par:</a:t>
                      </a:r>
                    </a:p>
                    <a:p>
                      <a:pPr marL="0" marR="0">
                        <a:lnSpc>
                          <a:spcPct val="107000"/>
                        </a:lnSpc>
                        <a:spcBef>
                          <a:spcPts val="0"/>
                        </a:spcBef>
                        <a:spcAft>
                          <a:spcPts val="800"/>
                        </a:spcAft>
                      </a:pPr>
                      <a:r>
                        <a:rPr lang="es-US" sz="1800" b="0" dirty="0">
                          <a:effectLst/>
                          <a:latin typeface="Arial Narrow" panose="020B0606020202030204" pitchFamily="34" charset="0"/>
                        </a:rPr>
                        <a:t>Método explicativo motivador de enseñanza- Método de aprendizaje por búsqueda parcial.</a:t>
                      </a:r>
                    </a:p>
                    <a:p>
                      <a:pPr marL="0" marR="0">
                        <a:lnSpc>
                          <a:spcPct val="107000"/>
                        </a:lnSpc>
                        <a:spcBef>
                          <a:spcPts val="0"/>
                        </a:spcBef>
                        <a:spcAft>
                          <a:spcPts val="800"/>
                        </a:spcAft>
                      </a:pPr>
                      <a:r>
                        <a:rPr lang="es-US" sz="1800" b="1" dirty="0">
                          <a:effectLst/>
                          <a:latin typeface="Arial Narrow" panose="020B0606020202030204" pitchFamily="34" charset="0"/>
                        </a:rPr>
                        <a:t>Esencia: </a:t>
                      </a:r>
                    </a:p>
                    <a:p>
                      <a:pPr marL="0" marR="0">
                        <a:lnSpc>
                          <a:spcPct val="107000"/>
                        </a:lnSpc>
                        <a:spcBef>
                          <a:spcPts val="0"/>
                        </a:spcBef>
                        <a:spcAft>
                          <a:spcPts val="800"/>
                        </a:spcAft>
                      </a:pPr>
                      <a:r>
                        <a:rPr lang="es-US" sz="1800" b="0" dirty="0">
                          <a:effectLst/>
                          <a:latin typeface="Arial Narrow" panose="020B0606020202030204" pitchFamily="34" charset="0"/>
                        </a:rPr>
                        <a:t>Explicación parcial por el profesor del contenido, dado a los alumnos en forma de preguntas y/o tareas problémicas.</a:t>
                      </a:r>
                    </a:p>
                    <a:p>
                      <a:pPr marL="0" marR="0">
                        <a:lnSpc>
                          <a:spcPct val="107000"/>
                        </a:lnSpc>
                        <a:spcBef>
                          <a:spcPts val="0"/>
                        </a:spcBef>
                        <a:spcAft>
                          <a:spcPts val="800"/>
                        </a:spcAft>
                      </a:pPr>
                      <a:r>
                        <a:rPr lang="es-US" sz="1800" b="0" dirty="0">
                          <a:effectLst/>
                          <a:latin typeface="Arial Narrow" panose="020B0606020202030204" pitchFamily="34" charset="0"/>
                        </a:rPr>
                        <a:t>Realización  por los alumnos de trabajos independientes incluyendo la actividad investigativa-creativa para la solución de problemas.</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a:lnSpc>
                          <a:spcPct val="107000"/>
                        </a:lnSpc>
                        <a:spcBef>
                          <a:spcPts val="0"/>
                        </a:spcBef>
                        <a:spcAft>
                          <a:spcPts val="800"/>
                        </a:spcAft>
                      </a:pPr>
                      <a:r>
                        <a:rPr lang="es-US" sz="1800" b="1" dirty="0">
                          <a:effectLst/>
                          <a:latin typeface="Arial Narrow" panose="020B0606020202030204" pitchFamily="34" charset="0"/>
                        </a:rPr>
                        <a:t>Predominantes: </a:t>
                      </a:r>
                      <a:r>
                        <a:rPr lang="es-US" sz="1800" b="0" dirty="0">
                          <a:effectLst/>
                          <a:latin typeface="Arial Narrow" panose="020B0606020202030204" pitchFamily="34" charset="0"/>
                        </a:rPr>
                        <a:t>la explicación parcial, el planteamiento de preguntas y/o tareas problémicas, la formulación del problema, planteamiento de hipótesis, demostración de hipótesis (conclusiones)</a:t>
                      </a:r>
                    </a:p>
                    <a:p>
                      <a:pPr marL="0" marR="0">
                        <a:lnSpc>
                          <a:spcPct val="107000"/>
                        </a:lnSpc>
                        <a:spcBef>
                          <a:spcPts val="0"/>
                        </a:spcBef>
                        <a:spcAft>
                          <a:spcPts val="800"/>
                        </a:spcAft>
                      </a:pPr>
                      <a:r>
                        <a:rPr lang="es-US" sz="1800" b="1" dirty="0">
                          <a:effectLst/>
                          <a:latin typeface="Arial Narrow" panose="020B0606020202030204" pitchFamily="34" charset="0"/>
                        </a:rPr>
                        <a:t>Auxiliares: </a:t>
                      </a:r>
                      <a:r>
                        <a:rPr lang="es-US" sz="1800" b="0" dirty="0">
                          <a:effectLst/>
                          <a:latin typeface="Arial Narrow" panose="020B0606020202030204" pitchFamily="34" charset="0"/>
                        </a:rPr>
                        <a:t>la comunicación, la descripción, la exhibición, el análisis, la lectura, la observación, la selección de hechos.</a:t>
                      </a:r>
                    </a:p>
                    <a:p>
                      <a:pPr marL="0" marR="0">
                        <a:lnSpc>
                          <a:spcPct val="107000"/>
                        </a:lnSpc>
                        <a:spcBef>
                          <a:spcPts val="0"/>
                        </a:spcBef>
                        <a:spcAft>
                          <a:spcPts val="800"/>
                        </a:spcAft>
                      </a:pPr>
                      <a:r>
                        <a:rPr lang="es-US" sz="1800" b="0" dirty="0">
                          <a:effectLst/>
                          <a:latin typeface="Arial Narrow" panose="020B0606020202030204" pitchFamily="34" charset="0"/>
                        </a:rPr>
                        <a:t> </a:t>
                      </a:r>
                    </a:p>
                    <a:p>
                      <a:pPr marL="0" marR="0">
                        <a:lnSpc>
                          <a:spcPct val="107000"/>
                        </a:lnSpc>
                        <a:spcBef>
                          <a:spcPts val="0"/>
                        </a:spcBef>
                        <a:spcAft>
                          <a:spcPts val="800"/>
                        </a:spcAft>
                      </a:pPr>
                      <a:r>
                        <a:rPr lang="es-US" sz="1800" b="0" dirty="0">
                          <a:effectLst/>
                          <a:latin typeface="Arial Narrow" panose="020B0606020202030204" pitchFamily="34" charset="0"/>
                        </a:rPr>
                        <a:t> </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a:lnSpc>
                          <a:spcPct val="107000"/>
                        </a:lnSpc>
                        <a:spcBef>
                          <a:spcPts val="0"/>
                        </a:spcBef>
                        <a:spcAft>
                          <a:spcPts val="800"/>
                        </a:spcAft>
                      </a:pPr>
                      <a:r>
                        <a:rPr lang="es-US" sz="1800" b="1" dirty="0">
                          <a:effectLst/>
                          <a:latin typeface="Arial Narrow" panose="020B0606020202030204" pitchFamily="34" charset="0"/>
                        </a:rPr>
                        <a:t>Predominantes: </a:t>
                      </a:r>
                      <a:r>
                        <a:rPr lang="es-US" sz="1800" b="0" dirty="0">
                          <a:effectLst/>
                          <a:latin typeface="Arial Narrow" panose="020B0606020202030204" pitchFamily="34" charset="0"/>
                        </a:rPr>
                        <a:t>la formulación del problema, planteamiento de hipótesis, demostración de hipótesis (conclusiones),  la solución</a:t>
                      </a:r>
                    </a:p>
                    <a:p>
                      <a:pPr marL="0" marR="0">
                        <a:lnSpc>
                          <a:spcPct val="107000"/>
                        </a:lnSpc>
                        <a:spcBef>
                          <a:spcPts val="0"/>
                        </a:spcBef>
                        <a:spcAft>
                          <a:spcPts val="800"/>
                        </a:spcAft>
                      </a:pPr>
                      <a:r>
                        <a:rPr lang="es-US" sz="1800" b="1" dirty="0">
                          <a:effectLst/>
                          <a:latin typeface="Arial Narrow" panose="020B0606020202030204" pitchFamily="34" charset="0"/>
                        </a:rPr>
                        <a:t>Auxiliares: </a:t>
                      </a:r>
                      <a:r>
                        <a:rPr lang="es-US" sz="1800" b="0" dirty="0">
                          <a:effectLst/>
                          <a:latin typeface="Arial Narrow" panose="020B0606020202030204" pitchFamily="34" charset="0"/>
                        </a:rPr>
                        <a:t>la descripción, la reflexión en voz alta o escrita, la observación, la lectura.</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4" marR="68584" marT="0" marB="0"/>
                </a:tc>
                <a:tc>
                  <a:txBody>
                    <a:bodyPr/>
                    <a:lstStyle/>
                    <a:p>
                      <a:pPr marL="0" marR="0">
                        <a:lnSpc>
                          <a:spcPct val="107000"/>
                        </a:lnSpc>
                        <a:spcBef>
                          <a:spcPts val="0"/>
                        </a:spcBef>
                        <a:spcAft>
                          <a:spcPts val="800"/>
                        </a:spcAft>
                      </a:pPr>
                      <a:r>
                        <a:rPr lang="es-US" sz="1800" b="0" dirty="0">
                          <a:effectLst/>
                          <a:latin typeface="Arial Narrow" panose="020B0606020202030204" pitchFamily="34" charset="0"/>
                        </a:rPr>
                        <a:t>Cuando el profesor explica o analiza una partida y orienta el análisis individual de una posible continuación o jugada.</a:t>
                      </a:r>
                    </a:p>
                    <a:p>
                      <a:pPr marL="0" marR="0">
                        <a:lnSpc>
                          <a:spcPct val="107000"/>
                        </a:lnSpc>
                        <a:spcBef>
                          <a:spcPts val="0"/>
                        </a:spcBef>
                        <a:spcAft>
                          <a:spcPts val="800"/>
                        </a:spcAft>
                      </a:pPr>
                      <a:r>
                        <a:rPr lang="es-US" sz="1800" b="0" dirty="0">
                          <a:effectLst/>
                          <a:latin typeface="Arial Narrow" panose="020B0606020202030204" pitchFamily="34" charset="0"/>
                        </a:rPr>
                        <a:t> </a:t>
                      </a:r>
                    </a:p>
                    <a:p>
                      <a:pPr marL="0" marR="0">
                        <a:lnSpc>
                          <a:spcPct val="107000"/>
                        </a:lnSpc>
                        <a:spcBef>
                          <a:spcPts val="0"/>
                        </a:spcBef>
                        <a:spcAft>
                          <a:spcPts val="800"/>
                        </a:spcAft>
                      </a:pPr>
                      <a:r>
                        <a:rPr lang="es-US" sz="1800" b="0" dirty="0">
                          <a:effectLst/>
                          <a:latin typeface="Arial Narrow" panose="020B0606020202030204" pitchFamily="34" charset="0"/>
                        </a:rPr>
                        <a:t>Cuando el profesor explica las variantes de una apertura y orienta el trabajo independiente de investigación en las literaturas especializadas de una de las variantes.</a:t>
                      </a:r>
                      <a:endParaRPr lang="es-US" sz="18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4" marR="68584" marT="0" marB="0"/>
                </a:tc>
                <a:extLst>
                  <a:ext uri="{0D108BD9-81ED-4DB2-BD59-A6C34878D82A}">
                    <a16:rowId xmlns:a16="http://schemas.microsoft.com/office/drawing/2014/main" xmlns="" val="3802042905"/>
                  </a:ext>
                </a:extLst>
              </a:tr>
            </a:tbl>
          </a:graphicData>
        </a:graphic>
      </p:graphicFrame>
    </p:spTree>
    <p:extLst>
      <p:ext uri="{BB962C8B-B14F-4D97-AF65-F5344CB8AC3E}">
        <p14:creationId xmlns:p14="http://schemas.microsoft.com/office/powerpoint/2010/main" val="580072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363548565"/>
              </p:ext>
            </p:extLst>
          </p:nvPr>
        </p:nvGraphicFramePr>
        <p:xfrm>
          <a:off x="708338" y="333375"/>
          <a:ext cx="10947041" cy="6351588"/>
        </p:xfrm>
        <a:graphic>
          <a:graphicData uri="http://schemas.openxmlformats.org/drawingml/2006/table">
            <a:tbl>
              <a:tblPr firstRow="1" firstCol="1" lastRow="1" lastCol="1" bandRow="1" bandCol="1">
                <a:tableStyleId>{2A488322-F2BA-4B5B-9748-0D474271808F}</a:tableStyleId>
              </a:tblPr>
              <a:tblGrid>
                <a:gridCol w="2696257">
                  <a:extLst>
                    <a:ext uri="{9D8B030D-6E8A-4147-A177-3AD203B41FA5}">
                      <a16:colId xmlns:a16="http://schemas.microsoft.com/office/drawing/2014/main" xmlns="" val="312764553"/>
                    </a:ext>
                  </a:extLst>
                </a:gridCol>
                <a:gridCol w="2851018">
                  <a:extLst>
                    <a:ext uri="{9D8B030D-6E8A-4147-A177-3AD203B41FA5}">
                      <a16:colId xmlns:a16="http://schemas.microsoft.com/office/drawing/2014/main" xmlns="" val="1234276822"/>
                    </a:ext>
                  </a:extLst>
                </a:gridCol>
                <a:gridCol w="2851018">
                  <a:extLst>
                    <a:ext uri="{9D8B030D-6E8A-4147-A177-3AD203B41FA5}">
                      <a16:colId xmlns:a16="http://schemas.microsoft.com/office/drawing/2014/main" xmlns="" val="683367971"/>
                    </a:ext>
                  </a:extLst>
                </a:gridCol>
                <a:gridCol w="2548748">
                  <a:extLst>
                    <a:ext uri="{9D8B030D-6E8A-4147-A177-3AD203B41FA5}">
                      <a16:colId xmlns:a16="http://schemas.microsoft.com/office/drawing/2014/main" xmlns="" val="2880713280"/>
                    </a:ext>
                  </a:extLst>
                </a:gridCol>
              </a:tblGrid>
              <a:tr h="543578">
                <a:tc>
                  <a:txBody>
                    <a:bodyPr/>
                    <a:lstStyle/>
                    <a:p>
                      <a:pPr marL="0" marR="0" algn="ctr">
                        <a:lnSpc>
                          <a:spcPct val="107000"/>
                        </a:lnSpc>
                        <a:spcBef>
                          <a:spcPts val="0"/>
                        </a:spcBef>
                        <a:spcAft>
                          <a:spcPts val="800"/>
                        </a:spcAft>
                      </a:pPr>
                      <a:r>
                        <a:rPr lang="es-US" sz="1600">
                          <a:effectLst/>
                          <a:latin typeface="Arial Narrow" panose="020B0606020202030204" pitchFamily="34" charset="0"/>
                        </a:rPr>
                        <a:t>Par de métodos de enseñanza- aprendizaje</a:t>
                      </a:r>
                      <a:endParaRPr lang="es-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596" marR="56596" marT="0" marB="0" anchor="ctr"/>
                </a:tc>
                <a:tc>
                  <a:txBody>
                    <a:bodyPr/>
                    <a:lstStyle/>
                    <a:p>
                      <a:pPr marL="0" marR="0" algn="ctr">
                        <a:lnSpc>
                          <a:spcPct val="107000"/>
                        </a:lnSpc>
                        <a:spcBef>
                          <a:spcPts val="0"/>
                        </a:spcBef>
                        <a:spcAft>
                          <a:spcPts val="800"/>
                        </a:spcAft>
                      </a:pPr>
                      <a:r>
                        <a:rPr lang="es-US" sz="1600">
                          <a:effectLst/>
                          <a:latin typeface="Arial Narrow" panose="020B0606020202030204" pitchFamily="34" charset="0"/>
                        </a:rPr>
                        <a:t>Procedimientos del profesor</a:t>
                      </a:r>
                      <a:endParaRPr lang="es-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596" marR="56596" marT="0" marB="0" anchor="ctr"/>
                </a:tc>
                <a:tc>
                  <a:txBody>
                    <a:bodyPr/>
                    <a:lstStyle/>
                    <a:p>
                      <a:pPr marL="0" marR="0" algn="ctr">
                        <a:lnSpc>
                          <a:spcPct val="107000"/>
                        </a:lnSpc>
                        <a:spcBef>
                          <a:spcPts val="0"/>
                        </a:spcBef>
                        <a:spcAft>
                          <a:spcPts val="800"/>
                        </a:spcAft>
                      </a:pPr>
                      <a:r>
                        <a:rPr lang="es-US" sz="1600">
                          <a:effectLst/>
                          <a:latin typeface="Arial Narrow" panose="020B0606020202030204" pitchFamily="34" charset="0"/>
                        </a:rPr>
                        <a:t>Procedimientos de los alumnos</a:t>
                      </a:r>
                      <a:endParaRPr lang="es-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596" marR="56596" marT="0" marB="0" anchor="ctr"/>
                </a:tc>
                <a:tc>
                  <a:txBody>
                    <a:bodyPr/>
                    <a:lstStyle/>
                    <a:p>
                      <a:pPr marL="0" marR="0" algn="ctr">
                        <a:lnSpc>
                          <a:spcPct val="107000"/>
                        </a:lnSpc>
                        <a:spcBef>
                          <a:spcPts val="0"/>
                        </a:spcBef>
                        <a:spcAft>
                          <a:spcPts val="800"/>
                        </a:spcAft>
                      </a:pPr>
                      <a:r>
                        <a:rPr lang="es-US" sz="1600">
                          <a:effectLst/>
                          <a:latin typeface="Arial Narrow" panose="020B0606020202030204" pitchFamily="34" charset="0"/>
                        </a:rPr>
                        <a:t>Ejemplos de su aplicación en el Ajedrez</a:t>
                      </a:r>
                      <a:endParaRPr lang="es-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56596" marR="56596" marT="0" marB="0" anchor="ctr"/>
                </a:tc>
                <a:extLst>
                  <a:ext uri="{0D108BD9-81ED-4DB2-BD59-A6C34878D82A}">
                    <a16:rowId xmlns:a16="http://schemas.microsoft.com/office/drawing/2014/main" xmlns="" val="1501790894"/>
                  </a:ext>
                </a:extLst>
              </a:tr>
              <a:tr h="5808010">
                <a:tc>
                  <a:txBody>
                    <a:bodyPr/>
                    <a:lstStyle/>
                    <a:p>
                      <a:pPr marL="0" marR="0">
                        <a:lnSpc>
                          <a:spcPct val="107000"/>
                        </a:lnSpc>
                        <a:spcBef>
                          <a:spcPts val="0"/>
                        </a:spcBef>
                        <a:spcAft>
                          <a:spcPts val="800"/>
                        </a:spcAft>
                      </a:pPr>
                      <a:r>
                        <a:rPr lang="es-US" sz="1600" b="1" dirty="0">
                          <a:effectLst/>
                          <a:latin typeface="Arial Narrow" panose="020B0606020202030204" pitchFamily="34" charset="0"/>
                        </a:rPr>
                        <a:t>5to par:</a:t>
                      </a:r>
                    </a:p>
                    <a:p>
                      <a:pPr marL="0" marR="0">
                        <a:lnSpc>
                          <a:spcPct val="107000"/>
                        </a:lnSpc>
                        <a:spcBef>
                          <a:spcPts val="0"/>
                        </a:spcBef>
                        <a:spcAft>
                          <a:spcPts val="800"/>
                        </a:spcAft>
                      </a:pPr>
                      <a:r>
                        <a:rPr lang="es-US" sz="1600" b="0" dirty="0">
                          <a:effectLst/>
                          <a:latin typeface="Arial Narrow" panose="020B0606020202030204" pitchFamily="34" charset="0"/>
                        </a:rPr>
                        <a:t>Método motivador de enseñanza- Método de aprendizaje por búsqueda.</a:t>
                      </a:r>
                    </a:p>
                    <a:p>
                      <a:pPr marL="0" marR="0">
                        <a:lnSpc>
                          <a:spcPct val="107000"/>
                        </a:lnSpc>
                        <a:spcBef>
                          <a:spcPts val="0"/>
                        </a:spcBef>
                        <a:spcAft>
                          <a:spcPts val="800"/>
                        </a:spcAft>
                      </a:pPr>
                      <a:r>
                        <a:rPr lang="es-US" sz="1600" b="1" dirty="0">
                          <a:effectLst/>
                          <a:latin typeface="Arial Narrow" panose="020B0606020202030204" pitchFamily="34" charset="0"/>
                        </a:rPr>
                        <a:t>Esencia: </a:t>
                      </a:r>
                    </a:p>
                    <a:p>
                      <a:pPr marL="0" marR="0">
                        <a:lnSpc>
                          <a:spcPct val="107000"/>
                        </a:lnSpc>
                        <a:spcBef>
                          <a:spcPts val="0"/>
                        </a:spcBef>
                        <a:spcAft>
                          <a:spcPts val="800"/>
                        </a:spcAft>
                      </a:pPr>
                      <a:r>
                        <a:rPr lang="es-US" sz="1600" b="0" dirty="0">
                          <a:effectLst/>
                          <a:latin typeface="Arial Narrow" panose="020B0606020202030204" pitchFamily="34" charset="0"/>
                        </a:rPr>
                        <a:t>Planteamiento por el profesor de preguntas y/o tareas problémicas a los alumnos para la realización de la actividad independiente de carácter investigativo –creativo.</a:t>
                      </a:r>
                    </a:p>
                    <a:p>
                      <a:pPr marL="0" marR="0">
                        <a:lnSpc>
                          <a:spcPct val="107000"/>
                        </a:lnSpc>
                        <a:spcBef>
                          <a:spcPts val="0"/>
                        </a:spcBef>
                        <a:spcAft>
                          <a:spcPts val="800"/>
                        </a:spcAft>
                      </a:pPr>
                      <a:r>
                        <a:rPr lang="es-US" sz="1600" b="0" dirty="0">
                          <a:effectLst/>
                          <a:latin typeface="Arial Narrow" panose="020B0606020202030204" pitchFamily="34" charset="0"/>
                        </a:rPr>
                        <a:t>Realización por el alumno de trabajos independientes de carácter investigativo – creativo sin ayuda sustancial del profesor para la solución de problemas.</a:t>
                      </a:r>
                      <a:endParaRPr lang="es-US" sz="16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596" marR="56596" marT="0" marB="0"/>
                </a:tc>
                <a:tc>
                  <a:txBody>
                    <a:bodyPr/>
                    <a:lstStyle/>
                    <a:p>
                      <a:pPr marL="0" marR="0">
                        <a:lnSpc>
                          <a:spcPct val="107000"/>
                        </a:lnSpc>
                        <a:spcBef>
                          <a:spcPts val="0"/>
                        </a:spcBef>
                        <a:spcAft>
                          <a:spcPts val="800"/>
                        </a:spcAft>
                      </a:pPr>
                      <a:r>
                        <a:rPr lang="es-US" sz="1600" b="1" dirty="0">
                          <a:effectLst/>
                          <a:latin typeface="Arial Narrow" panose="020B0606020202030204" pitchFamily="34" charset="0"/>
                        </a:rPr>
                        <a:t>Predominantes: </a:t>
                      </a:r>
                      <a:r>
                        <a:rPr lang="es-US" sz="1600" b="0" dirty="0">
                          <a:effectLst/>
                          <a:latin typeface="Arial Narrow" panose="020B0606020202030204" pitchFamily="34" charset="0"/>
                        </a:rPr>
                        <a:t>la explicación parcial, el planteamiento de preguntas y/o tareas problémicas, la formulación del problema, planteamiento de hipótesis, demostración de hipótesis (conclusiones).</a:t>
                      </a:r>
                    </a:p>
                    <a:p>
                      <a:pPr marL="0" marR="0">
                        <a:lnSpc>
                          <a:spcPct val="107000"/>
                        </a:lnSpc>
                        <a:spcBef>
                          <a:spcPts val="0"/>
                        </a:spcBef>
                        <a:spcAft>
                          <a:spcPts val="800"/>
                        </a:spcAft>
                      </a:pPr>
                      <a:r>
                        <a:rPr lang="es-US" sz="1600" b="1" dirty="0">
                          <a:effectLst/>
                          <a:latin typeface="Arial Narrow" panose="020B0606020202030204" pitchFamily="34" charset="0"/>
                        </a:rPr>
                        <a:t>Auxiliares: </a:t>
                      </a:r>
                      <a:r>
                        <a:rPr lang="es-US" sz="1600" b="0" dirty="0">
                          <a:effectLst/>
                          <a:latin typeface="Arial Narrow" panose="020B0606020202030204" pitchFamily="34" charset="0"/>
                        </a:rPr>
                        <a:t>la comunicación, la indicación,  la descripción, la exhibición, el análisis, la lectura, la observación, la selección de hechos, el análisis.</a:t>
                      </a:r>
                    </a:p>
                    <a:p>
                      <a:pPr marL="0" marR="0">
                        <a:lnSpc>
                          <a:spcPct val="107000"/>
                        </a:lnSpc>
                        <a:spcBef>
                          <a:spcPts val="0"/>
                        </a:spcBef>
                        <a:spcAft>
                          <a:spcPts val="800"/>
                        </a:spcAft>
                      </a:pPr>
                      <a:r>
                        <a:rPr lang="es-US" sz="1600" b="0" dirty="0">
                          <a:effectLst/>
                          <a:latin typeface="Arial Narrow" panose="020B0606020202030204" pitchFamily="34" charset="0"/>
                        </a:rPr>
                        <a:t> </a:t>
                      </a:r>
                      <a:endParaRPr lang="es-US" sz="16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596" marR="56596" marT="0" marB="0"/>
                </a:tc>
                <a:tc>
                  <a:txBody>
                    <a:bodyPr/>
                    <a:lstStyle/>
                    <a:p>
                      <a:pPr marL="0" marR="0">
                        <a:lnSpc>
                          <a:spcPct val="107000"/>
                        </a:lnSpc>
                        <a:spcBef>
                          <a:spcPts val="0"/>
                        </a:spcBef>
                        <a:spcAft>
                          <a:spcPts val="800"/>
                        </a:spcAft>
                      </a:pPr>
                      <a:r>
                        <a:rPr lang="es-US" sz="1600" b="1" dirty="0">
                          <a:effectLst/>
                          <a:latin typeface="Arial Narrow" panose="020B0606020202030204" pitchFamily="34" charset="0"/>
                        </a:rPr>
                        <a:t>Predominantes: </a:t>
                      </a:r>
                      <a:r>
                        <a:rPr lang="es-US" sz="1600" b="0" dirty="0">
                          <a:effectLst/>
                          <a:latin typeface="Arial Narrow" panose="020B0606020202030204" pitchFamily="34" charset="0"/>
                        </a:rPr>
                        <a:t>la formulación del problema, planteamiento de hipótesis, demostración de hipótesis (conclusiones),  la solución.</a:t>
                      </a:r>
                    </a:p>
                    <a:p>
                      <a:pPr marL="0" marR="0">
                        <a:lnSpc>
                          <a:spcPct val="107000"/>
                        </a:lnSpc>
                        <a:spcBef>
                          <a:spcPts val="0"/>
                        </a:spcBef>
                        <a:spcAft>
                          <a:spcPts val="800"/>
                        </a:spcAft>
                      </a:pPr>
                      <a:r>
                        <a:rPr lang="es-US" sz="1600" b="1" dirty="0">
                          <a:effectLst/>
                          <a:latin typeface="Arial Narrow" panose="020B0606020202030204" pitchFamily="34" charset="0"/>
                        </a:rPr>
                        <a:t>Auxiliares: </a:t>
                      </a:r>
                      <a:r>
                        <a:rPr lang="es-US" sz="1600" b="0" dirty="0">
                          <a:effectLst/>
                          <a:latin typeface="Arial Narrow" panose="020B0606020202030204" pitchFamily="34" charset="0"/>
                        </a:rPr>
                        <a:t>la observación, la lectura, la descripción, la reflexión escrita, la observación, la lectura, la selección de hechos, el análisis.</a:t>
                      </a:r>
                    </a:p>
                    <a:p>
                      <a:pPr marL="0" marR="0">
                        <a:lnSpc>
                          <a:spcPct val="107000"/>
                        </a:lnSpc>
                        <a:spcBef>
                          <a:spcPts val="0"/>
                        </a:spcBef>
                        <a:spcAft>
                          <a:spcPts val="800"/>
                        </a:spcAft>
                      </a:pPr>
                      <a:r>
                        <a:rPr lang="es-US" sz="1600" b="0" dirty="0">
                          <a:effectLst/>
                          <a:latin typeface="Arial Narrow" panose="020B0606020202030204" pitchFamily="34" charset="0"/>
                        </a:rPr>
                        <a:t> </a:t>
                      </a:r>
                      <a:endParaRPr lang="es-US" sz="16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596" marR="56596" marT="0" marB="0"/>
                </a:tc>
                <a:tc>
                  <a:txBody>
                    <a:bodyPr/>
                    <a:lstStyle/>
                    <a:p>
                      <a:pPr marL="0" marR="0">
                        <a:lnSpc>
                          <a:spcPct val="107000"/>
                        </a:lnSpc>
                        <a:spcBef>
                          <a:spcPts val="0"/>
                        </a:spcBef>
                        <a:spcAft>
                          <a:spcPts val="800"/>
                        </a:spcAft>
                      </a:pPr>
                      <a:r>
                        <a:rPr lang="es-US" sz="1600" b="0" dirty="0">
                          <a:effectLst/>
                          <a:latin typeface="Arial Narrow" panose="020B0606020202030204" pitchFamily="34" charset="0"/>
                        </a:rPr>
                        <a:t>Cuando se orienta la investigación de ideas y/o jugadas novedosas en una variante del repertorio de aperturas que se encuentre en crisis o que requiera de profundización.</a:t>
                      </a:r>
                    </a:p>
                    <a:p>
                      <a:pPr marL="0" marR="0">
                        <a:lnSpc>
                          <a:spcPct val="107000"/>
                        </a:lnSpc>
                        <a:spcBef>
                          <a:spcPts val="0"/>
                        </a:spcBef>
                        <a:spcAft>
                          <a:spcPts val="800"/>
                        </a:spcAft>
                      </a:pPr>
                      <a:r>
                        <a:rPr lang="es-US" sz="1600" b="0" dirty="0">
                          <a:effectLst/>
                          <a:latin typeface="Arial Narrow" panose="020B0606020202030204" pitchFamily="34" charset="0"/>
                        </a:rPr>
                        <a:t>Cuando en la clase se plantea la interrogante: ¿Cuáles son los conceptos y procedimientos técnicos para el tratamiento a las  posiciones de medio juego con peón dama aislado? y/o se orienta la tarea: Investigue cuáles son los conceptos y procedimientos técnicos para el tratamiento a las  posiciones de medio juego con peón dama aislado.</a:t>
                      </a:r>
                      <a:endParaRPr lang="es-US" sz="16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6596" marR="56596" marT="0" marB="0"/>
                </a:tc>
                <a:extLst>
                  <a:ext uri="{0D108BD9-81ED-4DB2-BD59-A6C34878D82A}">
                    <a16:rowId xmlns:a16="http://schemas.microsoft.com/office/drawing/2014/main" xmlns="" val="2234858116"/>
                  </a:ext>
                </a:extLst>
              </a:tr>
            </a:tbl>
          </a:graphicData>
        </a:graphic>
      </p:graphicFrame>
    </p:spTree>
    <p:extLst>
      <p:ext uri="{BB962C8B-B14F-4D97-AF65-F5344CB8AC3E}">
        <p14:creationId xmlns:p14="http://schemas.microsoft.com/office/powerpoint/2010/main" val="2703522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99294838"/>
              </p:ext>
            </p:extLst>
          </p:nvPr>
        </p:nvGraphicFramePr>
        <p:xfrm>
          <a:off x="991673" y="981075"/>
          <a:ext cx="10225825" cy="3455988"/>
        </p:xfrm>
        <a:graphic>
          <a:graphicData uri="http://schemas.openxmlformats.org/drawingml/2006/table">
            <a:tbl>
              <a:tblPr firstRow="1" firstCol="1" lastRow="1" lastCol="1" bandRow="1" bandCol="1">
                <a:tableStyleId>{2A488322-F2BA-4B5B-9748-0D474271808F}</a:tableStyleId>
              </a:tblPr>
              <a:tblGrid>
                <a:gridCol w="3408277">
                  <a:extLst>
                    <a:ext uri="{9D8B030D-6E8A-4147-A177-3AD203B41FA5}">
                      <a16:colId xmlns:a16="http://schemas.microsoft.com/office/drawing/2014/main" xmlns="" val="3150538693"/>
                    </a:ext>
                  </a:extLst>
                </a:gridCol>
                <a:gridCol w="3408277">
                  <a:extLst>
                    <a:ext uri="{9D8B030D-6E8A-4147-A177-3AD203B41FA5}">
                      <a16:colId xmlns:a16="http://schemas.microsoft.com/office/drawing/2014/main" xmlns="" val="2923702855"/>
                    </a:ext>
                  </a:extLst>
                </a:gridCol>
                <a:gridCol w="3409271">
                  <a:extLst>
                    <a:ext uri="{9D8B030D-6E8A-4147-A177-3AD203B41FA5}">
                      <a16:colId xmlns:a16="http://schemas.microsoft.com/office/drawing/2014/main" xmlns="" val="4290475969"/>
                    </a:ext>
                  </a:extLst>
                </a:gridCol>
              </a:tblGrid>
              <a:tr h="758631">
                <a:tc>
                  <a:txBody>
                    <a:bodyPr/>
                    <a:lstStyle/>
                    <a:p>
                      <a:pPr marL="0" marR="0" algn="ctr">
                        <a:spcBef>
                          <a:spcPts val="0"/>
                        </a:spcBef>
                        <a:spcAft>
                          <a:spcPts val="0"/>
                        </a:spcAft>
                      </a:pPr>
                      <a:r>
                        <a:rPr lang="es-ES" sz="2000">
                          <a:effectLst/>
                          <a:latin typeface="Arial Narrow" panose="020B0606020202030204" pitchFamily="34" charset="0"/>
                        </a:rPr>
                        <a:t>Método</a:t>
                      </a:r>
                      <a:endParaRPr lang="es-US" sz="2000">
                        <a:effectLst/>
                        <a:latin typeface="Arial Narrow" panose="020B0606020202030204" pitchFamily="34" charset="0"/>
                        <a:ea typeface="Times New Roman" panose="02020603050405020304" pitchFamily="18" charset="0"/>
                      </a:endParaRPr>
                    </a:p>
                  </a:txBody>
                  <a:tcPr marL="68579" marR="68579" marT="0" marB="0" anchor="ctr"/>
                </a:tc>
                <a:tc>
                  <a:txBody>
                    <a:bodyPr/>
                    <a:lstStyle/>
                    <a:p>
                      <a:pPr marL="0" marR="0" algn="ctr">
                        <a:spcBef>
                          <a:spcPts val="0"/>
                        </a:spcBef>
                        <a:spcAft>
                          <a:spcPts val="0"/>
                        </a:spcAft>
                      </a:pPr>
                      <a:r>
                        <a:rPr lang="es-ES" sz="2000" dirty="0">
                          <a:effectLst/>
                          <a:latin typeface="Arial Narrow" panose="020B0606020202030204" pitchFamily="34" charset="0"/>
                        </a:rPr>
                        <a:t>Esencia</a:t>
                      </a:r>
                      <a:endParaRPr lang="es-US" sz="2000" dirty="0">
                        <a:effectLst/>
                        <a:latin typeface="Arial Narrow" panose="020B0606020202030204" pitchFamily="34" charset="0"/>
                        <a:ea typeface="Times New Roman" panose="02020603050405020304" pitchFamily="18" charset="0"/>
                      </a:endParaRPr>
                    </a:p>
                  </a:txBody>
                  <a:tcPr marL="68579" marR="68579" marT="0" marB="0" anchor="ctr"/>
                </a:tc>
                <a:tc>
                  <a:txBody>
                    <a:bodyPr/>
                    <a:lstStyle/>
                    <a:p>
                      <a:pPr marL="0" marR="0" algn="ctr">
                        <a:spcBef>
                          <a:spcPts val="0"/>
                        </a:spcBef>
                        <a:spcAft>
                          <a:spcPts val="0"/>
                        </a:spcAft>
                      </a:pPr>
                      <a:r>
                        <a:rPr lang="es-ES" sz="2000">
                          <a:effectLst/>
                          <a:latin typeface="Arial Narrow" panose="020B0606020202030204" pitchFamily="34" charset="0"/>
                        </a:rPr>
                        <a:t>Ejemplos de su aplicación en el Ajedrez</a:t>
                      </a:r>
                      <a:endParaRPr lang="es-US" sz="2000">
                        <a:effectLst/>
                        <a:latin typeface="Arial Narrow" panose="020B0606020202030204" pitchFamily="34" charset="0"/>
                        <a:ea typeface="Times New Roman" panose="02020603050405020304" pitchFamily="18" charset="0"/>
                      </a:endParaRPr>
                    </a:p>
                  </a:txBody>
                  <a:tcPr marL="68579" marR="68579" marT="0" marB="0" anchor="ctr"/>
                </a:tc>
                <a:extLst>
                  <a:ext uri="{0D108BD9-81ED-4DB2-BD59-A6C34878D82A}">
                    <a16:rowId xmlns:a16="http://schemas.microsoft.com/office/drawing/2014/main" xmlns="" val="3685754944"/>
                  </a:ext>
                </a:extLst>
              </a:tr>
              <a:tr h="2697357">
                <a:tc>
                  <a:txBody>
                    <a:bodyPr/>
                    <a:lstStyle/>
                    <a:p>
                      <a:pPr marL="0" marR="0" algn="ctr">
                        <a:spcBef>
                          <a:spcPts val="0"/>
                        </a:spcBef>
                        <a:spcAft>
                          <a:spcPts val="0"/>
                        </a:spcAft>
                      </a:pPr>
                      <a:r>
                        <a:rPr lang="es-ES" sz="1800">
                          <a:effectLst/>
                          <a:latin typeface="Arial Narrow" panose="020B0606020202030204" pitchFamily="34" charset="0"/>
                        </a:rPr>
                        <a:t>Competitivo</a:t>
                      </a:r>
                      <a:endParaRPr lang="es-US" sz="2000">
                        <a:effectLst/>
                        <a:latin typeface="Arial Narrow" panose="020B0606020202030204" pitchFamily="34" charset="0"/>
                        <a:ea typeface="Times New Roman" panose="02020603050405020304" pitchFamily="18" charset="0"/>
                      </a:endParaRPr>
                    </a:p>
                  </a:txBody>
                  <a:tcPr marL="68579" marR="68579" marT="0" marB="0" anchor="ctr"/>
                </a:tc>
                <a:tc>
                  <a:txBody>
                    <a:bodyPr/>
                    <a:lstStyle/>
                    <a:p>
                      <a:pPr marL="0" marR="0" algn="just">
                        <a:spcBef>
                          <a:spcPts val="0"/>
                        </a:spcBef>
                        <a:spcAft>
                          <a:spcPts val="0"/>
                        </a:spcAft>
                      </a:pPr>
                      <a:r>
                        <a:rPr lang="es-ES" sz="1800" dirty="0">
                          <a:effectLst/>
                          <a:latin typeface="Arial Narrow" panose="020B0606020202030204" pitchFamily="34" charset="0"/>
                        </a:rPr>
                        <a:t>Consiste en la realización de competencias donde se produce el enfrentamiento a diferentes contrarios  para ir modelando la forma deportiva e ir conociendo las posibilidades reales de los alumnos.</a:t>
                      </a:r>
                      <a:endParaRPr lang="es-US" sz="2000" dirty="0">
                        <a:effectLst/>
                        <a:latin typeface="Arial Narrow" panose="020B0606020202030204" pitchFamily="34" charset="0"/>
                        <a:ea typeface="Times New Roman" panose="02020603050405020304" pitchFamily="18" charset="0"/>
                      </a:endParaRPr>
                    </a:p>
                  </a:txBody>
                  <a:tcPr marL="68579" marR="68579" marT="0" marB="0" anchor="ctr"/>
                </a:tc>
                <a:tc>
                  <a:txBody>
                    <a:bodyPr/>
                    <a:lstStyle/>
                    <a:p>
                      <a:pPr marL="0" marR="0" algn="just">
                        <a:spcBef>
                          <a:spcPts val="0"/>
                        </a:spcBef>
                        <a:spcAft>
                          <a:spcPts val="0"/>
                        </a:spcAft>
                      </a:pPr>
                      <a:r>
                        <a:rPr lang="es-ES" sz="1800" dirty="0">
                          <a:effectLst/>
                          <a:latin typeface="Arial Narrow" panose="020B0606020202030204" pitchFamily="34" charset="0"/>
                        </a:rPr>
                        <a:t>En la práctica de partidas de temáticas, de torneos de preparación y oficiales.</a:t>
                      </a:r>
                      <a:endParaRPr lang="es-US" sz="2000" dirty="0">
                        <a:effectLst/>
                        <a:latin typeface="Arial Narrow" panose="020B0606020202030204" pitchFamily="34" charset="0"/>
                        <a:ea typeface="Times New Roman" panose="02020603050405020304" pitchFamily="18" charset="0"/>
                      </a:endParaRPr>
                    </a:p>
                  </a:txBody>
                  <a:tcPr marL="68579" marR="68579" marT="0" marB="0" anchor="ctr"/>
                </a:tc>
                <a:extLst>
                  <a:ext uri="{0D108BD9-81ED-4DB2-BD59-A6C34878D82A}">
                    <a16:rowId xmlns:a16="http://schemas.microsoft.com/office/drawing/2014/main" xmlns="" val="866564154"/>
                  </a:ext>
                </a:extLst>
              </a:tr>
            </a:tbl>
          </a:graphicData>
        </a:graphic>
      </p:graphicFrame>
      <p:sp>
        <p:nvSpPr>
          <p:cNvPr id="14348" name="Rectangle 1"/>
          <p:cNvSpPr>
            <a:spLocks noChangeArrowheads="1"/>
          </p:cNvSpPr>
          <p:nvPr/>
        </p:nvSpPr>
        <p:spPr bwMode="auto">
          <a:xfrm>
            <a:off x="1918952" y="326208"/>
            <a:ext cx="74697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US" sz="1800" b="1" dirty="0">
                <a:latin typeface="Arial Narrow" panose="020B0606020202030204" pitchFamily="34" charset="0"/>
                <a:cs typeface="Times New Roman" panose="02020603050405020304" pitchFamily="18" charset="0"/>
              </a:rPr>
              <a:t>M</a:t>
            </a:r>
            <a:r>
              <a:rPr lang="es-ES" altLang="es-US" sz="1800" b="1" dirty="0">
                <a:cs typeface="Times New Roman" panose="02020603050405020304" pitchFamily="18" charset="0"/>
              </a:rPr>
              <a:t>é</a:t>
            </a:r>
            <a:r>
              <a:rPr lang="es-ES" altLang="es-US" sz="1800" b="1" dirty="0">
                <a:latin typeface="Arial Narrow" panose="020B0606020202030204" pitchFamily="34" charset="0"/>
                <a:cs typeface="Times New Roman" panose="02020603050405020304" pitchFamily="18" charset="0"/>
              </a:rPr>
              <a:t>todo Competitivo o de Competencia (</a:t>
            </a:r>
            <a:r>
              <a:rPr lang="es-ES" altLang="es-US" sz="1800" b="1" dirty="0" err="1">
                <a:latin typeface="Arial Narrow" panose="020B0606020202030204" pitchFamily="34" charset="0"/>
                <a:cs typeface="Times New Roman" panose="02020603050405020304" pitchFamily="18" charset="0"/>
              </a:rPr>
              <a:t>Ranzola</a:t>
            </a:r>
            <a:r>
              <a:rPr lang="es-ES" altLang="es-US" sz="1800" b="1" dirty="0">
                <a:latin typeface="Arial Narrow" panose="020B0606020202030204" pitchFamily="34" charset="0"/>
                <a:cs typeface="Times New Roman" panose="02020603050405020304" pitchFamily="18" charset="0"/>
              </a:rPr>
              <a:t>, A. y J. Barrios, 1998</a:t>
            </a:r>
            <a:r>
              <a:rPr lang="es-ES" altLang="es-US" sz="1800" b="1" dirty="0" smtClean="0">
                <a:latin typeface="Arial Narrow" panose="020B0606020202030204" pitchFamily="34" charset="0"/>
                <a:cs typeface="Times New Roman" panose="02020603050405020304" pitchFamily="18" charset="0"/>
              </a:rPr>
              <a:t>).</a:t>
            </a:r>
            <a:endParaRPr lang="es-VE" altLang="es-US" sz="1050" dirty="0"/>
          </a:p>
        </p:txBody>
      </p:sp>
    </p:spTree>
    <p:extLst>
      <p:ext uri="{BB962C8B-B14F-4D97-AF65-F5344CB8AC3E}">
        <p14:creationId xmlns:p14="http://schemas.microsoft.com/office/powerpoint/2010/main" val="1866228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p:cNvPicPr>
            <a:picLocks noChangeAspect="1" noChangeArrowheads="1"/>
          </p:cNvPicPr>
          <p:nvPr/>
        </p:nvPicPr>
        <p:blipFill>
          <a:blip r:embed="rId2">
            <a:extLst>
              <a:ext uri="{28A0092B-C50C-407E-A947-70E740481C1C}">
                <a14:useLocalDpi xmlns:a14="http://schemas.microsoft.com/office/drawing/2010/main" val="0"/>
              </a:ext>
            </a:extLst>
          </a:blip>
          <a:srcRect l="32843" t="26375" r="34505" b="8913"/>
          <a:stretch>
            <a:fillRect/>
          </a:stretch>
        </p:blipFill>
        <p:spPr bwMode="auto">
          <a:xfrm>
            <a:off x="564776" y="3477296"/>
            <a:ext cx="2191871" cy="233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redondeado 2"/>
          <p:cNvSpPr/>
          <p:nvPr/>
        </p:nvSpPr>
        <p:spPr>
          <a:xfrm>
            <a:off x="361362" y="803642"/>
            <a:ext cx="8837200" cy="2235772"/>
          </a:xfrm>
          <a:prstGeom prst="round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US" sz="3200" b="1" dirty="0" smtClean="0">
                <a:solidFill>
                  <a:schemeClr val="bg1"/>
                </a:solidFill>
              </a:rPr>
              <a:t>Orientaciones para desarrollar el sistema de selección de talentos.</a:t>
            </a:r>
            <a:endParaRPr lang="es-US" sz="3200" b="1" dirty="0">
              <a:solidFill>
                <a:schemeClr val="bg1"/>
              </a:solidFill>
            </a:endParaRPr>
          </a:p>
        </p:txBody>
      </p:sp>
      <p:pic>
        <p:nvPicPr>
          <p:cNvPr id="4" name="Imagen 3"/>
          <p:cNvPicPr>
            <a:picLocks noChangeAspect="1"/>
          </p:cNvPicPr>
          <p:nvPr/>
        </p:nvPicPr>
        <p:blipFill rotWithShape="1">
          <a:blip r:embed="rId3"/>
          <a:srcRect l="5523" t="24323" r="7767" b="47632"/>
          <a:stretch/>
        </p:blipFill>
        <p:spPr>
          <a:xfrm>
            <a:off x="2946143" y="4142748"/>
            <a:ext cx="6394129" cy="1128499"/>
          </a:xfrm>
          <a:prstGeom prst="rect">
            <a:avLst/>
          </a:prstGeom>
        </p:spPr>
      </p:pic>
    </p:spTree>
    <p:extLst>
      <p:ext uri="{BB962C8B-B14F-4D97-AF65-F5344CB8AC3E}">
        <p14:creationId xmlns:p14="http://schemas.microsoft.com/office/powerpoint/2010/main" val="1772545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0609" y="573443"/>
            <a:ext cx="10238704" cy="4764381"/>
          </a:xfrm>
          <a:prstGeom prst="rect">
            <a:avLst/>
          </a:prstGeom>
        </p:spPr>
        <p:txBody>
          <a:bodyPr wrap="square">
            <a:spAutoFit/>
          </a:bodyPr>
          <a:lstStyle/>
          <a:p>
            <a:pPr algn="just">
              <a:lnSpc>
                <a:spcPct val="115000"/>
              </a:lnSpc>
              <a:spcAft>
                <a:spcPts val="1000"/>
              </a:spcAft>
            </a:pPr>
            <a:r>
              <a:rPr lang="es-ES" sz="2400" b="1" dirty="0" smtClean="0">
                <a:latin typeface="Arial Narrow" panose="020B0606020202030204" pitchFamily="34" charset="0"/>
                <a:ea typeface="Calibri" panose="020F0502020204030204" pitchFamily="34" charset="0"/>
                <a:cs typeface="Arial" panose="020B0604020202020204" pitchFamily="34" charset="0"/>
              </a:rPr>
              <a:t>Entre las demandas investigativas de la Comisión Nacional de Ajedrez (CNA), para potenciar el proceso de entrenamiento ajedrecístico, se encuentra la necesidad de reestructurar el Programa Integral de Preparación del Deportista de Ajedrez (PIPD), ya que es el documento normativo que orienta la formación de ajedrecistas en los diferentes niveles o categorías. Esta demanda se origina porque se ha constatado, a partir de visitas técnicas, criterios de destacados entrenadores, análisis de documentos de planificación y de control, que el proceso de entrenamiento de los ajedrecistas presenta insuficiencias y que no se produzca una óptima aceleración en los conocimientos, habilidades y nivel de rendimiento de las nuevas generaciones ajedrecistas cubanos en correspondencia con las exigencias actuales del Ajedrez.</a:t>
            </a:r>
            <a:endParaRPr lang="es-US" sz="2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rotWithShape="1">
          <a:blip r:embed="rId2"/>
          <a:srcRect l="5523" t="24323" r="75133" b="47632"/>
          <a:stretch/>
        </p:blipFill>
        <p:spPr>
          <a:xfrm>
            <a:off x="1048871" y="5686542"/>
            <a:ext cx="1600200" cy="969752"/>
          </a:xfrm>
          <a:prstGeom prst="rect">
            <a:avLst/>
          </a:prstGeom>
        </p:spPr>
      </p:pic>
      <p:pic>
        <p:nvPicPr>
          <p:cNvPr id="7" name="Imagen 6"/>
          <p:cNvPicPr>
            <a:picLocks noChangeAspect="1"/>
          </p:cNvPicPr>
          <p:nvPr/>
        </p:nvPicPr>
        <p:blipFill rotWithShape="1">
          <a:blip r:embed="rId2"/>
          <a:srcRect l="78336" t="24323" r="7767" b="47632"/>
          <a:stretch/>
        </p:blipFill>
        <p:spPr>
          <a:xfrm>
            <a:off x="10261736" y="5823679"/>
            <a:ext cx="832088" cy="701899"/>
          </a:xfrm>
          <a:prstGeom prst="rect">
            <a:avLst/>
          </a:prstGeom>
        </p:spPr>
      </p:pic>
    </p:spTree>
    <p:extLst>
      <p:ext uri="{BB962C8B-B14F-4D97-AF65-F5344CB8AC3E}">
        <p14:creationId xmlns:p14="http://schemas.microsoft.com/office/powerpoint/2010/main" val="2912127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68440" y="741140"/>
            <a:ext cx="6096000" cy="5401479"/>
          </a:xfrm>
          <a:prstGeom prst="rect">
            <a:avLst/>
          </a:prstGeom>
        </p:spPr>
        <p:txBody>
          <a:bodyPr>
            <a:spAutoFit/>
          </a:bodyPr>
          <a:lstStyle/>
          <a:p>
            <a:pPr algn="just">
              <a:lnSpc>
                <a:spcPct val="150000"/>
              </a:lnSpc>
              <a:spcAft>
                <a:spcPts val="1000"/>
              </a:spcAft>
            </a:pPr>
            <a:r>
              <a:rPr lang="es-ES" b="1" dirty="0">
                <a:latin typeface="Arial Narrow" panose="020B0606020202030204" pitchFamily="34" charset="0"/>
                <a:ea typeface="Calibri" panose="020F0502020204030204" pitchFamily="34" charset="0"/>
                <a:cs typeface="Arial" panose="020B0604020202020204" pitchFamily="34" charset="0"/>
              </a:rPr>
              <a:t>Indicadores psicológicos:</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Temperamento.</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Cualidades volitivas.</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Motivación.</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Atención.</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Sensopercepciones especializadas</a:t>
            </a:r>
            <a:r>
              <a:rPr lang="es-ES" b="1" dirty="0">
                <a:latin typeface="Arial Narrow" panose="020B0606020202030204" pitchFamily="34" charset="0"/>
                <a:ea typeface="Calibri" panose="020F0502020204030204" pitchFamily="34" charset="0"/>
                <a:cs typeface="Arial" panose="020B0604020202020204" pitchFamily="34" charset="0"/>
              </a:rPr>
              <a:t>.</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Memoria.</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Imaginación.</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Pensamiento.</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Coeficiente de Inteligencia IQ.</a:t>
            </a:r>
            <a:endParaRPr lang="es-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876801" y="594747"/>
            <a:ext cx="6096000" cy="6263253"/>
          </a:xfrm>
          <a:prstGeom prst="rect">
            <a:avLst/>
          </a:prstGeom>
        </p:spPr>
        <p:txBody>
          <a:bodyPr>
            <a:spAutoFit/>
          </a:bodyPr>
          <a:lstStyle/>
          <a:p>
            <a:pPr algn="just">
              <a:lnSpc>
                <a:spcPct val="150000"/>
              </a:lnSpc>
              <a:spcAft>
                <a:spcPts val="1000"/>
              </a:spcAft>
            </a:pPr>
            <a:r>
              <a:rPr lang="es-ES" b="1" dirty="0">
                <a:latin typeface="Arial Narrow" panose="020B0606020202030204" pitchFamily="34" charset="0"/>
                <a:ea typeface="Calibri" panose="020F0502020204030204" pitchFamily="34" charset="0"/>
                <a:cs typeface="Arial" panose="020B0604020202020204" pitchFamily="34" charset="0"/>
              </a:rPr>
              <a:t>Indicadores técnicos:</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Sentido del jaque mate.</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Visión táctica o combinatoria.</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Aplicación creativa de procedimientos técnicos previamente aprendidos.</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Calidad en la valoración de las posiciones identificando los principios, temas estratégicos y tácticos y procedimientos técnicos de las fases de la partida.</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Interpretación y operacionalización de conceptos, principios e ideas estratégicas y tácticas preconcebidas durante las acciones prácticas.</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Capacidad del cálculo de variantes acorde al tiempo y el nivel de preparación ajedrecística.</a:t>
            </a:r>
            <a:endParaRPr lang="es-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1996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2226" y="643212"/>
            <a:ext cx="4215684" cy="2970044"/>
          </a:xfrm>
          <a:prstGeom prst="rect">
            <a:avLst/>
          </a:prstGeom>
        </p:spPr>
        <p:txBody>
          <a:bodyPr wrap="square">
            <a:spAutoFit/>
          </a:bodyPr>
          <a:lstStyle/>
          <a:p>
            <a:pPr algn="just">
              <a:lnSpc>
                <a:spcPct val="150000"/>
              </a:lnSpc>
              <a:spcAft>
                <a:spcPts val="1000"/>
              </a:spcAft>
            </a:pPr>
            <a:r>
              <a:rPr lang="es-ES" b="1" dirty="0">
                <a:latin typeface="Arial Narrow" panose="020B0606020202030204" pitchFamily="34" charset="0"/>
                <a:ea typeface="Calibri" panose="020F0502020204030204" pitchFamily="34" charset="0"/>
                <a:cs typeface="Arial" panose="020B0604020202020204" pitchFamily="34" charset="0"/>
              </a:rPr>
              <a:t>Indicadores sociales:</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Acceso a las nuevas tecnologías de la informática y las comunicaciones.</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Funcionalidad familiar.</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 Apoyo familiar en el plano material y espiritual a la formación del ajedrecista.</a:t>
            </a:r>
            <a:endParaRPr lang="es-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5404834" y="514972"/>
            <a:ext cx="6096000" cy="3098284"/>
          </a:xfrm>
          <a:prstGeom prst="rect">
            <a:avLst/>
          </a:prstGeom>
        </p:spPr>
        <p:txBody>
          <a:bodyPr>
            <a:spAutoFit/>
          </a:bodyPr>
          <a:lstStyle/>
          <a:p>
            <a:pPr algn="just">
              <a:lnSpc>
                <a:spcPct val="150000"/>
              </a:lnSpc>
              <a:spcAft>
                <a:spcPts val="1000"/>
              </a:spcAft>
            </a:pPr>
            <a:r>
              <a:rPr lang="es-ES" b="1" dirty="0">
                <a:latin typeface="Arial Narrow" panose="020B0606020202030204" pitchFamily="34" charset="0"/>
                <a:ea typeface="Calibri" panose="020F0502020204030204" pitchFamily="34" charset="0"/>
                <a:cs typeface="Arial" panose="020B0604020202020204" pitchFamily="34" charset="0"/>
              </a:rPr>
              <a:t>Indicadores de salud:</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Estabilidad emocional.</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Estado de la visión.</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Funcionamiento del aparato cardiorrespiratorio.</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1000"/>
              </a:spcAft>
              <a:buFont typeface="Wingdings" panose="05000000000000000000" pitchFamily="2" charset="2"/>
              <a:buChar char=""/>
            </a:pPr>
            <a:r>
              <a:rPr lang="es-ES" dirty="0">
                <a:latin typeface="Arial Narrow" panose="020B0606020202030204" pitchFamily="34" charset="0"/>
                <a:ea typeface="Calibri" panose="020F0502020204030204" pitchFamily="34" charset="0"/>
                <a:cs typeface="Arial" panose="020B0604020202020204" pitchFamily="34" charset="0"/>
              </a:rPr>
              <a:t>Estado postural o ausencia de deformidades posturales significativas.</a:t>
            </a:r>
            <a:endParaRPr lang="es-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5852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62884" y="376593"/>
            <a:ext cx="9839460" cy="6326860"/>
          </a:xfrm>
          <a:prstGeom prst="rect">
            <a:avLst/>
          </a:prstGeom>
        </p:spPr>
        <p:txBody>
          <a:bodyPr wrap="square">
            <a:spAutoFit/>
          </a:bodyPr>
          <a:lstStyle/>
          <a:p>
            <a:pPr algn="just">
              <a:lnSpc>
                <a:spcPct val="150000"/>
              </a:lnSpc>
              <a:spcAft>
                <a:spcPts val="1000"/>
              </a:spcAft>
            </a:pPr>
            <a:r>
              <a:rPr lang="es-ES" b="1" dirty="0">
                <a:latin typeface="Arial Narrow" panose="020B0606020202030204" pitchFamily="34" charset="0"/>
                <a:ea typeface="Calibri" panose="020F0502020204030204" pitchFamily="34" charset="0"/>
                <a:cs typeface="Arial" panose="020B0604020202020204" pitchFamily="34" charset="0"/>
              </a:rPr>
              <a:t>Objetivos técnicos (normativas) que deben cumplir los talentos para su ingreso a las EIDE:</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Definir los conceptos de estrategia y táctica, y su interrelación.</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Identificar los motivos y temas tácticos.</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Explicar los principios generales de la apertura, el planteo de las jugadas de las principales aperturas y sus ideas estratégicas y tácticas.</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Explicar los conceptos y procedimientos técnicos de finales básicos de rey y peones y de torre y peón contra torre.</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Aplicar los elementos para valorar una posición y los procedimientos para desarrollar el cálculo de variantes.</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Demostrar dominio de las herramientas tecnológicas tales como los softwares especializados </a:t>
            </a:r>
            <a:r>
              <a:rPr lang="es-ES" dirty="0" err="1">
                <a:latin typeface="Arial Narrow" panose="020B0606020202030204" pitchFamily="34" charset="0"/>
                <a:ea typeface="Calibri" panose="020F0502020204030204" pitchFamily="34" charset="0"/>
                <a:cs typeface="Arial" panose="020B0604020202020204" pitchFamily="34" charset="0"/>
              </a:rPr>
              <a:t>ChessBase</a:t>
            </a:r>
            <a:r>
              <a:rPr lang="es-ES" dirty="0">
                <a:latin typeface="Arial Narrow" panose="020B0606020202030204" pitchFamily="34" charset="0"/>
                <a:ea typeface="Calibri" panose="020F0502020204030204" pitchFamily="34" charset="0"/>
                <a:cs typeface="Arial" panose="020B0604020202020204" pitchFamily="34" charset="0"/>
              </a:rPr>
              <a:t> y Fritz.</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Explicar las nociones elementales del reglamento del Ajedrez, la historia de los orígenes del Ajedrez, de su desarrollo en Cuba, de las escuelas italiana y romántica y las síntesis biográficas de destacados jugadores antes del primer campeonato mundial de Ajedrez en 1886.</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100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Lograr resultados deportivos destacados en campeonatos municipales, provinciales y nacionales, en correspondencia con la edad y el nivel técnico que exijan en las competencias.</a:t>
            </a:r>
            <a:endParaRPr lang="es-US" dirty="0">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79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5156" y="128790"/>
            <a:ext cx="11281892" cy="6702348"/>
          </a:xfrm>
          <a:prstGeom prst="rect">
            <a:avLst/>
          </a:prstGeom>
        </p:spPr>
        <p:txBody>
          <a:bodyPr wrap="square">
            <a:spAutoFit/>
          </a:bodyPr>
          <a:lstStyle/>
          <a:p>
            <a:pPr algn="just">
              <a:lnSpc>
                <a:spcPct val="115000"/>
              </a:lnSpc>
              <a:spcBef>
                <a:spcPts val="1200"/>
              </a:spcBef>
              <a:spcAft>
                <a:spcPts val="1000"/>
              </a:spcAft>
            </a:pPr>
            <a:r>
              <a:rPr lang="es-ES" b="1" dirty="0">
                <a:latin typeface="Arial Narrow" panose="020B0606020202030204" pitchFamily="34" charset="0"/>
                <a:ea typeface="Calibri" panose="020F0502020204030204" pitchFamily="34" charset="0"/>
                <a:cs typeface="Arial" panose="020B0604020202020204" pitchFamily="34" charset="0"/>
              </a:rPr>
              <a:t>Objetivos técnicos (normativas) que deben cumplir los posibles talentos para su ingreso a los centros o preselecciones nacionales:</a:t>
            </a:r>
            <a:endParaRPr lang="es-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Explicar la estructura del repertorio individual de las aperturas en cuanto a aperturas de primer y segundo orden o para enfrentar variados objetivos competitivos, variantes principales y secundarias, partidas modelos, investigaciones de posiciones o variantes críticas.</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Demostrar dominio teórico y práctico de los principales temas estratégicos y tácticos del medio juego.</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Demostrar dominio teórico y práctico de los principales tipos de finales y aquellos que se deriven de las aperturas del repertorio individual. </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Ejecutar la solución de problemas de nivel de complejidad medio y alto que revelen el estado de las habilidades de valoración de la posición, la elaboración de planes y el cálculo de variantes.</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Demostrar habilidades para comentar partidas propias, de rivales y de jugadores destacados.</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Demostrar dominio profundo de las herramientas tecnológicas tales como los softwares especializados </a:t>
            </a:r>
            <a:r>
              <a:rPr lang="es-ES" dirty="0" err="1">
                <a:latin typeface="Arial Narrow" panose="020B0606020202030204" pitchFamily="34" charset="0"/>
                <a:ea typeface="Calibri" panose="020F0502020204030204" pitchFamily="34" charset="0"/>
                <a:cs typeface="Arial" panose="020B0604020202020204" pitchFamily="34" charset="0"/>
              </a:rPr>
              <a:t>ChessBase</a:t>
            </a:r>
            <a:r>
              <a:rPr lang="es-ES" dirty="0">
                <a:latin typeface="Arial Narrow" panose="020B0606020202030204" pitchFamily="34" charset="0"/>
                <a:ea typeface="Calibri" panose="020F0502020204030204" pitchFamily="34" charset="0"/>
                <a:cs typeface="Arial" panose="020B0604020202020204" pitchFamily="34" charset="0"/>
              </a:rPr>
              <a:t> y Fritz.</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Demostrar conocimientos sobre los campeones y campeonas mundiales.</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Demostrar conocimientos de ciencias aplicadas al Ajedrez.</a:t>
            </a:r>
            <a:endParaRPr lang="es-US" dirty="0">
              <a:latin typeface="Symbol" panose="05050102010706020507" pitchFamily="18" charset="2"/>
              <a:ea typeface="Calibri" panose="020F0502020204030204" pitchFamily="34" charset="0"/>
              <a:cs typeface="Times New Roman" panose="02020603050405020304" pitchFamily="18" charset="0"/>
            </a:endParaRPr>
          </a:p>
          <a:p>
            <a:pPr marL="342900" marR="0" lvl="0" indent="-342900" algn="just">
              <a:lnSpc>
                <a:spcPct val="115000"/>
              </a:lnSpc>
              <a:spcBef>
                <a:spcPts val="1200"/>
              </a:spcBef>
              <a:spcAft>
                <a:spcPts val="1000"/>
              </a:spcAft>
              <a:buFont typeface="Wingdings" panose="05000000000000000000" pitchFamily="2" charset="2"/>
              <a:buChar char=""/>
              <a:tabLst>
                <a:tab pos="457200" algn="l"/>
              </a:tabLst>
            </a:pPr>
            <a:r>
              <a:rPr lang="es-ES" dirty="0">
                <a:latin typeface="Arial Narrow" panose="020B0606020202030204" pitchFamily="34" charset="0"/>
                <a:ea typeface="Calibri" panose="020F0502020204030204" pitchFamily="34" charset="0"/>
                <a:cs typeface="Arial" panose="020B0604020202020204" pitchFamily="34" charset="0"/>
              </a:rPr>
              <a:t>Lograr resultados deportivos destacados en campeonatos nacionales e internacionales, en correspondencia con la edad y el nivel técnico que exijan en las competencias (</a:t>
            </a:r>
            <a:r>
              <a:rPr lang="es-ES" dirty="0" err="1">
                <a:latin typeface="Arial Narrow" panose="020B0606020202030204" pitchFamily="34" charset="0"/>
                <a:ea typeface="Calibri" panose="020F0502020204030204" pitchFamily="34" charset="0"/>
                <a:cs typeface="Arial" panose="020B0604020202020204" pitchFamily="34" charset="0"/>
              </a:rPr>
              <a:t>Elo</a:t>
            </a:r>
            <a:r>
              <a:rPr lang="es-ES" dirty="0">
                <a:latin typeface="Arial Narrow" panose="020B0606020202030204" pitchFamily="34" charset="0"/>
                <a:ea typeface="Calibri" panose="020F0502020204030204" pitchFamily="34" charset="0"/>
                <a:cs typeface="Arial" panose="020B0604020202020204" pitchFamily="34" charset="0"/>
              </a:rPr>
              <a:t>).</a:t>
            </a:r>
            <a:endParaRPr lang="es-US" dirty="0">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7675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5156" y="2764411"/>
            <a:ext cx="11281892" cy="1439946"/>
          </a:xfrm>
          <a:prstGeom prst="rect">
            <a:avLst/>
          </a:prstGeom>
        </p:spPr>
        <p:txBody>
          <a:bodyPr wrap="square">
            <a:spAutoFit/>
          </a:bodyPr>
          <a:lstStyle/>
          <a:p>
            <a:pPr algn="just">
              <a:lnSpc>
                <a:spcPct val="115000"/>
              </a:lnSpc>
              <a:spcBef>
                <a:spcPts val="1200"/>
              </a:spcBef>
              <a:spcAft>
                <a:spcPts val="1000"/>
              </a:spcAft>
            </a:pPr>
            <a:r>
              <a:rPr lang="es-US" sz="8000" dirty="0" smtClean="0">
                <a:latin typeface="FrankRuehl" panose="020E0503060101010101" pitchFamily="34" charset="-79"/>
                <a:ea typeface="Calibri" panose="020F0502020204030204" pitchFamily="34" charset="0"/>
                <a:cs typeface="FrankRuehl" panose="020E0503060101010101" pitchFamily="34" charset="-79"/>
              </a:rPr>
              <a:t>MUCHAS GRACIAS!</a:t>
            </a:r>
            <a:endParaRPr lang="es-US" sz="8000" dirty="0">
              <a:latin typeface="FrankRuehl" panose="020E0503060101010101" pitchFamily="34" charset="-79"/>
              <a:ea typeface="Calibri" panose="020F0502020204030204" pitchFamily="34" charset="0"/>
              <a:cs typeface="FrankRuehl" panose="020E0503060101010101" pitchFamily="34" charset="-79"/>
            </a:endParaRPr>
          </a:p>
        </p:txBody>
      </p:sp>
    </p:spTree>
    <p:extLst>
      <p:ext uri="{BB962C8B-B14F-4D97-AF65-F5344CB8AC3E}">
        <p14:creationId xmlns:p14="http://schemas.microsoft.com/office/powerpoint/2010/main" val="4120274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0609" y="573444"/>
            <a:ext cx="9861564" cy="4524315"/>
          </a:xfrm>
          <a:prstGeom prst="rect">
            <a:avLst/>
          </a:prstGeom>
        </p:spPr>
        <p:txBody>
          <a:bodyPr wrap="square">
            <a:spAutoFit/>
          </a:bodyPr>
          <a:lstStyle/>
          <a:p>
            <a:pPr algn="just"/>
            <a:r>
              <a:rPr lang="es-ES" sz="3200" b="1" dirty="0">
                <a:latin typeface="Arial Narrow" panose="020B0606020202030204" pitchFamily="34" charset="0"/>
              </a:rPr>
              <a:t>E</a:t>
            </a:r>
            <a:r>
              <a:rPr lang="es-ES" sz="3200" b="1" dirty="0" smtClean="0">
                <a:latin typeface="Arial Narrow" panose="020B0606020202030204" pitchFamily="34" charset="0"/>
              </a:rPr>
              <a:t>sta </a:t>
            </a:r>
            <a:r>
              <a:rPr lang="es-ES" sz="3200" b="1" dirty="0">
                <a:latin typeface="Arial Narrow" panose="020B0606020202030204" pitchFamily="34" charset="0"/>
              </a:rPr>
              <a:t>versión </a:t>
            </a:r>
            <a:r>
              <a:rPr lang="es-ES" sz="3200" b="1" dirty="0" smtClean="0">
                <a:latin typeface="Arial Narrow" panose="020B0606020202030204" pitchFamily="34" charset="0"/>
              </a:rPr>
              <a:t>del PIPD contiene </a:t>
            </a:r>
            <a:r>
              <a:rPr lang="es-ES" sz="3200" b="1" dirty="0">
                <a:latin typeface="Arial Narrow" panose="020B0606020202030204" pitchFamily="34" charset="0"/>
              </a:rPr>
              <a:t>en su estructura vías que contribuyen a la satisfacción de las carencias </a:t>
            </a:r>
            <a:r>
              <a:rPr lang="es-ES" sz="3200" b="1" dirty="0" smtClean="0">
                <a:latin typeface="Arial Narrow" panose="020B0606020202030204" pitchFamily="34" charset="0"/>
              </a:rPr>
              <a:t>de los programas anteriores </a:t>
            </a:r>
            <a:r>
              <a:rPr lang="es-ES" sz="3200" b="1" dirty="0">
                <a:latin typeface="Arial Narrow" panose="020B0606020202030204" pitchFamily="34" charset="0"/>
              </a:rPr>
              <a:t>y adopta los resultados científicos de las tesis de doctorado, maestría y especialidad de pedagogos e investigadores del Ajedrez cubano, las cuales sistematizan criterios y recomendaciones de campeones del mundo, de destacados jugadores y entrenadores, así como los aportes más significativos de diversas ciencias aplicadas al Ajedrez.</a:t>
            </a:r>
            <a:endParaRPr lang="es-US" sz="3200" b="1" dirty="0">
              <a:latin typeface="Arial Narrow" panose="020B0606020202030204" pitchFamily="34" charset="0"/>
            </a:endParaRPr>
          </a:p>
        </p:txBody>
      </p:sp>
      <p:pic>
        <p:nvPicPr>
          <p:cNvPr id="6" name="Imagen 5"/>
          <p:cNvPicPr>
            <a:picLocks noChangeAspect="1"/>
          </p:cNvPicPr>
          <p:nvPr/>
        </p:nvPicPr>
        <p:blipFill rotWithShape="1">
          <a:blip r:embed="rId2"/>
          <a:srcRect l="5523" t="24323" r="75133" b="47632"/>
          <a:stretch/>
        </p:blipFill>
        <p:spPr>
          <a:xfrm>
            <a:off x="683692" y="5465236"/>
            <a:ext cx="1965379" cy="1191058"/>
          </a:xfrm>
          <a:prstGeom prst="rect">
            <a:avLst/>
          </a:prstGeom>
        </p:spPr>
      </p:pic>
      <p:pic>
        <p:nvPicPr>
          <p:cNvPr id="7" name="Imagen 6"/>
          <p:cNvPicPr>
            <a:picLocks noChangeAspect="1"/>
          </p:cNvPicPr>
          <p:nvPr/>
        </p:nvPicPr>
        <p:blipFill rotWithShape="1">
          <a:blip r:embed="rId2"/>
          <a:srcRect l="78336" t="24323" r="7767" b="47632"/>
          <a:stretch/>
        </p:blipFill>
        <p:spPr>
          <a:xfrm>
            <a:off x="10071847" y="5663501"/>
            <a:ext cx="1021977" cy="862078"/>
          </a:xfrm>
          <a:prstGeom prst="rect">
            <a:avLst/>
          </a:prstGeom>
        </p:spPr>
      </p:pic>
    </p:spTree>
    <p:extLst>
      <p:ext uri="{BB962C8B-B14F-4D97-AF65-F5344CB8AC3E}">
        <p14:creationId xmlns:p14="http://schemas.microsoft.com/office/powerpoint/2010/main" val="1793813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6310" y="67237"/>
            <a:ext cx="10752665" cy="4212562"/>
          </a:xfrm>
        </p:spPr>
        <p:txBody>
          <a:bodyPr>
            <a:normAutofit fontScale="25000" lnSpcReduction="20000"/>
          </a:bodyPr>
          <a:lstStyle/>
          <a:p>
            <a:pPr marL="0" lvl="0" indent="0">
              <a:buNone/>
            </a:pPr>
            <a:r>
              <a:rPr lang="es-ES" sz="12800" b="1" dirty="0"/>
              <a:t>Objetivos generales a todos los niveles de preparación de los ajedrecistas:</a:t>
            </a:r>
            <a:endParaRPr lang="es-ES" sz="12800" dirty="0"/>
          </a:p>
          <a:p>
            <a:pPr marL="0" indent="0">
              <a:buNone/>
            </a:pPr>
            <a:r>
              <a:rPr lang="es-ES" b="1" dirty="0"/>
              <a:t> </a:t>
            </a:r>
            <a:endParaRPr lang="es-ES" dirty="0"/>
          </a:p>
          <a:p>
            <a:pPr lvl="0"/>
            <a:r>
              <a:rPr lang="es-ES" sz="9600" dirty="0"/>
              <a:t>Contribuir al desarrollo de valores, convicciones y principios de la sociedad socialista en los atletas ajedrecistas cubanos como parte de la formación integral de la personalidad.</a:t>
            </a:r>
          </a:p>
          <a:p>
            <a:pPr lvl="0"/>
            <a:r>
              <a:rPr lang="es-ES" sz="9600" dirty="0"/>
              <a:t>Propiciar la formación en los atletas ajedrecistas cubanos de profundos conocimientos teóricos y habilidades prácticas que garanticen un alto nivel de rendimiento en correspondencia con su nivel de preparación y las exigencias competitivas.</a:t>
            </a:r>
          </a:p>
          <a:p>
            <a:pPr lvl="0"/>
            <a:r>
              <a:rPr lang="es-ES" sz="9600" dirty="0"/>
              <a:t>Garantizar el desarrollo de capacidades físicas, habilidades físico - deportivas, la profilaxis y compensación de deformidades posturales que tributen a la formación multilateral de la personalidad de los atletas ajedrecistas.</a:t>
            </a:r>
          </a:p>
          <a:p>
            <a:pPr lvl="0"/>
            <a:r>
              <a:rPr lang="es-ES" sz="9600" dirty="0"/>
              <a:t>Desarrollar acciones, conocimientos y habilidades psicológicas que contribuyan a la formación de la disposición psíquica óptima para enfrentar los retos competitivos.</a:t>
            </a:r>
          </a:p>
          <a:p>
            <a:pPr lvl="0"/>
            <a:r>
              <a:rPr lang="es-ES" sz="9600" dirty="0"/>
              <a:t>Aplicar las nuevas tecnologías de la informática y las comunicaciones (TIC) y video - conferencias durante el desarrollo de las clases para propiciar una mejor asimilación de los conocimientos y habilidades.</a:t>
            </a:r>
          </a:p>
          <a:p>
            <a:endParaRPr lang="es-ES" dirty="0"/>
          </a:p>
        </p:txBody>
      </p:sp>
    </p:spTree>
    <p:extLst>
      <p:ext uri="{BB962C8B-B14F-4D97-AF65-F5344CB8AC3E}">
        <p14:creationId xmlns:p14="http://schemas.microsoft.com/office/powerpoint/2010/main" val="301421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918952" y="425004"/>
            <a:ext cx="6967470" cy="73409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400" dirty="0" smtClean="0"/>
              <a:t>Nivel de formación básica del ajedrecista</a:t>
            </a:r>
            <a:endParaRPr lang="es-US" sz="2400" dirty="0"/>
          </a:p>
        </p:txBody>
      </p:sp>
      <p:sp>
        <p:nvSpPr>
          <p:cNvPr id="4" name="CuadroTexto 3"/>
          <p:cNvSpPr txBox="1"/>
          <p:nvPr/>
        </p:nvSpPr>
        <p:spPr>
          <a:xfrm>
            <a:off x="811369" y="1326524"/>
            <a:ext cx="10290220" cy="923330"/>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El presente nivel de preparación se desarrollará en las Áreas de Ajedrez de los Combinados Deportivos (grupos masivo y de perspectiva) y en las Escuelas de Niños Ajedrecistas Talentos. Por lo general incluye el trabajo con las categorías </a:t>
            </a:r>
            <a:r>
              <a:rPr lang="es-ES" b="1" dirty="0">
                <a:latin typeface="Arial" panose="020B0604020202020204" pitchFamily="34" charset="0"/>
                <a:cs typeface="Arial" panose="020B0604020202020204" pitchFamily="34" charset="0"/>
              </a:rPr>
              <a:t>7 – 8, 9 -10, 11-12</a:t>
            </a:r>
            <a:r>
              <a:rPr lang="es-ES" dirty="0">
                <a:latin typeface="Arial" panose="020B0604020202020204" pitchFamily="34" charset="0"/>
                <a:cs typeface="Arial" panose="020B0604020202020204" pitchFamily="34" charset="0"/>
              </a:rPr>
              <a:t> años.</a:t>
            </a:r>
            <a:endParaRPr lang="es-US" dirty="0">
              <a:latin typeface="Arial" panose="020B0604020202020204" pitchFamily="34" charset="0"/>
              <a:cs typeface="Arial" panose="020B0604020202020204" pitchFamily="34" charset="0"/>
            </a:endParaRPr>
          </a:p>
        </p:txBody>
      </p:sp>
      <p:sp>
        <p:nvSpPr>
          <p:cNvPr id="5" name="CuadroTexto 4"/>
          <p:cNvSpPr txBox="1"/>
          <p:nvPr/>
        </p:nvSpPr>
        <p:spPr>
          <a:xfrm>
            <a:off x="811369" y="2417279"/>
            <a:ext cx="10457645" cy="4247317"/>
          </a:xfrm>
          <a:prstGeom prst="rect">
            <a:avLst/>
          </a:prstGeom>
          <a:noFill/>
        </p:spPr>
        <p:txBody>
          <a:bodyPr wrap="square" rtlCol="0">
            <a:spAutoFit/>
          </a:bodyPr>
          <a:lstStyle/>
          <a:p>
            <a:pPr lvl="0" algn="just"/>
            <a:r>
              <a:rPr lang="es-ES" b="1" dirty="0">
                <a:latin typeface="Arial" panose="020B0604020202020204" pitchFamily="34" charset="0"/>
                <a:cs typeface="Arial" panose="020B0604020202020204" pitchFamily="34" charset="0"/>
              </a:rPr>
              <a:t>Objetivos específicos del nivel de formación básica del ajedrecista</a:t>
            </a:r>
            <a:r>
              <a:rPr lang="es-ES" b="1" dirty="0" smtClean="0">
                <a:latin typeface="Arial" panose="020B0604020202020204" pitchFamily="34" charset="0"/>
                <a:cs typeface="Arial" panose="020B0604020202020204" pitchFamily="34" charset="0"/>
              </a:rPr>
              <a:t>:</a:t>
            </a:r>
          </a:p>
          <a:p>
            <a:pPr lvl="0" algn="just"/>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Analizar las características del tablero, los movimientos y valor de las piezas en un nivel reproductivo – aplicativo. </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Anotar las jugadas en el Sistema Algebraico en un nivel reproductivo – aplicativo.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Identificar las diferentes posiciones de jaque, jaque mate y rey ahogado en los niveles reproductivo, aplicativo y creativo.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Ejecutar los jaque mate elementales en los niveles reproductivo, aplicativo y creativo.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Analizar los enroques y los requisitos para poder efectuarlos en un nivel reproductivo – aplicativo. </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Caracterizar las fases de la partida de Ajedrez en los niveles reproductivo y aplicativo.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Definir los conceptos de estrategia y táctica, y su interrelación en los niveles de familiarización, reproductivo y aplicativo.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Identificar los motivos y temas tácticos en los niveles reproductivo, aplicativo y creativo.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Analizar los principios generales de la apertura, el planteo de las jugadas de las principales aperturas e ideas estratégicas y tácticas en los niveles reproductivo y aplicativo</a:t>
            </a:r>
            <a:r>
              <a:rPr lang="es-ES" dirty="0" smtClean="0">
                <a:latin typeface="Arial" panose="020B0604020202020204" pitchFamily="34" charset="0"/>
                <a:cs typeface="Arial" panose="020B0604020202020204" pitchFamily="34" charset="0"/>
              </a:rPr>
              <a:t>.</a:t>
            </a:r>
            <a:endParaRPr lang="es-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157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2054934" y="222429"/>
            <a:ext cx="6967470" cy="73409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400" dirty="0" smtClean="0"/>
              <a:t>Nivel de formación básica del ajedrecista</a:t>
            </a:r>
            <a:endParaRPr lang="es-US" sz="2400" dirty="0"/>
          </a:p>
        </p:txBody>
      </p:sp>
      <p:sp>
        <p:nvSpPr>
          <p:cNvPr id="5" name="CuadroTexto 4"/>
          <p:cNvSpPr txBox="1"/>
          <p:nvPr/>
        </p:nvSpPr>
        <p:spPr>
          <a:xfrm>
            <a:off x="998866" y="1400308"/>
            <a:ext cx="9973933" cy="4801314"/>
          </a:xfrm>
          <a:prstGeom prst="rect">
            <a:avLst/>
          </a:prstGeom>
          <a:noFill/>
        </p:spPr>
        <p:txBody>
          <a:bodyPr wrap="square" rtlCol="0">
            <a:spAutoFit/>
          </a:bodyPr>
          <a:lstStyle/>
          <a:p>
            <a:pPr lvl="0" algn="just"/>
            <a:r>
              <a:rPr lang="es-ES" b="1" dirty="0">
                <a:latin typeface="Arial" panose="020B0604020202020204" pitchFamily="34" charset="0"/>
                <a:cs typeface="Arial" panose="020B0604020202020204" pitchFamily="34" charset="0"/>
              </a:rPr>
              <a:t>Objetivos específicos del nivel de formación básica del ajedrecista</a:t>
            </a:r>
            <a:r>
              <a:rPr lang="es-ES" b="1" dirty="0" smtClean="0">
                <a:latin typeface="Arial" panose="020B0604020202020204" pitchFamily="34" charset="0"/>
                <a:cs typeface="Arial" panose="020B0604020202020204" pitchFamily="34" charset="0"/>
              </a:rPr>
              <a:t>:</a:t>
            </a:r>
          </a:p>
          <a:p>
            <a:pPr lvl="0" algn="just"/>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smtClean="0">
                <a:latin typeface="Arial" panose="020B0604020202020204" pitchFamily="34" charset="0"/>
                <a:cs typeface="Arial" panose="020B0604020202020204" pitchFamily="34" charset="0"/>
              </a:rPr>
              <a:t>Analizar </a:t>
            </a:r>
            <a:r>
              <a:rPr lang="es-ES" dirty="0">
                <a:latin typeface="Arial" panose="020B0604020202020204" pitchFamily="34" charset="0"/>
                <a:cs typeface="Arial" panose="020B0604020202020204" pitchFamily="34" charset="0"/>
              </a:rPr>
              <a:t>finales básicos de rey y peones en los niveles reproductivo y aplicativo.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Analizar los elementos para valorar una posición y los procedimientos para desarrollar el cálculo de variantes en los niveles reproductivo y aplicativo.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Jugar partidas de preparación y de torneos. </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Aplicar durante el trabajo con diferentes contenidos las herramientas tecnológicas tales como los softwares especializados </a:t>
            </a:r>
            <a:r>
              <a:rPr lang="es-ES" dirty="0" err="1">
                <a:latin typeface="Arial" panose="020B0604020202020204" pitchFamily="34" charset="0"/>
                <a:cs typeface="Arial" panose="020B0604020202020204" pitchFamily="34" charset="0"/>
              </a:rPr>
              <a:t>ChessBase</a:t>
            </a:r>
            <a:r>
              <a:rPr lang="es-ES" dirty="0">
                <a:latin typeface="Arial" panose="020B0604020202020204" pitchFamily="34" charset="0"/>
                <a:cs typeface="Arial" panose="020B0604020202020204" pitchFamily="34" charset="0"/>
              </a:rPr>
              <a:t> y Fritz, video – conferencias, entre otros.</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Explicar las nociones elementales del reglamento del Ajedrez, la historia de los orígenes del Ajedrez, de su desarrollo en Cuba, de las escuelas italiana y romántica y las síntesis biográficas de destacados jugadores antes del primer campeonato mundial de Ajedrez en 1886 en los niveles reproductivo y aplicativo.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Ejecutar actividades físico – deportivas que contribuyan al mejoramiento de la condición física de los alumnos ajedrecistas, a la profilaxis y compensación de deformidades posturales.</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Ejecutar actividades e intervenciones psicológicas que estimulen la motivación, las cualidades volitivas y el desarrollo de capacidades cognoscitivas en los alumnos ajedrecistas</a:t>
            </a:r>
            <a:r>
              <a:rPr lang="es-ES" dirty="0" smtClean="0">
                <a:latin typeface="Arial" panose="020B0604020202020204" pitchFamily="34" charset="0"/>
                <a:cs typeface="Arial" panose="020B0604020202020204" pitchFamily="34" charset="0"/>
              </a:rPr>
              <a:t>.</a:t>
            </a:r>
            <a:endParaRPr lang="es-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73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622738" y="222429"/>
            <a:ext cx="7399666" cy="73409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400" dirty="0" smtClean="0"/>
              <a:t>Nivel de formación de la maestría del ajedrecista</a:t>
            </a:r>
            <a:endParaRPr lang="es-US" sz="2400" dirty="0"/>
          </a:p>
        </p:txBody>
      </p:sp>
      <p:sp>
        <p:nvSpPr>
          <p:cNvPr id="4" name="CuadroTexto 3"/>
          <p:cNvSpPr txBox="1"/>
          <p:nvPr/>
        </p:nvSpPr>
        <p:spPr>
          <a:xfrm>
            <a:off x="393560" y="1056335"/>
            <a:ext cx="10290220" cy="1200329"/>
          </a:xfrm>
          <a:prstGeom prst="rect">
            <a:avLst/>
          </a:prstGeom>
          <a:noFill/>
        </p:spPr>
        <p:txBody>
          <a:bodyPr wrap="square" rtlCol="0">
            <a:spAutoFit/>
          </a:bodyPr>
          <a:lstStyle/>
          <a:p>
            <a:pPr algn="just"/>
            <a:r>
              <a:rPr lang="es-ES" dirty="0">
                <a:latin typeface="Arial" panose="020B0604020202020204" pitchFamily="34" charset="0"/>
                <a:cs typeface="Arial" panose="020B0604020202020204" pitchFamily="34" charset="0"/>
              </a:rPr>
              <a:t>Las instituciones encargadas de desarrollar este nivel de preparación son las Escuelas Integrales de Deportes (EIDE) de cada provincia, y las Academias de Ajedrez. Por lo general incluye el trabajo con las categorías escolar </a:t>
            </a:r>
            <a:r>
              <a:rPr lang="es-ES" b="1" dirty="0">
                <a:latin typeface="Arial" panose="020B0604020202020204" pitchFamily="34" charset="0"/>
                <a:cs typeface="Arial" panose="020B0604020202020204" pitchFamily="34" charset="0"/>
              </a:rPr>
              <a:t>13-15</a:t>
            </a:r>
            <a:r>
              <a:rPr lang="es-ES" dirty="0">
                <a:latin typeface="Arial" panose="020B0604020202020204" pitchFamily="34" charset="0"/>
                <a:cs typeface="Arial" panose="020B0604020202020204" pitchFamily="34" charset="0"/>
              </a:rPr>
              <a:t> años, juvenil </a:t>
            </a:r>
            <a:r>
              <a:rPr lang="es-ES" b="1" dirty="0">
                <a:latin typeface="Arial" panose="020B0604020202020204" pitchFamily="34" charset="0"/>
                <a:cs typeface="Arial" panose="020B0604020202020204" pitchFamily="34" charset="0"/>
              </a:rPr>
              <a:t>16 -18 </a:t>
            </a:r>
            <a:r>
              <a:rPr lang="es-ES" dirty="0">
                <a:latin typeface="Arial" panose="020B0604020202020204" pitchFamily="34" charset="0"/>
                <a:cs typeface="Arial" panose="020B0604020202020204" pitchFamily="34" charset="0"/>
              </a:rPr>
              <a:t>años y jugadores de 1ra categoría que aspiran a la obtención de títulos internacionales.</a:t>
            </a:r>
            <a:endParaRPr lang="es-US" dirty="0">
              <a:latin typeface="Arial" panose="020B0604020202020204" pitchFamily="34" charset="0"/>
              <a:cs typeface="Arial" panose="020B0604020202020204" pitchFamily="34" charset="0"/>
            </a:endParaRPr>
          </a:p>
        </p:txBody>
      </p:sp>
      <p:sp>
        <p:nvSpPr>
          <p:cNvPr id="5" name="CuadroTexto 4"/>
          <p:cNvSpPr txBox="1"/>
          <p:nvPr/>
        </p:nvSpPr>
        <p:spPr>
          <a:xfrm>
            <a:off x="393560" y="2356476"/>
            <a:ext cx="11197426" cy="3970318"/>
          </a:xfrm>
          <a:prstGeom prst="rect">
            <a:avLst/>
          </a:prstGeom>
          <a:noFill/>
        </p:spPr>
        <p:txBody>
          <a:bodyPr wrap="square" rtlCol="0">
            <a:spAutoFit/>
          </a:bodyPr>
          <a:lstStyle/>
          <a:p>
            <a:pPr lvl="0" algn="just"/>
            <a:r>
              <a:rPr lang="es-ES" b="1" dirty="0">
                <a:latin typeface="Arial" panose="020B0604020202020204" pitchFamily="34" charset="0"/>
                <a:cs typeface="Arial" panose="020B0604020202020204" pitchFamily="34" charset="0"/>
              </a:rPr>
              <a:t>Objetivos específicos del nivel de formación de la maestría del ajedrecista</a:t>
            </a:r>
            <a:r>
              <a:rPr lang="es-ES" b="1" dirty="0" smtClean="0">
                <a:latin typeface="Arial" panose="020B0604020202020204" pitchFamily="34" charset="0"/>
                <a:cs typeface="Arial" panose="020B0604020202020204" pitchFamily="34" charset="0"/>
              </a:rPr>
              <a:t>:</a:t>
            </a:r>
          </a:p>
          <a:p>
            <a:pPr lvl="0" algn="just"/>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Diseñar el repertorio de aperturas individual de cada ajedrecista, acorde con su estilo y personalidad, mediante tareas específicas tales como el estudio de las ideas estratégicas y tácticas de las aperturas a trabajar, el análisis de partidas modelos, la determinación y selección de las variantes principales y secundarias, entre otras tareas en los niveles de familiarización, reproductivo, aplicativo y creativo.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Analizar temas estratégicos y tácticos del medio juego en los niveles de familiarización, reproductivo, aplicativo y creativo.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Analizar modelos básicos de finales según los tipos de clasificaciones y de aquellos que se deriven de las aperturas del repertorio individual en los niveles de familiarización, reproductivo, aplicativo y creativo.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Ejecutar la solución de problemas para el perfeccionamiento de las habilidades de valoración de la posición, la elaboración de planes y el cálculo de variantes en los niveles aplicativo y creativo.</a:t>
            </a:r>
            <a:endParaRPr lang="es-US"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Ø"/>
            </a:pPr>
            <a:r>
              <a:rPr lang="es-ES" dirty="0">
                <a:latin typeface="Arial" panose="020B0604020202020204" pitchFamily="34" charset="0"/>
                <a:cs typeface="Arial" panose="020B0604020202020204" pitchFamily="34" charset="0"/>
              </a:rPr>
              <a:t>Analizar partidas propias, de rivales y de jugadores destacados en los niveles reproductivo, aplicativo y creativo</a:t>
            </a:r>
            <a:r>
              <a:rPr lang="es-ES" dirty="0" smtClean="0">
                <a:latin typeface="Arial" panose="020B0604020202020204" pitchFamily="34" charset="0"/>
                <a:cs typeface="Arial" panose="020B0604020202020204" pitchFamily="34" charset="0"/>
              </a:rPr>
              <a:t>.</a:t>
            </a:r>
            <a:endParaRPr lang="es-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6683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1622738" y="222429"/>
            <a:ext cx="7399666" cy="73409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2400" dirty="0" smtClean="0"/>
              <a:t>Nivel de formación de la maestría del ajedrecista</a:t>
            </a:r>
            <a:endParaRPr lang="es-US" sz="2400" dirty="0"/>
          </a:p>
        </p:txBody>
      </p:sp>
      <p:sp>
        <p:nvSpPr>
          <p:cNvPr id="5" name="CuadroTexto 4"/>
          <p:cNvSpPr txBox="1"/>
          <p:nvPr/>
        </p:nvSpPr>
        <p:spPr>
          <a:xfrm>
            <a:off x="664016" y="1545107"/>
            <a:ext cx="11197426" cy="4801314"/>
          </a:xfrm>
          <a:prstGeom prst="rect">
            <a:avLst/>
          </a:prstGeom>
          <a:noFill/>
        </p:spPr>
        <p:txBody>
          <a:bodyPr wrap="square" rtlCol="0">
            <a:spAutoFit/>
          </a:bodyPr>
          <a:lstStyle/>
          <a:p>
            <a:pPr lvl="0"/>
            <a:r>
              <a:rPr lang="es-ES" b="1" dirty="0">
                <a:latin typeface="Arial" panose="020B0604020202020204" pitchFamily="34" charset="0"/>
                <a:cs typeface="Arial" panose="020B0604020202020204" pitchFamily="34" charset="0"/>
              </a:rPr>
              <a:t>Objetivos específicos del nivel de formación de la maestría del ajedrecista</a:t>
            </a:r>
            <a:r>
              <a:rPr lang="es-ES" b="1" dirty="0" smtClean="0">
                <a:latin typeface="Arial" panose="020B0604020202020204" pitchFamily="34" charset="0"/>
                <a:cs typeface="Arial" panose="020B0604020202020204" pitchFamily="34" charset="0"/>
              </a:rPr>
              <a:t>:</a:t>
            </a:r>
          </a:p>
          <a:p>
            <a:pPr lvl="0"/>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smtClean="0">
                <a:latin typeface="Arial" panose="020B0604020202020204" pitchFamily="34" charset="0"/>
                <a:cs typeface="Arial" panose="020B0604020202020204" pitchFamily="34" charset="0"/>
              </a:rPr>
              <a:t>Jugar </a:t>
            </a:r>
            <a:r>
              <a:rPr lang="es-ES" dirty="0">
                <a:latin typeface="Arial" panose="020B0604020202020204" pitchFamily="34" charset="0"/>
                <a:cs typeface="Arial" panose="020B0604020202020204" pitchFamily="34" charset="0"/>
              </a:rPr>
              <a:t>partidas de preparación y de torneos. </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Explicar las síntesis biográficas de campeones mundiales y jugadores destacados de diferentes épocas en los niveles reproductivo, aplicativo y creativo.</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Analizar los principales reglamentos para cada tipología de torneos y los procedimientos para el cálculo del </a:t>
            </a:r>
            <a:r>
              <a:rPr lang="es-ES" dirty="0" err="1">
                <a:latin typeface="Arial" panose="020B0604020202020204" pitchFamily="34" charset="0"/>
                <a:cs typeface="Arial" panose="020B0604020202020204" pitchFamily="34" charset="0"/>
              </a:rPr>
              <a:t>Elo</a:t>
            </a:r>
            <a:r>
              <a:rPr lang="es-ES" dirty="0">
                <a:latin typeface="Arial" panose="020B0604020202020204" pitchFamily="34" charset="0"/>
                <a:cs typeface="Arial" panose="020B0604020202020204" pitchFamily="34" charset="0"/>
              </a:rPr>
              <a:t> en los niveles de familiarización, reproductivo, aplicativo y creativo.</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Aplicar durante el trabajo con diferentes contenidos las herramientas tecnológicas tales como los softwares especializados </a:t>
            </a:r>
            <a:r>
              <a:rPr lang="es-ES" dirty="0" err="1">
                <a:latin typeface="Arial" panose="020B0604020202020204" pitchFamily="34" charset="0"/>
                <a:cs typeface="Arial" panose="020B0604020202020204" pitchFamily="34" charset="0"/>
              </a:rPr>
              <a:t>ChessBase</a:t>
            </a:r>
            <a:r>
              <a:rPr lang="es-ES" dirty="0">
                <a:latin typeface="Arial" panose="020B0604020202020204" pitchFamily="34" charset="0"/>
                <a:cs typeface="Arial" panose="020B0604020202020204" pitchFamily="34" charset="0"/>
              </a:rPr>
              <a:t> y Fritz, video – conferencias, entre otros.</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Explicar los conocimientos de ciencias aplicadas al entrenamiento ajedrecístico en los niveles reproductivo, aplicativo y creativo.</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Ejecutar actividades físico – deportivas que contribuyan al mejoramiento de la condición física de los alumnos ajedrecistas, a la profilaxis y compensación de deformidades posturales.</a:t>
            </a:r>
            <a:endParaRPr lang="es-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s-ES" dirty="0">
                <a:latin typeface="Arial" panose="020B0604020202020204" pitchFamily="34" charset="0"/>
                <a:cs typeface="Arial" panose="020B0604020202020204" pitchFamily="34" charset="0"/>
              </a:rPr>
              <a:t>Ejecutar actividades e intervenciones psicológicas que estimulen en los alumnos ajedrecistas la motivación, las cualidades volitivas, el desarrollo de capacidades cognoscitivas y la regulación de estados emocionales para tributar a la formación de un estado de disposición psíquica óptima ante los retos competitivos.</a:t>
            </a:r>
            <a:endParaRPr lang="es-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30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1051</TotalTime>
  <Words>4713</Words>
  <Application>Microsoft Office PowerPoint</Application>
  <PresentationFormat>Panorámica</PresentationFormat>
  <Paragraphs>392</Paragraphs>
  <Slides>34</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34</vt:i4>
      </vt:variant>
    </vt:vector>
  </HeadingPairs>
  <TitlesOfParts>
    <vt:vector size="45" baseType="lpstr">
      <vt:lpstr>Arial</vt:lpstr>
      <vt:lpstr>Arial Narrow</vt:lpstr>
      <vt:lpstr>Bodoni MT Black</vt:lpstr>
      <vt:lpstr>Calibri</vt:lpstr>
      <vt:lpstr>FrankRuehl</vt:lpstr>
      <vt:lpstr>Symbol</vt:lpstr>
      <vt:lpstr>Times New Roman</vt:lpstr>
      <vt:lpstr>Trebuchet MS</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PARA EL INTERCAMBIO CIENTÍFICO Y ACADÉMICO</dc:title>
  <dc:creator>Home1</dc:creator>
  <cp:lastModifiedBy>Carlos Rivero</cp:lastModifiedBy>
  <cp:revision>57</cp:revision>
  <dcterms:created xsi:type="dcterms:W3CDTF">2016-02-24T20:18:26Z</dcterms:created>
  <dcterms:modified xsi:type="dcterms:W3CDTF">2016-05-04T21:20:06Z</dcterms:modified>
</cp:coreProperties>
</file>