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94" r:id="rId9"/>
    <p:sldId id="295" r:id="rId10"/>
    <p:sldId id="296" r:id="rId11"/>
    <p:sldId id="297" r:id="rId12"/>
    <p:sldId id="263" r:id="rId13"/>
    <p:sldId id="264" r:id="rId14"/>
    <p:sldId id="265" r:id="rId15"/>
    <p:sldId id="266" r:id="rId16"/>
    <p:sldId id="298" r:id="rId17"/>
    <p:sldId id="299" r:id="rId18"/>
    <p:sldId id="300" r:id="rId19"/>
    <p:sldId id="274" r:id="rId20"/>
    <p:sldId id="301" r:id="rId21"/>
    <p:sldId id="302" r:id="rId22"/>
    <p:sldId id="303" r:id="rId23"/>
    <p:sldId id="304" r:id="rId24"/>
    <p:sldId id="277" r:id="rId25"/>
    <p:sldId id="278" r:id="rId26"/>
    <p:sldId id="279" r:id="rId27"/>
    <p:sldId id="280" r:id="rId28"/>
    <p:sldId id="281" r:id="rId29"/>
    <p:sldId id="282" r:id="rId30"/>
    <p:sldId id="283" r:id="rId31"/>
    <p:sldId id="284" r:id="rId32"/>
    <p:sldId id="285" r:id="rId33"/>
    <p:sldId id="286" r:id="rId34"/>
    <p:sldId id="305" r:id="rId35"/>
    <p:sldId id="306" r:id="rId36"/>
    <p:sldId id="307" r:id="rId37"/>
    <p:sldId id="308" r:id="rId38"/>
    <p:sldId id="309" r:id="rId39"/>
    <p:sldId id="267" r:id="rId40"/>
    <p:sldId id="287" r:id="rId41"/>
    <p:sldId id="288"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6D47B26-3213-49C0-AC05-79487AB825F0}" type="datetimeFigureOut">
              <a:rPr lang="es-ES" smtClean="0"/>
              <a:pPr/>
              <a:t>13/07/2016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2310A4A-0BBD-4DE9-ABF3-BD8514D94EC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6D47B26-3213-49C0-AC05-79487AB825F0}" type="datetimeFigureOut">
              <a:rPr lang="es-ES" smtClean="0"/>
              <a:pPr/>
              <a:t>13/07/2016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2310A4A-0BBD-4DE9-ABF3-BD8514D94EC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6D47B26-3213-49C0-AC05-79487AB825F0}" type="datetimeFigureOut">
              <a:rPr lang="es-ES" smtClean="0"/>
              <a:pPr/>
              <a:t>13/07/2016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2310A4A-0BBD-4DE9-ABF3-BD8514D94EC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6D47B26-3213-49C0-AC05-79487AB825F0}" type="datetimeFigureOut">
              <a:rPr lang="es-ES" smtClean="0"/>
              <a:pPr/>
              <a:t>13/07/2016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2310A4A-0BBD-4DE9-ABF3-BD8514D94EC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D47B26-3213-49C0-AC05-79487AB825F0}" type="datetimeFigureOut">
              <a:rPr lang="es-ES" smtClean="0"/>
              <a:pPr/>
              <a:t>13/07/2016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2310A4A-0BBD-4DE9-ABF3-BD8514D94EC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6D47B26-3213-49C0-AC05-79487AB825F0}" type="datetimeFigureOut">
              <a:rPr lang="es-ES" smtClean="0"/>
              <a:pPr/>
              <a:t>13/07/2016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2310A4A-0BBD-4DE9-ABF3-BD8514D94EC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6D47B26-3213-49C0-AC05-79487AB825F0}" type="datetimeFigureOut">
              <a:rPr lang="es-ES" smtClean="0"/>
              <a:pPr/>
              <a:t>13/07/2016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2310A4A-0BBD-4DE9-ABF3-BD8514D94EC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6D47B26-3213-49C0-AC05-79487AB825F0}" type="datetimeFigureOut">
              <a:rPr lang="es-ES" smtClean="0"/>
              <a:pPr/>
              <a:t>13/07/2016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2310A4A-0BBD-4DE9-ABF3-BD8514D94EC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D47B26-3213-49C0-AC05-79487AB825F0}" type="datetimeFigureOut">
              <a:rPr lang="es-ES" smtClean="0"/>
              <a:pPr/>
              <a:t>13/07/2016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2310A4A-0BBD-4DE9-ABF3-BD8514D94EC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47B26-3213-49C0-AC05-79487AB825F0}" type="datetimeFigureOut">
              <a:rPr lang="es-ES" smtClean="0"/>
              <a:pPr/>
              <a:t>13/07/2016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2310A4A-0BBD-4DE9-ABF3-BD8514D94EC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47B26-3213-49C0-AC05-79487AB825F0}" type="datetimeFigureOut">
              <a:rPr lang="es-ES" smtClean="0"/>
              <a:pPr/>
              <a:t>13/07/2016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2310A4A-0BBD-4DE9-ABF3-BD8514D94EC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47B26-3213-49C0-AC05-79487AB825F0}" type="datetimeFigureOut">
              <a:rPr lang="es-ES" smtClean="0"/>
              <a:pPr/>
              <a:t>13/07/2016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10A4A-0BBD-4DE9-ABF3-BD8514D94EC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descr="C:\Users\williams\Pictures\Cuba.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Título"/>
          <p:cNvSpPr>
            <a:spLocks noGrp="1"/>
          </p:cNvSpPr>
          <p:nvPr>
            <p:ph type="ctrTitle"/>
          </p:nvPr>
        </p:nvSpPr>
        <p:spPr/>
        <p:txBody>
          <a:bodyPr>
            <a:normAutofit fontScale="90000"/>
          </a:bodyPr>
          <a:lstStyle/>
          <a:p>
            <a:r>
              <a:rPr lang="es-ES" dirty="0" smtClean="0">
                <a:ln w="18000">
                  <a:solidFill>
                    <a:srgbClr val="A5644E">
                      <a:satMod val="140000"/>
                    </a:srgbClr>
                  </a:solidFill>
                  <a:prstDash val="solid"/>
                  <a:miter lim="800000"/>
                </a:ln>
                <a:effectLst>
                  <a:outerShdw blurRad="25500" dist="23000" dir="7020000" algn="tl">
                    <a:srgbClr val="000000">
                      <a:alpha val="50000"/>
                    </a:srgbClr>
                  </a:outerShdw>
                </a:effectLst>
              </a:rPr>
              <a:t>Programa integral de preparación del deportista</a:t>
            </a:r>
            <a:br>
              <a:rPr lang="es-ES" dirty="0" smtClean="0">
                <a:ln w="18000">
                  <a:solidFill>
                    <a:srgbClr val="A5644E">
                      <a:satMod val="140000"/>
                    </a:srgbClr>
                  </a:solidFill>
                  <a:prstDash val="solid"/>
                  <a:miter lim="800000"/>
                </a:ln>
                <a:effectLst>
                  <a:outerShdw blurRad="25500" dist="23000" dir="7020000" algn="tl">
                    <a:srgbClr val="000000">
                      <a:alpha val="50000"/>
                    </a:srgbClr>
                  </a:outerShdw>
                </a:effectLst>
              </a:rPr>
            </a:br>
            <a:r>
              <a:rPr lang="es-ES" dirty="0" smtClean="0">
                <a:ln w="18000">
                  <a:solidFill>
                    <a:srgbClr val="A5644E">
                      <a:satMod val="140000"/>
                    </a:srgbClr>
                  </a:solidFill>
                  <a:prstDash val="solid"/>
                  <a:miter lim="800000"/>
                </a:ln>
                <a:effectLst>
                  <a:outerShdw blurRad="25500" dist="23000" dir="7020000" algn="tl">
                    <a:srgbClr val="000000">
                      <a:alpha val="50000"/>
                    </a:srgbClr>
                  </a:outerShdw>
                </a:effectLst>
              </a:rPr>
              <a:t> Federación Cubana de Esgrima </a:t>
            </a:r>
            <a:endParaRPr lang="es-ES" dirty="0"/>
          </a:p>
        </p:txBody>
      </p:sp>
      <p:pic>
        <p:nvPicPr>
          <p:cNvPr id="4" name="Picture 3" descr="CUBAFLAG"/>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357158" y="214290"/>
            <a:ext cx="2438400" cy="178595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espmarcha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826661"/>
            <a:ext cx="2285984" cy="203133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rompe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flipH="1">
            <a:off x="2143108" y="4797152"/>
            <a:ext cx="2214546" cy="2060848"/>
          </a:xfrm>
          <a:prstGeom prst="rect">
            <a:avLst/>
          </a:prstGeom>
          <a:noFill/>
          <a:extLst>
            <a:ext uri="{909E8E84-426E-40DD-AFC4-6F175D3DCCD1}">
              <a14:hiddenFill xmlns:a14="http://schemas.microsoft.com/office/drawing/2010/main" xmlns="">
                <a:solidFill>
                  <a:srgbClr val="FFFFFF"/>
                </a:solidFill>
              </a14:hiddenFill>
            </a:ext>
          </a:extLst>
        </p:spPr>
      </p:pic>
      <p:sp>
        <p:nvSpPr>
          <p:cNvPr id="1028" name="Rectangle 4"/>
          <p:cNvSpPr>
            <a:spLocks noChangeArrowheads="1"/>
          </p:cNvSpPr>
          <p:nvPr/>
        </p:nvSpPr>
        <p:spPr bwMode="auto">
          <a:xfrm>
            <a:off x="4071934" y="5429264"/>
            <a:ext cx="257176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La Habana</a:t>
            </a:r>
            <a:endParaRPr kumimoji="0" lang="es-E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2016</a:t>
            </a:r>
            <a:endParaRPr kumimoji="0" lang="es-ES_tradnl" b="1"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10 Imagen" descr="C:\Users\Wuilliam\Pictures\Logos e imagenes\FCE.jpg"/>
          <p:cNvPicPr/>
          <p:nvPr/>
        </p:nvPicPr>
        <p:blipFill>
          <a:blip r:embed="rId6"/>
          <a:srcRect/>
          <a:stretch>
            <a:fillRect/>
          </a:stretch>
        </p:blipFill>
        <p:spPr bwMode="auto">
          <a:xfrm>
            <a:off x="6000760" y="285728"/>
            <a:ext cx="2834973" cy="171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Objetivos generales para las EIDE. </a:t>
            </a:r>
            <a:r>
              <a:rPr lang="es-ES" dirty="0" smtClean="0"/>
              <a:t/>
            </a:r>
            <a:br>
              <a:rPr lang="es-ES" dirty="0" smtClean="0"/>
            </a:br>
            <a:endParaRPr lang="es-ES" dirty="0"/>
          </a:p>
        </p:txBody>
      </p:sp>
      <p:sp>
        <p:nvSpPr>
          <p:cNvPr id="3" name="2 Marcador de contenido"/>
          <p:cNvSpPr>
            <a:spLocks noGrp="1"/>
          </p:cNvSpPr>
          <p:nvPr>
            <p:ph idx="1"/>
          </p:nvPr>
        </p:nvSpPr>
        <p:spPr/>
        <p:txBody>
          <a:bodyPr>
            <a:normAutofit/>
          </a:bodyPr>
          <a:lstStyle/>
          <a:p>
            <a:pPr lvl="1"/>
            <a:r>
              <a:rPr lang="es-ES_tradnl" dirty="0" smtClean="0"/>
              <a:t>Consolidar </a:t>
            </a:r>
            <a:r>
              <a:rPr lang="es-ES_tradnl" dirty="0" smtClean="0"/>
              <a:t>el </a:t>
            </a:r>
            <a:r>
              <a:rPr lang="es-ES_tradnl" dirty="0" smtClean="0"/>
              <a:t>desarrollo físico y deportivo de los </a:t>
            </a:r>
            <a:r>
              <a:rPr lang="es-ES_tradnl" dirty="0" smtClean="0"/>
              <a:t>jóvenes </a:t>
            </a:r>
            <a:r>
              <a:rPr lang="es-ES_tradnl" dirty="0" smtClean="0"/>
              <a:t>talentos</a:t>
            </a:r>
            <a:r>
              <a:rPr lang="es-ES_tradnl" dirty="0" smtClean="0"/>
              <a:t>.</a:t>
            </a:r>
            <a:endParaRPr lang="es-ES" dirty="0" smtClean="0"/>
          </a:p>
          <a:p>
            <a:pPr lvl="1"/>
            <a:r>
              <a:rPr lang="es-ES_tradnl" dirty="0" smtClean="0"/>
              <a:t>Garantizar </a:t>
            </a:r>
            <a:r>
              <a:rPr lang="es-ES_tradnl" dirty="0" smtClean="0"/>
              <a:t>deportistas que </a:t>
            </a:r>
            <a:r>
              <a:rPr lang="es-ES_tradnl" dirty="0" smtClean="0"/>
              <a:t>sean </a:t>
            </a:r>
            <a:r>
              <a:rPr lang="es-ES_tradnl" dirty="0" smtClean="0"/>
              <a:t>capaces </a:t>
            </a:r>
            <a:r>
              <a:rPr lang="es-ES_tradnl" dirty="0" smtClean="0"/>
              <a:t>de </a:t>
            </a:r>
            <a:r>
              <a:rPr lang="es-ES_tradnl" dirty="0" smtClean="0"/>
              <a:t>ingresar </a:t>
            </a:r>
            <a:r>
              <a:rPr lang="es-ES_tradnl" dirty="0" smtClean="0"/>
              <a:t>a </a:t>
            </a:r>
            <a:r>
              <a:rPr lang="es-ES_tradnl" dirty="0" smtClean="0"/>
              <a:t>las filas de </a:t>
            </a:r>
            <a:r>
              <a:rPr lang="es-ES_tradnl" dirty="0" smtClean="0"/>
              <a:t>los Centros Provinciales  </a:t>
            </a:r>
            <a:r>
              <a:rPr lang="es-ES_tradnl" dirty="0" smtClean="0"/>
              <a:t>y  </a:t>
            </a:r>
            <a:r>
              <a:rPr lang="es-ES_tradnl" dirty="0" smtClean="0"/>
              <a:t>la </a:t>
            </a:r>
            <a:r>
              <a:rPr lang="es-ES_tradnl" dirty="0" smtClean="0"/>
              <a:t>ESFA Nacional</a:t>
            </a:r>
            <a:r>
              <a:rPr lang="es-ES_tradnl" dirty="0" smtClean="0"/>
              <a:t>.</a:t>
            </a:r>
            <a:endParaRPr lang="es-ES" dirty="0" smtClean="0"/>
          </a:p>
          <a:p>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Características del deporte de </a:t>
            </a:r>
            <a:r>
              <a:rPr lang="es-ES" b="1" dirty="0" smtClean="0"/>
              <a:t>esgrima</a:t>
            </a:r>
            <a:endParaRPr lang="es-ES" dirty="0"/>
          </a:p>
        </p:txBody>
      </p:sp>
      <p:sp>
        <p:nvSpPr>
          <p:cNvPr id="3" name="2 Marcador de contenido"/>
          <p:cNvSpPr>
            <a:spLocks noGrp="1"/>
          </p:cNvSpPr>
          <p:nvPr>
            <p:ph idx="1"/>
          </p:nvPr>
        </p:nvSpPr>
        <p:spPr/>
        <p:txBody>
          <a:bodyPr>
            <a:normAutofit fontScale="92500" lnSpcReduction="10000"/>
          </a:bodyPr>
          <a:lstStyle/>
          <a:p>
            <a:pPr lvl="0" algn="just">
              <a:buNone/>
            </a:pPr>
            <a:r>
              <a:rPr lang="es-ES" sz="2600" b="1" dirty="0" smtClean="0"/>
              <a:t>Cualidades </a:t>
            </a:r>
            <a:r>
              <a:rPr lang="es-ES" sz="2600" b="1" dirty="0" smtClean="0"/>
              <a:t>motrices.</a:t>
            </a:r>
            <a:endParaRPr lang="es-ES" sz="2600" dirty="0" smtClean="0"/>
          </a:p>
          <a:p>
            <a:pPr algn="just"/>
            <a:r>
              <a:rPr lang="es-ES" sz="2600" dirty="0" smtClean="0"/>
              <a:t>Las cualidades que más se trabajan para llegar a ser un buen tirador, son en general: </a:t>
            </a:r>
          </a:p>
          <a:p>
            <a:pPr lvl="1" algn="just"/>
            <a:r>
              <a:rPr lang="es-ES" sz="2600" dirty="0" smtClean="0"/>
              <a:t>Velocidad, tanto de brazo como de piernas, lo que obliga a estar constantemente en buena forma.</a:t>
            </a:r>
          </a:p>
          <a:p>
            <a:pPr lvl="0" algn="just"/>
            <a:r>
              <a:rPr lang="es-ES" sz="2600" b="1" dirty="0" smtClean="0"/>
              <a:t>Sistemas energéticos.</a:t>
            </a:r>
            <a:endParaRPr lang="es-ES" sz="2600" dirty="0" smtClean="0"/>
          </a:p>
          <a:p>
            <a:pPr lvl="1" algn="just"/>
            <a:r>
              <a:rPr lang="es-ES" sz="2600" dirty="0" smtClean="0"/>
              <a:t>Los índices de los sistemas aeróbicos de los esgrimistas, están determinados por la actividad motora la cual va acompañada de una considerable pérdida de energía. Al contar el organismo con pocas fuentes anaeróbicas y especialmente en los entrenamientos intensos y   de larga duració</a:t>
            </a:r>
            <a:r>
              <a:rPr lang="es-ES" dirty="0" smtClean="0"/>
              <a:t>n. </a:t>
            </a:r>
          </a:p>
          <a:p>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2594"/>
          </a:xfrm>
        </p:spPr>
        <p:txBody>
          <a:bodyPr>
            <a:normAutofit fontScale="90000"/>
          </a:bodyPr>
          <a:lstStyle/>
          <a:p>
            <a:pPr lvl="0"/>
            <a:r>
              <a:rPr lang="es-ES_tradnl" b="1" dirty="0"/>
              <a:t>Convocatorias de </a:t>
            </a:r>
            <a:r>
              <a:rPr lang="es-ES_tradnl" b="1" dirty="0" smtClean="0"/>
              <a:t>Eventos</a:t>
            </a:r>
            <a:endParaRPr lang="es-ES" dirty="0"/>
          </a:p>
        </p:txBody>
      </p:sp>
      <p:sp>
        <p:nvSpPr>
          <p:cNvPr id="4" name="3 Triángulo isósceles"/>
          <p:cNvSpPr/>
          <p:nvPr/>
        </p:nvSpPr>
        <p:spPr>
          <a:xfrm>
            <a:off x="2000232" y="1643050"/>
            <a:ext cx="5290100" cy="4943487"/>
          </a:xfrm>
          <a:prstGeom prst="triangle">
            <a:avLst>
              <a:gd name="adj" fmla="val 45750"/>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194" name="Picture 2" descr="C:\Users\Wuilliam\Pictures\Logos e imagenes\image305.png"/>
          <p:cNvPicPr>
            <a:picLocks noChangeAspect="1" noChangeArrowheads="1"/>
          </p:cNvPicPr>
          <p:nvPr/>
        </p:nvPicPr>
        <p:blipFill>
          <a:blip r:embed="rId2"/>
          <a:srcRect/>
          <a:stretch>
            <a:fillRect/>
          </a:stretch>
        </p:blipFill>
        <p:spPr bwMode="auto">
          <a:xfrm>
            <a:off x="3143240" y="857232"/>
            <a:ext cx="2428892" cy="962028"/>
          </a:xfrm>
          <a:prstGeom prst="rect">
            <a:avLst/>
          </a:prstGeom>
          <a:noFill/>
        </p:spPr>
      </p:pic>
      <p:pic>
        <p:nvPicPr>
          <p:cNvPr id="6" name="Picture 3" descr="CUBAFLAG"/>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857224" y="857232"/>
            <a:ext cx="2438400" cy="178595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6 Grupo"/>
          <p:cNvGrpSpPr/>
          <p:nvPr/>
        </p:nvGrpSpPr>
        <p:grpSpPr>
          <a:xfrm>
            <a:off x="4857752" y="2214554"/>
            <a:ext cx="3429024" cy="928694"/>
            <a:chOff x="1773686" y="308911"/>
            <a:chExt cx="2401942" cy="438804"/>
          </a:xfrm>
        </p:grpSpPr>
        <p:sp>
          <p:nvSpPr>
            <p:cNvPr id="20" name="19 Rectángulo redondeado"/>
            <p:cNvSpPr/>
            <p:nvPr/>
          </p:nvSpPr>
          <p:spPr>
            <a:xfrm>
              <a:off x="1773686" y="308911"/>
              <a:ext cx="2401942" cy="438804"/>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20 Rectángulo"/>
            <p:cNvSpPr/>
            <p:nvPr/>
          </p:nvSpPr>
          <p:spPr>
            <a:xfrm>
              <a:off x="1795107" y="330332"/>
              <a:ext cx="2359100" cy="3959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s-ES" sz="1600" kern="1200" dirty="0"/>
                <a:t>Categoría (mayores de 20) Años.</a:t>
              </a:r>
            </a:p>
            <a:p>
              <a:pPr lvl="0" algn="ctr" defTabSz="266700">
                <a:lnSpc>
                  <a:spcPct val="90000"/>
                </a:lnSpc>
                <a:spcBef>
                  <a:spcPct val="0"/>
                </a:spcBef>
                <a:spcAft>
                  <a:spcPct val="35000"/>
                </a:spcAft>
              </a:pPr>
              <a:r>
                <a:rPr lang="es-ES" sz="1600" b="1" kern="1200" dirty="0"/>
                <a:t>(Nivel IV) </a:t>
              </a:r>
            </a:p>
            <a:p>
              <a:pPr lvl="0" algn="ctr" defTabSz="266700">
                <a:lnSpc>
                  <a:spcPct val="90000"/>
                </a:lnSpc>
                <a:spcBef>
                  <a:spcPct val="0"/>
                </a:spcBef>
                <a:spcAft>
                  <a:spcPct val="35000"/>
                </a:spcAft>
              </a:pPr>
              <a:r>
                <a:rPr lang="es-ES" sz="1600" kern="1200" dirty="0"/>
                <a:t> Campeonato nacional de </a:t>
              </a:r>
              <a:r>
                <a:rPr lang="es-ES" sz="1600" kern="1200" dirty="0" smtClean="0"/>
                <a:t>1ra </a:t>
              </a:r>
              <a:r>
                <a:rPr lang="es-ES" sz="1600" kern="1200" dirty="0"/>
                <a:t>categoría </a:t>
              </a:r>
            </a:p>
          </p:txBody>
        </p:sp>
      </p:grpSp>
      <p:grpSp>
        <p:nvGrpSpPr>
          <p:cNvPr id="8" name="7 Grupo"/>
          <p:cNvGrpSpPr/>
          <p:nvPr/>
        </p:nvGrpSpPr>
        <p:grpSpPr>
          <a:xfrm>
            <a:off x="428596" y="3143248"/>
            <a:ext cx="3786214" cy="1289649"/>
            <a:chOff x="773554" y="-384395"/>
            <a:chExt cx="3786214" cy="1540435"/>
          </a:xfrm>
        </p:grpSpPr>
        <p:sp>
          <p:nvSpPr>
            <p:cNvPr id="18" name="17 Rectángulo redondeado"/>
            <p:cNvSpPr/>
            <p:nvPr/>
          </p:nvSpPr>
          <p:spPr>
            <a:xfrm>
              <a:off x="773554" y="-384395"/>
              <a:ext cx="3786214" cy="1540435"/>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18 Rectángulo"/>
            <p:cNvSpPr/>
            <p:nvPr/>
          </p:nvSpPr>
          <p:spPr>
            <a:xfrm>
              <a:off x="916430" y="-43075"/>
              <a:ext cx="3357586" cy="853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s-ES" sz="1600" kern="1200" dirty="0"/>
                <a:t>Categoría (16-20) Años.</a:t>
              </a:r>
            </a:p>
            <a:p>
              <a:pPr lvl="0" algn="ctr" defTabSz="266700">
                <a:lnSpc>
                  <a:spcPct val="90000"/>
                </a:lnSpc>
                <a:spcBef>
                  <a:spcPct val="0"/>
                </a:spcBef>
                <a:spcAft>
                  <a:spcPct val="35000"/>
                </a:spcAft>
              </a:pPr>
              <a:r>
                <a:rPr lang="es-ES" sz="1600" b="1" kern="1200" dirty="0"/>
                <a:t> (Nivel IV) </a:t>
              </a:r>
            </a:p>
            <a:p>
              <a:pPr lvl="0" algn="ctr" defTabSz="266700">
                <a:lnSpc>
                  <a:spcPct val="90000"/>
                </a:lnSpc>
                <a:spcBef>
                  <a:spcPct val="0"/>
                </a:spcBef>
                <a:spcAft>
                  <a:spcPct val="35000"/>
                </a:spcAft>
              </a:pPr>
              <a:r>
                <a:rPr lang="es-ES" sz="1600" kern="1200" dirty="0"/>
                <a:t>Juegos Escolares  y Juvenil Nacionales </a:t>
              </a:r>
            </a:p>
          </p:txBody>
        </p:sp>
      </p:grpSp>
      <p:grpSp>
        <p:nvGrpSpPr>
          <p:cNvPr id="9" name="8 Grupo"/>
          <p:cNvGrpSpPr/>
          <p:nvPr/>
        </p:nvGrpSpPr>
        <p:grpSpPr>
          <a:xfrm>
            <a:off x="4357686" y="3571876"/>
            <a:ext cx="4071966" cy="1408183"/>
            <a:chOff x="1059306" y="31589"/>
            <a:chExt cx="3212734" cy="1682018"/>
          </a:xfrm>
        </p:grpSpPr>
        <p:sp>
          <p:nvSpPr>
            <p:cNvPr id="16" name="15 Rectángulo redondeado"/>
            <p:cNvSpPr/>
            <p:nvPr/>
          </p:nvSpPr>
          <p:spPr>
            <a:xfrm>
              <a:off x="1284761" y="31589"/>
              <a:ext cx="2987279" cy="1621267"/>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16 Rectángulo"/>
            <p:cNvSpPr/>
            <p:nvPr/>
          </p:nvSpPr>
          <p:spPr>
            <a:xfrm>
              <a:off x="1059306" y="202250"/>
              <a:ext cx="3107388" cy="15113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s-ES" sz="1600" kern="1200" dirty="0"/>
                <a:t>Categoría (13-15) Años.</a:t>
              </a:r>
            </a:p>
            <a:p>
              <a:pPr lvl="0" algn="ctr" defTabSz="266700">
                <a:lnSpc>
                  <a:spcPct val="90000"/>
                </a:lnSpc>
                <a:spcBef>
                  <a:spcPct val="0"/>
                </a:spcBef>
                <a:spcAft>
                  <a:spcPct val="35000"/>
                </a:spcAft>
              </a:pPr>
              <a:r>
                <a:rPr lang="es-ES" sz="1600" b="1" kern="1200" dirty="0"/>
                <a:t>(Nivel III) </a:t>
              </a:r>
              <a:endParaRPr lang="es-ES" sz="1600" kern="1200" dirty="0"/>
            </a:p>
            <a:p>
              <a:pPr lvl="0" algn="ctr" defTabSz="266700">
                <a:lnSpc>
                  <a:spcPct val="90000"/>
                </a:lnSpc>
                <a:spcBef>
                  <a:spcPct val="0"/>
                </a:spcBef>
                <a:spcAft>
                  <a:spcPct val="35000"/>
                </a:spcAft>
              </a:pPr>
              <a:r>
                <a:rPr lang="es-ES" sz="1600" kern="1200" dirty="0"/>
                <a:t> Juegos Escolares Nacionales</a:t>
              </a:r>
              <a:endParaRPr lang="es-ES" sz="1600" b="1" kern="1200" dirty="0"/>
            </a:p>
          </p:txBody>
        </p:sp>
      </p:grpSp>
      <p:grpSp>
        <p:nvGrpSpPr>
          <p:cNvPr id="10" name="9 Grupo"/>
          <p:cNvGrpSpPr/>
          <p:nvPr/>
        </p:nvGrpSpPr>
        <p:grpSpPr>
          <a:xfrm>
            <a:off x="214282" y="5143512"/>
            <a:ext cx="4071966" cy="928694"/>
            <a:chOff x="1745362" y="1789877"/>
            <a:chExt cx="2458590" cy="438804"/>
          </a:xfrm>
        </p:grpSpPr>
        <p:sp>
          <p:nvSpPr>
            <p:cNvPr id="14" name="13 Rectángulo redondeado"/>
            <p:cNvSpPr/>
            <p:nvPr/>
          </p:nvSpPr>
          <p:spPr>
            <a:xfrm>
              <a:off x="1745362" y="1789877"/>
              <a:ext cx="2458590" cy="438804"/>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14 Rectángulo"/>
            <p:cNvSpPr/>
            <p:nvPr/>
          </p:nvSpPr>
          <p:spPr>
            <a:xfrm>
              <a:off x="1766783" y="1811298"/>
              <a:ext cx="2415748" cy="3959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s-ES" sz="1600" kern="1200" dirty="0"/>
                <a:t>Categoría (10-12) Años. Pioneril</a:t>
              </a:r>
            </a:p>
            <a:p>
              <a:pPr lvl="0" algn="ctr" defTabSz="266700">
                <a:lnSpc>
                  <a:spcPct val="90000"/>
                </a:lnSpc>
                <a:spcBef>
                  <a:spcPct val="0"/>
                </a:spcBef>
                <a:spcAft>
                  <a:spcPct val="35000"/>
                </a:spcAft>
              </a:pPr>
              <a:r>
                <a:rPr lang="es-ES" sz="1600" b="1" kern="1200" dirty="0"/>
                <a:t> (Nivel II)</a:t>
              </a:r>
            </a:p>
            <a:p>
              <a:pPr lvl="0" algn="ctr" defTabSz="266700">
                <a:lnSpc>
                  <a:spcPct val="90000"/>
                </a:lnSpc>
                <a:spcBef>
                  <a:spcPct val="0"/>
                </a:spcBef>
                <a:spcAft>
                  <a:spcPct val="35000"/>
                </a:spcAft>
              </a:pPr>
              <a:r>
                <a:rPr lang="es-ES" sz="1600" kern="1200" dirty="0"/>
                <a:t>Provincial</a:t>
              </a:r>
            </a:p>
          </p:txBody>
        </p:sp>
      </p:grpSp>
      <p:grpSp>
        <p:nvGrpSpPr>
          <p:cNvPr id="11" name="10 Grupo"/>
          <p:cNvGrpSpPr/>
          <p:nvPr/>
        </p:nvGrpSpPr>
        <p:grpSpPr>
          <a:xfrm>
            <a:off x="5059578" y="5214950"/>
            <a:ext cx="3512949" cy="1428760"/>
            <a:chOff x="1761198" y="1802182"/>
            <a:chExt cx="3512949" cy="1706597"/>
          </a:xfrm>
        </p:grpSpPr>
        <p:sp>
          <p:nvSpPr>
            <p:cNvPr id="12" name="11 Rectángulo redondeado"/>
            <p:cNvSpPr/>
            <p:nvPr/>
          </p:nvSpPr>
          <p:spPr>
            <a:xfrm>
              <a:off x="1761198" y="1802182"/>
              <a:ext cx="3512949" cy="1621267"/>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12 Rectángulo"/>
            <p:cNvSpPr/>
            <p:nvPr/>
          </p:nvSpPr>
          <p:spPr>
            <a:xfrm>
              <a:off x="1782620" y="1887512"/>
              <a:ext cx="3420090" cy="16212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s-ES" sz="1600" kern="1200" dirty="0"/>
                <a:t>Categoría (8-9) Años</a:t>
              </a:r>
              <a:r>
                <a:rPr lang="es-ES" sz="1600" b="1" kern="1200" dirty="0"/>
                <a:t>.  </a:t>
              </a:r>
            </a:p>
            <a:p>
              <a:pPr lvl="0" algn="ctr" defTabSz="266700">
                <a:lnSpc>
                  <a:spcPct val="90000"/>
                </a:lnSpc>
                <a:spcBef>
                  <a:spcPct val="0"/>
                </a:spcBef>
                <a:spcAft>
                  <a:spcPct val="35000"/>
                </a:spcAft>
              </a:pPr>
              <a:r>
                <a:rPr lang="es-ES" sz="1600" b="1" kern="1200" dirty="0"/>
                <a:t>(Nivel I) </a:t>
              </a:r>
            </a:p>
            <a:p>
              <a:pPr lvl="0" algn="ctr" defTabSz="266700">
                <a:lnSpc>
                  <a:spcPct val="90000"/>
                </a:lnSpc>
                <a:spcBef>
                  <a:spcPct val="0"/>
                </a:spcBef>
                <a:spcAft>
                  <a:spcPct val="35000"/>
                </a:spcAft>
              </a:pPr>
              <a:r>
                <a:rPr lang="es-ES" sz="1600" kern="1200" dirty="0"/>
                <a:t>Competitivo de Base</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857232"/>
            <a:ext cx="8229600" cy="796908"/>
          </a:xfrm>
        </p:spPr>
        <p:txBody>
          <a:bodyPr>
            <a:normAutofit fontScale="90000"/>
          </a:bodyPr>
          <a:lstStyle/>
          <a:p>
            <a:r>
              <a:rPr lang="pt-BR" sz="2700" b="1" dirty="0"/>
              <a:t>Convocatórias deporte a partir de  </a:t>
            </a:r>
            <a:r>
              <a:rPr lang="es-ES" sz="2700" b="1" dirty="0"/>
              <a:t>2016 – 2020</a:t>
            </a:r>
            <a:r>
              <a:rPr lang="es-ES" sz="2700" dirty="0"/>
              <a:t/>
            </a:r>
            <a:br>
              <a:rPr lang="es-ES" sz="2700" dirty="0"/>
            </a:br>
            <a:r>
              <a:rPr lang="es-ES" sz="2700" dirty="0"/>
              <a:t>Categoría (8-9) Años</a:t>
            </a:r>
            <a:r>
              <a:rPr lang="es-ES" sz="2700" dirty="0" smtClean="0"/>
              <a:t>. (Nivel I ) </a:t>
            </a:r>
            <a:r>
              <a:rPr lang="es-ES" sz="2700" dirty="0"/>
              <a:t/>
            </a:r>
            <a:br>
              <a:rPr lang="es-ES" sz="2700" dirty="0"/>
            </a:br>
            <a:r>
              <a:rPr lang="es-ES" sz="2700" dirty="0" smtClean="0"/>
              <a:t>Competitivo </a:t>
            </a:r>
            <a:r>
              <a:rPr lang="es-ES" sz="2700" dirty="0"/>
              <a:t>de Base) </a:t>
            </a:r>
            <a:r>
              <a:rPr lang="es-ES" sz="2700" dirty="0" smtClean="0"/>
              <a:t>Provincial</a:t>
            </a:r>
            <a:r>
              <a:rPr lang="es-ES_tradnl" dirty="0"/>
              <a:t> </a:t>
            </a:r>
            <a:r>
              <a:rPr lang="es-ES" dirty="0"/>
              <a:t/>
            </a:r>
            <a:br>
              <a:rPr lang="es-ES" dirty="0"/>
            </a:br>
            <a:endParaRPr lang="es-ES" dirty="0"/>
          </a:p>
        </p:txBody>
      </p:sp>
      <p:sp>
        <p:nvSpPr>
          <p:cNvPr id="3" name="2 Marcador de contenido"/>
          <p:cNvSpPr>
            <a:spLocks noGrp="1"/>
          </p:cNvSpPr>
          <p:nvPr>
            <p:ph idx="1"/>
          </p:nvPr>
        </p:nvSpPr>
        <p:spPr/>
        <p:txBody>
          <a:bodyPr>
            <a:normAutofit fontScale="85000" lnSpcReduction="10000"/>
          </a:bodyPr>
          <a:lstStyle/>
          <a:p>
            <a:pPr marL="0" indent="0" algn="just">
              <a:buNone/>
            </a:pPr>
            <a:r>
              <a:rPr lang="es-ES" dirty="0"/>
              <a:t>El INDER y la Comisión Nacional de Esgrima convocan por este medio a todos los deportistas  vinculados a la práctica sistemática de la esgrima  en nuestro país, a participar en los eventos provinciales </a:t>
            </a:r>
            <a:r>
              <a:rPr lang="es-ES" dirty="0" smtClean="0"/>
              <a:t>Infantiles,  </a:t>
            </a:r>
            <a:r>
              <a:rPr lang="es-ES" dirty="0"/>
              <a:t>en las tres modalidades de la esgrima deportiva y ambos sexos (Femenino y Masculino).</a:t>
            </a:r>
          </a:p>
          <a:p>
            <a:pPr marL="0" indent="0" algn="just">
              <a:buNone/>
            </a:pPr>
            <a:r>
              <a:rPr lang="es-ES" b="1" dirty="0"/>
              <a:t>Bases Generales</a:t>
            </a:r>
            <a:endParaRPr lang="es-ES" dirty="0"/>
          </a:p>
          <a:p>
            <a:pPr marL="0" indent="0" algn="just">
              <a:buNone/>
            </a:pPr>
            <a:r>
              <a:rPr lang="es-ES" b="1" dirty="0"/>
              <a:t>Primera: </a:t>
            </a:r>
            <a:r>
              <a:rPr lang="es-ES" dirty="0"/>
              <a:t>Podrán participar todos los deportistas  correspondientes a las categorías 8-9 años, teniéndose en cuenta la fecha del 1ro de enero hasta el 31 de diciembre año fiscal.</a:t>
            </a:r>
          </a:p>
          <a:p>
            <a:endParaRPr lang="es-ES" dirty="0"/>
          </a:p>
        </p:txBody>
      </p:sp>
      <p:pic>
        <p:nvPicPr>
          <p:cNvPr id="4" name="3 Imagen" descr="C:\Users\Wuilliam\Pictures\Logos e imagenes\Copia Pioneril.png"/>
          <p:cNvPicPr/>
          <p:nvPr/>
        </p:nvPicPr>
        <p:blipFill>
          <a:blip r:embed="rId2" cstate="print"/>
          <a:srcRect/>
          <a:stretch>
            <a:fillRect/>
          </a:stretch>
        </p:blipFill>
        <p:spPr bwMode="auto">
          <a:xfrm>
            <a:off x="214282" y="357166"/>
            <a:ext cx="1228725" cy="125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6572272"/>
          </a:xfrm>
        </p:spPr>
        <p:txBody>
          <a:bodyPr>
            <a:normAutofit fontScale="85000" lnSpcReduction="10000"/>
          </a:bodyPr>
          <a:lstStyle/>
          <a:p>
            <a:pPr marL="90488" indent="-90488">
              <a:buNone/>
            </a:pPr>
            <a:r>
              <a:rPr lang="es-ES" b="1" dirty="0"/>
              <a:t>Tercera</a:t>
            </a:r>
            <a:r>
              <a:rPr lang="es-ES" dirty="0"/>
              <a:t>: La participación de dicha competencia tendrá carácter  provincial (Según disponibilidad del territorio) teniendo en cuenta la practica masiva del deporte en la zona </a:t>
            </a:r>
            <a:r>
              <a:rPr lang="es-ES" dirty="0" smtClean="0"/>
              <a:t>.</a:t>
            </a:r>
          </a:p>
          <a:p>
            <a:pPr marL="0" lvl="0" indent="0" algn="ctr">
              <a:buNone/>
            </a:pPr>
            <a:r>
              <a:rPr lang="es-ES_tradnl" b="1" dirty="0"/>
              <a:t>Bases Especiales</a:t>
            </a:r>
            <a:endParaRPr lang="es-ES" dirty="0"/>
          </a:p>
          <a:p>
            <a:pPr marL="0" indent="0" algn="just">
              <a:buNone/>
            </a:pPr>
            <a:r>
              <a:rPr lang="es-ES" b="1" dirty="0"/>
              <a:t>Primera: </a:t>
            </a:r>
            <a:r>
              <a:rPr lang="es-ES" dirty="0"/>
              <a:t>Como documento oficial de los participantes se exige la Tarjeta del Menor, el cual será necesario para verificar la edad de los participantes en el momento que lo solicite las Comisión provinciales o nacionales, así como la documentación establecida por el departamento de deporte escolar.</a:t>
            </a:r>
          </a:p>
          <a:p>
            <a:pPr marL="0" indent="0" algn="just">
              <a:buNone/>
            </a:pPr>
            <a:r>
              <a:rPr lang="es-ES" b="1" dirty="0"/>
              <a:t>Segunda</a:t>
            </a:r>
            <a:r>
              <a:rPr lang="es-ES" dirty="0"/>
              <a:t>: La Comisión provincial de esgrima  se reserva el derecho de resolver cualquier situación que no se encuentre contemplada en las bases y reglamentos de este evento. ( </a:t>
            </a:r>
            <a:r>
              <a:rPr lang="es-ES" dirty="0" smtClean="0"/>
              <a:t>Con </a:t>
            </a:r>
            <a:r>
              <a:rPr lang="es-ES" dirty="0"/>
              <a:t>la anuencia de la FCE)</a:t>
            </a:r>
          </a:p>
          <a:p>
            <a:pPr>
              <a:buNone/>
            </a:pPr>
            <a:endParaRPr lang="es-ES" dirty="0"/>
          </a:p>
          <a:p>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857232"/>
            <a:ext cx="8229600" cy="4525963"/>
          </a:xfrm>
        </p:spPr>
        <p:txBody>
          <a:bodyPr/>
          <a:lstStyle/>
          <a:p>
            <a:pPr marL="0" indent="0">
              <a:buNone/>
            </a:pPr>
            <a:r>
              <a:rPr lang="es-ES" b="1" dirty="0"/>
              <a:t>Bases Estratégicas para la categoría (8-9 años)</a:t>
            </a:r>
            <a:endParaRPr lang="es-ES" dirty="0"/>
          </a:p>
          <a:p>
            <a:pPr marL="0" lvl="0" indent="0" algn="just">
              <a:buNone/>
            </a:pPr>
            <a:r>
              <a:rPr lang="es-ES" dirty="0"/>
              <a:t>La prueba técnica tendrá una duración máxima de 2 minutos y el componente teórico 1: </a:t>
            </a:r>
            <a:r>
              <a:rPr lang="es-ES" dirty="0" smtClean="0"/>
              <a:t>30mit </a:t>
            </a:r>
            <a:r>
              <a:rPr lang="es-ES" dirty="0"/>
              <a:t>máximo.</a:t>
            </a:r>
          </a:p>
          <a:p>
            <a:pPr marL="0" lvl="0" indent="0" algn="just">
              <a:buNone/>
            </a:pPr>
            <a:r>
              <a:rPr lang="es-ES" dirty="0"/>
              <a:t>Los aspectos planteados en las presentes bases son susceptibles a cambios en dependencia de los cambios que pudieran surgir en el reglamento internacional.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_tradnl" b="1" dirty="0" smtClean="0"/>
              <a:t>Aspectos a tener en cuenta para el ingreso a los centros provinciales</a:t>
            </a:r>
            <a:r>
              <a:rPr lang="es-ES_tradnl" b="1" dirty="0" smtClean="0"/>
              <a:t>.</a:t>
            </a:r>
            <a:endParaRPr lang="es-ES" dirty="0"/>
          </a:p>
        </p:txBody>
      </p:sp>
      <p:sp>
        <p:nvSpPr>
          <p:cNvPr id="3" name="2 Marcador de contenido"/>
          <p:cNvSpPr>
            <a:spLocks noGrp="1"/>
          </p:cNvSpPr>
          <p:nvPr>
            <p:ph idx="1"/>
          </p:nvPr>
        </p:nvSpPr>
        <p:spPr/>
        <p:txBody>
          <a:bodyPr>
            <a:normAutofit fontScale="77500" lnSpcReduction="20000"/>
          </a:bodyPr>
          <a:lstStyle/>
          <a:p>
            <a:pPr lvl="0"/>
            <a:r>
              <a:rPr lang="es-ES_tradnl" dirty="0" smtClean="0"/>
              <a:t>Ubicación </a:t>
            </a:r>
            <a:r>
              <a:rPr lang="es-ES_tradnl" dirty="0" smtClean="0"/>
              <a:t>en el ranking  provincial   de la categoría (  Resultados deportivos) </a:t>
            </a:r>
            <a:endParaRPr lang="es-ES" dirty="0" smtClean="0"/>
          </a:p>
          <a:p>
            <a:pPr lvl="0"/>
            <a:r>
              <a:rPr lang="es-ES" dirty="0" smtClean="0"/>
              <a:t>Habilidades motrices, coordinación.</a:t>
            </a:r>
          </a:p>
          <a:p>
            <a:pPr lvl="0"/>
            <a:r>
              <a:rPr lang="es-ES" dirty="0" smtClean="0"/>
              <a:t>Grado de desarrollo físico y el registro del rendimiento.</a:t>
            </a:r>
          </a:p>
          <a:p>
            <a:pPr lvl="0"/>
            <a:r>
              <a:rPr lang="es-ES" dirty="0" smtClean="0"/>
              <a:t>Factores hereditarios y de salud.</a:t>
            </a:r>
          </a:p>
          <a:p>
            <a:pPr lvl="0"/>
            <a:r>
              <a:rPr lang="es-ES" dirty="0" smtClean="0"/>
              <a:t>Valoración de la regularidad del progreso del entrenamiento.</a:t>
            </a:r>
          </a:p>
          <a:p>
            <a:pPr lvl="0"/>
            <a:r>
              <a:rPr lang="es-ES" dirty="0" smtClean="0"/>
              <a:t>La coordinación de los movimientos.</a:t>
            </a:r>
          </a:p>
          <a:p>
            <a:pPr lvl="0"/>
            <a:r>
              <a:rPr lang="es-ES" dirty="0" smtClean="0"/>
              <a:t>La capacidad de comprensión y ejecución de los ejercicios.</a:t>
            </a:r>
          </a:p>
          <a:p>
            <a:pPr lvl="0"/>
            <a:r>
              <a:rPr lang="es-ES" dirty="0" smtClean="0"/>
              <a:t>Estado de salud y constitución física.</a:t>
            </a:r>
          </a:p>
          <a:p>
            <a:pPr lvl="0"/>
            <a:r>
              <a:rPr lang="es-ES" dirty="0" smtClean="0"/>
              <a:t>Situación social para la orientación hacia el deporte.</a:t>
            </a:r>
          </a:p>
          <a:p>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Nivel I)  Categoría Infantiles  (8-9) Años. (Iniciación deportiva). </a:t>
            </a:r>
            <a:endParaRPr lang="es-ES" dirty="0"/>
          </a:p>
        </p:txBody>
      </p:sp>
      <p:sp>
        <p:nvSpPr>
          <p:cNvPr id="3" name="2 Marcador de contenido"/>
          <p:cNvSpPr>
            <a:spLocks noGrp="1"/>
          </p:cNvSpPr>
          <p:nvPr>
            <p:ph idx="1"/>
          </p:nvPr>
        </p:nvSpPr>
        <p:spPr/>
        <p:txBody>
          <a:bodyPr>
            <a:normAutofit/>
          </a:bodyPr>
          <a:lstStyle/>
          <a:p>
            <a:pPr algn="ctr">
              <a:buNone/>
            </a:pPr>
            <a:r>
              <a:rPr lang="es-ES" b="1" dirty="0" smtClean="0"/>
              <a:t>Objetivos </a:t>
            </a:r>
            <a:r>
              <a:rPr lang="es-ES" b="1" dirty="0" smtClean="0"/>
              <a:t>generales</a:t>
            </a:r>
            <a:r>
              <a:rPr lang="es-ES" b="1" dirty="0" smtClean="0"/>
              <a:t>:</a:t>
            </a:r>
            <a:endParaRPr lang="es-ES" dirty="0" smtClean="0"/>
          </a:p>
          <a:p>
            <a:r>
              <a:rPr lang="es-ES" dirty="0" smtClean="0"/>
              <a:t>Iniciar </a:t>
            </a:r>
            <a:r>
              <a:rPr lang="es-ES" dirty="0" smtClean="0"/>
              <a:t>al alumno en la </a:t>
            </a:r>
            <a:r>
              <a:rPr lang="es-ES" dirty="0" smtClean="0"/>
              <a:t>motivación </a:t>
            </a:r>
            <a:r>
              <a:rPr lang="es-ES" dirty="0" smtClean="0"/>
              <a:t>e </a:t>
            </a:r>
            <a:r>
              <a:rPr lang="es-ES" dirty="0" smtClean="0"/>
              <a:t>interés hacia la práctica sistemática de      actividades </a:t>
            </a:r>
            <a:r>
              <a:rPr lang="es-ES" dirty="0" smtClean="0"/>
              <a:t>deportivas.</a:t>
            </a:r>
          </a:p>
          <a:p>
            <a:r>
              <a:rPr lang="es-ES" dirty="0" smtClean="0"/>
              <a:t>Estimular </a:t>
            </a:r>
            <a:r>
              <a:rPr lang="es-ES" dirty="0" smtClean="0"/>
              <a:t>hábitos fundamentales de </a:t>
            </a:r>
            <a:r>
              <a:rPr lang="es-ES" dirty="0" smtClean="0"/>
              <a:t>conducta, higiene </a:t>
            </a:r>
            <a:r>
              <a:rPr lang="es-ES" dirty="0" smtClean="0"/>
              <a:t>y relaciones </a:t>
            </a:r>
            <a:r>
              <a:rPr lang="es-ES" dirty="0" smtClean="0"/>
              <a:t>sociales.</a:t>
            </a:r>
          </a:p>
          <a:p>
            <a:r>
              <a:rPr lang="es-ES" dirty="0" smtClean="0"/>
              <a:t>Estimular, mediante </a:t>
            </a:r>
            <a:r>
              <a:rPr lang="es-ES" dirty="0" smtClean="0"/>
              <a:t>la </a:t>
            </a:r>
            <a:r>
              <a:rPr lang="es-ES" dirty="0" smtClean="0"/>
              <a:t>práctica </a:t>
            </a:r>
            <a:r>
              <a:rPr lang="es-ES" dirty="0" smtClean="0"/>
              <a:t>deportiva, </a:t>
            </a:r>
            <a:r>
              <a:rPr lang="es-ES" dirty="0" smtClean="0"/>
              <a:t>el respeto a las </a:t>
            </a:r>
            <a:r>
              <a:rPr lang="es-ES" dirty="0" smtClean="0"/>
              <a:t>leyes.</a:t>
            </a:r>
          </a:p>
          <a:p>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Objetivos específicos:</a:t>
            </a:r>
            <a:r>
              <a:rPr lang="es-ES" dirty="0" smtClean="0"/>
              <a:t/>
            </a:r>
            <a:br>
              <a:rPr lang="es-ES" dirty="0" smtClean="0"/>
            </a:br>
            <a:endParaRPr lang="es-ES" dirty="0"/>
          </a:p>
        </p:txBody>
      </p:sp>
      <p:sp>
        <p:nvSpPr>
          <p:cNvPr id="3" name="2 Marcador de contenido"/>
          <p:cNvSpPr>
            <a:spLocks noGrp="1"/>
          </p:cNvSpPr>
          <p:nvPr>
            <p:ph idx="1"/>
          </p:nvPr>
        </p:nvSpPr>
        <p:spPr>
          <a:xfrm>
            <a:off x="428596" y="1214422"/>
            <a:ext cx="8229600" cy="4525963"/>
          </a:xfrm>
        </p:spPr>
        <p:txBody>
          <a:bodyPr>
            <a:normAutofit fontScale="92500" lnSpcReduction="10000"/>
          </a:bodyPr>
          <a:lstStyle/>
          <a:p>
            <a:endParaRPr lang="es-ES" dirty="0" smtClean="0"/>
          </a:p>
          <a:p>
            <a:pPr lvl="0"/>
            <a:r>
              <a:rPr lang="es-ES_tradnl" dirty="0" smtClean="0"/>
              <a:t>Iniciar  el aprendizaje de los elementos básicos de la esgrima. </a:t>
            </a:r>
            <a:endParaRPr lang="es-ES" dirty="0" smtClean="0"/>
          </a:p>
          <a:p>
            <a:pPr lvl="0"/>
            <a:r>
              <a:rPr lang="es-ES_tradnl" dirty="0" smtClean="0"/>
              <a:t>Iniciar el </a:t>
            </a:r>
            <a:r>
              <a:rPr lang="es-ES_tradnl" dirty="0" smtClean="0"/>
              <a:t>aprendizaje </a:t>
            </a:r>
            <a:r>
              <a:rPr lang="es-ES_tradnl" dirty="0" smtClean="0"/>
              <a:t>de las posiciones fundamentales </a:t>
            </a:r>
            <a:r>
              <a:rPr lang="es-ES_tradnl" dirty="0" smtClean="0"/>
              <a:t>y </a:t>
            </a:r>
            <a:r>
              <a:rPr lang="es-ES_tradnl" dirty="0" smtClean="0"/>
              <a:t>los </a:t>
            </a:r>
            <a:r>
              <a:rPr lang="es-ES_tradnl" dirty="0" smtClean="0"/>
              <a:t>desplazamientos.</a:t>
            </a:r>
            <a:endParaRPr lang="es-ES" dirty="0" smtClean="0"/>
          </a:p>
          <a:p>
            <a:pPr lvl="0"/>
            <a:r>
              <a:rPr lang="es-ES_tradnl" dirty="0" smtClean="0"/>
              <a:t>Adiestrar a los estudiantes en </a:t>
            </a:r>
            <a:r>
              <a:rPr lang="es-ES_tradnl" dirty="0" smtClean="0"/>
              <a:t>los </a:t>
            </a:r>
            <a:r>
              <a:rPr lang="es-ES_tradnl" dirty="0" smtClean="0"/>
              <a:t>conocimientos </a:t>
            </a:r>
            <a:r>
              <a:rPr lang="es-ES_tradnl" dirty="0" smtClean="0"/>
              <a:t>de </a:t>
            </a:r>
            <a:r>
              <a:rPr lang="es-ES_tradnl" dirty="0" smtClean="0"/>
              <a:t>la técnica </a:t>
            </a:r>
            <a:r>
              <a:rPr lang="es-ES_tradnl" dirty="0" smtClean="0"/>
              <a:t>básica </a:t>
            </a:r>
            <a:r>
              <a:rPr lang="es-ES_tradnl" dirty="0" smtClean="0"/>
              <a:t>de su </a:t>
            </a:r>
            <a:r>
              <a:rPr lang="es-ES_tradnl" dirty="0" smtClean="0"/>
              <a:t>arma.</a:t>
            </a:r>
            <a:endParaRPr lang="es-ES" dirty="0" smtClean="0"/>
          </a:p>
          <a:p>
            <a:pPr lvl="0"/>
            <a:r>
              <a:rPr lang="es-ES_tradnl" dirty="0" smtClean="0"/>
              <a:t>Conocer </a:t>
            </a:r>
            <a:r>
              <a:rPr lang="es-ES_tradnl" dirty="0" smtClean="0"/>
              <a:t>las </a:t>
            </a:r>
            <a:r>
              <a:rPr lang="es-ES_tradnl" dirty="0" smtClean="0"/>
              <a:t>nociones </a:t>
            </a:r>
            <a:r>
              <a:rPr lang="es-ES_tradnl" dirty="0" smtClean="0"/>
              <a:t>del </a:t>
            </a:r>
            <a:r>
              <a:rPr lang="es-ES_tradnl" dirty="0" smtClean="0"/>
              <a:t>Reglamento de  </a:t>
            </a:r>
            <a:r>
              <a:rPr lang="es-ES_tradnl" dirty="0" smtClean="0"/>
              <a:t>carácter </a:t>
            </a:r>
            <a:r>
              <a:rPr lang="es-ES_tradnl" dirty="0" smtClean="0"/>
              <a:t>general y de  </a:t>
            </a:r>
            <a:r>
              <a:rPr lang="es-ES_tradnl" dirty="0" smtClean="0"/>
              <a:t>su arma específica.</a:t>
            </a:r>
            <a:endParaRPr lang="es-ES" dirty="0" smtClean="0"/>
          </a:p>
          <a:p>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Wuilliam\Pictures\Logos e imagenes\Esgruima.pn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3" name="2 Marcador de contenido"/>
          <p:cNvSpPr>
            <a:spLocks noGrp="1"/>
          </p:cNvSpPr>
          <p:nvPr>
            <p:ph idx="1"/>
          </p:nvPr>
        </p:nvSpPr>
        <p:spPr>
          <a:xfrm>
            <a:off x="457200" y="0"/>
            <a:ext cx="8229600" cy="3000373"/>
          </a:xfrm>
        </p:spPr>
        <p:txBody>
          <a:bodyPr/>
          <a:lstStyle/>
          <a:p>
            <a:pPr>
              <a:buNone/>
            </a:pPr>
            <a:r>
              <a:rPr lang="es-ES" b="1" dirty="0" smtClean="0"/>
              <a:t>Contenido </a:t>
            </a:r>
            <a:r>
              <a:rPr lang="es-ES" b="1" dirty="0"/>
              <a:t>de </a:t>
            </a:r>
            <a:r>
              <a:rPr lang="es-ES" b="1" dirty="0" smtClean="0"/>
              <a:t>trabajo de los </a:t>
            </a:r>
            <a:r>
              <a:rPr lang="es-ES" b="1" dirty="0"/>
              <a:t>diferentes </a:t>
            </a:r>
            <a:r>
              <a:rPr lang="es-ES" b="1" dirty="0" smtClean="0"/>
              <a:t>aspectos de </a:t>
            </a:r>
            <a:r>
              <a:rPr lang="es-ES" b="1" dirty="0"/>
              <a:t>la </a:t>
            </a:r>
            <a:r>
              <a:rPr lang="es-ES" b="1" dirty="0" smtClean="0"/>
              <a:t>preparación. </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clrChange>
              <a:clrFrom>
                <a:srgbClr val="FFFFFF"/>
              </a:clrFrom>
              <a:clrTo>
                <a:srgbClr val="FFFFFF">
                  <a:alpha val="0"/>
                </a:srgbClr>
              </a:clrTo>
            </a:clrChange>
            <a:lum bright="52000" contrast="-88000"/>
          </a:blip>
          <a:srcRect/>
          <a:stretch>
            <a:fillRect/>
          </a:stretch>
        </p:blipFill>
        <p:spPr bwMode="auto">
          <a:xfrm>
            <a:off x="0" y="1"/>
            <a:ext cx="9144000" cy="6858000"/>
          </a:xfrm>
          <a:prstGeom prst="rect">
            <a:avLst/>
          </a:prstGeom>
          <a:noFill/>
          <a:ln w="9525">
            <a:noFill/>
            <a:miter lim="800000"/>
            <a:headEnd/>
            <a:tailEnd/>
          </a:ln>
        </p:spPr>
      </p:pic>
      <p:sp>
        <p:nvSpPr>
          <p:cNvPr id="2" name="1 Título"/>
          <p:cNvSpPr>
            <a:spLocks noGrp="1"/>
          </p:cNvSpPr>
          <p:nvPr>
            <p:ph type="title"/>
          </p:nvPr>
        </p:nvSpPr>
        <p:spPr>
          <a:xfrm>
            <a:off x="0" y="0"/>
            <a:ext cx="8229600" cy="1143000"/>
          </a:xfrm>
        </p:spPr>
        <p:txBody>
          <a:bodyPr/>
          <a:lstStyle/>
          <a:p>
            <a:r>
              <a:rPr lang="es-ES" dirty="0" smtClean="0"/>
              <a:t>Confeccionado por: </a:t>
            </a:r>
            <a:endParaRPr lang="es-ES" dirty="0"/>
          </a:p>
        </p:txBody>
      </p:sp>
      <p:sp>
        <p:nvSpPr>
          <p:cNvPr id="3" name="2 Marcador de contenido"/>
          <p:cNvSpPr>
            <a:spLocks noGrp="1"/>
          </p:cNvSpPr>
          <p:nvPr>
            <p:ph idx="1"/>
          </p:nvPr>
        </p:nvSpPr>
        <p:spPr>
          <a:xfrm>
            <a:off x="0" y="1643050"/>
            <a:ext cx="7572396" cy="4525963"/>
          </a:xfrm>
        </p:spPr>
        <p:txBody>
          <a:bodyPr>
            <a:normAutofit fontScale="70000" lnSpcReduction="20000"/>
          </a:bodyPr>
          <a:lstStyle/>
          <a:p>
            <a:pPr>
              <a:buNone/>
            </a:pPr>
            <a:r>
              <a:rPr lang="es-ES_tradnl" dirty="0"/>
              <a:t>EPG. William Francisco Rodríguez Heredia (J´ Asignatura  UCCFD)  </a:t>
            </a:r>
            <a:endParaRPr lang="es-ES" dirty="0"/>
          </a:p>
          <a:p>
            <a:pPr>
              <a:buNone/>
            </a:pPr>
            <a:r>
              <a:rPr lang="es-ES_tradnl" dirty="0"/>
              <a:t>MSc Jesús Ortiz Luis (Profesor  asignatura UCCFD)</a:t>
            </a:r>
            <a:endParaRPr lang="es-ES" dirty="0"/>
          </a:p>
          <a:p>
            <a:pPr>
              <a:buNone/>
            </a:pPr>
            <a:r>
              <a:rPr lang="es-ES_tradnl" dirty="0"/>
              <a:t>EPG. Alhjadis Ricardo Bandera Miranda (Comisionado nacional de esgrima)</a:t>
            </a:r>
            <a:endParaRPr lang="es-ES" dirty="0"/>
          </a:p>
          <a:p>
            <a:pPr>
              <a:buNone/>
            </a:pPr>
            <a:r>
              <a:rPr lang="es-ES_tradnl" b="1" dirty="0"/>
              <a:t>Colaboradores:</a:t>
            </a:r>
            <a:endParaRPr lang="es-ES" dirty="0"/>
          </a:p>
          <a:p>
            <a:pPr>
              <a:buNone/>
            </a:pPr>
            <a:r>
              <a:rPr lang="es-ES_tradnl" dirty="0"/>
              <a:t>EPG. María Mercedes Del Risco Randich (Metodóloga C.N.)  </a:t>
            </a:r>
            <a:endParaRPr lang="es-ES" dirty="0"/>
          </a:p>
          <a:p>
            <a:pPr>
              <a:buNone/>
            </a:pPr>
            <a:r>
              <a:rPr lang="es-ES_tradnl" dirty="0"/>
              <a:t>EPG. Rigoberto Morejón Llanes (Presidente de la FCE)</a:t>
            </a:r>
            <a:endParaRPr lang="es-ES" dirty="0"/>
          </a:p>
          <a:p>
            <a:pPr>
              <a:buNone/>
            </a:pPr>
            <a:r>
              <a:rPr lang="es-ES_tradnl" dirty="0"/>
              <a:t>EPG. José Servando Hernandez Leon </a:t>
            </a:r>
            <a:endParaRPr lang="es-ES" dirty="0"/>
          </a:p>
          <a:p>
            <a:pPr>
              <a:buNone/>
            </a:pPr>
            <a:r>
              <a:rPr lang="es-ES_tradnl" dirty="0"/>
              <a:t>DrC. Beatriz Sánchez Córdova.</a:t>
            </a:r>
            <a:endParaRPr lang="es-ES" dirty="0"/>
          </a:p>
          <a:p>
            <a:pPr>
              <a:buNone/>
            </a:pPr>
            <a:r>
              <a:rPr lang="es-ES_tradnl" dirty="0"/>
              <a:t>DrC. José Antonio Díaz Rey </a:t>
            </a:r>
            <a:endParaRPr lang="es-ES" dirty="0"/>
          </a:p>
          <a:p>
            <a:pPr>
              <a:buNone/>
            </a:pPr>
            <a:r>
              <a:rPr lang="es-ES_tradnl" dirty="0"/>
              <a:t>Colectivo de entrenadores de la </a:t>
            </a:r>
            <a:r>
              <a:rPr lang="es-ES_tradnl" dirty="0" smtClean="0"/>
              <a:t>ESFAA </a:t>
            </a:r>
            <a:r>
              <a:rPr lang="es-ES_tradnl" dirty="0"/>
              <a:t>´´ Cero Pelado´´</a:t>
            </a:r>
            <a:endParaRPr lang="es-ES" dirty="0"/>
          </a:p>
          <a:p>
            <a:pPr>
              <a:buNone/>
            </a:pPr>
            <a:r>
              <a:rPr lang="es-ES_tradnl" dirty="0"/>
              <a:t>Metodólogos provinciales </a:t>
            </a:r>
            <a:endParaRPr lang="es-ES" dirty="0"/>
          </a:p>
          <a:p>
            <a:pPr>
              <a:buNone/>
            </a:pPr>
            <a:r>
              <a:rPr lang="es-ES_tradnl" dirty="0"/>
              <a:t>Colectivo de entrenadores de centros provinciales </a:t>
            </a:r>
            <a:endParaRPr lang="es-ES" dirty="0"/>
          </a:p>
          <a:p>
            <a:endParaRPr lang="es-E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6579" y="1307398"/>
            <a:ext cx="2357422" cy="5264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Contenido de la preparación física general (Florete, Espada y Sable</a:t>
            </a:r>
            <a:r>
              <a:rPr lang="es-ES_tradnl" b="1" dirty="0" smtClean="0"/>
              <a:t>)</a:t>
            </a:r>
            <a:endParaRPr lang="es-ES" dirty="0"/>
          </a:p>
        </p:txBody>
      </p:sp>
      <p:sp>
        <p:nvSpPr>
          <p:cNvPr id="3" name="2 Marcador de contenido"/>
          <p:cNvSpPr>
            <a:spLocks noGrp="1"/>
          </p:cNvSpPr>
          <p:nvPr>
            <p:ph idx="1"/>
          </p:nvPr>
        </p:nvSpPr>
        <p:spPr/>
        <p:txBody>
          <a:bodyPr/>
          <a:lstStyle/>
          <a:p>
            <a:pPr lvl="0"/>
            <a:r>
              <a:rPr lang="es-ES_tradnl" dirty="0" smtClean="0"/>
              <a:t>Ejercicios de formación</a:t>
            </a:r>
            <a:r>
              <a:rPr lang="es-ES_tradnl" dirty="0" smtClean="0"/>
              <a:t>, </a:t>
            </a:r>
            <a:r>
              <a:rPr lang="es-ES_tradnl" dirty="0" smtClean="0"/>
              <a:t>conocimiento </a:t>
            </a:r>
            <a:r>
              <a:rPr lang="es-ES_tradnl" dirty="0" smtClean="0"/>
              <a:t>de </a:t>
            </a:r>
            <a:r>
              <a:rPr lang="es-ES_tradnl" dirty="0" smtClean="0"/>
              <a:t>las voces de </a:t>
            </a:r>
            <a:r>
              <a:rPr lang="es-ES_tradnl" dirty="0" smtClean="0"/>
              <a:t>mando, </a:t>
            </a:r>
            <a:r>
              <a:rPr lang="es-ES_tradnl" dirty="0" smtClean="0"/>
              <a:t> giros y      </a:t>
            </a:r>
            <a:r>
              <a:rPr lang="es-ES_tradnl" dirty="0" smtClean="0"/>
              <a:t>cambios </a:t>
            </a:r>
            <a:r>
              <a:rPr lang="es-ES_tradnl" dirty="0" smtClean="0"/>
              <a:t>de dirección </a:t>
            </a:r>
            <a:r>
              <a:rPr lang="es-ES_tradnl" dirty="0" smtClean="0"/>
              <a:t>en </a:t>
            </a:r>
            <a:r>
              <a:rPr lang="es-ES_tradnl" dirty="0" smtClean="0"/>
              <a:t>la formación</a:t>
            </a:r>
            <a:r>
              <a:rPr lang="es-ES_tradnl" dirty="0" smtClean="0"/>
              <a:t>, </a:t>
            </a:r>
            <a:r>
              <a:rPr lang="es-ES_tradnl" dirty="0" smtClean="0"/>
              <a:t>diferentes tipos de </a:t>
            </a:r>
            <a:r>
              <a:rPr lang="es-ES_tradnl" dirty="0" smtClean="0"/>
              <a:t>marcha, </a:t>
            </a:r>
            <a:r>
              <a:rPr lang="es-ES_tradnl" dirty="0" smtClean="0"/>
              <a:t> carreras      </a:t>
            </a:r>
            <a:r>
              <a:rPr lang="es-ES_tradnl" dirty="0" smtClean="0"/>
              <a:t>y </a:t>
            </a:r>
            <a:r>
              <a:rPr lang="es-ES_tradnl" dirty="0" smtClean="0"/>
              <a:t>saltos</a:t>
            </a:r>
            <a:r>
              <a:rPr lang="es-ES_tradnl" dirty="0" smtClean="0"/>
              <a:t>.</a:t>
            </a:r>
            <a:endParaRPr lang="es-ES" dirty="0" smtClean="0"/>
          </a:p>
          <a:p>
            <a:pPr lvl="0"/>
            <a:r>
              <a:rPr lang="es-ES_tradnl" dirty="0" smtClean="0"/>
              <a:t>Juegos </a:t>
            </a:r>
            <a:r>
              <a:rPr lang="es-ES_tradnl" dirty="0" smtClean="0"/>
              <a:t>deportivos sobre habilidades</a:t>
            </a:r>
            <a:r>
              <a:rPr lang="es-ES_tradnl" dirty="0" smtClean="0"/>
              <a:t>, </a:t>
            </a:r>
            <a:r>
              <a:rPr lang="es-ES_tradnl" dirty="0" smtClean="0"/>
              <a:t> </a:t>
            </a:r>
            <a:r>
              <a:rPr lang="es-ES_tradnl" dirty="0" smtClean="0"/>
              <a:t>rapidez, </a:t>
            </a:r>
            <a:r>
              <a:rPr lang="es-ES_tradnl" dirty="0" smtClean="0"/>
              <a:t> </a:t>
            </a:r>
            <a:r>
              <a:rPr lang="es-ES_tradnl" dirty="0" smtClean="0"/>
              <a:t>reacción </a:t>
            </a:r>
            <a:r>
              <a:rPr lang="es-ES_tradnl" dirty="0" smtClean="0"/>
              <a:t>y coordinación</a:t>
            </a:r>
            <a:r>
              <a:rPr lang="es-ES_tradnl" dirty="0" smtClean="0"/>
              <a:t>.</a:t>
            </a:r>
            <a:endParaRPr lang="es-ES" dirty="0" smtClean="0"/>
          </a:p>
          <a:p>
            <a:pPr lvl="0"/>
            <a:r>
              <a:rPr lang="es-ES_tradnl" dirty="0" smtClean="0"/>
              <a:t>Ejercicios para </a:t>
            </a:r>
            <a:r>
              <a:rPr lang="es-ES_tradnl" dirty="0" smtClean="0"/>
              <a:t>la </a:t>
            </a:r>
            <a:r>
              <a:rPr lang="es-ES_tradnl" dirty="0" smtClean="0"/>
              <a:t>cultura general de movimientos con elegancia </a:t>
            </a:r>
            <a:r>
              <a:rPr lang="es-ES_tradnl" dirty="0" smtClean="0"/>
              <a:t>y plasticidad.</a:t>
            </a:r>
            <a:endParaRPr lang="es-ES" dirty="0" smtClean="0"/>
          </a:p>
          <a:p>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Contenido de la preparación física especial (Florete, Espada y Sable) </a:t>
            </a:r>
            <a:endParaRPr lang="es-ES" dirty="0"/>
          </a:p>
        </p:txBody>
      </p:sp>
      <p:sp>
        <p:nvSpPr>
          <p:cNvPr id="3" name="2 Marcador de contenido"/>
          <p:cNvSpPr>
            <a:spLocks noGrp="1"/>
          </p:cNvSpPr>
          <p:nvPr>
            <p:ph idx="1"/>
          </p:nvPr>
        </p:nvSpPr>
        <p:spPr/>
        <p:txBody>
          <a:bodyPr>
            <a:normAutofit lnSpcReduction="10000"/>
          </a:bodyPr>
          <a:lstStyle/>
          <a:p>
            <a:pPr>
              <a:buNone/>
            </a:pPr>
            <a:endParaRPr lang="es-ES" dirty="0" smtClean="0"/>
          </a:p>
          <a:p>
            <a:pPr lvl="0"/>
            <a:r>
              <a:rPr lang="es-ES_tradnl" dirty="0" smtClean="0"/>
              <a:t>Ejecución de grupos de ejercicios para </a:t>
            </a:r>
            <a:r>
              <a:rPr lang="es-ES_tradnl" dirty="0" smtClean="0"/>
              <a:t>la estimulación de las capacidades </a:t>
            </a:r>
            <a:r>
              <a:rPr lang="es-ES_tradnl" dirty="0" smtClean="0"/>
              <a:t> </a:t>
            </a:r>
            <a:r>
              <a:rPr lang="es-ES_tradnl" dirty="0" smtClean="0"/>
              <a:t>especiales, fuerza, rapidez y resistencia, además de </a:t>
            </a:r>
            <a:r>
              <a:rPr lang="es-ES_tradnl" dirty="0" smtClean="0"/>
              <a:t>cualidades velocidad </a:t>
            </a:r>
            <a:r>
              <a:rPr lang="es-ES_tradnl" dirty="0" smtClean="0"/>
              <a:t>de </a:t>
            </a:r>
            <a:r>
              <a:rPr lang="es-ES_tradnl" dirty="0" smtClean="0"/>
              <a:t>reacción </a:t>
            </a:r>
            <a:r>
              <a:rPr lang="es-ES_tradnl" dirty="0" smtClean="0"/>
              <a:t>simple </a:t>
            </a:r>
            <a:r>
              <a:rPr lang="es-ES_tradnl" dirty="0" smtClean="0"/>
              <a:t>y </a:t>
            </a:r>
            <a:r>
              <a:rPr lang="es-ES_tradnl" dirty="0" smtClean="0"/>
              <a:t>compleja, </a:t>
            </a:r>
            <a:r>
              <a:rPr lang="es-ES_tradnl" dirty="0" smtClean="0"/>
              <a:t> sentido táctil</a:t>
            </a:r>
            <a:r>
              <a:rPr lang="es-ES_tradnl" dirty="0" smtClean="0"/>
              <a:t>,  </a:t>
            </a:r>
            <a:r>
              <a:rPr lang="es-ES_tradnl" dirty="0" smtClean="0"/>
              <a:t>sentido de la distancia y </a:t>
            </a:r>
            <a:r>
              <a:rPr lang="es-ES_tradnl" dirty="0" smtClean="0"/>
              <a:t>otros.</a:t>
            </a:r>
            <a:endParaRPr lang="es-ES" dirty="0" smtClean="0"/>
          </a:p>
          <a:p>
            <a:pPr lvl="0"/>
            <a:r>
              <a:rPr lang="es-ES_tradnl" dirty="0" smtClean="0"/>
              <a:t>Trabajo </a:t>
            </a:r>
            <a:r>
              <a:rPr lang="es-ES_tradnl" dirty="0" smtClean="0"/>
              <a:t>con grupos </a:t>
            </a:r>
            <a:r>
              <a:rPr lang="es-ES_tradnl" dirty="0" smtClean="0"/>
              <a:t>de </a:t>
            </a:r>
            <a:r>
              <a:rPr lang="es-ES_tradnl" dirty="0" smtClean="0"/>
              <a:t>ejercicios para el </a:t>
            </a:r>
            <a:r>
              <a:rPr lang="es-ES_tradnl" dirty="0" smtClean="0"/>
              <a:t>desarrollo </a:t>
            </a:r>
            <a:r>
              <a:rPr lang="es-ES_tradnl" dirty="0" smtClean="0"/>
              <a:t>de </a:t>
            </a:r>
            <a:r>
              <a:rPr lang="es-ES_tradnl" dirty="0" smtClean="0"/>
              <a:t>la técnica.</a:t>
            </a:r>
            <a:endParaRPr lang="es-ES" dirty="0" smtClean="0"/>
          </a:p>
          <a:p>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Contenido de la preparación técnico­ táctica.</a:t>
            </a:r>
            <a:endParaRPr lang="es-ES" dirty="0"/>
          </a:p>
        </p:txBody>
      </p:sp>
      <p:sp>
        <p:nvSpPr>
          <p:cNvPr id="3" name="2 Marcador de contenido"/>
          <p:cNvSpPr>
            <a:spLocks noGrp="1"/>
          </p:cNvSpPr>
          <p:nvPr>
            <p:ph idx="1"/>
          </p:nvPr>
        </p:nvSpPr>
        <p:spPr>
          <a:xfrm>
            <a:off x="457200" y="1600200"/>
            <a:ext cx="8229600" cy="5257800"/>
          </a:xfrm>
        </p:spPr>
        <p:txBody>
          <a:bodyPr>
            <a:normAutofit fontScale="85000" lnSpcReduction="20000"/>
          </a:bodyPr>
          <a:lstStyle/>
          <a:p>
            <a:pPr>
              <a:buNone/>
            </a:pPr>
            <a:r>
              <a:rPr lang="es-ES_tradnl" b="1" dirty="0" smtClean="0"/>
              <a:t>(</a:t>
            </a:r>
            <a:r>
              <a:rPr lang="es-ES_tradnl" b="1" dirty="0" smtClean="0"/>
              <a:t>Florete</a:t>
            </a:r>
            <a:r>
              <a:rPr lang="es-ES_tradnl" b="1" dirty="0" smtClean="0"/>
              <a:t>)</a:t>
            </a:r>
            <a:endParaRPr lang="es-ES" dirty="0" smtClean="0"/>
          </a:p>
          <a:p>
            <a:pPr lvl="0"/>
            <a:r>
              <a:rPr lang="es-ES_tradnl" dirty="0" smtClean="0"/>
              <a:t>Estudio </a:t>
            </a:r>
            <a:r>
              <a:rPr lang="es-ES_tradnl" dirty="0" smtClean="0"/>
              <a:t>de los elementos básicos, </a:t>
            </a:r>
            <a:r>
              <a:rPr lang="es-ES_tradnl" dirty="0" smtClean="0"/>
              <a:t>(agarre </a:t>
            </a:r>
            <a:r>
              <a:rPr lang="es-ES_tradnl" dirty="0" smtClean="0"/>
              <a:t>del </a:t>
            </a:r>
            <a:r>
              <a:rPr lang="es-ES_tradnl" dirty="0" smtClean="0"/>
              <a:t>arma</a:t>
            </a:r>
            <a:r>
              <a:rPr lang="es-ES_tradnl" dirty="0" smtClean="0"/>
              <a:t>, saludo, posición de guardia.</a:t>
            </a:r>
            <a:endParaRPr lang="es-ES" dirty="0" smtClean="0"/>
          </a:p>
          <a:p>
            <a:pPr>
              <a:buNone/>
            </a:pPr>
            <a:r>
              <a:rPr lang="es-ES_tradnl" b="1" dirty="0" smtClean="0"/>
              <a:t>(Espada)</a:t>
            </a:r>
            <a:endParaRPr lang="es-ES" dirty="0" smtClean="0"/>
          </a:p>
          <a:p>
            <a:pPr lvl="0"/>
            <a:r>
              <a:rPr lang="es-ES_tradnl" dirty="0" smtClean="0"/>
              <a:t>Estudio </a:t>
            </a:r>
            <a:r>
              <a:rPr lang="es-ES_tradnl" dirty="0" smtClean="0"/>
              <a:t>de </a:t>
            </a:r>
            <a:r>
              <a:rPr lang="es-ES_tradnl" dirty="0" smtClean="0"/>
              <a:t>los desplazamientos, </a:t>
            </a:r>
            <a:r>
              <a:rPr lang="es-ES_tradnl" dirty="0" smtClean="0"/>
              <a:t>pasos </a:t>
            </a:r>
            <a:r>
              <a:rPr lang="es-ES_tradnl" dirty="0" smtClean="0"/>
              <a:t>adelante, </a:t>
            </a:r>
            <a:r>
              <a:rPr lang="es-ES_tradnl" dirty="0" smtClean="0"/>
              <a:t>atrás </a:t>
            </a:r>
            <a:r>
              <a:rPr lang="es-ES_tradnl" dirty="0" smtClean="0"/>
              <a:t>salto adelante y atrás.</a:t>
            </a:r>
            <a:endParaRPr lang="es-ES" dirty="0" smtClean="0"/>
          </a:p>
          <a:p>
            <a:pPr lvl="0"/>
            <a:r>
              <a:rPr lang="es-ES_tradnl" dirty="0" smtClean="0"/>
              <a:t>Estudio y conceptos de  </a:t>
            </a:r>
            <a:r>
              <a:rPr lang="es-ES_tradnl" dirty="0" smtClean="0"/>
              <a:t>las diferentes distancias.</a:t>
            </a:r>
          </a:p>
          <a:p>
            <a:pPr lvl="0">
              <a:buNone/>
            </a:pPr>
            <a:r>
              <a:rPr lang="es-ES" b="1" dirty="0" smtClean="0"/>
              <a:t>(Sable</a:t>
            </a:r>
            <a:r>
              <a:rPr lang="es-ES" b="1" dirty="0" smtClean="0"/>
              <a:t>)</a:t>
            </a:r>
          </a:p>
          <a:p>
            <a:pPr lvl="0"/>
            <a:r>
              <a:rPr lang="es-ES_tradnl" dirty="0" smtClean="0"/>
              <a:t>Estudio de las distintas posiciones de </a:t>
            </a:r>
            <a:r>
              <a:rPr lang="es-ES_tradnl" dirty="0" smtClean="0"/>
              <a:t>la </a:t>
            </a:r>
            <a:r>
              <a:rPr lang="es-ES_tradnl" dirty="0" smtClean="0"/>
              <a:t>mano armada y </a:t>
            </a:r>
            <a:r>
              <a:rPr lang="es-ES_tradnl" dirty="0" smtClean="0"/>
              <a:t>las </a:t>
            </a:r>
            <a:r>
              <a:rPr lang="es-ES_tradnl" dirty="0" smtClean="0"/>
              <a:t>transiciones</a:t>
            </a:r>
            <a:r>
              <a:rPr lang="es-ES_tradnl" dirty="0" smtClean="0"/>
              <a:t>, directas </a:t>
            </a:r>
            <a:r>
              <a:rPr lang="es-ES_tradnl" dirty="0" smtClean="0"/>
              <a:t>y  </a:t>
            </a:r>
            <a:r>
              <a:rPr lang="es-ES_tradnl" dirty="0" smtClean="0"/>
              <a:t>semi­circulares.</a:t>
            </a:r>
            <a:endParaRPr lang="es-ES" dirty="0" smtClean="0"/>
          </a:p>
          <a:p>
            <a:pPr lvl="0"/>
            <a:r>
              <a:rPr lang="es-ES_tradnl" dirty="0" smtClean="0"/>
              <a:t>Estudio  del </a:t>
            </a:r>
            <a:r>
              <a:rPr lang="es-ES_tradnl" dirty="0" smtClean="0"/>
              <a:t>toque  </a:t>
            </a:r>
            <a:r>
              <a:rPr lang="es-ES_tradnl" dirty="0" smtClean="0"/>
              <a:t>y golpeo a los diferentes sectores  </a:t>
            </a:r>
            <a:r>
              <a:rPr lang="es-ES_tradnl" dirty="0" smtClean="0"/>
              <a:t>desde las diferentes distancias </a:t>
            </a:r>
            <a:r>
              <a:rPr lang="es-ES_tradnl" dirty="0" smtClean="0"/>
              <a:t>y desde    diferentes </a:t>
            </a:r>
            <a:r>
              <a:rPr lang="es-ES_tradnl" dirty="0" smtClean="0"/>
              <a:t>posiciones de </a:t>
            </a:r>
            <a:r>
              <a:rPr lang="es-ES_tradnl" dirty="0" smtClean="0"/>
              <a:t>la </a:t>
            </a:r>
            <a:r>
              <a:rPr lang="es-ES_tradnl" dirty="0" smtClean="0"/>
              <a:t>mano</a:t>
            </a:r>
            <a:r>
              <a:rPr lang="es-ES_tradnl" dirty="0" smtClean="0"/>
              <a:t>.</a:t>
            </a:r>
            <a:endParaRPr lang="es-ES" dirty="0" smtClean="0"/>
          </a:p>
          <a:p>
            <a:pPr lvl="0">
              <a:buNone/>
            </a:pPr>
            <a:endParaRPr lang="es-ES" dirty="0" smtClean="0"/>
          </a:p>
          <a:p>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Contenido de la preparación teórica. </a:t>
            </a:r>
            <a:endParaRPr lang="es-ES" dirty="0"/>
          </a:p>
        </p:txBody>
      </p:sp>
      <p:sp>
        <p:nvSpPr>
          <p:cNvPr id="3" name="2 Marcador de contenido"/>
          <p:cNvSpPr>
            <a:spLocks noGrp="1"/>
          </p:cNvSpPr>
          <p:nvPr>
            <p:ph idx="1"/>
          </p:nvPr>
        </p:nvSpPr>
        <p:spPr/>
        <p:txBody>
          <a:bodyPr/>
          <a:lstStyle/>
          <a:p>
            <a:pPr>
              <a:buNone/>
            </a:pPr>
            <a:endParaRPr lang="es-ES" dirty="0" smtClean="0"/>
          </a:p>
          <a:p>
            <a:pPr lvl="0"/>
            <a:r>
              <a:rPr lang="es-ES_tradnl" dirty="0" smtClean="0"/>
              <a:t>Conocimiento </a:t>
            </a:r>
            <a:r>
              <a:rPr lang="es-ES_tradnl" dirty="0" smtClean="0"/>
              <a:t>de </a:t>
            </a:r>
            <a:r>
              <a:rPr lang="es-ES_tradnl" dirty="0" smtClean="0"/>
              <a:t>la </a:t>
            </a:r>
            <a:r>
              <a:rPr lang="es-ES_tradnl" dirty="0" smtClean="0"/>
              <a:t>historia del </a:t>
            </a:r>
            <a:r>
              <a:rPr lang="es-ES_tradnl" dirty="0" smtClean="0"/>
              <a:t>deporte </a:t>
            </a:r>
            <a:r>
              <a:rPr lang="es-ES_tradnl" dirty="0" smtClean="0"/>
              <a:t>y de </a:t>
            </a:r>
            <a:r>
              <a:rPr lang="es-ES_tradnl" dirty="0" smtClean="0"/>
              <a:t>los esgrimistas </a:t>
            </a:r>
            <a:r>
              <a:rPr lang="es-ES_tradnl" dirty="0" smtClean="0"/>
              <a:t>más destacados de </a:t>
            </a:r>
            <a:r>
              <a:rPr lang="es-ES_tradnl" dirty="0" smtClean="0"/>
              <a:t>nuestro país.      </a:t>
            </a:r>
            <a:endParaRPr lang="es-ES" dirty="0" smtClean="0"/>
          </a:p>
          <a:p>
            <a:pPr lvl="0"/>
            <a:r>
              <a:rPr lang="es-ES_tradnl" dirty="0" smtClean="0"/>
              <a:t>Características </a:t>
            </a:r>
            <a:r>
              <a:rPr lang="es-ES_tradnl" dirty="0" smtClean="0"/>
              <a:t>y particularidades </a:t>
            </a:r>
            <a:r>
              <a:rPr lang="es-ES_tradnl" dirty="0" smtClean="0"/>
              <a:t>del </a:t>
            </a:r>
            <a:r>
              <a:rPr lang="es-ES_tradnl" dirty="0" smtClean="0"/>
              <a:t>arma</a:t>
            </a:r>
            <a:r>
              <a:rPr lang="es-ES_tradnl" dirty="0" smtClean="0"/>
              <a:t>.</a:t>
            </a:r>
            <a:endParaRPr lang="es-ES" dirty="0" smtClean="0"/>
          </a:p>
          <a:p>
            <a:pPr lvl="0"/>
            <a:r>
              <a:rPr lang="es-ES_tradnl" dirty="0" smtClean="0"/>
              <a:t>Nociones </a:t>
            </a:r>
            <a:r>
              <a:rPr lang="es-ES_tradnl" dirty="0" smtClean="0"/>
              <a:t>del </a:t>
            </a:r>
            <a:r>
              <a:rPr lang="es-ES_tradnl" dirty="0" smtClean="0"/>
              <a:t>reglamento de </a:t>
            </a:r>
            <a:r>
              <a:rPr lang="es-ES_tradnl" dirty="0" smtClean="0"/>
              <a:t>esgrima.</a:t>
            </a:r>
            <a:endParaRPr lang="es-ES" dirty="0" smtClean="0"/>
          </a:p>
          <a:p>
            <a:endParaRPr lang="es-E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Wuilliam\Pictures\Logos e imagenes\Esgrima  Logo.jpg"/>
          <p:cNvPicPr>
            <a:picLocks noChangeAspect="1" noChangeArrowheads="1"/>
          </p:cNvPicPr>
          <p:nvPr/>
        </p:nvPicPr>
        <p:blipFill>
          <a:blip r:embed="rId2"/>
          <a:srcRect/>
          <a:stretch>
            <a:fillRect/>
          </a:stretch>
        </p:blipFill>
        <p:spPr bwMode="auto">
          <a:xfrm>
            <a:off x="428596" y="214291"/>
            <a:ext cx="8286808" cy="4929222"/>
          </a:xfrm>
          <a:prstGeom prst="rect">
            <a:avLst/>
          </a:prstGeom>
          <a:noFill/>
        </p:spPr>
      </p:pic>
      <p:sp>
        <p:nvSpPr>
          <p:cNvPr id="2" name="1 Título"/>
          <p:cNvSpPr>
            <a:spLocks noGrp="1"/>
          </p:cNvSpPr>
          <p:nvPr>
            <p:ph type="title"/>
          </p:nvPr>
        </p:nvSpPr>
        <p:spPr>
          <a:xfrm>
            <a:off x="0" y="2428868"/>
            <a:ext cx="9144000" cy="1928818"/>
          </a:xfrm>
        </p:spPr>
        <p:txBody>
          <a:bodyPr>
            <a:normAutofit/>
          </a:bodyPr>
          <a:lstStyle/>
          <a:p>
            <a:r>
              <a:rPr lang="es-ES" b="1" dirty="0"/>
              <a:t>Tiempo </a:t>
            </a:r>
            <a:r>
              <a:rPr lang="es-ES" b="1" dirty="0" smtClean="0"/>
              <a:t>de </a:t>
            </a:r>
            <a:r>
              <a:rPr lang="es-ES" b="1" dirty="0"/>
              <a:t>trabajo total (%)</a:t>
            </a:r>
            <a:r>
              <a:rPr lang="es-ES" b="1" i="1" dirty="0"/>
              <a:t> </a:t>
            </a:r>
            <a:r>
              <a:rPr lang="es-ES" b="1" dirty="0" smtClean="0"/>
              <a:t>para cada </a:t>
            </a:r>
            <a:r>
              <a:rPr lang="es-ES" b="1" dirty="0"/>
              <a:t>uno de </a:t>
            </a:r>
            <a:r>
              <a:rPr lang="es-ES" b="1" dirty="0" smtClean="0"/>
              <a:t>los aspectos </a:t>
            </a:r>
            <a:r>
              <a:rPr lang="es-ES" b="1" dirty="0"/>
              <a:t>de </a:t>
            </a:r>
            <a:r>
              <a:rPr lang="es-ES" b="1" dirty="0" smtClean="0"/>
              <a:t>la preparación</a:t>
            </a:r>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lnSpcReduction="10000"/>
          </a:bodyPr>
          <a:lstStyle/>
          <a:p>
            <a:pPr algn="ctr">
              <a:buNone/>
            </a:pPr>
            <a:r>
              <a:rPr lang="es-ES" b="1" dirty="0"/>
              <a:t>Programa de enseñanza, </a:t>
            </a:r>
            <a:r>
              <a:rPr lang="es-ES" b="1" dirty="0" smtClean="0"/>
              <a:t>desarrolla </a:t>
            </a:r>
            <a:endParaRPr lang="es-ES" sz="2000" dirty="0"/>
          </a:p>
          <a:p>
            <a:pPr lvl="0">
              <a:buNone/>
            </a:pPr>
            <a:r>
              <a:rPr lang="es-ES" dirty="0"/>
              <a:t>Habilidades y conocimientos básicos </a:t>
            </a:r>
            <a:endParaRPr lang="es-ES" sz="2000" dirty="0"/>
          </a:p>
          <a:p>
            <a:pPr lvl="0">
              <a:buNone/>
            </a:pPr>
            <a:r>
              <a:rPr lang="es-ES" dirty="0" smtClean="0"/>
              <a:t>Categoría  </a:t>
            </a:r>
            <a:r>
              <a:rPr lang="es-ES" dirty="0"/>
              <a:t>8-9 años.  ( Nivel I)  </a:t>
            </a:r>
            <a:endParaRPr lang="es-ES" sz="2000" dirty="0"/>
          </a:p>
          <a:p>
            <a:pPr>
              <a:buNone/>
            </a:pPr>
            <a:r>
              <a:rPr lang="es-ES" b="1" dirty="0" smtClean="0"/>
              <a:t>Contenido </a:t>
            </a:r>
            <a:r>
              <a:rPr lang="es-ES" b="1" dirty="0"/>
              <a:t>del programa de enseñanza</a:t>
            </a:r>
            <a:endParaRPr lang="es-ES" sz="2000" dirty="0"/>
          </a:p>
          <a:p>
            <a:pPr lvl="1"/>
            <a:r>
              <a:rPr lang="es-ES" dirty="0"/>
              <a:t>Objetivos generales</a:t>
            </a:r>
            <a:endParaRPr lang="es-ES" sz="1800" dirty="0"/>
          </a:p>
          <a:p>
            <a:pPr lvl="1"/>
            <a:r>
              <a:rPr lang="es-ES" dirty="0"/>
              <a:t>Objetivos específicos</a:t>
            </a:r>
            <a:endParaRPr lang="es-ES" sz="1800" dirty="0"/>
          </a:p>
          <a:p>
            <a:pPr lvl="1"/>
            <a:r>
              <a:rPr lang="es-ES" dirty="0"/>
              <a:t>Frecuencia </a:t>
            </a:r>
            <a:endParaRPr lang="es-ES" sz="1800" dirty="0"/>
          </a:p>
          <a:p>
            <a:pPr lvl="1"/>
            <a:r>
              <a:rPr lang="es-ES" dirty="0"/>
              <a:t>Duración </a:t>
            </a:r>
            <a:endParaRPr lang="es-ES" sz="1800" dirty="0"/>
          </a:p>
          <a:p>
            <a:pPr lvl="1"/>
            <a:r>
              <a:rPr lang="es-ES" dirty="0"/>
              <a:t>Contenidos </a:t>
            </a:r>
            <a:endParaRPr lang="es-ES" sz="1800" dirty="0"/>
          </a:p>
          <a:p>
            <a:pPr lvl="1"/>
            <a:r>
              <a:rPr lang="es-ES" dirty="0"/>
              <a:t>Métodos </a:t>
            </a:r>
            <a:endParaRPr lang="es-ES" sz="1800" dirty="0"/>
          </a:p>
          <a:p>
            <a:pPr lvl="1"/>
            <a:r>
              <a:rPr lang="es-ES" dirty="0"/>
              <a:t>Medios </a:t>
            </a:r>
            <a:endParaRPr lang="es-ES" sz="1800" dirty="0"/>
          </a:p>
          <a:p>
            <a:pPr lvl="1"/>
            <a:r>
              <a:rPr lang="es-ES" dirty="0"/>
              <a:t>Sistema de evaluaciones</a:t>
            </a:r>
            <a:endParaRPr lang="es-ES" sz="1800" dirty="0"/>
          </a:p>
          <a:p>
            <a:pPr lvl="1"/>
            <a:r>
              <a:rPr lang="es-ES" dirty="0"/>
              <a:t>Resultados que se espera</a:t>
            </a:r>
            <a:endParaRPr lang="es-ES" sz="1800" dirty="0"/>
          </a:p>
          <a:p>
            <a:endParaRPr lang="es-ES" dirty="0"/>
          </a:p>
        </p:txBody>
      </p:sp>
      <p:pic>
        <p:nvPicPr>
          <p:cNvPr id="4" name="3 Imagen" descr="C:\Users\Wuilliam\Pictures\Logos e imagenes\Copia Pioneril.png"/>
          <p:cNvPicPr/>
          <p:nvPr/>
        </p:nvPicPr>
        <p:blipFill>
          <a:blip r:embed="rId2" cstate="print"/>
          <a:srcRect/>
          <a:stretch>
            <a:fillRect/>
          </a:stretch>
        </p:blipFill>
        <p:spPr bwMode="auto">
          <a:xfrm>
            <a:off x="4643438" y="2357430"/>
            <a:ext cx="4357718" cy="4071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a:t>Edades 8 -9 años. </a:t>
            </a:r>
            <a:r>
              <a:rPr lang="es-ES_tradnl" b="1" dirty="0" smtClean="0"/>
              <a:t/>
            </a:r>
            <a:br>
              <a:rPr lang="es-ES_tradnl" b="1" dirty="0" smtClean="0"/>
            </a:br>
            <a:r>
              <a:rPr lang="es-ES_tradnl" b="1" dirty="0" smtClean="0"/>
              <a:t>(</a:t>
            </a:r>
            <a:r>
              <a:rPr lang="es-ES_tradnl" b="1" dirty="0"/>
              <a:t>Categoría de aprendizaje</a:t>
            </a:r>
            <a:r>
              <a:rPr lang="es-ES_tradnl" b="1" dirty="0" smtClean="0"/>
              <a:t>)</a:t>
            </a:r>
            <a:r>
              <a:rPr lang="es-ES" i="1" dirty="0" smtClean="0"/>
              <a:t> </a:t>
            </a:r>
            <a:r>
              <a:rPr lang="es-ES" b="1" i="1" dirty="0" smtClean="0"/>
              <a:t>(Nivel I)</a:t>
            </a:r>
            <a:endParaRPr lang="es-ES" b="1" dirty="0"/>
          </a:p>
        </p:txBody>
      </p:sp>
      <p:sp>
        <p:nvSpPr>
          <p:cNvPr id="3" name="2 Marcador de contenido"/>
          <p:cNvSpPr>
            <a:spLocks noGrp="1"/>
          </p:cNvSpPr>
          <p:nvPr>
            <p:ph idx="1"/>
          </p:nvPr>
        </p:nvSpPr>
        <p:spPr>
          <a:xfrm>
            <a:off x="214282" y="1500174"/>
            <a:ext cx="8929718" cy="5572140"/>
          </a:xfrm>
        </p:spPr>
        <p:txBody>
          <a:bodyPr>
            <a:normAutofit fontScale="77500" lnSpcReduction="20000"/>
          </a:bodyPr>
          <a:lstStyle/>
          <a:p>
            <a:pPr lvl="0">
              <a:buNone/>
            </a:pPr>
            <a:r>
              <a:rPr lang="es-ES" b="1" dirty="0" smtClean="0"/>
              <a:t>El </a:t>
            </a:r>
            <a:r>
              <a:rPr lang="es-ES" b="1" dirty="0"/>
              <a:t>horario de entrenamiento:</a:t>
            </a:r>
            <a:r>
              <a:rPr lang="es-ES" dirty="0"/>
              <a:t> </a:t>
            </a:r>
            <a:r>
              <a:rPr lang="es-ES" i="1" dirty="0"/>
              <a:t>debe de terminar antes de las 6 p.m.</a:t>
            </a:r>
            <a:endParaRPr lang="es-ES" dirty="0"/>
          </a:p>
          <a:p>
            <a:pPr lvl="0">
              <a:buNone/>
            </a:pPr>
            <a:r>
              <a:rPr lang="es-ES" b="1" dirty="0"/>
              <a:t>Entrenamiento semanal:</a:t>
            </a:r>
            <a:r>
              <a:rPr lang="es-ES" dirty="0"/>
              <a:t> </a:t>
            </a:r>
            <a:r>
              <a:rPr lang="es-ES" i="1" dirty="0"/>
              <a:t>3 veces a la semana, preferentemente en días alternos, con posible ampliación de una  frecuencia,  a 4 por semana con motivo de la preparación para competencia. </a:t>
            </a:r>
            <a:endParaRPr lang="es-ES" dirty="0"/>
          </a:p>
          <a:p>
            <a:pPr lvl="0">
              <a:buNone/>
            </a:pPr>
            <a:r>
              <a:rPr lang="es-ES" b="1" dirty="0"/>
              <a:t>Total de meses:</a:t>
            </a:r>
            <a:r>
              <a:rPr lang="es-ES" dirty="0"/>
              <a:t> </a:t>
            </a:r>
            <a:r>
              <a:rPr lang="es-ES" i="1" dirty="0"/>
              <a:t>10 meses (septiembre-junio).</a:t>
            </a:r>
            <a:endParaRPr lang="es-ES" dirty="0"/>
          </a:p>
          <a:p>
            <a:pPr lvl="0">
              <a:buNone/>
            </a:pPr>
            <a:r>
              <a:rPr lang="es-ES" b="1" dirty="0"/>
              <a:t>Total de semanas:</a:t>
            </a:r>
            <a:r>
              <a:rPr lang="es-ES" dirty="0"/>
              <a:t> </a:t>
            </a:r>
            <a:r>
              <a:rPr lang="es-ES" i="1" dirty="0"/>
              <a:t>42 semanas.</a:t>
            </a:r>
            <a:endParaRPr lang="es-ES" dirty="0"/>
          </a:p>
          <a:p>
            <a:pPr lvl="0">
              <a:buNone/>
            </a:pPr>
            <a:r>
              <a:rPr lang="es-ES" b="1" dirty="0"/>
              <a:t>Total de clases a tres frecuencias semanales: </a:t>
            </a:r>
            <a:r>
              <a:rPr lang="es-ES" i="1" dirty="0"/>
              <a:t>130 clases.</a:t>
            </a:r>
            <a:endParaRPr lang="es-ES" dirty="0"/>
          </a:p>
          <a:p>
            <a:pPr lvl="0">
              <a:buNone/>
            </a:pPr>
            <a:r>
              <a:rPr lang="es-ES" b="1" dirty="0"/>
              <a:t>Tiempo máximo de la unidad de entrenamiento:</a:t>
            </a:r>
            <a:r>
              <a:rPr lang="es-ES" dirty="0"/>
              <a:t> </a:t>
            </a:r>
            <a:r>
              <a:rPr lang="es-ES" i="1" dirty="0"/>
              <a:t>90 minutos.</a:t>
            </a:r>
            <a:endParaRPr lang="es-ES" dirty="0"/>
          </a:p>
          <a:p>
            <a:pPr lvl="0">
              <a:buNone/>
            </a:pPr>
            <a:r>
              <a:rPr lang="es-ES" b="1" dirty="0"/>
              <a:t>Total de horas a impartir en una semana de frecuencia tres: </a:t>
            </a:r>
            <a:r>
              <a:rPr lang="es-ES" i="1" dirty="0"/>
              <a:t>270 minutos.</a:t>
            </a:r>
            <a:r>
              <a:rPr lang="es-ES" dirty="0"/>
              <a:t> </a:t>
            </a:r>
          </a:p>
          <a:p>
            <a:pPr lvl="0">
              <a:buNone/>
            </a:pPr>
            <a:r>
              <a:rPr lang="es-ES" b="1" dirty="0"/>
              <a:t>Total de horas a impartir en un mes con 4 semanas: </a:t>
            </a:r>
            <a:r>
              <a:rPr lang="es-ES" i="1" dirty="0"/>
              <a:t>1080 minutos.</a:t>
            </a:r>
            <a:endParaRPr lang="es-ES" dirty="0"/>
          </a:p>
          <a:p>
            <a:pPr lvl="0">
              <a:buNone/>
            </a:pPr>
            <a:r>
              <a:rPr lang="es-ES" b="1" dirty="0"/>
              <a:t>Total de horas a impartir en el curso:</a:t>
            </a:r>
            <a:r>
              <a:rPr lang="es-ES" dirty="0"/>
              <a:t> </a:t>
            </a:r>
            <a:r>
              <a:rPr lang="es-ES" i="1" dirty="0"/>
              <a:t>10800 minutos.</a:t>
            </a:r>
            <a:endParaRPr lang="es-ES" dirty="0"/>
          </a:p>
          <a:p>
            <a:pPr>
              <a:buNone/>
            </a:pPr>
            <a:r>
              <a:rPr lang="es-ES" b="1" dirty="0"/>
              <a:t>Frecuencia de competencias:</a:t>
            </a:r>
            <a:r>
              <a:rPr lang="es-ES" dirty="0"/>
              <a:t> </a:t>
            </a:r>
            <a:r>
              <a:rPr lang="es-ES" i="1" dirty="0"/>
              <a:t>Pruebas técnicas  municipal y provincial</a:t>
            </a:r>
            <a:r>
              <a:rPr lang="es-ES" i="1" dirty="0" smtClean="0"/>
              <a:t>.</a:t>
            </a:r>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a:t>Orientaciones para la confesión de programas de enseñanza Nivel </a:t>
            </a:r>
            <a:r>
              <a:rPr lang="es-ES_tradnl" b="1" dirty="0" smtClean="0"/>
              <a:t>I-II</a:t>
            </a:r>
            <a:r>
              <a:rPr lang="es-ES_tradnl" b="1" dirty="0"/>
              <a:t>) </a:t>
            </a:r>
            <a:endParaRPr lang="es-ES" dirty="0"/>
          </a:p>
        </p:txBody>
      </p:sp>
      <p:sp>
        <p:nvSpPr>
          <p:cNvPr id="3" name="2 Marcador de contenido"/>
          <p:cNvSpPr>
            <a:spLocks noGrp="1"/>
          </p:cNvSpPr>
          <p:nvPr>
            <p:ph idx="1"/>
          </p:nvPr>
        </p:nvSpPr>
        <p:spPr/>
        <p:txBody>
          <a:bodyPr/>
          <a:lstStyle/>
          <a:p>
            <a:pPr marL="514350" lvl="0" indent="-514350" algn="just">
              <a:buFont typeface="+mj-lt"/>
              <a:buAutoNum type="arabicPeriod"/>
            </a:pPr>
            <a:r>
              <a:rPr lang="es-ES_tradnl" b="1" dirty="0"/>
              <a:t>Análisis y valoración sobre el cumplimiento del cronograma competitivo y los objetivos propuestos.</a:t>
            </a:r>
            <a:endParaRPr lang="es-ES" dirty="0"/>
          </a:p>
          <a:p>
            <a:pPr marL="514350" lvl="0" indent="-514350" algn="just">
              <a:buFont typeface="+mj-lt"/>
              <a:buAutoNum type="arabicPeriod"/>
            </a:pPr>
            <a:r>
              <a:rPr lang="es-ES" b="1" dirty="0"/>
              <a:t>Cumplimiento de los volúmenes planificados por cada componente de la preparación y deuda acumulada en cada uno de ellos.</a:t>
            </a:r>
            <a:endParaRPr lang="es-ES" dirty="0"/>
          </a:p>
          <a:p>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0" y="-5"/>
          <a:ext cx="8929717" cy="6643714"/>
        </p:xfrm>
        <a:graphic>
          <a:graphicData uri="http://schemas.openxmlformats.org/drawingml/2006/table">
            <a:tbl>
              <a:tblPr/>
              <a:tblGrid>
                <a:gridCol w="2071674"/>
                <a:gridCol w="1714729"/>
                <a:gridCol w="1713856"/>
                <a:gridCol w="1714729"/>
                <a:gridCol w="1714729"/>
              </a:tblGrid>
              <a:tr h="474551">
                <a:tc>
                  <a:txBody>
                    <a:bodyPr/>
                    <a:lstStyle/>
                    <a:p>
                      <a:pPr algn="ctr">
                        <a:lnSpc>
                          <a:spcPct val="115000"/>
                        </a:lnSpc>
                        <a:spcAft>
                          <a:spcPts val="0"/>
                        </a:spcAft>
                      </a:pPr>
                      <a:r>
                        <a:rPr lang="es-ES" sz="1800" b="1" dirty="0">
                          <a:solidFill>
                            <a:srgbClr val="000000"/>
                          </a:solidFill>
                          <a:latin typeface="Arial"/>
                          <a:ea typeface="Calibri"/>
                        </a:rPr>
                        <a:t>Actividades</a:t>
                      </a:r>
                      <a:endParaRPr lang="es-ES" sz="1800" dirty="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rgbClr val="000000"/>
                          </a:solidFill>
                          <a:latin typeface="Arial"/>
                          <a:ea typeface="Calibri"/>
                        </a:rPr>
                        <a:t>Plan</a:t>
                      </a:r>
                      <a:endParaRPr lang="es-ES" sz="180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rgbClr val="000000"/>
                          </a:solidFill>
                          <a:latin typeface="Arial"/>
                          <a:ea typeface="Calibri"/>
                        </a:rPr>
                        <a:t>Real</a:t>
                      </a:r>
                      <a:endParaRPr lang="es-ES" sz="180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rgbClr val="000000"/>
                          </a:solidFill>
                          <a:latin typeface="Arial"/>
                          <a:ea typeface="Calibri"/>
                        </a:rPr>
                        <a:t>Diferencia</a:t>
                      </a:r>
                      <a:endParaRPr lang="es-ES" sz="180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rgbClr val="000000"/>
                          </a:solidFill>
                          <a:latin typeface="Arial"/>
                          <a:ea typeface="Calibri"/>
                        </a:rPr>
                        <a:t>%</a:t>
                      </a:r>
                      <a:endParaRPr lang="es-ES" sz="180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551">
                <a:tc>
                  <a:txBody>
                    <a:bodyPr/>
                    <a:lstStyle/>
                    <a:p>
                      <a:pPr>
                        <a:lnSpc>
                          <a:spcPct val="115000"/>
                        </a:lnSpc>
                        <a:spcAft>
                          <a:spcPts val="0"/>
                        </a:spcAft>
                      </a:pPr>
                      <a:r>
                        <a:rPr lang="es-ES" sz="1800" b="1">
                          <a:solidFill>
                            <a:srgbClr val="000000"/>
                          </a:solidFill>
                          <a:latin typeface="Arial"/>
                          <a:ea typeface="Calibri"/>
                        </a:rPr>
                        <a:t>Microciclos</a:t>
                      </a:r>
                      <a:endParaRPr lang="es-ES" sz="180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dirty="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dirty="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551">
                <a:tc>
                  <a:txBody>
                    <a:bodyPr/>
                    <a:lstStyle/>
                    <a:p>
                      <a:pPr>
                        <a:lnSpc>
                          <a:spcPct val="115000"/>
                        </a:lnSpc>
                        <a:spcAft>
                          <a:spcPts val="0"/>
                        </a:spcAft>
                      </a:pPr>
                      <a:r>
                        <a:rPr lang="es-ES" sz="1800" b="1">
                          <a:solidFill>
                            <a:srgbClr val="000000"/>
                          </a:solidFill>
                          <a:latin typeface="Arial"/>
                          <a:ea typeface="Calibri"/>
                        </a:rPr>
                        <a:t>Sesiones</a:t>
                      </a:r>
                      <a:endParaRPr lang="es-ES" sz="180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dirty="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551">
                <a:tc>
                  <a:txBody>
                    <a:bodyPr/>
                    <a:lstStyle/>
                    <a:p>
                      <a:pPr>
                        <a:lnSpc>
                          <a:spcPct val="115000"/>
                        </a:lnSpc>
                        <a:spcAft>
                          <a:spcPts val="0"/>
                        </a:spcAft>
                      </a:pPr>
                      <a:r>
                        <a:rPr lang="es-ES" sz="1800" b="1">
                          <a:solidFill>
                            <a:srgbClr val="000000"/>
                          </a:solidFill>
                          <a:latin typeface="Arial"/>
                          <a:ea typeface="Calibri"/>
                        </a:rPr>
                        <a:t>Asistencia</a:t>
                      </a:r>
                      <a:endParaRPr lang="es-ES" sz="180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dirty="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dirty="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551">
                <a:tc>
                  <a:txBody>
                    <a:bodyPr/>
                    <a:lstStyle/>
                    <a:p>
                      <a:pPr>
                        <a:lnSpc>
                          <a:spcPct val="115000"/>
                        </a:lnSpc>
                        <a:spcAft>
                          <a:spcPts val="0"/>
                        </a:spcAft>
                      </a:pPr>
                      <a:r>
                        <a:rPr lang="es-ES" sz="1800" b="1">
                          <a:solidFill>
                            <a:srgbClr val="000000"/>
                          </a:solidFill>
                          <a:latin typeface="Arial"/>
                          <a:ea typeface="Calibri"/>
                        </a:rPr>
                        <a:t>Volumen Total</a:t>
                      </a:r>
                      <a:endParaRPr lang="es-ES" sz="180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dirty="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dirty="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551">
                <a:tc>
                  <a:txBody>
                    <a:bodyPr/>
                    <a:lstStyle/>
                    <a:p>
                      <a:pPr>
                        <a:lnSpc>
                          <a:spcPct val="115000"/>
                        </a:lnSpc>
                        <a:spcAft>
                          <a:spcPts val="0"/>
                        </a:spcAft>
                      </a:pPr>
                      <a:r>
                        <a:rPr lang="es-ES" sz="1800" b="1">
                          <a:solidFill>
                            <a:srgbClr val="000000"/>
                          </a:solidFill>
                          <a:latin typeface="Arial"/>
                          <a:ea typeface="Calibri"/>
                        </a:rPr>
                        <a:t>Vol. PFG</a:t>
                      </a:r>
                      <a:endParaRPr lang="es-ES" sz="180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dirty="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551">
                <a:tc>
                  <a:txBody>
                    <a:bodyPr/>
                    <a:lstStyle/>
                    <a:p>
                      <a:pPr>
                        <a:lnSpc>
                          <a:spcPct val="115000"/>
                        </a:lnSpc>
                        <a:spcAft>
                          <a:spcPts val="0"/>
                        </a:spcAft>
                      </a:pPr>
                      <a:r>
                        <a:rPr lang="es-ES" sz="1800" b="1">
                          <a:solidFill>
                            <a:srgbClr val="000000"/>
                          </a:solidFill>
                          <a:latin typeface="Arial"/>
                          <a:ea typeface="Calibri"/>
                        </a:rPr>
                        <a:t>Vol. PFE</a:t>
                      </a:r>
                      <a:endParaRPr lang="es-ES" sz="180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dirty="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551">
                <a:tc>
                  <a:txBody>
                    <a:bodyPr/>
                    <a:lstStyle/>
                    <a:p>
                      <a:pPr>
                        <a:lnSpc>
                          <a:spcPct val="115000"/>
                        </a:lnSpc>
                        <a:spcAft>
                          <a:spcPts val="0"/>
                        </a:spcAft>
                      </a:pPr>
                      <a:r>
                        <a:rPr lang="es-ES" sz="1800" b="1">
                          <a:solidFill>
                            <a:srgbClr val="000000"/>
                          </a:solidFill>
                          <a:latin typeface="Arial"/>
                          <a:ea typeface="Calibri"/>
                        </a:rPr>
                        <a:t>Vol. TT</a:t>
                      </a:r>
                      <a:endParaRPr lang="es-ES" sz="180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dirty="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551">
                <a:tc>
                  <a:txBody>
                    <a:bodyPr/>
                    <a:lstStyle/>
                    <a:p>
                      <a:pPr>
                        <a:lnSpc>
                          <a:spcPct val="115000"/>
                        </a:lnSpc>
                        <a:spcAft>
                          <a:spcPts val="0"/>
                        </a:spcAft>
                      </a:pPr>
                      <a:r>
                        <a:rPr lang="es-ES" sz="1800" b="1">
                          <a:solidFill>
                            <a:srgbClr val="000000"/>
                          </a:solidFill>
                          <a:latin typeface="Arial"/>
                          <a:ea typeface="Calibri"/>
                        </a:rPr>
                        <a:t>Test Pedagógicos</a:t>
                      </a:r>
                      <a:endParaRPr lang="es-ES" sz="180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dirty="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551">
                <a:tc>
                  <a:txBody>
                    <a:bodyPr/>
                    <a:lstStyle/>
                    <a:p>
                      <a:pPr>
                        <a:lnSpc>
                          <a:spcPct val="115000"/>
                        </a:lnSpc>
                        <a:spcAft>
                          <a:spcPts val="0"/>
                        </a:spcAft>
                      </a:pPr>
                      <a:r>
                        <a:rPr lang="es-ES" sz="1800" b="1">
                          <a:solidFill>
                            <a:srgbClr val="000000"/>
                          </a:solidFill>
                          <a:latin typeface="Arial"/>
                          <a:ea typeface="Calibri"/>
                        </a:rPr>
                        <a:t>P. Médicas</a:t>
                      </a:r>
                      <a:endParaRPr lang="es-ES" sz="180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dirty="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551">
                <a:tc>
                  <a:txBody>
                    <a:bodyPr/>
                    <a:lstStyle/>
                    <a:p>
                      <a:pPr>
                        <a:lnSpc>
                          <a:spcPct val="115000"/>
                        </a:lnSpc>
                        <a:spcAft>
                          <a:spcPts val="0"/>
                        </a:spcAft>
                      </a:pPr>
                      <a:r>
                        <a:rPr lang="es-ES" sz="1800" b="1">
                          <a:solidFill>
                            <a:srgbClr val="000000"/>
                          </a:solidFill>
                          <a:latin typeface="Arial"/>
                          <a:ea typeface="Calibri"/>
                        </a:rPr>
                        <a:t>P. Psicológicas</a:t>
                      </a:r>
                      <a:endParaRPr lang="es-ES" sz="180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dirty="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551">
                <a:tc>
                  <a:txBody>
                    <a:bodyPr/>
                    <a:lstStyle/>
                    <a:p>
                      <a:pPr>
                        <a:lnSpc>
                          <a:spcPct val="115000"/>
                        </a:lnSpc>
                        <a:spcAft>
                          <a:spcPts val="0"/>
                        </a:spcAft>
                      </a:pPr>
                      <a:r>
                        <a:rPr lang="es-ES" sz="1800" b="1">
                          <a:solidFill>
                            <a:srgbClr val="000000"/>
                          </a:solidFill>
                          <a:latin typeface="Arial"/>
                          <a:ea typeface="Calibri"/>
                        </a:rPr>
                        <a:t>Comp. Prep.</a:t>
                      </a:r>
                      <a:endParaRPr lang="es-ES" sz="180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dirty="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551">
                <a:tc>
                  <a:txBody>
                    <a:bodyPr/>
                    <a:lstStyle/>
                    <a:p>
                      <a:pPr>
                        <a:lnSpc>
                          <a:spcPct val="115000"/>
                        </a:lnSpc>
                        <a:spcAft>
                          <a:spcPts val="0"/>
                        </a:spcAft>
                      </a:pPr>
                      <a:r>
                        <a:rPr lang="es-ES" sz="1800" b="1">
                          <a:solidFill>
                            <a:srgbClr val="000000"/>
                          </a:solidFill>
                          <a:latin typeface="Arial"/>
                          <a:ea typeface="Calibri"/>
                        </a:rPr>
                        <a:t>Comp. Fund.</a:t>
                      </a:r>
                      <a:endParaRPr lang="es-ES" sz="180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es-ES" sz="1800" dirty="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74551">
                <a:tc>
                  <a:txBody>
                    <a:bodyPr/>
                    <a:lstStyle/>
                    <a:p>
                      <a:pPr>
                        <a:lnSpc>
                          <a:spcPct val="115000"/>
                        </a:lnSpc>
                        <a:spcAft>
                          <a:spcPts val="0"/>
                        </a:spcAft>
                      </a:pPr>
                      <a:r>
                        <a:rPr lang="es-ES" sz="1800" b="1">
                          <a:solidFill>
                            <a:srgbClr val="000000"/>
                          </a:solidFill>
                          <a:latin typeface="Arial"/>
                          <a:ea typeface="Calibri"/>
                        </a:rPr>
                        <a:t>Actividad Educ.</a:t>
                      </a:r>
                      <a:endParaRPr lang="es-ES" sz="180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dirty="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dirty="0">
                        <a:solidFill>
                          <a:srgbClr val="000000"/>
                        </a:solidFill>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14281" y="3652869"/>
          <a:ext cx="8929719" cy="420624"/>
        </p:xfrm>
        <a:graphic>
          <a:graphicData uri="http://schemas.openxmlformats.org/drawingml/2006/table">
            <a:tbl>
              <a:tblPr/>
              <a:tblGrid>
                <a:gridCol w="1787168"/>
                <a:gridCol w="1619293"/>
                <a:gridCol w="1619293"/>
                <a:gridCol w="1619293"/>
                <a:gridCol w="2284672"/>
              </a:tblGrid>
              <a:tr h="0">
                <a:tc>
                  <a:txBody>
                    <a:bodyPr/>
                    <a:lstStyle/>
                    <a:p>
                      <a:pPr algn="ctr">
                        <a:lnSpc>
                          <a:spcPct val="115000"/>
                        </a:lnSpc>
                        <a:spcAft>
                          <a:spcPts val="0"/>
                        </a:spcAft>
                      </a:pPr>
                      <a:r>
                        <a:rPr lang="es-VE" sz="1200" b="1">
                          <a:latin typeface="Arial"/>
                          <a:ea typeface="Calibri"/>
                          <a:cs typeface="Times New Roman"/>
                        </a:rPr>
                        <a:t>Plan</a:t>
                      </a:r>
                      <a:endParaRPr lang="es-E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200" b="1">
                          <a:latin typeface="Arial"/>
                          <a:ea typeface="Calibri"/>
                          <a:cs typeface="Times New Roman"/>
                        </a:rPr>
                        <a:t>Real</a:t>
                      </a:r>
                      <a:endParaRPr lang="es-E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200">
                          <a:latin typeface="Arial"/>
                          <a:ea typeface="Calibri"/>
                          <a:cs typeface="Times New Roman"/>
                        </a:rPr>
                        <a:t>%</a:t>
                      </a:r>
                      <a:endParaRPr lang="es-E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200">
                          <a:latin typeface="Arial"/>
                          <a:ea typeface="Calibri"/>
                          <a:cs typeface="Times New Roman"/>
                        </a:rPr>
                        <a:t>Diferencia</a:t>
                      </a:r>
                      <a:endParaRPr lang="es-E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200">
                          <a:latin typeface="Arial"/>
                          <a:ea typeface="Calibri"/>
                          <a:cs typeface="Times New Roman"/>
                        </a:rPr>
                        <a:t>% Diferencia</a:t>
                      </a:r>
                      <a:endParaRPr lang="es-E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endParaRPr lang="es-VE"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VE"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VE"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VE"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VE"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2" y="2214554"/>
          <a:ext cx="9143997" cy="395378"/>
        </p:xfrm>
        <a:graphic>
          <a:graphicData uri="http://schemas.openxmlformats.org/drawingml/2006/table">
            <a:tbl>
              <a:tblPr/>
              <a:tblGrid>
                <a:gridCol w="1830054"/>
                <a:gridCol w="1658149"/>
                <a:gridCol w="1658149"/>
                <a:gridCol w="1658149"/>
                <a:gridCol w="2339496"/>
              </a:tblGrid>
              <a:tr h="197689">
                <a:tc>
                  <a:txBody>
                    <a:bodyPr/>
                    <a:lstStyle/>
                    <a:p>
                      <a:pPr algn="ctr">
                        <a:lnSpc>
                          <a:spcPct val="115000"/>
                        </a:lnSpc>
                        <a:spcAft>
                          <a:spcPts val="0"/>
                        </a:spcAft>
                      </a:pPr>
                      <a:r>
                        <a:rPr lang="es-VE" sz="1100" b="1" dirty="0">
                          <a:latin typeface="Arial"/>
                          <a:ea typeface="Calibri"/>
                          <a:cs typeface="Times New Roman"/>
                        </a:rPr>
                        <a:t>Plan</a:t>
                      </a:r>
                      <a:endParaRPr lang="es-ES" sz="1100" dirty="0">
                        <a:latin typeface="Arial"/>
                        <a:ea typeface="Calibri"/>
                        <a:cs typeface="Times New Roman"/>
                      </a:endParaRPr>
                    </a:p>
                  </a:txBody>
                  <a:tcPr marL="64464" marR="64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100" b="1">
                          <a:latin typeface="Arial"/>
                          <a:ea typeface="Calibri"/>
                          <a:cs typeface="Times New Roman"/>
                        </a:rPr>
                        <a:t>Real</a:t>
                      </a:r>
                      <a:endParaRPr lang="es-ES" sz="1100">
                        <a:latin typeface="Arial"/>
                        <a:ea typeface="Calibri"/>
                        <a:cs typeface="Times New Roman"/>
                      </a:endParaRPr>
                    </a:p>
                  </a:txBody>
                  <a:tcPr marL="64464" marR="64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100" b="1">
                          <a:latin typeface="Arial"/>
                          <a:ea typeface="Calibri"/>
                          <a:cs typeface="Times New Roman"/>
                        </a:rPr>
                        <a:t>%</a:t>
                      </a:r>
                      <a:endParaRPr lang="es-ES" sz="1100">
                        <a:latin typeface="Arial"/>
                        <a:ea typeface="Calibri"/>
                        <a:cs typeface="Times New Roman"/>
                      </a:endParaRPr>
                    </a:p>
                  </a:txBody>
                  <a:tcPr marL="64464" marR="64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100" b="1">
                          <a:latin typeface="Arial"/>
                          <a:ea typeface="Calibri"/>
                          <a:cs typeface="Times New Roman"/>
                        </a:rPr>
                        <a:t>Diferencia</a:t>
                      </a:r>
                      <a:endParaRPr lang="es-ES" sz="1100">
                        <a:latin typeface="Arial"/>
                        <a:ea typeface="Calibri"/>
                        <a:cs typeface="Times New Roman"/>
                      </a:endParaRPr>
                    </a:p>
                  </a:txBody>
                  <a:tcPr marL="64464" marR="64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100" b="1">
                          <a:latin typeface="Arial"/>
                          <a:ea typeface="Calibri"/>
                          <a:cs typeface="Times New Roman"/>
                        </a:rPr>
                        <a:t>% Diferencia</a:t>
                      </a:r>
                      <a:endParaRPr lang="es-ES" sz="1100">
                        <a:latin typeface="Arial"/>
                        <a:ea typeface="Calibri"/>
                        <a:cs typeface="Times New Roman"/>
                      </a:endParaRPr>
                    </a:p>
                  </a:txBody>
                  <a:tcPr marL="64464" marR="64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689">
                <a:tc>
                  <a:txBody>
                    <a:bodyPr/>
                    <a:lstStyle/>
                    <a:p>
                      <a:pPr algn="ctr">
                        <a:lnSpc>
                          <a:spcPct val="115000"/>
                        </a:lnSpc>
                        <a:spcAft>
                          <a:spcPts val="0"/>
                        </a:spcAft>
                      </a:pPr>
                      <a:endParaRPr lang="es-VE" sz="1100" dirty="0">
                        <a:latin typeface="Arial"/>
                        <a:ea typeface="Calibri"/>
                        <a:cs typeface="Times New Roman"/>
                      </a:endParaRPr>
                    </a:p>
                  </a:txBody>
                  <a:tcPr marL="64464" marR="64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VE" sz="1100">
                        <a:latin typeface="Arial"/>
                        <a:ea typeface="Calibri"/>
                        <a:cs typeface="Times New Roman"/>
                      </a:endParaRPr>
                    </a:p>
                  </a:txBody>
                  <a:tcPr marL="64464" marR="64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VE" sz="1100">
                        <a:latin typeface="Arial"/>
                        <a:ea typeface="Calibri"/>
                        <a:cs typeface="Times New Roman"/>
                      </a:endParaRPr>
                    </a:p>
                  </a:txBody>
                  <a:tcPr marL="64464" marR="64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VE" sz="1100">
                        <a:latin typeface="Arial"/>
                        <a:ea typeface="Calibri"/>
                        <a:cs typeface="Times New Roman"/>
                      </a:endParaRPr>
                    </a:p>
                  </a:txBody>
                  <a:tcPr marL="64464" marR="64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VE" sz="1100" dirty="0">
                        <a:latin typeface="Arial"/>
                        <a:ea typeface="Calibri"/>
                        <a:cs typeface="Times New Roman"/>
                      </a:endParaRPr>
                    </a:p>
                  </a:txBody>
                  <a:tcPr marL="64464" marR="64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0" y="857232"/>
          <a:ext cx="9072594" cy="771144"/>
        </p:xfrm>
        <a:graphic>
          <a:graphicData uri="http://schemas.openxmlformats.org/drawingml/2006/table">
            <a:tbl>
              <a:tblPr/>
              <a:tblGrid>
                <a:gridCol w="5286380"/>
                <a:gridCol w="1857388"/>
                <a:gridCol w="1928826"/>
              </a:tblGrid>
              <a:tr h="0">
                <a:tc>
                  <a:txBody>
                    <a:bodyPr/>
                    <a:lstStyle/>
                    <a:p>
                      <a:pPr algn="ctr">
                        <a:lnSpc>
                          <a:spcPct val="115000"/>
                        </a:lnSpc>
                        <a:spcAft>
                          <a:spcPts val="0"/>
                        </a:spcAft>
                      </a:pPr>
                      <a:r>
                        <a:rPr lang="es-VE" sz="1200" b="1">
                          <a:latin typeface="Arial"/>
                          <a:ea typeface="Calibri"/>
                          <a:cs typeface="Times New Roman"/>
                        </a:rPr>
                        <a:t>Eventos </a:t>
                      </a:r>
                      <a:endParaRPr lang="es-E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200" b="1">
                          <a:latin typeface="Arial"/>
                          <a:ea typeface="Calibri"/>
                          <a:cs typeface="Times New Roman"/>
                        </a:rPr>
                        <a:t>Plan </a:t>
                      </a:r>
                      <a:endParaRPr lang="es-E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200" b="1">
                          <a:latin typeface="Arial"/>
                          <a:ea typeface="Calibri"/>
                          <a:cs typeface="Times New Roman"/>
                        </a:rPr>
                        <a:t>Real</a:t>
                      </a:r>
                      <a:endParaRPr lang="es-E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endParaRPr lang="es-VE"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VE"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VE"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endParaRPr lang="es-VE" sz="1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VE" sz="1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VE" sz="1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endParaRPr lang="es-VE" sz="1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VE" sz="1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VE" sz="1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937" name="Rectangle 1"/>
          <p:cNvSpPr>
            <a:spLocks noChangeArrowheads="1"/>
          </p:cNvSpPr>
          <p:nvPr/>
        </p:nvSpPr>
        <p:spPr bwMode="auto">
          <a:xfrm>
            <a:off x="0" y="4786322"/>
            <a:ext cx="227948"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s-ES_trad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Rectángulo"/>
          <p:cNvSpPr/>
          <p:nvPr/>
        </p:nvSpPr>
        <p:spPr>
          <a:xfrm>
            <a:off x="2500298" y="357166"/>
            <a:ext cx="3813865" cy="369332"/>
          </a:xfrm>
          <a:prstGeom prst="rect">
            <a:avLst/>
          </a:prstGeom>
        </p:spPr>
        <p:txBody>
          <a:bodyPr wrap="none">
            <a:spAutoFit/>
          </a:bodyPr>
          <a:lstStyle/>
          <a:p>
            <a:pPr lvl="0" fontAlgn="base">
              <a:spcBef>
                <a:spcPct val="0"/>
              </a:spcBef>
              <a:spcAft>
                <a:spcPct val="0"/>
              </a:spcAft>
              <a:tabLst>
                <a:tab pos="228600" algn="l"/>
              </a:tabLst>
            </a:pPr>
            <a:r>
              <a:rPr kumimoji="0" lang="es-ES" b="1" i="0" u="none" strike="noStrike" cap="none" normalizeH="0" baseline="0" dirty="0" smtClean="0">
                <a:ln>
                  <a:noFill/>
                </a:ln>
                <a:solidFill>
                  <a:schemeClr val="tx1"/>
                </a:solidFill>
                <a:effectLst/>
                <a:latin typeface="Arial" pitchFamily="34" charset="0"/>
                <a:ea typeface="Calibri" pitchFamily="34" charset="0"/>
                <a:cs typeface="Arial" pitchFamily="34" charset="0"/>
              </a:rPr>
              <a:t>3- Cumplimiento de la asistencia</a:t>
            </a: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E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Rectángulo"/>
          <p:cNvSpPr/>
          <p:nvPr/>
        </p:nvSpPr>
        <p:spPr>
          <a:xfrm>
            <a:off x="2428860" y="1785926"/>
            <a:ext cx="4480714" cy="369332"/>
          </a:xfrm>
          <a:prstGeom prst="rect">
            <a:avLst/>
          </a:prstGeom>
        </p:spPr>
        <p:txBody>
          <a:bodyPr wrap="none">
            <a:spAutoFit/>
          </a:bodyPr>
          <a:lstStyle/>
          <a:p>
            <a:pPr lvl="0" eaLnBrk="0" fontAlgn="base" hangingPunct="0">
              <a:spcBef>
                <a:spcPct val="0"/>
              </a:spcBef>
              <a:spcAft>
                <a:spcPct val="0"/>
              </a:spcAft>
              <a:tabLst>
                <a:tab pos="228600" algn="l"/>
              </a:tabLst>
            </a:pPr>
            <a:r>
              <a:rPr kumimoji="0" lang="es-ES" b="1" i="0" u="none" strike="noStrike" cap="none" normalizeH="0" baseline="0" dirty="0" smtClean="0">
                <a:ln>
                  <a:noFill/>
                </a:ln>
                <a:solidFill>
                  <a:schemeClr val="tx1"/>
                </a:solidFill>
                <a:effectLst/>
                <a:latin typeface="Arial" pitchFamily="34" charset="0"/>
                <a:ea typeface="Calibri" pitchFamily="34" charset="0"/>
                <a:cs typeface="Arial" pitchFamily="34" charset="0"/>
              </a:rPr>
              <a:t>4- Cumplimiento general del programa:</a:t>
            </a:r>
            <a:endParaRPr kumimoji="0" lang="es-E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Rectángulo"/>
          <p:cNvSpPr/>
          <p:nvPr/>
        </p:nvSpPr>
        <p:spPr>
          <a:xfrm>
            <a:off x="214282" y="2967335"/>
            <a:ext cx="8929718" cy="369332"/>
          </a:xfrm>
          <a:prstGeom prst="rect">
            <a:avLst/>
          </a:prstGeom>
        </p:spPr>
        <p:txBody>
          <a:bodyPr wrap="square">
            <a:spAutoFit/>
          </a:bodyPr>
          <a:lstStyle/>
          <a:p>
            <a:r>
              <a:rPr kumimoji="0" lang="es-ES_tradnl"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 Análisis y valoración sobre el cumplimiento del cronograma competitivo</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29322" y="214290"/>
            <a:ext cx="3757610" cy="582594"/>
          </a:xfrm>
        </p:spPr>
        <p:txBody>
          <a:bodyPr>
            <a:normAutofit fontScale="90000"/>
          </a:bodyPr>
          <a:lstStyle/>
          <a:p>
            <a:r>
              <a:rPr lang="es-ES" b="1" dirty="0" smtClean="0"/>
              <a:t>INDICE</a:t>
            </a:r>
            <a:endParaRPr lang="es-ES" b="1" dirty="0"/>
          </a:p>
        </p:txBody>
      </p:sp>
      <p:pic>
        <p:nvPicPr>
          <p:cNvPr id="5" name="Picture 2" descr="C:\Users\williams\Pictures\Negritos 3.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6372199" y="980728"/>
            <a:ext cx="2433339" cy="54006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7" name="6 Tabla"/>
          <p:cNvGraphicFramePr>
            <a:graphicFrameLocks noGrp="1"/>
          </p:cNvGraphicFramePr>
          <p:nvPr/>
        </p:nvGraphicFramePr>
        <p:xfrm>
          <a:off x="214282" y="408051"/>
          <a:ext cx="6429419" cy="6449954"/>
        </p:xfrm>
        <a:graphic>
          <a:graphicData uri="http://schemas.openxmlformats.org/drawingml/2006/table">
            <a:tbl>
              <a:tblPr/>
              <a:tblGrid>
                <a:gridCol w="711155"/>
                <a:gridCol w="4861371"/>
                <a:gridCol w="856893"/>
              </a:tblGrid>
              <a:tr h="424062">
                <a:tc>
                  <a:txBody>
                    <a:bodyPr/>
                    <a:lstStyle/>
                    <a:p>
                      <a:pPr algn="ctr">
                        <a:spcAft>
                          <a:spcPts val="0"/>
                        </a:spcAft>
                      </a:pPr>
                      <a:r>
                        <a:rPr lang="es-ES_tradnl" sz="900" b="1" dirty="0">
                          <a:latin typeface="Arial"/>
                          <a:ea typeface="Times New Roman"/>
                          <a:cs typeface="Times New Roman"/>
                        </a:rPr>
                        <a:t>Capitulo</a:t>
                      </a:r>
                      <a:endParaRPr lang="es-ES" sz="700" dirty="0">
                        <a:latin typeface="Courier New"/>
                        <a:ea typeface="Times New Roman"/>
                        <a:cs typeface="Times New Roman"/>
                      </a:endParaRPr>
                    </a:p>
                  </a:txBody>
                  <a:tcPr marL="50297" marR="50297" marT="0" marB="0">
                    <a:lnL>
                      <a:noFill/>
                    </a:lnL>
                    <a:lnR>
                      <a:noFill/>
                    </a:lnR>
                    <a:lnT>
                      <a:noFill/>
                    </a:lnT>
                    <a:lnB>
                      <a:noFill/>
                    </a:lnB>
                  </a:tcPr>
                </a:tc>
                <a:tc>
                  <a:txBody>
                    <a:bodyPr/>
                    <a:lstStyle/>
                    <a:p>
                      <a:pPr algn="ctr">
                        <a:spcAft>
                          <a:spcPts val="0"/>
                        </a:spcAft>
                      </a:pPr>
                      <a:endParaRPr lang="es-ES" sz="700" dirty="0">
                        <a:latin typeface="Courier New"/>
                        <a:ea typeface="Times New Roman"/>
                        <a:cs typeface="Times New Roman"/>
                      </a:endParaRPr>
                    </a:p>
                  </a:txBody>
                  <a:tcPr marL="50297" marR="50297" marT="0" marB="0">
                    <a:lnL>
                      <a:noFill/>
                    </a:lnL>
                    <a:lnR>
                      <a:noFill/>
                    </a:lnR>
                    <a:lnT>
                      <a:noFill/>
                    </a:lnT>
                    <a:lnB>
                      <a:noFill/>
                    </a:lnB>
                  </a:tcPr>
                </a:tc>
                <a:tc>
                  <a:txBody>
                    <a:bodyPr/>
                    <a:lstStyle/>
                    <a:p>
                      <a:pPr algn="ctr">
                        <a:spcAft>
                          <a:spcPts val="0"/>
                        </a:spcAft>
                      </a:pPr>
                      <a:r>
                        <a:rPr lang="es-ES_tradnl" sz="900" b="1">
                          <a:latin typeface="Arial"/>
                          <a:ea typeface="Times New Roman"/>
                          <a:cs typeface="Times New Roman"/>
                        </a:rPr>
                        <a:t>Pagina</a:t>
                      </a:r>
                      <a:endParaRPr lang="es-ES" sz="700">
                        <a:latin typeface="Courier New"/>
                        <a:ea typeface="Times New Roman"/>
                        <a:cs typeface="Times New Roman"/>
                      </a:endParaRPr>
                    </a:p>
                  </a:txBody>
                  <a:tcPr marL="50297" marR="50297" marT="0" marB="0">
                    <a:lnL>
                      <a:noFill/>
                    </a:lnL>
                    <a:lnR>
                      <a:noFill/>
                    </a:lnR>
                    <a:lnT>
                      <a:noFill/>
                    </a:lnT>
                    <a:lnB>
                      <a:noFill/>
                    </a:lnB>
                  </a:tcPr>
                </a:tc>
              </a:tr>
              <a:tr h="304794">
                <a:tc>
                  <a:txBody>
                    <a:bodyPr/>
                    <a:lstStyle/>
                    <a:p>
                      <a:pPr algn="ctr">
                        <a:spcAft>
                          <a:spcPts val="0"/>
                        </a:spcAft>
                      </a:pPr>
                      <a:r>
                        <a:rPr lang="es-ES_tradnl" sz="900" b="1">
                          <a:latin typeface="Arial"/>
                          <a:ea typeface="Times New Roman"/>
                          <a:cs typeface="Times New Roman"/>
                        </a:rPr>
                        <a:t>I</a:t>
                      </a:r>
                      <a:endParaRPr lang="es-ES" sz="700">
                        <a:latin typeface="Courier New"/>
                        <a:ea typeface="Times New Roman"/>
                        <a:cs typeface="Times New Roman"/>
                      </a:endParaRPr>
                    </a:p>
                  </a:txBody>
                  <a:tcPr marL="50297" marR="50297" marT="0" marB="0" anchor="ctr">
                    <a:lnL>
                      <a:noFill/>
                    </a:lnL>
                    <a:lnR>
                      <a:noFill/>
                    </a:lnR>
                    <a:lnT>
                      <a:noFill/>
                    </a:lnT>
                    <a:lnB>
                      <a:noFill/>
                    </a:lnB>
                  </a:tcPr>
                </a:tc>
                <a:tc>
                  <a:txBody>
                    <a:bodyPr/>
                    <a:lstStyle/>
                    <a:p>
                      <a:pPr marL="265430" indent="-180340">
                        <a:spcAft>
                          <a:spcPts val="0"/>
                        </a:spcAft>
                      </a:pPr>
                      <a:r>
                        <a:rPr lang="es-ES_tradnl" sz="900" dirty="0">
                          <a:solidFill>
                            <a:srgbClr val="000000"/>
                          </a:solidFill>
                          <a:latin typeface="Arial"/>
                          <a:ea typeface="Times New Roman"/>
                          <a:cs typeface="Times New Roman"/>
                        </a:rPr>
                        <a:t>   Introducción.----------------------------------------------------------------------------</a:t>
                      </a:r>
                      <a:endParaRPr lang="es-ES" sz="700" dirty="0">
                        <a:latin typeface="Courier New"/>
                        <a:ea typeface="Times New Roman"/>
                        <a:cs typeface="Times New Roman"/>
                      </a:endParaRPr>
                    </a:p>
                  </a:txBody>
                  <a:tcPr marL="50297" marR="50297" marT="0" marB="0" anchor="ctr">
                    <a:lnL>
                      <a:noFill/>
                    </a:lnL>
                    <a:lnR>
                      <a:noFill/>
                    </a:lnR>
                    <a:lnT>
                      <a:noFill/>
                    </a:lnT>
                    <a:lnB>
                      <a:noFill/>
                    </a:lnB>
                  </a:tcPr>
                </a:tc>
                <a:tc>
                  <a:txBody>
                    <a:bodyPr/>
                    <a:lstStyle/>
                    <a:p>
                      <a:pPr algn="ctr">
                        <a:spcAft>
                          <a:spcPts val="0"/>
                        </a:spcAft>
                      </a:pPr>
                      <a:r>
                        <a:rPr lang="es-ES_tradnl" sz="900" b="1">
                          <a:latin typeface="Arial"/>
                          <a:ea typeface="Times New Roman"/>
                          <a:cs typeface="Times New Roman"/>
                        </a:rPr>
                        <a:t>3</a:t>
                      </a:r>
                      <a:endParaRPr lang="es-ES" sz="700">
                        <a:latin typeface="Courier New"/>
                        <a:ea typeface="Times New Roman"/>
                        <a:cs typeface="Times New Roman"/>
                      </a:endParaRPr>
                    </a:p>
                  </a:txBody>
                  <a:tcPr marL="50297" marR="50297" marT="0" marB="0" anchor="ctr">
                    <a:lnL>
                      <a:noFill/>
                    </a:lnL>
                    <a:lnR>
                      <a:noFill/>
                    </a:lnR>
                    <a:lnT>
                      <a:noFill/>
                    </a:lnT>
                    <a:lnB>
                      <a:noFill/>
                    </a:lnB>
                  </a:tcPr>
                </a:tc>
              </a:tr>
              <a:tr h="304794">
                <a:tc>
                  <a:txBody>
                    <a:bodyPr/>
                    <a:lstStyle/>
                    <a:p>
                      <a:pPr algn="ctr">
                        <a:spcAft>
                          <a:spcPts val="0"/>
                        </a:spcAft>
                      </a:pPr>
                      <a:r>
                        <a:rPr lang="es-ES_tradnl" sz="900" b="1">
                          <a:latin typeface="Arial"/>
                          <a:ea typeface="Times New Roman"/>
                          <a:cs typeface="Times New Roman"/>
                        </a:rPr>
                        <a:t>II</a:t>
                      </a:r>
                      <a:endParaRPr lang="es-ES" sz="700">
                        <a:latin typeface="Courier New"/>
                        <a:ea typeface="Times New Roman"/>
                        <a:cs typeface="Times New Roman"/>
                      </a:endParaRPr>
                    </a:p>
                  </a:txBody>
                  <a:tcPr marL="50297" marR="50297" marT="0" marB="0" anchor="ctr">
                    <a:lnL>
                      <a:noFill/>
                    </a:lnL>
                    <a:lnR>
                      <a:noFill/>
                    </a:lnR>
                    <a:lnT>
                      <a:noFill/>
                    </a:lnT>
                    <a:lnB>
                      <a:noFill/>
                    </a:lnB>
                  </a:tcPr>
                </a:tc>
                <a:tc>
                  <a:txBody>
                    <a:bodyPr/>
                    <a:lstStyle/>
                    <a:p>
                      <a:pPr marL="175260">
                        <a:spcAft>
                          <a:spcPts val="0"/>
                        </a:spcAft>
                      </a:pPr>
                      <a:r>
                        <a:rPr lang="es-ES" sz="900">
                          <a:solidFill>
                            <a:srgbClr val="000000"/>
                          </a:solidFill>
                          <a:latin typeface="Arial"/>
                          <a:ea typeface="Times New Roman"/>
                          <a:cs typeface="Times New Roman"/>
                        </a:rPr>
                        <a:t>Objetivos del programa.--------------------------------------------------------------</a:t>
                      </a:r>
                      <a:endParaRPr lang="es-ES" sz="700">
                        <a:latin typeface="Courier New"/>
                        <a:ea typeface="Times New Roman"/>
                        <a:cs typeface="Times New Roman"/>
                      </a:endParaRPr>
                    </a:p>
                  </a:txBody>
                  <a:tcPr marL="50297" marR="50297" marT="0" marB="0" anchor="ctr">
                    <a:lnL>
                      <a:noFill/>
                    </a:lnL>
                    <a:lnR>
                      <a:noFill/>
                    </a:lnR>
                    <a:lnT>
                      <a:noFill/>
                    </a:lnT>
                    <a:lnB>
                      <a:noFill/>
                    </a:lnB>
                  </a:tcPr>
                </a:tc>
                <a:tc>
                  <a:txBody>
                    <a:bodyPr/>
                    <a:lstStyle/>
                    <a:p>
                      <a:pPr algn="ctr">
                        <a:spcAft>
                          <a:spcPts val="0"/>
                        </a:spcAft>
                      </a:pPr>
                      <a:r>
                        <a:rPr lang="es-ES_tradnl" sz="900" b="1">
                          <a:latin typeface="Arial"/>
                          <a:ea typeface="Times New Roman"/>
                          <a:cs typeface="Times New Roman"/>
                        </a:rPr>
                        <a:t>4 – 6</a:t>
                      </a:r>
                      <a:endParaRPr lang="es-ES" sz="700">
                        <a:latin typeface="Courier New"/>
                        <a:ea typeface="Times New Roman"/>
                        <a:cs typeface="Times New Roman"/>
                      </a:endParaRPr>
                    </a:p>
                  </a:txBody>
                  <a:tcPr marL="50297" marR="50297" marT="0" marB="0" anchor="ctr">
                    <a:lnL>
                      <a:noFill/>
                    </a:lnL>
                    <a:lnR>
                      <a:noFill/>
                    </a:lnR>
                    <a:lnT>
                      <a:noFill/>
                    </a:lnT>
                    <a:lnB>
                      <a:noFill/>
                    </a:lnB>
                  </a:tcPr>
                </a:tc>
              </a:tr>
              <a:tr h="304794">
                <a:tc>
                  <a:txBody>
                    <a:bodyPr/>
                    <a:lstStyle/>
                    <a:p>
                      <a:pPr algn="ctr">
                        <a:spcAft>
                          <a:spcPts val="0"/>
                        </a:spcAft>
                      </a:pPr>
                      <a:r>
                        <a:rPr lang="es-ES_tradnl" sz="900" b="1">
                          <a:latin typeface="Arial"/>
                          <a:ea typeface="Times New Roman"/>
                          <a:cs typeface="Times New Roman"/>
                        </a:rPr>
                        <a:t>III</a:t>
                      </a:r>
                      <a:endParaRPr lang="es-ES" sz="700">
                        <a:latin typeface="Courier New"/>
                        <a:ea typeface="Times New Roman"/>
                        <a:cs typeface="Times New Roman"/>
                      </a:endParaRPr>
                    </a:p>
                  </a:txBody>
                  <a:tcPr marL="50297" marR="50297" marT="0" marB="0" anchor="ctr">
                    <a:lnL>
                      <a:noFill/>
                    </a:lnL>
                    <a:lnR>
                      <a:noFill/>
                    </a:lnR>
                    <a:lnT>
                      <a:noFill/>
                    </a:lnT>
                    <a:lnB>
                      <a:noFill/>
                    </a:lnB>
                  </a:tcPr>
                </a:tc>
                <a:tc>
                  <a:txBody>
                    <a:bodyPr/>
                    <a:lstStyle/>
                    <a:p>
                      <a:pPr marL="175260">
                        <a:spcAft>
                          <a:spcPts val="0"/>
                        </a:spcAft>
                      </a:pPr>
                      <a:r>
                        <a:rPr lang="es-ES_tradnl" sz="900">
                          <a:latin typeface="Arial"/>
                          <a:ea typeface="Times New Roman"/>
                          <a:cs typeface="Times New Roman"/>
                        </a:rPr>
                        <a:t>Características del deporte de esgrima.------------------------------------------</a:t>
                      </a:r>
                      <a:endParaRPr lang="es-ES" sz="700">
                        <a:latin typeface="Courier New"/>
                        <a:ea typeface="Times New Roman"/>
                        <a:cs typeface="Times New Roman"/>
                      </a:endParaRPr>
                    </a:p>
                  </a:txBody>
                  <a:tcPr marL="50297" marR="50297" marT="0" marB="0" anchor="ctr">
                    <a:lnL>
                      <a:noFill/>
                    </a:lnL>
                    <a:lnR>
                      <a:noFill/>
                    </a:lnR>
                    <a:lnT>
                      <a:noFill/>
                    </a:lnT>
                    <a:lnB>
                      <a:noFill/>
                    </a:lnB>
                  </a:tcPr>
                </a:tc>
                <a:tc>
                  <a:txBody>
                    <a:bodyPr/>
                    <a:lstStyle/>
                    <a:p>
                      <a:pPr algn="ctr">
                        <a:spcAft>
                          <a:spcPts val="0"/>
                        </a:spcAft>
                      </a:pPr>
                      <a:r>
                        <a:rPr lang="es-ES_tradnl" sz="900" b="1">
                          <a:latin typeface="Arial"/>
                          <a:ea typeface="Times New Roman"/>
                          <a:cs typeface="Times New Roman"/>
                        </a:rPr>
                        <a:t>6 – 12</a:t>
                      </a:r>
                      <a:endParaRPr lang="es-ES" sz="700">
                        <a:latin typeface="Courier New"/>
                        <a:ea typeface="Times New Roman"/>
                        <a:cs typeface="Times New Roman"/>
                      </a:endParaRPr>
                    </a:p>
                  </a:txBody>
                  <a:tcPr marL="50297" marR="50297" marT="0" marB="0" anchor="ctr">
                    <a:lnL>
                      <a:noFill/>
                    </a:lnL>
                    <a:lnR>
                      <a:noFill/>
                    </a:lnR>
                    <a:lnT>
                      <a:noFill/>
                    </a:lnT>
                    <a:lnB>
                      <a:noFill/>
                    </a:lnB>
                  </a:tcPr>
                </a:tc>
              </a:tr>
              <a:tr h="304794">
                <a:tc>
                  <a:txBody>
                    <a:bodyPr/>
                    <a:lstStyle/>
                    <a:p>
                      <a:pPr algn="ctr">
                        <a:spcAft>
                          <a:spcPts val="0"/>
                        </a:spcAft>
                      </a:pPr>
                      <a:r>
                        <a:rPr lang="es-ES_tradnl" sz="900" b="1">
                          <a:latin typeface="Arial"/>
                          <a:ea typeface="Times New Roman"/>
                          <a:cs typeface="Times New Roman"/>
                        </a:rPr>
                        <a:t>IV</a:t>
                      </a:r>
                      <a:endParaRPr lang="es-ES" sz="700">
                        <a:latin typeface="Courier New"/>
                        <a:ea typeface="Times New Roman"/>
                        <a:cs typeface="Times New Roman"/>
                      </a:endParaRPr>
                    </a:p>
                  </a:txBody>
                  <a:tcPr marL="50297" marR="50297" marT="0" marB="0" anchor="ctr">
                    <a:lnL>
                      <a:noFill/>
                    </a:lnL>
                    <a:lnR>
                      <a:noFill/>
                    </a:lnR>
                    <a:lnT>
                      <a:noFill/>
                    </a:lnT>
                    <a:lnB>
                      <a:noFill/>
                    </a:lnB>
                  </a:tcPr>
                </a:tc>
                <a:tc>
                  <a:txBody>
                    <a:bodyPr/>
                    <a:lstStyle/>
                    <a:p>
                      <a:pPr marL="175260">
                        <a:spcAft>
                          <a:spcPts val="0"/>
                        </a:spcAft>
                      </a:pPr>
                      <a:r>
                        <a:rPr lang="es-ES" sz="900">
                          <a:latin typeface="Arial"/>
                          <a:ea typeface="Times New Roman"/>
                          <a:cs typeface="Times New Roman"/>
                        </a:rPr>
                        <a:t>Metodología de la enseñanza de la esgrima.-----------------------------------</a:t>
                      </a:r>
                      <a:endParaRPr lang="es-ES" sz="700">
                        <a:latin typeface="Courier New"/>
                        <a:ea typeface="Times New Roman"/>
                        <a:cs typeface="Times New Roman"/>
                      </a:endParaRPr>
                    </a:p>
                  </a:txBody>
                  <a:tcPr marL="50297" marR="50297" marT="0" marB="0" anchor="ctr">
                    <a:lnL>
                      <a:noFill/>
                    </a:lnL>
                    <a:lnR>
                      <a:noFill/>
                    </a:lnR>
                    <a:lnT>
                      <a:noFill/>
                    </a:lnT>
                    <a:lnB>
                      <a:noFill/>
                    </a:lnB>
                  </a:tcPr>
                </a:tc>
                <a:tc>
                  <a:txBody>
                    <a:bodyPr/>
                    <a:lstStyle/>
                    <a:p>
                      <a:pPr algn="ctr">
                        <a:spcAft>
                          <a:spcPts val="0"/>
                        </a:spcAft>
                      </a:pPr>
                      <a:r>
                        <a:rPr lang="es-ES_tradnl" sz="900" b="1">
                          <a:latin typeface="Arial"/>
                          <a:ea typeface="Times New Roman"/>
                          <a:cs typeface="Times New Roman"/>
                        </a:rPr>
                        <a:t>13 – 21</a:t>
                      </a:r>
                      <a:endParaRPr lang="es-ES" sz="700">
                        <a:latin typeface="Courier New"/>
                        <a:ea typeface="Times New Roman"/>
                        <a:cs typeface="Times New Roman"/>
                      </a:endParaRPr>
                    </a:p>
                  </a:txBody>
                  <a:tcPr marL="50297" marR="50297" marT="0" marB="0" anchor="ctr">
                    <a:lnL>
                      <a:noFill/>
                    </a:lnL>
                    <a:lnR>
                      <a:noFill/>
                    </a:lnR>
                    <a:lnT>
                      <a:noFill/>
                    </a:lnT>
                    <a:lnB>
                      <a:noFill/>
                    </a:lnB>
                  </a:tcPr>
                </a:tc>
              </a:tr>
              <a:tr h="304794">
                <a:tc>
                  <a:txBody>
                    <a:bodyPr/>
                    <a:lstStyle/>
                    <a:p>
                      <a:pPr algn="ctr">
                        <a:spcAft>
                          <a:spcPts val="0"/>
                        </a:spcAft>
                      </a:pPr>
                      <a:r>
                        <a:rPr lang="es-ES_tradnl" sz="900" b="1">
                          <a:latin typeface="Arial"/>
                          <a:ea typeface="Times New Roman"/>
                          <a:cs typeface="Times New Roman"/>
                        </a:rPr>
                        <a:t>V</a:t>
                      </a:r>
                      <a:endParaRPr lang="es-ES" sz="700">
                        <a:latin typeface="Courier New"/>
                        <a:ea typeface="Times New Roman"/>
                        <a:cs typeface="Times New Roman"/>
                      </a:endParaRPr>
                    </a:p>
                  </a:txBody>
                  <a:tcPr marL="50297" marR="50297" marT="0" marB="0" anchor="ctr">
                    <a:lnL>
                      <a:noFill/>
                    </a:lnL>
                    <a:lnR>
                      <a:noFill/>
                    </a:lnR>
                    <a:lnT>
                      <a:noFill/>
                    </a:lnT>
                    <a:lnB>
                      <a:noFill/>
                    </a:lnB>
                  </a:tcPr>
                </a:tc>
                <a:tc>
                  <a:txBody>
                    <a:bodyPr/>
                    <a:lstStyle/>
                    <a:p>
                      <a:pPr marL="175260">
                        <a:spcAft>
                          <a:spcPts val="0"/>
                        </a:spcAft>
                      </a:pPr>
                      <a:r>
                        <a:rPr lang="es-ES_tradnl" sz="900">
                          <a:latin typeface="Arial"/>
                          <a:ea typeface="Times New Roman"/>
                          <a:cs typeface="Times New Roman"/>
                        </a:rPr>
                        <a:t>Convocatorias de eventos.----------------------------------------------------------</a:t>
                      </a:r>
                      <a:endParaRPr lang="es-ES" sz="700">
                        <a:latin typeface="Courier New"/>
                        <a:ea typeface="Times New Roman"/>
                        <a:cs typeface="Times New Roman"/>
                      </a:endParaRPr>
                    </a:p>
                  </a:txBody>
                  <a:tcPr marL="50297" marR="50297" marT="0" marB="0" anchor="ctr">
                    <a:lnL>
                      <a:noFill/>
                    </a:lnL>
                    <a:lnR>
                      <a:noFill/>
                    </a:lnR>
                    <a:lnT>
                      <a:noFill/>
                    </a:lnT>
                    <a:lnB>
                      <a:noFill/>
                    </a:lnB>
                  </a:tcPr>
                </a:tc>
                <a:tc>
                  <a:txBody>
                    <a:bodyPr/>
                    <a:lstStyle/>
                    <a:p>
                      <a:pPr algn="ctr">
                        <a:spcAft>
                          <a:spcPts val="0"/>
                        </a:spcAft>
                      </a:pPr>
                      <a:r>
                        <a:rPr lang="es-ES_tradnl" sz="900" b="1">
                          <a:latin typeface="Arial"/>
                          <a:ea typeface="Times New Roman"/>
                          <a:cs typeface="Times New Roman"/>
                        </a:rPr>
                        <a:t>22</a:t>
                      </a:r>
                      <a:endParaRPr lang="es-ES" sz="700">
                        <a:latin typeface="Courier New"/>
                        <a:ea typeface="Times New Roman"/>
                        <a:cs typeface="Times New Roman"/>
                      </a:endParaRPr>
                    </a:p>
                  </a:txBody>
                  <a:tcPr marL="50297" marR="50297" marT="0" marB="0" anchor="ctr">
                    <a:lnL>
                      <a:noFill/>
                    </a:lnL>
                    <a:lnR>
                      <a:noFill/>
                    </a:lnR>
                    <a:lnT>
                      <a:noFill/>
                    </a:lnT>
                    <a:lnB>
                      <a:noFill/>
                    </a:lnB>
                  </a:tcPr>
                </a:tc>
              </a:tr>
              <a:tr h="304794">
                <a:tc>
                  <a:txBody>
                    <a:bodyPr/>
                    <a:lstStyle/>
                    <a:p>
                      <a:pPr algn="ctr">
                        <a:spcAft>
                          <a:spcPts val="0"/>
                        </a:spcAft>
                      </a:pPr>
                      <a:r>
                        <a:rPr lang="es-ES_tradnl" sz="900" b="1">
                          <a:latin typeface="Arial"/>
                          <a:ea typeface="Times New Roman"/>
                          <a:cs typeface="Times New Roman"/>
                        </a:rPr>
                        <a:t>VI</a:t>
                      </a:r>
                      <a:endParaRPr lang="es-ES" sz="700">
                        <a:latin typeface="Courier New"/>
                        <a:ea typeface="Times New Roman"/>
                        <a:cs typeface="Times New Roman"/>
                      </a:endParaRPr>
                    </a:p>
                  </a:txBody>
                  <a:tcPr marL="50297" marR="50297" marT="0" marB="0" anchor="ctr">
                    <a:lnL>
                      <a:noFill/>
                    </a:lnL>
                    <a:lnR>
                      <a:noFill/>
                    </a:lnR>
                    <a:lnT>
                      <a:noFill/>
                    </a:lnT>
                    <a:lnB>
                      <a:noFill/>
                    </a:lnB>
                  </a:tcPr>
                </a:tc>
                <a:tc>
                  <a:txBody>
                    <a:bodyPr/>
                    <a:lstStyle/>
                    <a:p>
                      <a:pPr marL="175260">
                        <a:lnSpc>
                          <a:spcPct val="115000"/>
                        </a:lnSpc>
                        <a:spcAft>
                          <a:spcPts val="0"/>
                        </a:spcAft>
                      </a:pPr>
                      <a:r>
                        <a:rPr lang="es-VE" sz="900" dirty="0">
                          <a:latin typeface="Arial"/>
                          <a:ea typeface="Calibri"/>
                          <a:cs typeface="Times New Roman"/>
                        </a:rPr>
                        <a:t>(Nivel I)  Categoría Infantiles  (8-9) Años.---------------------------------------</a:t>
                      </a:r>
                      <a:endParaRPr lang="es-ES" sz="900" dirty="0">
                        <a:latin typeface="Arial"/>
                        <a:ea typeface="Calibri"/>
                        <a:cs typeface="Times New Roman"/>
                      </a:endParaRPr>
                    </a:p>
                  </a:txBody>
                  <a:tcPr marL="50297" marR="50297" marT="0" marB="0" anchor="ctr">
                    <a:lnL>
                      <a:noFill/>
                    </a:lnL>
                    <a:lnR>
                      <a:noFill/>
                    </a:lnR>
                    <a:lnT>
                      <a:noFill/>
                    </a:lnT>
                    <a:lnB>
                      <a:noFill/>
                    </a:lnB>
                  </a:tcPr>
                </a:tc>
                <a:tc>
                  <a:txBody>
                    <a:bodyPr/>
                    <a:lstStyle/>
                    <a:p>
                      <a:pPr algn="ctr">
                        <a:spcAft>
                          <a:spcPts val="0"/>
                        </a:spcAft>
                      </a:pPr>
                      <a:r>
                        <a:rPr lang="es-ES_tradnl" sz="900" b="1">
                          <a:latin typeface="Arial"/>
                          <a:ea typeface="Times New Roman"/>
                          <a:cs typeface="Times New Roman"/>
                        </a:rPr>
                        <a:t>23 – 67</a:t>
                      </a:r>
                      <a:endParaRPr lang="es-ES" sz="700">
                        <a:latin typeface="Courier New"/>
                        <a:ea typeface="Times New Roman"/>
                        <a:cs typeface="Times New Roman"/>
                      </a:endParaRPr>
                    </a:p>
                  </a:txBody>
                  <a:tcPr marL="50297" marR="50297" marT="0" marB="0" anchor="ctr">
                    <a:lnL>
                      <a:noFill/>
                    </a:lnL>
                    <a:lnR>
                      <a:noFill/>
                    </a:lnR>
                    <a:lnT>
                      <a:noFill/>
                    </a:lnT>
                    <a:lnB>
                      <a:noFill/>
                    </a:lnB>
                  </a:tcPr>
                </a:tc>
              </a:tr>
              <a:tr h="325242">
                <a:tc>
                  <a:txBody>
                    <a:bodyPr/>
                    <a:lstStyle/>
                    <a:p>
                      <a:pPr algn="ctr">
                        <a:spcAft>
                          <a:spcPts val="0"/>
                        </a:spcAft>
                      </a:pPr>
                      <a:r>
                        <a:rPr lang="es-ES_tradnl" sz="900" b="1">
                          <a:latin typeface="Arial"/>
                          <a:ea typeface="Times New Roman"/>
                          <a:cs typeface="Times New Roman"/>
                        </a:rPr>
                        <a:t>VII</a:t>
                      </a:r>
                      <a:endParaRPr lang="es-ES" sz="700">
                        <a:latin typeface="Courier New"/>
                        <a:ea typeface="Times New Roman"/>
                        <a:cs typeface="Times New Roman"/>
                      </a:endParaRPr>
                    </a:p>
                  </a:txBody>
                  <a:tcPr marL="50297" marR="50297" marT="0" marB="0" anchor="ctr">
                    <a:lnL>
                      <a:noFill/>
                    </a:lnL>
                    <a:lnR>
                      <a:noFill/>
                    </a:lnR>
                    <a:lnT>
                      <a:noFill/>
                    </a:lnT>
                    <a:lnB>
                      <a:noFill/>
                    </a:lnB>
                  </a:tcPr>
                </a:tc>
                <a:tc>
                  <a:txBody>
                    <a:bodyPr/>
                    <a:lstStyle/>
                    <a:p>
                      <a:pPr marL="175260">
                        <a:lnSpc>
                          <a:spcPct val="150000"/>
                        </a:lnSpc>
                        <a:spcAft>
                          <a:spcPts val="0"/>
                        </a:spcAft>
                      </a:pPr>
                      <a:r>
                        <a:rPr lang="es-ES_tradnl" sz="900">
                          <a:latin typeface="Arial"/>
                          <a:ea typeface="Times New Roman"/>
                          <a:cs typeface="Times New Roman"/>
                        </a:rPr>
                        <a:t>(Nivel II) Categoría Pioneril (10-12) Años.---------------------------------------</a:t>
                      </a:r>
                      <a:endParaRPr lang="es-ES" sz="900">
                        <a:latin typeface="Times New Roman"/>
                        <a:ea typeface="Times New Roman"/>
                        <a:cs typeface="Times New Roman"/>
                      </a:endParaRPr>
                    </a:p>
                  </a:txBody>
                  <a:tcPr marL="50297" marR="50297" marT="0" marB="0" anchor="ctr">
                    <a:lnL>
                      <a:noFill/>
                    </a:lnL>
                    <a:lnR>
                      <a:noFill/>
                    </a:lnR>
                    <a:lnT>
                      <a:noFill/>
                    </a:lnT>
                    <a:lnB>
                      <a:noFill/>
                    </a:lnB>
                  </a:tcPr>
                </a:tc>
                <a:tc>
                  <a:txBody>
                    <a:bodyPr/>
                    <a:lstStyle/>
                    <a:p>
                      <a:pPr algn="ctr">
                        <a:spcAft>
                          <a:spcPts val="0"/>
                        </a:spcAft>
                      </a:pPr>
                      <a:r>
                        <a:rPr lang="es-ES_tradnl" sz="900" b="1">
                          <a:latin typeface="Arial"/>
                          <a:ea typeface="Times New Roman"/>
                          <a:cs typeface="Times New Roman"/>
                        </a:rPr>
                        <a:t>68 – 107</a:t>
                      </a:r>
                      <a:endParaRPr lang="es-ES" sz="700">
                        <a:latin typeface="Courier New"/>
                        <a:ea typeface="Times New Roman"/>
                        <a:cs typeface="Times New Roman"/>
                      </a:endParaRPr>
                    </a:p>
                  </a:txBody>
                  <a:tcPr marL="50297" marR="50297" marT="0" marB="0" anchor="ctr">
                    <a:lnL>
                      <a:noFill/>
                    </a:lnL>
                    <a:lnR>
                      <a:noFill/>
                    </a:lnR>
                    <a:lnT>
                      <a:noFill/>
                    </a:lnT>
                    <a:lnB>
                      <a:noFill/>
                    </a:lnB>
                  </a:tcPr>
                </a:tc>
              </a:tr>
              <a:tr h="304794">
                <a:tc>
                  <a:txBody>
                    <a:bodyPr/>
                    <a:lstStyle/>
                    <a:p>
                      <a:pPr algn="ctr">
                        <a:spcAft>
                          <a:spcPts val="0"/>
                        </a:spcAft>
                      </a:pPr>
                      <a:r>
                        <a:rPr lang="es-ES_tradnl" sz="900" b="1">
                          <a:latin typeface="Arial"/>
                          <a:ea typeface="Times New Roman"/>
                          <a:cs typeface="Times New Roman"/>
                        </a:rPr>
                        <a:t>VIII</a:t>
                      </a:r>
                      <a:endParaRPr lang="es-ES" sz="700">
                        <a:latin typeface="Courier New"/>
                        <a:ea typeface="Times New Roman"/>
                        <a:cs typeface="Times New Roman"/>
                      </a:endParaRPr>
                    </a:p>
                  </a:txBody>
                  <a:tcPr marL="50297" marR="50297" marT="0" marB="0" anchor="ctr">
                    <a:lnL>
                      <a:noFill/>
                    </a:lnL>
                    <a:lnR>
                      <a:noFill/>
                    </a:lnR>
                    <a:lnT>
                      <a:noFill/>
                    </a:lnT>
                    <a:lnB>
                      <a:noFill/>
                    </a:lnB>
                  </a:tcPr>
                </a:tc>
                <a:tc>
                  <a:txBody>
                    <a:bodyPr/>
                    <a:lstStyle/>
                    <a:p>
                      <a:pPr marL="175260">
                        <a:spcAft>
                          <a:spcPts val="0"/>
                        </a:spcAft>
                      </a:pPr>
                      <a:r>
                        <a:rPr lang="es-ES_tradnl" sz="900">
                          <a:latin typeface="Arial"/>
                          <a:ea typeface="Times New Roman"/>
                          <a:cs typeface="Times New Roman"/>
                        </a:rPr>
                        <a:t>(Nivel III) Categoría Cadete (13-15) Años.---------------------------------------</a:t>
                      </a:r>
                      <a:endParaRPr lang="es-ES" sz="900">
                        <a:latin typeface="Times New Roman"/>
                        <a:ea typeface="Times New Roman"/>
                        <a:cs typeface="Times New Roman"/>
                      </a:endParaRPr>
                    </a:p>
                  </a:txBody>
                  <a:tcPr marL="50297" marR="50297" marT="0" marB="0" anchor="ctr">
                    <a:lnL>
                      <a:noFill/>
                    </a:lnL>
                    <a:lnR>
                      <a:noFill/>
                    </a:lnR>
                    <a:lnT>
                      <a:noFill/>
                    </a:lnT>
                    <a:lnB>
                      <a:noFill/>
                    </a:lnB>
                  </a:tcPr>
                </a:tc>
                <a:tc>
                  <a:txBody>
                    <a:bodyPr/>
                    <a:lstStyle/>
                    <a:p>
                      <a:pPr algn="ctr">
                        <a:spcAft>
                          <a:spcPts val="0"/>
                        </a:spcAft>
                      </a:pPr>
                      <a:r>
                        <a:rPr lang="es-ES_tradnl" sz="900" b="1">
                          <a:latin typeface="Arial"/>
                          <a:ea typeface="Times New Roman"/>
                          <a:cs typeface="Times New Roman"/>
                        </a:rPr>
                        <a:t>108 – 166</a:t>
                      </a:r>
                      <a:endParaRPr lang="es-ES" sz="700">
                        <a:latin typeface="Courier New"/>
                        <a:ea typeface="Times New Roman"/>
                        <a:cs typeface="Times New Roman"/>
                      </a:endParaRPr>
                    </a:p>
                  </a:txBody>
                  <a:tcPr marL="50297" marR="50297" marT="0" marB="0" anchor="ctr">
                    <a:lnL>
                      <a:noFill/>
                    </a:lnL>
                    <a:lnR>
                      <a:noFill/>
                    </a:lnR>
                    <a:lnT>
                      <a:noFill/>
                    </a:lnT>
                    <a:lnB>
                      <a:noFill/>
                    </a:lnB>
                  </a:tcPr>
                </a:tc>
              </a:tr>
              <a:tr h="304794">
                <a:tc>
                  <a:txBody>
                    <a:bodyPr/>
                    <a:lstStyle/>
                    <a:p>
                      <a:pPr algn="ctr">
                        <a:spcAft>
                          <a:spcPts val="0"/>
                        </a:spcAft>
                      </a:pPr>
                      <a:r>
                        <a:rPr lang="es-ES_tradnl" sz="900" b="1">
                          <a:latin typeface="Arial"/>
                          <a:ea typeface="Times New Roman"/>
                          <a:cs typeface="Times New Roman"/>
                        </a:rPr>
                        <a:t>IX</a:t>
                      </a:r>
                      <a:endParaRPr lang="es-ES" sz="700">
                        <a:latin typeface="Courier New"/>
                        <a:ea typeface="Times New Roman"/>
                        <a:cs typeface="Times New Roman"/>
                      </a:endParaRPr>
                    </a:p>
                  </a:txBody>
                  <a:tcPr marL="50297" marR="50297" marT="0" marB="0" anchor="ctr">
                    <a:lnL>
                      <a:noFill/>
                    </a:lnL>
                    <a:lnR>
                      <a:noFill/>
                    </a:lnR>
                    <a:lnT>
                      <a:noFill/>
                    </a:lnT>
                    <a:lnB>
                      <a:noFill/>
                    </a:lnB>
                  </a:tcPr>
                </a:tc>
                <a:tc>
                  <a:txBody>
                    <a:bodyPr/>
                    <a:lstStyle/>
                    <a:p>
                      <a:pPr marL="175260">
                        <a:spcAft>
                          <a:spcPts val="0"/>
                        </a:spcAft>
                      </a:pPr>
                      <a:r>
                        <a:rPr lang="es-ES_tradnl" sz="900">
                          <a:latin typeface="Arial"/>
                          <a:ea typeface="Times New Roman"/>
                          <a:cs typeface="Times New Roman"/>
                        </a:rPr>
                        <a:t>(Nivel IV) Categoría Juvenil (16-20) Años.---------------------------------------</a:t>
                      </a:r>
                      <a:endParaRPr lang="es-ES" sz="900">
                        <a:latin typeface="Times New Roman"/>
                        <a:ea typeface="Times New Roman"/>
                        <a:cs typeface="Times New Roman"/>
                      </a:endParaRPr>
                    </a:p>
                  </a:txBody>
                  <a:tcPr marL="50297" marR="50297" marT="0" marB="0" anchor="ctr">
                    <a:lnL>
                      <a:noFill/>
                    </a:lnL>
                    <a:lnR>
                      <a:noFill/>
                    </a:lnR>
                    <a:lnT>
                      <a:noFill/>
                    </a:lnT>
                    <a:lnB>
                      <a:noFill/>
                    </a:lnB>
                  </a:tcPr>
                </a:tc>
                <a:tc>
                  <a:txBody>
                    <a:bodyPr/>
                    <a:lstStyle/>
                    <a:p>
                      <a:pPr algn="ctr">
                        <a:spcAft>
                          <a:spcPts val="0"/>
                        </a:spcAft>
                      </a:pPr>
                      <a:r>
                        <a:rPr lang="es-ES_tradnl" sz="900" b="1">
                          <a:latin typeface="Arial"/>
                          <a:ea typeface="Times New Roman"/>
                          <a:cs typeface="Times New Roman"/>
                        </a:rPr>
                        <a:t>167 – 176</a:t>
                      </a:r>
                      <a:endParaRPr lang="es-ES" sz="700">
                        <a:latin typeface="Courier New"/>
                        <a:ea typeface="Times New Roman"/>
                        <a:cs typeface="Times New Roman"/>
                      </a:endParaRPr>
                    </a:p>
                  </a:txBody>
                  <a:tcPr marL="50297" marR="50297" marT="0" marB="0" anchor="ctr">
                    <a:lnL>
                      <a:noFill/>
                    </a:lnL>
                    <a:lnR>
                      <a:noFill/>
                    </a:lnR>
                    <a:lnT>
                      <a:noFill/>
                    </a:lnT>
                    <a:lnB>
                      <a:noFill/>
                    </a:lnB>
                  </a:tcPr>
                </a:tc>
              </a:tr>
              <a:tr h="304794">
                <a:tc>
                  <a:txBody>
                    <a:bodyPr/>
                    <a:lstStyle/>
                    <a:p>
                      <a:pPr algn="ctr">
                        <a:spcAft>
                          <a:spcPts val="0"/>
                        </a:spcAft>
                      </a:pPr>
                      <a:r>
                        <a:rPr lang="es-ES_tradnl" sz="900" b="1">
                          <a:latin typeface="Arial"/>
                          <a:ea typeface="Times New Roman"/>
                          <a:cs typeface="Times New Roman"/>
                        </a:rPr>
                        <a:t>X</a:t>
                      </a:r>
                      <a:endParaRPr lang="es-ES" sz="700">
                        <a:latin typeface="Courier New"/>
                        <a:ea typeface="Times New Roman"/>
                        <a:cs typeface="Times New Roman"/>
                      </a:endParaRPr>
                    </a:p>
                  </a:txBody>
                  <a:tcPr marL="50297" marR="50297" marT="0" marB="0">
                    <a:lnL>
                      <a:noFill/>
                    </a:lnL>
                    <a:lnR>
                      <a:noFill/>
                    </a:lnR>
                    <a:lnT>
                      <a:noFill/>
                    </a:lnT>
                    <a:lnB>
                      <a:noFill/>
                    </a:lnB>
                  </a:tcPr>
                </a:tc>
                <a:tc>
                  <a:txBody>
                    <a:bodyPr/>
                    <a:lstStyle/>
                    <a:p>
                      <a:pPr marL="175260">
                        <a:spcAft>
                          <a:spcPts val="0"/>
                        </a:spcAft>
                      </a:pPr>
                      <a:r>
                        <a:rPr lang="es-ES_tradnl" sz="900">
                          <a:latin typeface="Arial"/>
                          <a:ea typeface="Times New Roman"/>
                          <a:cs typeface="Times New Roman"/>
                        </a:rPr>
                        <a:t>(Nivel V)Categoría Mayores (+ de 20) Años-------------------------------------</a:t>
                      </a:r>
                      <a:endParaRPr lang="es-ES" sz="900">
                        <a:latin typeface="Times New Roman"/>
                        <a:ea typeface="Times New Roman"/>
                        <a:cs typeface="Times New Roman"/>
                      </a:endParaRPr>
                    </a:p>
                  </a:txBody>
                  <a:tcPr marL="50297" marR="50297" marT="0" marB="0" anchor="ctr">
                    <a:lnL>
                      <a:noFill/>
                    </a:lnL>
                    <a:lnR>
                      <a:noFill/>
                    </a:lnR>
                    <a:lnT>
                      <a:noFill/>
                    </a:lnT>
                    <a:lnB>
                      <a:noFill/>
                    </a:lnB>
                  </a:tcPr>
                </a:tc>
                <a:tc>
                  <a:txBody>
                    <a:bodyPr/>
                    <a:lstStyle/>
                    <a:p>
                      <a:pPr algn="ctr">
                        <a:spcAft>
                          <a:spcPts val="0"/>
                        </a:spcAft>
                      </a:pPr>
                      <a:r>
                        <a:rPr lang="es-ES_tradnl" sz="900" b="1">
                          <a:latin typeface="Arial"/>
                          <a:ea typeface="Times New Roman"/>
                          <a:cs typeface="Times New Roman"/>
                        </a:rPr>
                        <a:t>177 – 187</a:t>
                      </a:r>
                      <a:endParaRPr lang="es-ES" sz="700">
                        <a:latin typeface="Courier New"/>
                        <a:ea typeface="Times New Roman"/>
                        <a:cs typeface="Times New Roman"/>
                      </a:endParaRPr>
                    </a:p>
                  </a:txBody>
                  <a:tcPr marL="50297" marR="50297" marT="0" marB="0" anchor="ctr">
                    <a:lnL>
                      <a:noFill/>
                    </a:lnL>
                    <a:lnR>
                      <a:noFill/>
                    </a:lnR>
                    <a:lnT>
                      <a:noFill/>
                    </a:lnT>
                    <a:lnB>
                      <a:noFill/>
                    </a:lnB>
                  </a:tcPr>
                </a:tc>
              </a:tr>
              <a:tr h="304794">
                <a:tc>
                  <a:txBody>
                    <a:bodyPr/>
                    <a:lstStyle/>
                    <a:p>
                      <a:pPr algn="ctr">
                        <a:spcAft>
                          <a:spcPts val="0"/>
                        </a:spcAft>
                      </a:pPr>
                      <a:r>
                        <a:rPr lang="es-ES_tradnl" sz="900" b="1">
                          <a:latin typeface="Arial"/>
                          <a:ea typeface="Times New Roman"/>
                          <a:cs typeface="Times New Roman"/>
                        </a:rPr>
                        <a:t>XI</a:t>
                      </a:r>
                      <a:endParaRPr lang="es-ES" sz="700">
                        <a:latin typeface="Courier New"/>
                        <a:ea typeface="Times New Roman"/>
                        <a:cs typeface="Times New Roman"/>
                      </a:endParaRPr>
                    </a:p>
                  </a:txBody>
                  <a:tcPr marL="50297" marR="50297" marT="0" marB="0">
                    <a:lnL>
                      <a:noFill/>
                    </a:lnL>
                    <a:lnR>
                      <a:noFill/>
                    </a:lnR>
                    <a:lnT>
                      <a:noFill/>
                    </a:lnT>
                    <a:lnB>
                      <a:noFill/>
                    </a:lnB>
                  </a:tcPr>
                </a:tc>
                <a:tc>
                  <a:txBody>
                    <a:bodyPr/>
                    <a:lstStyle/>
                    <a:p>
                      <a:pPr indent="175260">
                        <a:spcAft>
                          <a:spcPts val="0"/>
                        </a:spcAft>
                      </a:pPr>
                      <a:r>
                        <a:rPr lang="es-ES_tradnl" sz="900" dirty="0">
                          <a:latin typeface="Arial"/>
                          <a:ea typeface="Times New Roman"/>
                          <a:cs typeface="Times New Roman"/>
                        </a:rPr>
                        <a:t>Reglamento de la Federación Cubana de Esgrima (FCE)------------------</a:t>
                      </a:r>
                      <a:endParaRPr lang="es-ES" sz="700" dirty="0">
                        <a:latin typeface="Courier New"/>
                        <a:ea typeface="Times New Roman"/>
                        <a:cs typeface="Times New Roman"/>
                      </a:endParaRPr>
                    </a:p>
                  </a:txBody>
                  <a:tcPr marL="50297" marR="50297" marT="0" marB="0">
                    <a:lnL>
                      <a:noFill/>
                    </a:lnL>
                    <a:lnR>
                      <a:noFill/>
                    </a:lnR>
                    <a:lnT>
                      <a:noFill/>
                    </a:lnT>
                    <a:lnB>
                      <a:noFill/>
                    </a:lnB>
                  </a:tcPr>
                </a:tc>
                <a:tc>
                  <a:txBody>
                    <a:bodyPr/>
                    <a:lstStyle/>
                    <a:p>
                      <a:pPr algn="ctr">
                        <a:spcAft>
                          <a:spcPts val="0"/>
                        </a:spcAft>
                      </a:pPr>
                      <a:r>
                        <a:rPr lang="es-ES_tradnl" sz="900" b="1">
                          <a:latin typeface="Arial"/>
                          <a:ea typeface="Times New Roman"/>
                          <a:cs typeface="Times New Roman"/>
                        </a:rPr>
                        <a:t>188 – 214</a:t>
                      </a:r>
                      <a:endParaRPr lang="es-ES" sz="700">
                        <a:latin typeface="Courier New"/>
                        <a:ea typeface="Times New Roman"/>
                        <a:cs typeface="Times New Roman"/>
                      </a:endParaRPr>
                    </a:p>
                  </a:txBody>
                  <a:tcPr marL="50297" marR="50297" marT="0" marB="0" anchor="ctr">
                    <a:lnL>
                      <a:noFill/>
                    </a:lnL>
                    <a:lnR>
                      <a:noFill/>
                    </a:lnR>
                    <a:lnT>
                      <a:noFill/>
                    </a:lnT>
                    <a:lnB>
                      <a:noFill/>
                    </a:lnB>
                  </a:tcPr>
                </a:tc>
              </a:tr>
              <a:tr h="498704">
                <a:tc>
                  <a:txBody>
                    <a:bodyPr/>
                    <a:lstStyle/>
                    <a:p>
                      <a:pPr algn="ctr">
                        <a:spcAft>
                          <a:spcPts val="0"/>
                        </a:spcAft>
                      </a:pPr>
                      <a:r>
                        <a:rPr lang="es-ES_tradnl" sz="900" b="1" dirty="0">
                          <a:latin typeface="Arial"/>
                          <a:ea typeface="Times New Roman"/>
                          <a:cs typeface="Times New Roman"/>
                        </a:rPr>
                        <a:t>XII</a:t>
                      </a:r>
                      <a:endParaRPr lang="es-ES" sz="700" dirty="0">
                        <a:latin typeface="Courier New"/>
                        <a:ea typeface="Times New Roman"/>
                        <a:cs typeface="Times New Roman"/>
                      </a:endParaRPr>
                    </a:p>
                  </a:txBody>
                  <a:tcPr marL="50297" marR="50297" marT="0" marB="0" anchor="ctr">
                    <a:lnL>
                      <a:noFill/>
                    </a:lnL>
                    <a:lnR>
                      <a:noFill/>
                    </a:lnR>
                    <a:lnT>
                      <a:noFill/>
                    </a:lnT>
                    <a:lnB>
                      <a:noFill/>
                    </a:lnB>
                  </a:tcPr>
                </a:tc>
                <a:tc>
                  <a:txBody>
                    <a:bodyPr/>
                    <a:lstStyle/>
                    <a:p>
                      <a:pPr marL="175260">
                        <a:lnSpc>
                          <a:spcPct val="115000"/>
                        </a:lnSpc>
                        <a:spcAft>
                          <a:spcPts val="0"/>
                        </a:spcAft>
                      </a:pPr>
                      <a:endParaRPr lang="es-VE" sz="900" dirty="0" smtClean="0">
                        <a:latin typeface="Arial"/>
                        <a:ea typeface="Calibri"/>
                        <a:cs typeface="Times New Roman"/>
                      </a:endParaRPr>
                    </a:p>
                    <a:p>
                      <a:pPr marL="175260">
                        <a:lnSpc>
                          <a:spcPct val="115000"/>
                        </a:lnSpc>
                        <a:spcAft>
                          <a:spcPts val="0"/>
                        </a:spcAft>
                      </a:pPr>
                      <a:r>
                        <a:rPr lang="es-VE" sz="900" dirty="0" smtClean="0">
                          <a:latin typeface="Arial"/>
                          <a:ea typeface="Calibri"/>
                          <a:cs typeface="Times New Roman"/>
                        </a:rPr>
                        <a:t>Baremos </a:t>
                      </a:r>
                      <a:r>
                        <a:rPr lang="es-VE" sz="900" dirty="0">
                          <a:latin typeface="Arial"/>
                          <a:ea typeface="Calibri"/>
                          <a:cs typeface="Times New Roman"/>
                        </a:rPr>
                        <a:t>de puntos para los torneos nacionales e internacionales de la esgrima cubana</a:t>
                      </a:r>
                      <a:r>
                        <a:rPr lang="es-VE" sz="900" dirty="0" smtClean="0">
                          <a:latin typeface="Arial"/>
                          <a:ea typeface="Calibri"/>
                          <a:cs typeface="Times New Roman"/>
                        </a:rPr>
                        <a:t>.-</a:t>
                      </a:r>
                      <a:endParaRPr lang="es-ES" sz="900" dirty="0">
                        <a:latin typeface="Arial"/>
                        <a:ea typeface="Calibri"/>
                        <a:cs typeface="Times New Roman"/>
                      </a:endParaRPr>
                    </a:p>
                  </a:txBody>
                  <a:tcPr marL="50297" marR="50297" marT="0" marB="0">
                    <a:lnL>
                      <a:noFill/>
                    </a:lnL>
                    <a:lnR>
                      <a:noFill/>
                    </a:lnR>
                    <a:lnT>
                      <a:noFill/>
                    </a:lnT>
                    <a:lnB>
                      <a:noFill/>
                    </a:lnB>
                  </a:tcPr>
                </a:tc>
                <a:tc>
                  <a:txBody>
                    <a:bodyPr/>
                    <a:lstStyle/>
                    <a:p>
                      <a:pPr algn="ctr">
                        <a:spcAft>
                          <a:spcPts val="0"/>
                        </a:spcAft>
                      </a:pPr>
                      <a:r>
                        <a:rPr lang="es-ES_tradnl" sz="900" b="1">
                          <a:latin typeface="Arial"/>
                          <a:ea typeface="Times New Roman"/>
                          <a:cs typeface="Times New Roman"/>
                        </a:rPr>
                        <a:t>214 – 224</a:t>
                      </a:r>
                      <a:endParaRPr lang="es-ES" sz="700">
                        <a:latin typeface="Courier New"/>
                        <a:ea typeface="Times New Roman"/>
                        <a:cs typeface="Times New Roman"/>
                      </a:endParaRPr>
                    </a:p>
                  </a:txBody>
                  <a:tcPr marL="50297" marR="50297" marT="0" marB="0" anchor="ctr">
                    <a:lnL>
                      <a:noFill/>
                    </a:lnL>
                    <a:lnR>
                      <a:noFill/>
                    </a:lnR>
                    <a:lnT>
                      <a:noFill/>
                    </a:lnT>
                    <a:lnB>
                      <a:noFill/>
                    </a:lnB>
                  </a:tcPr>
                </a:tc>
              </a:tr>
              <a:tr h="325242">
                <a:tc>
                  <a:txBody>
                    <a:bodyPr/>
                    <a:lstStyle/>
                    <a:p>
                      <a:pPr algn="ctr">
                        <a:spcAft>
                          <a:spcPts val="0"/>
                        </a:spcAft>
                      </a:pPr>
                      <a:r>
                        <a:rPr lang="es-ES_tradnl" sz="900" b="1">
                          <a:latin typeface="Arial"/>
                          <a:ea typeface="Times New Roman"/>
                          <a:cs typeface="Times New Roman"/>
                        </a:rPr>
                        <a:t>XIII</a:t>
                      </a:r>
                      <a:endParaRPr lang="es-ES" sz="700">
                        <a:latin typeface="Courier New"/>
                        <a:ea typeface="Times New Roman"/>
                        <a:cs typeface="Times New Roman"/>
                      </a:endParaRPr>
                    </a:p>
                  </a:txBody>
                  <a:tcPr marL="50297" marR="50297" marT="0" marB="0" anchor="ctr">
                    <a:lnL>
                      <a:noFill/>
                    </a:lnL>
                    <a:lnR>
                      <a:noFill/>
                    </a:lnR>
                    <a:lnT>
                      <a:noFill/>
                    </a:lnT>
                    <a:lnB>
                      <a:noFill/>
                    </a:lnB>
                  </a:tcPr>
                </a:tc>
                <a:tc>
                  <a:txBody>
                    <a:bodyPr/>
                    <a:lstStyle/>
                    <a:p>
                      <a:pPr>
                        <a:lnSpc>
                          <a:spcPct val="150000"/>
                        </a:lnSpc>
                        <a:spcAft>
                          <a:spcPts val="0"/>
                        </a:spcAft>
                      </a:pPr>
                      <a:r>
                        <a:rPr lang="es-VE" sz="900">
                          <a:latin typeface="Arial"/>
                          <a:ea typeface="Calibri"/>
                          <a:cs typeface="Times New Roman"/>
                        </a:rPr>
                        <a:t>    Código de ética de la esgrima cubana.-------------------------------------------</a:t>
                      </a:r>
                      <a:endParaRPr lang="es-ES" sz="900">
                        <a:latin typeface="Arial"/>
                        <a:ea typeface="Calibri"/>
                        <a:cs typeface="Times New Roman"/>
                      </a:endParaRPr>
                    </a:p>
                  </a:txBody>
                  <a:tcPr marL="50297" marR="50297" marT="0" marB="0">
                    <a:lnL>
                      <a:noFill/>
                    </a:lnL>
                    <a:lnR>
                      <a:noFill/>
                    </a:lnR>
                    <a:lnT>
                      <a:noFill/>
                    </a:lnT>
                    <a:lnB>
                      <a:noFill/>
                    </a:lnB>
                  </a:tcPr>
                </a:tc>
                <a:tc>
                  <a:txBody>
                    <a:bodyPr/>
                    <a:lstStyle/>
                    <a:p>
                      <a:pPr algn="ctr">
                        <a:spcAft>
                          <a:spcPts val="0"/>
                        </a:spcAft>
                      </a:pPr>
                      <a:r>
                        <a:rPr lang="es-ES_tradnl" sz="900" b="1">
                          <a:latin typeface="Arial"/>
                          <a:ea typeface="Times New Roman"/>
                          <a:cs typeface="Times New Roman"/>
                        </a:rPr>
                        <a:t>225 – 227</a:t>
                      </a:r>
                      <a:endParaRPr lang="es-ES" sz="700">
                        <a:latin typeface="Courier New"/>
                        <a:ea typeface="Times New Roman"/>
                        <a:cs typeface="Times New Roman"/>
                      </a:endParaRPr>
                    </a:p>
                  </a:txBody>
                  <a:tcPr marL="50297" marR="50297" marT="0" marB="0" anchor="ctr">
                    <a:lnL>
                      <a:noFill/>
                    </a:lnL>
                    <a:lnR>
                      <a:noFill/>
                    </a:lnR>
                    <a:lnT>
                      <a:noFill/>
                    </a:lnT>
                    <a:lnB>
                      <a:noFill/>
                    </a:lnB>
                  </a:tcPr>
                </a:tc>
              </a:tr>
              <a:tr h="304794">
                <a:tc>
                  <a:txBody>
                    <a:bodyPr/>
                    <a:lstStyle/>
                    <a:p>
                      <a:pPr algn="ctr">
                        <a:spcAft>
                          <a:spcPts val="0"/>
                        </a:spcAft>
                      </a:pPr>
                      <a:r>
                        <a:rPr lang="es-ES_tradnl" sz="900" b="1">
                          <a:latin typeface="Arial"/>
                          <a:ea typeface="Times New Roman"/>
                          <a:cs typeface="Times New Roman"/>
                        </a:rPr>
                        <a:t>XIV</a:t>
                      </a:r>
                      <a:endParaRPr lang="es-ES" sz="700">
                        <a:latin typeface="Courier New"/>
                        <a:ea typeface="Times New Roman"/>
                        <a:cs typeface="Times New Roman"/>
                      </a:endParaRPr>
                    </a:p>
                  </a:txBody>
                  <a:tcPr marL="50297" marR="50297" marT="0" marB="0" anchor="ctr">
                    <a:lnL>
                      <a:noFill/>
                    </a:lnL>
                    <a:lnR>
                      <a:noFill/>
                    </a:lnR>
                    <a:lnT>
                      <a:noFill/>
                    </a:lnT>
                    <a:lnB>
                      <a:noFill/>
                    </a:lnB>
                  </a:tcPr>
                </a:tc>
                <a:tc>
                  <a:txBody>
                    <a:bodyPr/>
                    <a:lstStyle/>
                    <a:p>
                      <a:pPr marL="175260" algn="just">
                        <a:lnSpc>
                          <a:spcPct val="115000"/>
                        </a:lnSpc>
                        <a:spcAft>
                          <a:spcPts val="0"/>
                        </a:spcAft>
                      </a:pPr>
                      <a:r>
                        <a:rPr lang="es-VE" sz="900">
                          <a:latin typeface="Arial"/>
                          <a:ea typeface="Calibri"/>
                          <a:cs typeface="Times New Roman"/>
                        </a:rPr>
                        <a:t>Expediente deportivo del deportista. -------------------------------------------</a:t>
                      </a:r>
                      <a:endParaRPr lang="es-ES" sz="900">
                        <a:latin typeface="Arial"/>
                        <a:ea typeface="Calibri"/>
                        <a:cs typeface="Times New Roman"/>
                      </a:endParaRPr>
                    </a:p>
                  </a:txBody>
                  <a:tcPr marL="50297" marR="50297" marT="0" marB="0">
                    <a:lnL>
                      <a:noFill/>
                    </a:lnL>
                    <a:lnR>
                      <a:noFill/>
                    </a:lnR>
                    <a:lnT>
                      <a:noFill/>
                    </a:lnT>
                    <a:lnB>
                      <a:noFill/>
                    </a:lnB>
                  </a:tcPr>
                </a:tc>
                <a:tc>
                  <a:txBody>
                    <a:bodyPr/>
                    <a:lstStyle/>
                    <a:p>
                      <a:pPr algn="ctr">
                        <a:spcAft>
                          <a:spcPts val="0"/>
                        </a:spcAft>
                      </a:pPr>
                      <a:r>
                        <a:rPr lang="es-ES_tradnl" sz="900" b="1">
                          <a:latin typeface="Arial"/>
                          <a:ea typeface="Times New Roman"/>
                          <a:cs typeface="Times New Roman"/>
                        </a:rPr>
                        <a:t>228 – 234</a:t>
                      </a:r>
                      <a:endParaRPr lang="es-ES" sz="700">
                        <a:latin typeface="Courier New"/>
                        <a:ea typeface="Times New Roman"/>
                        <a:cs typeface="Times New Roman"/>
                      </a:endParaRPr>
                    </a:p>
                  </a:txBody>
                  <a:tcPr marL="50297" marR="50297" marT="0" marB="0" anchor="ctr">
                    <a:lnL>
                      <a:noFill/>
                    </a:lnL>
                    <a:lnR>
                      <a:noFill/>
                    </a:lnR>
                    <a:lnT>
                      <a:noFill/>
                    </a:lnT>
                    <a:lnB>
                      <a:noFill/>
                    </a:lnB>
                  </a:tcPr>
                </a:tc>
              </a:tr>
              <a:tr h="304794">
                <a:tc>
                  <a:txBody>
                    <a:bodyPr/>
                    <a:lstStyle/>
                    <a:p>
                      <a:pPr algn="ctr">
                        <a:spcAft>
                          <a:spcPts val="0"/>
                        </a:spcAft>
                      </a:pPr>
                      <a:r>
                        <a:rPr lang="es-ES_tradnl" sz="900" b="1">
                          <a:latin typeface="Arial"/>
                          <a:ea typeface="Times New Roman"/>
                          <a:cs typeface="Times New Roman"/>
                        </a:rPr>
                        <a:t>XVI</a:t>
                      </a:r>
                      <a:endParaRPr lang="es-ES" sz="700">
                        <a:latin typeface="Courier New"/>
                        <a:ea typeface="Times New Roman"/>
                        <a:cs typeface="Times New Roman"/>
                      </a:endParaRPr>
                    </a:p>
                  </a:txBody>
                  <a:tcPr marL="50297" marR="50297" marT="0" marB="0" anchor="ctr">
                    <a:lnL>
                      <a:noFill/>
                    </a:lnL>
                    <a:lnR>
                      <a:noFill/>
                    </a:lnR>
                    <a:lnT>
                      <a:noFill/>
                    </a:lnT>
                    <a:lnB>
                      <a:noFill/>
                    </a:lnB>
                  </a:tcPr>
                </a:tc>
                <a:tc>
                  <a:txBody>
                    <a:bodyPr/>
                    <a:lstStyle/>
                    <a:p>
                      <a:pPr>
                        <a:spcAft>
                          <a:spcPts val="0"/>
                        </a:spcAft>
                      </a:pPr>
                      <a:r>
                        <a:rPr lang="es-ES" sz="900">
                          <a:latin typeface="Arial"/>
                          <a:ea typeface="Times New Roman"/>
                          <a:cs typeface="Times New Roman"/>
                        </a:rPr>
                        <a:t>    Glosario terminológico de la esgrima cubana.----------------------------------</a:t>
                      </a:r>
                      <a:endParaRPr lang="es-ES" sz="700">
                        <a:latin typeface="Courier New"/>
                        <a:ea typeface="Times New Roman"/>
                        <a:cs typeface="Times New Roman"/>
                      </a:endParaRPr>
                    </a:p>
                  </a:txBody>
                  <a:tcPr marL="50297" marR="50297" marT="0" marB="0">
                    <a:lnL>
                      <a:noFill/>
                    </a:lnL>
                    <a:lnR>
                      <a:noFill/>
                    </a:lnR>
                    <a:lnT>
                      <a:noFill/>
                    </a:lnT>
                    <a:lnB>
                      <a:noFill/>
                    </a:lnB>
                  </a:tcPr>
                </a:tc>
                <a:tc>
                  <a:txBody>
                    <a:bodyPr/>
                    <a:lstStyle/>
                    <a:p>
                      <a:pPr algn="ctr">
                        <a:spcAft>
                          <a:spcPts val="0"/>
                        </a:spcAft>
                      </a:pPr>
                      <a:r>
                        <a:rPr lang="es-ES_tradnl" sz="900" b="1">
                          <a:latin typeface="Arial"/>
                          <a:ea typeface="Times New Roman"/>
                          <a:cs typeface="Times New Roman"/>
                        </a:rPr>
                        <a:t>235 – 247</a:t>
                      </a:r>
                      <a:endParaRPr lang="es-ES" sz="700">
                        <a:latin typeface="Courier New"/>
                        <a:ea typeface="Times New Roman"/>
                        <a:cs typeface="Times New Roman"/>
                      </a:endParaRPr>
                    </a:p>
                  </a:txBody>
                  <a:tcPr marL="50297" marR="50297" marT="0" marB="0" anchor="ctr">
                    <a:lnL>
                      <a:noFill/>
                    </a:lnL>
                    <a:lnR>
                      <a:noFill/>
                    </a:lnR>
                    <a:lnT>
                      <a:noFill/>
                    </a:lnT>
                    <a:lnB>
                      <a:noFill/>
                    </a:lnB>
                  </a:tcPr>
                </a:tc>
              </a:tr>
              <a:tr h="304794">
                <a:tc>
                  <a:txBody>
                    <a:bodyPr/>
                    <a:lstStyle/>
                    <a:p>
                      <a:pPr algn="ctr">
                        <a:spcAft>
                          <a:spcPts val="0"/>
                        </a:spcAft>
                      </a:pPr>
                      <a:r>
                        <a:rPr lang="es-ES_tradnl" sz="900" b="1">
                          <a:latin typeface="Arial"/>
                          <a:ea typeface="Times New Roman"/>
                          <a:cs typeface="Times New Roman"/>
                        </a:rPr>
                        <a:t>XVII</a:t>
                      </a:r>
                      <a:endParaRPr lang="es-ES" sz="700">
                        <a:latin typeface="Courier New"/>
                        <a:ea typeface="Times New Roman"/>
                        <a:cs typeface="Times New Roman"/>
                      </a:endParaRPr>
                    </a:p>
                  </a:txBody>
                  <a:tcPr marL="50297" marR="50297" marT="0" marB="0" anchor="ctr">
                    <a:lnL>
                      <a:noFill/>
                    </a:lnL>
                    <a:lnR>
                      <a:noFill/>
                    </a:lnR>
                    <a:lnT>
                      <a:noFill/>
                    </a:lnT>
                    <a:lnB>
                      <a:noFill/>
                    </a:lnB>
                  </a:tcPr>
                </a:tc>
                <a:tc>
                  <a:txBody>
                    <a:bodyPr/>
                    <a:lstStyle/>
                    <a:p>
                      <a:pPr>
                        <a:spcAft>
                          <a:spcPts val="0"/>
                        </a:spcAft>
                      </a:pPr>
                      <a:r>
                        <a:rPr lang="es-ES_tradnl" sz="900">
                          <a:latin typeface="Arial"/>
                          <a:ea typeface="Times New Roman"/>
                          <a:cs typeface="Times New Roman"/>
                        </a:rPr>
                        <a:t>    Clasificación de las acciones en la  esgrima cubana.------------------------</a:t>
                      </a:r>
                      <a:endParaRPr lang="es-ES" sz="700">
                        <a:latin typeface="Courier New"/>
                        <a:ea typeface="Times New Roman"/>
                        <a:cs typeface="Times New Roman"/>
                      </a:endParaRPr>
                    </a:p>
                  </a:txBody>
                  <a:tcPr marL="50297" marR="50297" marT="0" marB="0">
                    <a:lnL>
                      <a:noFill/>
                    </a:lnL>
                    <a:lnR>
                      <a:noFill/>
                    </a:lnR>
                    <a:lnT>
                      <a:noFill/>
                    </a:lnT>
                    <a:lnB>
                      <a:noFill/>
                    </a:lnB>
                  </a:tcPr>
                </a:tc>
                <a:tc>
                  <a:txBody>
                    <a:bodyPr/>
                    <a:lstStyle/>
                    <a:p>
                      <a:pPr algn="ctr">
                        <a:spcAft>
                          <a:spcPts val="0"/>
                        </a:spcAft>
                      </a:pPr>
                      <a:r>
                        <a:rPr lang="es-ES_tradnl" sz="900" b="1">
                          <a:latin typeface="Arial"/>
                          <a:ea typeface="Times New Roman"/>
                          <a:cs typeface="Times New Roman"/>
                        </a:rPr>
                        <a:t>248 – 272</a:t>
                      </a:r>
                      <a:endParaRPr lang="es-ES" sz="700">
                        <a:latin typeface="Courier New"/>
                        <a:ea typeface="Times New Roman"/>
                        <a:cs typeface="Times New Roman"/>
                      </a:endParaRPr>
                    </a:p>
                  </a:txBody>
                  <a:tcPr marL="50297" marR="50297" marT="0" marB="0" anchor="ctr">
                    <a:lnL>
                      <a:noFill/>
                    </a:lnL>
                    <a:lnR>
                      <a:noFill/>
                    </a:lnR>
                    <a:lnT>
                      <a:noFill/>
                    </a:lnT>
                    <a:lnB>
                      <a:noFill/>
                    </a:lnB>
                  </a:tcPr>
                </a:tc>
              </a:tr>
              <a:tr h="304794">
                <a:tc>
                  <a:txBody>
                    <a:bodyPr/>
                    <a:lstStyle/>
                    <a:p>
                      <a:pPr algn="ctr">
                        <a:spcAft>
                          <a:spcPts val="0"/>
                        </a:spcAft>
                      </a:pPr>
                      <a:r>
                        <a:rPr lang="es-ES_tradnl" sz="900" b="1">
                          <a:latin typeface="Arial"/>
                          <a:ea typeface="Times New Roman"/>
                          <a:cs typeface="Times New Roman"/>
                        </a:rPr>
                        <a:t>XVIII</a:t>
                      </a:r>
                      <a:endParaRPr lang="es-ES" sz="700">
                        <a:latin typeface="Courier New"/>
                        <a:ea typeface="Times New Roman"/>
                        <a:cs typeface="Times New Roman"/>
                      </a:endParaRPr>
                    </a:p>
                  </a:txBody>
                  <a:tcPr marL="50297" marR="50297" marT="0" marB="0" anchor="ctr">
                    <a:lnL>
                      <a:noFill/>
                    </a:lnL>
                    <a:lnR>
                      <a:noFill/>
                    </a:lnR>
                    <a:lnT>
                      <a:noFill/>
                    </a:lnT>
                    <a:lnB>
                      <a:noFill/>
                    </a:lnB>
                  </a:tcPr>
                </a:tc>
                <a:tc>
                  <a:txBody>
                    <a:bodyPr/>
                    <a:lstStyle/>
                    <a:p>
                      <a:pPr indent="175260">
                        <a:spcAft>
                          <a:spcPts val="0"/>
                        </a:spcAft>
                      </a:pPr>
                      <a:r>
                        <a:rPr lang="es-ES_tradnl" sz="900">
                          <a:latin typeface="Arial"/>
                          <a:ea typeface="Times New Roman"/>
                          <a:cs typeface="Times New Roman"/>
                        </a:rPr>
                        <a:t>Pruebas normativas para la esgrima.-------------------------------------------- </a:t>
                      </a:r>
                      <a:endParaRPr lang="es-ES" sz="700">
                        <a:latin typeface="Courier New"/>
                        <a:ea typeface="Times New Roman"/>
                        <a:cs typeface="Times New Roman"/>
                      </a:endParaRPr>
                    </a:p>
                  </a:txBody>
                  <a:tcPr marL="50297" marR="50297" marT="0" marB="0">
                    <a:lnL>
                      <a:noFill/>
                    </a:lnL>
                    <a:lnR>
                      <a:noFill/>
                    </a:lnR>
                    <a:lnT>
                      <a:noFill/>
                    </a:lnT>
                    <a:lnB>
                      <a:noFill/>
                    </a:lnB>
                  </a:tcPr>
                </a:tc>
                <a:tc>
                  <a:txBody>
                    <a:bodyPr/>
                    <a:lstStyle/>
                    <a:p>
                      <a:pPr algn="ctr">
                        <a:spcAft>
                          <a:spcPts val="0"/>
                        </a:spcAft>
                      </a:pPr>
                      <a:r>
                        <a:rPr lang="es-ES_tradnl" sz="900" b="1">
                          <a:latin typeface="Arial"/>
                          <a:ea typeface="Times New Roman"/>
                          <a:cs typeface="Times New Roman"/>
                        </a:rPr>
                        <a:t>273 – 282</a:t>
                      </a:r>
                      <a:endParaRPr lang="es-ES" sz="700">
                        <a:latin typeface="Courier New"/>
                        <a:ea typeface="Times New Roman"/>
                        <a:cs typeface="Times New Roman"/>
                      </a:endParaRPr>
                    </a:p>
                  </a:txBody>
                  <a:tcPr marL="50297" marR="50297" marT="0" marB="0" anchor="ctr">
                    <a:lnL>
                      <a:noFill/>
                    </a:lnL>
                    <a:lnR>
                      <a:noFill/>
                    </a:lnR>
                    <a:lnT>
                      <a:noFill/>
                    </a:lnT>
                    <a:lnB>
                      <a:noFill/>
                    </a:lnB>
                  </a:tcPr>
                </a:tc>
              </a:tr>
              <a:tr h="304794">
                <a:tc>
                  <a:txBody>
                    <a:bodyPr/>
                    <a:lstStyle/>
                    <a:p>
                      <a:pPr>
                        <a:spcAft>
                          <a:spcPts val="0"/>
                        </a:spcAft>
                      </a:pPr>
                      <a:endParaRPr lang="es-ES" sz="700">
                        <a:latin typeface="Courier New"/>
                        <a:ea typeface="Times New Roman"/>
                        <a:cs typeface="Times New Roman"/>
                      </a:endParaRPr>
                    </a:p>
                  </a:txBody>
                  <a:tcPr marL="50297" marR="50297" marT="0" marB="0" anchor="ctr">
                    <a:lnL>
                      <a:noFill/>
                    </a:lnL>
                    <a:lnR>
                      <a:noFill/>
                    </a:lnR>
                    <a:lnT>
                      <a:noFill/>
                    </a:lnT>
                    <a:lnB>
                      <a:noFill/>
                    </a:lnB>
                  </a:tcPr>
                </a:tc>
                <a:tc>
                  <a:txBody>
                    <a:bodyPr/>
                    <a:lstStyle/>
                    <a:p>
                      <a:pPr>
                        <a:spcAft>
                          <a:spcPts val="0"/>
                        </a:spcAft>
                      </a:pPr>
                      <a:r>
                        <a:rPr lang="es-ES_tradnl" sz="900">
                          <a:latin typeface="Arial"/>
                          <a:ea typeface="Times New Roman"/>
                          <a:cs typeface="Times New Roman"/>
                        </a:rPr>
                        <a:t>    Bibliografía.------------------------------------------------------------------------------ </a:t>
                      </a:r>
                      <a:endParaRPr lang="es-ES" sz="700">
                        <a:latin typeface="Courier New"/>
                        <a:ea typeface="Times New Roman"/>
                        <a:cs typeface="Times New Roman"/>
                      </a:endParaRPr>
                    </a:p>
                  </a:txBody>
                  <a:tcPr marL="50297" marR="50297" marT="0" marB="0">
                    <a:lnL>
                      <a:noFill/>
                    </a:lnL>
                    <a:lnR>
                      <a:noFill/>
                    </a:lnR>
                    <a:lnT>
                      <a:noFill/>
                    </a:lnT>
                    <a:lnB>
                      <a:noFill/>
                    </a:lnB>
                  </a:tcPr>
                </a:tc>
                <a:tc>
                  <a:txBody>
                    <a:bodyPr/>
                    <a:lstStyle/>
                    <a:p>
                      <a:pPr>
                        <a:spcAft>
                          <a:spcPts val="0"/>
                        </a:spcAft>
                      </a:pPr>
                      <a:endParaRPr lang="es-ES_tradnl" sz="900">
                        <a:latin typeface="Arial"/>
                        <a:ea typeface="Times New Roman"/>
                        <a:cs typeface="Times New Roman"/>
                      </a:endParaRPr>
                    </a:p>
                  </a:txBody>
                  <a:tcPr marL="50297" marR="50297" marT="0" marB="0">
                    <a:lnL>
                      <a:noFill/>
                    </a:lnL>
                    <a:lnR>
                      <a:noFill/>
                    </a:lnR>
                    <a:lnT>
                      <a:noFill/>
                    </a:lnT>
                    <a:lnB>
                      <a:noFill/>
                    </a:lnB>
                  </a:tcPr>
                </a:tc>
              </a:tr>
              <a:tr h="304794">
                <a:tc>
                  <a:txBody>
                    <a:bodyPr/>
                    <a:lstStyle/>
                    <a:p>
                      <a:pPr>
                        <a:spcAft>
                          <a:spcPts val="0"/>
                        </a:spcAft>
                      </a:pPr>
                      <a:endParaRPr lang="es-ES" sz="700">
                        <a:latin typeface="Courier New"/>
                        <a:ea typeface="Times New Roman"/>
                        <a:cs typeface="Times New Roman"/>
                      </a:endParaRPr>
                    </a:p>
                  </a:txBody>
                  <a:tcPr marL="50297" marR="50297" marT="0" marB="0">
                    <a:lnL>
                      <a:noFill/>
                    </a:lnL>
                    <a:lnR>
                      <a:noFill/>
                    </a:lnR>
                    <a:lnT>
                      <a:noFill/>
                    </a:lnT>
                    <a:lnB>
                      <a:noFill/>
                    </a:lnB>
                  </a:tcPr>
                </a:tc>
                <a:tc>
                  <a:txBody>
                    <a:bodyPr/>
                    <a:lstStyle/>
                    <a:p>
                      <a:pPr>
                        <a:spcAft>
                          <a:spcPts val="0"/>
                        </a:spcAft>
                      </a:pPr>
                      <a:r>
                        <a:rPr lang="es-ES_tradnl" sz="900">
                          <a:latin typeface="Arial"/>
                          <a:ea typeface="Times New Roman"/>
                          <a:cs typeface="Times New Roman"/>
                        </a:rPr>
                        <a:t>    Anexos.-----------------------------------------------------------------------------------</a:t>
                      </a:r>
                      <a:endParaRPr lang="es-ES" sz="700">
                        <a:latin typeface="Courier New"/>
                        <a:ea typeface="Times New Roman"/>
                        <a:cs typeface="Times New Roman"/>
                      </a:endParaRPr>
                    </a:p>
                  </a:txBody>
                  <a:tcPr marL="50297" marR="50297" marT="0" marB="0">
                    <a:lnL>
                      <a:noFill/>
                    </a:lnL>
                    <a:lnR>
                      <a:noFill/>
                    </a:lnR>
                    <a:lnT>
                      <a:noFill/>
                    </a:lnT>
                    <a:lnB>
                      <a:noFill/>
                    </a:lnB>
                  </a:tcPr>
                </a:tc>
                <a:tc>
                  <a:txBody>
                    <a:bodyPr/>
                    <a:lstStyle/>
                    <a:p>
                      <a:pPr>
                        <a:spcAft>
                          <a:spcPts val="0"/>
                        </a:spcAft>
                      </a:pPr>
                      <a:endParaRPr lang="es-ES_tradnl" sz="900" dirty="0">
                        <a:latin typeface="Arial"/>
                        <a:ea typeface="Times New Roman"/>
                        <a:cs typeface="Times New Roman"/>
                      </a:endParaRPr>
                    </a:p>
                  </a:txBody>
                  <a:tcPr marL="50297" marR="50297"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100" b="1" dirty="0" smtClean="0"/>
              <a:t>Aspectos que se consideran invalidantes para la aprobación de los programas de enseñanzas.</a:t>
            </a:r>
            <a:endParaRPr lang="es-ES" dirty="0"/>
          </a:p>
        </p:txBody>
      </p:sp>
      <p:sp>
        <p:nvSpPr>
          <p:cNvPr id="3" name="2 Marcador de contenido"/>
          <p:cNvSpPr>
            <a:spLocks noGrp="1"/>
          </p:cNvSpPr>
          <p:nvPr>
            <p:ph idx="1"/>
          </p:nvPr>
        </p:nvSpPr>
        <p:spPr/>
        <p:txBody>
          <a:bodyPr>
            <a:normAutofit fontScale="92500" lnSpcReduction="20000"/>
          </a:bodyPr>
          <a:lstStyle/>
          <a:p>
            <a:pPr lvl="0"/>
            <a:r>
              <a:rPr lang="es-ES" dirty="0" smtClean="0"/>
              <a:t>Incorrecta o Incompleta la fundamentación escrita.</a:t>
            </a:r>
          </a:p>
          <a:p>
            <a:pPr lvl="0"/>
            <a:r>
              <a:rPr lang="es-ES" dirty="0" smtClean="0"/>
              <a:t>Incorrecta determinación o Formulación de los Objetivos (Generales y por Etapas).</a:t>
            </a:r>
          </a:p>
          <a:p>
            <a:pPr lvl="0"/>
            <a:r>
              <a:rPr lang="es-ES" dirty="0" smtClean="0"/>
              <a:t>Incorrecta ubicación o determinación de los Objetivos de los Test Pedagógicos.</a:t>
            </a:r>
          </a:p>
          <a:p>
            <a:pPr lvl="0"/>
            <a:r>
              <a:rPr lang="es-ES" dirty="0" smtClean="0"/>
              <a:t>Incorrecta dosificación del Plan Grafico o Numérico.</a:t>
            </a:r>
          </a:p>
          <a:p>
            <a:pPr lvl="0"/>
            <a:r>
              <a:rPr lang="es-ES" dirty="0" smtClean="0"/>
              <a:t>No presentación, incorrecto o Incompleto plan de Formación de Valores.</a:t>
            </a:r>
          </a:p>
          <a:p>
            <a:endParaRPr lang="es-E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229600" cy="6500834"/>
          </a:xfrm>
        </p:spPr>
        <p:txBody>
          <a:bodyPr>
            <a:normAutofit fontScale="55000" lnSpcReduction="20000"/>
          </a:bodyPr>
          <a:lstStyle/>
          <a:p>
            <a:pPr marL="0" indent="0">
              <a:buNone/>
            </a:pPr>
            <a:r>
              <a:rPr lang="es-ES" b="1" dirty="0" smtClean="0"/>
              <a:t>Cronograma de test Pedagógicos</a:t>
            </a:r>
            <a:endParaRPr lang="es-ES" dirty="0" smtClean="0"/>
          </a:p>
          <a:p>
            <a:pPr marL="0" lvl="0" indent="0">
              <a:buNone/>
            </a:pPr>
            <a:r>
              <a:rPr lang="es-ES_tradnl" dirty="0" smtClean="0"/>
              <a:t>Los objetivos pedagógicos se cumplirán por trimestres.</a:t>
            </a:r>
            <a:endParaRPr lang="es-ES" dirty="0" smtClean="0"/>
          </a:p>
          <a:p>
            <a:pPr marL="0" lvl="0" indent="0">
              <a:buNone/>
            </a:pPr>
            <a:r>
              <a:rPr lang="es-ES" dirty="0" smtClean="0"/>
              <a:t>Los test pedagógicos se denominaran integrales pues su aplicación involucra la realización de todas las pruebas establecidas.</a:t>
            </a:r>
          </a:p>
          <a:p>
            <a:pPr marL="0" lvl="0" indent="0">
              <a:buNone/>
            </a:pPr>
            <a:r>
              <a:rPr lang="es-ES" dirty="0" smtClean="0"/>
              <a:t>El test inicial de la preparación no incluir las pruebas ( Técnicas ni fisco especial ) </a:t>
            </a:r>
          </a:p>
          <a:p>
            <a:pPr marL="0" lvl="0" indent="0">
              <a:buNone/>
            </a:pPr>
            <a:r>
              <a:rPr lang="es-ES" dirty="0" smtClean="0"/>
              <a:t>Los test pedagógicos (Físicos, Técnicos, Teóricos y Psicológicos)  serán de estricto cumplimiento  y evaluados al finalizar cada trimestre de preparación. </a:t>
            </a:r>
          </a:p>
          <a:p>
            <a:pPr marL="0" indent="0">
              <a:buNone/>
            </a:pPr>
            <a:r>
              <a:rPr lang="es-ES" b="1" dirty="0" smtClean="0"/>
              <a:t>Objetivo General de los Test</a:t>
            </a:r>
            <a:endParaRPr lang="es-ES" dirty="0" smtClean="0"/>
          </a:p>
          <a:p>
            <a:pPr marL="0" indent="0">
              <a:buNone/>
            </a:pPr>
            <a:r>
              <a:rPr lang="es-ES_tradnl" b="1" dirty="0" smtClean="0"/>
              <a:t> </a:t>
            </a:r>
            <a:endParaRPr lang="es-ES" dirty="0" smtClean="0"/>
          </a:p>
          <a:p>
            <a:pPr marL="0" lvl="0" indent="0">
              <a:buNone/>
            </a:pPr>
            <a:r>
              <a:rPr lang="es-ES" b="1" dirty="0" smtClean="0"/>
              <a:t>Pruebas físicas </a:t>
            </a:r>
            <a:endParaRPr lang="es-ES" dirty="0" smtClean="0"/>
          </a:p>
          <a:p>
            <a:pPr marL="0" indent="0">
              <a:buNone/>
            </a:pPr>
            <a:r>
              <a:rPr lang="es-ES" b="1" dirty="0" smtClean="0"/>
              <a:t>Objetivos. </a:t>
            </a:r>
            <a:endParaRPr lang="es-ES" dirty="0" smtClean="0"/>
          </a:p>
          <a:p>
            <a:pPr marL="0" indent="0">
              <a:buNone/>
            </a:pPr>
            <a:r>
              <a:rPr lang="es-ES" dirty="0" smtClean="0"/>
              <a:t>Computar, los niveles de la preparación alcanzada en los discípulos en la etapa evaluada. </a:t>
            </a:r>
          </a:p>
          <a:p>
            <a:pPr marL="0" indent="0">
              <a:buNone/>
            </a:pPr>
            <a:r>
              <a:rPr lang="es-ES" dirty="0" smtClean="0"/>
              <a:t>Evaluar el nivel de las capacidades condicionales, especiales y coordinativas en los niños en las etapas correspondientes.</a:t>
            </a:r>
          </a:p>
          <a:p>
            <a:pPr marL="0" lvl="0" indent="0">
              <a:buNone/>
            </a:pPr>
            <a:r>
              <a:rPr lang="es-ES" dirty="0" smtClean="0"/>
              <a:t> </a:t>
            </a:r>
            <a:r>
              <a:rPr lang="es-ES" b="1" dirty="0" smtClean="0"/>
              <a:t>Pruebas psicológicas</a:t>
            </a:r>
            <a:endParaRPr lang="es-ES" dirty="0" smtClean="0"/>
          </a:p>
          <a:p>
            <a:pPr marL="0" indent="0">
              <a:buNone/>
            </a:pPr>
            <a:r>
              <a:rPr lang="es-ES" b="1" dirty="0" smtClean="0"/>
              <a:t>Objetivos. </a:t>
            </a:r>
            <a:endParaRPr lang="es-ES" dirty="0" smtClean="0"/>
          </a:p>
          <a:p>
            <a:pPr marL="0" indent="0">
              <a:buNone/>
            </a:pPr>
            <a:r>
              <a:rPr lang="es-ES" dirty="0" smtClean="0"/>
              <a:t>Caracterizar los estados psicológicos del joven practicante según la edad.  </a:t>
            </a:r>
          </a:p>
          <a:p>
            <a:pPr marL="0" indent="0">
              <a:buNone/>
            </a:pPr>
            <a:r>
              <a:rPr lang="es-ES" dirty="0" smtClean="0"/>
              <a:t>Valorar en los alumnos los estados de la preparación psicológica y de predisposición hacia la actividad. </a:t>
            </a:r>
          </a:p>
          <a:p>
            <a:pPr marL="0" lvl="0" indent="0">
              <a:buNone/>
            </a:pPr>
            <a:r>
              <a:rPr lang="es-ES" b="1" dirty="0" smtClean="0"/>
              <a:t>Pruebas medicas y consulta. </a:t>
            </a:r>
            <a:endParaRPr lang="es-ES" dirty="0" smtClean="0"/>
          </a:p>
          <a:p>
            <a:pPr marL="0" indent="0">
              <a:buNone/>
            </a:pPr>
            <a:r>
              <a:rPr lang="es-ES" b="1" dirty="0" smtClean="0"/>
              <a:t>Objetivos. </a:t>
            </a:r>
            <a:endParaRPr lang="es-ES" dirty="0" smtClean="0"/>
          </a:p>
          <a:p>
            <a:pPr marL="0" indent="0">
              <a:buNone/>
            </a:pPr>
            <a:r>
              <a:rPr lang="es-ES" dirty="0" smtClean="0"/>
              <a:t>Supervisar la higiene y la salud de los atletas en el proceso de preparación. </a:t>
            </a:r>
          </a:p>
          <a:p>
            <a:pPr marL="0" indent="0">
              <a:buNone/>
            </a:pPr>
            <a:r>
              <a:rPr lang="es-ES" dirty="0" smtClean="0"/>
              <a:t>Evaluación sistemática de las posibilidades funcionales del atleta ante el ejercicio</a:t>
            </a:r>
            <a:endParaRPr lang="es-E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t>Orientaciones metodológicas.</a:t>
            </a:r>
            <a:endParaRPr lang="es-ES" dirty="0"/>
          </a:p>
        </p:txBody>
      </p:sp>
      <p:sp>
        <p:nvSpPr>
          <p:cNvPr id="3" name="2 Marcador de contenido"/>
          <p:cNvSpPr>
            <a:spLocks noGrp="1"/>
          </p:cNvSpPr>
          <p:nvPr>
            <p:ph idx="1"/>
          </p:nvPr>
        </p:nvSpPr>
        <p:spPr>
          <a:xfrm>
            <a:off x="457200" y="1142984"/>
            <a:ext cx="8229600" cy="5500726"/>
          </a:xfrm>
        </p:spPr>
        <p:txBody>
          <a:bodyPr>
            <a:normAutofit fontScale="85000" lnSpcReduction="20000"/>
          </a:bodyPr>
          <a:lstStyle/>
          <a:p>
            <a:pPr>
              <a:buNone/>
            </a:pPr>
            <a:r>
              <a:rPr lang="es-ES_tradnl" b="1" dirty="0" smtClean="0"/>
              <a:t> </a:t>
            </a:r>
            <a:endParaRPr lang="es-ES" dirty="0" smtClean="0"/>
          </a:p>
          <a:p>
            <a:pPr marL="0" indent="0" algn="just">
              <a:buNone/>
            </a:pPr>
            <a:r>
              <a:rPr lang="es-ES_tradnl" dirty="0" smtClean="0"/>
              <a:t>Al llevar a la práctica los criterios de trabajo antes tratado, y en su aplicación en las distintas instituciones en que se enseña y entrena esta disciplina deportiva,  se exige el cabal cumplimiento de las indicaciones metodológicas siguientes:</a:t>
            </a:r>
            <a:endParaRPr lang="es-ES" dirty="0" smtClean="0"/>
          </a:p>
          <a:p>
            <a:pPr marL="0" lvl="0" indent="0" algn="just">
              <a:buNone/>
            </a:pPr>
            <a:r>
              <a:rPr lang="es-ES_tradnl" dirty="0" smtClean="0"/>
              <a:t>Al confeccionar los planes escritos y gráficos de entrenamiento, estos se      elaborarán teniendo en cuenta las orientaciones emitidas al respecto por la      Comisión Nacional. </a:t>
            </a:r>
            <a:endParaRPr lang="es-ES" dirty="0" smtClean="0"/>
          </a:p>
          <a:p>
            <a:pPr marL="0" lvl="0" indent="0" algn="just">
              <a:buNone/>
            </a:pPr>
            <a:r>
              <a:rPr lang="es-ES_tradnl" dirty="0" smtClean="0"/>
              <a:t>Para la categoría 10-12 años es necesario efectuar una prueba de carácter técnico  de los contenidos básicos del programa que avale su participación en competencias  oficiales o en torneos oficiales o por invitación,  por parte de las Comisiones Provinciales.</a:t>
            </a:r>
            <a:endParaRPr lang="es-ES" dirty="0" smtClean="0"/>
          </a:p>
          <a:p>
            <a:pPr marL="0" indent="0" algn="just"/>
            <a:endParaRPr lang="es-E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s-ES_tradnl" b="1" dirty="0" smtClean="0"/>
              <a:t>Normativas</a:t>
            </a:r>
            <a:endParaRPr lang="es-ES" dirty="0" smtClean="0"/>
          </a:p>
        </p:txBody>
      </p:sp>
      <p:sp>
        <p:nvSpPr>
          <p:cNvPr id="3" name="2 Marcador de contenido"/>
          <p:cNvSpPr>
            <a:spLocks noGrp="1"/>
          </p:cNvSpPr>
          <p:nvPr>
            <p:ph idx="1"/>
          </p:nvPr>
        </p:nvSpPr>
        <p:spPr>
          <a:xfrm>
            <a:off x="457200" y="1285860"/>
            <a:ext cx="8229600" cy="4840303"/>
          </a:xfrm>
        </p:spPr>
        <p:txBody>
          <a:bodyPr>
            <a:normAutofit fontScale="85000" lnSpcReduction="20000"/>
          </a:bodyPr>
          <a:lstStyle/>
          <a:p>
            <a:pPr>
              <a:buNone/>
            </a:pPr>
            <a:r>
              <a:rPr lang="es-ES_tradnl" b="1" dirty="0" smtClean="0"/>
              <a:t> </a:t>
            </a:r>
            <a:endParaRPr lang="es-ES" dirty="0" smtClean="0"/>
          </a:p>
          <a:p>
            <a:pPr marL="0" indent="0" algn="just">
              <a:buNone/>
            </a:pPr>
            <a:r>
              <a:rPr lang="es-ES_tradnl" dirty="0" smtClean="0"/>
              <a:t>Las normativas que a continuación se plantean tienen las características siguientes:</a:t>
            </a:r>
            <a:endParaRPr lang="es-ES" dirty="0" smtClean="0"/>
          </a:p>
          <a:p>
            <a:pPr marL="0" indent="0" algn="just">
              <a:buNone/>
            </a:pPr>
            <a:r>
              <a:rPr lang="es-ES_tradnl" dirty="0" smtClean="0"/>
              <a:t> </a:t>
            </a:r>
            <a:endParaRPr lang="es-ES" dirty="0" smtClean="0"/>
          </a:p>
          <a:p>
            <a:pPr marL="0" lvl="0" indent="0" algn="just">
              <a:buNone/>
            </a:pPr>
            <a:r>
              <a:rPr lang="es-ES_tradnl" dirty="0" smtClean="0"/>
              <a:t>Se establecen normativas de carácter general para ser aplicadas por edades que      pueden servir como selección para aquellas provincias de poco desarrollo, que se    ven en la obligación de hacer captaciones directas de atletas que no tienen      antecedentes en la práctica de esta disciplina. Estas tendrán carácter de excepción      por lo antes expuesto.</a:t>
            </a:r>
            <a:endParaRPr lang="es-ES" dirty="0" smtClean="0"/>
          </a:p>
          <a:p>
            <a:pPr marL="0" lvl="0" indent="0" algn="just">
              <a:buNone/>
            </a:pPr>
            <a:r>
              <a:rPr lang="es-ES_tradnl" dirty="0" smtClean="0"/>
              <a:t>Se establecen normativas de carácter específico para la selección de esgrimistas  a las diferentes</a:t>
            </a:r>
            <a:endParaRPr lang="es-E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725470"/>
          </a:xfrm>
        </p:spPr>
        <p:txBody>
          <a:bodyPr>
            <a:normAutofit/>
          </a:bodyPr>
          <a:lstStyle/>
          <a:p>
            <a:r>
              <a:rPr lang="es-ES" sz="2400" dirty="0" smtClean="0"/>
              <a:t>Pruebas técnicas de la categoría </a:t>
            </a:r>
            <a:endParaRPr lang="es-ES" sz="2400" dirty="0"/>
          </a:p>
        </p:txBody>
      </p:sp>
      <p:graphicFrame>
        <p:nvGraphicFramePr>
          <p:cNvPr id="4" name="3 Marcador de contenido"/>
          <p:cNvGraphicFramePr>
            <a:graphicFrameLocks noGrp="1"/>
          </p:cNvGraphicFramePr>
          <p:nvPr>
            <p:ph idx="1"/>
          </p:nvPr>
        </p:nvGraphicFramePr>
        <p:xfrm>
          <a:off x="-2" y="576474"/>
          <a:ext cx="9144002" cy="6281526"/>
        </p:xfrm>
        <a:graphic>
          <a:graphicData uri="http://schemas.openxmlformats.org/drawingml/2006/table">
            <a:tbl>
              <a:tblPr/>
              <a:tblGrid>
                <a:gridCol w="263742"/>
                <a:gridCol w="422570"/>
                <a:gridCol w="2729788"/>
                <a:gridCol w="1426084"/>
                <a:gridCol w="410332"/>
                <a:gridCol w="1426084"/>
                <a:gridCol w="1036672"/>
                <a:gridCol w="654592"/>
                <a:gridCol w="510396"/>
                <a:gridCol w="263742"/>
              </a:tblGrid>
              <a:tr h="76174">
                <a:tc gridSpan="10">
                  <a:txBody>
                    <a:bodyPr/>
                    <a:lstStyle/>
                    <a:p>
                      <a:pPr algn="ctr">
                        <a:lnSpc>
                          <a:spcPct val="115000"/>
                        </a:lnSpc>
                        <a:spcAft>
                          <a:spcPts val="0"/>
                        </a:spcAft>
                      </a:pPr>
                      <a:r>
                        <a:rPr lang="es-VE" sz="900" b="1" dirty="0">
                          <a:latin typeface="Calibri"/>
                          <a:ea typeface="Calibri"/>
                          <a:cs typeface="Times New Roman"/>
                        </a:rPr>
                        <a:t>Sable categoría  ( Nivel I) Infantil </a:t>
                      </a:r>
                      <a:endParaRPr lang="es-ES" sz="900" dirty="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76174">
                <a:tc gridSpan="3">
                  <a:txBody>
                    <a:bodyPr/>
                    <a:lstStyle/>
                    <a:p>
                      <a:pPr algn="ctr">
                        <a:lnSpc>
                          <a:spcPct val="115000"/>
                        </a:lnSpc>
                        <a:spcAft>
                          <a:spcPts val="0"/>
                        </a:spcAft>
                      </a:pPr>
                      <a:r>
                        <a:rPr lang="es-VE" sz="900" b="1">
                          <a:latin typeface="Calibri"/>
                          <a:ea typeface="Calibri"/>
                          <a:cs typeface="Times New Roman"/>
                        </a:rPr>
                        <a:t>Sujeción  del arma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a:lnSpc>
                          <a:spcPct val="115000"/>
                        </a:lnSpc>
                        <a:spcAft>
                          <a:spcPts val="0"/>
                        </a:spcAft>
                      </a:pPr>
                      <a:r>
                        <a:rPr lang="es-VE" sz="900" b="1" dirty="0">
                          <a:latin typeface="Calibri"/>
                          <a:ea typeface="Calibri"/>
                          <a:cs typeface="Times New Roman"/>
                        </a:rPr>
                        <a:t>Puntos</a:t>
                      </a:r>
                      <a:endParaRPr lang="es-ES" sz="900" dirty="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3">
                  <a:txBody>
                    <a:bodyPr/>
                    <a:lstStyle/>
                    <a:p>
                      <a:pPr algn="ctr">
                        <a:lnSpc>
                          <a:spcPct val="115000"/>
                        </a:lnSpc>
                        <a:spcAft>
                          <a:spcPts val="0"/>
                        </a:spcAft>
                      </a:pPr>
                      <a:r>
                        <a:rPr lang="es-VE" sz="900" b="1">
                          <a:latin typeface="Calibri"/>
                          <a:ea typeface="Calibri"/>
                          <a:cs typeface="Times New Roman"/>
                        </a:rPr>
                        <a:t>Pasos atrás(12)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a:lnSpc>
                          <a:spcPct val="115000"/>
                        </a:lnSpc>
                        <a:spcAft>
                          <a:spcPts val="0"/>
                        </a:spcAft>
                      </a:pPr>
                      <a:r>
                        <a:rPr lang="es-VE" sz="900" b="1">
                          <a:latin typeface="Calibri"/>
                          <a:ea typeface="Calibri"/>
                          <a:cs typeface="Times New Roman"/>
                        </a:rPr>
                        <a:t>Puntos</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51320">
                <a:tc>
                  <a:txBody>
                    <a:bodyPr/>
                    <a:lstStyle/>
                    <a:p>
                      <a:pPr algn="ctr">
                        <a:lnSpc>
                          <a:spcPct val="115000"/>
                        </a:lnSpc>
                        <a:spcAft>
                          <a:spcPts val="0"/>
                        </a:spcAft>
                      </a:pPr>
                      <a:r>
                        <a:rPr lang="es-VE" sz="400">
                          <a:latin typeface="Calibri"/>
                          <a:ea typeface="Calibri"/>
                          <a:cs typeface="Times New Roman"/>
                        </a:rPr>
                        <a:t>1</a:t>
                      </a:r>
                      <a:endParaRPr lang="es-ES" sz="5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VE" sz="900">
                          <a:latin typeface="Calibri"/>
                          <a:ea typeface="Calibri"/>
                          <a:cs typeface="Times New Roman"/>
                        </a:rPr>
                        <a:t>Muñeca y dedos </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dirty="0">
                          <a:latin typeface="Calibri"/>
                          <a:ea typeface="Calibri"/>
                          <a:cs typeface="Times New Roman"/>
                        </a:rPr>
                        <a:t>- 2</a:t>
                      </a:r>
                      <a:endParaRPr lang="es-ES" sz="900" dirty="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s-VE" sz="900" dirty="0">
                        <a:latin typeface="Calibri"/>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algn="ctr">
                        <a:lnSpc>
                          <a:spcPct val="115000"/>
                        </a:lnSpc>
                        <a:spcAft>
                          <a:spcPts val="0"/>
                        </a:spcAft>
                      </a:pPr>
                      <a:r>
                        <a:rPr lang="es-VE" sz="900">
                          <a:latin typeface="Calibri"/>
                          <a:ea typeface="Calibri"/>
                          <a:cs typeface="Times New Roman"/>
                        </a:rPr>
                        <a:t>8</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VE" sz="900">
                          <a:latin typeface="Calibri"/>
                          <a:ea typeface="Calibri"/>
                          <a:cs typeface="Times New Roman"/>
                        </a:rPr>
                        <a:t>Distancia de los talones </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algn="l">
                        <a:lnSpc>
                          <a:spcPct val="115000"/>
                        </a:lnSpc>
                        <a:spcAft>
                          <a:spcPts val="0"/>
                        </a:spcAft>
                      </a:pPr>
                      <a:endParaRPr lang="es-VE" sz="900">
                        <a:latin typeface="Calibri"/>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320">
                <a:tc gridSpan="3">
                  <a:txBody>
                    <a:bodyPr/>
                    <a:lstStyle/>
                    <a:p>
                      <a:pPr algn="ctr">
                        <a:lnSpc>
                          <a:spcPct val="115000"/>
                        </a:lnSpc>
                        <a:spcAft>
                          <a:spcPts val="0"/>
                        </a:spcAft>
                      </a:pPr>
                      <a:r>
                        <a:rPr lang="es-VE" sz="900">
                          <a:latin typeface="Calibri"/>
                          <a:ea typeface="Calibri"/>
                          <a:cs typeface="Times New Roman"/>
                        </a:rPr>
                        <a:t>Primera posición (9)</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a:lnSpc>
                          <a:spcPct val="115000"/>
                        </a:lnSpc>
                        <a:spcAft>
                          <a:spcPts val="0"/>
                        </a:spcAft>
                      </a:pPr>
                      <a:r>
                        <a:rPr lang="es-VE" sz="900" b="1" dirty="0">
                          <a:latin typeface="Calibri"/>
                          <a:ea typeface="Calibri"/>
                          <a:cs typeface="Times New Roman"/>
                        </a:rPr>
                        <a:t>Puntos</a:t>
                      </a:r>
                      <a:endParaRPr lang="es-ES" sz="900" dirty="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Movimientos ondulatorios </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151320">
                <a:tc rowSpan="2">
                  <a:txBody>
                    <a:bodyPr/>
                    <a:lstStyle/>
                    <a:p>
                      <a:pPr algn="ctr">
                        <a:lnSpc>
                          <a:spcPct val="115000"/>
                        </a:lnSpc>
                        <a:spcAft>
                          <a:spcPts val="0"/>
                        </a:spcAft>
                      </a:pPr>
                      <a:endParaRPr lang="es-VE" sz="400">
                        <a:latin typeface="Calibri"/>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l">
                        <a:lnSpc>
                          <a:spcPct val="115000"/>
                        </a:lnSpc>
                        <a:spcAft>
                          <a:spcPts val="0"/>
                        </a:spcAft>
                      </a:pPr>
                      <a:r>
                        <a:rPr lang="es-VE" sz="900">
                          <a:latin typeface="Calibri"/>
                          <a:ea typeface="Calibri"/>
                          <a:cs typeface="Times New Roman"/>
                        </a:rPr>
                        <a:t>Angulo de ambas brazos</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endParaRPr lang="es-VE" sz="900" dirty="0">
                        <a:latin typeface="Calibri"/>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Distribución del peso del cuerpo </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76174">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Tronco ladeado  </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gridSpan="2">
                  <a:txBody>
                    <a:bodyPr/>
                    <a:lstStyle/>
                    <a:p>
                      <a:pPr algn="l">
                        <a:lnSpc>
                          <a:spcPct val="115000"/>
                        </a:lnSpc>
                        <a:spcAft>
                          <a:spcPts val="0"/>
                        </a:spcAft>
                      </a:pPr>
                      <a:r>
                        <a:rPr lang="es-VE" sz="900" dirty="0">
                          <a:latin typeface="Calibri"/>
                          <a:ea typeface="Calibri"/>
                          <a:cs typeface="Times New Roman"/>
                        </a:rPr>
                        <a:t>Arrastrar los pies </a:t>
                      </a:r>
                      <a:endParaRPr lang="es-ES" sz="900" dirty="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151320">
                <a:tc gridSpan="2">
                  <a:txBody>
                    <a:bodyPr/>
                    <a:lstStyle/>
                    <a:p>
                      <a:pPr algn="ctr">
                        <a:lnSpc>
                          <a:spcPct val="115000"/>
                        </a:lnSpc>
                        <a:spcAft>
                          <a:spcPts val="0"/>
                        </a:spcAft>
                      </a:pPr>
                      <a:endParaRPr lang="es-VE" sz="400">
                        <a:latin typeface="Calibri"/>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tc>
                  <a:txBody>
                    <a:bodyPr/>
                    <a:lstStyle/>
                    <a:p>
                      <a:pPr algn="l">
                        <a:lnSpc>
                          <a:spcPct val="115000"/>
                        </a:lnSpc>
                        <a:spcAft>
                          <a:spcPts val="0"/>
                        </a:spcAft>
                      </a:pPr>
                      <a:r>
                        <a:rPr lang="es-VE" sz="900">
                          <a:latin typeface="Calibri"/>
                          <a:ea typeface="Calibri"/>
                          <a:cs typeface="Times New Roman"/>
                        </a:rPr>
                        <a:t>Angulo de 90º/ talones unidos </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s-VE" sz="900">
                        <a:latin typeface="Calibri"/>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S"/>
                    </a:p>
                  </a:txBody>
                  <a:tcPr/>
                </a:tc>
                <a:tc gridSpan="2">
                  <a:txBody>
                    <a:bodyPr/>
                    <a:lstStyle/>
                    <a:p>
                      <a:pPr algn="l">
                        <a:lnSpc>
                          <a:spcPct val="115000"/>
                        </a:lnSpc>
                        <a:spcAft>
                          <a:spcPts val="0"/>
                        </a:spcAft>
                      </a:pPr>
                      <a:r>
                        <a:rPr lang="es-VE" sz="900" dirty="0">
                          <a:latin typeface="Calibri"/>
                          <a:ea typeface="Calibri"/>
                          <a:cs typeface="Times New Roman"/>
                        </a:rPr>
                        <a:t>No mantener la línea de combate </a:t>
                      </a:r>
                      <a:endParaRPr lang="es-ES" sz="900" dirty="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151320">
                <a:tc rowSpan="3">
                  <a:txBody>
                    <a:bodyPr/>
                    <a:lstStyle/>
                    <a:p>
                      <a:pPr algn="l">
                        <a:lnSpc>
                          <a:spcPct val="115000"/>
                        </a:lnSpc>
                        <a:spcAft>
                          <a:spcPts val="0"/>
                        </a:spcAft>
                      </a:pPr>
                      <a:r>
                        <a:rPr lang="es-VE" sz="400">
                          <a:latin typeface="Calibri"/>
                          <a:ea typeface="Calibri"/>
                          <a:cs typeface="Times New Roman"/>
                        </a:rPr>
                        <a:t>2</a:t>
                      </a:r>
                      <a:endParaRPr lang="es-ES" sz="5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VE" sz="900" dirty="0">
                          <a:latin typeface="Calibri"/>
                          <a:ea typeface="Calibri"/>
                          <a:cs typeface="Times New Roman"/>
                        </a:rPr>
                        <a:t>Posición de la cabeza</a:t>
                      </a:r>
                      <a:endParaRPr lang="es-ES" sz="900" dirty="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15000"/>
                        </a:lnSpc>
                        <a:spcAft>
                          <a:spcPts val="0"/>
                        </a:spcAft>
                      </a:pPr>
                      <a:endParaRPr lang="es-VE" sz="900">
                        <a:latin typeface="Calibri"/>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Posición de los brazos</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76174">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Piernas extendidas </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gridSpan="2">
                  <a:txBody>
                    <a:bodyPr/>
                    <a:lstStyle/>
                    <a:p>
                      <a:pPr algn="l">
                        <a:lnSpc>
                          <a:spcPct val="115000"/>
                        </a:lnSpc>
                        <a:spcAft>
                          <a:spcPts val="0"/>
                        </a:spcAft>
                      </a:pPr>
                      <a:r>
                        <a:rPr lang="es-VE" sz="900" dirty="0">
                          <a:latin typeface="Calibri"/>
                          <a:ea typeface="Calibri"/>
                          <a:cs typeface="Times New Roman"/>
                        </a:rPr>
                        <a:t>Posición de los pies </a:t>
                      </a:r>
                      <a:endParaRPr lang="es-ES" sz="900" dirty="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76174">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Hombros</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gridSpan="2">
                  <a:txBody>
                    <a:bodyPr/>
                    <a:lstStyle/>
                    <a:p>
                      <a:pPr algn="l">
                        <a:lnSpc>
                          <a:spcPct val="115000"/>
                        </a:lnSpc>
                        <a:spcAft>
                          <a:spcPts val="0"/>
                        </a:spcAft>
                      </a:pPr>
                      <a:r>
                        <a:rPr lang="es-VE" sz="900" dirty="0">
                          <a:latin typeface="Calibri"/>
                          <a:ea typeface="Calibri"/>
                          <a:cs typeface="Times New Roman"/>
                        </a:rPr>
                        <a:t>Posición de la cabeza</a:t>
                      </a:r>
                      <a:endParaRPr lang="es-ES" sz="900" dirty="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151320">
                <a:tc gridSpan="3">
                  <a:txBody>
                    <a:bodyPr/>
                    <a:lstStyle/>
                    <a:p>
                      <a:pPr algn="ctr">
                        <a:lnSpc>
                          <a:spcPct val="115000"/>
                        </a:lnSpc>
                        <a:spcAft>
                          <a:spcPts val="0"/>
                        </a:spcAft>
                      </a:pPr>
                      <a:r>
                        <a:rPr lang="es-VE" sz="900" b="1">
                          <a:latin typeface="Calibri"/>
                          <a:ea typeface="Calibri"/>
                          <a:cs typeface="Times New Roman"/>
                        </a:rPr>
                        <a:t>Saludo (5)</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a:lnSpc>
                          <a:spcPct val="115000"/>
                        </a:lnSpc>
                        <a:spcAft>
                          <a:spcPts val="0"/>
                        </a:spcAft>
                      </a:pPr>
                      <a:r>
                        <a:rPr lang="es-VE" sz="900" b="1">
                          <a:latin typeface="Calibri"/>
                          <a:ea typeface="Calibri"/>
                          <a:cs typeface="Times New Roman"/>
                        </a:rPr>
                        <a:t>Puntos</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vMerge="1">
                  <a:txBody>
                    <a:bodyPr/>
                    <a:lstStyle/>
                    <a:p>
                      <a:endParaRPr lang="es-ES"/>
                    </a:p>
                  </a:txBody>
                  <a:tcPr/>
                </a:tc>
                <a:tc gridSpan="2">
                  <a:txBody>
                    <a:bodyPr/>
                    <a:lstStyle/>
                    <a:p>
                      <a:pPr algn="l">
                        <a:lnSpc>
                          <a:spcPct val="115000"/>
                        </a:lnSpc>
                        <a:spcAft>
                          <a:spcPts val="0"/>
                        </a:spcAft>
                      </a:pPr>
                      <a:r>
                        <a:rPr lang="es-VE" sz="900" dirty="0">
                          <a:latin typeface="Calibri"/>
                          <a:ea typeface="Calibri"/>
                          <a:cs typeface="Times New Roman"/>
                        </a:rPr>
                        <a:t>Coordinación de piernas </a:t>
                      </a:r>
                      <a:endParaRPr lang="es-ES" sz="900" dirty="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76174">
                <a:tc rowSpan="2">
                  <a:txBody>
                    <a:bodyPr/>
                    <a:lstStyle/>
                    <a:p>
                      <a:pPr algn="ctr">
                        <a:lnSpc>
                          <a:spcPct val="115000"/>
                        </a:lnSpc>
                        <a:spcAft>
                          <a:spcPts val="0"/>
                        </a:spcAft>
                      </a:pPr>
                      <a:r>
                        <a:rPr lang="es-VE" sz="400">
                          <a:latin typeface="Calibri"/>
                          <a:ea typeface="Calibri"/>
                          <a:cs typeface="Times New Roman"/>
                        </a:rPr>
                        <a:t>3</a:t>
                      </a:r>
                      <a:endParaRPr lang="es-ES" sz="5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VE" sz="900">
                          <a:latin typeface="Calibri"/>
                          <a:ea typeface="Calibri"/>
                          <a:cs typeface="Times New Roman"/>
                        </a:rPr>
                        <a:t>Piernas </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endParaRPr lang="es-VE" sz="900">
                        <a:latin typeface="Calibri"/>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VE" sz="900" b="1" dirty="0">
                          <a:latin typeface="Calibri"/>
                          <a:ea typeface="Calibri"/>
                          <a:cs typeface="Times New Roman"/>
                        </a:rPr>
                        <a:t>Fondo (10)</a:t>
                      </a:r>
                      <a:endParaRPr lang="es-ES" sz="900" dirty="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a:lnSpc>
                          <a:spcPct val="115000"/>
                        </a:lnSpc>
                        <a:spcAft>
                          <a:spcPts val="0"/>
                        </a:spcAft>
                      </a:pPr>
                      <a:r>
                        <a:rPr lang="es-VE" sz="900">
                          <a:latin typeface="Calibri"/>
                          <a:ea typeface="Calibri"/>
                          <a:cs typeface="Times New Roman"/>
                        </a:rPr>
                        <a:t>Puntos</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51320">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Brazos </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- 4</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r">
                        <a:lnSpc>
                          <a:spcPct val="115000"/>
                        </a:lnSpc>
                        <a:spcAft>
                          <a:spcPts val="0"/>
                        </a:spcAft>
                      </a:pPr>
                      <a:endParaRPr lang="es-VE" sz="900">
                        <a:latin typeface="Calibri"/>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l">
                        <a:lnSpc>
                          <a:spcPct val="115000"/>
                        </a:lnSpc>
                        <a:spcAft>
                          <a:spcPts val="0"/>
                        </a:spcAft>
                      </a:pPr>
                      <a:r>
                        <a:rPr lang="es-VE" sz="900" dirty="0">
                          <a:latin typeface="Calibri"/>
                          <a:ea typeface="Calibri"/>
                          <a:cs typeface="Times New Roman"/>
                        </a:rPr>
                        <a:t>No mantener 90º en los pies </a:t>
                      </a:r>
                      <a:endParaRPr lang="es-ES" sz="900" dirty="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algn="l">
                        <a:lnSpc>
                          <a:spcPct val="115000"/>
                        </a:lnSpc>
                        <a:spcAft>
                          <a:spcPts val="0"/>
                        </a:spcAft>
                      </a:pPr>
                      <a:endParaRPr lang="es-VE" sz="900">
                        <a:latin typeface="Calibri"/>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320">
                <a:tc gridSpan="3">
                  <a:txBody>
                    <a:bodyPr/>
                    <a:lstStyle/>
                    <a:p>
                      <a:pPr algn="ctr">
                        <a:lnSpc>
                          <a:spcPct val="115000"/>
                        </a:lnSpc>
                        <a:spcAft>
                          <a:spcPts val="0"/>
                        </a:spcAft>
                      </a:pPr>
                      <a:r>
                        <a:rPr lang="es-VE" sz="900" b="1">
                          <a:latin typeface="Calibri"/>
                          <a:ea typeface="Calibri"/>
                          <a:cs typeface="Times New Roman"/>
                        </a:rPr>
                        <a:t>Posición de guardia (10)</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a:lnSpc>
                          <a:spcPct val="115000"/>
                        </a:lnSpc>
                        <a:spcAft>
                          <a:spcPts val="0"/>
                        </a:spcAft>
                      </a:pPr>
                      <a:r>
                        <a:rPr lang="es-VE" sz="900" b="1">
                          <a:latin typeface="Calibri"/>
                          <a:ea typeface="Calibri"/>
                          <a:cs typeface="Times New Roman"/>
                        </a:rPr>
                        <a:t>Puntos</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endParaRPr lang="es-VE" sz="900">
                        <a:latin typeface="Calibri"/>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a:lnSpc>
                          <a:spcPct val="115000"/>
                        </a:lnSpc>
                        <a:spcAft>
                          <a:spcPts val="0"/>
                        </a:spcAft>
                      </a:pPr>
                      <a:r>
                        <a:rPr lang="es-VE" sz="900" dirty="0">
                          <a:latin typeface="Calibri"/>
                          <a:ea typeface="Calibri"/>
                          <a:cs typeface="Times New Roman"/>
                        </a:rPr>
                        <a:t>No extensión de la pierna trasera</a:t>
                      </a:r>
                      <a:endParaRPr lang="es-ES" sz="900" dirty="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151320">
                <a:tc rowSpan="7">
                  <a:txBody>
                    <a:bodyPr/>
                    <a:lstStyle/>
                    <a:p>
                      <a:pPr algn="ctr">
                        <a:lnSpc>
                          <a:spcPct val="115000"/>
                        </a:lnSpc>
                        <a:spcAft>
                          <a:spcPts val="0"/>
                        </a:spcAft>
                      </a:pPr>
                      <a:r>
                        <a:rPr lang="es-VE" sz="400" dirty="0">
                          <a:latin typeface="Calibri"/>
                          <a:ea typeface="Calibri"/>
                          <a:cs typeface="Times New Roman"/>
                        </a:rPr>
                        <a:t>4</a:t>
                      </a:r>
                      <a:endParaRPr lang="es-ES" sz="500" dirty="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VE" sz="900">
                          <a:latin typeface="Calibri"/>
                          <a:ea typeface="Calibri"/>
                          <a:cs typeface="Times New Roman"/>
                        </a:rPr>
                        <a:t>Brazos </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s-VE" sz="900">
                        <a:latin typeface="Calibri"/>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8">
                  <a:txBody>
                    <a:bodyPr/>
                    <a:lstStyle/>
                    <a:p>
                      <a:pPr algn="ctr">
                        <a:lnSpc>
                          <a:spcPct val="115000"/>
                        </a:lnSpc>
                        <a:spcAft>
                          <a:spcPts val="0"/>
                        </a:spcAft>
                      </a:pPr>
                      <a:r>
                        <a:rPr lang="es-VE" sz="900">
                          <a:latin typeface="Calibri"/>
                          <a:ea typeface="Calibri"/>
                          <a:cs typeface="Times New Roman"/>
                        </a:rPr>
                        <a:t>9</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VE" sz="900" dirty="0">
                          <a:latin typeface="Calibri"/>
                          <a:ea typeface="Calibri"/>
                          <a:cs typeface="Times New Roman"/>
                        </a:rPr>
                        <a:t>No apoyo </a:t>
                      </a:r>
                      <a:r>
                        <a:rPr lang="es-VE" sz="900" dirty="0" err="1">
                          <a:latin typeface="Calibri"/>
                          <a:ea typeface="Calibri"/>
                          <a:cs typeface="Times New Roman"/>
                        </a:rPr>
                        <a:t>plantal</a:t>
                      </a:r>
                      <a:r>
                        <a:rPr lang="es-VE" sz="900" dirty="0">
                          <a:latin typeface="Calibri"/>
                          <a:ea typeface="Calibri"/>
                          <a:cs typeface="Times New Roman"/>
                        </a:rPr>
                        <a:t> (P. atrasada )</a:t>
                      </a:r>
                      <a:endParaRPr lang="es-ES" sz="900" dirty="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151320">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Rodillas</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l">
                        <a:lnSpc>
                          <a:spcPct val="115000"/>
                        </a:lnSpc>
                        <a:spcAft>
                          <a:spcPts val="0"/>
                        </a:spcAft>
                      </a:pPr>
                      <a:endParaRPr lang="es-VE" sz="900">
                        <a:latin typeface="Calibri"/>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ES"/>
                    </a:p>
                  </a:txBody>
                  <a:tcPr/>
                </a:tc>
                <a:tc gridSpan="2">
                  <a:txBody>
                    <a:bodyPr/>
                    <a:lstStyle/>
                    <a:p>
                      <a:pPr algn="l">
                        <a:lnSpc>
                          <a:spcPct val="115000"/>
                        </a:lnSpc>
                        <a:spcAft>
                          <a:spcPts val="0"/>
                        </a:spcAft>
                      </a:pPr>
                      <a:r>
                        <a:rPr lang="es-VE" sz="900" dirty="0">
                          <a:latin typeface="Calibri"/>
                          <a:ea typeface="Calibri"/>
                          <a:cs typeface="Times New Roman"/>
                        </a:rPr>
                        <a:t>No extensión del brazo no armado </a:t>
                      </a:r>
                      <a:endParaRPr lang="es-ES" sz="900" dirty="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76174">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Distancia de los talones </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gridSpan="2">
                  <a:txBody>
                    <a:bodyPr/>
                    <a:lstStyle/>
                    <a:p>
                      <a:pPr algn="l">
                        <a:lnSpc>
                          <a:spcPct val="115000"/>
                        </a:lnSpc>
                        <a:spcAft>
                          <a:spcPts val="0"/>
                        </a:spcAft>
                      </a:pPr>
                      <a:r>
                        <a:rPr lang="es-VE" sz="900" dirty="0">
                          <a:latin typeface="Calibri"/>
                          <a:ea typeface="Calibri"/>
                          <a:cs typeface="Times New Roman"/>
                        </a:rPr>
                        <a:t>Postura del tronco </a:t>
                      </a:r>
                      <a:endParaRPr lang="es-ES" sz="900" dirty="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76174">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Distribución del peso del cuerpo </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gridSpan="2">
                  <a:txBody>
                    <a:bodyPr/>
                    <a:lstStyle/>
                    <a:p>
                      <a:pPr algn="l">
                        <a:lnSpc>
                          <a:spcPct val="115000"/>
                        </a:lnSpc>
                        <a:spcAft>
                          <a:spcPts val="0"/>
                        </a:spcAft>
                      </a:pPr>
                      <a:r>
                        <a:rPr lang="es-VE" sz="900" dirty="0">
                          <a:latin typeface="Calibri"/>
                          <a:ea typeface="Calibri"/>
                          <a:cs typeface="Times New Roman"/>
                        </a:rPr>
                        <a:t>Regreso a la guardia </a:t>
                      </a:r>
                      <a:endParaRPr lang="es-ES" sz="900" dirty="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151320">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Distancia del codo al tórax</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gridSpan="2">
                  <a:txBody>
                    <a:bodyPr/>
                    <a:lstStyle/>
                    <a:p>
                      <a:pPr algn="l">
                        <a:lnSpc>
                          <a:spcPct val="115000"/>
                        </a:lnSpc>
                        <a:spcAft>
                          <a:spcPts val="0"/>
                        </a:spcAft>
                      </a:pPr>
                      <a:r>
                        <a:rPr lang="es-VE" sz="900" dirty="0">
                          <a:latin typeface="Calibri"/>
                          <a:ea typeface="Calibri"/>
                          <a:cs typeface="Times New Roman"/>
                        </a:rPr>
                        <a:t>No realizar el empuje (P. atrasada)</a:t>
                      </a:r>
                      <a:endParaRPr lang="es-ES" sz="900" dirty="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151320">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Cabeza </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gridSpan="2">
                  <a:txBody>
                    <a:bodyPr/>
                    <a:lstStyle/>
                    <a:p>
                      <a:pPr algn="l">
                        <a:lnSpc>
                          <a:spcPct val="115000"/>
                        </a:lnSpc>
                        <a:spcAft>
                          <a:spcPts val="0"/>
                        </a:spcAft>
                      </a:pPr>
                      <a:r>
                        <a:rPr lang="es-VE" sz="900" dirty="0">
                          <a:latin typeface="Calibri"/>
                          <a:ea typeface="Calibri"/>
                          <a:cs typeface="Times New Roman"/>
                        </a:rPr>
                        <a:t>No caer talón , apoyo </a:t>
                      </a:r>
                      <a:r>
                        <a:rPr lang="es-VE" sz="900" dirty="0" err="1">
                          <a:latin typeface="Calibri"/>
                          <a:ea typeface="Calibri"/>
                          <a:cs typeface="Times New Roman"/>
                        </a:rPr>
                        <a:t>plantal</a:t>
                      </a:r>
                      <a:r>
                        <a:rPr lang="es-VE" sz="900" dirty="0">
                          <a:latin typeface="Calibri"/>
                          <a:ea typeface="Calibri"/>
                          <a:cs typeface="Times New Roman"/>
                        </a:rPr>
                        <a:t> </a:t>
                      </a:r>
                      <a:endParaRPr lang="es-ES" sz="900" dirty="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151320">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Posición de los pies </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gridSpan="2">
                  <a:txBody>
                    <a:bodyPr/>
                    <a:lstStyle/>
                    <a:p>
                      <a:pPr algn="l">
                        <a:lnSpc>
                          <a:spcPct val="115000"/>
                        </a:lnSpc>
                        <a:spcAft>
                          <a:spcPts val="0"/>
                        </a:spcAft>
                      </a:pPr>
                      <a:r>
                        <a:rPr lang="es-VE" sz="900" dirty="0">
                          <a:latin typeface="Calibri"/>
                          <a:ea typeface="Calibri"/>
                          <a:cs typeface="Times New Roman"/>
                        </a:rPr>
                        <a:t>Salida del brazo armado</a:t>
                      </a:r>
                      <a:endParaRPr lang="es-ES" sz="900" dirty="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76174">
                <a:tc gridSpan="3">
                  <a:txBody>
                    <a:bodyPr/>
                    <a:lstStyle/>
                    <a:p>
                      <a:pPr algn="ctr">
                        <a:lnSpc>
                          <a:spcPct val="115000"/>
                        </a:lnSpc>
                        <a:spcAft>
                          <a:spcPts val="0"/>
                        </a:spcAft>
                      </a:pPr>
                      <a:r>
                        <a:rPr lang="es-VE" sz="900" b="1">
                          <a:latin typeface="Calibri"/>
                          <a:ea typeface="Calibri"/>
                          <a:cs typeface="Times New Roman"/>
                        </a:rPr>
                        <a:t>Toques y golpes (6)</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a:lnSpc>
                          <a:spcPct val="115000"/>
                        </a:lnSpc>
                        <a:spcAft>
                          <a:spcPts val="0"/>
                        </a:spcAft>
                      </a:pPr>
                      <a:r>
                        <a:rPr lang="es-VE" sz="900" b="1">
                          <a:latin typeface="Calibri"/>
                          <a:ea typeface="Calibri"/>
                          <a:cs typeface="Times New Roman"/>
                        </a:rPr>
                        <a:t>Puntos</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vMerge="1">
                  <a:txBody>
                    <a:bodyPr/>
                    <a:lstStyle/>
                    <a:p>
                      <a:endParaRPr lang="es-ES"/>
                    </a:p>
                  </a:txBody>
                  <a:tcPr/>
                </a:tc>
                <a:tc gridSpan="2">
                  <a:txBody>
                    <a:bodyPr/>
                    <a:lstStyle/>
                    <a:p>
                      <a:pPr algn="l">
                        <a:lnSpc>
                          <a:spcPct val="115000"/>
                        </a:lnSpc>
                        <a:spcAft>
                          <a:spcPts val="0"/>
                        </a:spcAft>
                      </a:pPr>
                      <a:r>
                        <a:rPr lang="es-VE" sz="900" dirty="0">
                          <a:latin typeface="Calibri"/>
                          <a:ea typeface="Calibri"/>
                          <a:cs typeface="Times New Roman"/>
                        </a:rPr>
                        <a:t>Posición de la cabeza</a:t>
                      </a:r>
                      <a:endParaRPr lang="es-ES" sz="900" dirty="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76174">
                <a:tc rowSpan="3">
                  <a:txBody>
                    <a:bodyPr/>
                    <a:lstStyle/>
                    <a:p>
                      <a:pPr algn="ctr">
                        <a:lnSpc>
                          <a:spcPct val="115000"/>
                        </a:lnSpc>
                        <a:spcAft>
                          <a:spcPts val="0"/>
                        </a:spcAft>
                      </a:pPr>
                      <a:r>
                        <a:rPr lang="es-VE" sz="400">
                          <a:latin typeface="Calibri"/>
                          <a:ea typeface="Calibri"/>
                          <a:cs typeface="Times New Roman"/>
                        </a:rPr>
                        <a:t>5</a:t>
                      </a:r>
                      <a:endParaRPr lang="es-ES" sz="5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VE" sz="900">
                          <a:latin typeface="Calibri"/>
                          <a:ea typeface="Calibri"/>
                          <a:cs typeface="Times New Roman"/>
                        </a:rPr>
                        <a:t>Toque directo de  filo </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s-VE" sz="900">
                        <a:latin typeface="Calibri"/>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a:lnSpc>
                          <a:spcPct val="115000"/>
                        </a:lnSpc>
                        <a:spcAft>
                          <a:spcPts val="0"/>
                        </a:spcAft>
                      </a:pPr>
                      <a:r>
                        <a:rPr lang="es-VE" sz="900" b="1" dirty="0">
                          <a:latin typeface="Calibri"/>
                          <a:ea typeface="Calibri"/>
                          <a:cs typeface="Times New Roman"/>
                        </a:rPr>
                        <a:t>Pasos adelante y fondo (15)</a:t>
                      </a:r>
                      <a:endParaRPr lang="es-ES" sz="900" dirty="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a:lnSpc>
                          <a:spcPct val="115000"/>
                        </a:lnSpc>
                        <a:spcAft>
                          <a:spcPts val="0"/>
                        </a:spcAft>
                      </a:pPr>
                      <a:r>
                        <a:rPr lang="es-VE" sz="900" b="1">
                          <a:latin typeface="Calibri"/>
                          <a:ea typeface="Calibri"/>
                          <a:cs typeface="Times New Roman"/>
                        </a:rPr>
                        <a:t>Puntos</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76174">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Toque directo  de punta</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endParaRPr lang="es-VE" sz="900">
                        <a:latin typeface="Calibri"/>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7">
                  <a:txBody>
                    <a:bodyPr/>
                    <a:lstStyle/>
                    <a:p>
                      <a:pPr algn="ctr">
                        <a:lnSpc>
                          <a:spcPct val="115000"/>
                        </a:lnSpc>
                        <a:spcAft>
                          <a:spcPts val="0"/>
                        </a:spcAft>
                      </a:pPr>
                      <a:r>
                        <a:rPr lang="es-VE" sz="900">
                          <a:latin typeface="Calibri"/>
                          <a:ea typeface="Calibri"/>
                          <a:cs typeface="Times New Roman"/>
                        </a:rPr>
                        <a:t>10</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VE" sz="900" dirty="0">
                          <a:latin typeface="Calibri"/>
                          <a:ea typeface="Calibri"/>
                          <a:cs typeface="Times New Roman"/>
                        </a:rPr>
                        <a:t>Posición de guardia</a:t>
                      </a:r>
                      <a:endParaRPr lang="es-ES" sz="900" dirty="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l">
                        <a:lnSpc>
                          <a:spcPct val="115000"/>
                        </a:lnSpc>
                        <a:spcAft>
                          <a:spcPts val="0"/>
                        </a:spcAft>
                      </a:pPr>
                      <a:endParaRPr lang="es-VE" sz="900">
                        <a:latin typeface="Calibri"/>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320">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 Punta en línea ( Librar ) </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gridSpan="2">
                  <a:txBody>
                    <a:bodyPr/>
                    <a:lstStyle/>
                    <a:p>
                      <a:pPr algn="l">
                        <a:lnSpc>
                          <a:spcPct val="115000"/>
                        </a:lnSpc>
                        <a:spcAft>
                          <a:spcPts val="0"/>
                        </a:spcAft>
                      </a:pPr>
                      <a:r>
                        <a:rPr lang="es-VE" sz="900" dirty="0">
                          <a:latin typeface="Calibri"/>
                          <a:ea typeface="Calibri"/>
                          <a:cs typeface="Times New Roman"/>
                        </a:rPr>
                        <a:t>Salida del brazo armado</a:t>
                      </a:r>
                      <a:endParaRPr lang="es-ES" sz="900" dirty="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151320">
                <a:tc gridSpan="3">
                  <a:txBody>
                    <a:bodyPr/>
                    <a:lstStyle/>
                    <a:p>
                      <a:pPr algn="ctr">
                        <a:lnSpc>
                          <a:spcPct val="115000"/>
                        </a:lnSpc>
                        <a:spcAft>
                          <a:spcPts val="0"/>
                        </a:spcAft>
                      </a:pPr>
                      <a:r>
                        <a:rPr lang="es-VE" sz="900">
                          <a:latin typeface="Calibri"/>
                          <a:ea typeface="Calibri"/>
                          <a:cs typeface="Times New Roman"/>
                        </a:rPr>
                        <a:t>Posiciones del brazo armado(9)</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Puntos </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Incorrecta ejecución del paso</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151320">
                <a:tc rowSpan="3">
                  <a:txBody>
                    <a:bodyPr/>
                    <a:lstStyle/>
                    <a:p>
                      <a:pPr algn="ctr">
                        <a:lnSpc>
                          <a:spcPct val="115000"/>
                        </a:lnSpc>
                        <a:spcAft>
                          <a:spcPts val="0"/>
                        </a:spcAft>
                      </a:pPr>
                      <a:r>
                        <a:rPr lang="es-VE" sz="400">
                          <a:latin typeface="Calibri"/>
                          <a:ea typeface="Calibri"/>
                          <a:cs typeface="Times New Roman"/>
                        </a:rPr>
                        <a:t>6</a:t>
                      </a:r>
                      <a:endParaRPr lang="es-ES" sz="5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VE" sz="900">
                          <a:latin typeface="Calibri"/>
                          <a:ea typeface="Calibri"/>
                          <a:cs typeface="Times New Roman"/>
                        </a:rPr>
                        <a:t>Posición de tercera </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- 3</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15000"/>
                        </a:lnSpc>
                        <a:spcAft>
                          <a:spcPts val="0"/>
                        </a:spcAft>
                      </a:pPr>
                      <a:endParaRPr lang="es-VE" sz="900">
                        <a:latin typeface="Calibri"/>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gridSpan="2">
                  <a:txBody>
                    <a:bodyPr/>
                    <a:lstStyle/>
                    <a:p>
                      <a:pPr algn="l">
                        <a:lnSpc>
                          <a:spcPct val="115000"/>
                        </a:lnSpc>
                        <a:spcAft>
                          <a:spcPts val="0"/>
                        </a:spcAft>
                      </a:pPr>
                      <a:r>
                        <a:rPr lang="es-VE" sz="900" dirty="0">
                          <a:latin typeface="Calibri"/>
                          <a:ea typeface="Calibri"/>
                          <a:cs typeface="Times New Roman"/>
                        </a:rPr>
                        <a:t>Incorrecta ejecución del fondo</a:t>
                      </a:r>
                      <a:endParaRPr lang="es-ES" sz="900" dirty="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- 3</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76174">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Posición de cuarta </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- 3</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gridSpan="2">
                  <a:txBody>
                    <a:bodyPr/>
                    <a:lstStyle/>
                    <a:p>
                      <a:pPr algn="l">
                        <a:lnSpc>
                          <a:spcPct val="115000"/>
                        </a:lnSpc>
                        <a:spcAft>
                          <a:spcPts val="0"/>
                        </a:spcAft>
                      </a:pPr>
                      <a:r>
                        <a:rPr lang="es-VE" sz="900" dirty="0">
                          <a:latin typeface="Calibri"/>
                          <a:ea typeface="Calibri"/>
                          <a:cs typeface="Times New Roman"/>
                        </a:rPr>
                        <a:t>Coordinación</a:t>
                      </a:r>
                      <a:endParaRPr lang="es-ES" sz="900" dirty="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76174">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Posición de quinta </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- 3</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gridSpan="2">
                  <a:txBody>
                    <a:bodyPr/>
                    <a:lstStyle/>
                    <a:p>
                      <a:pPr algn="l">
                        <a:lnSpc>
                          <a:spcPct val="115000"/>
                        </a:lnSpc>
                        <a:spcAft>
                          <a:spcPts val="0"/>
                        </a:spcAft>
                      </a:pPr>
                      <a:r>
                        <a:rPr lang="es-VE" sz="900" dirty="0">
                          <a:latin typeface="Calibri"/>
                          <a:ea typeface="Calibri"/>
                          <a:cs typeface="Times New Roman"/>
                        </a:rPr>
                        <a:t>Equilibrio</a:t>
                      </a:r>
                      <a:endParaRPr lang="es-ES" sz="900" dirty="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76174">
                <a:tc gridSpan="3">
                  <a:txBody>
                    <a:bodyPr/>
                    <a:lstStyle/>
                    <a:p>
                      <a:pPr algn="ctr">
                        <a:lnSpc>
                          <a:spcPct val="115000"/>
                        </a:lnSpc>
                        <a:spcAft>
                          <a:spcPts val="0"/>
                        </a:spcAft>
                      </a:pPr>
                      <a:r>
                        <a:rPr lang="es-VE" sz="900" b="1">
                          <a:latin typeface="Calibri"/>
                          <a:ea typeface="Calibri"/>
                          <a:cs typeface="Times New Roman"/>
                        </a:rPr>
                        <a:t>Pasos adelante(12)</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a:lnSpc>
                          <a:spcPct val="115000"/>
                        </a:lnSpc>
                        <a:spcAft>
                          <a:spcPts val="0"/>
                        </a:spcAft>
                      </a:pPr>
                      <a:r>
                        <a:rPr lang="es-VE" sz="900" b="1">
                          <a:latin typeface="Calibri"/>
                          <a:ea typeface="Calibri"/>
                          <a:cs typeface="Times New Roman"/>
                        </a:rPr>
                        <a:t>Puntos</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vMerge="1">
                  <a:txBody>
                    <a:bodyPr/>
                    <a:lstStyle/>
                    <a:p>
                      <a:endParaRPr lang="es-ES"/>
                    </a:p>
                  </a:txBody>
                  <a:tcPr/>
                </a:tc>
                <a:tc gridSpan="2">
                  <a:txBody>
                    <a:bodyPr/>
                    <a:lstStyle/>
                    <a:p>
                      <a:pPr algn="l">
                        <a:lnSpc>
                          <a:spcPct val="115000"/>
                        </a:lnSpc>
                        <a:spcAft>
                          <a:spcPts val="0"/>
                        </a:spcAft>
                      </a:pPr>
                      <a:r>
                        <a:rPr lang="es-VE" sz="900" dirty="0">
                          <a:latin typeface="Calibri"/>
                          <a:ea typeface="Calibri"/>
                          <a:cs typeface="Times New Roman"/>
                        </a:rPr>
                        <a:t>Tempo</a:t>
                      </a:r>
                      <a:endParaRPr lang="es-ES" sz="900" dirty="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76174">
                <a:tc rowSpan="9">
                  <a:txBody>
                    <a:bodyPr/>
                    <a:lstStyle/>
                    <a:p>
                      <a:pPr algn="ctr">
                        <a:lnSpc>
                          <a:spcPct val="115000"/>
                        </a:lnSpc>
                        <a:spcAft>
                          <a:spcPts val="0"/>
                        </a:spcAft>
                      </a:pPr>
                      <a:r>
                        <a:rPr lang="es-VE" sz="400">
                          <a:latin typeface="Calibri"/>
                          <a:ea typeface="Calibri"/>
                          <a:cs typeface="Times New Roman"/>
                        </a:rPr>
                        <a:t>7</a:t>
                      </a:r>
                      <a:endParaRPr lang="es-ES" sz="5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VE" sz="900">
                          <a:latin typeface="Calibri"/>
                          <a:ea typeface="Calibri"/>
                          <a:cs typeface="Times New Roman"/>
                        </a:rPr>
                        <a:t>Distancia de los talones </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s-VE" sz="900">
                        <a:latin typeface="Calibri"/>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a:lnSpc>
                          <a:spcPct val="115000"/>
                        </a:lnSpc>
                        <a:spcAft>
                          <a:spcPts val="0"/>
                        </a:spcAft>
                      </a:pPr>
                      <a:r>
                        <a:rPr lang="es-VE" sz="900" b="1" dirty="0">
                          <a:latin typeface="Calibri"/>
                          <a:ea typeface="Calibri"/>
                          <a:cs typeface="Times New Roman"/>
                        </a:rPr>
                        <a:t>Cuestionario  ( Teoría ) (10)</a:t>
                      </a:r>
                      <a:endParaRPr lang="es-ES" sz="900" dirty="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a:lnSpc>
                          <a:spcPct val="115000"/>
                        </a:lnSpc>
                        <a:spcAft>
                          <a:spcPts val="0"/>
                        </a:spcAft>
                      </a:pPr>
                      <a:r>
                        <a:rPr lang="es-VE" sz="900" b="1">
                          <a:latin typeface="Calibri"/>
                          <a:ea typeface="Calibri"/>
                          <a:cs typeface="Times New Roman"/>
                        </a:rPr>
                        <a:t>Puntos</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76174">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Movimientos ondulatorios </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l">
                        <a:lnSpc>
                          <a:spcPct val="115000"/>
                        </a:lnSpc>
                        <a:spcAft>
                          <a:spcPts val="0"/>
                        </a:spcAft>
                      </a:pPr>
                      <a:endParaRPr lang="es-VE" sz="900">
                        <a:latin typeface="Calibri"/>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5">
                  <a:txBody>
                    <a:bodyPr/>
                    <a:lstStyle/>
                    <a:p>
                      <a:pPr algn="ctr">
                        <a:lnSpc>
                          <a:spcPct val="115000"/>
                        </a:lnSpc>
                        <a:spcAft>
                          <a:spcPts val="0"/>
                        </a:spcAft>
                      </a:pPr>
                      <a:r>
                        <a:rPr lang="es-VE" sz="900">
                          <a:latin typeface="Calibri"/>
                          <a:ea typeface="Calibri"/>
                          <a:cs typeface="Times New Roman"/>
                        </a:rPr>
                        <a:t>11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VE" sz="900" dirty="0">
                          <a:latin typeface="Calibri"/>
                          <a:ea typeface="Calibri"/>
                          <a:cs typeface="Times New Roman"/>
                        </a:rPr>
                        <a:t>1</a:t>
                      </a:r>
                      <a:endParaRPr lang="es-ES" sz="900" dirty="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ct val="115000"/>
                        </a:lnSpc>
                        <a:spcAft>
                          <a:spcPts val="0"/>
                        </a:spcAft>
                      </a:pPr>
                      <a:endParaRPr lang="es-VE" sz="900">
                        <a:latin typeface="Calibri"/>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74">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Distribución del peso del cuerpo </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gridSpan="2">
                  <a:txBody>
                    <a:bodyPr/>
                    <a:lstStyle/>
                    <a:p>
                      <a:pPr algn="ctr">
                        <a:lnSpc>
                          <a:spcPct val="115000"/>
                        </a:lnSpc>
                        <a:spcAft>
                          <a:spcPts val="0"/>
                        </a:spcAft>
                      </a:pPr>
                      <a:r>
                        <a:rPr lang="es-VE" sz="900" dirty="0">
                          <a:latin typeface="Calibri"/>
                          <a:ea typeface="Calibri"/>
                          <a:cs typeface="Times New Roman"/>
                        </a:rPr>
                        <a:t>2</a:t>
                      </a:r>
                      <a:endParaRPr lang="es-ES" sz="900" dirty="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76174">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Arrastrar los pies </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gridSpan="2">
                  <a:txBody>
                    <a:bodyPr/>
                    <a:lstStyle/>
                    <a:p>
                      <a:pPr algn="ctr">
                        <a:lnSpc>
                          <a:spcPct val="115000"/>
                        </a:lnSpc>
                        <a:spcAft>
                          <a:spcPts val="0"/>
                        </a:spcAft>
                      </a:pPr>
                      <a:r>
                        <a:rPr lang="es-VE" sz="900" dirty="0">
                          <a:latin typeface="Calibri"/>
                          <a:ea typeface="Calibri"/>
                          <a:cs typeface="Times New Roman"/>
                        </a:rPr>
                        <a:t>3</a:t>
                      </a:r>
                      <a:endParaRPr lang="es-ES" sz="900" dirty="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76174">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No mantener la línea de combate </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gridSpan="2">
                  <a:txBody>
                    <a:bodyPr/>
                    <a:lstStyle/>
                    <a:p>
                      <a:pPr algn="ctr">
                        <a:lnSpc>
                          <a:spcPct val="115000"/>
                        </a:lnSpc>
                        <a:spcAft>
                          <a:spcPts val="0"/>
                        </a:spcAft>
                      </a:pPr>
                      <a:r>
                        <a:rPr lang="es-VE" sz="900" dirty="0">
                          <a:latin typeface="Calibri"/>
                          <a:ea typeface="Calibri"/>
                          <a:cs typeface="Times New Roman"/>
                        </a:rPr>
                        <a:t>4</a:t>
                      </a:r>
                      <a:endParaRPr lang="es-ES" sz="900" dirty="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76174">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Posición de los brazos</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gridSpan="2">
                  <a:txBody>
                    <a:bodyPr/>
                    <a:lstStyle/>
                    <a:p>
                      <a:pPr algn="ctr">
                        <a:lnSpc>
                          <a:spcPct val="115000"/>
                        </a:lnSpc>
                        <a:spcAft>
                          <a:spcPts val="0"/>
                        </a:spcAft>
                      </a:pPr>
                      <a:r>
                        <a:rPr lang="es-VE" sz="900" dirty="0">
                          <a:latin typeface="Calibri"/>
                          <a:ea typeface="Calibri"/>
                          <a:cs typeface="Times New Roman"/>
                        </a:rPr>
                        <a:t>5</a:t>
                      </a:r>
                      <a:endParaRPr lang="es-ES" sz="900" dirty="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- 2</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76174">
                <a:tc vMerge="1">
                  <a:txBody>
                    <a:bodyPr/>
                    <a:lstStyle/>
                    <a:p>
                      <a:endParaRPr lang="es-ES"/>
                    </a:p>
                  </a:txBody>
                  <a:tcPr/>
                </a:tc>
                <a:tc gridSpan="2">
                  <a:txBody>
                    <a:bodyPr/>
                    <a:lstStyle/>
                    <a:p>
                      <a:pPr algn="l">
                        <a:lnSpc>
                          <a:spcPct val="115000"/>
                        </a:lnSpc>
                        <a:spcAft>
                          <a:spcPts val="0"/>
                        </a:spcAft>
                      </a:pPr>
                      <a:r>
                        <a:rPr lang="es-VE" sz="900">
                          <a:latin typeface="Calibri"/>
                          <a:ea typeface="Calibri"/>
                          <a:cs typeface="Times New Roman"/>
                        </a:rPr>
                        <a:t>Posición de los pies </a:t>
                      </a:r>
                      <a:endParaRPr lang="es-ES" sz="90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gridSpan="3">
                  <a:txBody>
                    <a:bodyPr/>
                    <a:lstStyle/>
                    <a:p>
                      <a:pPr algn="ctr">
                        <a:lnSpc>
                          <a:spcPct val="115000"/>
                        </a:lnSpc>
                        <a:spcAft>
                          <a:spcPts val="0"/>
                        </a:spcAft>
                      </a:pPr>
                      <a:r>
                        <a:rPr lang="es-VE" sz="900" b="1" dirty="0">
                          <a:latin typeface="Calibri"/>
                          <a:ea typeface="Calibri"/>
                          <a:cs typeface="Times New Roman"/>
                        </a:rPr>
                        <a:t>Evaluación final</a:t>
                      </a:r>
                      <a:endParaRPr lang="es-ES" sz="900" dirty="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a:lnSpc>
                          <a:spcPct val="115000"/>
                        </a:lnSpc>
                        <a:spcAft>
                          <a:spcPts val="0"/>
                        </a:spcAft>
                      </a:pPr>
                      <a:r>
                        <a:rPr lang="es-VE" sz="900" b="1">
                          <a:latin typeface="Calibri"/>
                          <a:ea typeface="Calibri"/>
                          <a:cs typeface="Times New Roman"/>
                        </a:rPr>
                        <a:t>Total</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71048">
                <a:tc vMerge="1">
                  <a:txBody>
                    <a:bodyPr/>
                    <a:lstStyle/>
                    <a:p>
                      <a:endParaRPr lang="es-ES"/>
                    </a:p>
                  </a:txBody>
                  <a:tcPr/>
                </a:tc>
                <a:tc gridSpan="2">
                  <a:txBody>
                    <a:bodyPr/>
                    <a:lstStyle/>
                    <a:p>
                      <a:pPr algn="l">
                        <a:lnSpc>
                          <a:spcPct val="115000"/>
                        </a:lnSpc>
                        <a:spcAft>
                          <a:spcPts val="0"/>
                        </a:spcAft>
                      </a:pPr>
                      <a:r>
                        <a:rPr lang="es-VE" sz="900" dirty="0">
                          <a:latin typeface="Calibri"/>
                          <a:ea typeface="Calibri"/>
                          <a:cs typeface="Times New Roman"/>
                        </a:rPr>
                        <a:t>Posición de la cabeza</a:t>
                      </a:r>
                      <a:endParaRPr lang="es-ES" sz="900" dirty="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900">
                          <a:latin typeface="Calibri"/>
                          <a:ea typeface="Calibri"/>
                          <a:cs typeface="Times New Roman"/>
                        </a:rPr>
                        <a:t>- 1</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rowSpan="2">
                  <a:txBody>
                    <a:bodyPr/>
                    <a:lstStyle/>
                    <a:p>
                      <a:pPr algn="ctr">
                        <a:lnSpc>
                          <a:spcPct val="115000"/>
                        </a:lnSpc>
                        <a:spcAft>
                          <a:spcPts val="0"/>
                        </a:spcAft>
                      </a:pPr>
                      <a:endParaRPr lang="es-VE" sz="900">
                        <a:latin typeface="Calibri"/>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900" b="1" dirty="0">
                          <a:latin typeface="Calibri"/>
                          <a:ea typeface="Calibri"/>
                          <a:cs typeface="Times New Roman"/>
                        </a:rPr>
                        <a:t>Practica (90)</a:t>
                      </a:r>
                      <a:endParaRPr lang="es-ES" sz="900" dirty="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900" b="1">
                          <a:latin typeface="Calibri"/>
                          <a:ea typeface="Calibri"/>
                          <a:cs typeface="Times New Roman"/>
                        </a:rPr>
                        <a:t>Teoría (10)</a:t>
                      </a:r>
                      <a:endParaRPr lang="es-ES" sz="90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endParaRPr lang="es-VE" sz="900" dirty="0">
                        <a:latin typeface="Calibri"/>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31444">
                <a:tc vMerge="1">
                  <a:txBody>
                    <a:bodyPr/>
                    <a:lstStyle/>
                    <a:p>
                      <a:endParaRPr lang="es-ES"/>
                    </a:p>
                  </a:txBody>
                  <a:tcPr/>
                </a:tc>
                <a:tc gridSpan="2">
                  <a:txBody>
                    <a:bodyPr/>
                    <a:lstStyle/>
                    <a:p>
                      <a:pPr algn="l">
                        <a:lnSpc>
                          <a:spcPct val="115000"/>
                        </a:lnSpc>
                        <a:spcAft>
                          <a:spcPts val="0"/>
                        </a:spcAft>
                      </a:pPr>
                      <a:r>
                        <a:rPr lang="es-VE" sz="400" dirty="0">
                          <a:latin typeface="Calibri"/>
                          <a:ea typeface="Calibri"/>
                          <a:cs typeface="Times New Roman"/>
                        </a:rPr>
                        <a:t>Coordinación de piernas </a:t>
                      </a:r>
                      <a:endParaRPr lang="es-ES" sz="500" dirty="0">
                        <a:latin typeface="Arial"/>
                        <a:ea typeface="Calibri"/>
                        <a:cs typeface="Times New Roman"/>
                      </a:endParaRPr>
                    </a:p>
                  </a:txBody>
                  <a:tcPr marL="27247" marR="27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VE" sz="400" dirty="0">
                          <a:latin typeface="Calibri"/>
                          <a:ea typeface="Calibri"/>
                          <a:cs typeface="Times New Roman"/>
                        </a:rPr>
                        <a:t>- 1</a:t>
                      </a:r>
                      <a:endParaRPr lang="es-ES" sz="500" dirty="0">
                        <a:latin typeface="Arial"/>
                        <a:ea typeface="Calibri"/>
                        <a:cs typeface="Times New Roman"/>
                      </a:endParaRPr>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a:txBody>
                    <a:bodyPr/>
                    <a:lstStyle/>
                    <a:p>
                      <a:endParaRPr lang="es-ES"/>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dirty="0"/>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es-ES" dirty="0"/>
                    </a:p>
                  </a:txBody>
                  <a:tcPr marL="27247" marR="27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Sable </a:t>
            </a:r>
            <a:endParaRPr lang="es-ES" b="1" dirty="0"/>
          </a:p>
        </p:txBody>
      </p:sp>
      <p:sp>
        <p:nvSpPr>
          <p:cNvPr id="3" name="2 Marcador de contenido"/>
          <p:cNvSpPr>
            <a:spLocks noGrp="1"/>
          </p:cNvSpPr>
          <p:nvPr>
            <p:ph idx="1"/>
          </p:nvPr>
        </p:nvSpPr>
        <p:spPr>
          <a:xfrm>
            <a:off x="428596" y="1142984"/>
            <a:ext cx="8229600" cy="5257800"/>
          </a:xfrm>
        </p:spPr>
        <p:txBody>
          <a:bodyPr>
            <a:normAutofit fontScale="77500" lnSpcReduction="20000"/>
          </a:bodyPr>
          <a:lstStyle/>
          <a:p>
            <a:pPr>
              <a:buNone/>
            </a:pPr>
            <a:r>
              <a:rPr lang="es-ES_tradnl" b="1" dirty="0" smtClean="0"/>
              <a:t>Sujeción del arma (Sable) </a:t>
            </a:r>
            <a:endParaRPr lang="es-ES" dirty="0" smtClean="0"/>
          </a:p>
          <a:p>
            <a:pPr algn="just"/>
            <a:r>
              <a:rPr lang="es-ES_tradnl" dirty="0" smtClean="0"/>
              <a:t>El sable se sostiene por su empuñadura de tal modo que el dedo gordo se encuentre en la parte superior, plana de la misma, tocándola con la superficie interna de la primera falange a una distancia aproximada de 1 cm desde la cazoleta. Al dedo gordo se le opone e! dedo índice, el cual sostiene a la empuñadura por debajo. El vientre de la empuñadura descansa sobre la flexión de la primera falange, la cual sobresale hacia adelante. Los dedos restantes, abrazando a la empuñadura por su vientre y por el costado izquierdo del arma, la aprietan por el borde derecho hacia el borde de la palma de la mano en la base del dedo meñique. El sable hay que sostenerlo ligeramente, sin una tensión excesiva de la mano, apretándola solamente en los momentos de acciones con el arma.</a:t>
            </a:r>
            <a:endParaRPr lang="es-ES" dirty="0" smtClean="0"/>
          </a:p>
          <a:p>
            <a:endParaRPr lang="es-E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Pruebas </a:t>
            </a:r>
            <a:r>
              <a:rPr lang="es-ES" b="1" dirty="0" smtClean="0"/>
              <a:t>teóricas</a:t>
            </a:r>
            <a:endParaRPr lang="es-ES" dirty="0"/>
          </a:p>
        </p:txBody>
      </p:sp>
      <p:sp>
        <p:nvSpPr>
          <p:cNvPr id="3" name="2 Marcador de contenido"/>
          <p:cNvSpPr>
            <a:spLocks noGrp="1"/>
          </p:cNvSpPr>
          <p:nvPr>
            <p:ph idx="1"/>
          </p:nvPr>
        </p:nvSpPr>
        <p:spPr>
          <a:xfrm>
            <a:off x="457200" y="1142984"/>
            <a:ext cx="8229600" cy="5500726"/>
          </a:xfrm>
        </p:spPr>
        <p:txBody>
          <a:bodyPr>
            <a:normAutofit fontScale="32500" lnSpcReduction="20000"/>
          </a:bodyPr>
          <a:lstStyle/>
          <a:p>
            <a:pPr algn="ctr"/>
            <a:r>
              <a:rPr lang="es-ES" sz="3700" b="1" dirty="0" smtClean="0"/>
              <a:t>Categoría </a:t>
            </a:r>
            <a:r>
              <a:rPr lang="es-ES" sz="3700" b="1" dirty="0" smtClean="0"/>
              <a:t>8-9 años</a:t>
            </a:r>
            <a:endParaRPr lang="es-ES" sz="3700" dirty="0" smtClean="0"/>
          </a:p>
          <a:p>
            <a:pPr lvl="0"/>
            <a:r>
              <a:rPr lang="es-ES_tradnl" sz="3700" dirty="0" smtClean="0"/>
              <a:t>¿Qué es la esgrima?</a:t>
            </a:r>
            <a:endParaRPr lang="es-ES" sz="3700" dirty="0" smtClean="0"/>
          </a:p>
          <a:p>
            <a:pPr lvl="0"/>
            <a:r>
              <a:rPr lang="es-ES_tradnl" sz="3700" dirty="0" smtClean="0"/>
              <a:t>¿Importancia del saludo?</a:t>
            </a:r>
            <a:endParaRPr lang="es-ES" sz="3700" dirty="0" smtClean="0"/>
          </a:p>
          <a:p>
            <a:pPr lvl="0"/>
            <a:r>
              <a:rPr lang="es-ES_tradnl" sz="3700" dirty="0" smtClean="0"/>
              <a:t>¿Cuándo es que se ejecuta?</a:t>
            </a:r>
            <a:endParaRPr lang="es-ES" sz="3700" dirty="0" smtClean="0"/>
          </a:p>
          <a:p>
            <a:pPr lvl="0"/>
            <a:r>
              <a:rPr lang="es-ES_tradnl" sz="3700" dirty="0" smtClean="0"/>
              <a:t>¿A quién o quienes se les saludad?</a:t>
            </a:r>
            <a:endParaRPr lang="es-ES" sz="3700" dirty="0" smtClean="0"/>
          </a:p>
          <a:p>
            <a:pPr lvl="0"/>
            <a:r>
              <a:rPr lang="es-ES_tradnl" sz="3700" dirty="0" smtClean="0"/>
              <a:t>¿Nombre el implemento (Armas) con el cual usted practica la esgrima? </a:t>
            </a:r>
            <a:endParaRPr lang="es-ES" sz="3700" dirty="0" smtClean="0"/>
          </a:p>
          <a:p>
            <a:pPr lvl="0"/>
            <a:r>
              <a:rPr lang="es-ES_tradnl" sz="3700" dirty="0" smtClean="0"/>
              <a:t>¿Indumentaria (Equipamiento y vestimenta) características?</a:t>
            </a:r>
            <a:endParaRPr lang="es-ES" sz="3700" dirty="0" smtClean="0"/>
          </a:p>
          <a:p>
            <a:pPr lvl="0"/>
            <a:r>
              <a:rPr lang="es-ES_tradnl" sz="3700" dirty="0" smtClean="0"/>
              <a:t>¿Características del arma? </a:t>
            </a:r>
            <a:endParaRPr lang="es-ES" sz="3700" dirty="0" smtClean="0"/>
          </a:p>
          <a:p>
            <a:pPr lvl="0"/>
            <a:r>
              <a:rPr lang="es-ES_tradnl" sz="3700" dirty="0" smtClean="0"/>
              <a:t>¿Peso? </a:t>
            </a:r>
            <a:endParaRPr lang="es-ES" sz="3700" dirty="0" smtClean="0"/>
          </a:p>
          <a:p>
            <a:pPr lvl="0"/>
            <a:r>
              <a:rPr lang="es-ES_tradnl" sz="3700" dirty="0" smtClean="0"/>
              <a:t>¿Partes en la cual se subdivide el arma? </a:t>
            </a:r>
            <a:endParaRPr lang="es-ES" sz="3700" dirty="0" smtClean="0"/>
          </a:p>
          <a:p>
            <a:pPr lvl="0"/>
            <a:r>
              <a:rPr lang="es-ES_tradnl" sz="3700" dirty="0" smtClean="0"/>
              <a:t>¿Partes en la cual se subdivide  la hoja  (Tercios del arma) </a:t>
            </a:r>
            <a:endParaRPr lang="es-ES" sz="3700" dirty="0" smtClean="0"/>
          </a:p>
          <a:p>
            <a:pPr lvl="0"/>
            <a:r>
              <a:rPr lang="es-ES_tradnl" sz="3700" dirty="0" smtClean="0"/>
              <a:t>¿Zona validad?</a:t>
            </a:r>
            <a:endParaRPr lang="es-ES" sz="3700" dirty="0" smtClean="0"/>
          </a:p>
          <a:p>
            <a:pPr lvl="0"/>
            <a:r>
              <a:rPr lang="es-ES_tradnl" sz="3700" dirty="0" smtClean="0"/>
              <a:t>¿Sectores de toque?</a:t>
            </a:r>
            <a:endParaRPr lang="es-ES" sz="3700" dirty="0" smtClean="0"/>
          </a:p>
          <a:p>
            <a:pPr lvl="0"/>
            <a:r>
              <a:rPr lang="es-ES_tradnl" sz="3700" dirty="0" smtClean="0"/>
              <a:t>¿Características del terreno? </a:t>
            </a:r>
            <a:endParaRPr lang="es-ES" sz="3700" dirty="0" smtClean="0"/>
          </a:p>
          <a:p>
            <a:pPr lvl="0"/>
            <a:r>
              <a:rPr lang="es-ES_tradnl" sz="3700" dirty="0" smtClean="0"/>
              <a:t>¿Subdivisión del terreno ( Pista o pedana) </a:t>
            </a:r>
            <a:endParaRPr lang="es-ES" sz="3700" dirty="0" smtClean="0"/>
          </a:p>
          <a:p>
            <a:pPr lvl="0"/>
            <a:r>
              <a:rPr lang="es-ES_tradnl" sz="3700" dirty="0" smtClean="0"/>
              <a:t>¿Duración de los asaltos o combate? </a:t>
            </a:r>
            <a:endParaRPr lang="es-ES" sz="3700" dirty="0" smtClean="0"/>
          </a:p>
          <a:p>
            <a:pPr lvl="0"/>
            <a:r>
              <a:rPr lang="es-ES_tradnl" sz="3700" dirty="0" smtClean="0"/>
              <a:t>¿Funciones del árbitro en los combates de esgrima?</a:t>
            </a:r>
            <a:endParaRPr lang="es-ES" sz="3700" dirty="0" smtClean="0"/>
          </a:p>
          <a:p>
            <a:pPr lvl="0"/>
            <a:r>
              <a:rPr lang="es-ES_tradnl" sz="3700" dirty="0" smtClean="0"/>
              <a:t>¿Voces de mando? </a:t>
            </a:r>
            <a:endParaRPr lang="es-ES" sz="3700" dirty="0" smtClean="0"/>
          </a:p>
          <a:p>
            <a:pPr lvl="0"/>
            <a:r>
              <a:rPr lang="es-ES_tradnl" sz="3700" dirty="0" smtClean="0"/>
              <a:t>En guardia , Listos , Adelante, Alto </a:t>
            </a:r>
            <a:endParaRPr lang="es-ES" sz="3700" dirty="0" smtClean="0"/>
          </a:p>
          <a:p>
            <a:pPr lvl="0"/>
            <a:r>
              <a:rPr lang="es-ES_tradnl" sz="3700" dirty="0" smtClean="0"/>
              <a:t>Significado de las tarjetas </a:t>
            </a:r>
            <a:endParaRPr lang="es-ES" sz="3700" dirty="0" smtClean="0"/>
          </a:p>
          <a:p>
            <a:pPr lvl="0"/>
            <a:r>
              <a:rPr lang="es-ES_tradnl" sz="3700" dirty="0" smtClean="0"/>
              <a:t>Amarilla  Roja Negra </a:t>
            </a:r>
            <a:endParaRPr lang="es-ES" sz="3700" dirty="0" smtClean="0"/>
          </a:p>
          <a:p>
            <a:pPr lvl="0"/>
            <a:r>
              <a:rPr lang="es-ES_tradnl" sz="3700" dirty="0" smtClean="0"/>
              <a:t>¿Cuáles son los desplazamientos en la esgrima?</a:t>
            </a:r>
            <a:endParaRPr lang="es-ES" sz="3700" dirty="0" smtClean="0"/>
          </a:p>
          <a:p>
            <a:pPr lvl="0"/>
            <a:r>
              <a:rPr lang="es-ES_tradnl" sz="3700" dirty="0" smtClean="0"/>
              <a:t>¿Para qué se utilizan los desplazamientos?</a:t>
            </a:r>
            <a:endParaRPr lang="es-ES" sz="3700" dirty="0" smtClean="0"/>
          </a:p>
          <a:p>
            <a:pPr lvl="0"/>
            <a:r>
              <a:rPr lang="es-ES_tradnl" sz="3700" dirty="0" smtClean="0"/>
              <a:t>¿Cuales posiciones del brazo armado que conoce, menciones  dos?</a:t>
            </a:r>
            <a:endParaRPr lang="es-ES" sz="3700" dirty="0" smtClean="0"/>
          </a:p>
          <a:p>
            <a:pPr lvl="0"/>
            <a:r>
              <a:rPr lang="es-ES_tradnl" sz="3700" dirty="0" smtClean="0"/>
              <a:t>¿Qué es un ataque? </a:t>
            </a:r>
            <a:endParaRPr lang="es-ES" sz="3700" dirty="0" smtClean="0"/>
          </a:p>
          <a:p>
            <a:pPr lvl="0"/>
            <a:r>
              <a:rPr lang="es-ES_tradnl" sz="3700" dirty="0" smtClean="0"/>
              <a:t>¿Para qué se utiliza el fondo? </a:t>
            </a:r>
            <a:endParaRPr lang="es-ES" sz="3700" dirty="0" smtClean="0"/>
          </a:p>
          <a:p>
            <a:pPr lvl="0"/>
            <a:r>
              <a:rPr lang="es-ES_tradnl" sz="3700" dirty="0" smtClean="0"/>
              <a:t>¿Menciones un esgrimista cubano  de la especialidad que practica?.</a:t>
            </a:r>
            <a:endParaRPr lang="es-ES" sz="3700" dirty="0" smtClean="0"/>
          </a:p>
          <a:p>
            <a:pPr lvl="0"/>
            <a:r>
              <a:rPr lang="es-ES_tradnl" sz="3700" dirty="0" smtClean="0"/>
              <a:t>¿ Su especialidad puede ser practicada por niñas y niños  Si _ No _</a:t>
            </a:r>
            <a:endParaRPr lang="es-ES" sz="3700" dirty="0" smtClean="0"/>
          </a:p>
          <a:p>
            <a:pPr lvl="0"/>
            <a:r>
              <a:rPr lang="es-ES_tradnl" sz="3700" dirty="0" smtClean="0"/>
              <a:t>¿Cómo se le llamarían a los practicantes de su especialidad</a:t>
            </a:r>
            <a:r>
              <a:rPr lang="es-ES_tradnl" sz="3700" dirty="0" smtClean="0"/>
              <a:t>?</a:t>
            </a:r>
            <a:endParaRPr lang="es-ES" sz="3700" dirty="0" smtClean="0"/>
          </a:p>
          <a:p>
            <a:endParaRPr lang="es-E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Indicaciones </a:t>
            </a:r>
            <a:r>
              <a:rPr lang="es-ES" b="1" dirty="0" smtClean="0"/>
              <a:t>generales</a:t>
            </a:r>
            <a:endParaRPr lang="es-ES" dirty="0"/>
          </a:p>
        </p:txBody>
      </p:sp>
      <p:sp>
        <p:nvSpPr>
          <p:cNvPr id="3" name="2 Marcador de contenido"/>
          <p:cNvSpPr>
            <a:spLocks noGrp="1"/>
          </p:cNvSpPr>
          <p:nvPr>
            <p:ph idx="1"/>
          </p:nvPr>
        </p:nvSpPr>
        <p:spPr/>
        <p:txBody>
          <a:bodyPr>
            <a:normAutofit fontScale="85000" lnSpcReduction="10000"/>
          </a:bodyPr>
          <a:lstStyle/>
          <a:p>
            <a:pPr algn="ctr">
              <a:buNone/>
            </a:pPr>
            <a:r>
              <a:rPr lang="es-ES" b="1" dirty="0" smtClean="0"/>
              <a:t>Practica </a:t>
            </a:r>
            <a:endParaRPr lang="es-ES" dirty="0" smtClean="0"/>
          </a:p>
          <a:p>
            <a:r>
              <a:rPr lang="es-ES" dirty="0" smtClean="0"/>
              <a:t>De obligatorio cumplimiento la realización de una preparación metodológica donde su tema principal será:</a:t>
            </a:r>
          </a:p>
          <a:p>
            <a:r>
              <a:rPr lang="es-ES_tradnl" dirty="0" smtClean="0"/>
              <a:t>Tema: Pruebas técnicas 8 – 9 (Infantil) </a:t>
            </a:r>
            <a:endParaRPr lang="es-ES" dirty="0" smtClean="0"/>
          </a:p>
          <a:p>
            <a:r>
              <a:rPr lang="es-ES_tradnl" dirty="0" smtClean="0"/>
              <a:t>Esta estará encaminada a tratar todo lo concerniente al sistema de evaluación, características de la actividad, temas a evaluar y condiciones de su aplicación, conjuntamente se informara el calendario regular de competiciones donde será insertada la convocatoria de las pruebas técnicas (Teóricas – practicas) </a:t>
            </a:r>
            <a:endParaRPr lang="es-ES" dirty="0" smtClean="0"/>
          </a:p>
          <a:p>
            <a:endParaRPr lang="es-E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b="1" dirty="0" smtClean="0"/>
              <a:t>Teórica</a:t>
            </a:r>
            <a:endParaRPr lang="es-ES" dirty="0"/>
          </a:p>
        </p:txBody>
      </p:sp>
      <p:sp>
        <p:nvSpPr>
          <p:cNvPr id="3" name="2 Marcador de contenido"/>
          <p:cNvSpPr>
            <a:spLocks noGrp="1"/>
          </p:cNvSpPr>
          <p:nvPr>
            <p:ph idx="1"/>
          </p:nvPr>
        </p:nvSpPr>
        <p:spPr/>
        <p:txBody>
          <a:bodyPr>
            <a:normAutofit fontScale="92500" lnSpcReduction="10000"/>
          </a:bodyPr>
          <a:lstStyle/>
          <a:p>
            <a:pPr lvl="0"/>
            <a:r>
              <a:rPr lang="es-ES_tradnl" dirty="0" smtClean="0"/>
              <a:t>La </a:t>
            </a:r>
            <a:r>
              <a:rPr lang="es-ES_tradnl" dirty="0" smtClean="0"/>
              <a:t>parte teórica de la actividad se realizara de forma individual, el valor general de la misma será de 10 puntos posterior a la sumatoria de las interrogantes realizadas al esgrimista, las cuales no podrán exceder de 5 interrogante e inferior de 2.</a:t>
            </a:r>
            <a:endParaRPr lang="es-ES" dirty="0" smtClean="0"/>
          </a:p>
          <a:p>
            <a:pPr lvl="0"/>
            <a:r>
              <a:rPr lang="es-ES_tradnl" dirty="0" smtClean="0"/>
              <a:t>Los miembros del jurado tiene previa consulta con la comisión técnica la prerrogativa  de confeccionar sistemas de baterías para la actividad.</a:t>
            </a:r>
            <a:endParaRPr lang="es-ES" dirty="0" smtClean="0"/>
          </a:p>
          <a:p>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Código de </a:t>
            </a:r>
            <a:r>
              <a:rPr lang="es-ES" b="1" dirty="0" smtClean="0"/>
              <a:t>ética del deporte</a:t>
            </a:r>
            <a:endParaRPr lang="es-ES" dirty="0"/>
          </a:p>
        </p:txBody>
      </p:sp>
      <p:sp>
        <p:nvSpPr>
          <p:cNvPr id="3" name="2 Marcador de contenido"/>
          <p:cNvSpPr>
            <a:spLocks noGrp="1"/>
          </p:cNvSpPr>
          <p:nvPr>
            <p:ph idx="1"/>
          </p:nvPr>
        </p:nvSpPr>
        <p:spPr>
          <a:xfrm>
            <a:off x="457200" y="1142984"/>
            <a:ext cx="8229600" cy="5715016"/>
          </a:xfrm>
        </p:spPr>
        <p:txBody>
          <a:bodyPr>
            <a:normAutofit fontScale="77500" lnSpcReduction="20000"/>
          </a:bodyPr>
          <a:lstStyle/>
          <a:p>
            <a:pPr marL="0" indent="0" algn="just">
              <a:buNone/>
            </a:pPr>
            <a:r>
              <a:rPr lang="es-ES" dirty="0"/>
              <a:t>En correspondencia con ello, todos los deportistas, profesores, árbitros y dirigentes del deporte han de hacer suyos los siguientes valores:</a:t>
            </a:r>
          </a:p>
          <a:p>
            <a:pPr marL="0" indent="0" algn="just"/>
            <a:r>
              <a:rPr lang="es-ES" dirty="0"/>
              <a:t>Cultivar la dignidad, el honor, la disciplina y el principio de victoria.</a:t>
            </a:r>
          </a:p>
          <a:p>
            <a:pPr marL="0" indent="0" algn="just"/>
            <a:r>
              <a:rPr lang="es-ES" dirty="0"/>
              <a:t>Fomentar y cumplir el respeto a las normas y reglamentos.</a:t>
            </a:r>
          </a:p>
          <a:p>
            <a:pPr marL="0" indent="0" algn="just"/>
            <a:r>
              <a:rPr lang="es-ES" dirty="0"/>
              <a:t>Ser sincero, no ocultar ni tergiversar la verdad, luchar contra la mentira, el engaño, la demagogia y el fraude.</a:t>
            </a:r>
          </a:p>
          <a:p>
            <a:pPr marL="0" indent="0" algn="just"/>
            <a:r>
              <a:rPr lang="es-ES" dirty="0"/>
              <a:t>Ser honrado y practicar consecuentemente la crítica y autocrítica.</a:t>
            </a:r>
          </a:p>
          <a:p>
            <a:pPr marL="0" indent="0" algn="just"/>
            <a:r>
              <a:rPr lang="es-ES" dirty="0"/>
              <a:t>Mostrarse solidario ante los problemas de sus compañeros.</a:t>
            </a:r>
          </a:p>
          <a:p>
            <a:pPr marL="0" indent="0" algn="just"/>
            <a:r>
              <a:rPr lang="es-ES" dirty="0"/>
              <a:t>Ser acreedor del respeto y confianza de los demás en su actividad social y estudiantil.</a:t>
            </a:r>
          </a:p>
          <a:p>
            <a:pPr marL="0" indent="0" algn="just"/>
            <a:r>
              <a:rPr lang="es-ES" dirty="0"/>
              <a:t>Asumir y contribuir, conscientemente desde sus funciones, a defender, preservar y ser fiel a los principios y valores de la Revolución.</a:t>
            </a:r>
          </a:p>
          <a:p>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_tradnl" b="1" dirty="0" smtClean="0">
                <a:solidFill>
                  <a:srgbClr val="000000"/>
                </a:solidFill>
                <a:latin typeface="Arial"/>
                <a:ea typeface="Times New Roman"/>
                <a:cs typeface="Times New Roman"/>
              </a:rPr>
              <a:t>Introducción</a:t>
            </a:r>
            <a:endParaRPr lang="es-ES" b="1" dirty="0"/>
          </a:p>
        </p:txBody>
      </p:sp>
      <p:sp>
        <p:nvSpPr>
          <p:cNvPr id="3" name="2 Marcador de contenido"/>
          <p:cNvSpPr>
            <a:spLocks noGrp="1"/>
          </p:cNvSpPr>
          <p:nvPr>
            <p:ph idx="1"/>
          </p:nvPr>
        </p:nvSpPr>
        <p:spPr/>
        <p:txBody>
          <a:bodyPr>
            <a:normAutofit fontScale="92500" lnSpcReduction="20000"/>
          </a:bodyPr>
          <a:lstStyle/>
          <a:p>
            <a:pPr marL="0" indent="0" algn="just">
              <a:buNone/>
            </a:pPr>
            <a:r>
              <a:rPr lang="es-ES" dirty="0"/>
              <a:t>El programa propuesto se atempera a los nuevos métodos de enseñanza considerando la actividad del aprendizaje un todo único donde  el deportista se convierte en un sujeto activo de su propio proceso, al participar conscientemente desde los inicios.  El objetivo central es establecer una serie de orientaciones primordiales en la  conducción del proceso de estudio-entrenamiento para los distintos niveles de desarrollo deportivo con que cuenta nuestro país, los cuales en ningún momento deben servir de limitante o freno  a la creatividad del técnico.</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511156"/>
          </a:xfrm>
        </p:spPr>
        <p:txBody>
          <a:bodyPr>
            <a:normAutofit/>
          </a:bodyPr>
          <a:lstStyle/>
          <a:p>
            <a:r>
              <a:rPr lang="es-ES" sz="1400" dirty="0"/>
              <a:t>BIBLIOGRAFIA</a:t>
            </a:r>
          </a:p>
        </p:txBody>
      </p:sp>
      <p:sp>
        <p:nvSpPr>
          <p:cNvPr id="5" name="2 Marcador de contenido"/>
          <p:cNvSpPr>
            <a:spLocks noGrp="1"/>
          </p:cNvSpPr>
          <p:nvPr>
            <p:ph idx="1"/>
          </p:nvPr>
        </p:nvSpPr>
        <p:spPr>
          <a:xfrm>
            <a:off x="500034" y="571480"/>
            <a:ext cx="8229600" cy="4525963"/>
          </a:xfrm>
        </p:spPr>
        <p:txBody>
          <a:bodyPr>
            <a:normAutofit fontScale="25000" lnSpcReduction="20000"/>
          </a:bodyPr>
          <a:lstStyle/>
          <a:p>
            <a:pPr lvl="0">
              <a:lnSpc>
                <a:spcPct val="115000"/>
              </a:lnSpc>
              <a:spcAft>
                <a:spcPts val="1000"/>
              </a:spcAft>
              <a:buFont typeface="+mj-lt"/>
              <a:buAutoNum type="arabicPeriod"/>
            </a:pPr>
            <a:r>
              <a:rPr lang="it-IT" sz="4000" dirty="0">
                <a:latin typeface="Arial" pitchFamily="34" charset="0"/>
                <a:ea typeface="Times New Roman"/>
                <a:cs typeface="Arial" pitchFamily="34" charset="0"/>
              </a:rPr>
              <a:t>ARKAYEV, V. A. (1980),  La Esgrima, Ed. </a:t>
            </a:r>
            <a:r>
              <a:rPr lang="es-ES_tradnl" sz="4000" dirty="0">
                <a:latin typeface="Arial" pitchFamily="34" charset="0"/>
                <a:ea typeface="Times New Roman"/>
                <a:cs typeface="Arial" pitchFamily="34" charset="0"/>
              </a:rPr>
              <a:t>Orbe. Ciudad de la Habana.</a:t>
            </a:r>
            <a:endParaRPr lang="es-ES" sz="4000" dirty="0">
              <a:latin typeface="Arial" pitchFamily="34" charset="0"/>
              <a:ea typeface="Times New Roman"/>
              <a:cs typeface="Arial" pitchFamily="34" charset="0"/>
            </a:endParaRPr>
          </a:p>
          <a:p>
            <a:pPr lvl="0">
              <a:lnSpc>
                <a:spcPct val="115000"/>
              </a:lnSpc>
              <a:spcAft>
                <a:spcPts val="1000"/>
              </a:spcAft>
              <a:buFont typeface="+mj-lt"/>
              <a:buAutoNum type="arabicPeriod"/>
            </a:pPr>
            <a:r>
              <a:rPr lang="es-ES_tradnl" sz="4000" dirty="0">
                <a:latin typeface="Arial" pitchFamily="34" charset="0"/>
                <a:ea typeface="Times New Roman"/>
                <a:cs typeface="Arial" pitchFamily="34" charset="0"/>
              </a:rPr>
              <a:t>BEKE, Z. y POLGAR, J. (1976), La Metodología de la Esgrima con Sable, Ed. Orbe. Ciudad de la Habana.</a:t>
            </a:r>
            <a:endParaRPr lang="es-ES" sz="4000" dirty="0">
              <a:latin typeface="Arial" pitchFamily="34" charset="0"/>
              <a:ea typeface="Times New Roman"/>
              <a:cs typeface="Arial" pitchFamily="34" charset="0"/>
            </a:endParaRPr>
          </a:p>
          <a:p>
            <a:pPr lvl="0">
              <a:lnSpc>
                <a:spcPct val="115000"/>
              </a:lnSpc>
              <a:spcAft>
                <a:spcPts val="1000"/>
              </a:spcAft>
              <a:buFont typeface="+mj-lt"/>
              <a:buAutoNum type="arabicPeriod"/>
            </a:pPr>
            <a:r>
              <a:rPr lang="es-ES_tradnl" sz="4000" dirty="0">
                <a:latin typeface="Arial" pitchFamily="34" charset="0"/>
                <a:ea typeface="Times New Roman"/>
                <a:cs typeface="Arial" pitchFamily="34" charset="0"/>
              </a:rPr>
              <a:t>Ortiz Jesús (2010) Creación de un lenguaje único para nombrar los desplazamientos en la Esgrima de sable cubano. </a:t>
            </a:r>
            <a:endParaRPr lang="es-ES" sz="4000" dirty="0">
              <a:latin typeface="Arial" pitchFamily="34" charset="0"/>
              <a:ea typeface="Times New Roman"/>
              <a:cs typeface="Arial" pitchFamily="34" charset="0"/>
            </a:endParaRPr>
          </a:p>
          <a:p>
            <a:pPr lvl="0">
              <a:lnSpc>
                <a:spcPct val="115000"/>
              </a:lnSpc>
              <a:spcAft>
                <a:spcPts val="1000"/>
              </a:spcAft>
              <a:buFont typeface="+mj-lt"/>
              <a:buAutoNum type="arabicPeriod"/>
            </a:pPr>
            <a:r>
              <a:rPr lang="es-ES_tradnl" sz="4000" dirty="0">
                <a:latin typeface="Arial" pitchFamily="34" charset="0"/>
                <a:ea typeface="Times New Roman"/>
                <a:cs typeface="Arial" pitchFamily="34" charset="0"/>
              </a:rPr>
              <a:t>ORTIZ JESUS (2011), Terminología general de la Esgrima con sable. UCCFD Manuel Fajardo.</a:t>
            </a:r>
            <a:endParaRPr lang="es-ES" sz="4000" dirty="0">
              <a:latin typeface="Arial" pitchFamily="34" charset="0"/>
              <a:ea typeface="Times New Roman"/>
              <a:cs typeface="Arial" pitchFamily="34" charset="0"/>
            </a:endParaRPr>
          </a:p>
          <a:p>
            <a:pPr lvl="0">
              <a:lnSpc>
                <a:spcPct val="115000"/>
              </a:lnSpc>
              <a:spcAft>
                <a:spcPts val="1000"/>
              </a:spcAft>
              <a:buFont typeface="+mj-lt"/>
              <a:buAutoNum type="arabicPeriod"/>
            </a:pPr>
            <a:r>
              <a:rPr lang="es-ES_tradnl" sz="4000" dirty="0">
                <a:latin typeface="Arial" pitchFamily="34" charset="0"/>
                <a:ea typeface="Times New Roman"/>
                <a:cs typeface="Arial" pitchFamily="34" charset="0"/>
              </a:rPr>
              <a:t>Ortiz Jesús, (2012), Terminología general para la Esgrima con espada. UCCFD Manuel Fajardo.</a:t>
            </a:r>
            <a:endParaRPr lang="es-ES" sz="4000" dirty="0">
              <a:latin typeface="Arial" pitchFamily="34" charset="0"/>
              <a:ea typeface="Times New Roman"/>
              <a:cs typeface="Arial" pitchFamily="34" charset="0"/>
            </a:endParaRPr>
          </a:p>
          <a:p>
            <a:pPr lvl="0">
              <a:lnSpc>
                <a:spcPct val="115000"/>
              </a:lnSpc>
              <a:spcAft>
                <a:spcPts val="1000"/>
              </a:spcAft>
              <a:buFont typeface="+mj-lt"/>
              <a:buAutoNum type="arabicPeriod"/>
            </a:pPr>
            <a:r>
              <a:rPr lang="en-US" sz="4000" dirty="0">
                <a:latin typeface="Arial" pitchFamily="34" charset="0"/>
                <a:ea typeface="Times New Roman"/>
                <a:cs typeface="Arial" pitchFamily="34" charset="0"/>
              </a:rPr>
              <a:t>BYRNES, J. (1994), A non-Test in Sabre Proves a Point, Rev. American Fencing, Colorado Springs,  No. 44, 3. </a:t>
            </a:r>
            <a:r>
              <a:rPr lang="es-ES_tradnl" sz="4000" dirty="0">
                <a:latin typeface="Arial" pitchFamily="34" charset="0"/>
                <a:ea typeface="Times New Roman"/>
                <a:cs typeface="Arial" pitchFamily="34" charset="0"/>
              </a:rPr>
              <a:t>Pág. 4.</a:t>
            </a:r>
            <a:endParaRPr lang="es-ES" sz="4000" dirty="0">
              <a:latin typeface="Arial" pitchFamily="34" charset="0"/>
              <a:ea typeface="Times New Roman"/>
              <a:cs typeface="Arial" pitchFamily="34" charset="0"/>
            </a:endParaRPr>
          </a:p>
          <a:p>
            <a:pPr lvl="0">
              <a:lnSpc>
                <a:spcPct val="115000"/>
              </a:lnSpc>
              <a:spcAft>
                <a:spcPts val="1000"/>
              </a:spcAft>
              <a:buFont typeface="+mj-lt"/>
              <a:buAutoNum type="arabicPeriod"/>
            </a:pPr>
            <a:r>
              <a:rPr lang="es-ES_tradnl" sz="4000" dirty="0">
                <a:latin typeface="Arial" pitchFamily="34" charset="0"/>
                <a:ea typeface="Times New Roman"/>
                <a:cs typeface="Arial" pitchFamily="34" charset="0"/>
              </a:rPr>
              <a:t>CAMPOMANES, J. y otros. (1993), Esgrima.  Ed. Comité Olímpico Español. Madrid.</a:t>
            </a:r>
            <a:endParaRPr lang="es-ES" sz="4000" dirty="0">
              <a:latin typeface="Arial" pitchFamily="34" charset="0"/>
              <a:ea typeface="Times New Roman"/>
              <a:cs typeface="Arial" pitchFamily="34" charset="0"/>
            </a:endParaRPr>
          </a:p>
          <a:p>
            <a:pPr lvl="0">
              <a:lnSpc>
                <a:spcPct val="115000"/>
              </a:lnSpc>
              <a:spcAft>
                <a:spcPts val="1000"/>
              </a:spcAft>
              <a:buFont typeface="+mj-lt"/>
              <a:buAutoNum type="arabicPeriod"/>
            </a:pPr>
            <a:r>
              <a:rPr lang="es-ES_tradnl" sz="4000" dirty="0">
                <a:latin typeface="Arial" pitchFamily="34" charset="0"/>
                <a:ea typeface="Times New Roman"/>
                <a:cs typeface="Arial" pitchFamily="34" charset="0"/>
              </a:rPr>
              <a:t>CRUZ, L. (1990), Caracterización psicológica del esgrimista cubano de alto rendimiento: un criterio para la selección deportiva; R. Cairo, Tutor, Tesis doctoral, UH, Ci</a:t>
            </a:r>
            <a:endParaRPr lang="es-ES" sz="4000" dirty="0">
              <a:latin typeface="Arial" pitchFamily="34" charset="0"/>
              <a:ea typeface="Times New Roman"/>
              <a:cs typeface="Arial" pitchFamily="34" charset="0"/>
            </a:endParaRPr>
          </a:p>
          <a:p>
            <a:pPr lvl="0">
              <a:lnSpc>
                <a:spcPct val="115000"/>
              </a:lnSpc>
              <a:spcAft>
                <a:spcPts val="1000"/>
              </a:spcAft>
              <a:buFont typeface="+mj-lt"/>
              <a:buAutoNum type="arabicPeriod"/>
            </a:pPr>
            <a:r>
              <a:rPr lang="es-ES_tradnl" sz="4000" dirty="0">
                <a:latin typeface="Arial" pitchFamily="34" charset="0"/>
                <a:ea typeface="Times New Roman"/>
                <a:cs typeface="Arial" pitchFamily="34" charset="0"/>
              </a:rPr>
              <a:t>DIAZ, J. A. (1984), Fundamentos Pedagógicos y Fisiológicos del Entrenamiento de los Esgrimistas.  Ed. Científico Técnico. Ciudad de la Habana.</a:t>
            </a:r>
            <a:endParaRPr lang="es-ES" sz="4000" dirty="0">
              <a:latin typeface="Arial" pitchFamily="34" charset="0"/>
              <a:ea typeface="Times New Roman"/>
              <a:cs typeface="Arial" pitchFamily="34" charset="0"/>
            </a:endParaRPr>
          </a:p>
          <a:p>
            <a:pPr lvl="0">
              <a:lnSpc>
                <a:spcPct val="115000"/>
              </a:lnSpc>
              <a:spcAft>
                <a:spcPts val="1000"/>
              </a:spcAft>
              <a:buFont typeface="+mj-lt"/>
              <a:buAutoNum type="arabicPeriod"/>
            </a:pPr>
            <a:r>
              <a:rPr lang="es-ES_tradnl" sz="4000" dirty="0">
                <a:latin typeface="Arial" pitchFamily="34" charset="0"/>
                <a:ea typeface="Times New Roman"/>
                <a:cs typeface="Arial" pitchFamily="34" charset="0"/>
              </a:rPr>
              <a:t>DIAZ, J. A.  y  HERNÁNDEZ, H. (2000), Aspectos y elementos a tener en cuenta en la preparación física general y especial del esgrimista. Notas del autor, ISCF. Ciudad de la Habana.</a:t>
            </a:r>
            <a:endParaRPr lang="es-ES" sz="4000" dirty="0">
              <a:latin typeface="Arial" pitchFamily="34" charset="0"/>
              <a:ea typeface="Times New Roman"/>
              <a:cs typeface="Arial" pitchFamily="34" charset="0"/>
            </a:endParaRPr>
          </a:p>
          <a:p>
            <a:pPr lvl="0">
              <a:lnSpc>
                <a:spcPct val="115000"/>
              </a:lnSpc>
              <a:spcAft>
                <a:spcPts val="1000"/>
              </a:spcAft>
              <a:buFont typeface="+mj-lt"/>
              <a:buAutoNum type="arabicPeriod"/>
            </a:pPr>
            <a:r>
              <a:rPr lang="es-ES_tradnl" sz="4000" dirty="0">
                <a:latin typeface="Arial" pitchFamily="34" charset="0"/>
                <a:ea typeface="Times New Roman"/>
                <a:cs typeface="Arial" pitchFamily="34" charset="0"/>
              </a:rPr>
              <a:t>FIE. (2001), Reglamento para las pruebas, Traducción  realizada por la Real Federación Española de Esgrima de la versión original francesa de 1997. París.</a:t>
            </a:r>
            <a:endParaRPr lang="es-ES" sz="4000" dirty="0">
              <a:latin typeface="Arial" pitchFamily="34" charset="0"/>
              <a:ea typeface="Times New Roman"/>
              <a:cs typeface="Arial" pitchFamily="34" charset="0"/>
            </a:endParaRPr>
          </a:p>
          <a:p>
            <a:pPr lvl="0">
              <a:lnSpc>
                <a:spcPct val="115000"/>
              </a:lnSpc>
              <a:spcAft>
                <a:spcPts val="1000"/>
              </a:spcAft>
              <a:buFont typeface="+mj-lt"/>
              <a:buAutoNum type="arabicPeriod"/>
            </a:pPr>
            <a:r>
              <a:rPr lang="es-ES_tradnl" sz="4000" dirty="0">
                <a:latin typeface="Arial" pitchFamily="34" charset="0"/>
                <a:ea typeface="Times New Roman"/>
                <a:cs typeface="Arial" pitchFamily="34" charset="0"/>
              </a:rPr>
              <a:t>FRÓMETA, R. y  PAREDES M. (1991), Fundamentación de la Escuela Cubana de Esgrima; M. Ortiz, Tutor, Trabajo de Diploma, ISCF, Ciudad de la Habana.</a:t>
            </a:r>
            <a:endParaRPr lang="es-ES" sz="4000" dirty="0">
              <a:latin typeface="Arial" pitchFamily="34" charset="0"/>
              <a:ea typeface="Times New Roman"/>
              <a:cs typeface="Arial" pitchFamily="34" charset="0"/>
            </a:endParaRPr>
          </a:p>
          <a:p>
            <a:pPr lvl="0">
              <a:lnSpc>
                <a:spcPct val="115000"/>
              </a:lnSpc>
              <a:spcAft>
                <a:spcPts val="1000"/>
              </a:spcAft>
              <a:buFont typeface="+mj-lt"/>
              <a:buAutoNum type="arabicPeriod"/>
            </a:pPr>
            <a:r>
              <a:rPr lang="es-ES_tradnl" sz="4000" dirty="0">
                <a:latin typeface="Arial" pitchFamily="34" charset="0"/>
                <a:ea typeface="Times New Roman"/>
                <a:cs typeface="Arial" pitchFamily="34" charset="0"/>
              </a:rPr>
              <a:t>HARRE, D. (1985), Teoría del entrenamiento deportivo. Ed. Científico Técnica. Ciudad de la Habana.</a:t>
            </a:r>
            <a:endParaRPr lang="es-ES" sz="4000" dirty="0">
              <a:latin typeface="Arial" pitchFamily="34" charset="0"/>
              <a:ea typeface="Times New Roman"/>
              <a:cs typeface="Arial" pitchFamily="34" charset="0"/>
            </a:endParaRPr>
          </a:p>
          <a:p>
            <a:pPr lvl="0">
              <a:lnSpc>
                <a:spcPct val="115000"/>
              </a:lnSpc>
              <a:spcAft>
                <a:spcPts val="1000"/>
              </a:spcAft>
              <a:buFont typeface="+mj-lt"/>
              <a:buAutoNum type="arabicPeriod"/>
            </a:pPr>
            <a:r>
              <a:rPr lang="es-ES_tradnl" sz="4000" dirty="0">
                <a:latin typeface="Arial" pitchFamily="34" charset="0"/>
                <a:ea typeface="Times New Roman"/>
                <a:cs typeface="Arial" pitchFamily="34" charset="0"/>
              </a:rPr>
              <a:t>HERNANDEZ, H. (1988), Programa de Preparación del Deportista de Esgrima, Dirección de Alto Rendimiento, INDER. Cuba.  </a:t>
            </a:r>
            <a:endParaRPr lang="es-ES" sz="4000" dirty="0">
              <a:latin typeface="Arial" pitchFamily="34" charset="0"/>
              <a:ea typeface="Times New Roman"/>
              <a:cs typeface="Arial" pitchFamily="34" charset="0"/>
            </a:endParaRPr>
          </a:p>
          <a:p>
            <a:pPr lvl="0">
              <a:lnSpc>
                <a:spcPct val="115000"/>
              </a:lnSpc>
              <a:spcAft>
                <a:spcPts val="1000"/>
              </a:spcAft>
              <a:buFont typeface="+mj-lt"/>
              <a:buAutoNum type="arabicPeriod"/>
            </a:pPr>
            <a:r>
              <a:rPr lang="es-ES_tradnl" sz="4000" dirty="0">
                <a:latin typeface="Arial" pitchFamily="34" charset="0"/>
                <a:ea typeface="Times New Roman"/>
                <a:cs typeface="Arial" pitchFamily="34" charset="0"/>
              </a:rPr>
              <a:t>KELER, V. y TISHLER, D. (1984), El entrenamiento de los esgrimistas, Ed. Científico – Técnica. Ciudad de la Habana.</a:t>
            </a:r>
            <a:endParaRPr lang="es-ES" sz="4000" dirty="0">
              <a:latin typeface="Arial" pitchFamily="34" charset="0"/>
              <a:ea typeface="Times New Roman"/>
              <a:cs typeface="Arial" pitchFamily="34" charset="0"/>
            </a:endParaRPr>
          </a:p>
          <a:p>
            <a:pPr lvl="0">
              <a:lnSpc>
                <a:spcPct val="115000"/>
              </a:lnSpc>
              <a:spcAft>
                <a:spcPts val="1000"/>
              </a:spcAft>
              <a:buFont typeface="+mj-lt"/>
              <a:buAutoNum type="arabicPeriod"/>
            </a:pPr>
            <a:r>
              <a:rPr lang="es-ES_tradnl" sz="4000" dirty="0">
                <a:latin typeface="Arial" pitchFamily="34" charset="0"/>
                <a:ea typeface="Times New Roman"/>
                <a:cs typeface="Arial" pitchFamily="34" charset="0"/>
              </a:rPr>
              <a:t>TISHLER, D. A. y MIDLER, M. P. (1980), La preparación sicológica del esgrimista, Ed. Orbe. Ciudad de la Habana.</a:t>
            </a:r>
            <a:endParaRPr lang="es-ES" sz="4000" dirty="0">
              <a:latin typeface="Arial" pitchFamily="34" charset="0"/>
              <a:ea typeface="Times New Roman"/>
              <a:cs typeface="Arial" pitchFamily="34" charset="0"/>
            </a:endParaRPr>
          </a:p>
          <a:p>
            <a:pPr lvl="0">
              <a:lnSpc>
                <a:spcPct val="115000"/>
              </a:lnSpc>
              <a:spcAft>
                <a:spcPts val="1000"/>
              </a:spcAft>
              <a:buFont typeface="+mj-lt"/>
              <a:buAutoNum type="arabicPeriod"/>
            </a:pPr>
            <a:r>
              <a:rPr lang="es-ES_tradnl" sz="4000" dirty="0">
                <a:latin typeface="Arial" pitchFamily="34" charset="0"/>
                <a:ea typeface="Times New Roman"/>
                <a:cs typeface="Arial" pitchFamily="34" charset="0"/>
              </a:rPr>
              <a:t>ORTIZ JESUS (1988), Elementos Técnicos Básicos de la Esgrima,</a:t>
            </a:r>
            <a:endParaRPr lang="es-ES" sz="4000" dirty="0">
              <a:latin typeface="Arial" pitchFamily="34" charset="0"/>
              <a:ea typeface="Times New Roman"/>
              <a:cs typeface="Arial" pitchFamily="34" charset="0"/>
            </a:endParaRPr>
          </a:p>
          <a:p>
            <a:pPr lvl="0">
              <a:lnSpc>
                <a:spcPct val="115000"/>
              </a:lnSpc>
              <a:spcAft>
                <a:spcPts val="1000"/>
              </a:spcAft>
              <a:buFont typeface="+mj-lt"/>
              <a:buAutoNum type="arabicPeriod"/>
            </a:pPr>
            <a:r>
              <a:rPr lang="es-ES_tradnl" sz="4000" dirty="0">
                <a:latin typeface="Arial" pitchFamily="34" charset="0"/>
                <a:ea typeface="Times New Roman"/>
                <a:cs typeface="Arial" pitchFamily="34" charset="0"/>
              </a:rPr>
              <a:t>VELÁSQUEZ RAMÓN JUAN. (2010)La Nueva Didáctica de la esgrima.</a:t>
            </a:r>
            <a:endParaRPr lang="es-ES" sz="4000" dirty="0">
              <a:latin typeface="Arial" pitchFamily="34" charset="0"/>
              <a:ea typeface="Times New Roman"/>
              <a:cs typeface="Arial" pitchFamily="34" charset="0"/>
            </a:endParaRPr>
          </a:p>
          <a:p>
            <a:endParaRPr lang="es-E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uilliam\Pictures\Logos e imagenes\Sectores.png"/>
          <p:cNvPicPr>
            <a:picLocks noChangeAspect="1" noChangeArrowheads="1"/>
          </p:cNvPicPr>
          <p:nvPr/>
        </p:nvPicPr>
        <p:blipFill>
          <a:blip r:embed="rId2"/>
          <a:srcRect/>
          <a:stretch>
            <a:fillRect/>
          </a:stretch>
        </p:blipFill>
        <p:spPr bwMode="auto">
          <a:xfrm>
            <a:off x="5357818" y="1357298"/>
            <a:ext cx="3581412" cy="5010167"/>
          </a:xfrm>
          <a:prstGeom prst="rect">
            <a:avLst/>
          </a:prstGeom>
          <a:noFill/>
        </p:spPr>
      </p:pic>
      <p:pic>
        <p:nvPicPr>
          <p:cNvPr id="4" name="Picture 5"/>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214282" y="500042"/>
            <a:ext cx="6889077" cy="13656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571472" y="2357430"/>
            <a:ext cx="4027711" cy="28389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Wuilliam\Pictures\Logos e imagenes\Ciudad Deportiva.pn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3" name="2 Marcador de contenido"/>
          <p:cNvSpPr>
            <a:spLocks noGrp="1"/>
          </p:cNvSpPr>
          <p:nvPr>
            <p:ph idx="1"/>
          </p:nvPr>
        </p:nvSpPr>
        <p:spPr>
          <a:xfrm>
            <a:off x="357158" y="1643050"/>
            <a:ext cx="8229600" cy="2686056"/>
          </a:xfrm>
        </p:spPr>
        <p:txBody>
          <a:bodyPr>
            <a:normAutofit fontScale="92500"/>
          </a:bodyPr>
          <a:lstStyle/>
          <a:p>
            <a:pPr marL="0" indent="0" algn="just">
              <a:buNone/>
            </a:pPr>
            <a:r>
              <a:rPr lang="es-ES" dirty="0"/>
              <a:t>Otro aspecto de gran importancia que se deriva de este proceso es la unificación de conceptos y métodos de trabajo, con el propósito de enmarcar coherentemente las disímiles </a:t>
            </a:r>
            <a:r>
              <a:rPr lang="es-ES" dirty="0" smtClean="0"/>
              <a:t>orientaciones emanadas del organismo superior . </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dirty="0" smtClean="0"/>
              <a:t>Capítulo II </a:t>
            </a:r>
            <a:r>
              <a:rPr lang="es-ES" sz="3200" b="1" dirty="0" smtClean="0"/>
              <a:t/>
            </a:r>
            <a:br>
              <a:rPr lang="es-ES" sz="3200" b="1" dirty="0" smtClean="0"/>
            </a:br>
            <a:r>
              <a:rPr lang="es-ES" sz="3600" b="1" dirty="0" smtClean="0"/>
              <a:t>Objetivos </a:t>
            </a:r>
            <a:r>
              <a:rPr lang="es-ES" sz="3600" b="1" dirty="0"/>
              <a:t>Generales </a:t>
            </a:r>
            <a:endParaRPr lang="es-ES" dirty="0"/>
          </a:p>
        </p:txBody>
      </p:sp>
      <p:sp>
        <p:nvSpPr>
          <p:cNvPr id="3" name="2 Marcador de contenido"/>
          <p:cNvSpPr>
            <a:spLocks noGrp="1"/>
          </p:cNvSpPr>
          <p:nvPr>
            <p:ph idx="1"/>
          </p:nvPr>
        </p:nvSpPr>
        <p:spPr/>
        <p:txBody>
          <a:bodyPr>
            <a:normAutofit fontScale="85000" lnSpcReduction="10000"/>
          </a:bodyPr>
          <a:lstStyle/>
          <a:p>
            <a:pPr marL="0" indent="0" algn="just"/>
            <a:r>
              <a:rPr lang="es-ES_tradnl" dirty="0"/>
              <a:t>Facilitar a  los profesionales del deporte los  elementos directrices </a:t>
            </a:r>
            <a:r>
              <a:rPr lang="es-ES_tradnl" dirty="0" smtClean="0"/>
              <a:t>programáticos </a:t>
            </a:r>
            <a:r>
              <a:rPr lang="es-ES_tradnl" dirty="0"/>
              <a:t>de la preparación integral del esgrimista cubano.</a:t>
            </a:r>
            <a:endParaRPr lang="es-ES" dirty="0"/>
          </a:p>
          <a:p>
            <a:pPr marL="0" indent="0" algn="just"/>
            <a:r>
              <a:rPr lang="es-ES_tradnl" dirty="0"/>
              <a:t>Arraigar con mayor rigor </a:t>
            </a:r>
            <a:r>
              <a:rPr lang="es-ES_tradnl" dirty="0" smtClean="0"/>
              <a:t>científico - </a:t>
            </a:r>
            <a:r>
              <a:rPr lang="es-ES_tradnl" dirty="0"/>
              <a:t>metodológico el proceso pedagógico de formación integral de la pirámide de desarrollo deportivo cubano y el entrenamiento deportivo en los esgrimistas de  los diferentes niveles.</a:t>
            </a:r>
            <a:endParaRPr lang="es-ES" dirty="0"/>
          </a:p>
          <a:p>
            <a:pPr marL="0" indent="0" algn="just"/>
            <a:r>
              <a:rPr lang="es-ES_tradnl" dirty="0"/>
              <a:t>Crear al esgrimista  cubano bajo los principios y valores primordiales de nuestra sociedad, sustentado en el amor a patrio, a nuestros próceres, héroes, mártires, y guías.</a:t>
            </a:r>
            <a:endParaRPr lang="es-ES" dirty="0"/>
          </a:p>
          <a:p>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697559"/>
          </a:xfrm>
        </p:spPr>
        <p:txBody>
          <a:bodyPr>
            <a:normAutofit lnSpcReduction="10000"/>
          </a:bodyPr>
          <a:lstStyle/>
          <a:p>
            <a:pPr lvl="0" algn="just"/>
            <a:r>
              <a:rPr lang="es-ES_tradnl" dirty="0"/>
              <a:t>Lograr que los educandos puedan interpretar y perfeccionar la terminología de la esgrima y la cultura física  según los elementos técnicos tácticos y aspectos situacionales de la </a:t>
            </a:r>
            <a:r>
              <a:rPr lang="es-ES_tradnl" dirty="0" smtClean="0"/>
              <a:t>actividad.</a:t>
            </a:r>
            <a:endParaRPr lang="es-ES" dirty="0"/>
          </a:p>
          <a:p>
            <a:pPr lvl="0" algn="just"/>
            <a:r>
              <a:rPr lang="es-ES_tradnl" dirty="0"/>
              <a:t>Evaluar el proceso pedagógico por medio de los controles y test  pedagógicos, médicos y psicológicos.</a:t>
            </a:r>
            <a:endParaRPr lang="es-ES" dirty="0"/>
          </a:p>
          <a:p>
            <a:pPr lvl="0" algn="just"/>
            <a:r>
              <a:rPr lang="es-ES" dirty="0"/>
              <a:t>Alcanzar un desarrollo armónico tanto a nivel del sistema nervioso central, como de las cualidades y habilidades físicas en los alumnos de cada nivel y edad.</a:t>
            </a:r>
          </a:p>
          <a:p>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Objetivos específicos del programa</a:t>
            </a:r>
            <a:endParaRPr lang="es-ES" dirty="0"/>
          </a:p>
        </p:txBody>
      </p:sp>
      <p:sp>
        <p:nvSpPr>
          <p:cNvPr id="3" name="2 Marcador de contenido"/>
          <p:cNvSpPr>
            <a:spLocks noGrp="1"/>
          </p:cNvSpPr>
          <p:nvPr>
            <p:ph idx="1"/>
          </p:nvPr>
        </p:nvSpPr>
        <p:spPr/>
        <p:txBody>
          <a:bodyPr>
            <a:normAutofit fontScale="92500" lnSpcReduction="20000"/>
          </a:bodyPr>
          <a:lstStyle/>
          <a:p>
            <a:pPr lvl="0" algn="just"/>
            <a:r>
              <a:rPr lang="es-ES_tradnl" dirty="0" smtClean="0"/>
              <a:t>Fomentar  en los alumnos la puesta en práctica de  hábitos de conducta, morales, estéticos y políticos ideológicos como parte de la formación integral del joven esgrimista. </a:t>
            </a:r>
            <a:endParaRPr lang="es-ES" dirty="0" smtClean="0"/>
          </a:p>
          <a:p>
            <a:pPr lvl="0" algn="just"/>
            <a:r>
              <a:rPr lang="es-ES_tradnl" dirty="0" smtClean="0"/>
              <a:t>Consolidar el desarrollo de la práctica de la esgrima  por especialidades (Armas)  , niveles y sexo de los ejecutantes en cada nivel.</a:t>
            </a:r>
            <a:endParaRPr lang="es-ES" dirty="0" smtClean="0"/>
          </a:p>
          <a:p>
            <a:pPr lvl="0" algn="just"/>
            <a:r>
              <a:rPr lang="es-ES_tradnl" dirty="0" smtClean="0"/>
              <a:t>Cultivar en los educandos el  entendimiento de los elementos  técnico-tácticos básicos así como las acciones ofensivas y defensivas  de cada categoría y  nivel. </a:t>
            </a:r>
            <a:endParaRPr lang="es-ES" dirty="0" smtClean="0"/>
          </a:p>
          <a:p>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Objetivos generales para </a:t>
            </a:r>
            <a:r>
              <a:rPr lang="es-ES_tradnl" b="1" dirty="0" smtClean="0"/>
              <a:t>las diferentes áreas</a:t>
            </a:r>
            <a:r>
              <a:rPr lang="es-ES_tradnl" b="1" dirty="0" smtClean="0"/>
              <a:t>.</a:t>
            </a:r>
            <a:endParaRPr lang="es-ES" dirty="0"/>
          </a:p>
        </p:txBody>
      </p:sp>
      <p:sp>
        <p:nvSpPr>
          <p:cNvPr id="3" name="2 Marcador de contenido"/>
          <p:cNvSpPr>
            <a:spLocks noGrp="1"/>
          </p:cNvSpPr>
          <p:nvPr>
            <p:ph idx="1"/>
          </p:nvPr>
        </p:nvSpPr>
        <p:spPr/>
        <p:txBody>
          <a:bodyPr>
            <a:normAutofit/>
          </a:bodyPr>
          <a:lstStyle/>
          <a:p>
            <a:pPr>
              <a:buNone/>
            </a:pPr>
            <a:r>
              <a:rPr lang="es-ES_tradnl" b="1" dirty="0" smtClean="0"/>
              <a:t>Objetivos generales para las áreas de desarrollo comunitario.</a:t>
            </a:r>
            <a:endParaRPr lang="es-ES" dirty="0" smtClean="0"/>
          </a:p>
          <a:p>
            <a:pPr lvl="0"/>
            <a:r>
              <a:rPr lang="es-ES_tradnl" dirty="0" smtClean="0"/>
              <a:t>Crear </a:t>
            </a:r>
            <a:r>
              <a:rPr lang="es-ES_tradnl" dirty="0" smtClean="0"/>
              <a:t> </a:t>
            </a:r>
            <a:r>
              <a:rPr lang="es-ES_tradnl" dirty="0" smtClean="0"/>
              <a:t>hábitos  </a:t>
            </a:r>
            <a:r>
              <a:rPr lang="es-ES_tradnl" dirty="0" smtClean="0"/>
              <a:t>de   </a:t>
            </a:r>
            <a:r>
              <a:rPr lang="es-ES_tradnl" dirty="0" smtClean="0"/>
              <a:t>conducta, </a:t>
            </a:r>
            <a:r>
              <a:rPr lang="es-ES_tradnl" dirty="0" smtClean="0"/>
              <a:t>morales</a:t>
            </a:r>
            <a:r>
              <a:rPr lang="es-ES_tradnl" dirty="0" smtClean="0"/>
              <a:t>,   </a:t>
            </a:r>
            <a:r>
              <a:rPr lang="es-ES_tradnl" dirty="0" smtClean="0"/>
              <a:t>volitivos y </a:t>
            </a:r>
            <a:r>
              <a:rPr lang="es-ES_tradnl" dirty="0" smtClean="0"/>
              <a:t>espíritu </a:t>
            </a:r>
            <a:r>
              <a:rPr lang="es-ES_tradnl" dirty="0" smtClean="0"/>
              <a:t>colectivista en los </a:t>
            </a:r>
            <a:r>
              <a:rPr lang="es-ES_tradnl" dirty="0" smtClean="0"/>
              <a:t>niños </a:t>
            </a:r>
            <a:r>
              <a:rPr lang="es-ES_tradnl" dirty="0" smtClean="0"/>
              <a:t>basados en los principios de </a:t>
            </a:r>
            <a:r>
              <a:rPr lang="es-ES_tradnl" dirty="0" smtClean="0"/>
              <a:t>la </a:t>
            </a:r>
            <a:r>
              <a:rPr lang="es-ES_tradnl" dirty="0" smtClean="0"/>
              <a:t>educación patriótica</a:t>
            </a:r>
            <a:r>
              <a:rPr lang="es-ES_tradnl" dirty="0" smtClean="0"/>
              <a:t>, </a:t>
            </a:r>
            <a:r>
              <a:rPr lang="es-ES_tradnl" dirty="0" smtClean="0"/>
              <a:t>política e ideológica de  </a:t>
            </a:r>
            <a:r>
              <a:rPr lang="es-ES_tradnl" dirty="0" smtClean="0"/>
              <a:t>nuestra </a:t>
            </a:r>
            <a:r>
              <a:rPr lang="es-ES_tradnl" dirty="0" smtClean="0"/>
              <a:t>sociedad</a:t>
            </a:r>
            <a:r>
              <a:rPr lang="es-ES_tradnl" dirty="0" smtClean="0"/>
              <a:t>.</a:t>
            </a:r>
            <a:endParaRPr lang="es-ES" dirty="0" smtClean="0"/>
          </a:p>
          <a:p>
            <a:endParaRPr lang="es-ES"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3704</Words>
  <Application>Microsoft Office PowerPoint</Application>
  <PresentationFormat>Presentación en pantalla (4:3)</PresentationFormat>
  <Paragraphs>501</Paragraphs>
  <Slides>41</Slides>
  <Notes>0</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Tema de Office</vt:lpstr>
      <vt:lpstr>Programa integral de preparación del deportista  Federación Cubana de Esgrima </vt:lpstr>
      <vt:lpstr>Confeccionado por: </vt:lpstr>
      <vt:lpstr>INDICE</vt:lpstr>
      <vt:lpstr>Introducción</vt:lpstr>
      <vt:lpstr>Diapositiva 5</vt:lpstr>
      <vt:lpstr>Capítulo II  Objetivos Generales </vt:lpstr>
      <vt:lpstr>Diapositiva 7</vt:lpstr>
      <vt:lpstr>Objetivos específicos del programa</vt:lpstr>
      <vt:lpstr>Objetivos generales para las diferentes áreas.</vt:lpstr>
      <vt:lpstr>Objetivos generales para las EIDE.  </vt:lpstr>
      <vt:lpstr>Características del deporte de esgrima</vt:lpstr>
      <vt:lpstr>Convocatorias de Eventos</vt:lpstr>
      <vt:lpstr>Convocatórias deporte a partir de  2016 – 2020 Categoría (8-9) Años. (Nivel I )  Competitivo de Base) Provincial  </vt:lpstr>
      <vt:lpstr>Diapositiva 14</vt:lpstr>
      <vt:lpstr>Diapositiva 15</vt:lpstr>
      <vt:lpstr>Aspectos a tener en cuenta para el ingreso a los centros provinciales.</vt:lpstr>
      <vt:lpstr>Nivel I)  Categoría Infantiles  (8-9) Años. (Iniciación deportiva). </vt:lpstr>
      <vt:lpstr>Objetivos específicos: </vt:lpstr>
      <vt:lpstr>Diapositiva 19</vt:lpstr>
      <vt:lpstr>Contenido de la preparación física general (Florete, Espada y Sable)</vt:lpstr>
      <vt:lpstr>Contenido de la preparación física especial (Florete, Espada y Sable) </vt:lpstr>
      <vt:lpstr>Contenido de la preparación técnico­ táctica.</vt:lpstr>
      <vt:lpstr>Contenido de la preparación teórica. </vt:lpstr>
      <vt:lpstr>Tiempo de trabajo total (%) para cada uno de los aspectos de la preparación</vt:lpstr>
      <vt:lpstr>Diapositiva 25</vt:lpstr>
      <vt:lpstr>Edades 8 -9 años.  (Categoría de aprendizaje) (Nivel I)</vt:lpstr>
      <vt:lpstr>Orientaciones para la confesión de programas de enseñanza Nivel I-II) </vt:lpstr>
      <vt:lpstr>Diapositiva 28</vt:lpstr>
      <vt:lpstr>Diapositiva 29</vt:lpstr>
      <vt:lpstr>Aspectos que se consideran invalidantes para la aprobación de los programas de enseñanzas.</vt:lpstr>
      <vt:lpstr>Diapositiva 31</vt:lpstr>
      <vt:lpstr>Orientaciones metodológicas.</vt:lpstr>
      <vt:lpstr>Normativas</vt:lpstr>
      <vt:lpstr>Pruebas técnicas de la categoría </vt:lpstr>
      <vt:lpstr>Sable </vt:lpstr>
      <vt:lpstr>Pruebas teóricas</vt:lpstr>
      <vt:lpstr>Indicaciones generales</vt:lpstr>
      <vt:lpstr>Teórica</vt:lpstr>
      <vt:lpstr>Código de ética del deporte</vt:lpstr>
      <vt:lpstr>BIBLIOGRAFIA</vt:lpstr>
      <vt:lpstr>Diapositiva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integral de preparación del deportista  Federación Cubana de Esgrima </dc:title>
  <dc:creator>Wuilliam</dc:creator>
  <cp:lastModifiedBy>Wuilliam</cp:lastModifiedBy>
  <cp:revision>4</cp:revision>
  <dcterms:created xsi:type="dcterms:W3CDTF">2016-05-03T23:33:13Z</dcterms:created>
  <dcterms:modified xsi:type="dcterms:W3CDTF">2016-07-13T22:17:39Z</dcterms:modified>
</cp:coreProperties>
</file>