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347" r:id="rId3"/>
    <p:sldId id="265" r:id="rId4"/>
    <p:sldId id="266" r:id="rId5"/>
    <p:sldId id="267" r:id="rId6"/>
    <p:sldId id="264" r:id="rId7"/>
    <p:sldId id="269" r:id="rId8"/>
    <p:sldId id="270" r:id="rId9"/>
    <p:sldId id="271" r:id="rId10"/>
    <p:sldId id="272" r:id="rId11"/>
    <p:sldId id="268" r:id="rId12"/>
    <p:sldId id="263" r:id="rId13"/>
    <p:sldId id="262" r:id="rId14"/>
    <p:sldId id="261" r:id="rId15"/>
    <p:sldId id="260" r:id="rId16"/>
    <p:sldId id="273" r:id="rId17"/>
    <p:sldId id="274" r:id="rId18"/>
    <p:sldId id="275" r:id="rId19"/>
    <p:sldId id="276" r:id="rId20"/>
    <p:sldId id="277" r:id="rId21"/>
    <p:sldId id="279" r:id="rId22"/>
    <p:sldId id="278"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316" r:id="rId39"/>
    <p:sldId id="317" r:id="rId40"/>
    <p:sldId id="295" r:id="rId41"/>
    <p:sldId id="296" r:id="rId42"/>
    <p:sldId id="297" r:id="rId43"/>
    <p:sldId id="298" r:id="rId44"/>
    <p:sldId id="299" r:id="rId45"/>
    <p:sldId id="300" r:id="rId46"/>
    <p:sldId id="301" r:id="rId47"/>
    <p:sldId id="302" r:id="rId48"/>
    <p:sldId id="318" r:id="rId49"/>
    <p:sldId id="303" r:id="rId50"/>
    <p:sldId id="304" r:id="rId51"/>
    <p:sldId id="305" r:id="rId52"/>
    <p:sldId id="320" r:id="rId53"/>
    <p:sldId id="321" r:id="rId54"/>
    <p:sldId id="322" r:id="rId55"/>
    <p:sldId id="324" r:id="rId56"/>
    <p:sldId id="325" r:id="rId57"/>
    <p:sldId id="323" r:id="rId58"/>
    <p:sldId id="327" r:id="rId59"/>
    <p:sldId id="328" r:id="rId60"/>
    <p:sldId id="329" r:id="rId61"/>
    <p:sldId id="330" r:id="rId62"/>
    <p:sldId id="326" r:id="rId63"/>
    <p:sldId id="332" r:id="rId64"/>
    <p:sldId id="333" r:id="rId65"/>
    <p:sldId id="331" r:id="rId66"/>
    <p:sldId id="334" r:id="rId67"/>
    <p:sldId id="335" r:id="rId68"/>
    <p:sldId id="336" r:id="rId69"/>
    <p:sldId id="341" r:id="rId70"/>
    <p:sldId id="342" r:id="rId71"/>
    <p:sldId id="339" r:id="rId72"/>
    <p:sldId id="340" r:id="rId73"/>
    <p:sldId id="338" r:id="rId74"/>
    <p:sldId id="337" r:id="rId75"/>
    <p:sldId id="346" r:id="rId76"/>
    <p:sldId id="345" r:id="rId77"/>
    <p:sldId id="344" r:id="rId78"/>
    <p:sldId id="348" r:id="rId79"/>
    <p:sldId id="306" r:id="rId8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07" autoAdjust="0"/>
  </p:normalViewPr>
  <p:slideViewPr>
    <p:cSldViewPr>
      <p:cViewPr varScale="1">
        <p:scale>
          <a:sx n="65" d="100"/>
          <a:sy n="65" d="100"/>
        </p:scale>
        <p:origin x="-145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15309A-52B2-4417-B06A-677FADF4286E}"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s-ES"/>
        </a:p>
      </dgm:t>
    </dgm:pt>
    <dgm:pt modelId="{1F578AC9-FD0C-493C-B2A1-FC5898CCC3EA}">
      <dgm:prSet phldrT="[Texto]"/>
      <dgm:spPr/>
      <dgm:t>
        <a:bodyPr/>
        <a:lstStyle/>
        <a:p>
          <a:r>
            <a:rPr lang="pt-BR" dirty="0" smtClean="0"/>
            <a:t>TORNEO CARIBE</a:t>
          </a:r>
          <a:endParaRPr lang="es-ES" dirty="0"/>
        </a:p>
      </dgm:t>
    </dgm:pt>
    <dgm:pt modelId="{46D0932D-3127-440A-B78A-ACF71F9B151B}" type="parTrans" cxnId="{DD71C81A-71BF-4802-8F2B-AF43E091EC33}">
      <dgm:prSet/>
      <dgm:spPr/>
      <dgm:t>
        <a:bodyPr/>
        <a:lstStyle/>
        <a:p>
          <a:endParaRPr lang="es-ES"/>
        </a:p>
      </dgm:t>
    </dgm:pt>
    <dgm:pt modelId="{6CE21E48-4659-401A-8225-F3DA8E8FC2A2}" type="sibTrans" cxnId="{DD71C81A-71BF-4802-8F2B-AF43E091EC33}">
      <dgm:prSet/>
      <dgm:spPr/>
      <dgm:t>
        <a:bodyPr/>
        <a:lstStyle/>
        <a:p>
          <a:endParaRPr lang="es-ES" dirty="0"/>
        </a:p>
      </dgm:t>
    </dgm:pt>
    <dgm:pt modelId="{ED305C9B-E5DB-4E70-A67B-D33469E5A038}">
      <dgm:prSet phldrT="[Texto]"/>
      <dgm:spPr/>
      <dgm:t>
        <a:bodyPr/>
        <a:lstStyle/>
        <a:p>
          <a:r>
            <a:rPr lang="pt-BR" dirty="0" smtClean="0"/>
            <a:t>JUEGOS CENTROAMERICANOS</a:t>
          </a:r>
          <a:endParaRPr lang="es-ES" dirty="0"/>
        </a:p>
      </dgm:t>
    </dgm:pt>
    <dgm:pt modelId="{0FC2814B-38FE-4239-8DE9-A2BCF9634777}" type="parTrans" cxnId="{561CEC1E-B206-48A3-86CF-3CDACE6FB8EC}">
      <dgm:prSet/>
      <dgm:spPr/>
      <dgm:t>
        <a:bodyPr/>
        <a:lstStyle/>
        <a:p>
          <a:endParaRPr lang="es-ES"/>
        </a:p>
      </dgm:t>
    </dgm:pt>
    <dgm:pt modelId="{1C096DAD-E304-4461-A1CC-2417E74B27D2}" type="sibTrans" cxnId="{561CEC1E-B206-48A3-86CF-3CDACE6FB8EC}">
      <dgm:prSet/>
      <dgm:spPr/>
      <dgm:t>
        <a:bodyPr/>
        <a:lstStyle/>
        <a:p>
          <a:endParaRPr lang="es-ES" dirty="0"/>
        </a:p>
      </dgm:t>
    </dgm:pt>
    <dgm:pt modelId="{79CE09FA-0B7E-4468-8C4D-7BDFC05AAFD3}">
      <dgm:prSet phldrT="[Texto]"/>
      <dgm:spPr/>
      <dgm:t>
        <a:bodyPr/>
        <a:lstStyle/>
        <a:p>
          <a:r>
            <a:rPr lang="pt-BR" dirty="0" smtClean="0"/>
            <a:t>JUEGOS PANAMERICANOS</a:t>
          </a:r>
          <a:endParaRPr lang="es-ES" dirty="0"/>
        </a:p>
      </dgm:t>
    </dgm:pt>
    <dgm:pt modelId="{B5DBEE60-BA55-4E4E-8C87-2459D8CA0158}" type="parTrans" cxnId="{12B34482-B2CC-45BD-A522-0CAD4729B684}">
      <dgm:prSet/>
      <dgm:spPr/>
      <dgm:t>
        <a:bodyPr/>
        <a:lstStyle/>
        <a:p>
          <a:endParaRPr lang="es-ES"/>
        </a:p>
      </dgm:t>
    </dgm:pt>
    <dgm:pt modelId="{FB4B7F56-4E5F-42B8-A4B2-191E9BEC77E5}" type="sibTrans" cxnId="{12B34482-B2CC-45BD-A522-0CAD4729B684}">
      <dgm:prSet/>
      <dgm:spPr/>
      <dgm:t>
        <a:bodyPr/>
        <a:lstStyle/>
        <a:p>
          <a:endParaRPr lang="es-ES" dirty="0"/>
        </a:p>
      </dgm:t>
    </dgm:pt>
    <dgm:pt modelId="{2391B366-9E9C-4308-9389-EC9CB04A09D7}">
      <dgm:prSet/>
      <dgm:spPr/>
      <dgm:t>
        <a:bodyPr/>
        <a:lstStyle/>
        <a:p>
          <a:r>
            <a:rPr lang="pt-BR" dirty="0" smtClean="0"/>
            <a:t>JUEGOS OLIMPICOS</a:t>
          </a:r>
          <a:endParaRPr lang="es-ES" dirty="0"/>
        </a:p>
      </dgm:t>
    </dgm:pt>
    <dgm:pt modelId="{0B018046-954B-47A2-8EAC-F89C3FCD3E5E}" type="parTrans" cxnId="{2C31FDEA-3842-4A6D-A9E7-5BB455B81A29}">
      <dgm:prSet/>
      <dgm:spPr/>
      <dgm:t>
        <a:bodyPr/>
        <a:lstStyle/>
        <a:p>
          <a:endParaRPr lang="es-ES"/>
        </a:p>
      </dgm:t>
    </dgm:pt>
    <dgm:pt modelId="{DA668376-F488-48EA-BCB0-2D9FF11BF46D}" type="sibTrans" cxnId="{2C31FDEA-3842-4A6D-A9E7-5BB455B81A29}">
      <dgm:prSet custAng="0"/>
      <dgm:spPr/>
      <dgm:t>
        <a:bodyPr/>
        <a:lstStyle/>
        <a:p>
          <a:endParaRPr lang="es-ES"/>
        </a:p>
      </dgm:t>
    </dgm:pt>
    <dgm:pt modelId="{FD5DF8FE-4423-447A-B713-5C36479021F2}">
      <dgm:prSet phldrT="[Texto]"/>
      <dgm:spPr/>
      <dgm:t>
        <a:bodyPr/>
        <a:lstStyle/>
        <a:p>
          <a:r>
            <a:rPr lang="pt-BR" dirty="0" smtClean="0"/>
            <a:t>TORNEO PREOLIMPICO</a:t>
          </a:r>
          <a:endParaRPr lang="es-ES" dirty="0"/>
        </a:p>
      </dgm:t>
    </dgm:pt>
    <dgm:pt modelId="{A1637B2C-81B6-4604-AC4F-4DACA1035A37}" type="parTrans" cxnId="{18B3C56D-3A90-4862-A3DF-33F6D08F6857}">
      <dgm:prSet/>
      <dgm:spPr/>
      <dgm:t>
        <a:bodyPr/>
        <a:lstStyle/>
        <a:p>
          <a:endParaRPr lang="es-ES"/>
        </a:p>
      </dgm:t>
    </dgm:pt>
    <dgm:pt modelId="{53EED9BE-FF4F-4927-827F-F3C609099696}" type="sibTrans" cxnId="{18B3C56D-3A90-4862-A3DF-33F6D08F6857}">
      <dgm:prSet/>
      <dgm:spPr/>
      <dgm:t>
        <a:bodyPr/>
        <a:lstStyle/>
        <a:p>
          <a:endParaRPr lang="es-ES" dirty="0"/>
        </a:p>
      </dgm:t>
    </dgm:pt>
    <dgm:pt modelId="{01C41622-E139-47C9-A003-5E142DC99E5F}" type="pres">
      <dgm:prSet presAssocID="{7315309A-52B2-4417-B06A-677FADF4286E}" presName="outerComposite" presStyleCnt="0">
        <dgm:presLayoutVars>
          <dgm:chMax val="5"/>
          <dgm:dir/>
          <dgm:resizeHandles val="exact"/>
        </dgm:presLayoutVars>
      </dgm:prSet>
      <dgm:spPr/>
      <dgm:t>
        <a:bodyPr/>
        <a:lstStyle/>
        <a:p>
          <a:endParaRPr lang="es-ES"/>
        </a:p>
      </dgm:t>
    </dgm:pt>
    <dgm:pt modelId="{0BDB49AF-0D36-4176-9405-C79867400AB5}" type="pres">
      <dgm:prSet presAssocID="{7315309A-52B2-4417-B06A-677FADF4286E}" presName="dummyMaxCanvas" presStyleCnt="0">
        <dgm:presLayoutVars/>
      </dgm:prSet>
      <dgm:spPr/>
    </dgm:pt>
    <dgm:pt modelId="{1973F18D-FABD-4A84-8F84-8B9D330D941E}" type="pres">
      <dgm:prSet presAssocID="{7315309A-52B2-4417-B06A-677FADF4286E}" presName="FiveNodes_1" presStyleLbl="node1" presStyleIdx="0" presStyleCnt="5">
        <dgm:presLayoutVars>
          <dgm:bulletEnabled val="1"/>
        </dgm:presLayoutVars>
      </dgm:prSet>
      <dgm:spPr/>
      <dgm:t>
        <a:bodyPr/>
        <a:lstStyle/>
        <a:p>
          <a:endParaRPr lang="es-ES"/>
        </a:p>
      </dgm:t>
    </dgm:pt>
    <dgm:pt modelId="{DE2577D5-9283-487C-A894-5468C761EE39}" type="pres">
      <dgm:prSet presAssocID="{7315309A-52B2-4417-B06A-677FADF4286E}" presName="FiveNodes_2" presStyleLbl="node1" presStyleIdx="1" presStyleCnt="5">
        <dgm:presLayoutVars>
          <dgm:bulletEnabled val="1"/>
        </dgm:presLayoutVars>
      </dgm:prSet>
      <dgm:spPr/>
      <dgm:t>
        <a:bodyPr/>
        <a:lstStyle/>
        <a:p>
          <a:endParaRPr lang="es-ES"/>
        </a:p>
      </dgm:t>
    </dgm:pt>
    <dgm:pt modelId="{39647E07-B6EA-4E98-9025-FADC7F972F68}" type="pres">
      <dgm:prSet presAssocID="{7315309A-52B2-4417-B06A-677FADF4286E}" presName="FiveNodes_3" presStyleLbl="node1" presStyleIdx="2" presStyleCnt="5">
        <dgm:presLayoutVars>
          <dgm:bulletEnabled val="1"/>
        </dgm:presLayoutVars>
      </dgm:prSet>
      <dgm:spPr/>
      <dgm:t>
        <a:bodyPr/>
        <a:lstStyle/>
        <a:p>
          <a:endParaRPr lang="es-ES"/>
        </a:p>
      </dgm:t>
    </dgm:pt>
    <dgm:pt modelId="{34FBE16D-720F-4895-AEDF-D7C014393E12}" type="pres">
      <dgm:prSet presAssocID="{7315309A-52B2-4417-B06A-677FADF4286E}" presName="FiveNodes_4" presStyleLbl="node1" presStyleIdx="3" presStyleCnt="5">
        <dgm:presLayoutVars>
          <dgm:bulletEnabled val="1"/>
        </dgm:presLayoutVars>
      </dgm:prSet>
      <dgm:spPr/>
      <dgm:t>
        <a:bodyPr/>
        <a:lstStyle/>
        <a:p>
          <a:endParaRPr lang="es-ES"/>
        </a:p>
      </dgm:t>
    </dgm:pt>
    <dgm:pt modelId="{C3B3E831-A08D-4837-805B-1D79BD000BFF}" type="pres">
      <dgm:prSet presAssocID="{7315309A-52B2-4417-B06A-677FADF4286E}" presName="FiveNodes_5" presStyleLbl="node1" presStyleIdx="4" presStyleCnt="5">
        <dgm:presLayoutVars>
          <dgm:bulletEnabled val="1"/>
        </dgm:presLayoutVars>
      </dgm:prSet>
      <dgm:spPr/>
      <dgm:t>
        <a:bodyPr/>
        <a:lstStyle/>
        <a:p>
          <a:endParaRPr lang="es-ES"/>
        </a:p>
      </dgm:t>
    </dgm:pt>
    <dgm:pt modelId="{5BAC6DB7-A570-458D-B64C-A8CA6F177815}" type="pres">
      <dgm:prSet presAssocID="{7315309A-52B2-4417-B06A-677FADF4286E}" presName="FiveConn_1-2" presStyleLbl="fgAccFollowNode1" presStyleIdx="0" presStyleCnt="4">
        <dgm:presLayoutVars>
          <dgm:bulletEnabled val="1"/>
        </dgm:presLayoutVars>
      </dgm:prSet>
      <dgm:spPr/>
      <dgm:t>
        <a:bodyPr/>
        <a:lstStyle/>
        <a:p>
          <a:endParaRPr lang="es-ES"/>
        </a:p>
      </dgm:t>
    </dgm:pt>
    <dgm:pt modelId="{DA95DDCE-A44B-4170-9E0E-06FE66B08D7D}" type="pres">
      <dgm:prSet presAssocID="{7315309A-52B2-4417-B06A-677FADF4286E}" presName="FiveConn_2-3" presStyleLbl="fgAccFollowNode1" presStyleIdx="1" presStyleCnt="4">
        <dgm:presLayoutVars>
          <dgm:bulletEnabled val="1"/>
        </dgm:presLayoutVars>
      </dgm:prSet>
      <dgm:spPr/>
      <dgm:t>
        <a:bodyPr/>
        <a:lstStyle/>
        <a:p>
          <a:endParaRPr lang="es-ES"/>
        </a:p>
      </dgm:t>
    </dgm:pt>
    <dgm:pt modelId="{475EF010-BE18-4E58-AF47-91483DFB8917}" type="pres">
      <dgm:prSet presAssocID="{7315309A-52B2-4417-B06A-677FADF4286E}" presName="FiveConn_3-4" presStyleLbl="fgAccFollowNode1" presStyleIdx="2" presStyleCnt="4">
        <dgm:presLayoutVars>
          <dgm:bulletEnabled val="1"/>
        </dgm:presLayoutVars>
      </dgm:prSet>
      <dgm:spPr/>
      <dgm:t>
        <a:bodyPr/>
        <a:lstStyle/>
        <a:p>
          <a:endParaRPr lang="es-ES"/>
        </a:p>
      </dgm:t>
    </dgm:pt>
    <dgm:pt modelId="{086B4885-FA19-40C4-83B0-09E5F73870F4}" type="pres">
      <dgm:prSet presAssocID="{7315309A-52B2-4417-B06A-677FADF4286E}" presName="FiveConn_4-5" presStyleLbl="fgAccFollowNode1" presStyleIdx="3" presStyleCnt="4">
        <dgm:presLayoutVars>
          <dgm:bulletEnabled val="1"/>
        </dgm:presLayoutVars>
      </dgm:prSet>
      <dgm:spPr/>
      <dgm:t>
        <a:bodyPr/>
        <a:lstStyle/>
        <a:p>
          <a:endParaRPr lang="es-ES"/>
        </a:p>
      </dgm:t>
    </dgm:pt>
    <dgm:pt modelId="{7A2C126A-ABCF-47B4-9118-6A78BCDED0AC}" type="pres">
      <dgm:prSet presAssocID="{7315309A-52B2-4417-B06A-677FADF4286E}" presName="FiveNodes_1_text" presStyleLbl="node1" presStyleIdx="4" presStyleCnt="5">
        <dgm:presLayoutVars>
          <dgm:bulletEnabled val="1"/>
        </dgm:presLayoutVars>
      </dgm:prSet>
      <dgm:spPr/>
      <dgm:t>
        <a:bodyPr/>
        <a:lstStyle/>
        <a:p>
          <a:endParaRPr lang="es-ES"/>
        </a:p>
      </dgm:t>
    </dgm:pt>
    <dgm:pt modelId="{39CDD7B6-4664-4A6B-9905-68971C2F6086}" type="pres">
      <dgm:prSet presAssocID="{7315309A-52B2-4417-B06A-677FADF4286E}" presName="FiveNodes_2_text" presStyleLbl="node1" presStyleIdx="4" presStyleCnt="5">
        <dgm:presLayoutVars>
          <dgm:bulletEnabled val="1"/>
        </dgm:presLayoutVars>
      </dgm:prSet>
      <dgm:spPr/>
      <dgm:t>
        <a:bodyPr/>
        <a:lstStyle/>
        <a:p>
          <a:endParaRPr lang="es-ES"/>
        </a:p>
      </dgm:t>
    </dgm:pt>
    <dgm:pt modelId="{07570EF8-07E8-41FA-8F2B-BD18D99B4EDA}" type="pres">
      <dgm:prSet presAssocID="{7315309A-52B2-4417-B06A-677FADF4286E}" presName="FiveNodes_3_text" presStyleLbl="node1" presStyleIdx="4" presStyleCnt="5">
        <dgm:presLayoutVars>
          <dgm:bulletEnabled val="1"/>
        </dgm:presLayoutVars>
      </dgm:prSet>
      <dgm:spPr/>
      <dgm:t>
        <a:bodyPr/>
        <a:lstStyle/>
        <a:p>
          <a:endParaRPr lang="es-ES"/>
        </a:p>
      </dgm:t>
    </dgm:pt>
    <dgm:pt modelId="{150763DC-C0C4-4689-8AF6-46EC09AD702C}" type="pres">
      <dgm:prSet presAssocID="{7315309A-52B2-4417-B06A-677FADF4286E}" presName="FiveNodes_4_text" presStyleLbl="node1" presStyleIdx="4" presStyleCnt="5">
        <dgm:presLayoutVars>
          <dgm:bulletEnabled val="1"/>
        </dgm:presLayoutVars>
      </dgm:prSet>
      <dgm:spPr/>
      <dgm:t>
        <a:bodyPr/>
        <a:lstStyle/>
        <a:p>
          <a:endParaRPr lang="es-ES"/>
        </a:p>
      </dgm:t>
    </dgm:pt>
    <dgm:pt modelId="{D41F4976-5EF5-4FCA-9713-D6F94663F61C}" type="pres">
      <dgm:prSet presAssocID="{7315309A-52B2-4417-B06A-677FADF4286E}" presName="FiveNodes_5_text" presStyleLbl="node1" presStyleIdx="4" presStyleCnt="5">
        <dgm:presLayoutVars>
          <dgm:bulletEnabled val="1"/>
        </dgm:presLayoutVars>
      </dgm:prSet>
      <dgm:spPr/>
      <dgm:t>
        <a:bodyPr/>
        <a:lstStyle/>
        <a:p>
          <a:endParaRPr lang="es-ES"/>
        </a:p>
      </dgm:t>
    </dgm:pt>
  </dgm:ptLst>
  <dgm:cxnLst>
    <dgm:cxn modelId="{D08DEAA0-7163-4789-9C7A-679C364D3666}" type="presOf" srcId="{FD5DF8FE-4423-447A-B713-5C36479021F2}" destId="{150763DC-C0C4-4689-8AF6-46EC09AD702C}" srcOrd="1" destOrd="0" presId="urn:microsoft.com/office/officeart/2005/8/layout/vProcess5"/>
    <dgm:cxn modelId="{7476CA47-28AC-4979-A140-B3E33EB34910}" type="presOf" srcId="{FB4B7F56-4E5F-42B8-A4B2-191E9BEC77E5}" destId="{475EF010-BE18-4E58-AF47-91483DFB8917}" srcOrd="0" destOrd="0" presId="urn:microsoft.com/office/officeart/2005/8/layout/vProcess5"/>
    <dgm:cxn modelId="{2C31FDEA-3842-4A6D-A9E7-5BB455B81A29}" srcId="{7315309A-52B2-4417-B06A-677FADF4286E}" destId="{2391B366-9E9C-4308-9389-EC9CB04A09D7}" srcOrd="4" destOrd="0" parTransId="{0B018046-954B-47A2-8EAC-F89C3FCD3E5E}" sibTransId="{DA668376-F488-48EA-BCB0-2D9FF11BF46D}"/>
    <dgm:cxn modelId="{561CEC1E-B206-48A3-86CF-3CDACE6FB8EC}" srcId="{7315309A-52B2-4417-B06A-677FADF4286E}" destId="{ED305C9B-E5DB-4E70-A67B-D33469E5A038}" srcOrd="1" destOrd="0" parTransId="{0FC2814B-38FE-4239-8DE9-A2BCF9634777}" sibTransId="{1C096DAD-E304-4461-A1CC-2417E74B27D2}"/>
    <dgm:cxn modelId="{A07D01BE-A01F-4E88-B2EB-5F745BFFB514}" type="presOf" srcId="{79CE09FA-0B7E-4468-8C4D-7BDFC05AAFD3}" destId="{39647E07-B6EA-4E98-9025-FADC7F972F68}" srcOrd="0" destOrd="0" presId="urn:microsoft.com/office/officeart/2005/8/layout/vProcess5"/>
    <dgm:cxn modelId="{2D2439F5-7674-439A-BFB2-CB95D0E80A7E}" type="presOf" srcId="{2391B366-9E9C-4308-9389-EC9CB04A09D7}" destId="{C3B3E831-A08D-4837-805B-1D79BD000BFF}" srcOrd="0" destOrd="0" presId="urn:microsoft.com/office/officeart/2005/8/layout/vProcess5"/>
    <dgm:cxn modelId="{DD71C81A-71BF-4802-8F2B-AF43E091EC33}" srcId="{7315309A-52B2-4417-B06A-677FADF4286E}" destId="{1F578AC9-FD0C-493C-B2A1-FC5898CCC3EA}" srcOrd="0" destOrd="0" parTransId="{46D0932D-3127-440A-B78A-ACF71F9B151B}" sibTransId="{6CE21E48-4659-401A-8225-F3DA8E8FC2A2}"/>
    <dgm:cxn modelId="{8DEE81DA-491B-484E-B72F-13B027A6F2AF}" type="presOf" srcId="{1C096DAD-E304-4461-A1CC-2417E74B27D2}" destId="{DA95DDCE-A44B-4170-9E0E-06FE66B08D7D}" srcOrd="0" destOrd="0" presId="urn:microsoft.com/office/officeart/2005/8/layout/vProcess5"/>
    <dgm:cxn modelId="{12B34482-B2CC-45BD-A522-0CAD4729B684}" srcId="{7315309A-52B2-4417-B06A-677FADF4286E}" destId="{79CE09FA-0B7E-4468-8C4D-7BDFC05AAFD3}" srcOrd="2" destOrd="0" parTransId="{B5DBEE60-BA55-4E4E-8C87-2459D8CA0158}" sibTransId="{FB4B7F56-4E5F-42B8-A4B2-191E9BEC77E5}"/>
    <dgm:cxn modelId="{2C7689F6-4925-49D0-BA98-B92C6416C931}" type="presOf" srcId="{ED305C9B-E5DB-4E70-A67B-D33469E5A038}" destId="{DE2577D5-9283-487C-A894-5468C761EE39}" srcOrd="0" destOrd="0" presId="urn:microsoft.com/office/officeart/2005/8/layout/vProcess5"/>
    <dgm:cxn modelId="{AC42BD88-CDA0-487D-9FB0-6BD221920014}" type="presOf" srcId="{FD5DF8FE-4423-447A-B713-5C36479021F2}" destId="{34FBE16D-720F-4895-AEDF-D7C014393E12}" srcOrd="0" destOrd="0" presId="urn:microsoft.com/office/officeart/2005/8/layout/vProcess5"/>
    <dgm:cxn modelId="{5F3A7FCF-102E-4119-B2FD-2E187F5D7521}" type="presOf" srcId="{53EED9BE-FF4F-4927-827F-F3C609099696}" destId="{086B4885-FA19-40C4-83B0-09E5F73870F4}" srcOrd="0" destOrd="0" presId="urn:microsoft.com/office/officeart/2005/8/layout/vProcess5"/>
    <dgm:cxn modelId="{3ABEC849-D52A-4597-9EB5-BEE726A3DFCE}" type="presOf" srcId="{1F578AC9-FD0C-493C-B2A1-FC5898CCC3EA}" destId="{1973F18D-FABD-4A84-8F84-8B9D330D941E}" srcOrd="0" destOrd="0" presId="urn:microsoft.com/office/officeart/2005/8/layout/vProcess5"/>
    <dgm:cxn modelId="{16A230FF-4322-445D-89E3-10AB858E7BD9}" type="presOf" srcId="{2391B366-9E9C-4308-9389-EC9CB04A09D7}" destId="{D41F4976-5EF5-4FCA-9713-D6F94663F61C}" srcOrd="1" destOrd="0" presId="urn:microsoft.com/office/officeart/2005/8/layout/vProcess5"/>
    <dgm:cxn modelId="{18B3C56D-3A90-4862-A3DF-33F6D08F6857}" srcId="{7315309A-52B2-4417-B06A-677FADF4286E}" destId="{FD5DF8FE-4423-447A-B713-5C36479021F2}" srcOrd="3" destOrd="0" parTransId="{A1637B2C-81B6-4604-AC4F-4DACA1035A37}" sibTransId="{53EED9BE-FF4F-4927-827F-F3C609099696}"/>
    <dgm:cxn modelId="{A3821B12-8F7C-4738-9A6D-A40BA0172755}" type="presOf" srcId="{79CE09FA-0B7E-4468-8C4D-7BDFC05AAFD3}" destId="{07570EF8-07E8-41FA-8F2B-BD18D99B4EDA}" srcOrd="1" destOrd="0" presId="urn:microsoft.com/office/officeart/2005/8/layout/vProcess5"/>
    <dgm:cxn modelId="{F00A82F5-7E36-4548-B775-19005376322A}" type="presOf" srcId="{ED305C9B-E5DB-4E70-A67B-D33469E5A038}" destId="{39CDD7B6-4664-4A6B-9905-68971C2F6086}" srcOrd="1" destOrd="0" presId="urn:microsoft.com/office/officeart/2005/8/layout/vProcess5"/>
    <dgm:cxn modelId="{7141FDB6-CBEE-4D62-B075-0F9242EE8872}" type="presOf" srcId="{7315309A-52B2-4417-B06A-677FADF4286E}" destId="{01C41622-E139-47C9-A003-5E142DC99E5F}" srcOrd="0" destOrd="0" presId="urn:microsoft.com/office/officeart/2005/8/layout/vProcess5"/>
    <dgm:cxn modelId="{0CC5C6B4-7B17-4C63-8DFE-49086943A79A}" type="presOf" srcId="{6CE21E48-4659-401A-8225-F3DA8E8FC2A2}" destId="{5BAC6DB7-A570-458D-B64C-A8CA6F177815}" srcOrd="0" destOrd="0" presId="urn:microsoft.com/office/officeart/2005/8/layout/vProcess5"/>
    <dgm:cxn modelId="{4429F781-BFEE-4CDD-B793-4D18F20C8555}" type="presOf" srcId="{1F578AC9-FD0C-493C-B2A1-FC5898CCC3EA}" destId="{7A2C126A-ABCF-47B4-9118-6A78BCDED0AC}" srcOrd="1" destOrd="0" presId="urn:microsoft.com/office/officeart/2005/8/layout/vProcess5"/>
    <dgm:cxn modelId="{14610670-F47A-4CDD-BF78-B9A0394DD090}" type="presParOf" srcId="{01C41622-E139-47C9-A003-5E142DC99E5F}" destId="{0BDB49AF-0D36-4176-9405-C79867400AB5}" srcOrd="0" destOrd="0" presId="urn:microsoft.com/office/officeart/2005/8/layout/vProcess5"/>
    <dgm:cxn modelId="{097654EB-CB66-40FA-8895-9B53837F62C4}" type="presParOf" srcId="{01C41622-E139-47C9-A003-5E142DC99E5F}" destId="{1973F18D-FABD-4A84-8F84-8B9D330D941E}" srcOrd="1" destOrd="0" presId="urn:microsoft.com/office/officeart/2005/8/layout/vProcess5"/>
    <dgm:cxn modelId="{03BC4E81-507C-4F12-A411-8FE0927852FF}" type="presParOf" srcId="{01C41622-E139-47C9-A003-5E142DC99E5F}" destId="{DE2577D5-9283-487C-A894-5468C761EE39}" srcOrd="2" destOrd="0" presId="urn:microsoft.com/office/officeart/2005/8/layout/vProcess5"/>
    <dgm:cxn modelId="{0176ED8F-5150-43C0-A614-7197C5042704}" type="presParOf" srcId="{01C41622-E139-47C9-A003-5E142DC99E5F}" destId="{39647E07-B6EA-4E98-9025-FADC7F972F68}" srcOrd="3" destOrd="0" presId="urn:microsoft.com/office/officeart/2005/8/layout/vProcess5"/>
    <dgm:cxn modelId="{2DF67096-CEC1-4C0F-B54C-682F0E877199}" type="presParOf" srcId="{01C41622-E139-47C9-A003-5E142DC99E5F}" destId="{34FBE16D-720F-4895-AEDF-D7C014393E12}" srcOrd="4" destOrd="0" presId="urn:microsoft.com/office/officeart/2005/8/layout/vProcess5"/>
    <dgm:cxn modelId="{377D2A69-7FC5-4610-9326-FE1379391DC8}" type="presParOf" srcId="{01C41622-E139-47C9-A003-5E142DC99E5F}" destId="{C3B3E831-A08D-4837-805B-1D79BD000BFF}" srcOrd="5" destOrd="0" presId="urn:microsoft.com/office/officeart/2005/8/layout/vProcess5"/>
    <dgm:cxn modelId="{75AA9E4B-4F23-4D83-9425-AE22B9D83797}" type="presParOf" srcId="{01C41622-E139-47C9-A003-5E142DC99E5F}" destId="{5BAC6DB7-A570-458D-B64C-A8CA6F177815}" srcOrd="6" destOrd="0" presId="urn:microsoft.com/office/officeart/2005/8/layout/vProcess5"/>
    <dgm:cxn modelId="{7CB56C1A-FE8F-4504-A3AB-1358C2B242BC}" type="presParOf" srcId="{01C41622-E139-47C9-A003-5E142DC99E5F}" destId="{DA95DDCE-A44B-4170-9E0E-06FE66B08D7D}" srcOrd="7" destOrd="0" presId="urn:microsoft.com/office/officeart/2005/8/layout/vProcess5"/>
    <dgm:cxn modelId="{3AA0FCB1-9954-4D3D-9E0B-3646B0FD0A52}" type="presParOf" srcId="{01C41622-E139-47C9-A003-5E142DC99E5F}" destId="{475EF010-BE18-4E58-AF47-91483DFB8917}" srcOrd="8" destOrd="0" presId="urn:microsoft.com/office/officeart/2005/8/layout/vProcess5"/>
    <dgm:cxn modelId="{8C1609CE-50E8-45CE-A6F7-E7B589D0FCC5}" type="presParOf" srcId="{01C41622-E139-47C9-A003-5E142DC99E5F}" destId="{086B4885-FA19-40C4-83B0-09E5F73870F4}" srcOrd="9" destOrd="0" presId="urn:microsoft.com/office/officeart/2005/8/layout/vProcess5"/>
    <dgm:cxn modelId="{19E49314-CF37-4219-A633-E8186EC26A03}" type="presParOf" srcId="{01C41622-E139-47C9-A003-5E142DC99E5F}" destId="{7A2C126A-ABCF-47B4-9118-6A78BCDED0AC}" srcOrd="10" destOrd="0" presId="urn:microsoft.com/office/officeart/2005/8/layout/vProcess5"/>
    <dgm:cxn modelId="{F548F368-4436-4375-B940-6421C28E8E04}" type="presParOf" srcId="{01C41622-E139-47C9-A003-5E142DC99E5F}" destId="{39CDD7B6-4664-4A6B-9905-68971C2F6086}" srcOrd="11" destOrd="0" presId="urn:microsoft.com/office/officeart/2005/8/layout/vProcess5"/>
    <dgm:cxn modelId="{CF993490-4100-4D4A-82DE-FE045F4AA0CF}" type="presParOf" srcId="{01C41622-E139-47C9-A003-5E142DC99E5F}" destId="{07570EF8-07E8-41FA-8F2B-BD18D99B4EDA}" srcOrd="12" destOrd="0" presId="urn:microsoft.com/office/officeart/2005/8/layout/vProcess5"/>
    <dgm:cxn modelId="{CAB276B3-88B0-48F6-AA36-E57F1C1B3E3F}" type="presParOf" srcId="{01C41622-E139-47C9-A003-5E142DC99E5F}" destId="{150763DC-C0C4-4689-8AF6-46EC09AD702C}" srcOrd="13" destOrd="0" presId="urn:microsoft.com/office/officeart/2005/8/layout/vProcess5"/>
    <dgm:cxn modelId="{1C7E7AAB-31B6-473C-9B4F-513B47C05031}" type="presParOf" srcId="{01C41622-E139-47C9-A003-5E142DC99E5F}" destId="{D41F4976-5EF5-4FCA-9713-D6F94663F61C}" srcOrd="14" destOrd="0" presId="urn:microsoft.com/office/officeart/2005/8/layout/vProcess5"/>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15309A-52B2-4417-B06A-677FADF4286E}"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s-ES"/>
        </a:p>
      </dgm:t>
    </dgm:pt>
    <dgm:pt modelId="{1F578AC9-FD0C-493C-B2A1-FC5898CCC3EA}">
      <dgm:prSet phldrT="[Texto]"/>
      <dgm:spPr/>
      <dgm:t>
        <a:bodyPr/>
        <a:lstStyle/>
        <a:p>
          <a:r>
            <a:rPr lang="pt-BR" dirty="0" smtClean="0"/>
            <a:t>TORNEO NORCA</a:t>
          </a:r>
          <a:endParaRPr lang="es-ES" dirty="0"/>
        </a:p>
      </dgm:t>
    </dgm:pt>
    <dgm:pt modelId="{46D0932D-3127-440A-B78A-ACF71F9B151B}" type="parTrans" cxnId="{DD71C81A-71BF-4802-8F2B-AF43E091EC33}">
      <dgm:prSet/>
      <dgm:spPr/>
      <dgm:t>
        <a:bodyPr/>
        <a:lstStyle/>
        <a:p>
          <a:endParaRPr lang="es-ES"/>
        </a:p>
      </dgm:t>
    </dgm:pt>
    <dgm:pt modelId="{6CE21E48-4659-401A-8225-F3DA8E8FC2A2}" type="sibTrans" cxnId="{DD71C81A-71BF-4802-8F2B-AF43E091EC33}">
      <dgm:prSet/>
      <dgm:spPr/>
      <dgm:t>
        <a:bodyPr/>
        <a:lstStyle/>
        <a:p>
          <a:endParaRPr lang="es-ES" dirty="0"/>
        </a:p>
      </dgm:t>
    </dgm:pt>
    <dgm:pt modelId="{ED305C9B-E5DB-4E70-A67B-D33469E5A038}">
      <dgm:prSet phldrT="[Texto]"/>
      <dgm:spPr/>
      <dgm:t>
        <a:bodyPr/>
        <a:lstStyle/>
        <a:p>
          <a:r>
            <a:rPr lang="pt-BR" dirty="0" smtClean="0"/>
            <a:t>PANAMERICANO DEL DEPORTE</a:t>
          </a:r>
          <a:endParaRPr lang="es-ES" dirty="0"/>
        </a:p>
      </dgm:t>
    </dgm:pt>
    <dgm:pt modelId="{0FC2814B-38FE-4239-8DE9-A2BCF9634777}" type="parTrans" cxnId="{561CEC1E-B206-48A3-86CF-3CDACE6FB8EC}">
      <dgm:prSet/>
      <dgm:spPr/>
      <dgm:t>
        <a:bodyPr/>
        <a:lstStyle/>
        <a:p>
          <a:endParaRPr lang="es-ES"/>
        </a:p>
      </dgm:t>
    </dgm:pt>
    <dgm:pt modelId="{1C096DAD-E304-4461-A1CC-2417E74B27D2}" type="sibTrans" cxnId="{561CEC1E-B206-48A3-86CF-3CDACE6FB8EC}">
      <dgm:prSet/>
      <dgm:spPr/>
      <dgm:t>
        <a:bodyPr/>
        <a:lstStyle/>
        <a:p>
          <a:endParaRPr lang="es-ES" dirty="0"/>
        </a:p>
      </dgm:t>
    </dgm:pt>
    <dgm:pt modelId="{79CE09FA-0B7E-4468-8C4D-7BDFC05AAFD3}">
      <dgm:prSet phldrT="[Texto]"/>
      <dgm:spPr/>
      <dgm:t>
        <a:bodyPr/>
        <a:lstStyle/>
        <a:p>
          <a:r>
            <a:rPr lang="pt-BR" dirty="0" smtClean="0"/>
            <a:t>CAMPEONATO MUNDIAL</a:t>
          </a:r>
          <a:endParaRPr lang="es-ES" dirty="0"/>
        </a:p>
      </dgm:t>
    </dgm:pt>
    <dgm:pt modelId="{B5DBEE60-BA55-4E4E-8C87-2459D8CA0158}" type="parTrans" cxnId="{12B34482-B2CC-45BD-A522-0CAD4729B684}">
      <dgm:prSet/>
      <dgm:spPr/>
      <dgm:t>
        <a:bodyPr/>
        <a:lstStyle/>
        <a:p>
          <a:endParaRPr lang="es-ES"/>
        </a:p>
      </dgm:t>
    </dgm:pt>
    <dgm:pt modelId="{FB4B7F56-4E5F-42B8-A4B2-191E9BEC77E5}" type="sibTrans" cxnId="{12B34482-B2CC-45BD-A522-0CAD4729B684}">
      <dgm:prSet/>
      <dgm:spPr/>
      <dgm:t>
        <a:bodyPr/>
        <a:lstStyle/>
        <a:p>
          <a:endParaRPr lang="es-ES" dirty="0"/>
        </a:p>
      </dgm:t>
    </dgm:pt>
    <dgm:pt modelId="{2391B366-9E9C-4308-9389-EC9CB04A09D7}">
      <dgm:prSet/>
      <dgm:spPr/>
      <dgm:t>
        <a:bodyPr/>
        <a:lstStyle/>
        <a:p>
          <a:r>
            <a:rPr lang="pt-BR" dirty="0" smtClean="0"/>
            <a:t>JUEGOS OLIMPICOS</a:t>
          </a:r>
          <a:endParaRPr lang="es-ES" dirty="0"/>
        </a:p>
      </dgm:t>
    </dgm:pt>
    <dgm:pt modelId="{0B018046-954B-47A2-8EAC-F89C3FCD3E5E}" type="parTrans" cxnId="{2C31FDEA-3842-4A6D-A9E7-5BB455B81A29}">
      <dgm:prSet/>
      <dgm:spPr/>
      <dgm:t>
        <a:bodyPr/>
        <a:lstStyle/>
        <a:p>
          <a:endParaRPr lang="es-ES"/>
        </a:p>
      </dgm:t>
    </dgm:pt>
    <dgm:pt modelId="{DA668376-F488-48EA-BCB0-2D9FF11BF46D}" type="sibTrans" cxnId="{2C31FDEA-3842-4A6D-A9E7-5BB455B81A29}">
      <dgm:prSet custAng="0"/>
      <dgm:spPr/>
      <dgm:t>
        <a:bodyPr/>
        <a:lstStyle/>
        <a:p>
          <a:endParaRPr lang="es-ES"/>
        </a:p>
      </dgm:t>
    </dgm:pt>
    <dgm:pt modelId="{01C41622-E139-47C9-A003-5E142DC99E5F}" type="pres">
      <dgm:prSet presAssocID="{7315309A-52B2-4417-B06A-677FADF4286E}" presName="outerComposite" presStyleCnt="0">
        <dgm:presLayoutVars>
          <dgm:chMax val="5"/>
          <dgm:dir/>
          <dgm:resizeHandles val="exact"/>
        </dgm:presLayoutVars>
      </dgm:prSet>
      <dgm:spPr/>
      <dgm:t>
        <a:bodyPr/>
        <a:lstStyle/>
        <a:p>
          <a:endParaRPr lang="es-ES"/>
        </a:p>
      </dgm:t>
    </dgm:pt>
    <dgm:pt modelId="{0BDB49AF-0D36-4176-9405-C79867400AB5}" type="pres">
      <dgm:prSet presAssocID="{7315309A-52B2-4417-B06A-677FADF4286E}" presName="dummyMaxCanvas" presStyleCnt="0">
        <dgm:presLayoutVars/>
      </dgm:prSet>
      <dgm:spPr/>
    </dgm:pt>
    <dgm:pt modelId="{F472881B-8EC3-424B-A34C-CAB1242AA8E4}" type="pres">
      <dgm:prSet presAssocID="{7315309A-52B2-4417-B06A-677FADF4286E}" presName="FourNodes_1" presStyleLbl="node1" presStyleIdx="0" presStyleCnt="4" custLinFactNeighborX="0">
        <dgm:presLayoutVars>
          <dgm:bulletEnabled val="1"/>
        </dgm:presLayoutVars>
      </dgm:prSet>
      <dgm:spPr/>
      <dgm:t>
        <a:bodyPr/>
        <a:lstStyle/>
        <a:p>
          <a:endParaRPr lang="es-ES"/>
        </a:p>
      </dgm:t>
    </dgm:pt>
    <dgm:pt modelId="{1B643F0F-FBA2-4649-B075-13E2750D1A2F}" type="pres">
      <dgm:prSet presAssocID="{7315309A-52B2-4417-B06A-677FADF4286E}" presName="FourNodes_2" presStyleLbl="node1" presStyleIdx="1" presStyleCnt="4">
        <dgm:presLayoutVars>
          <dgm:bulletEnabled val="1"/>
        </dgm:presLayoutVars>
      </dgm:prSet>
      <dgm:spPr/>
      <dgm:t>
        <a:bodyPr/>
        <a:lstStyle/>
        <a:p>
          <a:endParaRPr lang="es-ES"/>
        </a:p>
      </dgm:t>
    </dgm:pt>
    <dgm:pt modelId="{33F354C1-5584-4C1C-9087-6A3ECF763A14}" type="pres">
      <dgm:prSet presAssocID="{7315309A-52B2-4417-B06A-677FADF4286E}" presName="FourNodes_3" presStyleLbl="node1" presStyleIdx="2" presStyleCnt="4">
        <dgm:presLayoutVars>
          <dgm:bulletEnabled val="1"/>
        </dgm:presLayoutVars>
      </dgm:prSet>
      <dgm:spPr/>
      <dgm:t>
        <a:bodyPr/>
        <a:lstStyle/>
        <a:p>
          <a:endParaRPr lang="es-ES"/>
        </a:p>
      </dgm:t>
    </dgm:pt>
    <dgm:pt modelId="{6AD6FBC7-B3BE-4B23-AA45-6C9124EC51C3}" type="pres">
      <dgm:prSet presAssocID="{7315309A-52B2-4417-B06A-677FADF4286E}" presName="FourNodes_4" presStyleLbl="node1" presStyleIdx="3" presStyleCnt="4">
        <dgm:presLayoutVars>
          <dgm:bulletEnabled val="1"/>
        </dgm:presLayoutVars>
      </dgm:prSet>
      <dgm:spPr/>
      <dgm:t>
        <a:bodyPr/>
        <a:lstStyle/>
        <a:p>
          <a:endParaRPr lang="es-ES"/>
        </a:p>
      </dgm:t>
    </dgm:pt>
    <dgm:pt modelId="{4885A300-EBDC-44BE-AE01-B8F4F86A275B}" type="pres">
      <dgm:prSet presAssocID="{7315309A-52B2-4417-B06A-677FADF4286E}" presName="FourConn_1-2" presStyleLbl="fgAccFollowNode1" presStyleIdx="0" presStyleCnt="3">
        <dgm:presLayoutVars>
          <dgm:bulletEnabled val="1"/>
        </dgm:presLayoutVars>
      </dgm:prSet>
      <dgm:spPr/>
      <dgm:t>
        <a:bodyPr/>
        <a:lstStyle/>
        <a:p>
          <a:endParaRPr lang="es-ES"/>
        </a:p>
      </dgm:t>
    </dgm:pt>
    <dgm:pt modelId="{772BC4F5-CEE6-458A-8160-E49A710BD12D}" type="pres">
      <dgm:prSet presAssocID="{7315309A-52B2-4417-B06A-677FADF4286E}" presName="FourConn_2-3" presStyleLbl="fgAccFollowNode1" presStyleIdx="1" presStyleCnt="3">
        <dgm:presLayoutVars>
          <dgm:bulletEnabled val="1"/>
        </dgm:presLayoutVars>
      </dgm:prSet>
      <dgm:spPr/>
      <dgm:t>
        <a:bodyPr/>
        <a:lstStyle/>
        <a:p>
          <a:endParaRPr lang="es-ES"/>
        </a:p>
      </dgm:t>
    </dgm:pt>
    <dgm:pt modelId="{C3D1B28E-F4BB-4D27-8259-C262DB6A260A}" type="pres">
      <dgm:prSet presAssocID="{7315309A-52B2-4417-B06A-677FADF4286E}" presName="FourConn_3-4" presStyleLbl="fgAccFollowNode1" presStyleIdx="2" presStyleCnt="3">
        <dgm:presLayoutVars>
          <dgm:bulletEnabled val="1"/>
        </dgm:presLayoutVars>
      </dgm:prSet>
      <dgm:spPr/>
      <dgm:t>
        <a:bodyPr/>
        <a:lstStyle/>
        <a:p>
          <a:endParaRPr lang="es-ES"/>
        </a:p>
      </dgm:t>
    </dgm:pt>
    <dgm:pt modelId="{2B12F3B5-18FD-4B76-ACAC-EB20DE948837}" type="pres">
      <dgm:prSet presAssocID="{7315309A-52B2-4417-B06A-677FADF4286E}" presName="FourNodes_1_text" presStyleLbl="node1" presStyleIdx="3" presStyleCnt="4">
        <dgm:presLayoutVars>
          <dgm:bulletEnabled val="1"/>
        </dgm:presLayoutVars>
      </dgm:prSet>
      <dgm:spPr/>
      <dgm:t>
        <a:bodyPr/>
        <a:lstStyle/>
        <a:p>
          <a:endParaRPr lang="es-ES"/>
        </a:p>
      </dgm:t>
    </dgm:pt>
    <dgm:pt modelId="{868BC40B-4D20-4E69-A3E5-FBAA606B80B2}" type="pres">
      <dgm:prSet presAssocID="{7315309A-52B2-4417-B06A-677FADF4286E}" presName="FourNodes_2_text" presStyleLbl="node1" presStyleIdx="3" presStyleCnt="4">
        <dgm:presLayoutVars>
          <dgm:bulletEnabled val="1"/>
        </dgm:presLayoutVars>
      </dgm:prSet>
      <dgm:spPr/>
      <dgm:t>
        <a:bodyPr/>
        <a:lstStyle/>
        <a:p>
          <a:endParaRPr lang="es-ES"/>
        </a:p>
      </dgm:t>
    </dgm:pt>
    <dgm:pt modelId="{314EADB4-8663-419C-963C-03C0DCD47644}" type="pres">
      <dgm:prSet presAssocID="{7315309A-52B2-4417-B06A-677FADF4286E}" presName="FourNodes_3_text" presStyleLbl="node1" presStyleIdx="3" presStyleCnt="4">
        <dgm:presLayoutVars>
          <dgm:bulletEnabled val="1"/>
        </dgm:presLayoutVars>
      </dgm:prSet>
      <dgm:spPr/>
      <dgm:t>
        <a:bodyPr/>
        <a:lstStyle/>
        <a:p>
          <a:endParaRPr lang="es-ES"/>
        </a:p>
      </dgm:t>
    </dgm:pt>
    <dgm:pt modelId="{711FE20C-2788-480A-A5F2-0435151D615D}" type="pres">
      <dgm:prSet presAssocID="{7315309A-52B2-4417-B06A-677FADF4286E}" presName="FourNodes_4_text" presStyleLbl="node1" presStyleIdx="3" presStyleCnt="4">
        <dgm:presLayoutVars>
          <dgm:bulletEnabled val="1"/>
        </dgm:presLayoutVars>
      </dgm:prSet>
      <dgm:spPr/>
      <dgm:t>
        <a:bodyPr/>
        <a:lstStyle/>
        <a:p>
          <a:endParaRPr lang="es-ES"/>
        </a:p>
      </dgm:t>
    </dgm:pt>
  </dgm:ptLst>
  <dgm:cxnLst>
    <dgm:cxn modelId="{2C31FDEA-3842-4A6D-A9E7-5BB455B81A29}" srcId="{7315309A-52B2-4417-B06A-677FADF4286E}" destId="{2391B366-9E9C-4308-9389-EC9CB04A09D7}" srcOrd="3" destOrd="0" parTransId="{0B018046-954B-47A2-8EAC-F89C3FCD3E5E}" sibTransId="{DA668376-F488-48EA-BCB0-2D9FF11BF46D}"/>
    <dgm:cxn modelId="{561CEC1E-B206-48A3-86CF-3CDACE6FB8EC}" srcId="{7315309A-52B2-4417-B06A-677FADF4286E}" destId="{ED305C9B-E5DB-4E70-A67B-D33469E5A038}" srcOrd="1" destOrd="0" parTransId="{0FC2814B-38FE-4239-8DE9-A2BCF9634777}" sibTransId="{1C096DAD-E304-4461-A1CC-2417E74B27D2}"/>
    <dgm:cxn modelId="{59109CE6-A34B-4C80-9D23-FD590B385994}" type="presOf" srcId="{FB4B7F56-4E5F-42B8-A4B2-191E9BEC77E5}" destId="{C3D1B28E-F4BB-4D27-8259-C262DB6A260A}" srcOrd="0" destOrd="0" presId="urn:microsoft.com/office/officeart/2005/8/layout/vProcess5"/>
    <dgm:cxn modelId="{B98E12FF-3556-4898-A63A-F3FA2964DEF7}" type="presOf" srcId="{ED305C9B-E5DB-4E70-A67B-D33469E5A038}" destId="{1B643F0F-FBA2-4649-B075-13E2750D1A2F}" srcOrd="0" destOrd="0" presId="urn:microsoft.com/office/officeart/2005/8/layout/vProcess5"/>
    <dgm:cxn modelId="{05298B61-6523-4B7B-ACB5-601DE910FA24}" type="presOf" srcId="{79CE09FA-0B7E-4468-8C4D-7BDFC05AAFD3}" destId="{33F354C1-5584-4C1C-9087-6A3ECF763A14}" srcOrd="0" destOrd="0" presId="urn:microsoft.com/office/officeart/2005/8/layout/vProcess5"/>
    <dgm:cxn modelId="{50952592-E6AE-45AC-A2A1-7356327014BC}" type="presOf" srcId="{2391B366-9E9C-4308-9389-EC9CB04A09D7}" destId="{6AD6FBC7-B3BE-4B23-AA45-6C9124EC51C3}" srcOrd="0" destOrd="0" presId="urn:microsoft.com/office/officeart/2005/8/layout/vProcess5"/>
    <dgm:cxn modelId="{74455492-5F34-4081-9EF7-8F51739B96E6}" type="presOf" srcId="{1F578AC9-FD0C-493C-B2A1-FC5898CCC3EA}" destId="{F472881B-8EC3-424B-A34C-CAB1242AA8E4}" srcOrd="0" destOrd="0" presId="urn:microsoft.com/office/officeart/2005/8/layout/vProcess5"/>
    <dgm:cxn modelId="{BAA4C774-139F-4A57-9CD8-48E9B182D5EE}" type="presOf" srcId="{ED305C9B-E5DB-4E70-A67B-D33469E5A038}" destId="{868BC40B-4D20-4E69-A3E5-FBAA606B80B2}" srcOrd="1" destOrd="0" presId="urn:microsoft.com/office/officeart/2005/8/layout/vProcess5"/>
    <dgm:cxn modelId="{39496E85-BE54-4931-983D-6F2401F34A29}" type="presOf" srcId="{79CE09FA-0B7E-4468-8C4D-7BDFC05AAFD3}" destId="{314EADB4-8663-419C-963C-03C0DCD47644}" srcOrd="1" destOrd="0" presId="urn:microsoft.com/office/officeart/2005/8/layout/vProcess5"/>
    <dgm:cxn modelId="{D1AF46B0-4FBF-4C78-9371-5E8EE0AEBA13}" type="presOf" srcId="{2391B366-9E9C-4308-9389-EC9CB04A09D7}" destId="{711FE20C-2788-480A-A5F2-0435151D615D}" srcOrd="1" destOrd="0" presId="urn:microsoft.com/office/officeart/2005/8/layout/vProcess5"/>
    <dgm:cxn modelId="{2BA1AC28-33EE-4A9A-B787-64A5BA7D8FED}" type="presOf" srcId="{1C096DAD-E304-4461-A1CC-2417E74B27D2}" destId="{772BC4F5-CEE6-458A-8160-E49A710BD12D}" srcOrd="0" destOrd="0" presId="urn:microsoft.com/office/officeart/2005/8/layout/vProcess5"/>
    <dgm:cxn modelId="{12B34482-B2CC-45BD-A522-0CAD4729B684}" srcId="{7315309A-52B2-4417-B06A-677FADF4286E}" destId="{79CE09FA-0B7E-4468-8C4D-7BDFC05AAFD3}" srcOrd="2" destOrd="0" parTransId="{B5DBEE60-BA55-4E4E-8C87-2459D8CA0158}" sibTransId="{FB4B7F56-4E5F-42B8-A4B2-191E9BEC77E5}"/>
    <dgm:cxn modelId="{686BE48B-264B-4645-849D-F001654FA1FF}" type="presOf" srcId="{6CE21E48-4659-401A-8225-F3DA8E8FC2A2}" destId="{4885A300-EBDC-44BE-AE01-B8F4F86A275B}" srcOrd="0" destOrd="0" presId="urn:microsoft.com/office/officeart/2005/8/layout/vProcess5"/>
    <dgm:cxn modelId="{5D18B08F-BD81-43A0-A80C-67C8246DC655}" type="presOf" srcId="{7315309A-52B2-4417-B06A-677FADF4286E}" destId="{01C41622-E139-47C9-A003-5E142DC99E5F}" srcOrd="0" destOrd="0" presId="urn:microsoft.com/office/officeart/2005/8/layout/vProcess5"/>
    <dgm:cxn modelId="{DD71C81A-71BF-4802-8F2B-AF43E091EC33}" srcId="{7315309A-52B2-4417-B06A-677FADF4286E}" destId="{1F578AC9-FD0C-493C-B2A1-FC5898CCC3EA}" srcOrd="0" destOrd="0" parTransId="{46D0932D-3127-440A-B78A-ACF71F9B151B}" sibTransId="{6CE21E48-4659-401A-8225-F3DA8E8FC2A2}"/>
    <dgm:cxn modelId="{6B994144-4DA8-4AFB-901D-62A49581DBFC}" type="presOf" srcId="{1F578AC9-FD0C-493C-B2A1-FC5898CCC3EA}" destId="{2B12F3B5-18FD-4B76-ACAC-EB20DE948837}" srcOrd="1" destOrd="0" presId="urn:microsoft.com/office/officeart/2005/8/layout/vProcess5"/>
    <dgm:cxn modelId="{D450C794-3570-4F57-9480-26DD0ABC62F6}" type="presParOf" srcId="{01C41622-E139-47C9-A003-5E142DC99E5F}" destId="{0BDB49AF-0D36-4176-9405-C79867400AB5}" srcOrd="0" destOrd="0" presId="urn:microsoft.com/office/officeart/2005/8/layout/vProcess5"/>
    <dgm:cxn modelId="{FEF6DAA3-9FFF-41D4-8399-F90FC14952BA}" type="presParOf" srcId="{01C41622-E139-47C9-A003-5E142DC99E5F}" destId="{F472881B-8EC3-424B-A34C-CAB1242AA8E4}" srcOrd="1" destOrd="0" presId="urn:microsoft.com/office/officeart/2005/8/layout/vProcess5"/>
    <dgm:cxn modelId="{14A031C7-29C2-42FC-871C-ABFDAA941490}" type="presParOf" srcId="{01C41622-E139-47C9-A003-5E142DC99E5F}" destId="{1B643F0F-FBA2-4649-B075-13E2750D1A2F}" srcOrd="2" destOrd="0" presId="urn:microsoft.com/office/officeart/2005/8/layout/vProcess5"/>
    <dgm:cxn modelId="{C22DC892-1AB3-4681-A183-97BC813E0ADE}" type="presParOf" srcId="{01C41622-E139-47C9-A003-5E142DC99E5F}" destId="{33F354C1-5584-4C1C-9087-6A3ECF763A14}" srcOrd="3" destOrd="0" presId="urn:microsoft.com/office/officeart/2005/8/layout/vProcess5"/>
    <dgm:cxn modelId="{67041AC1-D359-4D1D-9065-30EE888FD353}" type="presParOf" srcId="{01C41622-E139-47C9-A003-5E142DC99E5F}" destId="{6AD6FBC7-B3BE-4B23-AA45-6C9124EC51C3}" srcOrd="4" destOrd="0" presId="urn:microsoft.com/office/officeart/2005/8/layout/vProcess5"/>
    <dgm:cxn modelId="{FE97928B-EC36-4236-9E0B-32BB95A8AE1A}" type="presParOf" srcId="{01C41622-E139-47C9-A003-5E142DC99E5F}" destId="{4885A300-EBDC-44BE-AE01-B8F4F86A275B}" srcOrd="5" destOrd="0" presId="urn:microsoft.com/office/officeart/2005/8/layout/vProcess5"/>
    <dgm:cxn modelId="{C654BBBC-A544-4528-8BD6-200B185E634C}" type="presParOf" srcId="{01C41622-E139-47C9-A003-5E142DC99E5F}" destId="{772BC4F5-CEE6-458A-8160-E49A710BD12D}" srcOrd="6" destOrd="0" presId="urn:microsoft.com/office/officeart/2005/8/layout/vProcess5"/>
    <dgm:cxn modelId="{81F4AACB-84CA-453E-8BD4-EC9DAAD3A311}" type="presParOf" srcId="{01C41622-E139-47C9-A003-5E142DC99E5F}" destId="{C3D1B28E-F4BB-4D27-8259-C262DB6A260A}" srcOrd="7" destOrd="0" presId="urn:microsoft.com/office/officeart/2005/8/layout/vProcess5"/>
    <dgm:cxn modelId="{16AA6CF1-238D-4F10-AA07-41BC1E4970CF}" type="presParOf" srcId="{01C41622-E139-47C9-A003-5E142DC99E5F}" destId="{2B12F3B5-18FD-4B76-ACAC-EB20DE948837}" srcOrd="8" destOrd="0" presId="urn:microsoft.com/office/officeart/2005/8/layout/vProcess5"/>
    <dgm:cxn modelId="{C511C6A4-B6A3-457A-AD0C-A5A777F8C82E}" type="presParOf" srcId="{01C41622-E139-47C9-A003-5E142DC99E5F}" destId="{868BC40B-4D20-4E69-A3E5-FBAA606B80B2}" srcOrd="9" destOrd="0" presId="urn:microsoft.com/office/officeart/2005/8/layout/vProcess5"/>
    <dgm:cxn modelId="{64020BB9-3027-4ACE-9085-35F6B11816EA}" type="presParOf" srcId="{01C41622-E139-47C9-A003-5E142DC99E5F}" destId="{314EADB4-8663-419C-963C-03C0DCD47644}" srcOrd="10" destOrd="0" presId="urn:microsoft.com/office/officeart/2005/8/layout/vProcess5"/>
    <dgm:cxn modelId="{889178DF-1C2C-45EE-9F86-28552B89B1DB}" type="presParOf" srcId="{01C41622-E139-47C9-A003-5E142DC99E5F}" destId="{711FE20C-2788-480A-A5F2-0435151D615D}" srcOrd="11" destOrd="0" presId="urn:microsoft.com/office/officeart/2005/8/layout/vProcess5"/>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gm:drawing xmlns:dgm="http://schemas.openxmlformats.org/drawingml/2006/diagram" xmlns:a="http://schemas.openxmlformats.org/drawingml/2006/main">
  <dsp:spTree xmlns:dsp="http://schemas.microsoft.com/office/drawing/2008/diagram">
    <dsp:nvGrpSpPr>
      <dsp:cNvPr id="0" name=""/>
      <dsp:cNvGrpSpPr/>
    </dsp:nvGrpSpPr>
    <dsp:grpSpPr/>
    <dsp:sp modelId="{1973F18D-FABD-4A84-8F84-8B9D330D941E}" macro="" textlink="">
      <dsp:nvSpPr>
        <dsp:cNvPr id="0" name=""/>
        <dsp:cNvSpPr/>
      </dsp:nvSpPr>
      <dsp:spPr>
        <a:xfrm>
          <a:off x="0" y="0"/>
          <a:ext cx="4950653" cy="8744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pt-BR" sz="2400" kern="1200" dirty="0" smtClean="0"/>
            <a:t>TORNEO CARIBE</a:t>
          </a:r>
          <a:endParaRPr lang="es-ES" sz="2400" kern="1200" dirty="0"/>
        </a:p>
      </dsp:txBody>
      <dsp:txXfrm>
        <a:off x="0" y="0"/>
        <a:ext cx="3956022" cy="874401"/>
      </dsp:txXfrm>
    </dsp:sp>
    <dsp:sp modelId="{DE2577D5-9283-487C-A894-5468C761EE39}" macro="" textlink="">
      <dsp:nvSpPr>
        <dsp:cNvPr id="0" name=""/>
        <dsp:cNvSpPr/>
      </dsp:nvSpPr>
      <dsp:spPr>
        <a:xfrm>
          <a:off x="369691" y="995845"/>
          <a:ext cx="4950653" cy="8744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pt-BR" sz="2400" kern="1200" dirty="0" smtClean="0"/>
            <a:t>JUEGOS CENTROAMERICANOS</a:t>
          </a:r>
          <a:endParaRPr lang="es-ES" sz="2400" kern="1200" dirty="0"/>
        </a:p>
      </dsp:txBody>
      <dsp:txXfrm>
        <a:off x="369691" y="995845"/>
        <a:ext cx="4012601" cy="874401"/>
      </dsp:txXfrm>
    </dsp:sp>
    <dsp:sp modelId="{39647E07-B6EA-4E98-9025-FADC7F972F68}" macro="" textlink="">
      <dsp:nvSpPr>
        <dsp:cNvPr id="0" name=""/>
        <dsp:cNvSpPr/>
      </dsp:nvSpPr>
      <dsp:spPr>
        <a:xfrm>
          <a:off x="739383" y="1991691"/>
          <a:ext cx="4950653" cy="8744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pt-BR" sz="2400" kern="1200" dirty="0" smtClean="0"/>
            <a:t>JUEGOS PANAMERICANOS</a:t>
          </a:r>
          <a:endParaRPr lang="es-ES" sz="2400" kern="1200" dirty="0"/>
        </a:p>
      </dsp:txBody>
      <dsp:txXfrm>
        <a:off x="739383" y="1991691"/>
        <a:ext cx="4012601" cy="874401"/>
      </dsp:txXfrm>
    </dsp:sp>
    <dsp:sp modelId="{34FBE16D-720F-4895-AEDF-D7C014393E12}" macro="" textlink="">
      <dsp:nvSpPr>
        <dsp:cNvPr id="0" name=""/>
        <dsp:cNvSpPr/>
      </dsp:nvSpPr>
      <dsp:spPr>
        <a:xfrm>
          <a:off x="1109074" y="2987537"/>
          <a:ext cx="4950653" cy="8744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pt-BR" sz="2400" kern="1200" dirty="0" smtClean="0"/>
            <a:t>TORNEO PREOLIMPICO</a:t>
          </a:r>
          <a:endParaRPr lang="es-ES" sz="2400" kern="1200" dirty="0"/>
        </a:p>
      </dsp:txBody>
      <dsp:txXfrm>
        <a:off x="1109074" y="2987537"/>
        <a:ext cx="4012601" cy="874401"/>
      </dsp:txXfrm>
    </dsp:sp>
    <dsp:sp modelId="{C3B3E831-A08D-4837-805B-1D79BD000BFF}" macro="" textlink="">
      <dsp:nvSpPr>
        <dsp:cNvPr id="0" name=""/>
        <dsp:cNvSpPr/>
      </dsp:nvSpPr>
      <dsp:spPr>
        <a:xfrm>
          <a:off x="1478766" y="3983382"/>
          <a:ext cx="4950653" cy="8744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pt-BR" sz="2400" kern="1200" dirty="0" smtClean="0"/>
            <a:t>JUEGOS OLIMPICOS</a:t>
          </a:r>
          <a:endParaRPr lang="es-ES" sz="2400" kern="1200" dirty="0"/>
        </a:p>
      </dsp:txBody>
      <dsp:txXfrm>
        <a:off x="1478766" y="3983382"/>
        <a:ext cx="4012601" cy="874401"/>
      </dsp:txXfrm>
    </dsp:sp>
    <dsp:sp modelId="{5BAC6DB7-A570-458D-B64C-A8CA6F177815}" macro="" textlink="">
      <dsp:nvSpPr>
        <dsp:cNvPr id="0" name=""/>
        <dsp:cNvSpPr/>
      </dsp:nvSpPr>
      <dsp:spPr>
        <a:xfrm>
          <a:off x="4382292" y="638798"/>
          <a:ext cx="568360" cy="56836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es-ES" sz="2500" kern="1200" dirty="0"/>
        </a:p>
      </dsp:txBody>
      <dsp:txXfrm>
        <a:off x="4382292" y="638798"/>
        <a:ext cx="568360" cy="568360"/>
      </dsp:txXfrm>
    </dsp:sp>
    <dsp:sp modelId="{DA95DDCE-A44B-4170-9E0E-06FE66B08D7D}" macro="" textlink="">
      <dsp:nvSpPr>
        <dsp:cNvPr id="0" name=""/>
        <dsp:cNvSpPr/>
      </dsp:nvSpPr>
      <dsp:spPr>
        <a:xfrm>
          <a:off x="4751984" y="1634644"/>
          <a:ext cx="568360" cy="56836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es-ES" sz="2500" kern="1200" dirty="0"/>
        </a:p>
      </dsp:txBody>
      <dsp:txXfrm>
        <a:off x="4751984" y="1634644"/>
        <a:ext cx="568360" cy="568360"/>
      </dsp:txXfrm>
    </dsp:sp>
    <dsp:sp modelId="{475EF010-BE18-4E58-AF47-91483DFB8917}" macro="" textlink="">
      <dsp:nvSpPr>
        <dsp:cNvPr id="0" name=""/>
        <dsp:cNvSpPr/>
      </dsp:nvSpPr>
      <dsp:spPr>
        <a:xfrm>
          <a:off x="5121675" y="2615916"/>
          <a:ext cx="568360" cy="56836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es-ES" sz="2500" kern="1200" dirty="0"/>
        </a:p>
      </dsp:txBody>
      <dsp:txXfrm>
        <a:off x="5121675" y="2615916"/>
        <a:ext cx="568360" cy="568360"/>
      </dsp:txXfrm>
    </dsp:sp>
    <dsp:sp modelId="{086B4885-FA19-40C4-83B0-09E5F73870F4}" macro="" textlink="">
      <dsp:nvSpPr>
        <dsp:cNvPr id="0" name=""/>
        <dsp:cNvSpPr/>
      </dsp:nvSpPr>
      <dsp:spPr>
        <a:xfrm>
          <a:off x="5491367" y="3621477"/>
          <a:ext cx="568360" cy="56836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es-ES" sz="2500" kern="1200" dirty="0"/>
        </a:p>
      </dsp:txBody>
      <dsp:txXfrm>
        <a:off x="5491367" y="3621477"/>
        <a:ext cx="568360" cy="568360"/>
      </dsp:txXfrm>
    </dsp:sp>
  </dsp:spTree>
</dgm:drawing>
</file>

<file path=ppt/diagrams/drawing2.xml><?xml version="1.0" encoding="utf-8"?>
<dgm:drawing xmlns:dgm="http://schemas.openxmlformats.org/drawingml/2006/diagram" xmlns:a="http://schemas.openxmlformats.org/drawingml/2006/main">
  <dsp:spTree xmlns:dsp="http://schemas.microsoft.com/office/drawing/2008/diagram">
    <dsp:nvGrpSpPr>
      <dsp:cNvPr id="0" name=""/>
      <dsp:cNvGrpSpPr/>
    </dsp:nvGrpSpPr>
    <dsp:grpSpPr/>
    <dsp:sp modelId="{F472881B-8EC3-424B-A34C-CAB1242AA8E4}" macro="" textlink="">
      <dsp:nvSpPr>
        <dsp:cNvPr id="0" name=""/>
        <dsp:cNvSpPr/>
      </dsp:nvSpPr>
      <dsp:spPr>
        <a:xfrm>
          <a:off x="0" y="0"/>
          <a:ext cx="5143536" cy="10687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pt-BR" sz="2800" kern="1200" dirty="0" smtClean="0"/>
            <a:t>TORNEO NORCA</a:t>
          </a:r>
          <a:endParaRPr lang="es-ES" sz="2800" kern="1200" dirty="0"/>
        </a:p>
      </dsp:txBody>
      <dsp:txXfrm>
        <a:off x="0" y="0"/>
        <a:ext cx="3962608" cy="1068712"/>
      </dsp:txXfrm>
    </dsp:sp>
    <dsp:sp modelId="{1B643F0F-FBA2-4649-B075-13E2750D1A2F}" macro="" textlink="">
      <dsp:nvSpPr>
        <dsp:cNvPr id="0" name=""/>
        <dsp:cNvSpPr/>
      </dsp:nvSpPr>
      <dsp:spPr>
        <a:xfrm>
          <a:off x="430771" y="1263023"/>
          <a:ext cx="5143536" cy="10687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pt-BR" sz="2800" kern="1200" dirty="0" smtClean="0"/>
            <a:t>PANAMERICANO DEL DEPORTE</a:t>
          </a:r>
          <a:endParaRPr lang="es-ES" sz="2800" kern="1200" dirty="0"/>
        </a:p>
      </dsp:txBody>
      <dsp:txXfrm>
        <a:off x="430771" y="1263023"/>
        <a:ext cx="4018101" cy="1068712"/>
      </dsp:txXfrm>
    </dsp:sp>
    <dsp:sp modelId="{33F354C1-5584-4C1C-9087-6A3ECF763A14}" macro="" textlink="">
      <dsp:nvSpPr>
        <dsp:cNvPr id="0" name=""/>
        <dsp:cNvSpPr/>
      </dsp:nvSpPr>
      <dsp:spPr>
        <a:xfrm>
          <a:off x="855112" y="2526047"/>
          <a:ext cx="5143536" cy="10687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pt-BR" sz="2800" kern="1200" dirty="0" smtClean="0"/>
            <a:t>CAMPEONATO MUNDIAL</a:t>
          </a:r>
          <a:endParaRPr lang="es-ES" sz="2800" kern="1200" dirty="0"/>
        </a:p>
      </dsp:txBody>
      <dsp:txXfrm>
        <a:off x="855112" y="2526047"/>
        <a:ext cx="4024531" cy="1068712"/>
      </dsp:txXfrm>
    </dsp:sp>
    <dsp:sp modelId="{6AD6FBC7-B3BE-4B23-AA45-6C9124EC51C3}" macro="" textlink="">
      <dsp:nvSpPr>
        <dsp:cNvPr id="0" name=""/>
        <dsp:cNvSpPr/>
      </dsp:nvSpPr>
      <dsp:spPr>
        <a:xfrm>
          <a:off x="1285883" y="3789071"/>
          <a:ext cx="5143536" cy="10687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pt-BR" sz="2800" kern="1200" dirty="0" smtClean="0"/>
            <a:t>JUEGOS OLIMPICOS</a:t>
          </a:r>
          <a:endParaRPr lang="es-ES" sz="2800" kern="1200" dirty="0"/>
        </a:p>
      </dsp:txBody>
      <dsp:txXfrm>
        <a:off x="1285883" y="3789071"/>
        <a:ext cx="4018101" cy="1068712"/>
      </dsp:txXfrm>
    </dsp:sp>
    <dsp:sp modelId="{4885A300-EBDC-44BE-AE01-B8F4F86A275B}" macro="" textlink="">
      <dsp:nvSpPr>
        <dsp:cNvPr id="0" name=""/>
        <dsp:cNvSpPr/>
      </dsp:nvSpPr>
      <dsp:spPr>
        <a:xfrm>
          <a:off x="4448872" y="818536"/>
          <a:ext cx="694663" cy="694663"/>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endParaRPr lang="es-ES" sz="3100" kern="1200" dirty="0"/>
        </a:p>
      </dsp:txBody>
      <dsp:txXfrm>
        <a:off x="4448872" y="818536"/>
        <a:ext cx="694663" cy="694663"/>
      </dsp:txXfrm>
    </dsp:sp>
    <dsp:sp modelId="{772BC4F5-CEE6-458A-8160-E49A710BD12D}" macro="" textlink="">
      <dsp:nvSpPr>
        <dsp:cNvPr id="0" name=""/>
        <dsp:cNvSpPr/>
      </dsp:nvSpPr>
      <dsp:spPr>
        <a:xfrm>
          <a:off x="4879644" y="2081560"/>
          <a:ext cx="694663" cy="694663"/>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endParaRPr lang="es-ES" sz="3100" kern="1200" dirty="0"/>
        </a:p>
      </dsp:txBody>
      <dsp:txXfrm>
        <a:off x="4879644" y="2081560"/>
        <a:ext cx="694663" cy="694663"/>
      </dsp:txXfrm>
    </dsp:sp>
    <dsp:sp modelId="{C3D1B28E-F4BB-4D27-8259-C262DB6A260A}" macro="" textlink="">
      <dsp:nvSpPr>
        <dsp:cNvPr id="0" name=""/>
        <dsp:cNvSpPr/>
      </dsp:nvSpPr>
      <dsp:spPr>
        <a:xfrm>
          <a:off x="5303985" y="3344584"/>
          <a:ext cx="694663" cy="694663"/>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endParaRPr lang="es-ES" sz="3100" kern="1200" dirty="0"/>
        </a:p>
      </dsp:txBody>
      <dsp:txXfrm>
        <a:off x="5303985" y="3344584"/>
        <a:ext cx="694663" cy="694663"/>
      </dsp:txXfrm>
    </dsp:sp>
  </dsp:spTree>
</dgm: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s-E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s-ES"/>
          </a:p>
        </p:txBody>
      </p:sp>
      <p:sp>
        <p:nvSpPr>
          <p:cNvPr id="4" name="Date Placeholder 3"/>
          <p:cNvSpPr>
            <a:spLocks noGrp="1"/>
          </p:cNvSpPr>
          <p:nvPr>
            <p:ph type="dt" sz="half" idx="10"/>
          </p:nvPr>
        </p:nvSpPr>
        <p:spPr/>
        <p:txBody>
          <a:bodyPr/>
          <a:lstStyle/>
          <a:p>
            <a:fld id="{9690F66D-26B9-4A00-BCA3-768A7FA3621B}" type="datetimeFigureOut">
              <a:rPr lang="es-ES" smtClean="0"/>
              <a:pPr/>
              <a:t>11/07/2016</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1058CA67-EB27-46EC-B371-50B82FD5A8BA}" type="slidenum">
              <a:rPr lang="es-ES" smtClean="0"/>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p>
            <a:fld id="{9690F66D-26B9-4A00-BCA3-768A7FA3621B}" type="datetimeFigureOut">
              <a:rPr lang="es-ES" smtClean="0"/>
              <a:pPr/>
              <a:t>11/07/2016</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1058CA67-EB27-46EC-B371-50B82FD5A8BA}" type="slidenum">
              <a:rPr lang="es-ES" smtClean="0"/>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s-E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p>
            <a:fld id="{9690F66D-26B9-4A00-BCA3-768A7FA3621B}" type="datetimeFigureOut">
              <a:rPr lang="es-ES" smtClean="0"/>
              <a:pPr/>
              <a:t>11/07/2016</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1058CA67-EB27-46EC-B371-50B82FD5A8BA}" type="slidenum">
              <a:rPr lang="es-ES" smtClean="0"/>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p>
            <a:fld id="{9690F66D-26B9-4A00-BCA3-768A7FA3621B}" type="datetimeFigureOut">
              <a:rPr lang="es-ES" smtClean="0"/>
              <a:pPr/>
              <a:t>11/07/2016</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1058CA67-EB27-46EC-B371-50B82FD5A8BA}" type="slidenum">
              <a:rPr lang="es-ES" smtClean="0"/>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E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90F66D-26B9-4A00-BCA3-768A7FA3621B}" type="datetimeFigureOut">
              <a:rPr lang="es-ES" smtClean="0"/>
              <a:pPr/>
              <a:t>11/07/2016</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1058CA67-EB27-46EC-B371-50B82FD5A8BA}" type="slidenum">
              <a:rPr lang="es-ES" smtClean="0"/>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Date Placeholder 4"/>
          <p:cNvSpPr>
            <a:spLocks noGrp="1"/>
          </p:cNvSpPr>
          <p:nvPr>
            <p:ph type="dt" sz="half" idx="10"/>
          </p:nvPr>
        </p:nvSpPr>
        <p:spPr/>
        <p:txBody>
          <a:bodyPr/>
          <a:lstStyle/>
          <a:p>
            <a:fld id="{9690F66D-26B9-4A00-BCA3-768A7FA3621B}" type="datetimeFigureOut">
              <a:rPr lang="es-ES" smtClean="0"/>
              <a:pPr/>
              <a:t>11/07/2016</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1058CA67-EB27-46EC-B371-50B82FD5A8BA}" type="slidenum">
              <a:rPr lang="es-ES" smtClean="0"/>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s-E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7" name="Date Placeholder 6"/>
          <p:cNvSpPr>
            <a:spLocks noGrp="1"/>
          </p:cNvSpPr>
          <p:nvPr>
            <p:ph type="dt" sz="half" idx="10"/>
          </p:nvPr>
        </p:nvSpPr>
        <p:spPr/>
        <p:txBody>
          <a:bodyPr/>
          <a:lstStyle/>
          <a:p>
            <a:fld id="{9690F66D-26B9-4A00-BCA3-768A7FA3621B}" type="datetimeFigureOut">
              <a:rPr lang="es-ES" smtClean="0"/>
              <a:pPr/>
              <a:t>11/07/2016</a:t>
            </a:fld>
            <a:endParaRPr lang="es-ES" dirty="0"/>
          </a:p>
        </p:txBody>
      </p:sp>
      <p:sp>
        <p:nvSpPr>
          <p:cNvPr id="8" name="Footer Placeholder 7"/>
          <p:cNvSpPr>
            <a:spLocks noGrp="1"/>
          </p:cNvSpPr>
          <p:nvPr>
            <p:ph type="ftr" sz="quarter" idx="11"/>
          </p:nvPr>
        </p:nvSpPr>
        <p:spPr/>
        <p:txBody>
          <a:bodyPr/>
          <a:lstStyle/>
          <a:p>
            <a:endParaRPr lang="es-ES" dirty="0"/>
          </a:p>
        </p:txBody>
      </p:sp>
      <p:sp>
        <p:nvSpPr>
          <p:cNvPr id="9" name="Slide Number Placeholder 8"/>
          <p:cNvSpPr>
            <a:spLocks noGrp="1"/>
          </p:cNvSpPr>
          <p:nvPr>
            <p:ph type="sldNum" sz="quarter" idx="12"/>
          </p:nvPr>
        </p:nvSpPr>
        <p:spPr/>
        <p:txBody>
          <a:bodyPr/>
          <a:lstStyle/>
          <a:p>
            <a:fld id="{1058CA67-EB27-46EC-B371-50B82FD5A8BA}" type="slidenum">
              <a:rPr lang="es-ES" smtClean="0"/>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Date Placeholder 2"/>
          <p:cNvSpPr>
            <a:spLocks noGrp="1"/>
          </p:cNvSpPr>
          <p:nvPr>
            <p:ph type="dt" sz="half" idx="10"/>
          </p:nvPr>
        </p:nvSpPr>
        <p:spPr/>
        <p:txBody>
          <a:bodyPr/>
          <a:lstStyle/>
          <a:p>
            <a:fld id="{9690F66D-26B9-4A00-BCA3-768A7FA3621B}" type="datetimeFigureOut">
              <a:rPr lang="es-ES" smtClean="0"/>
              <a:pPr/>
              <a:t>11/07/2016</a:t>
            </a:fld>
            <a:endParaRPr lang="es-ES" dirty="0"/>
          </a:p>
        </p:txBody>
      </p:sp>
      <p:sp>
        <p:nvSpPr>
          <p:cNvPr id="4" name="Footer Placeholder 3"/>
          <p:cNvSpPr>
            <a:spLocks noGrp="1"/>
          </p:cNvSpPr>
          <p:nvPr>
            <p:ph type="ftr" sz="quarter" idx="11"/>
          </p:nvPr>
        </p:nvSpPr>
        <p:spPr/>
        <p:txBody>
          <a:bodyPr/>
          <a:lstStyle/>
          <a:p>
            <a:endParaRPr lang="es-ES" dirty="0"/>
          </a:p>
        </p:txBody>
      </p:sp>
      <p:sp>
        <p:nvSpPr>
          <p:cNvPr id="5" name="Slide Number Placeholder 4"/>
          <p:cNvSpPr>
            <a:spLocks noGrp="1"/>
          </p:cNvSpPr>
          <p:nvPr>
            <p:ph type="sldNum" sz="quarter" idx="12"/>
          </p:nvPr>
        </p:nvSpPr>
        <p:spPr/>
        <p:txBody>
          <a:bodyPr/>
          <a:lstStyle/>
          <a:p>
            <a:fld id="{1058CA67-EB27-46EC-B371-50B82FD5A8BA}" type="slidenum">
              <a:rPr lang="es-ES" smtClean="0"/>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90F66D-26B9-4A00-BCA3-768A7FA3621B}" type="datetimeFigureOut">
              <a:rPr lang="es-ES" smtClean="0"/>
              <a:pPr/>
              <a:t>11/07/2016</a:t>
            </a:fld>
            <a:endParaRPr lang="es-ES" dirty="0"/>
          </a:p>
        </p:txBody>
      </p:sp>
      <p:sp>
        <p:nvSpPr>
          <p:cNvPr id="3" name="Footer Placeholder 2"/>
          <p:cNvSpPr>
            <a:spLocks noGrp="1"/>
          </p:cNvSpPr>
          <p:nvPr>
            <p:ph type="ftr" sz="quarter" idx="11"/>
          </p:nvPr>
        </p:nvSpPr>
        <p:spPr/>
        <p:txBody>
          <a:bodyPr/>
          <a:lstStyle/>
          <a:p>
            <a:endParaRPr lang="es-ES" dirty="0"/>
          </a:p>
        </p:txBody>
      </p:sp>
      <p:sp>
        <p:nvSpPr>
          <p:cNvPr id="4" name="Slide Number Placeholder 3"/>
          <p:cNvSpPr>
            <a:spLocks noGrp="1"/>
          </p:cNvSpPr>
          <p:nvPr>
            <p:ph type="sldNum" sz="quarter" idx="12"/>
          </p:nvPr>
        </p:nvSpPr>
        <p:spPr/>
        <p:txBody>
          <a:bodyPr/>
          <a:lstStyle/>
          <a:p>
            <a:fld id="{1058CA67-EB27-46EC-B371-50B82FD5A8BA}" type="slidenum">
              <a:rPr lang="es-ES" smtClean="0"/>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s-E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90F66D-26B9-4A00-BCA3-768A7FA3621B}" type="datetimeFigureOut">
              <a:rPr lang="es-ES" smtClean="0"/>
              <a:pPr/>
              <a:t>11/07/2016</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1058CA67-EB27-46EC-B371-50B82FD5A8BA}" type="slidenum">
              <a:rPr lang="es-ES" smtClean="0"/>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s-E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90F66D-26B9-4A00-BCA3-768A7FA3621B}" type="datetimeFigureOut">
              <a:rPr lang="es-ES" smtClean="0"/>
              <a:pPr/>
              <a:t>11/07/2016</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1058CA67-EB27-46EC-B371-50B82FD5A8BA}" type="slidenum">
              <a:rPr lang="es-ES" smtClean="0"/>
              <a:pPr/>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s-E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90F66D-26B9-4A00-BCA3-768A7FA3621B}" type="datetimeFigureOut">
              <a:rPr lang="es-ES" smtClean="0"/>
              <a:pPr/>
              <a:t>11/07/2016</a:t>
            </a:fld>
            <a:endParaRPr lang="es-E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58CA67-EB27-46EC-B371-50B82FD5A8BA}" type="slidenum">
              <a:rPr lang="es-ES" smtClean="0"/>
              <a:pPr/>
              <a:t>‹Nº›</a:t>
            </a:fld>
            <a:endParaRPr lang="es-E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2" y="6140255"/>
            <a:ext cx="4572000" cy="646331"/>
          </a:xfrm>
          <a:prstGeom prst="rect">
            <a:avLst/>
          </a:prstGeom>
        </p:spPr>
        <p:txBody>
          <a:bodyPr>
            <a:spAutoFit/>
          </a:bodyPr>
          <a:lstStyle/>
          <a:p>
            <a:pPr marL="342900" indent="-342900">
              <a:buAutoNum type="arabicPeriod"/>
            </a:pPr>
            <a:r>
              <a:rPr lang="es-ES" b="1" dirty="0" smtClean="0"/>
              <a:t>"EL BIEN MÁS PRECIADO (...) </a:t>
            </a:r>
          </a:p>
          <a:p>
            <a:pPr marL="342900" indent="-342900"/>
            <a:r>
              <a:rPr lang="es-ES" b="1" dirty="0" smtClean="0"/>
              <a:t>ES EL DE PERTENECER AL PUEBLO CUBANO".</a:t>
            </a:r>
            <a:endParaRPr lang="es-ES" b="1" dirty="0"/>
          </a:p>
        </p:txBody>
      </p:sp>
      <p:pic>
        <p:nvPicPr>
          <p:cNvPr id="5" name="Picture 4" descr="12825635_244420462560537_171906340_n.jpg"/>
          <p:cNvPicPr>
            <a:picLocks noChangeAspect="1"/>
          </p:cNvPicPr>
          <p:nvPr/>
        </p:nvPicPr>
        <p:blipFill>
          <a:blip r:embed="rId2">
            <a:lum contrast="-60000"/>
          </a:blip>
          <a:stretch>
            <a:fillRect/>
          </a:stretch>
        </p:blipFill>
        <p:spPr>
          <a:xfrm>
            <a:off x="0" y="-24"/>
            <a:ext cx="9144000" cy="5715040"/>
          </a:xfrm>
          <a:prstGeom prst="rect">
            <a:avLst/>
          </a:prstGeom>
        </p:spPr>
      </p:pic>
      <p:sp>
        <p:nvSpPr>
          <p:cNvPr id="4" name="Rectangle 3"/>
          <p:cNvSpPr/>
          <p:nvPr/>
        </p:nvSpPr>
        <p:spPr>
          <a:xfrm>
            <a:off x="1571604" y="3246310"/>
            <a:ext cx="5657639" cy="175432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PIPD BALONMANO</a:t>
            </a:r>
          </a:p>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2016</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71472" y="1581495"/>
            <a:ext cx="8072494"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Objetivo: </a:t>
            </a: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Adecuar  la motricidad  general  a  motricidad  específica  del deporte balonmano</a:t>
            </a: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Diversión: </a:t>
            </a:r>
            <a:r>
              <a:rPr lang="es-ES" strike="sngStrike" dirty="0" smtClean="0">
                <a:latin typeface="Arial" pitchFamily="34" charset="0"/>
                <a:cs typeface="Arial" pitchFamily="34" charset="0"/>
              </a:rPr>
              <a:t>Los niños a estas edades tienen que divertirse entrenando. </a:t>
            </a:r>
          </a:p>
          <a:p>
            <a:pPr lvl="0" algn="just" eaLnBrk="0" fontAlgn="base" hangingPunct="0">
              <a:spcBef>
                <a:spcPct val="0"/>
              </a:spcBef>
              <a:spcAft>
                <a:spcPct val="0"/>
              </a:spcAft>
            </a:pPr>
            <a:r>
              <a:rPr kumimoji="0" lang="es-E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Los niños a estas edades deben</a:t>
            </a:r>
            <a:r>
              <a:rPr kumimoji="0" lang="es-ES" b="0" i="0" u="none" strike="noStrike" cap="none" normalizeH="0" dirty="0" smtClean="0">
                <a:ln>
                  <a:noFill/>
                </a:ln>
                <a:solidFill>
                  <a:srgbClr val="FF0000"/>
                </a:solidFill>
                <a:effectLst/>
                <a:latin typeface="Arial" pitchFamily="34" charset="0"/>
                <a:ea typeface="Times New Roman" pitchFamily="18" charset="0"/>
                <a:cs typeface="Arial" pitchFamily="34" charset="0"/>
              </a:rPr>
              <a:t> de aprender los primeros pasos mediante el juego</a:t>
            </a: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Oposición y colaboración</a:t>
            </a: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Debe existir oposición, colaboración y rivalidad</a:t>
            </a:r>
            <a:r>
              <a:rPr kumimoji="0" lang="es-ES"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entre ellos, para que el proceso se produzca más eficiente y el apoyo a compañeros provocará exitosa ayuda al equipo.</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No especialización: </a:t>
            </a: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 estas edades ningún niño debe especializarse en posiciones de juego y menos aún como portero</a:t>
            </a:r>
            <a:r>
              <a:rPr kumimoji="0" lang="es-E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Fomentar: </a:t>
            </a: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Que pasen y reciban el balón, constantemente, mediante juegos pre-deportivos.</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Asociar: </a:t>
            </a: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El trabajo global y fragmentario básico, así como el desarrollo polivalente de las </a:t>
            </a:r>
            <a:r>
              <a:rPr kumimoji="0" lang="es-E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(Habilidades) </a:t>
            </a:r>
            <a:r>
              <a:rPr kumimoji="0" lang="es-ES" b="0" i="0" u="none" strike="sngStrike" cap="none" normalizeH="0" baseline="0" dirty="0" smtClean="0">
                <a:ln>
                  <a:noFill/>
                </a:ln>
                <a:solidFill>
                  <a:schemeClr val="tx1"/>
                </a:solidFill>
                <a:effectLst/>
                <a:latin typeface="Arial" pitchFamily="34" charset="0"/>
                <a:ea typeface="Times New Roman" pitchFamily="18" charset="0"/>
                <a:cs typeface="Arial" pitchFamily="34" charset="0"/>
              </a:rPr>
              <a:t>capacidades físicas </a:t>
            </a: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dentro de los propios juegos pre-deportivos.</a:t>
            </a:r>
            <a:endParaRPr kumimoji="0" lang="es-ES"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4 CuadroTexto"/>
          <p:cNvSpPr txBox="1"/>
          <p:nvPr/>
        </p:nvSpPr>
        <p:spPr>
          <a:xfrm>
            <a:off x="642910" y="571480"/>
            <a:ext cx="7858180" cy="830997"/>
          </a:xfrm>
          <a:prstGeom prst="rect">
            <a:avLst/>
          </a:prstGeom>
          <a:noFill/>
        </p:spPr>
        <p:txBody>
          <a:bodyPr wrap="square" rtlCol="0">
            <a:spAutoFit/>
          </a:bodyPr>
          <a:lstStyle/>
          <a:p>
            <a:pPr lvl="0" algn="ctr" fontAlgn="base">
              <a:spcBef>
                <a:spcPct val="0"/>
              </a:spcBef>
              <a:spcAft>
                <a:spcPct val="0"/>
              </a:spcAft>
            </a:pPr>
            <a:r>
              <a:rPr lang="es-ES" sz="2400" b="1" dirty="0" smtClean="0">
                <a:latin typeface="Arial" pitchFamily="34" charset="0"/>
                <a:ea typeface="Times New Roman" pitchFamily="18" charset="0"/>
                <a:cs typeface="Arial" pitchFamily="34" charset="0"/>
              </a:rPr>
              <a:t>INDICACIONES METODOLÓGICAS PARA LAS EDADES ENTRE 6- 8 AÑOS.</a:t>
            </a:r>
            <a:endParaRPr lang="es-ES" sz="1100" dirty="0" smtClean="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357158" y="1115874"/>
            <a:ext cx="8072494" cy="51706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Objetivo General:</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Desarrollar aptitudes, capacidades y habilidades básicas como introducción al juego de  balonmano.</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Objetivo Educativo: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Despertar el interés y la motivación hacia la práctica de actividades deportivas colectivas durante el tiempo libre.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Objetivos Específicos:</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Crear hábitos morales y volitivos, así como el espíritu colectivista en los niños, basados en los principios de la educación.</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Condicionar</a:t>
            </a:r>
            <a:r>
              <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s-ES" sz="1600" b="1" i="0" u="none" strike="sngStrike" cap="none" normalizeH="0" baseline="0" dirty="0" smtClean="0">
                <a:ln>
                  <a:noFill/>
                </a:ln>
                <a:solidFill>
                  <a:schemeClr val="tx1"/>
                </a:solidFill>
                <a:effectLst/>
                <a:latin typeface="Arial" pitchFamily="34" charset="0"/>
                <a:ea typeface="Times New Roman" pitchFamily="18" charset="0"/>
                <a:cs typeface="Arial" pitchFamily="34" charset="0"/>
              </a:rPr>
              <a:t>Mejorar</a:t>
            </a:r>
            <a:r>
              <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el estado físico:</a:t>
            </a: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insistiendo en capacidades esenciales en este periodo como la </a:t>
            </a:r>
            <a:r>
              <a:rPr kumimoji="0" lang="es-ES" sz="16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Agilidad,</a:t>
            </a:r>
            <a:r>
              <a:rPr kumimoji="0" lang="es-ES" sz="1600" b="0" i="0" u="none" strike="noStrike" cap="none" normalizeH="0" dirty="0" smtClean="0">
                <a:ln>
                  <a:noFill/>
                </a:ln>
                <a:solidFill>
                  <a:srgbClr val="FF0000"/>
                </a:solidFill>
                <a:effectLst/>
                <a:latin typeface="Arial" pitchFamily="34" charset="0"/>
                <a:ea typeface="Times New Roman" pitchFamily="18" charset="0"/>
                <a:cs typeface="Arial" pitchFamily="34" charset="0"/>
              </a:rPr>
              <a:t> Coordinación, </a:t>
            </a:r>
            <a:r>
              <a:rPr kumimoji="0" lang="es-ES" sz="1600" b="0" i="0" u="none" strike="sngStrike" cap="none" normalizeH="0" baseline="0" dirty="0" smtClean="0">
                <a:ln>
                  <a:noFill/>
                </a:ln>
                <a:solidFill>
                  <a:schemeClr val="tx1"/>
                </a:solidFill>
                <a:effectLst/>
                <a:latin typeface="Arial" pitchFamily="34" charset="0"/>
                <a:ea typeface="Times New Roman" pitchFamily="18" charset="0"/>
                <a:cs typeface="Arial" pitchFamily="34" charset="0"/>
              </a:rPr>
              <a:t>velocidad, la resistencia aerobia </a:t>
            </a: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 la movilidad articular.</a:t>
            </a:r>
          </a:p>
          <a:p>
            <a:pPr marL="0" marR="0" lvl="0" indent="0" algn="just" defTabSz="914400" rtl="0" eaLnBrk="0" fontAlgn="base" latinLnBrk="0" hangingPunct="0">
              <a:lnSpc>
                <a:spcPct val="100000"/>
              </a:lnSpc>
              <a:spcBef>
                <a:spcPct val="0"/>
              </a:spcBef>
              <a:spcAft>
                <a:spcPct val="0"/>
              </a:spcAft>
              <a:buClrTx/>
              <a:buSzTx/>
              <a:buFontTx/>
              <a:buNone/>
              <a:tabLst/>
            </a:pPr>
            <a:endParaRPr lang="pt-BR" sz="1600" dirty="0" smtClean="0">
              <a:latin typeface="Arial" pitchFamily="34" charset="0"/>
              <a:ea typeface="Times New Roman" pitchFamily="18" charset="0"/>
              <a:cs typeface="Arial" pitchFamily="34" charset="0"/>
            </a:endParaRPr>
          </a:p>
          <a:p>
            <a:pPr lvl="0" algn="just" fontAlgn="base">
              <a:spcBef>
                <a:spcPct val="0"/>
              </a:spcBef>
              <a:spcAft>
                <a:spcPct val="0"/>
              </a:spcAft>
            </a:pPr>
            <a:r>
              <a:rPr lang="es-ES" sz="1600" b="1" dirty="0" smtClean="0">
                <a:latin typeface="Arial" pitchFamily="34" charset="0"/>
                <a:ea typeface="Times New Roman" pitchFamily="18" charset="0"/>
                <a:cs typeface="Arial" pitchFamily="34" charset="0"/>
              </a:rPr>
              <a:t>Aplicar:</a:t>
            </a:r>
            <a:r>
              <a:rPr lang="es-ES" sz="1600" dirty="0" smtClean="0">
                <a:latin typeface="Arial" pitchFamily="34" charset="0"/>
                <a:ea typeface="Times New Roman" pitchFamily="18" charset="0"/>
                <a:cs typeface="Arial" pitchFamily="34" charset="0"/>
              </a:rPr>
              <a:t> Las habilidades motrices básicas en juegos pre-deportivos aplicados al balonmano, encadenando las acciones.</a:t>
            </a:r>
          </a:p>
          <a:p>
            <a:pPr lvl="0" algn="just" fontAlgn="base">
              <a:spcBef>
                <a:spcPct val="0"/>
              </a:spcBef>
              <a:spcAft>
                <a:spcPct val="0"/>
              </a:spcAft>
            </a:pPr>
            <a:endParaRPr lang="es-ES" sz="1000" dirty="0" smtClean="0">
              <a:latin typeface="Arial" pitchFamily="34" charset="0"/>
              <a:cs typeface="Arial" pitchFamily="34" charset="0"/>
            </a:endParaRPr>
          </a:p>
          <a:p>
            <a:pPr lvl="0" algn="just" eaLnBrk="0" fontAlgn="base" hangingPunct="0">
              <a:spcBef>
                <a:spcPct val="0"/>
              </a:spcBef>
              <a:spcAft>
                <a:spcPct val="0"/>
              </a:spcAft>
            </a:pPr>
            <a:r>
              <a:rPr lang="es-ES" sz="1600" b="1" dirty="0" smtClean="0">
                <a:latin typeface="Arial" pitchFamily="34" charset="0"/>
                <a:ea typeface="Times New Roman" pitchFamily="18" charset="0"/>
                <a:cs typeface="Arial" pitchFamily="34" charset="0"/>
              </a:rPr>
              <a:t>Incentivar:</a:t>
            </a:r>
            <a:r>
              <a:rPr lang="es-ES" sz="1600" dirty="0" smtClean="0">
                <a:latin typeface="Arial" pitchFamily="34" charset="0"/>
                <a:ea typeface="Times New Roman" pitchFamily="18" charset="0"/>
                <a:cs typeface="Arial" pitchFamily="34" charset="0"/>
              </a:rPr>
              <a:t> Mediante el juego, la corrección de errores para lograr desarrollar las habilidades técnicas y tácticas necesarias.</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4 CuadroTexto"/>
          <p:cNvSpPr txBox="1"/>
          <p:nvPr/>
        </p:nvSpPr>
        <p:spPr>
          <a:xfrm>
            <a:off x="714348" y="214290"/>
            <a:ext cx="7858180" cy="830997"/>
          </a:xfrm>
          <a:prstGeom prst="rect">
            <a:avLst/>
          </a:prstGeom>
          <a:noFill/>
        </p:spPr>
        <p:txBody>
          <a:bodyPr wrap="square" rtlCol="0">
            <a:spAutoFit/>
          </a:bodyPr>
          <a:lstStyle/>
          <a:p>
            <a:pPr lvl="0" algn="ctr" fontAlgn="base">
              <a:spcBef>
                <a:spcPct val="0"/>
              </a:spcBef>
              <a:spcAft>
                <a:spcPct val="0"/>
              </a:spcAft>
            </a:pPr>
            <a:r>
              <a:rPr lang="es-ES" sz="2400" b="1" dirty="0" smtClean="0">
                <a:latin typeface="Arial" pitchFamily="34" charset="0"/>
                <a:ea typeface="Times New Roman" pitchFamily="18" charset="0"/>
                <a:cs typeface="Arial" pitchFamily="34" charset="0"/>
              </a:rPr>
              <a:t>OBJETIVOS PARA EL PROCESO DE ENSEÑANZA EN LAS  EDADES ENTRE 6- 8 AÑOS.</a:t>
            </a:r>
            <a:endParaRPr lang="es-ES" sz="11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00034" y="214290"/>
            <a:ext cx="8215370" cy="461665"/>
          </a:xfrm>
          <a:prstGeom prst="rect">
            <a:avLst/>
          </a:prstGeom>
          <a:noFill/>
        </p:spPr>
        <p:txBody>
          <a:bodyPr wrap="square" rtlCol="0">
            <a:spAutoFit/>
          </a:bodyPr>
          <a:lstStyle/>
          <a:p>
            <a:pPr algn="ctr"/>
            <a:r>
              <a:rPr lang="es-ES" sz="2400" b="1" dirty="0" smtClean="0"/>
              <a:t>SISTEMAS DE CONTENIDOS EN LAS  EDADES ENTRE 6- 8 AÑOS.</a:t>
            </a:r>
            <a:endParaRPr lang="es-ES" sz="2400" dirty="0"/>
          </a:p>
        </p:txBody>
      </p:sp>
      <p:sp>
        <p:nvSpPr>
          <p:cNvPr id="10241" name="Rectangle 1"/>
          <p:cNvSpPr>
            <a:spLocks noChangeArrowheads="1"/>
          </p:cNvSpPr>
          <p:nvPr/>
        </p:nvSpPr>
        <p:spPr bwMode="auto">
          <a:xfrm>
            <a:off x="571472" y="857232"/>
            <a:ext cx="7929618"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Familiarización con el balón:</a:t>
            </a:r>
          </a:p>
          <a:p>
            <a:pPr lvl="0">
              <a:buFont typeface="Wingdings" pitchFamily="2" charset="2"/>
              <a:buChar char="Ø"/>
            </a:pPr>
            <a:r>
              <a:rPr lang="es-ES" sz="1600" dirty="0" smtClean="0">
                <a:latin typeface="Arial" pitchFamily="34" charset="0"/>
                <a:cs typeface="Arial" pitchFamily="34" charset="0"/>
              </a:rPr>
              <a:t>Juegos sin y con variados ritmos de desplazamientos.</a:t>
            </a:r>
          </a:p>
          <a:p>
            <a:pPr lvl="0">
              <a:buFont typeface="Wingdings" pitchFamily="2" charset="2"/>
              <a:buChar char="Ø"/>
            </a:pPr>
            <a:r>
              <a:rPr lang="es-ES" sz="1600" dirty="0" smtClean="0">
                <a:latin typeface="Arial" pitchFamily="34" charset="0"/>
                <a:cs typeface="Arial" pitchFamily="34" charset="0"/>
              </a:rPr>
              <a:t>Juegos con cambios de dirección y sentido en los desplazamientos.</a:t>
            </a:r>
          </a:p>
          <a:p>
            <a:pPr lvl="0">
              <a:buFont typeface="Wingdings" pitchFamily="2" charset="2"/>
              <a:buChar char="Ø"/>
            </a:pPr>
            <a:r>
              <a:rPr lang="es-ES" sz="1600" dirty="0" smtClean="0">
                <a:latin typeface="Arial" pitchFamily="34" charset="0"/>
                <a:cs typeface="Arial" pitchFamily="34" charset="0"/>
              </a:rPr>
              <a:t>Juegos de arranques o salidas de desplazamientos con paradas.</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pt-B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pt-BR" sz="800" dirty="0" smtClean="0">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Familiarización con los desplazamientos:</a:t>
            </a:r>
          </a:p>
          <a:p>
            <a:pPr lvl="0">
              <a:buFont typeface="Wingdings" pitchFamily="2" charset="2"/>
              <a:buChar char="Ø"/>
            </a:pPr>
            <a:r>
              <a:rPr lang="es-ES" dirty="0" smtClean="0"/>
              <a:t>Juegos con objetivos de adaptación al balón variables, sin y con desplazamientos.</a:t>
            </a:r>
          </a:p>
          <a:p>
            <a:pPr lvl="0">
              <a:buFont typeface="Wingdings" pitchFamily="2" charset="2"/>
              <a:buChar char="Ø"/>
            </a:pPr>
            <a:r>
              <a:rPr lang="es-ES" dirty="0" smtClean="0"/>
              <a:t>Juegos de destreza con dominio cuerpo-balón, saltos, giros, desplazamientos.</a:t>
            </a:r>
          </a:p>
          <a:p>
            <a:pPr lvl="0">
              <a:buFont typeface="Wingdings" pitchFamily="2" charset="2"/>
              <a:buChar char="Ø"/>
            </a:pPr>
            <a:r>
              <a:rPr lang="es-ES" dirty="0" smtClean="0"/>
              <a:t>Juegos de manejo y dominio del balón en espacios próximos y con protección del mismo, así como drible continuo, etc.</a:t>
            </a:r>
          </a:p>
          <a:p>
            <a:pPr lvl="0">
              <a:buFont typeface="Wingdings" pitchFamily="2" charset="2"/>
              <a:buChar char="Ø"/>
            </a:pPr>
            <a:endParaRPr lang="pt-BR" dirty="0" smtClean="0"/>
          </a:p>
          <a:p>
            <a:r>
              <a:rPr lang="es-ES" b="1" dirty="0" smtClean="0">
                <a:latin typeface="Arial" pitchFamily="34" charset="0"/>
                <a:cs typeface="Arial" pitchFamily="34" charset="0"/>
              </a:rPr>
              <a:t>Familiarización con el contrario:</a:t>
            </a:r>
            <a:endParaRPr lang="es-ES" dirty="0" smtClean="0">
              <a:latin typeface="Arial" pitchFamily="34" charset="0"/>
              <a:cs typeface="Arial" pitchFamily="34" charset="0"/>
            </a:endParaRPr>
          </a:p>
          <a:p>
            <a:pPr lvl="0">
              <a:buFont typeface="Wingdings" pitchFamily="2" charset="2"/>
              <a:buChar char="Ø"/>
            </a:pPr>
            <a:r>
              <a:rPr lang="es-ES" dirty="0" smtClean="0"/>
              <a:t>Juegos con oposición-cooperación sin y con balón, sin permitir comportamientos peligrosos.</a:t>
            </a:r>
          </a:p>
          <a:p>
            <a:pPr lvl="0">
              <a:buFont typeface="Wingdings" pitchFamily="2" charset="2"/>
              <a:buChar char="Ø"/>
            </a:pPr>
            <a:r>
              <a:rPr lang="es-ES" dirty="0" smtClean="0"/>
              <a:t>Juegos con objetivos que prevalezca la lucha de contrarios logrando el objetivo final, sin permitir un comportamiento peligroso.</a:t>
            </a:r>
          </a:p>
          <a:p>
            <a:pPr lvl="0"/>
            <a:endParaRPr lang="pt-BR" dirty="0" smtClean="0"/>
          </a:p>
          <a:p>
            <a:r>
              <a:rPr lang="es-ES" b="1" dirty="0" smtClean="0"/>
              <a:t>Juegos de Destreza Motriz. (Dribling, Pases, </a:t>
            </a:r>
            <a:r>
              <a:rPr lang="es-ES" b="1" dirty="0" smtClean="0">
                <a:solidFill>
                  <a:srgbClr val="FF0000"/>
                </a:solidFill>
              </a:rPr>
              <a:t>Competiciones Traslado de Balón)</a:t>
            </a:r>
            <a:endParaRPr lang="es-ES" dirty="0" smtClean="0">
              <a:solidFill>
                <a:srgbClr val="FF0000"/>
              </a:solidFill>
            </a:endParaRPr>
          </a:p>
          <a:p>
            <a:pPr lvl="0"/>
            <a:endParaRPr lang="es-ES" dirty="0" smtClean="0"/>
          </a:p>
          <a:p>
            <a:r>
              <a:rPr lang="es-ES" b="1" dirty="0" smtClean="0"/>
              <a:t>Pequeños Juegos de Conductas Tácticas.</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rot="10800000" flipV="1">
            <a:off x="571472" y="928670"/>
            <a:ext cx="7929618" cy="23698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 se divierten y participan con disposición y voluntad ante los juegos propuestos y cuales son lo de mayor gusto.</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 poseen espíritu de colaboración y oposición correcta, con sus compañeros y ante el adversario.</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 conoce y respeta las normas de cada juego. Sistema de enseñanza</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4 CuadroTexto"/>
          <p:cNvSpPr txBox="1"/>
          <p:nvPr/>
        </p:nvSpPr>
        <p:spPr>
          <a:xfrm>
            <a:off x="500034" y="538443"/>
            <a:ext cx="8215370" cy="461665"/>
          </a:xfrm>
          <a:prstGeom prst="rect">
            <a:avLst/>
          </a:prstGeom>
          <a:noFill/>
        </p:spPr>
        <p:txBody>
          <a:bodyPr wrap="square" rtlCol="0">
            <a:spAutoFit/>
          </a:bodyPr>
          <a:lstStyle/>
          <a:p>
            <a:pPr algn="ctr"/>
            <a:r>
              <a:rPr lang="es-ES" sz="2400" b="1" dirty="0" smtClean="0"/>
              <a:t>CRITERIOS EVALUATIVOS</a:t>
            </a:r>
            <a:endParaRPr lang="es-ES" sz="2400" dirty="0"/>
          </a:p>
        </p:txBody>
      </p:sp>
      <p:sp>
        <p:nvSpPr>
          <p:cNvPr id="7" name="6 CuadroTexto"/>
          <p:cNvSpPr txBox="1"/>
          <p:nvPr/>
        </p:nvSpPr>
        <p:spPr>
          <a:xfrm>
            <a:off x="571472" y="3357562"/>
            <a:ext cx="8215370" cy="461665"/>
          </a:xfrm>
          <a:prstGeom prst="rect">
            <a:avLst/>
          </a:prstGeom>
          <a:noFill/>
        </p:spPr>
        <p:txBody>
          <a:bodyPr wrap="square" rtlCol="0">
            <a:spAutoFit/>
          </a:bodyPr>
          <a:lstStyle/>
          <a:p>
            <a:r>
              <a:rPr lang="es-ES_tradnl" sz="2400" b="1" dirty="0" smtClean="0"/>
              <a:t>PROPUESTA DE % DE TRABAJO PARA LA EDADES 6 Y 8 AÑOS.</a:t>
            </a:r>
            <a:endParaRPr lang="es-ES" sz="2400" dirty="0"/>
          </a:p>
        </p:txBody>
      </p:sp>
      <p:graphicFrame>
        <p:nvGraphicFramePr>
          <p:cNvPr id="8" name="7 Tabla"/>
          <p:cNvGraphicFramePr>
            <a:graphicFrameLocks noGrp="1"/>
          </p:cNvGraphicFramePr>
          <p:nvPr/>
        </p:nvGraphicFramePr>
        <p:xfrm>
          <a:off x="642910" y="4143380"/>
          <a:ext cx="5500726" cy="975360"/>
        </p:xfrm>
        <a:graphic>
          <a:graphicData uri="http://schemas.openxmlformats.org/drawingml/2006/table">
            <a:tbl>
              <a:tblPr/>
              <a:tblGrid>
                <a:gridCol w="2534622"/>
                <a:gridCol w="2966104"/>
              </a:tblGrid>
              <a:tr h="0">
                <a:tc>
                  <a:txBody>
                    <a:bodyPr/>
                    <a:lstStyle/>
                    <a:p>
                      <a:pPr algn="just">
                        <a:spcAft>
                          <a:spcPts val="0"/>
                        </a:spcAft>
                      </a:pPr>
                      <a:r>
                        <a:rPr lang="es-ES_tradnl" sz="1600" b="1" dirty="0">
                          <a:latin typeface="Arial"/>
                          <a:ea typeface="Times New Roman"/>
                        </a:rPr>
                        <a:t>Tareas didácticas</a:t>
                      </a:r>
                      <a:endParaRPr lang="es-ES" sz="16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_tradnl" sz="1600" b="1" dirty="0">
                          <a:latin typeface="Arial"/>
                          <a:ea typeface="Times New Roman"/>
                        </a:rPr>
                        <a:t>% Volumen de las cargas</a:t>
                      </a:r>
                      <a:endParaRPr lang="es-ES" sz="16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spcAft>
                          <a:spcPts val="0"/>
                        </a:spcAft>
                      </a:pPr>
                      <a:r>
                        <a:rPr lang="es-ES_tradnl" sz="1200" dirty="0">
                          <a:latin typeface="Arial"/>
                          <a:ea typeface="Times New Roman"/>
                        </a:rPr>
                        <a:t>Transferencias de destrezas motrices</a:t>
                      </a:r>
                      <a:endParaRPr lang="es-E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_tradnl" sz="1200" dirty="0">
                          <a:latin typeface="Arial"/>
                          <a:ea typeface="Times New Roman"/>
                        </a:rPr>
                        <a:t>40</a:t>
                      </a:r>
                      <a:endParaRPr lang="es-E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spcAft>
                          <a:spcPts val="0"/>
                        </a:spcAft>
                      </a:pPr>
                      <a:r>
                        <a:rPr lang="es-ES_tradnl" sz="1200" dirty="0">
                          <a:latin typeface="Arial"/>
                          <a:ea typeface="Times New Roman"/>
                        </a:rPr>
                        <a:t>Transferencias de conducta </a:t>
                      </a:r>
                      <a:r>
                        <a:rPr lang="es-ES_tradnl" sz="1200" dirty="0" smtClean="0">
                          <a:latin typeface="Arial"/>
                          <a:ea typeface="Times New Roman"/>
                        </a:rPr>
                        <a:t>táctica</a:t>
                      </a:r>
                    </a:p>
                    <a:p>
                      <a:pPr algn="just">
                        <a:spcAft>
                          <a:spcPts val="0"/>
                        </a:spcAft>
                      </a:pPr>
                      <a:endParaRPr lang="es-E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_tradnl" sz="1200" dirty="0">
                          <a:latin typeface="Arial"/>
                          <a:ea typeface="Times New Roman"/>
                        </a:rPr>
                        <a:t>60</a:t>
                      </a:r>
                      <a:endParaRPr lang="es-E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266" name="Rectangle 2"/>
          <p:cNvSpPr>
            <a:spLocks noChangeArrowheads="1"/>
          </p:cNvSpPr>
          <p:nvPr/>
        </p:nvSpPr>
        <p:spPr bwMode="auto">
          <a:xfrm>
            <a:off x="571472" y="5494631"/>
            <a:ext cx="7929618"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Las capacidades físicas se desarrollan de forma asociada a la ejecución de los juegos o actividades lúdicas propuesta.</a:t>
            </a:r>
            <a:endParaRPr kumimoji="0" lang="es-E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5786" y="357166"/>
            <a:ext cx="7358114" cy="369332"/>
          </a:xfrm>
          <a:prstGeom prst="rect">
            <a:avLst/>
          </a:prstGeom>
          <a:noFill/>
        </p:spPr>
        <p:txBody>
          <a:bodyPr wrap="square" rtlCol="0">
            <a:spAutoFit/>
          </a:bodyPr>
          <a:lstStyle/>
          <a:p>
            <a:pPr lvl="0" fontAlgn="base">
              <a:spcBef>
                <a:spcPct val="0"/>
              </a:spcBef>
              <a:spcAft>
                <a:spcPct val="0"/>
              </a:spcAft>
            </a:pPr>
            <a:r>
              <a:rPr kumimoji="0" lang="es-E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INDICACIONES METODOLÓGICAS CATEGORÍA 9-10 AÑOS:</a:t>
            </a:r>
            <a:endParaRPr lang="es-ES" dirty="0"/>
          </a:p>
        </p:txBody>
      </p:sp>
      <p:sp>
        <p:nvSpPr>
          <p:cNvPr id="3" name="Rectangle 1"/>
          <p:cNvSpPr>
            <a:spLocks noChangeArrowheads="1"/>
          </p:cNvSpPr>
          <p:nvPr/>
        </p:nvSpPr>
        <p:spPr bwMode="auto">
          <a:xfrm>
            <a:off x="428596" y="714356"/>
            <a:ext cx="7786742"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Aspectos del aprendizaje a tener en cuenta: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Que el niño se divierta cuando entrene.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Que tenga sentido de colaboración y oposición.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No especialización temprana  en ninguna posición, menos de portero.</a:t>
            </a:r>
          </a:p>
          <a:p>
            <a:pPr marL="0" marR="0" lvl="0" indent="0" algn="l" defTabSz="914400" rtl="0" eaLnBrk="0" fontAlgn="base" latinLnBrk="0" hangingPunct="0">
              <a:lnSpc>
                <a:spcPct val="100000"/>
              </a:lnSpc>
              <a:spcBef>
                <a:spcPct val="0"/>
              </a:spcBef>
              <a:spcAft>
                <a:spcPct val="0"/>
              </a:spcAft>
              <a:buClrTx/>
              <a:buSzTx/>
              <a:tabLst/>
            </a:pPr>
            <a:endPar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Crearles hábitos de pasar y lanzar frecuentemente.</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Asociarles el trabajo técnico-metodológico global y fragmentario básico, así como en las capacidades físicas esenciales.</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Introducirlos en el balonmano con medidas del terreno, porterías y tiempos reducidos de juego (mini-balonmano).</a:t>
            </a:r>
          </a:p>
          <a:p>
            <a:pPr marL="0" marR="0" lvl="0" indent="0" algn="just" defTabSz="914400" rtl="0" eaLnBrk="0" fontAlgn="base" latinLnBrk="0" hangingPunct="0">
              <a:lnSpc>
                <a:spcPct val="100000"/>
              </a:lnSpc>
              <a:spcBef>
                <a:spcPct val="0"/>
              </a:spcBef>
              <a:spcAft>
                <a:spcPct val="0"/>
              </a:spcAft>
              <a:buClrTx/>
              <a:buSzTx/>
              <a:tabLst/>
            </a:pPr>
            <a:endPar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Que el niño de estas edades se inicia en el deporte pedagógico, que se utiliza dentro de los planes y programas de la educación física y el deporte, que lo constituyen los juegos, la gimnasia y la recreación, y no los resultados competitivos y las altas marcas, sino el desarrollo armónico de las capacidades motoras y habilidades técnico-deportivas contempladas en los planes y programas de cada nivel.</a:t>
            </a:r>
          </a:p>
          <a:p>
            <a:pPr marL="0" marR="0" lvl="0" indent="0" algn="just" defTabSz="914400" rtl="0" eaLnBrk="0" fontAlgn="base" latinLnBrk="0" hangingPunct="0">
              <a:lnSpc>
                <a:spcPct val="100000"/>
              </a:lnSpc>
              <a:spcBef>
                <a:spcPct val="0"/>
              </a:spcBef>
              <a:spcAft>
                <a:spcPct val="0"/>
              </a:spcAft>
              <a:buClrTx/>
              <a:buSzTx/>
              <a:tabLst/>
            </a:pPr>
            <a:endPar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Métodos a emplear: explicativo-demostrativo, de ejercicios, repeticiones, intervalos variables o no, competitivo, etc.</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5786" y="500042"/>
            <a:ext cx="7358114" cy="923330"/>
          </a:xfrm>
          <a:prstGeom prst="rect">
            <a:avLst/>
          </a:prstGeom>
          <a:noFill/>
        </p:spPr>
        <p:txBody>
          <a:bodyPr wrap="square" rtlCol="0">
            <a:spAutoFit/>
          </a:bodyPr>
          <a:lstStyle/>
          <a:p>
            <a:pPr lvl="0" algn="ctr"/>
            <a:r>
              <a:rPr kumimoji="0" lang="es-E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OBJETIVOS PARA EL PROCESO DE ENSEÑANZA </a:t>
            </a:r>
          </a:p>
          <a:p>
            <a:pPr lvl="0" algn="ctr"/>
            <a:r>
              <a:rPr kumimoji="0" lang="es-E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 LA CATEGORIA 9- 10 AÑOS.</a:t>
            </a:r>
            <a:endParaRPr kumimoji="0" lang="es-ES" sz="1000" b="0" i="0" u="none" strike="noStrike" cap="none" normalizeH="0" baseline="0" dirty="0" smtClean="0">
              <a:ln>
                <a:noFill/>
              </a:ln>
              <a:solidFill>
                <a:schemeClr val="tx1"/>
              </a:solidFill>
              <a:effectLst/>
              <a:latin typeface="Arial" pitchFamily="34" charset="0"/>
              <a:cs typeface="Arial" pitchFamily="34" charset="0"/>
            </a:endParaRPr>
          </a:p>
          <a:p>
            <a:endParaRPr lang="es-ES" dirty="0"/>
          </a:p>
        </p:txBody>
      </p:sp>
      <p:sp>
        <p:nvSpPr>
          <p:cNvPr id="3" name="Rectangle 1"/>
          <p:cNvSpPr>
            <a:spLocks noChangeArrowheads="1"/>
          </p:cNvSpPr>
          <p:nvPr/>
        </p:nvSpPr>
        <p:spPr bwMode="auto">
          <a:xfrm>
            <a:off x="714348" y="1714488"/>
            <a:ext cx="7786742" cy="29546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Objetivos Generales: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just" defTabSz="914400" rtl="0" eaLnBrk="0" fontAlgn="base" latinLnBrk="0" hangingPunct="0">
              <a:lnSpc>
                <a:spcPct val="100000"/>
              </a:lnSpc>
              <a:spcBef>
                <a:spcPct val="0"/>
              </a:spcBef>
              <a:spcAft>
                <a:spcPct val="0"/>
              </a:spcAft>
              <a:buClrTx/>
              <a:buSzTx/>
              <a:buFontTx/>
              <a:buAutoNum type="arabicPeriod"/>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Despertar el interés y la motivación hacia la práctica de actividades deportivas colectivas durante el tiempo libre.</a:t>
            </a:r>
          </a:p>
          <a:p>
            <a:pPr marL="342900" marR="0" lvl="0" indent="-342900" algn="just" defTabSz="914400" rtl="0" eaLnBrk="0" fontAlgn="base" latinLnBrk="0" hangingPunct="0">
              <a:lnSpc>
                <a:spcPct val="100000"/>
              </a:lnSpc>
              <a:spcBef>
                <a:spcPct val="0"/>
              </a:spcBef>
              <a:spcAft>
                <a:spcPct val="0"/>
              </a:spcAft>
              <a:buClrTx/>
              <a:buSzTx/>
              <a:buFontTx/>
              <a:buAutoNum type="arabicPeriod"/>
              <a:tabLst/>
            </a:pP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 Contribuir al desarrollo de los hábitos de conducta de forma integral.</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 Lograr el desarrollo de las capacidades condicionales-coordinativas y habilidades técnicas básicas de los jóvenes talentos del deporte.</a:t>
            </a:r>
            <a:endParaRPr kumimoji="0" lang="es-E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642910" y="785794"/>
            <a:ext cx="7929618" cy="48628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Objetivos Específicos:</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just" defTabSz="914400" rtl="0" eaLnBrk="0" fontAlgn="base" latinLnBrk="0" hangingPunct="0">
              <a:lnSpc>
                <a:spcPct val="100000"/>
              </a:lnSpc>
              <a:spcBef>
                <a:spcPct val="0"/>
              </a:spcBef>
              <a:spcAft>
                <a:spcPct val="0"/>
              </a:spcAft>
              <a:buClrTx/>
              <a:buSzTx/>
              <a:buFontTx/>
              <a:buAutoNum type="arabicPeriod"/>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Continuar creando hábitos morales y volitivos, así como el espíritu colectivista en los Niños,  basados en los principios de la educación.</a:t>
            </a:r>
          </a:p>
          <a:p>
            <a:pPr marL="342900" marR="0" lvl="0" indent="-342900" algn="just" defTabSz="914400" rtl="0" eaLnBrk="0" fontAlgn="base" latinLnBrk="0" hangingPunct="0">
              <a:lnSpc>
                <a:spcPct val="100000"/>
              </a:lnSpc>
              <a:spcBef>
                <a:spcPct val="0"/>
              </a:spcBef>
              <a:spcAft>
                <a:spcPct val="0"/>
              </a:spcAft>
              <a:buClrTx/>
              <a:buSzTx/>
              <a:tabLst/>
            </a:pP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 Continuar el mejoramiento de capacidades condicionales-coordinativas básicas, como la velocidad, la resistencia  aerobia, la fuerza y la movilidad articular, coordinación, regulación del movimiento, de adaptación y cambios motrices.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 Desarrollar los elementos técnicos básicos ofensivos-defensivos en juegos pre-deportivos aplicados al balonmano, encadenando varias acciones.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 Mediatizar en el juego la corrección de errores para lograr desarrollar las habilidades técnicas y tácticas, con un trabajo técnico-metodológico básico.</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5. Comenzar a aplicar conocimientos de reglas básicas en el balonmano.</a:t>
            </a:r>
            <a:endParaRPr kumimoji="0" lang="es-E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85786" y="500042"/>
            <a:ext cx="7358114" cy="369332"/>
          </a:xfrm>
          <a:prstGeom prst="rect">
            <a:avLst/>
          </a:prstGeom>
          <a:noFill/>
        </p:spPr>
        <p:txBody>
          <a:bodyPr wrap="square" rtlCol="0">
            <a:spAutoFit/>
          </a:bodyPr>
          <a:lstStyle/>
          <a:p>
            <a:pPr lvl="0" fontAlgn="base">
              <a:spcBef>
                <a:spcPct val="0"/>
              </a:spcBef>
              <a:spcAft>
                <a:spcPct val="0"/>
              </a:spcAft>
            </a:pPr>
            <a:r>
              <a:rPr kumimoji="0" lang="es-E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SISTEMAS DE CONTENIDOS EN LA CATEGORIA 9- 10 AÑOS.</a:t>
            </a:r>
            <a:endParaRPr lang="es-ES" dirty="0"/>
          </a:p>
        </p:txBody>
      </p:sp>
      <p:sp>
        <p:nvSpPr>
          <p:cNvPr id="6" name="Rectangle 1"/>
          <p:cNvSpPr>
            <a:spLocks noChangeArrowheads="1"/>
          </p:cNvSpPr>
          <p:nvPr/>
        </p:nvSpPr>
        <p:spPr bwMode="auto">
          <a:xfrm>
            <a:off x="714348" y="1428736"/>
            <a:ext cx="7858180" cy="437042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l" defTabSz="914400" rtl="0" eaLnBrk="0" fontAlgn="base" latinLnBrk="0" hangingPunct="0">
              <a:lnSpc>
                <a:spcPct val="100000"/>
              </a:lnSpc>
              <a:spcBef>
                <a:spcPct val="0"/>
              </a:spcBef>
              <a:spcAft>
                <a:spcPct val="0"/>
              </a:spcAft>
              <a:buClrTx/>
              <a:buSzTx/>
              <a:buFontTx/>
              <a:buAutoNum type="arabicPeriod"/>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Familiarización con la posición de base (posturas básicas y desplazamientos)</a:t>
            </a:r>
          </a:p>
          <a:p>
            <a:pPr marL="457200" marR="0" lvl="0" indent="-457200" algn="l" defTabSz="914400" rtl="0" eaLnBrk="0" fontAlgn="base" latinLnBrk="0" hangingPunct="0">
              <a:lnSpc>
                <a:spcPct val="100000"/>
              </a:lnSpc>
              <a:spcBef>
                <a:spcPct val="0"/>
              </a:spcBef>
              <a:spcAft>
                <a:spcPct val="0"/>
              </a:spcAft>
              <a:buClrTx/>
              <a:buSzTx/>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l" defTabSz="914400" rtl="0" eaLnBrk="0" fontAlgn="base" latinLnBrk="0" hangingPunct="0">
              <a:lnSpc>
                <a:spcPct val="100000"/>
              </a:lnSpc>
              <a:spcBef>
                <a:spcPct val="0"/>
              </a:spcBef>
              <a:spcAft>
                <a:spcPct val="0"/>
              </a:spcAft>
              <a:buClrTx/>
              <a:buSzTx/>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Enseñanza con medios que desarrollen las posiciones en ataque y defensa.</a:t>
            </a:r>
          </a:p>
          <a:p>
            <a:pPr marL="0" marR="0" lvl="0" indent="0" algn="l" defTabSz="914400" rtl="0" eaLnBrk="0" fontAlgn="base" latinLnBrk="0" hangingPunct="0">
              <a:lnSpc>
                <a:spcPct val="100000"/>
              </a:lnSpc>
              <a:spcBef>
                <a:spcPct val="0"/>
              </a:spcBef>
              <a:spcAft>
                <a:spcPct val="0"/>
              </a:spcAft>
              <a:buClrTx/>
              <a:buSzTx/>
              <a:tabLst/>
            </a:pPr>
            <a:endPar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Adoptar la postura en función del ataque y/o defensa contra un oponente.</a:t>
            </a:r>
          </a:p>
          <a:p>
            <a:pPr marL="0" marR="0" lvl="0" indent="0" algn="l" defTabSz="914400" rtl="0" eaLnBrk="0" fontAlgn="base" latinLnBrk="0" hangingPunct="0">
              <a:lnSpc>
                <a:spcPct val="100000"/>
              </a:lnSpc>
              <a:spcBef>
                <a:spcPct val="0"/>
              </a:spcBef>
              <a:spcAft>
                <a:spcPct val="0"/>
              </a:spcAft>
              <a:buClrTx/>
              <a:buSzTx/>
              <a:tabLst/>
            </a:pPr>
            <a:endPar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Realizar desplazamientos frontales, atrás, laterales y diagonales, en zig-zag, cambios de dirección, etc.; sin y contra un oponente.</a:t>
            </a:r>
          </a:p>
          <a:p>
            <a:pPr marL="0" marR="0" lvl="0" indent="0" algn="l" defTabSz="914400" rtl="0" eaLnBrk="0" fontAlgn="base" latinLnBrk="0" hangingPunct="0">
              <a:lnSpc>
                <a:spcPct val="100000"/>
              </a:lnSpc>
              <a:spcBef>
                <a:spcPct val="0"/>
              </a:spcBef>
              <a:spcAft>
                <a:spcPct val="0"/>
              </a:spcAft>
              <a:buClrTx/>
              <a:buSzTx/>
              <a:tabLst/>
            </a:pPr>
            <a:endPar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Medios para combinar la realización de diferentes posturas con desplazamientos sin y contra oponente.</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2857488" y="142852"/>
            <a:ext cx="5572164" cy="17851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28600" marR="0" lvl="0" indent="-228600" algn="l" defTabSz="914400" rtl="0" eaLnBrk="1" fontAlgn="base" latinLnBrk="0" hangingPunct="1">
              <a:lnSpc>
                <a:spcPct val="100000"/>
              </a:lnSpc>
              <a:spcBef>
                <a:spcPct val="0"/>
              </a:spcBef>
              <a:spcAft>
                <a:spcPct val="0"/>
              </a:spcAft>
              <a:buClrTx/>
              <a:buSzTx/>
              <a:buFontTx/>
              <a:buAutoNum type="arabicPeriod" startAt="2"/>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Familiarización con el balón:</a:t>
            </a:r>
          </a:p>
          <a:p>
            <a:pPr lvl="0">
              <a:buFont typeface="Arial" pitchFamily="34" charset="0"/>
              <a:buChar char="•"/>
            </a:pPr>
            <a:r>
              <a:rPr lang="es-ES_tradnl" dirty="0">
                <a:latin typeface="Arial" pitchFamily="34" charset="0"/>
                <a:cs typeface="Arial" pitchFamily="34" charset="0"/>
              </a:rPr>
              <a:t>Como situar las manos y los dedos para agarrar el balón, </a:t>
            </a:r>
            <a:endParaRPr lang="es-ES_tradnl" dirty="0" smtClean="0">
              <a:latin typeface="Arial" pitchFamily="34" charset="0"/>
              <a:cs typeface="Arial" pitchFamily="34" charset="0"/>
            </a:endParaRPr>
          </a:p>
          <a:p>
            <a:pPr lvl="0"/>
            <a:r>
              <a:rPr lang="es-ES_tradnl" dirty="0" smtClean="0">
                <a:latin typeface="Arial" pitchFamily="34" charset="0"/>
                <a:cs typeface="Arial" pitchFamily="34" charset="0"/>
              </a:rPr>
              <a:t>palma </a:t>
            </a:r>
            <a:r>
              <a:rPr lang="es-ES_tradnl" dirty="0">
                <a:latin typeface="Arial" pitchFamily="34" charset="0"/>
                <a:cs typeface="Arial" pitchFamily="34" charset="0"/>
              </a:rPr>
              <a:t>de la mano ahuecada con respecto al balón.</a:t>
            </a:r>
            <a:endParaRPr lang="es-ES" dirty="0">
              <a:latin typeface="Arial" pitchFamily="34" charset="0"/>
              <a:cs typeface="Arial" pitchFamily="34" charset="0"/>
            </a:endParaRPr>
          </a:p>
          <a:p>
            <a:pPr lvl="0">
              <a:buFont typeface="Arial" pitchFamily="34" charset="0"/>
              <a:buChar char="•"/>
            </a:pPr>
            <a:r>
              <a:rPr lang="es-ES_tradnl" dirty="0">
                <a:latin typeface="Arial" pitchFamily="34" charset="0"/>
                <a:cs typeface="Arial" pitchFamily="34" charset="0"/>
              </a:rPr>
              <a:t>Realizar círculos de brazos con el balón.</a:t>
            </a:r>
            <a:endParaRPr lang="es-ES" dirty="0">
              <a:latin typeface="Arial" pitchFamily="34" charset="0"/>
              <a:cs typeface="Arial" pitchFamily="34" charset="0"/>
            </a:endParaRPr>
          </a:p>
          <a:p>
            <a:pPr lvl="0">
              <a:buFont typeface="Arial" pitchFamily="34" charset="0"/>
              <a:buChar char="•"/>
            </a:pPr>
            <a:r>
              <a:rPr lang="es-ES_tradnl" dirty="0">
                <a:latin typeface="Arial" pitchFamily="34" charset="0"/>
                <a:cs typeface="Arial" pitchFamily="34" charset="0"/>
              </a:rPr>
              <a:t>Imitación de pase y de lanzamiento. </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2"/>
          <p:cNvSpPr>
            <a:spLocks noChangeArrowheads="1"/>
          </p:cNvSpPr>
          <p:nvPr/>
        </p:nvSpPr>
        <p:spPr bwMode="auto">
          <a:xfrm>
            <a:off x="357158" y="2071678"/>
            <a:ext cx="5357850" cy="12311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s-E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Elementos técnicos básicos ofensivos:</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Desplazamientos ofensivos.</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Pase-recibo (manejo y dominio del balón).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Drible.</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3"/>
          <p:cNvSpPr>
            <a:spLocks noChangeArrowheads="1"/>
          </p:cNvSpPr>
          <p:nvPr/>
        </p:nvSpPr>
        <p:spPr bwMode="auto">
          <a:xfrm>
            <a:off x="3571868" y="3286124"/>
            <a:ext cx="5500726" cy="17851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Elementos técnicos básicos defensivos:</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Desplazamientos defensivos.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Bloqueo individual.</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Intercepción del balón.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Familiarización con la técnica de blocaje del balón.</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4"/>
          <p:cNvSpPr>
            <a:spLocks noChangeArrowheads="1"/>
          </p:cNvSpPr>
          <p:nvPr/>
        </p:nvSpPr>
        <p:spPr bwMode="auto">
          <a:xfrm>
            <a:off x="428596" y="4921291"/>
            <a:ext cx="5643570" cy="15081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s-ES" sz="2000" b="1" i="0" u="none" strike="noStrike" cap="none" normalizeH="0" baseline="0" dirty="0" smtClean="0">
                <a:ln>
                  <a:noFill/>
                </a:ln>
                <a:solidFill>
                  <a:schemeClr val="tx1"/>
                </a:solidFill>
                <a:effectLst/>
                <a:latin typeface="Arial" pitchFamily="34" charset="0"/>
                <a:ea typeface="Calibri" pitchFamily="34" charset="0"/>
                <a:cs typeface="Arial" pitchFamily="34" charset="0"/>
              </a:rPr>
              <a:t>Táctica individual básica ofensiva-defensiva:</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b="0" i="0" u="none" strike="noStrike" cap="none" normalizeH="0" baseline="0" dirty="0" smtClean="0">
                <a:ln>
                  <a:noFill/>
                </a:ln>
                <a:solidFill>
                  <a:schemeClr val="tx1"/>
                </a:solidFill>
                <a:effectLst/>
                <a:latin typeface="Arial" pitchFamily="34" charset="0"/>
                <a:ea typeface="Calibri" pitchFamily="34" charset="0"/>
                <a:cs typeface="Arial" pitchFamily="34" charset="0"/>
              </a:rPr>
              <a:t>Ataque individual (juego 1 vs. 1).</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b="0" i="0" u="none" strike="noStrike" cap="none" normalizeH="0" baseline="0" dirty="0" smtClean="0">
                <a:ln>
                  <a:noFill/>
                </a:ln>
                <a:solidFill>
                  <a:schemeClr val="tx1"/>
                </a:solidFill>
                <a:effectLst/>
                <a:latin typeface="Arial" pitchFamily="34" charset="0"/>
                <a:ea typeface="Calibri" pitchFamily="34" charset="0"/>
                <a:cs typeface="Arial" pitchFamily="34" charset="0"/>
              </a:rPr>
              <a:t>Atacar al par defensivo (proceso de enseñanza de fijación al par).</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b="0" i="0" u="none" strike="noStrike" cap="none" normalizeH="0" baseline="0" dirty="0" smtClean="0">
                <a:ln>
                  <a:noFill/>
                </a:ln>
                <a:solidFill>
                  <a:schemeClr val="tx1"/>
                </a:solidFill>
                <a:effectLst/>
                <a:latin typeface="Arial" pitchFamily="34" charset="0"/>
                <a:ea typeface="Calibri" pitchFamily="34" charset="0"/>
                <a:cs typeface="Arial" pitchFamily="34" charset="0"/>
              </a:rPr>
              <a:t>Familiarización con el juego de 1 vs. 2 y 2 vs. 1.</a:t>
            </a:r>
            <a:endParaRPr kumimoji="0" lang="es-E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500034" y="304080"/>
            <a:ext cx="7715304" cy="23391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es-ES" sz="2000" b="1" i="0" u="none" strike="noStrike" cap="none" normalizeH="0" baseline="0" dirty="0" smtClean="0">
                <a:ln>
                  <a:noFill/>
                </a:ln>
                <a:solidFill>
                  <a:schemeClr val="tx1"/>
                </a:solidFill>
                <a:effectLst/>
                <a:latin typeface="Arial" pitchFamily="34" charset="0"/>
                <a:ea typeface="Calibri" pitchFamily="34" charset="0"/>
                <a:cs typeface="Arial" pitchFamily="34" charset="0"/>
              </a:rPr>
              <a:t>El portero en la categoría 9-10 años:</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s-ES" b="0" i="0" u="none" strike="noStrike" cap="none" normalizeH="0" baseline="0" dirty="0" smtClean="0">
                <a:ln>
                  <a:noFill/>
                </a:ln>
                <a:solidFill>
                  <a:schemeClr val="tx1"/>
                </a:solidFill>
                <a:effectLst/>
                <a:latin typeface="Arial" pitchFamily="34" charset="0"/>
                <a:ea typeface="Calibri" pitchFamily="34" charset="0"/>
                <a:cs typeface="Arial" pitchFamily="34" charset="0"/>
              </a:rPr>
              <a:t>Todos los niños cumplimentaran con determinadas actividades y juegos en esta posición, sin especialización alguna.</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s-ES" b="0" i="0" u="none" strike="noStrike" cap="none" normalizeH="0" baseline="0" dirty="0" smtClean="0">
                <a:ln>
                  <a:noFill/>
                </a:ln>
                <a:solidFill>
                  <a:schemeClr val="tx1"/>
                </a:solidFill>
                <a:effectLst/>
                <a:latin typeface="Arial" pitchFamily="34" charset="0"/>
                <a:ea typeface="Calibri" pitchFamily="34" charset="0"/>
                <a:cs typeface="Arial" pitchFamily="34" charset="0"/>
              </a:rPr>
              <a:t>Los niños se familiarizaran con los movimientos esenciales para detener y pasar el balón.</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s-ES" b="0" i="0" u="none" strike="noStrike" cap="none" normalizeH="0" baseline="0" dirty="0" smtClean="0">
                <a:ln>
                  <a:noFill/>
                </a:ln>
                <a:solidFill>
                  <a:schemeClr val="tx1"/>
                </a:solidFill>
                <a:effectLst/>
                <a:latin typeface="Arial" pitchFamily="34" charset="0"/>
                <a:ea typeface="Calibri" pitchFamily="34" charset="0"/>
                <a:cs typeface="Arial" pitchFamily="34" charset="0"/>
              </a:rPr>
              <a:t>El profesor debe motivar y conocer la vocación y cualidades de los niños para esta posición,  así como seleccionar a los que mas se destacan al final de la categoría.</a:t>
            </a:r>
            <a:endParaRPr kumimoji="0" lang="es-ES"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2"/>
          <p:cNvSpPr>
            <a:spLocks noChangeArrowheads="1"/>
          </p:cNvSpPr>
          <p:nvPr/>
        </p:nvSpPr>
        <p:spPr bwMode="auto">
          <a:xfrm>
            <a:off x="500098" y="2714620"/>
            <a:ext cx="9144000"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s-ES_tradnl" sz="20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Aspectos teóricos y psicológicos:</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_tradnl" b="0" i="0" u="none" strike="noStrike" cap="none" normalizeH="0" baseline="0" dirty="0" smtClean="0">
                <a:ln>
                  <a:noFill/>
                </a:ln>
                <a:solidFill>
                  <a:schemeClr val="tx1"/>
                </a:solidFill>
                <a:effectLst/>
                <a:latin typeface="Arial" pitchFamily="34" charset="0"/>
                <a:ea typeface="Calibri" pitchFamily="34" charset="0"/>
                <a:cs typeface="Arial" pitchFamily="34" charset="0"/>
              </a:rPr>
              <a:t>Conocer las reglas esenciales del mini-balonmano.</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_tradnl" b="0" i="0" u="none" strike="noStrike" cap="none" normalizeH="0" baseline="0" dirty="0" smtClean="0">
                <a:ln>
                  <a:noFill/>
                </a:ln>
                <a:solidFill>
                  <a:schemeClr val="tx1"/>
                </a:solidFill>
                <a:effectLst/>
                <a:latin typeface="Arial" pitchFamily="34" charset="0"/>
                <a:ea typeface="Calibri" pitchFamily="34" charset="0"/>
                <a:cs typeface="Arial" pitchFamily="34" charset="0"/>
              </a:rPr>
              <a:t>Conocer algunos aspectos teóricos simples de la táctica individual.</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_tradnl" b="0" i="0" u="none" strike="noStrike" cap="none" normalizeH="0" baseline="0" dirty="0" smtClean="0">
                <a:ln>
                  <a:noFill/>
                </a:ln>
                <a:solidFill>
                  <a:schemeClr val="tx1"/>
                </a:solidFill>
                <a:effectLst/>
                <a:latin typeface="Arial" pitchFamily="34" charset="0"/>
                <a:ea typeface="Calibri" pitchFamily="34" charset="0"/>
                <a:cs typeface="Arial" pitchFamily="34" charset="0"/>
              </a:rPr>
              <a:t>El niño debe estar plenamente motivado para divertirse.</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_tradnl" b="0" i="0" u="none" strike="noStrike" cap="none" normalizeH="0" baseline="0" dirty="0" smtClean="0">
                <a:ln>
                  <a:noFill/>
                </a:ln>
                <a:solidFill>
                  <a:schemeClr val="tx1"/>
                </a:solidFill>
                <a:effectLst/>
                <a:latin typeface="Arial" pitchFamily="34" charset="0"/>
                <a:ea typeface="Calibri" pitchFamily="34" charset="0"/>
                <a:cs typeface="Arial" pitchFamily="34" charset="0"/>
              </a:rPr>
              <a:t>Debe adquirir influencias positivas para la victoria en cada actividad y/o juego.</a:t>
            </a:r>
          </a:p>
          <a:p>
            <a:pPr eaLnBrk="0" fontAlgn="base" hangingPunct="0">
              <a:spcBef>
                <a:spcPct val="0"/>
              </a:spcBef>
              <a:spcAft>
                <a:spcPct val="0"/>
              </a:spcAft>
              <a:buFontTx/>
              <a:buChar char="•"/>
              <a:tabLst>
                <a:tab pos="457200" algn="l"/>
              </a:tabLst>
            </a:pPr>
            <a:r>
              <a:rPr kumimoji="0" lang="es-ES_tradnl" b="0" i="0" u="none" strike="noStrike" cap="none" normalizeH="0" baseline="0" dirty="0" smtClean="0">
                <a:ln>
                  <a:noFill/>
                </a:ln>
                <a:solidFill>
                  <a:schemeClr val="tx1"/>
                </a:solidFill>
                <a:effectLst/>
                <a:latin typeface="Arial" pitchFamily="34" charset="0"/>
                <a:ea typeface="Calibri" pitchFamily="34" charset="0"/>
                <a:cs typeface="Arial" pitchFamily="34" charset="0"/>
              </a:rPr>
              <a:t>Debe adquirir influencias positivas hacia el colectivismo y hábitos de conductas.</a:t>
            </a:r>
            <a:endParaRPr kumimoji="0" lang="es-ES_tradnl"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kumimoji="0" lang="es-ES_tradnl"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3"/>
          <p:cNvSpPr>
            <a:spLocks noChangeArrowheads="1"/>
          </p:cNvSpPr>
          <p:nvPr/>
        </p:nvSpPr>
        <p:spPr bwMode="auto">
          <a:xfrm>
            <a:off x="500034" y="4643446"/>
            <a:ext cx="8215370" cy="17851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Capacidades condicionales y coordinativas:</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tener en cuenta que el desarrollo de estas capacidades debe realizarse en su gran mayoría con juegos pre-deportivos</a:t>
            </a:r>
            <a:endParaRPr kumimoji="0" lang="es-E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Carreras de velocidad de cortas distancias entre 10 a 30 metros.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Carreras en zig-zag, cambios de dirección y ritmos.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Arrancadas explosivas desde diferentes posiciones entre 3 y 10 metros.</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57158" y="1285860"/>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1600200" algn="l"/>
              </a:tabLst>
            </a:pPr>
            <a:r>
              <a:rPr kumimoji="0" lang="es-E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Esp</a:t>
            </a: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Andrés David  Hurtado Marcel</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600200" algn="l"/>
              </a:tabLst>
            </a:pPr>
            <a:r>
              <a:rPr kumimoji="0" lang="pt-B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Esp. Pedro Francisco Olivares Acosta</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600200" algn="l"/>
              </a:tabLst>
            </a:pP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Dr. José Monteagudo Soler</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600200" algn="l"/>
              </a:tabLst>
            </a:pP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Lic. </a:t>
            </a:r>
            <a:r>
              <a:rPr kumimoji="0" lang="es-E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Noexis</a:t>
            </a: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s-E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Negrin</a:t>
            </a: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Pina</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600200" algn="l"/>
              </a:tabLst>
            </a:pPr>
            <a:r>
              <a:rPr kumimoji="0" lang="es-E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Esp</a:t>
            </a: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pt-B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Luís Enrique Delisle Sese</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600200" algn="l"/>
              </a:tabLst>
            </a:pPr>
            <a:r>
              <a:rPr kumimoji="0" lang="es-E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Esp</a:t>
            </a: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Carlos Carrete Galindo</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600200" algn="l"/>
              </a:tabLst>
            </a:pPr>
            <a:r>
              <a:rPr kumimoji="0" lang="es-E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Msc.</a:t>
            </a: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Juan Marcelo Llanes Pérez</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600200" algn="l"/>
              </a:tabLst>
            </a:pPr>
            <a:r>
              <a:rPr kumimoji="0" lang="es-E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Msc.</a:t>
            </a: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Luis </a:t>
            </a:r>
            <a:r>
              <a:rPr kumimoji="0" lang="es-E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Forcades</a:t>
            </a: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s-E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Rivalta</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600200" algn="l"/>
              </a:tabLst>
            </a:pPr>
            <a:r>
              <a:rPr kumimoji="0" lang="en-GB"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Lic</a:t>
            </a:r>
            <a:r>
              <a:rPr kumimoji="0" lang="en-GB"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GB"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Raymel</a:t>
            </a:r>
            <a:r>
              <a:rPr kumimoji="0" lang="en-GB"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 Reyes </a:t>
            </a:r>
            <a:r>
              <a:rPr kumimoji="0" lang="en-GB"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Collantes</a:t>
            </a:r>
            <a:r>
              <a:rPr kumimoji="0" lang="en-GB"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600200" algn="l"/>
              </a:tabLst>
            </a:pPr>
            <a:r>
              <a:rPr kumimoji="0" lang="en-GB"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Lic</a:t>
            </a:r>
            <a:r>
              <a:rPr kumimoji="0" lang="en-GB"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Juan </a:t>
            </a:r>
            <a:r>
              <a:rPr kumimoji="0" lang="en-GB"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Querol</a:t>
            </a:r>
            <a:r>
              <a:rPr kumimoji="0" lang="en-GB"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Morales</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600200" algn="l"/>
              </a:tabLst>
            </a:pPr>
            <a:r>
              <a:rPr kumimoji="0" lang="es-E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Msc.</a:t>
            </a: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Jover Hernández Miranda </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600200" algn="l"/>
              </a:tabLst>
            </a:pPr>
            <a:r>
              <a:rPr kumimoji="0" lang="es-E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Msc.</a:t>
            </a: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Juan Marcelo Llanes </a:t>
            </a:r>
            <a:r>
              <a:rPr kumimoji="0" lang="es-E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Perez</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600200" algn="l"/>
              </a:tabLst>
            </a:pP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Lic. </a:t>
            </a:r>
            <a:r>
              <a:rPr kumimoji="0" lang="es-E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Annia</a:t>
            </a: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Mariela Pérez Palma (Psicóloga)</a:t>
            </a:r>
            <a:endParaRPr lang="es-ES" sz="2000" dirty="0" smtClean="0">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600200" algn="l"/>
              </a:tabLst>
            </a:pP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Dra. </a:t>
            </a:r>
            <a:r>
              <a:rPr kumimoji="0" lang="es-E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Leyda</a:t>
            </a: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s-E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Anisia</a:t>
            </a: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Díaz </a:t>
            </a:r>
            <a:r>
              <a:rPr kumimoji="0" lang="es-E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Lauzurica</a:t>
            </a: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4 CuadroTexto"/>
          <p:cNvSpPr txBox="1"/>
          <p:nvPr/>
        </p:nvSpPr>
        <p:spPr>
          <a:xfrm>
            <a:off x="1857356" y="571480"/>
            <a:ext cx="5286412" cy="461665"/>
          </a:xfrm>
          <a:prstGeom prst="rect">
            <a:avLst/>
          </a:prstGeom>
          <a:noFill/>
        </p:spPr>
        <p:txBody>
          <a:bodyPr wrap="square" rtlCol="0">
            <a:spAutoFit/>
          </a:bodyPr>
          <a:lstStyle/>
          <a:p>
            <a:pPr algn="ctr"/>
            <a:r>
              <a:rPr lang="pt-BR" sz="2400" b="1" dirty="0" smtClean="0"/>
              <a:t>AUTORES</a:t>
            </a:r>
            <a:endParaRPr lang="es-ES" sz="24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500034" y="785794"/>
            <a:ext cx="821537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s-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Conoce las posiciones de base en ataque y defensa.</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Conoce los diferentes desplazamientos con la postura en función.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Manipula bien el balón.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Posee aceptable gesto técnico al pasar y recibir.</a:t>
            </a:r>
          </a:p>
          <a:p>
            <a:pPr lvl="0" eaLnBrk="0" fontAlgn="base" hangingPunct="0">
              <a:spcBef>
                <a:spcPct val="0"/>
              </a:spcBef>
              <a:spcAft>
                <a:spcPct val="0"/>
              </a:spcAft>
              <a:buFontTx/>
              <a:buChar char="•"/>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Posee aceptable gesto técnico al driblar, al lanzar,</a:t>
            </a:r>
            <a:r>
              <a:rPr kumimoji="0" lang="es-ES"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al fintear.</a:t>
            </a:r>
            <a:r>
              <a:rPr kumimoji="0" lang="es-ES"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endPar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Posee aceptable gesto técnico</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Posee aceptable gesto técnico al marcar su atacante.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sngStrike" cap="none" normalizeH="0" baseline="0" dirty="0" smtClean="0">
                <a:ln>
                  <a:noFill/>
                </a:ln>
                <a:solidFill>
                  <a:schemeClr val="tx1"/>
                </a:solidFill>
                <a:effectLst/>
                <a:latin typeface="Arial" pitchFamily="34" charset="0"/>
                <a:ea typeface="Times New Roman" pitchFamily="18" charset="0"/>
                <a:cs typeface="Arial" pitchFamily="34" charset="0"/>
              </a:rPr>
              <a:t>Posee aceptable gesto técnico para recuperar el balón.</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Coordina los movimientos corporales en marcha, carreras, saltos, giros, etc.</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Realiza las actividades físicas y técnicas combinadas, sin perder el equilibrio y con coordinación.</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Disfruta el juego y las actividades con gran disposición, así como la colaboración y la oposición con el grupo.</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Es bueno su comportamiento y conocimiento en el mini-balonmano.</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No abandona su oponente sin causa justificada.</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Se interesa por mejorar sus habilidades motrices.</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Posee inteligencia en su aplicación de las habilidades técnicas (táctica ind.).</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TextBox 4"/>
          <p:cNvSpPr txBox="1"/>
          <p:nvPr/>
        </p:nvSpPr>
        <p:spPr>
          <a:xfrm>
            <a:off x="857224" y="202148"/>
            <a:ext cx="7358114" cy="369332"/>
          </a:xfrm>
          <a:prstGeom prst="rect">
            <a:avLst/>
          </a:prstGeom>
          <a:noFill/>
        </p:spPr>
        <p:txBody>
          <a:bodyPr wrap="square" rtlCol="0">
            <a:spAutoFit/>
          </a:bodyPr>
          <a:lstStyle/>
          <a:p>
            <a:pPr lvl="0" algn="ctr"/>
            <a:r>
              <a:rPr kumimoji="0" lang="es-E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CRITERIOS EVALUATIVOS CATEGORÍA 9-10 AÑOS:</a:t>
            </a:r>
            <a:endParaRPr lang="es-E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1285851" y="375802"/>
            <a:ext cx="6699399"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 pos="5143500" algn="l"/>
              </a:tabLst>
            </a:pPr>
            <a:r>
              <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CUMPLIMIENTOS DE LOS OBJETIVOS POR ETAPA 9-10 AÑOS</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Table 4"/>
          <p:cNvGraphicFramePr>
            <a:graphicFrameLocks noGrp="1"/>
          </p:cNvGraphicFramePr>
          <p:nvPr/>
        </p:nvGraphicFramePr>
        <p:xfrm>
          <a:off x="571473" y="1000101"/>
          <a:ext cx="7858181" cy="5286423"/>
        </p:xfrm>
        <a:graphic>
          <a:graphicData uri="http://schemas.openxmlformats.org/drawingml/2006/table">
            <a:tbl>
              <a:tblPr/>
              <a:tblGrid>
                <a:gridCol w="3971483"/>
                <a:gridCol w="378526"/>
                <a:gridCol w="378526"/>
                <a:gridCol w="379282"/>
                <a:gridCol w="378526"/>
                <a:gridCol w="379282"/>
                <a:gridCol w="378526"/>
                <a:gridCol w="379282"/>
                <a:gridCol w="378526"/>
                <a:gridCol w="476940"/>
                <a:gridCol w="379282"/>
              </a:tblGrid>
              <a:tr h="375098">
                <a:tc>
                  <a:txBody>
                    <a:bodyPr/>
                    <a:lstStyle/>
                    <a:p>
                      <a:pPr algn="ctr">
                        <a:lnSpc>
                          <a:spcPts val="1200"/>
                        </a:lnSpc>
                        <a:spcAft>
                          <a:spcPts val="0"/>
                        </a:spcAft>
                        <a:tabLst>
                          <a:tab pos="5143500" algn="l"/>
                        </a:tabLst>
                      </a:pPr>
                      <a:r>
                        <a:rPr lang="es-MX" sz="1100" b="1">
                          <a:latin typeface="Arial"/>
                          <a:ea typeface="Times New Roman"/>
                          <a:cs typeface="Times New Roman"/>
                        </a:rPr>
                        <a:t>ACTIVIDADES</a:t>
                      </a:r>
                      <a:endParaRPr lang="es-ES" sz="1100">
                        <a:latin typeface="Times New Roman"/>
                        <a:ea typeface="Times New Roman"/>
                        <a:cs typeface="Times New Roman"/>
                      </a:endParaRPr>
                    </a:p>
                  </a:txBody>
                  <a:tcPr marL="41110" marR="411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r>
                        <a:rPr lang="es-MX" sz="900">
                          <a:latin typeface="Arial"/>
                          <a:ea typeface="Times New Roman"/>
                          <a:cs typeface="Times New Roman"/>
                        </a:rPr>
                        <a:t>Sep.</a:t>
                      </a:r>
                      <a:endParaRPr lang="es-ES" sz="1100">
                        <a:latin typeface="Times New Roman"/>
                        <a:ea typeface="Times New Roman"/>
                        <a:cs typeface="Times New Roman"/>
                      </a:endParaRPr>
                    </a:p>
                  </a:txBody>
                  <a:tcPr marL="41110" marR="411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r>
                        <a:rPr lang="es-MX" sz="900">
                          <a:latin typeface="Arial"/>
                          <a:ea typeface="Times New Roman"/>
                          <a:cs typeface="Times New Roman"/>
                        </a:rPr>
                        <a:t>Oct</a:t>
                      </a:r>
                      <a:endParaRPr lang="es-ES" sz="1100">
                        <a:latin typeface="Times New Roman"/>
                        <a:ea typeface="Times New Roman"/>
                        <a:cs typeface="Times New Roman"/>
                      </a:endParaRPr>
                    </a:p>
                  </a:txBody>
                  <a:tcPr marL="41110" marR="411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r>
                        <a:rPr lang="es-MX" sz="900">
                          <a:latin typeface="Arial"/>
                          <a:ea typeface="Times New Roman"/>
                          <a:cs typeface="Times New Roman"/>
                        </a:rPr>
                        <a:t>Nov</a:t>
                      </a:r>
                      <a:endParaRPr lang="es-ES" sz="1100">
                        <a:latin typeface="Times New Roman"/>
                        <a:ea typeface="Times New Roman"/>
                        <a:cs typeface="Times New Roman"/>
                      </a:endParaRPr>
                    </a:p>
                  </a:txBody>
                  <a:tcPr marL="41110" marR="411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r>
                        <a:rPr lang="es-MX" sz="900">
                          <a:latin typeface="Arial"/>
                          <a:ea typeface="Times New Roman"/>
                          <a:cs typeface="Times New Roman"/>
                        </a:rPr>
                        <a:t>Dic</a:t>
                      </a:r>
                      <a:endParaRPr lang="es-ES" sz="1100">
                        <a:latin typeface="Times New Roman"/>
                        <a:ea typeface="Times New Roman"/>
                        <a:cs typeface="Times New Roman"/>
                      </a:endParaRPr>
                    </a:p>
                  </a:txBody>
                  <a:tcPr marL="41110" marR="411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r>
                        <a:rPr lang="es-MX" sz="900">
                          <a:latin typeface="Arial"/>
                          <a:ea typeface="Times New Roman"/>
                          <a:cs typeface="Times New Roman"/>
                        </a:rPr>
                        <a:t>Ene</a:t>
                      </a:r>
                      <a:endParaRPr lang="es-ES" sz="1100">
                        <a:latin typeface="Times New Roman"/>
                        <a:ea typeface="Times New Roman"/>
                        <a:cs typeface="Times New Roman"/>
                      </a:endParaRPr>
                    </a:p>
                  </a:txBody>
                  <a:tcPr marL="41110" marR="411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r>
                        <a:rPr lang="es-MX" sz="900">
                          <a:latin typeface="Arial"/>
                          <a:ea typeface="Times New Roman"/>
                          <a:cs typeface="Times New Roman"/>
                        </a:rPr>
                        <a:t>Feb</a:t>
                      </a:r>
                      <a:endParaRPr lang="es-ES" sz="1100">
                        <a:latin typeface="Times New Roman"/>
                        <a:ea typeface="Times New Roman"/>
                        <a:cs typeface="Times New Roman"/>
                      </a:endParaRPr>
                    </a:p>
                  </a:txBody>
                  <a:tcPr marL="41110" marR="411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r>
                        <a:rPr lang="es-MX" sz="900">
                          <a:latin typeface="Arial"/>
                          <a:ea typeface="Times New Roman"/>
                          <a:cs typeface="Times New Roman"/>
                        </a:rPr>
                        <a:t>Mar</a:t>
                      </a:r>
                      <a:endParaRPr lang="es-ES" sz="1100">
                        <a:latin typeface="Times New Roman"/>
                        <a:ea typeface="Times New Roman"/>
                        <a:cs typeface="Times New Roman"/>
                      </a:endParaRPr>
                    </a:p>
                  </a:txBody>
                  <a:tcPr marL="41110" marR="411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r>
                        <a:rPr lang="es-MX" sz="900">
                          <a:latin typeface="Arial"/>
                          <a:ea typeface="Times New Roman"/>
                          <a:cs typeface="Times New Roman"/>
                        </a:rPr>
                        <a:t>Abr</a:t>
                      </a:r>
                      <a:endParaRPr lang="es-ES" sz="1100">
                        <a:latin typeface="Times New Roman"/>
                        <a:ea typeface="Times New Roman"/>
                        <a:cs typeface="Times New Roman"/>
                      </a:endParaRPr>
                    </a:p>
                  </a:txBody>
                  <a:tcPr marL="41110" marR="411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tabLst>
                          <a:tab pos="5143500" algn="l"/>
                        </a:tabLst>
                      </a:pPr>
                      <a:r>
                        <a:rPr lang="es-MX" sz="900">
                          <a:latin typeface="Arial"/>
                          <a:ea typeface="Times New Roman"/>
                          <a:cs typeface="Times New Roman"/>
                        </a:rPr>
                        <a:t>May</a:t>
                      </a:r>
                      <a:endParaRPr lang="es-ES" sz="1100">
                        <a:latin typeface="Times New Roman"/>
                        <a:ea typeface="Times New Roman"/>
                        <a:cs typeface="Times New Roman"/>
                      </a:endParaRPr>
                    </a:p>
                  </a:txBody>
                  <a:tcPr marL="41110" marR="411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MX" sz="900">
                        <a:latin typeface="Arial"/>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549">
                <a:tc>
                  <a:txBody>
                    <a:bodyPr/>
                    <a:lstStyle/>
                    <a:p>
                      <a:pPr algn="just">
                        <a:lnSpc>
                          <a:spcPts val="1200"/>
                        </a:lnSpc>
                        <a:spcAft>
                          <a:spcPts val="0"/>
                        </a:spcAft>
                        <a:tabLst>
                          <a:tab pos="5143500" algn="l"/>
                        </a:tabLst>
                      </a:pPr>
                      <a:r>
                        <a:rPr lang="es-MX" sz="1100" b="1">
                          <a:latin typeface="Arial"/>
                          <a:ea typeface="Times New Roman"/>
                          <a:cs typeface="Times New Roman"/>
                        </a:rPr>
                        <a:t>TECNICA</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549">
                <a:tc>
                  <a:txBody>
                    <a:bodyPr/>
                    <a:lstStyle/>
                    <a:p>
                      <a:pPr algn="just">
                        <a:lnSpc>
                          <a:spcPts val="1200"/>
                        </a:lnSpc>
                        <a:spcAft>
                          <a:spcPts val="0"/>
                        </a:spcAft>
                        <a:tabLst>
                          <a:tab pos="5143500" algn="l"/>
                        </a:tabLst>
                      </a:pPr>
                      <a:r>
                        <a:rPr lang="es-ES" sz="1000">
                          <a:latin typeface="Arial"/>
                          <a:ea typeface="Times New Roman"/>
                          <a:cs typeface="Times New Roman"/>
                        </a:rPr>
                        <a:t>Desplazamiento Ofensivos</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549">
                <a:tc>
                  <a:txBody>
                    <a:bodyPr/>
                    <a:lstStyle/>
                    <a:p>
                      <a:pPr algn="just">
                        <a:lnSpc>
                          <a:spcPts val="1200"/>
                        </a:lnSpc>
                        <a:spcAft>
                          <a:spcPts val="0"/>
                        </a:spcAft>
                        <a:tabLst>
                          <a:tab pos="5143500" algn="l"/>
                        </a:tabLst>
                      </a:pPr>
                      <a:r>
                        <a:rPr lang="es-ES" sz="1000">
                          <a:latin typeface="Arial"/>
                          <a:ea typeface="Times New Roman"/>
                          <a:cs typeface="Times New Roman"/>
                        </a:rPr>
                        <a:t>Pase- recibo</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549">
                <a:tc>
                  <a:txBody>
                    <a:bodyPr/>
                    <a:lstStyle/>
                    <a:p>
                      <a:pPr algn="just">
                        <a:lnSpc>
                          <a:spcPts val="1200"/>
                        </a:lnSpc>
                        <a:spcAft>
                          <a:spcPts val="0"/>
                        </a:spcAft>
                        <a:tabLst>
                          <a:tab pos="5143500" algn="l"/>
                        </a:tabLst>
                      </a:pPr>
                      <a:r>
                        <a:rPr lang="es-ES" sz="1000">
                          <a:latin typeface="Arial"/>
                          <a:ea typeface="Times New Roman"/>
                          <a:cs typeface="Times New Roman"/>
                        </a:rPr>
                        <a:t>Drible</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549">
                <a:tc>
                  <a:txBody>
                    <a:bodyPr/>
                    <a:lstStyle/>
                    <a:p>
                      <a:pPr algn="just">
                        <a:lnSpc>
                          <a:spcPts val="1200"/>
                        </a:lnSpc>
                        <a:spcAft>
                          <a:spcPts val="0"/>
                        </a:spcAft>
                        <a:tabLst>
                          <a:tab pos="5143500" algn="l"/>
                        </a:tabLst>
                      </a:pPr>
                      <a:r>
                        <a:rPr lang="es-ES" sz="1000">
                          <a:latin typeface="Arial"/>
                          <a:ea typeface="Times New Roman"/>
                          <a:cs typeface="Times New Roman"/>
                        </a:rPr>
                        <a:t>Lanzamientos</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549">
                <a:tc>
                  <a:txBody>
                    <a:bodyPr/>
                    <a:lstStyle/>
                    <a:p>
                      <a:pPr algn="just">
                        <a:lnSpc>
                          <a:spcPts val="1200"/>
                        </a:lnSpc>
                        <a:spcAft>
                          <a:spcPts val="0"/>
                        </a:spcAft>
                        <a:tabLst>
                          <a:tab pos="5143500" algn="l"/>
                        </a:tabLst>
                      </a:pPr>
                      <a:r>
                        <a:rPr lang="es-ES" sz="1000">
                          <a:latin typeface="Arial"/>
                          <a:ea typeface="Times New Roman"/>
                          <a:cs typeface="Times New Roman"/>
                        </a:rPr>
                        <a:t>Fintas</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549">
                <a:tc>
                  <a:txBody>
                    <a:bodyPr/>
                    <a:lstStyle/>
                    <a:p>
                      <a:pPr algn="just">
                        <a:lnSpc>
                          <a:spcPts val="1200"/>
                        </a:lnSpc>
                        <a:spcAft>
                          <a:spcPts val="0"/>
                        </a:spcAft>
                        <a:tabLst>
                          <a:tab pos="5143500" algn="l"/>
                        </a:tabLst>
                      </a:pPr>
                      <a:r>
                        <a:rPr lang="es-ES" sz="1000">
                          <a:latin typeface="Arial"/>
                          <a:ea typeface="Times New Roman"/>
                          <a:cs typeface="Times New Roman"/>
                        </a:rPr>
                        <a:t>Marcaje individual</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549">
                <a:tc>
                  <a:txBody>
                    <a:bodyPr/>
                    <a:lstStyle/>
                    <a:p>
                      <a:pPr algn="just">
                        <a:lnSpc>
                          <a:spcPts val="1200"/>
                        </a:lnSpc>
                        <a:spcAft>
                          <a:spcPts val="0"/>
                        </a:spcAft>
                        <a:tabLst>
                          <a:tab pos="5143500" algn="l"/>
                        </a:tabLst>
                      </a:pPr>
                      <a:r>
                        <a:rPr lang="es-ES" sz="1000">
                          <a:latin typeface="Arial"/>
                          <a:ea typeface="Times New Roman"/>
                          <a:cs typeface="Times New Roman"/>
                        </a:rPr>
                        <a:t>Intercepciones</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549">
                <a:tc gridSpan="11">
                  <a:txBody>
                    <a:bodyPr/>
                    <a:lstStyle/>
                    <a:p>
                      <a:pPr algn="ctr">
                        <a:lnSpc>
                          <a:spcPts val="1200"/>
                        </a:lnSpc>
                        <a:spcAft>
                          <a:spcPts val="0"/>
                        </a:spcAft>
                        <a:tabLst>
                          <a:tab pos="5143500" algn="l"/>
                        </a:tabLst>
                      </a:pPr>
                      <a:r>
                        <a:rPr lang="es-ES" sz="1000" b="1">
                          <a:latin typeface="Arial"/>
                          <a:ea typeface="Times New Roman"/>
                          <a:cs typeface="Times New Roman"/>
                        </a:rPr>
                        <a:t>TÁCTICA INDIVIDUAL OFENSIVA</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187549">
                <a:tc>
                  <a:txBody>
                    <a:bodyPr/>
                    <a:lstStyle/>
                    <a:p>
                      <a:pPr algn="just">
                        <a:lnSpc>
                          <a:spcPts val="1200"/>
                        </a:lnSpc>
                        <a:spcAft>
                          <a:spcPts val="0"/>
                        </a:spcAft>
                        <a:tabLst>
                          <a:tab pos="5143500" algn="l"/>
                        </a:tabLst>
                      </a:pPr>
                      <a:r>
                        <a:rPr lang="es-ES" sz="1000">
                          <a:latin typeface="Arial"/>
                          <a:ea typeface="Times New Roman"/>
                          <a:cs typeface="Times New Roman"/>
                        </a:rPr>
                        <a:t>Juego 1 vs 1</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549">
                <a:tc>
                  <a:txBody>
                    <a:bodyPr/>
                    <a:lstStyle/>
                    <a:p>
                      <a:pPr algn="just">
                        <a:lnSpc>
                          <a:spcPts val="1200"/>
                        </a:lnSpc>
                        <a:spcAft>
                          <a:spcPts val="0"/>
                        </a:spcAft>
                        <a:tabLst>
                          <a:tab pos="5143500" algn="l"/>
                        </a:tabLst>
                      </a:pPr>
                      <a:r>
                        <a:rPr lang="es-ES" sz="1000">
                          <a:latin typeface="Arial"/>
                          <a:ea typeface="Times New Roman"/>
                          <a:cs typeface="Times New Roman"/>
                        </a:rPr>
                        <a:t>Fijar al par</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549">
                <a:tc>
                  <a:txBody>
                    <a:bodyPr/>
                    <a:lstStyle/>
                    <a:p>
                      <a:pPr algn="just">
                        <a:lnSpc>
                          <a:spcPts val="1200"/>
                        </a:lnSpc>
                        <a:spcAft>
                          <a:spcPts val="0"/>
                        </a:spcAft>
                        <a:tabLst>
                          <a:tab pos="5143500" algn="l"/>
                        </a:tabLst>
                      </a:pPr>
                      <a:r>
                        <a:rPr lang="es-ES" sz="1000">
                          <a:latin typeface="Arial"/>
                          <a:ea typeface="Times New Roman"/>
                          <a:cs typeface="Times New Roman"/>
                        </a:rPr>
                        <a:t>Fijar al impar</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549">
                <a:tc>
                  <a:txBody>
                    <a:bodyPr/>
                    <a:lstStyle/>
                    <a:p>
                      <a:pPr algn="just">
                        <a:lnSpc>
                          <a:spcPts val="1200"/>
                        </a:lnSpc>
                        <a:spcAft>
                          <a:spcPts val="0"/>
                        </a:spcAft>
                        <a:tabLst>
                          <a:tab pos="5143500" algn="l"/>
                        </a:tabLst>
                      </a:pPr>
                      <a:r>
                        <a:rPr lang="es-ES" sz="1000">
                          <a:latin typeface="Arial"/>
                          <a:ea typeface="Times New Roman"/>
                          <a:cs typeface="Times New Roman"/>
                        </a:rPr>
                        <a:t>Juego 1 vs 2</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549">
                <a:tc gridSpan="11">
                  <a:txBody>
                    <a:bodyPr/>
                    <a:lstStyle/>
                    <a:p>
                      <a:pPr algn="ctr">
                        <a:lnSpc>
                          <a:spcPts val="1200"/>
                        </a:lnSpc>
                        <a:spcAft>
                          <a:spcPts val="0"/>
                        </a:spcAft>
                        <a:tabLst>
                          <a:tab pos="5143500" algn="l"/>
                        </a:tabLst>
                      </a:pPr>
                      <a:r>
                        <a:rPr lang="es-ES" sz="1000" b="1">
                          <a:latin typeface="Arial"/>
                          <a:ea typeface="Times New Roman"/>
                          <a:cs typeface="Times New Roman"/>
                        </a:rPr>
                        <a:t>TÁCTICA INDIVIDUAL DEFENSIVA</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187549">
                <a:tc>
                  <a:txBody>
                    <a:bodyPr/>
                    <a:lstStyle/>
                    <a:p>
                      <a:pPr algn="just">
                        <a:lnSpc>
                          <a:spcPts val="1200"/>
                        </a:lnSpc>
                        <a:spcAft>
                          <a:spcPts val="0"/>
                        </a:spcAft>
                        <a:tabLst>
                          <a:tab pos="5143500" algn="l"/>
                        </a:tabLst>
                      </a:pPr>
                      <a:r>
                        <a:rPr lang="es-ES" sz="1000">
                          <a:latin typeface="Arial"/>
                          <a:ea typeface="Times New Roman"/>
                          <a:cs typeface="Times New Roman"/>
                        </a:rPr>
                        <a:t>Juego 1 vs 1</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549">
                <a:tc>
                  <a:txBody>
                    <a:bodyPr/>
                    <a:lstStyle/>
                    <a:p>
                      <a:pPr algn="just">
                        <a:lnSpc>
                          <a:spcPts val="1200"/>
                        </a:lnSpc>
                        <a:spcAft>
                          <a:spcPts val="0"/>
                        </a:spcAft>
                        <a:tabLst>
                          <a:tab pos="5143500" algn="l"/>
                        </a:tabLst>
                      </a:pPr>
                      <a:r>
                        <a:rPr lang="es-ES" sz="1000">
                          <a:latin typeface="Arial"/>
                          <a:ea typeface="Times New Roman"/>
                          <a:cs typeface="Times New Roman"/>
                        </a:rPr>
                        <a:t>Marcaje al par</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549">
                <a:tc>
                  <a:txBody>
                    <a:bodyPr/>
                    <a:lstStyle/>
                    <a:p>
                      <a:pPr algn="just">
                        <a:lnSpc>
                          <a:spcPts val="1200"/>
                        </a:lnSpc>
                        <a:spcAft>
                          <a:spcPts val="0"/>
                        </a:spcAft>
                        <a:tabLst>
                          <a:tab pos="5143500" algn="l"/>
                        </a:tabLst>
                      </a:pPr>
                      <a:r>
                        <a:rPr lang="es-ES" sz="1000">
                          <a:latin typeface="Arial"/>
                          <a:ea typeface="Times New Roman"/>
                          <a:cs typeface="Times New Roman"/>
                        </a:rPr>
                        <a:t>Apoyo al impar</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549">
                <a:tc>
                  <a:txBody>
                    <a:bodyPr/>
                    <a:lstStyle/>
                    <a:p>
                      <a:pPr algn="just">
                        <a:lnSpc>
                          <a:spcPts val="1200"/>
                        </a:lnSpc>
                        <a:spcAft>
                          <a:spcPts val="0"/>
                        </a:spcAft>
                        <a:tabLst>
                          <a:tab pos="5143500" algn="l"/>
                        </a:tabLst>
                      </a:pPr>
                      <a:r>
                        <a:rPr lang="es-ES" sz="1000">
                          <a:latin typeface="Arial"/>
                          <a:ea typeface="Times New Roman"/>
                          <a:cs typeface="Times New Roman"/>
                        </a:rPr>
                        <a:t>Juego 1 vs 2</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549">
                <a:tc>
                  <a:txBody>
                    <a:bodyPr/>
                    <a:lstStyle/>
                    <a:p>
                      <a:pPr algn="just">
                        <a:lnSpc>
                          <a:spcPts val="1200"/>
                        </a:lnSpc>
                        <a:spcAft>
                          <a:spcPts val="0"/>
                        </a:spcAft>
                        <a:tabLst>
                          <a:tab pos="5143500" algn="l"/>
                        </a:tabLst>
                      </a:pPr>
                      <a:r>
                        <a:rPr lang="es-ES" sz="1000">
                          <a:latin typeface="Arial"/>
                          <a:ea typeface="Times New Roman"/>
                          <a:cs typeface="Times New Roman"/>
                        </a:rPr>
                        <a:t>Juego 2 vs 1</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549">
                <a:tc gridSpan="11">
                  <a:txBody>
                    <a:bodyPr/>
                    <a:lstStyle/>
                    <a:p>
                      <a:pPr algn="ctr">
                        <a:lnSpc>
                          <a:spcPts val="1200"/>
                        </a:lnSpc>
                        <a:spcAft>
                          <a:spcPts val="0"/>
                        </a:spcAft>
                        <a:tabLst>
                          <a:tab pos="5143500" algn="l"/>
                        </a:tabLst>
                      </a:pPr>
                      <a:r>
                        <a:rPr lang="es-ES" sz="1000" b="1">
                          <a:latin typeface="Arial"/>
                          <a:ea typeface="Times New Roman"/>
                          <a:cs typeface="Times New Roman"/>
                        </a:rPr>
                        <a:t>TACTICA COLECTIVA</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187549">
                <a:tc>
                  <a:txBody>
                    <a:bodyPr/>
                    <a:lstStyle/>
                    <a:p>
                      <a:pPr algn="just">
                        <a:lnSpc>
                          <a:spcPts val="1200"/>
                        </a:lnSpc>
                        <a:spcAft>
                          <a:spcPts val="0"/>
                        </a:spcAft>
                        <a:tabLst>
                          <a:tab pos="5143500" algn="l"/>
                        </a:tabLst>
                      </a:pPr>
                      <a:r>
                        <a:rPr lang="es-ES" sz="1000">
                          <a:latin typeface="Arial"/>
                          <a:ea typeface="Times New Roman"/>
                          <a:cs typeface="Times New Roman"/>
                        </a:rPr>
                        <a:t>Juego 2 vs 2</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600">
                <a:tc>
                  <a:txBody>
                    <a:bodyPr/>
                    <a:lstStyle/>
                    <a:p>
                      <a:pPr algn="just">
                        <a:lnSpc>
                          <a:spcPts val="1200"/>
                        </a:lnSpc>
                        <a:spcAft>
                          <a:spcPts val="0"/>
                        </a:spcAft>
                        <a:tabLst>
                          <a:tab pos="5143500" algn="l"/>
                        </a:tabLst>
                      </a:pPr>
                      <a:r>
                        <a:rPr lang="es-ES" sz="1000">
                          <a:latin typeface="Arial"/>
                          <a:ea typeface="Times New Roman"/>
                          <a:cs typeface="Times New Roman"/>
                        </a:rPr>
                        <a:t>Capacidades condicionales</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549">
                <a:tc>
                  <a:txBody>
                    <a:bodyPr/>
                    <a:lstStyle/>
                    <a:p>
                      <a:pPr algn="just">
                        <a:lnSpc>
                          <a:spcPts val="1200"/>
                        </a:lnSpc>
                        <a:spcAft>
                          <a:spcPts val="0"/>
                        </a:spcAft>
                        <a:tabLst>
                          <a:tab pos="5143500" algn="l"/>
                        </a:tabLst>
                      </a:pPr>
                      <a:r>
                        <a:rPr lang="es-ES" sz="1000">
                          <a:latin typeface="Arial"/>
                          <a:ea typeface="Times New Roman"/>
                          <a:cs typeface="Times New Roman"/>
                        </a:rPr>
                        <a:t>Capacidades coordinativas </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549">
                <a:tc>
                  <a:txBody>
                    <a:bodyPr/>
                    <a:lstStyle/>
                    <a:p>
                      <a:pPr algn="just">
                        <a:lnSpc>
                          <a:spcPts val="1200"/>
                        </a:lnSpc>
                        <a:spcAft>
                          <a:spcPts val="0"/>
                        </a:spcAft>
                        <a:tabLst>
                          <a:tab pos="5143500" algn="l"/>
                        </a:tabLst>
                      </a:pPr>
                      <a:r>
                        <a:rPr lang="es-MX" sz="1100">
                          <a:latin typeface="Arial"/>
                          <a:ea typeface="Times New Roman"/>
                          <a:cs typeface="Times New Roman"/>
                        </a:rPr>
                        <a:t>Competencias municipales 1er fase</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549">
                <a:tc>
                  <a:txBody>
                    <a:bodyPr/>
                    <a:lstStyle/>
                    <a:p>
                      <a:pPr algn="just">
                        <a:lnSpc>
                          <a:spcPts val="1200"/>
                        </a:lnSpc>
                        <a:spcAft>
                          <a:spcPts val="0"/>
                        </a:spcAft>
                        <a:tabLst>
                          <a:tab pos="5143500" algn="l"/>
                        </a:tabLst>
                      </a:pPr>
                      <a:r>
                        <a:rPr lang="es-MX" sz="1100">
                          <a:latin typeface="Arial"/>
                          <a:ea typeface="Times New Roman"/>
                          <a:cs typeface="Times New Roman"/>
                        </a:rPr>
                        <a:t>Competencias municipales 2da fase</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549">
                <a:tc>
                  <a:txBody>
                    <a:bodyPr/>
                    <a:lstStyle/>
                    <a:p>
                      <a:pPr algn="just">
                        <a:lnSpc>
                          <a:spcPts val="1200"/>
                        </a:lnSpc>
                        <a:spcAft>
                          <a:spcPts val="0"/>
                        </a:spcAft>
                        <a:tabLst>
                          <a:tab pos="5143500" algn="l"/>
                        </a:tabLst>
                      </a:pPr>
                      <a:r>
                        <a:rPr lang="es-MX" sz="1100">
                          <a:latin typeface="Arial"/>
                          <a:ea typeface="Times New Roman"/>
                          <a:cs typeface="Times New Roman"/>
                        </a:rPr>
                        <a:t>Pruebas técnica</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dirty="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1357290" y="478017"/>
            <a:ext cx="6072166"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_tradnl"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PROPUESTA DE % DE TRABAJO PARA LA CATEGORÍA 9 Y 10 AÑOS.</a:t>
            </a:r>
            <a:endParaRPr kumimoji="0" lang="es-ES_tradnl"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Table 4"/>
          <p:cNvGraphicFramePr>
            <a:graphicFrameLocks noGrp="1"/>
          </p:cNvGraphicFramePr>
          <p:nvPr/>
        </p:nvGraphicFramePr>
        <p:xfrm>
          <a:off x="928662" y="1214420"/>
          <a:ext cx="7215238" cy="1857390"/>
        </p:xfrm>
        <a:graphic>
          <a:graphicData uri="http://schemas.openxmlformats.org/drawingml/2006/table">
            <a:tbl>
              <a:tblPr/>
              <a:tblGrid>
                <a:gridCol w="3891364"/>
                <a:gridCol w="3323874"/>
              </a:tblGrid>
              <a:tr h="337494">
                <a:tc>
                  <a:txBody>
                    <a:bodyPr/>
                    <a:lstStyle/>
                    <a:p>
                      <a:pPr algn="just">
                        <a:spcAft>
                          <a:spcPts val="0"/>
                        </a:spcAft>
                      </a:pPr>
                      <a:r>
                        <a:rPr lang="es-ES_tradnl" sz="1000" dirty="0">
                          <a:latin typeface="Arial"/>
                          <a:ea typeface="Times New Roman"/>
                          <a:cs typeface="Times New Roman"/>
                        </a:rPr>
                        <a:t>Tareas didácticas</a:t>
                      </a:r>
                      <a:endParaRPr lang="es-ES" sz="1000" dirty="0">
                        <a:latin typeface="Times New Roman"/>
                        <a:ea typeface="Times New Roman"/>
                        <a:cs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_tradnl" sz="1000">
                          <a:latin typeface="Arial"/>
                          <a:ea typeface="Times New Roman"/>
                          <a:cs typeface="Times New Roman"/>
                        </a:rPr>
                        <a:t>% Volumen de las cargas</a:t>
                      </a:r>
                      <a:endParaRPr lang="es-ES" sz="1000">
                        <a:latin typeface="Times New Roman"/>
                        <a:ea typeface="Times New Roman"/>
                        <a:cs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8326">
                <a:tc>
                  <a:txBody>
                    <a:bodyPr/>
                    <a:lstStyle/>
                    <a:p>
                      <a:pPr algn="just">
                        <a:spcAft>
                          <a:spcPts val="0"/>
                        </a:spcAft>
                      </a:pPr>
                      <a:r>
                        <a:rPr lang="es-ES_tradnl" sz="1000">
                          <a:latin typeface="Arial"/>
                          <a:ea typeface="Times New Roman"/>
                          <a:cs typeface="Times New Roman"/>
                        </a:rPr>
                        <a:t>Formación de factores motrices básicos de los</a:t>
                      </a:r>
                      <a:endParaRPr lang="es-ES" sz="1000">
                        <a:latin typeface="Times New Roman"/>
                        <a:ea typeface="Times New Roman"/>
                        <a:cs typeface="Times New Roman"/>
                      </a:endParaRPr>
                    </a:p>
                    <a:p>
                      <a:pPr algn="just">
                        <a:spcAft>
                          <a:spcPts val="0"/>
                        </a:spcAft>
                      </a:pPr>
                      <a:r>
                        <a:rPr lang="es-ES_tradnl" sz="1000">
                          <a:latin typeface="Arial"/>
                          <a:ea typeface="Times New Roman"/>
                          <a:cs typeface="Times New Roman"/>
                        </a:rPr>
                        <a:t>elementos técnicos.</a:t>
                      </a:r>
                      <a:endParaRPr lang="es-ES" sz="1000">
                        <a:latin typeface="Times New Roman"/>
                        <a:ea typeface="Times New Roman"/>
                        <a:cs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_tradnl" sz="1000">
                          <a:latin typeface="Arial"/>
                          <a:ea typeface="Times New Roman"/>
                          <a:cs typeface="Times New Roman"/>
                        </a:rPr>
                        <a:t>20 %</a:t>
                      </a:r>
                      <a:endParaRPr lang="es-ES" sz="1000">
                        <a:latin typeface="Times New Roman"/>
                        <a:ea typeface="Times New Roman"/>
                        <a:cs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190">
                <a:tc>
                  <a:txBody>
                    <a:bodyPr/>
                    <a:lstStyle/>
                    <a:p>
                      <a:pPr algn="just">
                        <a:spcAft>
                          <a:spcPts val="0"/>
                        </a:spcAft>
                      </a:pPr>
                      <a:r>
                        <a:rPr lang="es-ES_tradnl" sz="1000" dirty="0">
                          <a:latin typeface="Arial"/>
                          <a:ea typeface="Times New Roman"/>
                          <a:cs typeface="Times New Roman"/>
                        </a:rPr>
                        <a:t>Asimilación de conceptos tácticos básicos. </a:t>
                      </a:r>
                      <a:endParaRPr lang="es-ES" sz="1000" dirty="0">
                        <a:latin typeface="Times New Roman"/>
                        <a:ea typeface="Times New Roman"/>
                        <a:cs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_tradnl" sz="1000">
                          <a:latin typeface="Arial"/>
                          <a:ea typeface="Times New Roman"/>
                          <a:cs typeface="Times New Roman"/>
                        </a:rPr>
                        <a:t>30 %</a:t>
                      </a:r>
                      <a:endParaRPr lang="es-ES" sz="1000">
                        <a:latin typeface="Times New Roman"/>
                        <a:ea typeface="Times New Roman"/>
                        <a:cs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190">
                <a:tc>
                  <a:txBody>
                    <a:bodyPr/>
                    <a:lstStyle/>
                    <a:p>
                      <a:pPr algn="just">
                        <a:spcAft>
                          <a:spcPts val="0"/>
                        </a:spcAft>
                      </a:pPr>
                      <a:r>
                        <a:rPr lang="es-ES_tradnl" sz="1000" dirty="0">
                          <a:latin typeface="Arial"/>
                          <a:ea typeface="Times New Roman"/>
                          <a:cs typeface="Times New Roman"/>
                        </a:rPr>
                        <a:t>Acentuación de la capacidad de juego.</a:t>
                      </a:r>
                      <a:endParaRPr lang="es-ES" sz="1000" dirty="0">
                        <a:latin typeface="Times New Roman"/>
                        <a:ea typeface="Times New Roman"/>
                        <a:cs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_tradnl" sz="1000">
                          <a:latin typeface="Arial"/>
                          <a:ea typeface="Times New Roman"/>
                          <a:cs typeface="Times New Roman"/>
                        </a:rPr>
                        <a:t>40 %</a:t>
                      </a:r>
                      <a:endParaRPr lang="es-ES" sz="1000">
                        <a:latin typeface="Times New Roman"/>
                        <a:ea typeface="Times New Roman"/>
                        <a:cs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190">
                <a:tc>
                  <a:txBody>
                    <a:bodyPr/>
                    <a:lstStyle/>
                    <a:p>
                      <a:pPr algn="just">
                        <a:spcAft>
                          <a:spcPts val="0"/>
                        </a:spcAft>
                      </a:pPr>
                      <a:r>
                        <a:rPr lang="es-ES_tradnl" sz="1000">
                          <a:latin typeface="Arial"/>
                          <a:ea typeface="Times New Roman"/>
                          <a:cs typeface="Times New Roman"/>
                        </a:rPr>
                        <a:t>Desarrollo condicional.</a:t>
                      </a:r>
                      <a:endParaRPr lang="es-ES" sz="1000">
                        <a:latin typeface="Times New Roman"/>
                        <a:ea typeface="Times New Roman"/>
                        <a:cs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_tradnl" sz="1000" dirty="0">
                          <a:latin typeface="Arial"/>
                          <a:ea typeface="Times New Roman"/>
                          <a:cs typeface="Times New Roman"/>
                        </a:rPr>
                        <a:t>10 %</a:t>
                      </a:r>
                      <a:endParaRPr lang="es-ES" sz="1000" dirty="0">
                        <a:latin typeface="Times New Roman"/>
                        <a:ea typeface="Times New Roman"/>
                        <a:cs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2"/>
          <p:cNvSpPr>
            <a:spLocks noChangeArrowheads="1"/>
          </p:cNvSpPr>
          <p:nvPr/>
        </p:nvSpPr>
        <p:spPr bwMode="auto">
          <a:xfrm>
            <a:off x="2143140" y="3621289"/>
            <a:ext cx="5000628"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FRECUENCIAS SEMANALES CATEGORIA  9 Y10 AÑOS</a:t>
            </a:r>
            <a:endParaRPr kumimoji="0" lang="es-ES_tradnl"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7" name="Table 6"/>
          <p:cNvGraphicFramePr>
            <a:graphicFrameLocks noGrp="1"/>
          </p:cNvGraphicFramePr>
          <p:nvPr/>
        </p:nvGraphicFramePr>
        <p:xfrm>
          <a:off x="1214414" y="4286256"/>
          <a:ext cx="6706244" cy="1891664"/>
        </p:xfrm>
        <a:graphic>
          <a:graphicData uri="http://schemas.openxmlformats.org/drawingml/2006/table">
            <a:tbl>
              <a:tblPr/>
              <a:tblGrid>
                <a:gridCol w="1800220"/>
                <a:gridCol w="895672"/>
                <a:gridCol w="956997"/>
                <a:gridCol w="1018323"/>
                <a:gridCol w="1018323"/>
                <a:gridCol w="1016709"/>
              </a:tblGrid>
              <a:tr h="236458">
                <a:tc rowSpan="2">
                  <a:txBody>
                    <a:bodyPr/>
                    <a:lstStyle/>
                    <a:p>
                      <a:pPr marL="68580">
                        <a:spcAft>
                          <a:spcPts val="0"/>
                        </a:spcAft>
                      </a:pPr>
                      <a:r>
                        <a:rPr lang="es-ES_tradnl" sz="1200">
                          <a:latin typeface="Arial"/>
                          <a:ea typeface="Times New Roman"/>
                          <a:cs typeface="Times New Roman"/>
                        </a:rPr>
                        <a:t>Cualidades</a:t>
                      </a:r>
                      <a:endParaRPr lang="es-ES" sz="120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marL="68580">
                        <a:spcAft>
                          <a:spcPts val="0"/>
                        </a:spcAft>
                      </a:pPr>
                      <a:r>
                        <a:rPr lang="es-ES_tradnl" sz="1200" b="1">
                          <a:latin typeface="Arial"/>
                          <a:ea typeface="Times New Roman"/>
                          <a:cs typeface="Times New Roman"/>
                        </a:rPr>
                        <a:t>Frecuencias Semanales</a:t>
                      </a:r>
                      <a:endParaRPr lang="es-ES" sz="120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36458">
                <a:tc vMerge="1">
                  <a:txBody>
                    <a:bodyPr/>
                    <a:lstStyle/>
                    <a:p>
                      <a:endParaRPr lang="es-ES"/>
                    </a:p>
                  </a:txBody>
                  <a:tcPr/>
                </a:tc>
                <a:tc>
                  <a:txBody>
                    <a:bodyPr/>
                    <a:lstStyle/>
                    <a:p>
                      <a:pPr marL="68580">
                        <a:spcAft>
                          <a:spcPts val="0"/>
                        </a:spcAft>
                      </a:pPr>
                      <a:r>
                        <a:rPr lang="es-ES_tradnl" sz="1200" b="1">
                          <a:latin typeface="Arial"/>
                          <a:ea typeface="Times New Roman"/>
                          <a:cs typeface="Times New Roman"/>
                        </a:rPr>
                        <a:t>1</a:t>
                      </a:r>
                      <a:endParaRPr lang="es-ES" sz="120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spcAft>
                          <a:spcPts val="0"/>
                        </a:spcAft>
                      </a:pPr>
                      <a:r>
                        <a:rPr lang="es-ES_tradnl" sz="1200" b="1">
                          <a:latin typeface="Arial"/>
                          <a:ea typeface="Times New Roman"/>
                          <a:cs typeface="Times New Roman"/>
                        </a:rPr>
                        <a:t>2</a:t>
                      </a:r>
                      <a:endParaRPr lang="es-ES" sz="120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spcAft>
                          <a:spcPts val="0"/>
                        </a:spcAft>
                      </a:pPr>
                      <a:r>
                        <a:rPr lang="es-ES_tradnl" sz="1200" b="1">
                          <a:latin typeface="Arial"/>
                          <a:ea typeface="Times New Roman"/>
                          <a:cs typeface="Times New Roman"/>
                        </a:rPr>
                        <a:t>3</a:t>
                      </a:r>
                      <a:endParaRPr lang="es-ES" sz="120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spcAft>
                          <a:spcPts val="0"/>
                        </a:spcAft>
                      </a:pPr>
                      <a:r>
                        <a:rPr lang="es-ES_tradnl" sz="1200" b="1">
                          <a:latin typeface="Arial"/>
                          <a:ea typeface="Times New Roman"/>
                          <a:cs typeface="Times New Roman"/>
                        </a:rPr>
                        <a:t>4</a:t>
                      </a:r>
                      <a:endParaRPr lang="es-ES" sz="120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spcAft>
                          <a:spcPts val="0"/>
                        </a:spcAft>
                      </a:pPr>
                      <a:r>
                        <a:rPr lang="es-ES_tradnl" sz="1200" b="1">
                          <a:latin typeface="Arial"/>
                          <a:ea typeface="Times New Roman"/>
                          <a:cs typeface="Times New Roman"/>
                        </a:rPr>
                        <a:t>5</a:t>
                      </a:r>
                      <a:endParaRPr lang="es-ES" sz="120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458">
                <a:tc>
                  <a:txBody>
                    <a:bodyPr/>
                    <a:lstStyle/>
                    <a:p>
                      <a:pPr>
                        <a:spcAft>
                          <a:spcPts val="0"/>
                        </a:spcAft>
                      </a:pPr>
                      <a:r>
                        <a:rPr lang="es-ES_tradnl" sz="1200">
                          <a:latin typeface="Arial"/>
                          <a:ea typeface="Times New Roman"/>
                          <a:cs typeface="Times New Roman"/>
                        </a:rPr>
                        <a:t>Velocidad</a:t>
                      </a:r>
                      <a:endParaRPr lang="es-E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200">
                          <a:latin typeface="Arial"/>
                          <a:ea typeface="Times New Roman"/>
                          <a:cs typeface="Times New Roman"/>
                        </a:rPr>
                        <a:t>X</a:t>
                      </a:r>
                      <a:endParaRPr lang="es-E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s-ES_tradnl" sz="12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s-ES_tradnl" sz="12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200">
                          <a:latin typeface="Arial"/>
                          <a:ea typeface="Times New Roman"/>
                          <a:cs typeface="Times New Roman"/>
                        </a:rPr>
                        <a:t>X</a:t>
                      </a:r>
                      <a:endParaRPr lang="es-E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s-ES_tradnl" sz="12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458">
                <a:tc>
                  <a:txBody>
                    <a:bodyPr/>
                    <a:lstStyle/>
                    <a:p>
                      <a:pPr>
                        <a:spcAft>
                          <a:spcPts val="0"/>
                        </a:spcAft>
                      </a:pPr>
                      <a:r>
                        <a:rPr lang="es-ES_tradnl" sz="1200">
                          <a:latin typeface="Arial"/>
                          <a:ea typeface="Times New Roman"/>
                          <a:cs typeface="Times New Roman"/>
                        </a:rPr>
                        <a:t>Fuerza</a:t>
                      </a:r>
                      <a:endParaRPr lang="es-E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s-ES_tradnl" sz="12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200">
                          <a:latin typeface="Arial"/>
                          <a:ea typeface="Times New Roman"/>
                          <a:cs typeface="Times New Roman"/>
                        </a:rPr>
                        <a:t>X</a:t>
                      </a:r>
                      <a:endParaRPr lang="es-E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s-ES_tradnl" sz="12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s-ES_tradnl" sz="12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200">
                          <a:latin typeface="Arial"/>
                          <a:ea typeface="Times New Roman"/>
                          <a:cs typeface="Times New Roman"/>
                        </a:rPr>
                        <a:t>X</a:t>
                      </a:r>
                      <a:endParaRPr lang="es-E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458">
                <a:tc>
                  <a:txBody>
                    <a:bodyPr/>
                    <a:lstStyle/>
                    <a:p>
                      <a:pPr>
                        <a:spcAft>
                          <a:spcPts val="0"/>
                        </a:spcAft>
                      </a:pPr>
                      <a:r>
                        <a:rPr lang="es-ES_tradnl" sz="1200">
                          <a:latin typeface="Arial"/>
                          <a:ea typeface="Times New Roman"/>
                          <a:cs typeface="Times New Roman"/>
                        </a:rPr>
                        <a:t>Resistencia</a:t>
                      </a:r>
                      <a:endParaRPr lang="es-E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s-ES_tradnl" sz="12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s-ES_tradnl" sz="12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200">
                          <a:latin typeface="Arial"/>
                          <a:ea typeface="Times New Roman"/>
                          <a:cs typeface="Times New Roman"/>
                        </a:rPr>
                        <a:t>X</a:t>
                      </a:r>
                      <a:endParaRPr lang="es-E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s-ES_tradnl" sz="12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s-ES_tradnl" sz="12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458">
                <a:tc>
                  <a:txBody>
                    <a:bodyPr/>
                    <a:lstStyle/>
                    <a:p>
                      <a:pPr>
                        <a:spcAft>
                          <a:spcPts val="0"/>
                        </a:spcAft>
                      </a:pPr>
                      <a:r>
                        <a:rPr lang="es-ES_tradnl" sz="1200">
                          <a:latin typeface="Arial"/>
                          <a:ea typeface="Times New Roman"/>
                          <a:cs typeface="Times New Roman"/>
                        </a:rPr>
                        <a:t>Flexibilidad </a:t>
                      </a:r>
                      <a:endParaRPr lang="es-E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200">
                          <a:latin typeface="Arial"/>
                          <a:ea typeface="Times New Roman"/>
                          <a:cs typeface="Times New Roman"/>
                        </a:rPr>
                        <a:t>X</a:t>
                      </a:r>
                      <a:endParaRPr lang="es-E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200">
                          <a:latin typeface="Arial"/>
                          <a:ea typeface="Times New Roman"/>
                          <a:cs typeface="Times New Roman"/>
                        </a:rPr>
                        <a:t>X</a:t>
                      </a:r>
                      <a:endParaRPr lang="es-E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200">
                          <a:latin typeface="Arial"/>
                          <a:ea typeface="Times New Roman"/>
                          <a:cs typeface="Times New Roman"/>
                        </a:rPr>
                        <a:t>X</a:t>
                      </a:r>
                      <a:endParaRPr lang="es-E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200">
                          <a:latin typeface="Arial"/>
                          <a:ea typeface="Times New Roman"/>
                          <a:cs typeface="Times New Roman"/>
                        </a:rPr>
                        <a:t>X</a:t>
                      </a:r>
                      <a:endParaRPr lang="es-E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200">
                          <a:latin typeface="Arial"/>
                          <a:ea typeface="Times New Roman"/>
                          <a:cs typeface="Times New Roman"/>
                        </a:rPr>
                        <a:t>X</a:t>
                      </a:r>
                      <a:endParaRPr lang="es-E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458">
                <a:tc>
                  <a:txBody>
                    <a:bodyPr/>
                    <a:lstStyle/>
                    <a:p>
                      <a:pPr>
                        <a:spcAft>
                          <a:spcPts val="0"/>
                        </a:spcAft>
                      </a:pPr>
                      <a:r>
                        <a:rPr lang="es-ES_tradnl" sz="1200">
                          <a:latin typeface="Arial"/>
                          <a:ea typeface="Times New Roman"/>
                          <a:cs typeface="Times New Roman"/>
                        </a:rPr>
                        <a:t>Coordinación</a:t>
                      </a:r>
                      <a:endParaRPr lang="es-E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200">
                          <a:latin typeface="Arial"/>
                          <a:ea typeface="Times New Roman"/>
                          <a:cs typeface="Times New Roman"/>
                        </a:rPr>
                        <a:t>X</a:t>
                      </a:r>
                      <a:endParaRPr lang="es-E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200">
                          <a:latin typeface="Arial"/>
                          <a:ea typeface="Times New Roman"/>
                          <a:cs typeface="Times New Roman"/>
                        </a:rPr>
                        <a:t>X</a:t>
                      </a:r>
                      <a:endParaRPr lang="es-E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200">
                          <a:latin typeface="Arial"/>
                          <a:ea typeface="Times New Roman"/>
                          <a:cs typeface="Times New Roman"/>
                        </a:rPr>
                        <a:t>X</a:t>
                      </a:r>
                      <a:endParaRPr lang="es-E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200">
                          <a:latin typeface="Arial"/>
                          <a:ea typeface="Times New Roman"/>
                          <a:cs typeface="Times New Roman"/>
                        </a:rPr>
                        <a:t>X</a:t>
                      </a:r>
                      <a:endParaRPr lang="es-E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200">
                          <a:latin typeface="Arial"/>
                          <a:ea typeface="Times New Roman"/>
                          <a:cs typeface="Times New Roman"/>
                        </a:rPr>
                        <a:t>X</a:t>
                      </a:r>
                      <a:endParaRPr lang="es-E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458">
                <a:tc>
                  <a:txBody>
                    <a:bodyPr/>
                    <a:lstStyle/>
                    <a:p>
                      <a:pPr>
                        <a:spcAft>
                          <a:spcPts val="0"/>
                        </a:spcAft>
                      </a:pPr>
                      <a:r>
                        <a:rPr lang="es-ES_tradnl" sz="1200">
                          <a:latin typeface="Arial"/>
                          <a:ea typeface="Times New Roman"/>
                          <a:cs typeface="Times New Roman"/>
                        </a:rPr>
                        <a:t>Tareas didácticas</a:t>
                      </a:r>
                      <a:endParaRPr lang="es-E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200">
                          <a:latin typeface="Arial"/>
                          <a:ea typeface="Times New Roman"/>
                          <a:cs typeface="Times New Roman"/>
                        </a:rPr>
                        <a:t>X</a:t>
                      </a:r>
                      <a:endParaRPr lang="es-E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200">
                          <a:latin typeface="Arial"/>
                          <a:ea typeface="Times New Roman"/>
                          <a:cs typeface="Times New Roman"/>
                        </a:rPr>
                        <a:t>X</a:t>
                      </a:r>
                      <a:endParaRPr lang="es-E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200">
                          <a:latin typeface="Arial"/>
                          <a:ea typeface="Times New Roman"/>
                          <a:cs typeface="Times New Roman"/>
                        </a:rPr>
                        <a:t>X</a:t>
                      </a:r>
                      <a:endParaRPr lang="es-E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200">
                          <a:latin typeface="Arial"/>
                          <a:ea typeface="Times New Roman"/>
                          <a:cs typeface="Times New Roman"/>
                        </a:rPr>
                        <a:t>X</a:t>
                      </a:r>
                      <a:endParaRPr lang="es-E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200" dirty="0">
                          <a:latin typeface="Arial"/>
                          <a:ea typeface="Times New Roman"/>
                          <a:cs typeface="Times New Roman"/>
                        </a:rPr>
                        <a:t>X</a:t>
                      </a:r>
                      <a:endParaRPr lang="es-E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srcRect/>
          <a:stretch>
            <a:fillRect/>
          </a:stretch>
        </p:blipFill>
        <p:spPr bwMode="auto">
          <a:xfrm>
            <a:off x="571472" y="904860"/>
            <a:ext cx="8105876" cy="5810288"/>
          </a:xfrm>
          <a:prstGeom prst="rect">
            <a:avLst/>
          </a:prstGeom>
          <a:noFill/>
          <a:ln w="9525">
            <a:noFill/>
            <a:miter lim="800000"/>
            <a:headEnd/>
            <a:tailEnd/>
          </a:ln>
        </p:spPr>
      </p:pic>
      <p:sp>
        <p:nvSpPr>
          <p:cNvPr id="5" name="Rectangle 3"/>
          <p:cNvSpPr>
            <a:spLocks noChangeArrowheads="1"/>
          </p:cNvSpPr>
          <p:nvPr/>
        </p:nvSpPr>
        <p:spPr bwMode="auto">
          <a:xfrm>
            <a:off x="1928794" y="262574"/>
            <a:ext cx="5857916"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NORMATIVA DE SELECCIÓN  Y TEST PEDAGOGICA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EDAD 10 AÑOS  </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57422" y="282339"/>
            <a:ext cx="4572000" cy="646331"/>
          </a:xfrm>
          <a:prstGeom prst="rect">
            <a:avLst/>
          </a:prstGeom>
        </p:spPr>
        <p:txBody>
          <a:bodyPr>
            <a:spAutoFit/>
          </a:bodyPr>
          <a:lstStyle/>
          <a:p>
            <a:pPr algn="ctr"/>
            <a:r>
              <a:rPr lang="es-ES" b="1" dirty="0"/>
              <a:t>CÓMO SELECCIONAR LOS TALENTOS PARA JUGAR BALONMANO</a:t>
            </a:r>
            <a:endParaRPr lang="es-ES" dirty="0"/>
          </a:p>
        </p:txBody>
      </p:sp>
      <p:sp>
        <p:nvSpPr>
          <p:cNvPr id="5" name="Rectangle 1"/>
          <p:cNvSpPr>
            <a:spLocks noChangeArrowheads="1"/>
          </p:cNvSpPr>
          <p:nvPr/>
        </p:nvSpPr>
        <p:spPr bwMode="auto">
          <a:xfrm>
            <a:off x="357158" y="1142984"/>
            <a:ext cx="3786214"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Característica Biológica</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Cualidades Físicas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Característica Psicológica</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Cualidades para el Juego.</a:t>
            </a:r>
            <a:endParaRPr kumimoji="0" lang="es-ES" sz="20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2"/>
          <p:cNvSpPr>
            <a:spLocks noChangeArrowheads="1"/>
          </p:cNvSpPr>
          <p:nvPr/>
        </p:nvSpPr>
        <p:spPr bwMode="auto">
          <a:xfrm>
            <a:off x="4786314" y="1071546"/>
            <a:ext cx="3470822" cy="178510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Característica Biológica.</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Característica antropométrica.</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Altura</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Peso</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Envergadura</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Medidas trasversal de la mano.</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3"/>
          <p:cNvSpPr>
            <a:spLocks noChangeArrowheads="1"/>
          </p:cNvSpPr>
          <p:nvPr/>
        </p:nvSpPr>
        <p:spPr bwMode="auto">
          <a:xfrm>
            <a:off x="428596" y="2714620"/>
            <a:ext cx="2928926" cy="12311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s-ES" sz="2000" dirty="0">
                <a:latin typeface="Arial" pitchFamily="34" charset="0"/>
                <a:cs typeface="Arial" pitchFamily="34" charset="0"/>
              </a:rPr>
              <a:t>Cualidades </a:t>
            </a:r>
            <a:r>
              <a:rPr lang="es-ES" sz="2000" dirty="0" smtClean="0">
                <a:latin typeface="Arial" pitchFamily="34" charset="0"/>
                <a:cs typeface="Arial" pitchFamily="34" charset="0"/>
              </a:rPr>
              <a:t>Físicas.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Lanzamiento del balón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Velocidad, 30 mts</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s-E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Cualidades físicas.</a:t>
            </a:r>
            <a:endParaRPr kumimoji="0" lang="es-ES"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4"/>
          <p:cNvSpPr>
            <a:spLocks noChangeArrowheads="1"/>
          </p:cNvSpPr>
          <p:nvPr/>
        </p:nvSpPr>
        <p:spPr bwMode="auto">
          <a:xfrm>
            <a:off x="3929058" y="3001218"/>
            <a:ext cx="5000660" cy="17851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Característica Psicológica.</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Control emocional, sentir sensaciones adecuadas.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La focalización de la atención, establecer la </a:t>
            </a:r>
          </a:p>
          <a:p>
            <a:pPr marL="0" marR="0" lvl="0" indent="0" algn="l" defTabSz="914400" rtl="0" eaLnBrk="0" fontAlgn="base" latinLnBrk="0" hangingPunct="0">
              <a:lnSpc>
                <a:spcPct val="100000"/>
              </a:lnSpc>
              <a:spcBef>
                <a:spcPct val="0"/>
              </a:spcBef>
              <a:spcAft>
                <a:spcPct val="0"/>
              </a:spcAft>
              <a:buClrTx/>
              <a:buSzTx/>
              <a:tabLst/>
            </a:pPr>
            <a:r>
              <a:rPr kumimoji="0" lang="es-E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direccionalidad de sus sentidos.</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La motivación, aspecto volitivo</a:t>
            </a:r>
            <a:r>
              <a:rPr kumimoji="0" lang="es-ES" b="0" i="0" u="none" strike="noStrike" cap="none" normalizeH="0" baseline="0" dirty="0" smtClean="0">
                <a:ln>
                  <a:noFill/>
                </a:ln>
                <a:solidFill>
                  <a:schemeClr val="tx1"/>
                </a:solidFill>
                <a:effectLst/>
                <a:latin typeface="Arial" pitchFamily="34" charset="0"/>
                <a:cs typeface="Arial" pitchFamily="34" charset="0"/>
              </a:rPr>
              <a:t> </a:t>
            </a:r>
          </a:p>
        </p:txBody>
      </p:sp>
      <p:sp>
        <p:nvSpPr>
          <p:cNvPr id="9" name="Rectangle 5"/>
          <p:cNvSpPr>
            <a:spLocks noChangeArrowheads="1"/>
          </p:cNvSpPr>
          <p:nvPr/>
        </p:nvSpPr>
        <p:spPr bwMode="auto">
          <a:xfrm>
            <a:off x="357158" y="4643446"/>
            <a:ext cx="4643438" cy="23391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Cualidades para el Juego.</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Capacidad motora especifica, capacidad de desplazamiento y capacidad de          manipulación especifica.</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La inteligencia táctica general, percibir y relacional los diferentes elementos que influyen en una actividad determinada.</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771410" y="500042"/>
            <a:ext cx="7729680"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5143500" algn="l"/>
              </a:tabLst>
            </a:pPr>
            <a:r>
              <a:rPr kumimoji="0" lang="es-E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CATEGORÍA 11 Y 12 AÑOS </a:t>
            </a: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INDICACIONES METODOLÓGICAS</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9218" name="Rectangle 2"/>
          <p:cNvSpPr>
            <a:spLocks noChangeArrowheads="1"/>
          </p:cNvSpPr>
          <p:nvPr/>
        </p:nvSpPr>
        <p:spPr bwMode="auto">
          <a:xfrm>
            <a:off x="714348" y="1857364"/>
            <a:ext cx="785818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5143500" algn="l"/>
              </a:tabLst>
            </a:pP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 la edad de 11 años, se inicia un trabajo de fortalecimiento físico con la ayuda de los medios auxiliares.  Se continúa la consolidación de los elementos técnicos fundamentales, buscando una correcta ejecución de los mismos. </a:t>
            </a:r>
          </a:p>
          <a:p>
            <a:pPr marL="0" marR="0" lvl="0" indent="0" algn="just" defTabSz="914400" rtl="0" eaLnBrk="1" fontAlgn="base" latinLnBrk="0" hangingPunct="1">
              <a:lnSpc>
                <a:spcPct val="100000"/>
              </a:lnSpc>
              <a:spcBef>
                <a:spcPct val="0"/>
              </a:spcBef>
              <a:spcAft>
                <a:spcPct val="0"/>
              </a:spcAft>
              <a:buClrTx/>
              <a:buSzTx/>
              <a:buFontTx/>
              <a:buNone/>
              <a:tabLst>
                <a:tab pos="5143500" algn="l"/>
              </a:tabLst>
            </a:pPr>
            <a:endPar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5143500" algn="l"/>
              </a:tabLst>
            </a:pP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También deberá usarse el juego en la enseñanza y consolidación de todos los elementos técnicos fundamentales.  Nunca debe usarse el concepto de perfeccionamiento de los fundamentos técnicos, tácticos ni físicos.</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1285852" y="428604"/>
            <a:ext cx="6559809"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5143500" algn="l"/>
              </a:tabLst>
            </a:pPr>
            <a:r>
              <a:rPr kumimoji="0" lang="es-E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Metodología de la enseñanza en esta etapa</a:t>
            </a:r>
            <a:r>
              <a:rPr lang="es-ES" sz="2400" b="1" dirty="0" smtClean="0">
                <a:latin typeface="Arial" pitchFamily="34" charset="0"/>
                <a:ea typeface="Times New Roman" pitchFamily="18" charset="0"/>
                <a:cs typeface="Arial" pitchFamily="34" charset="0"/>
              </a:rPr>
              <a:t>.</a:t>
            </a:r>
          </a:p>
          <a:p>
            <a:pPr marL="0" marR="0" lvl="0" indent="0" algn="ctr" defTabSz="914400" rtl="0" eaLnBrk="1" fontAlgn="base" latinLnBrk="0" hangingPunct="1">
              <a:lnSpc>
                <a:spcPct val="100000"/>
              </a:lnSpc>
              <a:spcBef>
                <a:spcPct val="0"/>
              </a:spcBef>
              <a:spcAft>
                <a:spcPct val="0"/>
              </a:spcAft>
              <a:buClrTx/>
              <a:buSzTx/>
              <a:buFontTx/>
              <a:buNone/>
              <a:tabLst>
                <a:tab pos="5143500" algn="l"/>
              </a:tabLst>
            </a:pPr>
            <a:r>
              <a:rPr kumimoji="0" lang="es-E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(Principios metodológicos)</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8194" name="Rectangle 2"/>
          <p:cNvSpPr>
            <a:spLocks noChangeArrowheads="1"/>
          </p:cNvSpPr>
          <p:nvPr/>
        </p:nvSpPr>
        <p:spPr bwMode="auto">
          <a:xfrm>
            <a:off x="571472" y="1556644"/>
            <a:ext cx="7929618"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457200" algn="l"/>
                <a:tab pos="51435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Debe utilizarse predominantemente una metodología global (juego</a:t>
            </a:r>
            <a:r>
              <a:rPr kumimoji="0" lang="es-E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y el constante análisis de los comportamientos observados.</a:t>
            </a:r>
          </a:p>
          <a:p>
            <a:pPr marL="0" marR="0" lvl="0" indent="0" algn="just" defTabSz="914400" rtl="0" eaLnBrk="1" fontAlgn="base" latinLnBrk="0" hangingPunct="1">
              <a:lnSpc>
                <a:spcPct val="100000"/>
              </a:lnSpc>
              <a:spcBef>
                <a:spcPct val="0"/>
              </a:spcBef>
              <a:spcAft>
                <a:spcPct val="0"/>
              </a:spcAft>
              <a:buClrTx/>
              <a:buSzTx/>
              <a:buFontTx/>
              <a:buChar char="•"/>
              <a:tabLst>
                <a:tab pos="457200" algn="l"/>
                <a:tab pos="5143500" algn="l"/>
              </a:tabLst>
            </a:pP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51435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Debemos tener en cuenta que nos encontramos en la etapa de consolidación de la</a:t>
            </a:r>
            <a:r>
              <a:rPr kumimoji="0" lang="es-E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lateralidad, por lo que debemos favorecer el desarrollo del lado débil y el perfeccionamiento del lado dominante.</a:t>
            </a: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5143500" algn="l"/>
              </a:tabLst>
            </a:pP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51435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El grado de complejidad debe reducirse al</a:t>
            </a:r>
            <a:r>
              <a:rPr kumimoji="0" lang="es-E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número elevado de repeticiones de ejercicios técnico-tácticos.</a:t>
            </a: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5143500" algn="l"/>
              </a:tabLst>
            </a:pP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51435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Intensidad baja y ejecución con variabilidad que cree una amplia disponibilidad motriz, basada en la aplicación y utilización de movimientos básicos.</a:t>
            </a: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5143500" algn="l"/>
              </a:tabLst>
            </a:pP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51435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Trabajo con grupos pequeños en espacios amplios.</a:t>
            </a:r>
          </a:p>
          <a:p>
            <a:pPr marL="0" marR="0" lvl="0" indent="0" algn="just" defTabSz="914400" rtl="0" eaLnBrk="0" fontAlgn="base" latinLnBrk="0" hangingPunct="0">
              <a:lnSpc>
                <a:spcPct val="100000"/>
              </a:lnSpc>
              <a:spcBef>
                <a:spcPct val="0"/>
              </a:spcBef>
              <a:spcAft>
                <a:spcPct val="0"/>
              </a:spcAft>
              <a:buClrTx/>
              <a:buSzTx/>
              <a:tabLst>
                <a:tab pos="457200" algn="l"/>
                <a:tab pos="5143500" algn="l"/>
              </a:tabLst>
            </a:pP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51435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Práctica de diversos juegos y competiciones.</a:t>
            </a:r>
            <a:endParaRPr kumimoji="0" lang="es-E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428596" y="71414"/>
            <a:ext cx="8286808" cy="29238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143500" algn="l"/>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Metodología Ofensiva </a:t>
            </a:r>
            <a:endPar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1435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Metodología de la posición de base</a:t>
            </a:r>
          </a:p>
          <a:p>
            <a:pPr marL="0" marR="0" lvl="0" indent="0" algn="l" defTabSz="914400" rtl="0" eaLnBrk="0" fontAlgn="base" latinLnBrk="0" hangingPunct="0">
              <a:lnSpc>
                <a:spcPct val="100000"/>
              </a:lnSpc>
              <a:spcBef>
                <a:spcPct val="0"/>
              </a:spcBef>
              <a:spcAft>
                <a:spcPct val="0"/>
              </a:spcAft>
              <a:buClrTx/>
              <a:buSzTx/>
              <a:buFontTx/>
              <a:buNone/>
              <a:tabLst>
                <a:tab pos="5143500" algn="l"/>
              </a:tabLst>
            </a:pPr>
            <a:r>
              <a:rPr kumimoji="0" lang="es-ES_tradnl"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Concepto de posición de base.</a:t>
            </a:r>
            <a:endPar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1435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Tanto la actividad defensiva como la ofensiva necesitan un punto de partida que garantice el éxito posterior. A este punto de partida es lo que conocemos como posición de base.</a:t>
            </a:r>
          </a:p>
          <a:p>
            <a:pPr marL="0" marR="0" lvl="0" indent="0" algn="l" defTabSz="914400" rtl="0" eaLnBrk="0" fontAlgn="base" latinLnBrk="0" hangingPunct="0">
              <a:lnSpc>
                <a:spcPct val="100000"/>
              </a:lnSpc>
              <a:spcBef>
                <a:spcPct val="0"/>
              </a:spcBef>
              <a:spcAft>
                <a:spcPct val="0"/>
              </a:spcAft>
              <a:buClrTx/>
              <a:buSzTx/>
              <a:buFontTx/>
              <a:buNone/>
              <a:tabLst>
                <a:tab pos="5143500" algn="l"/>
              </a:tabLst>
            </a:pPr>
            <a:endPar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143500" algn="l"/>
              </a:tabLst>
            </a:pPr>
            <a:r>
              <a:rPr kumimoji="0" lang="es-ES_tradnl"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Principios Fundamentales.</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143500" algn="l"/>
              </a:tabLst>
            </a:pPr>
            <a:r>
              <a:rPr kumimoji="0" lang="es-ES" sz="1600" b="0" i="0" u="none" strike="noStrike" cap="none" normalizeH="0" baseline="0" dirty="0" smtClean="0">
                <a:ln>
                  <a:noFill/>
                </a:ln>
                <a:solidFill>
                  <a:schemeClr val="tx1"/>
                </a:solidFill>
                <a:effectLst/>
                <a:latin typeface="Arial" pitchFamily="34" charset="0"/>
                <a:cs typeface="Arial" pitchFamily="34" charset="0"/>
              </a:rPr>
              <a:t>Debe ser equilibrada y natural para facilitar la participación en acciones posteriores.</a:t>
            </a:r>
          </a:p>
          <a:p>
            <a:pPr marL="0" marR="0" lvl="0" indent="0" algn="just" defTabSz="914400" rtl="0" eaLnBrk="0" fontAlgn="base" latinLnBrk="0" hangingPunct="0">
              <a:lnSpc>
                <a:spcPct val="100000"/>
              </a:lnSpc>
              <a:spcBef>
                <a:spcPct val="0"/>
              </a:spcBef>
              <a:spcAft>
                <a:spcPct val="0"/>
              </a:spcAft>
              <a:buClrTx/>
              <a:buSzTx/>
              <a:buFontTx/>
              <a:buChar char="•"/>
              <a:tabLst>
                <a:tab pos="5143500" algn="l"/>
              </a:tabLst>
            </a:pPr>
            <a:r>
              <a:rPr kumimoji="0" lang="es-ES" sz="1600" b="0" i="0" u="none" strike="noStrike" cap="none" normalizeH="0" baseline="0" dirty="0" smtClean="0">
                <a:ln>
                  <a:noFill/>
                </a:ln>
                <a:solidFill>
                  <a:schemeClr val="tx1"/>
                </a:solidFill>
                <a:effectLst/>
                <a:latin typeface="Arial" pitchFamily="34" charset="0"/>
                <a:cs typeface="Arial" pitchFamily="34" charset="0"/>
              </a:rPr>
              <a:t>Debe estar presidida por un esfuerzo continuado de atención y concentración que predisponga a desarrollar la velocidad de reacción de forma inmediata.</a:t>
            </a:r>
          </a:p>
          <a:p>
            <a:pPr marL="0" marR="0" lvl="0" indent="0" algn="l" defTabSz="914400" rtl="0" eaLnBrk="0" fontAlgn="base" latinLnBrk="0" hangingPunct="0">
              <a:lnSpc>
                <a:spcPct val="100000"/>
              </a:lnSpc>
              <a:spcBef>
                <a:spcPct val="0"/>
              </a:spcBef>
              <a:spcAft>
                <a:spcPct val="0"/>
              </a:spcAft>
              <a:buClrTx/>
              <a:buSzTx/>
              <a:buFontTx/>
              <a:buChar char="•"/>
              <a:tabLst>
                <a:tab pos="5143500" algn="l"/>
              </a:tabLst>
            </a:pPr>
            <a:r>
              <a:rPr kumimoji="0" lang="es-ES" sz="1600" b="0" i="0" u="none" strike="noStrike" cap="none" normalizeH="0" baseline="0" dirty="0" smtClean="0">
                <a:ln>
                  <a:noFill/>
                </a:ln>
                <a:solidFill>
                  <a:schemeClr val="tx1"/>
                </a:solidFill>
                <a:effectLst/>
                <a:latin typeface="Arial" pitchFamily="34" charset="0"/>
                <a:cs typeface="Arial" pitchFamily="34" charset="0"/>
              </a:rPr>
              <a:t>Necesita de tensión regulada que favorezca la velocidad contráctil del músculo.</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170" name="Rectangle 2"/>
          <p:cNvSpPr>
            <a:spLocks noChangeArrowheads="1"/>
          </p:cNvSpPr>
          <p:nvPr/>
        </p:nvSpPr>
        <p:spPr bwMode="auto">
          <a:xfrm>
            <a:off x="500033" y="3071810"/>
            <a:ext cx="8215371" cy="34470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143500" algn="l"/>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Característica </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143500" algn="l"/>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Cabeza: erguida con normalidad. </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143500" algn="l"/>
              </a:tabLst>
            </a:pPr>
            <a:r>
              <a:rPr kumimoji="0" lang="es-ES" sz="1800" b="0" i="0" u="none" strike="noStrike" cap="none" normalizeH="0" baseline="0" dirty="0" smtClean="0">
                <a:ln>
                  <a:noFill/>
                </a:ln>
                <a:solidFill>
                  <a:schemeClr val="tx1"/>
                </a:solidFill>
                <a:effectLst/>
                <a:latin typeface="Arial" pitchFamily="34" charset="0"/>
                <a:cs typeface="Arial" pitchFamily="34" charset="0"/>
              </a:rPr>
              <a:t>Tronco: Ligeramente inclinado hacia delante.</a:t>
            </a:r>
          </a:p>
          <a:p>
            <a:pPr marL="0" marR="0" lvl="0" indent="0" algn="l" defTabSz="914400" rtl="0" eaLnBrk="0" fontAlgn="base" latinLnBrk="0" hangingPunct="0">
              <a:lnSpc>
                <a:spcPct val="100000"/>
              </a:lnSpc>
              <a:spcBef>
                <a:spcPct val="0"/>
              </a:spcBef>
              <a:spcAft>
                <a:spcPct val="0"/>
              </a:spcAft>
              <a:buClrTx/>
              <a:buSzTx/>
              <a:buFontTx/>
              <a:buChar char="•"/>
              <a:tabLst>
                <a:tab pos="5143500" algn="l"/>
              </a:tabLst>
            </a:pPr>
            <a:r>
              <a:rPr kumimoji="0" lang="es-ES" sz="1800" b="0" i="0" u="none" strike="noStrike" cap="none" normalizeH="0" baseline="0" dirty="0" smtClean="0">
                <a:ln>
                  <a:noFill/>
                </a:ln>
                <a:solidFill>
                  <a:schemeClr val="tx1"/>
                </a:solidFill>
                <a:effectLst/>
                <a:latin typeface="Arial" pitchFamily="34" charset="0"/>
                <a:cs typeface="Arial" pitchFamily="34" charset="0"/>
              </a:rPr>
              <a:t>Piernas (estáticas y dinámicas) Estáticas: ligeramente flexionadas, separadas a comodidad del jugador y en posición asimétrica (generalmente adelantada la contraria al brazo ejecutor). Dinámicas: posición simétrica.</a:t>
            </a:r>
          </a:p>
          <a:p>
            <a:pPr marL="0" marR="0" lvl="0" indent="0" algn="l" defTabSz="914400" rtl="0" eaLnBrk="0" fontAlgn="base" latinLnBrk="0" hangingPunct="0">
              <a:lnSpc>
                <a:spcPct val="100000"/>
              </a:lnSpc>
              <a:spcBef>
                <a:spcPct val="0"/>
              </a:spcBef>
              <a:spcAft>
                <a:spcPct val="0"/>
              </a:spcAft>
              <a:buClrTx/>
              <a:buSzTx/>
              <a:buFontTx/>
              <a:buChar char="•"/>
              <a:tabLst>
                <a:tab pos="5143500" algn="l"/>
              </a:tabLst>
            </a:pPr>
            <a:r>
              <a:rPr kumimoji="0" lang="es-ES" sz="1800" b="0" i="0" u="none" strike="noStrike" cap="none" normalizeH="0" baseline="0" dirty="0" smtClean="0">
                <a:ln>
                  <a:noFill/>
                </a:ln>
                <a:solidFill>
                  <a:schemeClr val="tx1"/>
                </a:solidFill>
                <a:effectLst/>
                <a:latin typeface="Arial" pitchFamily="34" charset="0"/>
                <a:cs typeface="Arial" pitchFamily="34" charset="0"/>
              </a:rPr>
              <a:t>Pies: Apoyados totalmente en el suelo en la posición estática (si la separación entre piernas es acentuada, el pie retrasado apoya solamente un tercio (sobre el metatarso).Apoyos con un tercio del pie en la posición dinámica.</a:t>
            </a:r>
          </a:p>
          <a:p>
            <a:pPr marL="0" marR="0" lvl="0" indent="0" algn="l" defTabSz="914400" rtl="0" eaLnBrk="0" fontAlgn="base" latinLnBrk="0" hangingPunct="0">
              <a:lnSpc>
                <a:spcPct val="100000"/>
              </a:lnSpc>
              <a:spcBef>
                <a:spcPct val="0"/>
              </a:spcBef>
              <a:spcAft>
                <a:spcPct val="0"/>
              </a:spcAft>
              <a:buClrTx/>
              <a:buSzTx/>
              <a:buFontTx/>
              <a:buChar char="•"/>
              <a:tabLst>
                <a:tab pos="5143500" algn="l"/>
              </a:tabLst>
            </a:pPr>
            <a:r>
              <a:rPr kumimoji="0" lang="es-ES" sz="1800" b="0" i="0" u="none" strike="noStrike" cap="none" normalizeH="0" baseline="0" dirty="0" smtClean="0">
                <a:ln>
                  <a:noFill/>
                </a:ln>
                <a:solidFill>
                  <a:schemeClr val="tx1"/>
                </a:solidFill>
                <a:effectLst/>
                <a:latin typeface="Arial" pitchFamily="34" charset="0"/>
                <a:cs typeface="Arial" pitchFamily="34" charset="0"/>
              </a:rPr>
              <a:t>Brazos: Semiflexionados (borde radial hacia arriba) y ligeramente separados del tronco. (tienden a perderla la PB)</a:t>
            </a:r>
          </a:p>
          <a:p>
            <a:pPr marL="0" marR="0" lvl="0" indent="0" algn="l" defTabSz="914400" rtl="0" eaLnBrk="0" fontAlgn="base" latinLnBrk="0" hangingPunct="0">
              <a:lnSpc>
                <a:spcPct val="100000"/>
              </a:lnSpc>
              <a:spcBef>
                <a:spcPct val="0"/>
              </a:spcBef>
              <a:spcAft>
                <a:spcPct val="0"/>
              </a:spcAft>
              <a:buClrTx/>
              <a:buSzTx/>
              <a:buFontTx/>
              <a:buChar char="•"/>
              <a:tabLst>
                <a:tab pos="5143500" algn="l"/>
              </a:tabLst>
            </a:pPr>
            <a:r>
              <a:rPr kumimoji="0" lang="es-ES" sz="1800" b="0" i="0" u="none" strike="noStrike" cap="none" normalizeH="0" baseline="0" dirty="0" smtClean="0">
                <a:ln>
                  <a:noFill/>
                </a:ln>
                <a:solidFill>
                  <a:schemeClr val="tx1"/>
                </a:solidFill>
                <a:effectLst/>
                <a:latin typeface="Arial" pitchFamily="34" charset="0"/>
                <a:cs typeface="Arial" pitchFamily="34" charset="0"/>
              </a:rPr>
              <a:t>Manos</a:t>
            </a:r>
            <a:r>
              <a:rPr kumimoji="0" lang="es-ES" sz="1800" b="1" i="0" u="none" strike="noStrike" cap="none" normalizeH="0" baseline="0" dirty="0" smtClean="0">
                <a:ln>
                  <a:noFill/>
                </a:ln>
                <a:solidFill>
                  <a:schemeClr val="tx1"/>
                </a:solidFill>
                <a:effectLst/>
                <a:latin typeface="Arial" pitchFamily="34" charset="0"/>
                <a:cs typeface="Arial" pitchFamily="34" charset="0"/>
              </a:rPr>
              <a:t>: </a:t>
            </a:r>
            <a:r>
              <a:rPr kumimoji="0" lang="es-ES" sz="1800" b="0" i="0" u="none" strike="noStrike" cap="none" normalizeH="0" baseline="0" dirty="0" smtClean="0">
                <a:ln>
                  <a:noFill/>
                </a:ln>
                <a:solidFill>
                  <a:schemeClr val="tx1"/>
                </a:solidFill>
                <a:effectLst/>
                <a:latin typeface="Arial" pitchFamily="34" charset="0"/>
                <a:cs typeface="Arial" pitchFamily="34" charset="0"/>
              </a:rPr>
              <a:t>Orientadas para la recepción del balón.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500034" y="285728"/>
            <a:ext cx="8143932" cy="16004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 pos="5143500" algn="l"/>
              </a:tabLst>
            </a:pPr>
            <a:r>
              <a:rPr kumimoji="0" lang="es-E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Metodología de los desplazamientos edad 11 años.</a:t>
            </a:r>
          </a:p>
          <a:p>
            <a:pPr marL="0" marR="0" lvl="0" indent="0" algn="l" defTabSz="914400" rtl="0" eaLnBrk="0" fontAlgn="base" latinLnBrk="0" hangingPunct="0">
              <a:lnSpc>
                <a:spcPct val="100000"/>
              </a:lnSpc>
              <a:spcBef>
                <a:spcPct val="0"/>
              </a:spcBef>
              <a:spcAft>
                <a:spcPct val="0"/>
              </a:spcAft>
              <a:buClrTx/>
              <a:buSzTx/>
              <a:buFontTx/>
              <a:buChar char="•"/>
              <a:tabLst>
                <a:tab pos="457200" algn="l"/>
                <a:tab pos="51435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El tipo de desplazamiento a realizar vendrá determinado por la acción táctica individual o colectiva (balón – compañeros – espacio – adversarios).</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51435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 su realización se debe evitar el desequilibrio corporal.</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51435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 los desplazamientos de frente no se debe apoyar todo el pie.</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51435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 los desplazamientos de espalda hay que evitar apoyar sólo los talones.</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6146" name="Rectangle 2"/>
          <p:cNvSpPr>
            <a:spLocks noChangeArrowheads="1"/>
          </p:cNvSpPr>
          <p:nvPr/>
        </p:nvSpPr>
        <p:spPr bwMode="auto">
          <a:xfrm>
            <a:off x="571472" y="2050216"/>
            <a:ext cx="8072494" cy="46782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 pos="5143500" algn="l"/>
              </a:tabLst>
            </a:pPr>
            <a:r>
              <a:rPr kumimoji="0" lang="es-E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Técnica de la adaptación y manejo del balón.</a:t>
            </a:r>
          </a:p>
          <a:p>
            <a:pPr marL="0" marR="0" lvl="0" indent="0" algn="l" defTabSz="914400" rtl="0" eaLnBrk="0" fontAlgn="base" latinLnBrk="0" hangingPunct="0">
              <a:lnSpc>
                <a:spcPct val="100000"/>
              </a:lnSpc>
              <a:spcBef>
                <a:spcPct val="0"/>
              </a:spcBef>
              <a:spcAft>
                <a:spcPct val="0"/>
              </a:spcAft>
              <a:buClrTx/>
              <a:buSzTx/>
              <a:buFontTx/>
              <a:buNone/>
              <a:tabLst>
                <a:tab pos="457200" algn="l"/>
                <a:tab pos="51435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 intervención con balón exige, por un lado, la máxima seguridad en su posesión y además, la disposición para actuar de forma inmediata y continuada obteniendo éxito.</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51435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Para ello se proponen las siguientes bases mecánicas:</a:t>
            </a:r>
          </a:p>
          <a:p>
            <a:pPr marL="0" marR="0" lvl="0" indent="0" algn="l" defTabSz="914400" rtl="0" eaLnBrk="0" fontAlgn="base" latinLnBrk="0" hangingPunct="0">
              <a:lnSpc>
                <a:spcPct val="100000"/>
              </a:lnSpc>
              <a:spcBef>
                <a:spcPct val="0"/>
              </a:spcBef>
              <a:spcAft>
                <a:spcPct val="0"/>
              </a:spcAft>
              <a:buClrTx/>
              <a:buSzTx/>
              <a:buFontTx/>
              <a:buNone/>
              <a:tabLst>
                <a:tab pos="457200" algn="l"/>
                <a:tab pos="5143500" algn="l"/>
              </a:tabLst>
            </a:pP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5143500" algn="l"/>
              </a:tabLst>
            </a:pPr>
            <a:r>
              <a:rPr kumimoji="0" lang="en-U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Puntos de contacto:</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51435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Fundamentalmente: Dedos y cara palmar media controlan el balón. </a:t>
            </a:r>
          </a:p>
          <a:p>
            <a:pPr marL="0" marR="0" lvl="0" indent="0" algn="l" defTabSz="914400" rtl="0" eaLnBrk="0" fontAlgn="base" latinLnBrk="0" hangingPunct="0">
              <a:lnSpc>
                <a:spcPct val="100000"/>
              </a:lnSpc>
              <a:spcBef>
                <a:spcPct val="0"/>
              </a:spcBef>
              <a:spcAft>
                <a:spcPct val="0"/>
              </a:spcAft>
              <a:buClrTx/>
              <a:buSzTx/>
              <a:buFontTx/>
              <a:buChar char="•"/>
              <a:tabLst>
                <a:tab pos="457200" algn="l"/>
                <a:tab pos="51435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Las yemas de los dedos favorecen la sensibilidad constituyendo el punto de contacto más importante, </a:t>
            </a:r>
          </a:p>
          <a:p>
            <a:pPr marL="0" marR="0" lvl="0" indent="0" algn="l" defTabSz="914400" rtl="0" eaLnBrk="0" fontAlgn="base" latinLnBrk="0" hangingPunct="0">
              <a:lnSpc>
                <a:spcPct val="100000"/>
              </a:lnSpc>
              <a:spcBef>
                <a:spcPct val="0"/>
              </a:spcBef>
              <a:spcAft>
                <a:spcPct val="0"/>
              </a:spcAft>
              <a:buClrTx/>
              <a:buSzTx/>
              <a:buFontTx/>
              <a:buChar char="•"/>
              <a:tabLst>
                <a:tab pos="457200" algn="l"/>
                <a:tab pos="51435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El balón aparte de adaptarlo es necesario sentirlo, lo que favorece la sensación de seguridad y la manejabilidad.</a:t>
            </a:r>
          </a:p>
          <a:p>
            <a:pPr marL="0" marR="0" lvl="0" indent="0" algn="l" defTabSz="914400" rtl="0" eaLnBrk="0" fontAlgn="base" latinLnBrk="0" hangingPunct="0">
              <a:lnSpc>
                <a:spcPct val="100000"/>
              </a:lnSpc>
              <a:spcBef>
                <a:spcPct val="0"/>
              </a:spcBef>
              <a:spcAft>
                <a:spcPct val="0"/>
              </a:spcAft>
              <a:buClrTx/>
              <a:buSzTx/>
              <a:tabLst>
                <a:tab pos="457200" algn="l"/>
                <a:tab pos="5143500" algn="l"/>
              </a:tabLst>
            </a:pP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5143500" algn="l"/>
              </a:tabLst>
            </a:pPr>
            <a:r>
              <a:rPr kumimoji="0" lang="en-U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Posición de las manos:</a:t>
            </a:r>
          </a:p>
          <a:p>
            <a:pPr lvl="1" eaLnBrk="0" fontAlgn="base" hangingPunct="0">
              <a:spcBef>
                <a:spcPct val="0"/>
              </a:spcBef>
              <a:spcAft>
                <a:spcPct val="0"/>
              </a:spcAft>
              <a:tabLst>
                <a:tab pos="457200" algn="l"/>
                <a:tab pos="5143500" algn="l"/>
              </a:tabLst>
            </a:pPr>
            <a:r>
              <a:rPr lang="es-ES" sz="1600" dirty="0" smtClean="0">
                <a:latin typeface="Arial" pitchFamily="34" charset="0"/>
                <a:ea typeface="Times New Roman" pitchFamily="18" charset="0"/>
                <a:cs typeface="Arial" pitchFamily="34" charset="0"/>
              </a:rPr>
              <a:t>No existen normas invariables. Va a estar condicionada por la constitución física y por las dimensiones de las mismas. </a:t>
            </a:r>
            <a:endParaRPr lang="es-ES" sz="1600" dirty="0" smtClean="0">
              <a:latin typeface="Arial" pitchFamily="34" charset="0"/>
              <a:cs typeface="Arial" pitchFamily="34" charset="0"/>
            </a:endParaRPr>
          </a:p>
          <a:p>
            <a:pPr lvl="1" eaLnBrk="0" fontAlgn="base" hangingPunct="0">
              <a:spcBef>
                <a:spcPct val="0"/>
              </a:spcBef>
              <a:spcAft>
                <a:spcPct val="0"/>
              </a:spcAft>
              <a:tabLst>
                <a:tab pos="457200" algn="l"/>
                <a:tab pos="5143500" algn="l"/>
              </a:tabLst>
            </a:pPr>
            <a:r>
              <a:rPr lang="es-ES" sz="1600" dirty="0" smtClean="0">
                <a:latin typeface="Arial" pitchFamily="34" charset="0"/>
                <a:ea typeface="Times New Roman" pitchFamily="18" charset="0"/>
                <a:cs typeface="Arial" pitchFamily="34" charset="0"/>
              </a:rPr>
              <a:t>Como norma general: Posición ligeramente cóncava, dedos abiertos sin rigidez ofreciendo la forma del balón</a:t>
            </a:r>
            <a:endParaRPr kumimoji="0" lang="en-U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tabLst>
                <a:tab pos="457200" algn="l"/>
                <a:tab pos="5143500" algn="l"/>
              </a:tabLst>
            </a:pP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428596" y="350105"/>
            <a:ext cx="8358246" cy="32932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143500" algn="l"/>
              </a:tabLst>
            </a:pPr>
            <a:r>
              <a:rPr kumimoji="0" lang="es-A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Técnica del pase del balón.</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1435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Es, probablemente, una de las técnicas más importantes del Balonmano junto con los lanzamientos. Se trata de trasladar el balón con seguridad hacia los compañeros, estáticos o en desplazamiento.</a:t>
            </a:r>
          </a:p>
          <a:p>
            <a:pPr marL="0" marR="0" lvl="0" indent="0" algn="l" defTabSz="914400" rtl="0" eaLnBrk="0" fontAlgn="base" latinLnBrk="0" hangingPunct="0">
              <a:lnSpc>
                <a:spcPct val="100000"/>
              </a:lnSpc>
              <a:spcBef>
                <a:spcPct val="0"/>
              </a:spcBef>
              <a:spcAft>
                <a:spcPct val="0"/>
              </a:spcAft>
              <a:buClrTx/>
              <a:buSzTx/>
              <a:buFontTx/>
              <a:buNone/>
              <a:tabLst>
                <a:tab pos="5143500" algn="l"/>
              </a:tabLst>
            </a:pPr>
            <a:endParaRPr kumimoji="0" lang="es-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143500" algn="l"/>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Principios fundamentales:</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1435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 el momento del pase, no mirar al posible receptor de forma continuada.</a:t>
            </a:r>
          </a:p>
          <a:p>
            <a:pPr marL="0" marR="0" lvl="0" indent="0" algn="just" defTabSz="914400" rtl="0" eaLnBrk="0" fontAlgn="base" latinLnBrk="0" hangingPunct="0">
              <a:lnSpc>
                <a:spcPct val="100000"/>
              </a:lnSpc>
              <a:spcBef>
                <a:spcPct val="0"/>
              </a:spcBef>
              <a:spcAft>
                <a:spcPct val="0"/>
              </a:spcAft>
              <a:buClrTx/>
              <a:buSzTx/>
              <a:buFontTx/>
              <a:buChar char="•"/>
              <a:tabLst>
                <a:tab pos="51435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 tensión o fuerza del pase ha de estar regulada en función de la distancia hasta el defensor (a mayor distancia, mayor fuerza). El balón en el aire está expuesto a la acción de los defensores. A mayor tiempo, mayor exposición.</a:t>
            </a:r>
          </a:p>
          <a:p>
            <a:pPr marL="0" marR="0" lvl="0" indent="0" algn="just" defTabSz="914400" rtl="0" eaLnBrk="0" fontAlgn="base" latinLnBrk="0" hangingPunct="0">
              <a:lnSpc>
                <a:spcPct val="100000"/>
              </a:lnSpc>
              <a:spcBef>
                <a:spcPct val="0"/>
              </a:spcBef>
              <a:spcAft>
                <a:spcPct val="0"/>
              </a:spcAft>
              <a:buClrTx/>
              <a:buSzTx/>
              <a:buFontTx/>
              <a:buChar char="•"/>
              <a:tabLst>
                <a:tab pos="51435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Ha de realizarse con precisión. Se ha de hacer llegar al receptor en las mejores condiciones y en lugar adecuado para que su acción posterior no se vea interrumpida por la necesidad de prestar excesiva atención a la recepción de un pase inadecuado.</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122" name="Rectangle 2"/>
          <p:cNvSpPr>
            <a:spLocks noChangeArrowheads="1"/>
          </p:cNvSpPr>
          <p:nvPr/>
        </p:nvSpPr>
        <p:spPr bwMode="auto">
          <a:xfrm>
            <a:off x="428596" y="3781388"/>
            <a:ext cx="821537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 pos="5143500" algn="l"/>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Metodología de las recepciones edad 11 años.</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51435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Consignas a proponer: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51435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No esperar el balón, ir hacia él.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51435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Brazos extendidos sin tensión. Luego amortiguar la trayectoria del balón acompañándolo y evitando que impacte con las manos.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51435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Situaciones a proponer.</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51435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Variando la posición corporal: de pie, arrodillado, sentado, etc.</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51435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Posición estática o dinámica.</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51435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Variando la procedencia del balón: desde arriba, frente, derecha, etc.</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51435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Variando las características del móvil: tamaño, peso, elasticidad, etc.</a:t>
            </a:r>
          </a:p>
          <a:p>
            <a:pPr marL="0" marR="0" lvl="0" indent="0" algn="l" defTabSz="914400" rtl="0" eaLnBrk="0" fontAlgn="base" latinLnBrk="0" hangingPunct="0">
              <a:lnSpc>
                <a:spcPct val="100000"/>
              </a:lnSpc>
              <a:spcBef>
                <a:spcPct val="0"/>
              </a:spcBef>
              <a:spcAft>
                <a:spcPct val="0"/>
              </a:spcAft>
              <a:buClrTx/>
              <a:buSzTx/>
              <a:buFontTx/>
              <a:buNone/>
              <a:tabLst>
                <a:tab pos="457200" algn="l"/>
                <a:tab pos="51435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 situaciones individuales o en grupo: auto atrapes o balones de otros</a:t>
            </a:r>
            <a:r>
              <a:rPr kumimoji="0" lang="es-ES" sz="16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571472" y="1285860"/>
            <a:ext cx="7929618" cy="62170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s-ES" sz="1600" dirty="0" smtClean="0">
                <a:latin typeface="Arial" pitchFamily="34" charset="0"/>
                <a:ea typeface="Calibri" pitchFamily="34" charset="0"/>
                <a:cs typeface="Arial" pitchFamily="34" charset="0"/>
              </a:rPr>
              <a:t>En </a:t>
            </a:r>
            <a:r>
              <a:rPr kumimoji="0" lang="es-ES" sz="1600" b="0" i="0" u="none" strike="noStrike" cap="none" normalizeH="0" baseline="0" dirty="0" smtClean="0">
                <a:ln>
                  <a:noFill/>
                </a:ln>
                <a:solidFill>
                  <a:schemeClr val="tx1"/>
                </a:solidFill>
                <a:effectLst/>
                <a:latin typeface="Arial" pitchFamily="34" charset="0"/>
                <a:ea typeface="Calibri" pitchFamily="34" charset="0"/>
                <a:cs typeface="Arial" pitchFamily="34" charset="0"/>
              </a:rPr>
              <a:t>el transcurso de los Juegos Olímpicos celebrados en Ámsterdam en 1928 once países (EE.UU., Canadá, Dinamarca, Finlandia, Francia, Grecia, Islandia, Austria, Suecia, Checoslovaquia y Alemania) se unieron para fundar la IAHF, Federación Internacional de Balonmano Amateurs.</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itchFamily="34" charset="0"/>
                <a:ea typeface="Calibri" pitchFamily="34" charset="0"/>
                <a:cs typeface="Arial" pitchFamily="34" charset="0"/>
              </a:rPr>
              <a:t>En 1933 se introdujo el Balonmano a “ONCE” en el programa de los Juegos Olímpicos de 1936 (BERLIN) pero con escasa participación.</a:t>
            </a:r>
          </a:p>
          <a:p>
            <a:pPr marL="0" marR="0" lvl="0" indent="0" algn="just" defTabSz="914400" rtl="0" eaLnBrk="0" fontAlgn="base" latinLnBrk="0" hangingPunct="0">
              <a:lnSpc>
                <a:spcPct val="100000"/>
              </a:lnSpc>
              <a:spcBef>
                <a:spcPct val="0"/>
              </a:spcBef>
              <a:spcAft>
                <a:spcPct val="0"/>
              </a:spcAft>
              <a:buClrTx/>
              <a:buSzTx/>
              <a:buFontTx/>
              <a:buNone/>
              <a:tabLst/>
            </a:pPr>
            <a:endParaRPr lang="pt-BR" sz="1600" dirty="0" smtClean="0">
              <a:latin typeface="Arial" pitchFamily="34" charset="0"/>
              <a:ea typeface="Calibri" pitchFamily="34" charset="0"/>
              <a:cs typeface="Arial" pitchFamily="34" charset="0"/>
            </a:endParaRPr>
          </a:p>
          <a:p>
            <a:pPr algn="just" eaLnBrk="0" fontAlgn="base" hangingPunct="0">
              <a:spcBef>
                <a:spcPct val="0"/>
              </a:spcBef>
              <a:spcAft>
                <a:spcPct val="0"/>
              </a:spcAft>
            </a:pPr>
            <a:r>
              <a:rPr lang="es-ES" sz="1600" dirty="0" smtClean="0">
                <a:latin typeface="Arial" pitchFamily="34" charset="0"/>
                <a:cs typeface="Arial" pitchFamily="34" charset="0"/>
              </a:rPr>
              <a:t>Durante un tiempo convivieron el Balonmano a 11 y a 7, pero l</a:t>
            </a:r>
            <a:r>
              <a:rPr lang="es-ES" sz="1600" dirty="0" smtClean="0">
                <a:latin typeface="Arial" pitchFamily="34" charset="0"/>
                <a:ea typeface="Calibri" pitchFamily="34" charset="0"/>
                <a:cs typeface="Arial" pitchFamily="34" charset="0"/>
              </a:rPr>
              <a:t>as condiciones climatológicas por ejemplo en Dinamarca y Suecia limitaban las posibilidades del juego a “Once”</a:t>
            </a:r>
            <a:r>
              <a:rPr lang="es-ES" sz="1600" dirty="0" smtClean="0">
                <a:latin typeface="Arial" pitchFamily="34" charset="0"/>
                <a:cs typeface="Arial" pitchFamily="34" charset="0"/>
              </a:rPr>
              <a:t> y esta situación produjo la supervivencia del Juego a 7 jugadores.</a:t>
            </a:r>
          </a:p>
          <a:p>
            <a:pPr algn="just" eaLnBrk="0" fontAlgn="base" hangingPunct="0">
              <a:spcBef>
                <a:spcPct val="0"/>
              </a:spcBef>
              <a:spcAft>
                <a:spcPct val="0"/>
              </a:spcAft>
            </a:pPr>
            <a:r>
              <a:rPr lang="es-ES" sz="1600" dirty="0" smtClean="0">
                <a:latin typeface="Arial" pitchFamily="34" charset="0"/>
                <a:ea typeface="Calibri" pitchFamily="34" charset="0"/>
                <a:cs typeface="Arial" pitchFamily="34" charset="0"/>
              </a:rPr>
              <a:t>En este mismo contexto se funda la Federación Internacional de Balonmano (IHF) el 12 de Julio 1946 en Copenhague.</a:t>
            </a:r>
          </a:p>
          <a:p>
            <a:pPr algn="just" eaLnBrk="0" fontAlgn="base" hangingPunct="0">
              <a:spcBef>
                <a:spcPct val="0"/>
              </a:spcBef>
              <a:spcAft>
                <a:spcPct val="0"/>
              </a:spcAft>
            </a:pPr>
            <a:endParaRPr lang="pt-BR" sz="1600" dirty="0" smtClean="0">
              <a:latin typeface="Arial" pitchFamily="34" charset="0"/>
              <a:cs typeface="Arial" pitchFamily="34" charset="0"/>
            </a:endParaRPr>
          </a:p>
          <a:p>
            <a:pPr lvl="0" algn="just" eaLnBrk="0" fontAlgn="base" hangingPunct="0">
              <a:spcBef>
                <a:spcPct val="0"/>
              </a:spcBef>
              <a:spcAft>
                <a:spcPct val="0"/>
              </a:spcAft>
            </a:pPr>
            <a:r>
              <a:rPr lang="es-ES" sz="1600" dirty="0" smtClean="0">
                <a:latin typeface="Arial" pitchFamily="34" charset="0"/>
                <a:ea typeface="Times New Roman" pitchFamily="18" charset="0"/>
                <a:cs typeface="Arial" pitchFamily="34" charset="0"/>
              </a:rPr>
              <a:t>Durante el congreso del COI en Madrid en el año 1963 se acuerda que el Balonmano adquiriera la categoría de deporte olímpico y fue incluido en la XX olimpiada de Múnich 1972.</a:t>
            </a:r>
            <a:r>
              <a:rPr lang="es-ES" sz="1600" dirty="0" smtClean="0">
                <a:latin typeface="Arial" pitchFamily="34" charset="0"/>
                <a:cs typeface="Arial" pitchFamily="34" charset="0"/>
              </a:rPr>
              <a:t> </a:t>
            </a:r>
          </a:p>
          <a:p>
            <a:pPr algn="just" eaLnBrk="0" fontAlgn="base" hangingPunct="0">
              <a:spcBef>
                <a:spcPct val="0"/>
              </a:spcBef>
              <a:spcAft>
                <a:spcPct val="0"/>
              </a:spcAft>
            </a:pPr>
            <a:endParaRPr lang="es-ES" sz="1400" dirty="0" smtClean="0">
              <a:latin typeface="Arial" pitchFamily="34" charset="0"/>
              <a:cs typeface="Arial" pitchFamily="34" charset="0"/>
            </a:endParaRPr>
          </a:p>
          <a:p>
            <a:pPr algn="just" eaLnBrk="0" fontAlgn="base" hangingPunct="0">
              <a:spcBef>
                <a:spcPct val="0"/>
              </a:spcBef>
              <a:spcAft>
                <a:spcPct val="0"/>
              </a:spcAft>
            </a:pPr>
            <a:endParaRPr lang="pt-BR" sz="1400" dirty="0" smtClean="0">
              <a:latin typeface="Arial" pitchFamily="34" charset="0"/>
              <a:cs typeface="Arial" pitchFamily="34" charset="0"/>
            </a:endParaRPr>
          </a:p>
          <a:p>
            <a:pPr algn="just" eaLnBrk="0" fontAlgn="base" hangingPunct="0">
              <a:spcBef>
                <a:spcPct val="0"/>
              </a:spcBef>
              <a:spcAft>
                <a:spcPct val="0"/>
              </a:spcAft>
            </a:pPr>
            <a:endParaRPr lang="pt-BR" sz="1400" dirty="0" smtClean="0">
              <a:latin typeface="Arial" pitchFamily="34" charset="0"/>
              <a:cs typeface="Arial" pitchFamily="34" charset="0"/>
            </a:endParaRPr>
          </a:p>
          <a:p>
            <a:pPr algn="just" eaLnBrk="0" fontAlgn="base" hangingPunct="0">
              <a:spcBef>
                <a:spcPct val="0"/>
              </a:spcBef>
              <a:spcAft>
                <a:spcPct val="0"/>
              </a:spcAft>
            </a:pPr>
            <a:endParaRPr lang="pt-BR" sz="1400" dirty="0" smtClean="0">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pt-BR" sz="1400" dirty="0" smtClean="0">
              <a:latin typeface="Arial" pitchFamily="34" charset="0"/>
              <a:ea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pt-BR" sz="1400" dirty="0" smtClean="0">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4 CuadroTexto"/>
          <p:cNvSpPr txBox="1"/>
          <p:nvPr/>
        </p:nvSpPr>
        <p:spPr>
          <a:xfrm>
            <a:off x="1857356" y="571480"/>
            <a:ext cx="5286412" cy="461665"/>
          </a:xfrm>
          <a:prstGeom prst="rect">
            <a:avLst/>
          </a:prstGeom>
          <a:noFill/>
        </p:spPr>
        <p:txBody>
          <a:bodyPr wrap="square" rtlCol="0">
            <a:spAutoFit/>
          </a:bodyPr>
          <a:lstStyle/>
          <a:p>
            <a:pPr algn="ctr"/>
            <a:r>
              <a:rPr lang="pt-BR" sz="2400" b="1" dirty="0" smtClean="0"/>
              <a:t>HISTORIA DEL BALONMANO</a:t>
            </a:r>
            <a:endParaRPr lang="es-ES" sz="2400"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571472" y="785794"/>
            <a:ext cx="8143932"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tabLst>
                <a:tab pos="5143500" algn="l"/>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Metodología </a:t>
            </a:r>
            <a:r>
              <a:rPr lang="es-ES" sz="2000" b="1" dirty="0" smtClean="0">
                <a:latin typeface="Arial" pitchFamily="34" charset="0"/>
                <a:ea typeface="Times New Roman" pitchFamily="18" charset="0"/>
                <a:cs typeface="Arial" pitchFamily="34" charset="0"/>
              </a:rPr>
              <a:t>del Lanzamiento edad </a:t>
            </a: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11 años.</a:t>
            </a:r>
          </a:p>
          <a:p>
            <a:pPr marL="0" marR="0" lvl="0" indent="0" algn="l" defTabSz="914400" rtl="0" eaLnBrk="1" fontAlgn="base" latinLnBrk="0" hangingPunct="1">
              <a:lnSpc>
                <a:spcPct val="100000"/>
              </a:lnSpc>
              <a:spcBef>
                <a:spcPct val="0"/>
              </a:spcBef>
              <a:spcAft>
                <a:spcPct val="0"/>
              </a:spcAft>
              <a:buClrTx/>
              <a:buSzTx/>
              <a:buFontTx/>
              <a:buNone/>
              <a:tabLst>
                <a:tab pos="5143500" algn="l"/>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1435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Cuestiones a considerar:</a:t>
            </a:r>
          </a:p>
          <a:p>
            <a:pPr marL="0" marR="0" lvl="0" indent="0" algn="l" defTabSz="914400" rtl="0" eaLnBrk="0" fontAlgn="base" latinLnBrk="0" hangingPunct="0">
              <a:lnSpc>
                <a:spcPct val="100000"/>
              </a:lnSpc>
              <a:spcBef>
                <a:spcPct val="0"/>
              </a:spcBef>
              <a:spcAft>
                <a:spcPct val="0"/>
              </a:spcAft>
              <a:buClrTx/>
              <a:buSzTx/>
              <a:buFontTx/>
              <a:buNone/>
              <a:tabLst>
                <a:tab pos="5143500" algn="l"/>
              </a:tabLst>
            </a:pP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1435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1-La distancia: valorar la distancia del lanzamiento en razón de dependencias físicas; forzar las distancias acarrea posiblemente errores técnicos y físicos. </a:t>
            </a:r>
          </a:p>
          <a:p>
            <a:pPr marL="0" marR="0" lvl="0" indent="0" algn="l" defTabSz="914400" rtl="0" eaLnBrk="0" fontAlgn="base" latinLnBrk="0" hangingPunct="0">
              <a:lnSpc>
                <a:spcPct val="100000"/>
              </a:lnSpc>
              <a:spcBef>
                <a:spcPct val="0"/>
              </a:spcBef>
              <a:spcAft>
                <a:spcPct val="0"/>
              </a:spcAft>
              <a:buClrTx/>
              <a:buSzTx/>
              <a:buFontTx/>
              <a:buNone/>
              <a:tabLst>
                <a:tab pos="5143500" algn="l"/>
              </a:tabLst>
            </a:pP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1435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2-De la globalidad a las correcciones en el aprendizaje: mostrar flexibilidad en las primeras etapas de la práctica. La evolución en la mejora de la coordinación de los jugadores que se inician, así como la movilidad de hombro y la fuerza de piernas y tronco (factores claves en los lanzamientos a portería) se presentan muy diferentes en los niños en formación, por lo que hay que remitirse a "ofertas globales" en estas primeras etapas. </a:t>
            </a:r>
          </a:p>
          <a:p>
            <a:pPr marL="0" marR="0" lvl="0" indent="0" algn="l" defTabSz="914400" rtl="0" eaLnBrk="0" fontAlgn="base" latinLnBrk="0" hangingPunct="0">
              <a:lnSpc>
                <a:spcPct val="100000"/>
              </a:lnSpc>
              <a:spcBef>
                <a:spcPct val="0"/>
              </a:spcBef>
              <a:spcAft>
                <a:spcPct val="0"/>
              </a:spcAft>
              <a:buClrTx/>
              <a:buSzTx/>
              <a:buFontTx/>
              <a:buNone/>
              <a:tabLst>
                <a:tab pos="5143500" algn="l"/>
              </a:tabLst>
            </a:pP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1435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3-La orientación a portería: Búsqueda del "mejor ajuste" corporal del jugador hacia la portería y hallazgo de la óptima coordinación final hacia el objetivo </a:t>
            </a:r>
            <a:r>
              <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(Perpendicularidad a la portería antes del último paso).</a:t>
            </a:r>
            <a:endParaRPr kumimoji="0" lang="es-ES" sz="16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ChangeArrowheads="1"/>
          </p:cNvSpPr>
          <p:nvPr/>
        </p:nvSpPr>
        <p:spPr bwMode="auto">
          <a:xfrm>
            <a:off x="500034" y="285728"/>
            <a:ext cx="8143932"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 pos="5143500" algn="l"/>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Metodología Defensiva edad 11 años</a:t>
            </a:r>
          </a:p>
          <a:p>
            <a:pPr marL="0" marR="0" lvl="0" indent="0" algn="just" defTabSz="914400" rtl="0" eaLnBrk="1" fontAlgn="base" latinLnBrk="0" hangingPunct="1">
              <a:lnSpc>
                <a:spcPct val="100000"/>
              </a:lnSpc>
              <a:spcBef>
                <a:spcPct val="0"/>
              </a:spcBef>
              <a:spcAft>
                <a:spcPct val="0"/>
              </a:spcAft>
              <a:buClrTx/>
              <a:buSzTx/>
              <a:buFontTx/>
              <a:buNone/>
              <a:tabLst>
                <a:tab pos="457200" algn="l"/>
                <a:tab pos="5143500" algn="l"/>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 pos="51435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Posición de base</a:t>
            </a:r>
            <a:r>
              <a:rPr kumimoji="0" lang="es-E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tab pos="457200" algn="l"/>
                <a:tab pos="5143500" algn="l"/>
              </a:tabLst>
            </a:pP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5143500" algn="l"/>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Cabeza: erguida con normalidad. </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5143500" algn="l"/>
              </a:tabLst>
            </a:pPr>
            <a:r>
              <a:rPr kumimoji="0" lang="es-ES" sz="1800" b="0" i="0" u="none" strike="noStrike" cap="none" normalizeH="0" baseline="0" dirty="0" smtClean="0">
                <a:ln>
                  <a:noFill/>
                </a:ln>
                <a:solidFill>
                  <a:schemeClr val="tx1"/>
                </a:solidFill>
                <a:effectLst/>
                <a:latin typeface="Arial" pitchFamily="34" charset="0"/>
                <a:cs typeface="Arial" pitchFamily="34" charset="0"/>
              </a:rPr>
              <a:t>Tronco: Ligeramente inclinado hacia delante.</a:t>
            </a: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5143500" algn="l"/>
              </a:tabLst>
            </a:pPr>
            <a:r>
              <a:rPr kumimoji="0" lang="es-ES" sz="1800" b="0" i="0" u="none" strike="noStrike" cap="none" normalizeH="0" baseline="0" dirty="0" smtClean="0">
                <a:ln>
                  <a:noFill/>
                </a:ln>
                <a:solidFill>
                  <a:schemeClr val="tx1"/>
                </a:solidFill>
                <a:effectLst/>
                <a:latin typeface="Arial" pitchFamily="34" charset="0"/>
                <a:cs typeface="Arial" pitchFamily="34" charset="0"/>
              </a:rPr>
              <a:t>La colocación de las piernas puede ser simétrica o asimétrica. En la posición asimétrica puede ser cualquiera la adelantada, dependerá de la acción específica posterior. </a:t>
            </a:r>
          </a:p>
          <a:p>
            <a:pPr marL="0" marR="0" lvl="0" indent="0" algn="just" defTabSz="914400" rtl="0" eaLnBrk="0" fontAlgn="base" latinLnBrk="0" hangingPunct="0">
              <a:lnSpc>
                <a:spcPct val="100000"/>
              </a:lnSpc>
              <a:spcBef>
                <a:spcPct val="0"/>
              </a:spcBef>
              <a:spcAft>
                <a:spcPct val="0"/>
              </a:spcAft>
              <a:buClrTx/>
              <a:buSzTx/>
              <a:buFontTx/>
              <a:buChar char="•"/>
              <a:tabLst>
                <a:tab pos="457200" algn="l"/>
                <a:tab pos="5143500" algn="l"/>
              </a:tabLst>
            </a:pPr>
            <a:r>
              <a:rPr kumimoji="0" lang="es-ES" sz="1800" b="0" i="0" u="none" strike="noStrike" cap="none" normalizeH="0" baseline="0" dirty="0" smtClean="0">
                <a:ln>
                  <a:noFill/>
                </a:ln>
                <a:solidFill>
                  <a:schemeClr val="tx1"/>
                </a:solidFill>
                <a:effectLst/>
                <a:latin typeface="Arial" pitchFamily="34" charset="0"/>
                <a:cs typeface="Arial" pitchFamily="34" charset="0"/>
              </a:rPr>
              <a:t>Las manos, con la cara palmar dando frente a los objetivos (balón o jugadores contrarios), deben encontrarse extendidas y los dedos abiertos con rigidez.</a:t>
            </a:r>
          </a:p>
        </p:txBody>
      </p:sp>
      <p:sp>
        <p:nvSpPr>
          <p:cNvPr id="5" name="Rectangle 4"/>
          <p:cNvSpPr/>
          <p:nvPr/>
        </p:nvSpPr>
        <p:spPr>
          <a:xfrm>
            <a:off x="500034" y="3940782"/>
            <a:ext cx="8001056" cy="2354491"/>
          </a:xfrm>
          <a:prstGeom prst="rect">
            <a:avLst/>
          </a:prstGeom>
        </p:spPr>
        <p:txBody>
          <a:bodyPr wrap="square">
            <a:spAutoFit/>
          </a:bodyPr>
          <a:lstStyle/>
          <a:p>
            <a:pPr lvl="0" fontAlgn="base">
              <a:spcBef>
                <a:spcPct val="0"/>
              </a:spcBef>
              <a:spcAft>
                <a:spcPct val="0"/>
              </a:spcAft>
              <a:tabLst>
                <a:tab pos="457200" algn="l"/>
                <a:tab pos="5143500" algn="l"/>
              </a:tabLst>
            </a:pPr>
            <a:r>
              <a:rPr lang="es-ES" b="1" dirty="0" smtClean="0">
                <a:latin typeface="Arial" pitchFamily="34" charset="0"/>
                <a:ea typeface="Times New Roman" pitchFamily="18" charset="0"/>
                <a:cs typeface="Arial" pitchFamily="34" charset="0"/>
              </a:rPr>
              <a:t>Metodología de la enseñanza táctica en la etapa global edad 11 años</a:t>
            </a:r>
          </a:p>
          <a:p>
            <a:pPr lvl="0" fontAlgn="base">
              <a:spcBef>
                <a:spcPct val="0"/>
              </a:spcBef>
              <a:spcAft>
                <a:spcPct val="0"/>
              </a:spcAft>
              <a:tabLst>
                <a:tab pos="457200" algn="l"/>
                <a:tab pos="5143500" algn="l"/>
              </a:tabLst>
            </a:pPr>
            <a:endParaRPr lang="es-ES" sz="1050" dirty="0" smtClean="0">
              <a:latin typeface="Arial" pitchFamily="34" charset="0"/>
              <a:cs typeface="Arial" pitchFamily="34" charset="0"/>
            </a:endParaRPr>
          </a:p>
          <a:p>
            <a:pPr lvl="0" eaLnBrk="0" fontAlgn="base" hangingPunct="0">
              <a:spcBef>
                <a:spcPct val="0"/>
              </a:spcBef>
              <a:spcAft>
                <a:spcPct val="0"/>
              </a:spcAft>
              <a:tabLst>
                <a:tab pos="457200" algn="l"/>
                <a:tab pos="5143500" algn="l"/>
              </a:tabLst>
            </a:pPr>
            <a:r>
              <a:rPr lang="es-ES" b="1" dirty="0" smtClean="0">
                <a:latin typeface="Arial" pitchFamily="34" charset="0"/>
                <a:ea typeface="Times New Roman" pitchFamily="18" charset="0"/>
                <a:cs typeface="Arial" pitchFamily="34" charset="0"/>
              </a:rPr>
              <a:t>Ataque:</a:t>
            </a:r>
          </a:p>
          <a:p>
            <a:pPr lvl="0" eaLnBrk="0" fontAlgn="base" hangingPunct="0">
              <a:spcBef>
                <a:spcPct val="0"/>
              </a:spcBef>
              <a:spcAft>
                <a:spcPct val="0"/>
              </a:spcAft>
              <a:tabLst>
                <a:tab pos="457200" algn="l"/>
                <a:tab pos="5143500" algn="l"/>
              </a:tabLst>
            </a:pPr>
            <a:endParaRPr lang="es-ES" sz="1050" dirty="0" smtClean="0">
              <a:latin typeface="Arial" pitchFamily="34" charset="0"/>
              <a:cs typeface="Arial" pitchFamily="34" charset="0"/>
            </a:endParaRPr>
          </a:p>
          <a:p>
            <a:pPr lvl="0" eaLnBrk="0" fontAlgn="base" hangingPunct="0">
              <a:spcBef>
                <a:spcPct val="0"/>
              </a:spcBef>
              <a:spcAft>
                <a:spcPct val="0"/>
              </a:spcAft>
              <a:tabLst>
                <a:tab pos="457200" algn="l"/>
                <a:tab pos="5143500" algn="l"/>
              </a:tabLst>
            </a:pPr>
            <a:r>
              <a:rPr lang="es-ES" dirty="0" smtClean="0">
                <a:latin typeface="Arial" pitchFamily="34" charset="0"/>
                <a:ea typeface="Times New Roman" pitchFamily="18" charset="0"/>
                <a:cs typeface="Arial" pitchFamily="34" charset="0"/>
              </a:rPr>
              <a:t>Las bases en esta etapa reposan en acciones individuales y colectivas del deporte de equipo:</a:t>
            </a:r>
            <a:endParaRPr lang="es-ES" sz="1050" dirty="0" smtClean="0">
              <a:latin typeface="Arial" pitchFamily="34" charset="0"/>
              <a:cs typeface="Arial" pitchFamily="34" charset="0"/>
            </a:endParaRPr>
          </a:p>
          <a:p>
            <a:pPr lvl="0" eaLnBrk="0" fontAlgn="base" hangingPunct="0">
              <a:spcBef>
                <a:spcPct val="0"/>
              </a:spcBef>
              <a:spcAft>
                <a:spcPct val="0"/>
              </a:spcAft>
              <a:buFontTx/>
              <a:buChar char="•"/>
              <a:tabLst>
                <a:tab pos="457200" algn="l"/>
                <a:tab pos="5143500" algn="l"/>
              </a:tabLst>
            </a:pPr>
            <a:r>
              <a:rPr lang="es-ES" dirty="0" smtClean="0">
                <a:latin typeface="Arial" pitchFamily="34" charset="0"/>
                <a:ea typeface="Times New Roman" pitchFamily="18" charset="0"/>
                <a:cs typeface="Arial" pitchFamily="34" charset="0"/>
              </a:rPr>
              <a:t>Conservar/proteger el balón y crear juego.</a:t>
            </a:r>
            <a:endParaRPr lang="es-ES" sz="1050" dirty="0" smtClean="0">
              <a:latin typeface="Arial" pitchFamily="34" charset="0"/>
              <a:cs typeface="Arial" pitchFamily="34" charset="0"/>
            </a:endParaRPr>
          </a:p>
          <a:p>
            <a:pPr lvl="0" eaLnBrk="0" fontAlgn="base" hangingPunct="0">
              <a:spcBef>
                <a:spcPct val="0"/>
              </a:spcBef>
              <a:spcAft>
                <a:spcPct val="0"/>
              </a:spcAft>
              <a:buFontTx/>
              <a:buChar char="•"/>
              <a:tabLst>
                <a:tab pos="457200" algn="l"/>
                <a:tab pos="5143500" algn="l"/>
              </a:tabLst>
            </a:pPr>
            <a:r>
              <a:rPr lang="es-ES" dirty="0" smtClean="0">
                <a:latin typeface="Arial" pitchFamily="34" charset="0"/>
                <a:ea typeface="Times New Roman" pitchFamily="18" charset="0"/>
                <a:cs typeface="Arial" pitchFamily="34" charset="0"/>
              </a:rPr>
              <a:t>Progresar en el espacio hacia el objetivo (portería contraria).</a:t>
            </a:r>
            <a:endParaRPr lang="es-ES" sz="1050" dirty="0" smtClean="0">
              <a:latin typeface="Arial" pitchFamily="34" charset="0"/>
              <a:cs typeface="Arial" pitchFamily="34" charset="0"/>
            </a:endParaRPr>
          </a:p>
          <a:p>
            <a:pPr lvl="0" eaLnBrk="0" fontAlgn="base" hangingPunct="0">
              <a:spcBef>
                <a:spcPct val="0"/>
              </a:spcBef>
              <a:spcAft>
                <a:spcPct val="0"/>
              </a:spcAft>
              <a:buFontTx/>
              <a:buChar char="•"/>
              <a:tabLst>
                <a:tab pos="457200" algn="l"/>
                <a:tab pos="5143500" algn="l"/>
              </a:tabLst>
            </a:pPr>
            <a:r>
              <a:rPr lang="es-ES" dirty="0" smtClean="0">
                <a:latin typeface="Arial" pitchFamily="34" charset="0"/>
                <a:ea typeface="Times New Roman" pitchFamily="18" charset="0"/>
                <a:cs typeface="Arial" pitchFamily="34" charset="0"/>
              </a:rPr>
              <a:t>Ejecución de variables para conseguir el éxito (gol) </a:t>
            </a:r>
            <a:endParaRPr lang="es-ES" sz="105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571472" y="500042"/>
            <a:ext cx="8001056"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tab pos="457200" algn="l"/>
                <a:tab pos="5143500" algn="l"/>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Defensa:</a:t>
            </a:r>
          </a:p>
          <a:p>
            <a:pPr marL="0" marR="0" lvl="0" indent="0" algn="l" defTabSz="914400" rtl="0" eaLnBrk="0" fontAlgn="base" latinLnBrk="0" hangingPunct="0">
              <a:lnSpc>
                <a:spcPct val="100000"/>
              </a:lnSpc>
              <a:spcBef>
                <a:spcPct val="0"/>
              </a:spcBef>
              <a:spcAft>
                <a:spcPct val="0"/>
              </a:spcAft>
              <a:buClrTx/>
              <a:buSzTx/>
              <a:buFontTx/>
              <a:buNone/>
              <a:tabLst>
                <a:tab pos="457200" algn="l"/>
                <a:tab pos="51435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Al igual que en el ataque las bases en esta etapa reposan sobre los principios básicos del juego colectivo:</a:t>
            </a:r>
          </a:p>
          <a:p>
            <a:pPr marL="0" marR="0" lvl="0" indent="0" algn="l" defTabSz="914400" rtl="0" eaLnBrk="0" fontAlgn="base" latinLnBrk="0" hangingPunct="0">
              <a:lnSpc>
                <a:spcPct val="100000"/>
              </a:lnSpc>
              <a:spcBef>
                <a:spcPct val="0"/>
              </a:spcBef>
              <a:spcAft>
                <a:spcPct val="0"/>
              </a:spcAft>
              <a:buClrTx/>
              <a:buSzTx/>
              <a:buFontTx/>
              <a:buNone/>
              <a:tabLst>
                <a:tab pos="457200" algn="l"/>
                <a:tab pos="5143500" algn="l"/>
              </a:tabLst>
            </a:pP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51435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Proteger la propia portería.</a:t>
            </a:r>
          </a:p>
          <a:p>
            <a:pPr marL="0" marR="0" lvl="0" indent="0" algn="l" defTabSz="914400" rtl="0" eaLnBrk="0" fontAlgn="base" latinLnBrk="0" hangingPunct="0">
              <a:lnSpc>
                <a:spcPct val="100000"/>
              </a:lnSpc>
              <a:spcBef>
                <a:spcPct val="0"/>
              </a:spcBef>
              <a:spcAft>
                <a:spcPct val="0"/>
              </a:spcAft>
              <a:buClrTx/>
              <a:buSzTx/>
              <a:buFontTx/>
              <a:buChar char="•"/>
              <a:tabLst>
                <a:tab pos="457200" algn="l"/>
                <a:tab pos="5143500" algn="l"/>
              </a:tabLst>
            </a:pP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51435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Tratar de recuperar el balón.</a:t>
            </a:r>
          </a:p>
          <a:p>
            <a:pPr marL="0" marR="0" lvl="0" indent="0" algn="l" defTabSz="914400" rtl="0" eaLnBrk="0" fontAlgn="base" latinLnBrk="0" hangingPunct="0">
              <a:lnSpc>
                <a:spcPct val="100000"/>
              </a:lnSpc>
              <a:spcBef>
                <a:spcPct val="0"/>
              </a:spcBef>
              <a:spcAft>
                <a:spcPct val="0"/>
              </a:spcAft>
              <a:buClrTx/>
              <a:buSzTx/>
              <a:buFontTx/>
              <a:buChar char="•"/>
              <a:tabLst>
                <a:tab pos="457200" algn="l"/>
                <a:tab pos="5143500" algn="l"/>
              </a:tabLst>
            </a:pP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51435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Que los contrarios no tengan éxito. Evitar el gol.</a:t>
            </a:r>
          </a:p>
          <a:p>
            <a:pPr marL="0" marR="0" lvl="0" indent="0" algn="l" defTabSz="914400" rtl="0" eaLnBrk="0" fontAlgn="base" latinLnBrk="0" hangingPunct="0">
              <a:lnSpc>
                <a:spcPct val="100000"/>
              </a:lnSpc>
              <a:spcBef>
                <a:spcPct val="0"/>
              </a:spcBef>
              <a:spcAft>
                <a:spcPct val="0"/>
              </a:spcAft>
              <a:buClrTx/>
              <a:buSzTx/>
              <a:tabLst>
                <a:tab pos="457200" algn="l"/>
                <a:tab pos="5143500" algn="l"/>
              </a:tabLst>
            </a:pP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 pos="5143500" algn="l"/>
              </a:tabLst>
            </a:pPr>
            <a:r>
              <a:rPr kumimoji="0" lang="es-E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Para ello, la metodología a seguir estará en la línea de la enseñanza de la etapa:</a:t>
            </a:r>
          </a:p>
          <a:p>
            <a:pPr marL="0" marR="0" lvl="0" indent="0" algn="l" defTabSz="914400" rtl="0" eaLnBrk="0" fontAlgn="base" latinLnBrk="0" hangingPunct="0">
              <a:lnSpc>
                <a:spcPct val="100000"/>
              </a:lnSpc>
              <a:spcBef>
                <a:spcPct val="0"/>
              </a:spcBef>
              <a:spcAft>
                <a:spcPct val="0"/>
              </a:spcAft>
              <a:buClrTx/>
              <a:buSzTx/>
              <a:buFontTx/>
              <a:buNone/>
              <a:tabLst>
                <a:tab pos="457200" algn="l"/>
                <a:tab pos="5143500" algn="l"/>
              </a:tabLst>
            </a:pP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51435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Proceso global (no a los puestos específicos). </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5143500" algn="l"/>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Espacios amplios. </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51435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Defensa individual: todo el campo/medio campo/área de golpe franco. </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5143500" algn="l"/>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Pocas ayudas. </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5143500" algn="l"/>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Defensa de verticalidad. </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5143500" algn="l"/>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Desarrollo técnico 1 contra 1. </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5143500" algn="l"/>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Búsqueda del balón. </a:t>
            </a:r>
            <a:endPar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5143500" algn="l"/>
              </a:tabLst>
            </a:pPr>
            <a:endParaRPr kumimoji="0" lang="es-E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642910" y="4119942"/>
            <a:ext cx="7786742" cy="25237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685800" algn="l"/>
                <a:tab pos="5143500" algn="l"/>
              </a:tabLst>
            </a:pPr>
            <a:r>
              <a:rPr kumimoji="0" lang="es-E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Los métodos más utilizados serán:</a:t>
            </a:r>
          </a:p>
          <a:p>
            <a:pPr marL="0" marR="0" lvl="0" indent="0" algn="just" defTabSz="914400" rtl="0" eaLnBrk="1" fontAlgn="base" latinLnBrk="0" hangingPunct="1">
              <a:lnSpc>
                <a:spcPct val="100000"/>
              </a:lnSpc>
              <a:spcBef>
                <a:spcPct val="0"/>
              </a:spcBef>
              <a:spcAft>
                <a:spcPct val="0"/>
              </a:spcAft>
              <a:buClrTx/>
              <a:buSzTx/>
              <a:buFontTx/>
              <a:buNone/>
              <a:tabLst>
                <a:tab pos="685800" algn="l"/>
                <a:tab pos="5143500" algn="l"/>
              </a:tabLst>
            </a:pPr>
            <a:endParaRPr kumimoji="0" lang="es-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 pos="5143500" algn="l"/>
              </a:tabLst>
            </a:pPr>
            <a:r>
              <a:rPr kumimoji="0" lang="es-A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Método de juego.</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 pos="5143500" algn="l"/>
              </a:tabLst>
            </a:pPr>
            <a:r>
              <a:rPr kumimoji="0" lang="es-A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Método Visual.</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 pos="5143500" algn="l"/>
              </a:tabLst>
            </a:pPr>
            <a:r>
              <a:rPr kumimoji="0" lang="es-A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Método Verbal.</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 pos="5143500" algn="l"/>
              </a:tabLst>
            </a:pPr>
            <a:r>
              <a:rPr kumimoji="0" lang="es-A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Método Explicativo demostrativo.</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 pos="5143500" algn="l"/>
              </a:tabLst>
            </a:pPr>
            <a:r>
              <a:rPr kumimoji="0" lang="es-A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Método Global.</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 pos="5143500" algn="l"/>
              </a:tabLst>
            </a:pPr>
            <a:r>
              <a:rPr kumimoji="0" lang="es-A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Método Repeticiones.</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 pos="5143500" algn="l"/>
              </a:tabLst>
            </a:pPr>
            <a:r>
              <a:rPr kumimoji="0" lang="es-A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Método de Competencia</a:t>
            </a:r>
            <a:r>
              <a:rPr kumimoji="0" lang="es-A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a:t>
            </a:r>
            <a:endParaRPr kumimoji="0" lang="es-AR" b="0" i="0" u="none" strike="noStrike" cap="none" normalizeH="0" baseline="0" dirty="0" smtClean="0">
              <a:ln>
                <a:noFill/>
              </a:ln>
              <a:solidFill>
                <a:schemeClr val="tx1"/>
              </a:solidFill>
              <a:effectLst/>
              <a:latin typeface="Arial" pitchFamily="34" charset="0"/>
              <a:cs typeface="Arial" pitchFamily="34" charset="0"/>
            </a:endParaRPr>
          </a:p>
        </p:txBody>
      </p:sp>
      <p:sp>
        <p:nvSpPr>
          <p:cNvPr id="1026" name="Rectangle 2"/>
          <p:cNvSpPr>
            <a:spLocks noChangeArrowheads="1"/>
          </p:cNvSpPr>
          <p:nvPr/>
        </p:nvSpPr>
        <p:spPr bwMode="auto">
          <a:xfrm>
            <a:off x="642910" y="357166"/>
            <a:ext cx="7786742" cy="36625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s-ES_tradnl"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OBJETIVOS GENERALES </a:t>
            </a: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EDAD 11 AÑOS</a:t>
            </a:r>
          </a:p>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s-ES_tradnl"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Asimilar  de  forma  global  los  elementos  constituyentes  del  balonmano</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s-ES_tradnl"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Adquirir patrones motrices básicos de los elementos técnicos.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s-ES_tradnl"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Lograr un dominio global teórico y práctico del reglamento de juego como parte de su preparación para futuras competencias.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s-ES_tradnl"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Aplicar el conocimiento de las partes básicas de la táctica de juego.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Mejorar el estado físico, haciendo énfasis en las capacidades esenciales para   esas edades.</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s-ES_tradnl"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Alcanzar  una  predisposición  psicológica  que  deberá  conservar  el balonmanista durante toda su carrera.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Adquirir hábitos higiénicos.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s-A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Adquirir hábitos morales y volitivos, así como un espíritu colectivista, basado en los principios de la educación</a:t>
            </a:r>
            <a:r>
              <a:rPr kumimoji="0" lang="es-A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s-A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571472" y="142852"/>
            <a:ext cx="8572528"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es-ES_tradnl"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Objetivo específicos:</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Desarrollar la capacidad perceptiva con elementos del balonmano.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Ampliar el potencial de capacidades coordinativas.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Plantear aspectos básicos de relación colectiva, espacios amplios 2:1, 2:2, 3:2, 3:3.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Fomentar el aprendizaje de elementos integrados en situaciones de juego.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Competición interna y municipal.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56322" name="Rectangle 2"/>
          <p:cNvSpPr>
            <a:spLocks noChangeArrowheads="1"/>
          </p:cNvSpPr>
          <p:nvPr/>
        </p:nvSpPr>
        <p:spPr bwMode="auto">
          <a:xfrm>
            <a:off x="571472" y="1928802"/>
            <a:ext cx="7786742"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Habilidades técnicas básicas</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Manipulación del balón: Adaptación y Manejo</a:t>
            </a:r>
            <a:r>
              <a:rPr kumimoji="0" lang="es-ES" sz="16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Desplazamientos sin balón: arranque, paradas en desplazamientos asociados a carrera, saltos y caídas.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Recepción del balón: distancias cortas.</a:t>
            </a:r>
          </a:p>
          <a:p>
            <a:pPr lvl="0" eaLnBrk="0" fontAlgn="base" hangingPunct="0">
              <a:spcBef>
                <a:spcPct val="0"/>
              </a:spcBef>
              <a:spcAft>
                <a:spcPct val="0"/>
              </a:spcAft>
              <a:buFontTx/>
              <a:buChar char="•"/>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Transporte del balón con drible</a:t>
            </a:r>
            <a:r>
              <a:rPr kumimoji="0" lang="es-ES" sz="1600" b="0" i="0" u="none" strike="noStrike" cap="none" normalizeH="0" dirty="0" smtClean="0">
                <a:ln>
                  <a:noFill/>
                </a:ln>
                <a:solidFill>
                  <a:schemeClr val="tx1"/>
                </a:solidFill>
                <a:effectLst/>
                <a:latin typeface="Arial" pitchFamily="34" charset="0"/>
                <a:ea typeface="Times New Roman" pitchFamily="18" charset="0"/>
                <a:cs typeface="Arial" pitchFamily="34" charset="0"/>
              </a:rPr>
              <a:t> y </a:t>
            </a: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sin drible  ajuste del ciclo de pasos</a:t>
            </a:r>
            <a:r>
              <a:rPr lang="es-ES" sz="1600" dirty="0" smtClean="0">
                <a:latin typeface="Arial" pitchFamily="34" charset="0"/>
                <a:ea typeface="Times New Roman" pitchFamily="18" charset="0"/>
                <a:cs typeface="Arial" pitchFamily="34" charset="0"/>
              </a:rPr>
              <a:t> normal</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Pase del balón: </a:t>
            </a: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s-E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s-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 contacto con el suelo.</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Saltando y En carrera   </a:t>
            </a:r>
            <a:r>
              <a:rPr kumimoji="0" lang="es-E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s-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Lanzamiento:     </a:t>
            </a:r>
            <a:r>
              <a:rPr kumimoji="0" lang="es-E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s-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160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 precisión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1600" i="0" u="none" strike="sngStrike" cap="none" normalizeH="0" baseline="0" dirty="0" smtClean="0">
                <a:ln>
                  <a:noFill/>
                </a:ln>
                <a:solidFill>
                  <a:srgbClr val="FF0000"/>
                </a:solidFill>
                <a:effectLst/>
                <a:latin typeface="Arial" pitchFamily="34" charset="0"/>
                <a:ea typeface="Times New Roman" pitchFamily="18" charset="0"/>
                <a:cs typeface="Arial" pitchFamily="34" charset="0"/>
              </a:rPr>
              <a:t>De potencia</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160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 salto o en apoyo con el suelo.</a:t>
            </a:r>
            <a:endParaRPr kumimoji="0" lang="es-ES"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Encadenamiento de elementos técnicos simples: </a:t>
            </a:r>
            <a:endParaRPr kumimoji="0" lang="es-ES" b="1"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Recepción – pase, </a:t>
            </a:r>
            <a:r>
              <a:rPr lang="es-ES" sz="1600" dirty="0" smtClean="0">
                <a:latin typeface="Arial" pitchFamily="34" charset="0"/>
                <a:ea typeface="Times New Roman" pitchFamily="18" charset="0"/>
                <a:cs typeface="Arial" pitchFamily="34" charset="0"/>
              </a:rPr>
              <a:t>Recepción – tiro,</a:t>
            </a:r>
            <a:endPar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eaLnBrk="0" fontAlgn="base" hangingPunct="0">
              <a:spcBef>
                <a:spcPct val="0"/>
              </a:spcBef>
              <a:spcAft>
                <a:spcPct val="0"/>
              </a:spcAft>
              <a:buFontTx/>
              <a:buChar char="•"/>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Drible - pase – tiro, </a:t>
            </a:r>
            <a:r>
              <a:rPr lang="es-ES" sz="1600" dirty="0" smtClean="0">
                <a:latin typeface="Arial" pitchFamily="34" charset="0"/>
                <a:ea typeface="Times New Roman" pitchFamily="18" charset="0"/>
                <a:cs typeface="Arial" pitchFamily="34" charset="0"/>
              </a:rPr>
              <a:t>Recepción - drible - pase – tiro</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Cambio de dirección - recepción - pase o tiro.</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642910" y="571480"/>
            <a:ext cx="7786742"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Capacidades Tácticas Básicas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Relacionar elementos técnicos con oposición simple.</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Relacionar desplazamientos con interceptación.</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Relacionar elementos técnicos con estímulos acústicos o visuales.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Marcajes de vigilancia y persecución (responsabilidad directa).</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Iniciación al marcaje en línea de pase.</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Iniciación a las ayudas.</a:t>
            </a:r>
          </a:p>
          <a:p>
            <a:pPr marL="0" marR="0" lvl="0" indent="0" algn="l" defTabSz="914400" rtl="0" eaLnBrk="0" fontAlgn="base" latinLnBrk="0" hangingPunct="0">
              <a:lnSpc>
                <a:spcPct val="100000"/>
              </a:lnSpc>
              <a:spcBef>
                <a:spcPct val="0"/>
              </a:spcBef>
              <a:spcAft>
                <a:spcPct val="0"/>
              </a:spcAft>
              <a:buClrTx/>
              <a:buSzTx/>
              <a:tabLst/>
            </a:pPr>
            <a:endPar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Trabajo en situaciones simplificadas libres: 1 x 1, 1 x 2, 2 x 2, 2 x 3, 3 x 3                                                       </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42910" y="-8405"/>
          <a:ext cx="6429418" cy="6794991"/>
        </p:xfrm>
        <a:graphic>
          <a:graphicData uri="http://schemas.openxmlformats.org/drawingml/2006/table">
            <a:tbl>
              <a:tblPr/>
              <a:tblGrid>
                <a:gridCol w="3313134"/>
                <a:gridCol w="315777"/>
                <a:gridCol w="315777"/>
                <a:gridCol w="316408"/>
                <a:gridCol w="315777"/>
                <a:gridCol w="316408"/>
                <a:gridCol w="315777"/>
                <a:gridCol w="316408"/>
                <a:gridCol w="315777"/>
                <a:gridCol w="316408"/>
                <a:gridCol w="90589"/>
                <a:gridCol w="90589"/>
                <a:gridCol w="90589"/>
              </a:tblGrid>
              <a:tr h="268993">
                <a:tc>
                  <a:txBody>
                    <a:bodyPr/>
                    <a:lstStyle/>
                    <a:p>
                      <a:pPr algn="just">
                        <a:lnSpc>
                          <a:spcPts val="1200"/>
                        </a:lnSpc>
                        <a:spcAft>
                          <a:spcPts val="0"/>
                        </a:spcAft>
                        <a:tabLst>
                          <a:tab pos="5143500" algn="l"/>
                        </a:tabLst>
                      </a:pPr>
                      <a:r>
                        <a:rPr lang="es-MX" sz="600" b="1" dirty="0">
                          <a:latin typeface="Arial"/>
                          <a:ea typeface="Times New Roman"/>
                          <a:cs typeface="Times New Roman"/>
                        </a:rPr>
                        <a:t>ACTIVIDADES</a:t>
                      </a:r>
                      <a:endParaRPr lang="es-ES" sz="600" dirty="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500">
                          <a:latin typeface="Arial"/>
                          <a:ea typeface="Times New Roman"/>
                          <a:cs typeface="Times New Roman"/>
                        </a:rPr>
                        <a:t>Sep.</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500">
                          <a:latin typeface="Arial"/>
                          <a:ea typeface="Times New Roman"/>
                          <a:cs typeface="Times New Roman"/>
                        </a:rPr>
                        <a:t>Oct</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500">
                          <a:latin typeface="Arial"/>
                          <a:ea typeface="Times New Roman"/>
                          <a:cs typeface="Times New Roman"/>
                        </a:rPr>
                        <a:t>Nov</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500">
                          <a:latin typeface="Arial"/>
                          <a:ea typeface="Times New Roman"/>
                          <a:cs typeface="Times New Roman"/>
                        </a:rPr>
                        <a:t>Dic</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500">
                          <a:latin typeface="Arial"/>
                          <a:ea typeface="Times New Roman"/>
                          <a:cs typeface="Times New Roman"/>
                        </a:rPr>
                        <a:t>ENE</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500">
                          <a:latin typeface="Arial"/>
                          <a:ea typeface="Times New Roman"/>
                          <a:cs typeface="Times New Roman"/>
                        </a:rPr>
                        <a:t>Feb</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500">
                          <a:latin typeface="Arial"/>
                          <a:ea typeface="Times New Roman"/>
                          <a:cs typeface="Times New Roman"/>
                        </a:rPr>
                        <a:t>Mar</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500">
                          <a:latin typeface="Arial"/>
                          <a:ea typeface="Times New Roman"/>
                          <a:cs typeface="Times New Roman"/>
                        </a:rPr>
                        <a:t>Abr</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500">
                          <a:latin typeface="Arial"/>
                          <a:ea typeface="Times New Roman"/>
                          <a:cs typeface="Times New Roman"/>
                        </a:rPr>
                        <a:t>May</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r>
                        <a:rPr lang="es-MX" sz="500">
                          <a:latin typeface="Arial"/>
                          <a:ea typeface="Times New Roman"/>
                          <a:cs typeface="Times New Roman"/>
                        </a:rPr>
                        <a:t>Jun</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gridSpan="12">
                  <a:txBody>
                    <a:bodyPr/>
                    <a:lstStyle/>
                    <a:p>
                      <a:pPr algn="ctr">
                        <a:lnSpc>
                          <a:spcPts val="1200"/>
                        </a:lnSpc>
                        <a:spcAft>
                          <a:spcPts val="0"/>
                        </a:spcAft>
                        <a:tabLst>
                          <a:tab pos="5143500" algn="l"/>
                        </a:tabLst>
                      </a:pPr>
                      <a:r>
                        <a:rPr lang="es-MX" sz="600" b="1">
                          <a:latin typeface="Arial"/>
                          <a:ea typeface="Times New Roman"/>
                          <a:cs typeface="Times New Roman"/>
                        </a:rPr>
                        <a:t>PREPARACIÓN TÉCNICA</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a:txBody>
                    <a:bodyPr/>
                    <a:lstStyle/>
                    <a:p>
                      <a:pPr algn="just">
                        <a:lnSpc>
                          <a:spcPts val="1200"/>
                        </a:lnSpc>
                        <a:spcAft>
                          <a:spcPts val="0"/>
                        </a:spcAft>
                        <a:tabLst>
                          <a:tab pos="5143500" algn="l"/>
                        </a:tabLst>
                      </a:pPr>
                      <a:r>
                        <a:rPr lang="es-ES" sz="600">
                          <a:latin typeface="Arial"/>
                          <a:ea typeface="Times New Roman"/>
                          <a:cs typeface="Times New Roman"/>
                        </a:rPr>
                        <a:t>Manipulación del balón</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a:txBody>
                    <a:bodyPr/>
                    <a:lstStyle/>
                    <a:p>
                      <a:pPr algn="just">
                        <a:lnSpc>
                          <a:spcPts val="1200"/>
                        </a:lnSpc>
                        <a:spcAft>
                          <a:spcPts val="0"/>
                        </a:spcAft>
                        <a:tabLst>
                          <a:tab pos="5143500" algn="l"/>
                        </a:tabLst>
                      </a:pPr>
                      <a:r>
                        <a:rPr lang="es-ES" sz="600">
                          <a:latin typeface="Arial"/>
                          <a:ea typeface="Times New Roman"/>
                          <a:cs typeface="Times New Roman"/>
                        </a:rPr>
                        <a:t>Desplazamientos sin balón</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a:txBody>
                    <a:bodyPr/>
                    <a:lstStyle/>
                    <a:p>
                      <a:pPr algn="just">
                        <a:lnSpc>
                          <a:spcPts val="1200"/>
                        </a:lnSpc>
                        <a:spcAft>
                          <a:spcPts val="0"/>
                        </a:spcAft>
                        <a:tabLst>
                          <a:tab pos="5143500" algn="l"/>
                        </a:tabLst>
                      </a:pPr>
                      <a:r>
                        <a:rPr lang="es-ES" sz="600">
                          <a:latin typeface="Arial"/>
                          <a:ea typeface="Times New Roman"/>
                          <a:cs typeface="Times New Roman"/>
                        </a:rPr>
                        <a:t>Recepción del balón</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a:txBody>
                    <a:bodyPr/>
                    <a:lstStyle/>
                    <a:p>
                      <a:pPr algn="just">
                        <a:lnSpc>
                          <a:spcPts val="1200"/>
                        </a:lnSpc>
                        <a:spcAft>
                          <a:spcPts val="0"/>
                        </a:spcAft>
                        <a:tabLst>
                          <a:tab pos="5143500" algn="l"/>
                        </a:tabLst>
                      </a:pPr>
                      <a:r>
                        <a:rPr lang="es-ES" sz="600">
                          <a:latin typeface="Arial"/>
                          <a:ea typeface="Times New Roman"/>
                          <a:cs typeface="Times New Roman"/>
                        </a:rPr>
                        <a:t>Transporte del balón</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a:txBody>
                    <a:bodyPr/>
                    <a:lstStyle/>
                    <a:p>
                      <a:pPr algn="just">
                        <a:lnSpc>
                          <a:spcPts val="1200"/>
                        </a:lnSpc>
                        <a:spcAft>
                          <a:spcPts val="0"/>
                        </a:spcAft>
                        <a:tabLst>
                          <a:tab pos="5143500" algn="l"/>
                        </a:tabLst>
                      </a:pPr>
                      <a:r>
                        <a:rPr lang="es-ES" sz="600" dirty="0">
                          <a:latin typeface="Arial"/>
                          <a:ea typeface="Times New Roman"/>
                          <a:cs typeface="Times New Roman"/>
                        </a:rPr>
                        <a:t>Pase del balón</a:t>
                      </a:r>
                      <a:endParaRPr lang="es-ES" sz="600" dirty="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a:txBody>
                    <a:bodyPr/>
                    <a:lstStyle/>
                    <a:p>
                      <a:pPr algn="just">
                        <a:lnSpc>
                          <a:spcPts val="1200"/>
                        </a:lnSpc>
                        <a:spcAft>
                          <a:spcPts val="0"/>
                        </a:spcAft>
                        <a:tabLst>
                          <a:tab pos="5143500" algn="l"/>
                        </a:tabLst>
                      </a:pPr>
                      <a:r>
                        <a:rPr lang="es-ES" sz="600">
                          <a:latin typeface="Arial"/>
                          <a:ea typeface="Times New Roman"/>
                          <a:cs typeface="Times New Roman"/>
                        </a:rPr>
                        <a:t>Lanzamiento</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a:txBody>
                    <a:bodyPr/>
                    <a:lstStyle/>
                    <a:p>
                      <a:pPr algn="just">
                        <a:lnSpc>
                          <a:spcPts val="1200"/>
                        </a:lnSpc>
                        <a:spcAft>
                          <a:spcPts val="0"/>
                        </a:spcAft>
                        <a:tabLst>
                          <a:tab pos="5143500" algn="l"/>
                        </a:tabLst>
                      </a:pPr>
                      <a:r>
                        <a:rPr lang="es-ES" sz="600" dirty="0">
                          <a:latin typeface="Arial"/>
                          <a:ea typeface="Times New Roman"/>
                          <a:cs typeface="Times New Roman"/>
                        </a:rPr>
                        <a:t>Encadenamiento de elementos técnicos simples</a:t>
                      </a:r>
                      <a:endParaRPr lang="es-ES" sz="600" dirty="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a:txBody>
                    <a:bodyPr/>
                    <a:lstStyle/>
                    <a:p>
                      <a:pPr algn="just">
                        <a:lnSpc>
                          <a:spcPts val="1200"/>
                        </a:lnSpc>
                        <a:spcAft>
                          <a:spcPts val="0"/>
                        </a:spcAft>
                        <a:tabLst>
                          <a:tab pos="5143500" algn="l"/>
                        </a:tabLst>
                      </a:pPr>
                      <a:r>
                        <a:rPr lang="es-ES" sz="600">
                          <a:latin typeface="Arial"/>
                          <a:ea typeface="Times New Roman"/>
                          <a:cs typeface="Times New Roman"/>
                        </a:rPr>
                        <a:t>Conseguir el equilibrio corporal</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dirty="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a:txBody>
                    <a:bodyPr/>
                    <a:lstStyle/>
                    <a:p>
                      <a:pPr algn="just">
                        <a:lnSpc>
                          <a:spcPts val="1200"/>
                        </a:lnSpc>
                        <a:spcAft>
                          <a:spcPts val="0"/>
                        </a:spcAft>
                        <a:tabLst>
                          <a:tab pos="5143500" algn="l"/>
                        </a:tabLst>
                      </a:pPr>
                      <a:r>
                        <a:rPr lang="es-ES" sz="600">
                          <a:latin typeface="Arial"/>
                          <a:ea typeface="Times New Roman"/>
                          <a:cs typeface="Times New Roman"/>
                        </a:rPr>
                        <a:t>Desplazamientos</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a:txBody>
                    <a:bodyPr/>
                    <a:lstStyle/>
                    <a:p>
                      <a:pPr algn="just">
                        <a:lnSpc>
                          <a:spcPts val="1200"/>
                        </a:lnSpc>
                        <a:spcAft>
                          <a:spcPts val="0"/>
                        </a:spcAft>
                        <a:tabLst>
                          <a:tab pos="5143500" algn="l"/>
                        </a:tabLst>
                      </a:pPr>
                      <a:r>
                        <a:rPr lang="es-ES" sz="600">
                          <a:latin typeface="Arial"/>
                          <a:ea typeface="Times New Roman"/>
                          <a:cs typeface="Times New Roman"/>
                        </a:rPr>
                        <a:t>Utilizar el cuerpo atacando al adversario</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a:txBody>
                    <a:bodyPr/>
                    <a:lstStyle/>
                    <a:p>
                      <a:pPr algn="just">
                        <a:lnSpc>
                          <a:spcPts val="1200"/>
                        </a:lnSpc>
                        <a:spcAft>
                          <a:spcPts val="0"/>
                        </a:spcAft>
                        <a:tabLst>
                          <a:tab pos="5143500" algn="l"/>
                        </a:tabLst>
                      </a:pPr>
                      <a:r>
                        <a:rPr lang="es-ES" sz="600">
                          <a:latin typeface="Arial"/>
                          <a:ea typeface="Times New Roman"/>
                          <a:cs typeface="Times New Roman"/>
                        </a:rPr>
                        <a:t>Desposeer del balón en bote</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a:txBody>
                    <a:bodyPr/>
                    <a:lstStyle/>
                    <a:p>
                      <a:pPr algn="just">
                        <a:lnSpc>
                          <a:spcPts val="1200"/>
                        </a:lnSpc>
                        <a:spcAft>
                          <a:spcPts val="0"/>
                        </a:spcAft>
                        <a:tabLst>
                          <a:tab pos="5143500" algn="l"/>
                        </a:tabLst>
                      </a:pPr>
                      <a:r>
                        <a:rPr lang="es-ES" sz="600">
                          <a:latin typeface="Arial"/>
                          <a:ea typeface="Times New Roman"/>
                          <a:cs typeface="Times New Roman"/>
                        </a:rPr>
                        <a:t>Buscar el brazo de tiro para evitar lanzamientos</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a:txBody>
                    <a:bodyPr/>
                    <a:lstStyle/>
                    <a:p>
                      <a:pPr algn="just">
                        <a:lnSpc>
                          <a:spcPts val="1200"/>
                        </a:lnSpc>
                        <a:spcAft>
                          <a:spcPts val="0"/>
                        </a:spcAft>
                        <a:tabLst>
                          <a:tab pos="5143500" algn="l"/>
                        </a:tabLst>
                      </a:pPr>
                      <a:r>
                        <a:rPr lang="es-ES" sz="600">
                          <a:latin typeface="Arial"/>
                          <a:ea typeface="Times New Roman"/>
                          <a:cs typeface="Times New Roman"/>
                        </a:rPr>
                        <a:t>Iniciación al blocaje de balón de forma libre</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a:txBody>
                    <a:bodyPr/>
                    <a:lstStyle/>
                    <a:p>
                      <a:pPr algn="just">
                        <a:lnSpc>
                          <a:spcPts val="1200"/>
                        </a:lnSpc>
                        <a:spcAft>
                          <a:spcPts val="0"/>
                        </a:spcAft>
                        <a:tabLst>
                          <a:tab pos="5143500" algn="l"/>
                        </a:tabLst>
                      </a:pPr>
                      <a:r>
                        <a:rPr lang="es-MX" sz="600">
                          <a:latin typeface="Arial"/>
                          <a:ea typeface="Times New Roman"/>
                          <a:cs typeface="Times New Roman"/>
                        </a:rPr>
                        <a:t>Posiciones básicas ataque y defensa</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gridSpan="12">
                  <a:txBody>
                    <a:bodyPr/>
                    <a:lstStyle/>
                    <a:p>
                      <a:pPr algn="ctr">
                        <a:lnSpc>
                          <a:spcPts val="1200"/>
                        </a:lnSpc>
                        <a:spcAft>
                          <a:spcPts val="0"/>
                        </a:spcAft>
                        <a:tabLst>
                          <a:tab pos="5143500" algn="l"/>
                        </a:tabLst>
                      </a:pPr>
                      <a:r>
                        <a:rPr lang="es-MX" sz="600" b="1">
                          <a:latin typeface="Arial"/>
                          <a:ea typeface="Times New Roman"/>
                          <a:cs typeface="Times New Roman"/>
                        </a:rPr>
                        <a:t>PREPARACIÓN TÁCTICA</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a:txBody>
                    <a:bodyPr/>
                    <a:lstStyle/>
                    <a:p>
                      <a:pPr algn="just">
                        <a:lnSpc>
                          <a:spcPts val="1200"/>
                        </a:lnSpc>
                        <a:spcAft>
                          <a:spcPts val="0"/>
                        </a:spcAft>
                        <a:tabLst>
                          <a:tab pos="5143500" algn="l"/>
                        </a:tabLst>
                      </a:pPr>
                      <a:r>
                        <a:rPr lang="es-ES" sz="600">
                          <a:latin typeface="Arial"/>
                          <a:ea typeface="Times New Roman"/>
                          <a:cs typeface="Times New Roman"/>
                        </a:rPr>
                        <a:t>Relacionar elementos técnicos</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dirty="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a:txBody>
                    <a:bodyPr/>
                    <a:lstStyle/>
                    <a:p>
                      <a:pPr algn="just">
                        <a:lnSpc>
                          <a:spcPts val="1200"/>
                        </a:lnSpc>
                        <a:spcAft>
                          <a:spcPts val="0"/>
                        </a:spcAft>
                        <a:tabLst>
                          <a:tab pos="5143500" algn="l"/>
                        </a:tabLst>
                      </a:pPr>
                      <a:r>
                        <a:rPr lang="es-ES" sz="600">
                          <a:latin typeface="Arial"/>
                          <a:ea typeface="Times New Roman"/>
                          <a:cs typeface="Times New Roman"/>
                        </a:rPr>
                        <a:t>Desmarcarse para ocupar espacios libres</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a:txBody>
                    <a:bodyPr/>
                    <a:lstStyle/>
                    <a:p>
                      <a:pPr algn="just">
                        <a:lnSpc>
                          <a:spcPts val="1200"/>
                        </a:lnSpc>
                        <a:spcAft>
                          <a:spcPts val="0"/>
                        </a:spcAft>
                        <a:tabLst>
                          <a:tab pos="5143500" algn="l"/>
                        </a:tabLst>
                      </a:pPr>
                      <a:r>
                        <a:rPr lang="es-ES" sz="600">
                          <a:latin typeface="Arial"/>
                          <a:ea typeface="Times New Roman"/>
                          <a:cs typeface="Times New Roman"/>
                        </a:rPr>
                        <a:t>Desmarcarse a distancia de pase</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9329">
                <a:tc>
                  <a:txBody>
                    <a:bodyPr/>
                    <a:lstStyle/>
                    <a:p>
                      <a:pPr algn="just">
                        <a:lnSpc>
                          <a:spcPts val="1200"/>
                        </a:lnSpc>
                        <a:spcAft>
                          <a:spcPts val="0"/>
                        </a:spcAft>
                        <a:tabLst>
                          <a:tab pos="5143500" algn="l"/>
                        </a:tabLst>
                      </a:pPr>
                      <a:r>
                        <a:rPr lang="es-ES" sz="600">
                          <a:latin typeface="Arial"/>
                          <a:ea typeface="Times New Roman"/>
                          <a:cs typeface="Times New Roman"/>
                        </a:rPr>
                        <a:t>Ajustar momento de pase o lanzamiento en situaciones simples</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a:txBody>
                    <a:bodyPr/>
                    <a:lstStyle/>
                    <a:p>
                      <a:pPr algn="just">
                        <a:lnSpc>
                          <a:spcPts val="1200"/>
                        </a:lnSpc>
                        <a:spcAft>
                          <a:spcPts val="0"/>
                        </a:spcAft>
                        <a:tabLst>
                          <a:tab pos="5143500" algn="l"/>
                        </a:tabLst>
                      </a:pPr>
                      <a:r>
                        <a:rPr lang="es-ES" sz="600">
                          <a:latin typeface="Arial"/>
                          <a:ea typeface="Times New Roman"/>
                          <a:cs typeface="Times New Roman"/>
                        </a:rPr>
                        <a:t>Trabajo en situaciones libres</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a:txBody>
                    <a:bodyPr/>
                    <a:lstStyle/>
                    <a:p>
                      <a:pPr>
                        <a:spcAft>
                          <a:spcPts val="0"/>
                        </a:spcAft>
                        <a:tabLst>
                          <a:tab pos="5143500" algn="l"/>
                        </a:tabLst>
                      </a:pPr>
                      <a:r>
                        <a:rPr lang="es-ES" sz="600">
                          <a:latin typeface="Arial"/>
                          <a:ea typeface="Times New Roman"/>
                          <a:cs typeface="Times New Roman"/>
                        </a:rPr>
                        <a:t> Relacionar desplazamientos con interceptación.</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9329">
                <a:tc>
                  <a:txBody>
                    <a:bodyPr/>
                    <a:lstStyle/>
                    <a:p>
                      <a:pPr algn="just">
                        <a:lnSpc>
                          <a:spcPts val="1200"/>
                        </a:lnSpc>
                        <a:spcAft>
                          <a:spcPts val="0"/>
                        </a:spcAft>
                        <a:tabLst>
                          <a:tab pos="5143500" algn="l"/>
                        </a:tabLst>
                      </a:pPr>
                      <a:r>
                        <a:rPr lang="es-ES" sz="600">
                          <a:latin typeface="Arial"/>
                          <a:ea typeface="Times New Roman"/>
                          <a:cs typeface="Times New Roman"/>
                        </a:rPr>
                        <a:t>Relacionar elementos técnicos con estímulos acústicos o visuales</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a:txBody>
                    <a:bodyPr/>
                    <a:lstStyle/>
                    <a:p>
                      <a:pPr algn="just">
                        <a:lnSpc>
                          <a:spcPts val="1200"/>
                        </a:lnSpc>
                        <a:spcAft>
                          <a:spcPts val="0"/>
                        </a:spcAft>
                        <a:tabLst>
                          <a:tab pos="5143500" algn="l"/>
                        </a:tabLst>
                      </a:pPr>
                      <a:r>
                        <a:rPr lang="es-ES" sz="600">
                          <a:latin typeface="Arial"/>
                          <a:ea typeface="Times New Roman"/>
                          <a:cs typeface="Times New Roman"/>
                        </a:rPr>
                        <a:t>Marcajes de vigilancia y persecución</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a:txBody>
                    <a:bodyPr/>
                    <a:lstStyle/>
                    <a:p>
                      <a:pPr algn="just">
                        <a:lnSpc>
                          <a:spcPts val="1200"/>
                        </a:lnSpc>
                        <a:spcAft>
                          <a:spcPts val="0"/>
                        </a:spcAft>
                        <a:tabLst>
                          <a:tab pos="5143500" algn="l"/>
                        </a:tabLst>
                      </a:pPr>
                      <a:r>
                        <a:rPr lang="es-ES" sz="600">
                          <a:latin typeface="Arial"/>
                          <a:ea typeface="Times New Roman"/>
                          <a:cs typeface="Times New Roman"/>
                        </a:rPr>
                        <a:t>Iniciación al marcaje en línea de pase</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a:txBody>
                    <a:bodyPr/>
                    <a:lstStyle/>
                    <a:p>
                      <a:pPr algn="just">
                        <a:lnSpc>
                          <a:spcPts val="1200"/>
                        </a:lnSpc>
                        <a:spcAft>
                          <a:spcPts val="0"/>
                        </a:spcAft>
                        <a:tabLst>
                          <a:tab pos="5143500" algn="l"/>
                        </a:tabLst>
                      </a:pPr>
                      <a:r>
                        <a:rPr lang="es-ES" sz="600">
                          <a:latin typeface="Arial"/>
                          <a:ea typeface="Times New Roman"/>
                          <a:cs typeface="Times New Roman"/>
                        </a:rPr>
                        <a:t>Iniciación a las ayudas</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a:txBody>
                    <a:bodyPr/>
                    <a:lstStyle/>
                    <a:p>
                      <a:pPr algn="just">
                        <a:lnSpc>
                          <a:spcPts val="1200"/>
                        </a:lnSpc>
                        <a:spcAft>
                          <a:spcPts val="0"/>
                        </a:spcAft>
                        <a:tabLst>
                          <a:tab pos="5143500" algn="l"/>
                        </a:tabLst>
                      </a:pPr>
                      <a:r>
                        <a:rPr lang="es-ES" sz="600">
                          <a:latin typeface="Arial"/>
                          <a:ea typeface="Times New Roman"/>
                          <a:cs typeface="Times New Roman"/>
                        </a:rPr>
                        <a:t>Trabajo en situaciones simplificadas libres</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gridSpan="12">
                  <a:txBody>
                    <a:bodyPr/>
                    <a:lstStyle/>
                    <a:p>
                      <a:pPr algn="ctr">
                        <a:lnSpc>
                          <a:spcPts val="1200"/>
                        </a:lnSpc>
                        <a:spcAft>
                          <a:spcPts val="0"/>
                        </a:spcAft>
                        <a:tabLst>
                          <a:tab pos="5143500" algn="l"/>
                        </a:tabLst>
                      </a:pPr>
                      <a:r>
                        <a:rPr lang="es-MX" sz="600" b="1">
                          <a:latin typeface="Arial"/>
                          <a:ea typeface="Times New Roman"/>
                          <a:cs typeface="Times New Roman"/>
                        </a:rPr>
                        <a:t>PREPARACIÓN FÍSICA</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a:txBody>
                    <a:bodyPr/>
                    <a:lstStyle/>
                    <a:p>
                      <a:pPr marL="228600" algn="just">
                        <a:lnSpc>
                          <a:spcPts val="1200"/>
                        </a:lnSpc>
                        <a:spcAft>
                          <a:spcPts val="0"/>
                        </a:spcAft>
                        <a:tabLst>
                          <a:tab pos="5143500" algn="l"/>
                        </a:tabLst>
                      </a:pPr>
                      <a:r>
                        <a:rPr lang="es-MX" sz="600" i="1">
                          <a:latin typeface="Arial"/>
                          <a:ea typeface="Times New Roman"/>
                          <a:cs typeface="Times New Roman"/>
                        </a:rPr>
                        <a:t>Fuerza</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a:txBody>
                    <a:bodyPr/>
                    <a:lstStyle/>
                    <a:p>
                      <a:pPr algn="just">
                        <a:lnSpc>
                          <a:spcPts val="1200"/>
                        </a:lnSpc>
                        <a:spcAft>
                          <a:spcPts val="0"/>
                        </a:spcAft>
                        <a:tabLst>
                          <a:tab pos="5143500" algn="l"/>
                        </a:tabLst>
                      </a:pPr>
                      <a:r>
                        <a:rPr lang="es-MX" sz="600" i="1">
                          <a:latin typeface="Arial"/>
                          <a:ea typeface="Times New Roman"/>
                          <a:cs typeface="Times New Roman"/>
                        </a:rPr>
                        <a:t>Velocidad</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a:txBody>
                    <a:bodyPr/>
                    <a:lstStyle/>
                    <a:p>
                      <a:pPr algn="just">
                        <a:lnSpc>
                          <a:spcPts val="1200"/>
                        </a:lnSpc>
                        <a:spcAft>
                          <a:spcPts val="0"/>
                        </a:spcAft>
                        <a:tabLst>
                          <a:tab pos="5143500" algn="l"/>
                        </a:tabLst>
                      </a:pPr>
                      <a:r>
                        <a:rPr lang="es-MX" sz="600" i="1">
                          <a:latin typeface="Arial"/>
                          <a:ea typeface="Times New Roman"/>
                          <a:cs typeface="Times New Roman"/>
                        </a:rPr>
                        <a:t>Resistencia</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a:txBody>
                    <a:bodyPr/>
                    <a:lstStyle/>
                    <a:p>
                      <a:pPr algn="just">
                        <a:lnSpc>
                          <a:spcPts val="1200"/>
                        </a:lnSpc>
                        <a:spcAft>
                          <a:spcPts val="0"/>
                        </a:spcAft>
                        <a:tabLst>
                          <a:tab pos="5143500" algn="l"/>
                        </a:tabLst>
                      </a:pPr>
                      <a:r>
                        <a:rPr lang="es-MX" sz="600" i="1">
                          <a:latin typeface="Arial"/>
                          <a:ea typeface="Times New Roman"/>
                          <a:cs typeface="Times New Roman"/>
                        </a:rPr>
                        <a:t>coordinación</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a:txBody>
                    <a:bodyPr/>
                    <a:lstStyle/>
                    <a:p>
                      <a:pPr>
                        <a:lnSpc>
                          <a:spcPts val="1200"/>
                        </a:lnSpc>
                        <a:spcAft>
                          <a:spcPts val="0"/>
                        </a:spcAft>
                        <a:tabLst>
                          <a:tab pos="5143500" algn="l"/>
                        </a:tabLst>
                      </a:pPr>
                      <a:r>
                        <a:rPr lang="es-MX" sz="600" b="1">
                          <a:latin typeface="Arial"/>
                          <a:ea typeface="Times New Roman"/>
                          <a:cs typeface="Times New Roman"/>
                        </a:rPr>
                        <a:t>Preparación teórica</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71315">
                <a:tc>
                  <a:txBody>
                    <a:bodyPr/>
                    <a:lstStyle/>
                    <a:p>
                      <a:pPr marL="228600">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spcAft>
                          <a:spcPts val="0"/>
                        </a:spcAft>
                      </a:pPr>
                      <a:r>
                        <a:rPr lang="es-ES" sz="6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r>
              <a:tr h="171315">
                <a:tc>
                  <a:txBody>
                    <a:bodyPr/>
                    <a:lstStyle/>
                    <a:p>
                      <a:pPr algn="just">
                        <a:lnSpc>
                          <a:spcPts val="1200"/>
                        </a:lnSpc>
                        <a:spcAft>
                          <a:spcPts val="0"/>
                        </a:spcAft>
                        <a:tabLst>
                          <a:tab pos="5143500" algn="l"/>
                        </a:tabLst>
                      </a:pPr>
                      <a:r>
                        <a:rPr lang="es-MX" sz="600">
                          <a:latin typeface="Arial"/>
                          <a:ea typeface="Times New Roman"/>
                          <a:cs typeface="Times New Roman"/>
                        </a:rPr>
                        <a:t>Competencias municipales 1er fase</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r>
              <a:tr h="171315">
                <a:tc>
                  <a:txBody>
                    <a:bodyPr/>
                    <a:lstStyle/>
                    <a:p>
                      <a:pPr algn="just">
                        <a:lnSpc>
                          <a:spcPts val="1200"/>
                        </a:lnSpc>
                        <a:spcAft>
                          <a:spcPts val="0"/>
                        </a:spcAft>
                        <a:tabLst>
                          <a:tab pos="5143500" algn="l"/>
                        </a:tabLst>
                      </a:pPr>
                      <a:r>
                        <a:rPr lang="es-MX" sz="600">
                          <a:latin typeface="Arial"/>
                          <a:ea typeface="Times New Roman"/>
                          <a:cs typeface="Times New Roman"/>
                        </a:rPr>
                        <a:t>Competencias municipales 2da fase</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gridSpan="2">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r>
              <a:tr h="171315">
                <a:tc>
                  <a:txBody>
                    <a:bodyPr/>
                    <a:lstStyle/>
                    <a:p>
                      <a:pPr algn="just">
                        <a:lnSpc>
                          <a:spcPts val="1200"/>
                        </a:lnSpc>
                        <a:spcAft>
                          <a:spcPts val="0"/>
                        </a:spcAft>
                        <a:tabLst>
                          <a:tab pos="5143500" algn="l"/>
                        </a:tabLst>
                      </a:pPr>
                      <a:r>
                        <a:rPr lang="es-MX" sz="600">
                          <a:latin typeface="Arial"/>
                          <a:ea typeface="Times New Roman"/>
                          <a:cs typeface="Times New Roman"/>
                        </a:rPr>
                        <a:t>Pruebas técnica</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200"/>
                        </a:lnSpc>
                        <a:spcAft>
                          <a:spcPts val="0"/>
                        </a:spcAft>
                        <a:tabLst>
                          <a:tab pos="5143500" algn="l"/>
                        </a:tabLst>
                      </a:pPr>
                      <a:r>
                        <a:rPr lang="es-MX" sz="600" i="1">
                          <a:latin typeface="Arial"/>
                          <a:ea typeface="Times New Roman"/>
                          <a:cs typeface="Times New Roman"/>
                        </a:rPr>
                        <a:t>X</a:t>
                      </a:r>
                      <a:endParaRPr lang="es-ES" sz="60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gridSpan="2">
                  <a:txBody>
                    <a:bodyPr/>
                    <a:lstStyle/>
                    <a:p>
                      <a:pPr algn="just">
                        <a:lnSpc>
                          <a:spcPts val="1200"/>
                        </a:lnSpc>
                        <a:spcAft>
                          <a:spcPts val="0"/>
                        </a:spcAft>
                        <a:tabLst>
                          <a:tab pos="5143500" algn="l"/>
                        </a:tabLst>
                      </a:pPr>
                      <a:endParaRPr lang="es-ES" sz="600" dirty="0">
                        <a:latin typeface="Times New Roman"/>
                        <a:ea typeface="Times New Roman"/>
                        <a:cs typeface="Times New Roman"/>
                      </a:endParaRPr>
                    </a:p>
                  </a:txBody>
                  <a:tcPr marL="23265" marR="2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r>
            </a:tbl>
          </a:graphicData>
        </a:graphic>
      </p:graphicFrame>
      <p:sp>
        <p:nvSpPr>
          <p:cNvPr id="5" name="Rectangle 4"/>
          <p:cNvSpPr/>
          <p:nvPr/>
        </p:nvSpPr>
        <p:spPr>
          <a:xfrm>
            <a:off x="6000760" y="285728"/>
            <a:ext cx="3079754" cy="175432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O</a:t>
            </a: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bjetivos </a:t>
            </a:r>
          </a:p>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11 años</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500034" y="428604"/>
            <a:ext cx="8072494" cy="23698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es-ES_tradnl"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OBJETIVOS GENERALES EDAD 12 AÑOS</a:t>
            </a:r>
            <a:r>
              <a:rPr kumimoji="0" lang="es-ES_tradnl"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buFontTx/>
              <a:buNone/>
              <a:tabLst>
                <a:tab pos="457200" algn="l"/>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Adquirir conocimiento global del deporte y parcial básico de las reglas determinantes. </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Conocer lo principios generales y específicos que rigen el balonmano. </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Desarrollar la capacidad perceptiva con elementos del balonmano. </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Favorecer la maduración física, psíquica y social. . </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Creación de hábitos higiénicos de vida. </a:t>
            </a:r>
            <a:endParaRPr kumimoji="0" lang="es-ES" b="0" i="0" u="none" strike="noStrike" cap="none" normalizeH="0" baseline="0" dirty="0" smtClean="0">
              <a:ln>
                <a:noFill/>
              </a:ln>
              <a:solidFill>
                <a:schemeClr val="tx1"/>
              </a:solidFill>
              <a:effectLst/>
              <a:latin typeface="Arial" pitchFamily="34" charset="0"/>
              <a:cs typeface="Arial" pitchFamily="34" charset="0"/>
            </a:endParaRPr>
          </a:p>
        </p:txBody>
      </p:sp>
      <p:sp>
        <p:nvSpPr>
          <p:cNvPr id="53250" name="Rectangle 2"/>
          <p:cNvSpPr>
            <a:spLocks noChangeArrowheads="1"/>
          </p:cNvSpPr>
          <p:nvPr/>
        </p:nvSpPr>
        <p:spPr bwMode="auto">
          <a:xfrm>
            <a:off x="571472" y="3071810"/>
            <a:ext cx="8001056" cy="24006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es-ES" sz="2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Objetivos específicos:</a:t>
            </a:r>
          </a:p>
          <a:p>
            <a:pPr marL="0" marR="0" lvl="0" indent="0" algn="just" defTabSz="914400" rtl="0" eaLnBrk="1" fontAlgn="base" latinLnBrk="0" hangingPunct="1">
              <a:lnSpc>
                <a:spcPct val="100000"/>
              </a:lnSpc>
              <a:spcBef>
                <a:spcPct val="0"/>
              </a:spcBef>
              <a:spcAft>
                <a:spcPct val="0"/>
              </a:spcAft>
              <a:buClrTx/>
              <a:buSzTx/>
              <a:buFontTx/>
              <a:buNone/>
              <a:tabLst>
                <a:tab pos="457200" algn="l"/>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 corrección postural</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Estimulación psicomotora temprana</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Ampliar el potencial de capacidades coordinativas</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Familiarización y paulatino perfeccionamiento de las técnicas deportivas</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Iniciación en la competición deportiva, sin grandes exigencias psíquicas y de rendimiento.</a:t>
            </a:r>
            <a:endParaRPr kumimoji="0" lang="es-ES"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1"/>
          <p:cNvSpPr>
            <a:spLocks noChangeArrowheads="1"/>
          </p:cNvSpPr>
          <p:nvPr/>
        </p:nvSpPr>
        <p:spPr bwMode="auto">
          <a:xfrm>
            <a:off x="571536" y="5900758"/>
            <a:ext cx="5966185"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CONTENIDO FÍSICO CATEGORIA 11 Y 12 AÑOS</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1"/>
          <p:cNvSpPr>
            <a:spLocks noChangeArrowheads="1"/>
          </p:cNvSpPr>
          <p:nvPr/>
        </p:nvSpPr>
        <p:spPr bwMode="auto">
          <a:xfrm>
            <a:off x="285720" y="428604"/>
            <a:ext cx="9144000" cy="32624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l"/>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CAPACIDAD ACOPLAMIENTO DINÁMICA GENERAL </a:t>
            </a:r>
          </a:p>
          <a:p>
            <a:pPr marL="0" marR="0" lvl="0" indent="0" algn="ctr" defTabSz="914400" rtl="0" eaLnBrk="1" fontAlgn="base" latinLnBrk="0" hangingPunct="1">
              <a:lnSpc>
                <a:spcPct val="100000"/>
              </a:lnSpc>
              <a:spcBef>
                <a:spcPct val="0"/>
              </a:spcBef>
              <a:spcAft>
                <a:spcPct val="0"/>
              </a:spcAft>
              <a:buClrTx/>
              <a:buSzTx/>
              <a:buFontTx/>
              <a:buNone/>
              <a:tabLst>
                <a:tab pos="457200" algn="l"/>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CATEGORIA  11 Y 12 AÑOS</a:t>
            </a:r>
          </a:p>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lang="es-ES" sz="1400" b="1"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Negrita,Bold" charset="0"/>
              </a:rPr>
              <a:t>OBJETIVOS: </a:t>
            </a: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Adquisición de factores más complejos de movimientos mediante </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 combinación de los ya adquiridos.</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Capacidad (diferenciación</a:t>
            </a: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NegritaCursiva,Bold"/>
              </a:rPr>
              <a:t>)</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Objetivos</a:t>
            </a:r>
            <a:r>
              <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Negrita,Bold" charset="0"/>
              </a:rPr>
              <a:t>: </a:t>
            </a: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Disociación segmentaría de las diferentes partes el cuerpo.</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AR" sz="1600" b="0" i="0" u="none" strike="noStrike" cap="none" normalizeH="0" baseline="0" dirty="0" smtClean="0">
                <a:ln>
                  <a:noFill/>
                </a:ln>
                <a:solidFill>
                  <a:schemeClr val="tx1"/>
                </a:solidFill>
                <a:effectLst/>
                <a:latin typeface="Calibri" pitchFamily="34" charset="0"/>
                <a:ea typeface="Times New Roman" pitchFamily="18" charset="0"/>
                <a:cs typeface="Wingdings" pitchFamily="2" charset="2"/>
              </a:rPr>
              <a:t> </a:t>
            </a:r>
            <a:r>
              <a:rPr kumimoji="0" lang="es-A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Independencia de las extremidades superiores e inferiores.</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AR" sz="1600" b="0" i="0" u="none" strike="noStrike" cap="none" normalizeH="0" baseline="0" dirty="0" smtClean="0">
                <a:ln>
                  <a:noFill/>
                </a:ln>
                <a:solidFill>
                  <a:schemeClr val="tx1"/>
                </a:solidFill>
                <a:effectLst/>
                <a:latin typeface="Calibri" pitchFamily="34" charset="0"/>
                <a:ea typeface="Times New Roman" pitchFamily="18" charset="0"/>
                <a:cs typeface="Wingdings" pitchFamily="2" charset="2"/>
              </a:rPr>
              <a:t> </a:t>
            </a:r>
            <a:r>
              <a:rPr kumimoji="0" lang="es-A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Independencia de extremidades superiores y tronco.</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AR" sz="1600" b="0" i="0" u="none" strike="noStrike" cap="none" normalizeH="0" baseline="0" dirty="0" smtClean="0">
                <a:ln>
                  <a:noFill/>
                </a:ln>
                <a:solidFill>
                  <a:schemeClr val="tx1"/>
                </a:solidFill>
                <a:effectLst/>
                <a:latin typeface="Calibri" pitchFamily="34" charset="0"/>
                <a:ea typeface="Times New Roman" pitchFamily="18" charset="0"/>
                <a:cs typeface="Wingdings" pitchFamily="2" charset="2"/>
              </a:rPr>
              <a:t> </a:t>
            </a:r>
            <a:r>
              <a:rPr kumimoji="0" lang="es-A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Independencia de extremidades inferiores y tronco.</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AR" sz="1600" b="0" i="0" u="none" strike="noStrike" cap="none" normalizeH="0" baseline="0" dirty="0" smtClean="0">
                <a:ln>
                  <a:noFill/>
                </a:ln>
                <a:solidFill>
                  <a:schemeClr val="tx1"/>
                </a:solidFill>
                <a:effectLst/>
                <a:latin typeface="Calibri" pitchFamily="34" charset="0"/>
                <a:ea typeface="Times New Roman" pitchFamily="18" charset="0"/>
                <a:cs typeface="Wingdings" pitchFamily="2" charset="2"/>
              </a:rPr>
              <a:t> </a:t>
            </a:r>
            <a:r>
              <a:rPr kumimoji="0" lang="es-A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Afirmación de la lateralidad.</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357190" y="4000504"/>
            <a:ext cx="4572000" cy="1846659"/>
          </a:xfrm>
          <a:prstGeom prst="rect">
            <a:avLst/>
          </a:prstGeom>
        </p:spPr>
        <p:txBody>
          <a:bodyPr>
            <a:spAutoFit/>
          </a:bodyPr>
          <a:lstStyle/>
          <a:p>
            <a:pPr lvl="0" eaLnBrk="0" fontAlgn="base" hangingPunct="0">
              <a:spcBef>
                <a:spcPct val="0"/>
              </a:spcBef>
              <a:spcAft>
                <a:spcPct val="0"/>
              </a:spcAft>
              <a:tabLst>
                <a:tab pos="457200" algn="l"/>
              </a:tabLst>
            </a:pPr>
            <a:r>
              <a:rPr lang="es-ES" b="1" dirty="0" smtClean="0">
                <a:latin typeface="Arial" pitchFamily="34" charset="0"/>
                <a:ea typeface="Times New Roman" pitchFamily="18" charset="0"/>
                <a:cs typeface="Arial" pitchFamily="34" charset="0"/>
              </a:rPr>
              <a:t>Tareas generales:</a:t>
            </a:r>
            <a:endParaRPr lang="es-ES" sz="1050" dirty="0" smtClean="0">
              <a:latin typeface="Arial" pitchFamily="34" charset="0"/>
              <a:cs typeface="Arial" pitchFamily="34" charset="0"/>
            </a:endParaRPr>
          </a:p>
          <a:p>
            <a:pPr lvl="0" eaLnBrk="0" fontAlgn="base" hangingPunct="0">
              <a:spcBef>
                <a:spcPct val="0"/>
              </a:spcBef>
              <a:spcAft>
                <a:spcPct val="0"/>
              </a:spcAft>
              <a:buFontTx/>
              <a:buChar char="•"/>
              <a:tabLst>
                <a:tab pos="457200" algn="l"/>
              </a:tabLst>
            </a:pPr>
            <a:r>
              <a:rPr lang="es-AR" sz="1600" dirty="0" smtClean="0">
                <a:latin typeface="Arial" pitchFamily="34" charset="0"/>
                <a:ea typeface="Times New Roman" pitchFamily="18" charset="0"/>
                <a:cs typeface="Arial" pitchFamily="34" charset="0"/>
              </a:rPr>
              <a:t>Acciones alternativas de las extremidades inferiores y superiores.</a:t>
            </a:r>
            <a:endParaRPr lang="es-ES" sz="1600" dirty="0" smtClean="0">
              <a:latin typeface="Arial" pitchFamily="34" charset="0"/>
              <a:cs typeface="Arial" pitchFamily="34" charset="0"/>
            </a:endParaRPr>
          </a:p>
          <a:p>
            <a:pPr lvl="0" eaLnBrk="0" fontAlgn="base" hangingPunct="0">
              <a:spcBef>
                <a:spcPct val="0"/>
              </a:spcBef>
              <a:spcAft>
                <a:spcPct val="0"/>
              </a:spcAft>
              <a:buFontTx/>
              <a:buChar char="•"/>
              <a:tabLst>
                <a:tab pos="457200" algn="l"/>
              </a:tabLst>
            </a:pPr>
            <a:r>
              <a:rPr lang="es-AR" sz="1600" dirty="0" smtClean="0">
                <a:latin typeface="Arial" pitchFamily="34" charset="0"/>
                <a:ea typeface="Times New Roman" pitchFamily="18" charset="0"/>
                <a:cs typeface="Arial" pitchFamily="34" charset="0"/>
              </a:rPr>
              <a:t>Acciones anteriores con desplazamientos.</a:t>
            </a:r>
            <a:endParaRPr lang="es-ES" sz="1600" dirty="0" smtClean="0">
              <a:latin typeface="Arial" pitchFamily="34" charset="0"/>
              <a:cs typeface="Arial" pitchFamily="34" charset="0"/>
            </a:endParaRPr>
          </a:p>
          <a:p>
            <a:pPr lvl="0" eaLnBrk="0" fontAlgn="base" hangingPunct="0">
              <a:spcBef>
                <a:spcPct val="0"/>
              </a:spcBef>
              <a:spcAft>
                <a:spcPct val="0"/>
              </a:spcAft>
              <a:tabLst>
                <a:tab pos="457200" algn="l"/>
              </a:tabLst>
            </a:pPr>
            <a:r>
              <a:rPr lang="es-ES" sz="1600" b="1" dirty="0" smtClean="0">
                <a:latin typeface="Arial" pitchFamily="34" charset="0"/>
                <a:ea typeface="Times New Roman" pitchFamily="18" charset="0"/>
                <a:cs typeface="ArialNegrita,Bold" charset="0"/>
              </a:rPr>
              <a:t>             a) </a:t>
            </a:r>
            <a:r>
              <a:rPr lang="es-ES" sz="1600" dirty="0" smtClean="0">
                <a:latin typeface="Arial" pitchFamily="34" charset="0"/>
                <a:ea typeface="Times New Roman" pitchFamily="18" charset="0"/>
                <a:cs typeface="Arial" pitchFamily="34" charset="0"/>
              </a:rPr>
              <a:t>Variedad de desplazamientos.</a:t>
            </a:r>
            <a:endParaRPr lang="es-ES" sz="1600" dirty="0" smtClean="0">
              <a:latin typeface="Arial" pitchFamily="34" charset="0"/>
              <a:cs typeface="Arial" pitchFamily="34" charset="0"/>
            </a:endParaRPr>
          </a:p>
          <a:p>
            <a:pPr lvl="0" eaLnBrk="0" fontAlgn="base" hangingPunct="0">
              <a:spcBef>
                <a:spcPct val="0"/>
              </a:spcBef>
              <a:spcAft>
                <a:spcPct val="0"/>
              </a:spcAft>
              <a:tabLst>
                <a:tab pos="457200" algn="l"/>
              </a:tabLst>
            </a:pPr>
            <a:r>
              <a:rPr lang="es-ES" sz="1600" b="1" dirty="0" smtClean="0">
                <a:latin typeface="Arial" pitchFamily="34" charset="0"/>
                <a:ea typeface="Times New Roman" pitchFamily="18" charset="0"/>
                <a:cs typeface="ArialNegrita,Bold" charset="0"/>
              </a:rPr>
              <a:t>             b) </a:t>
            </a:r>
            <a:r>
              <a:rPr lang="es-ES" sz="1600" dirty="0" smtClean="0">
                <a:latin typeface="Arial" pitchFamily="34" charset="0"/>
                <a:ea typeface="Times New Roman" pitchFamily="18" charset="0"/>
                <a:cs typeface="Arial" pitchFamily="34" charset="0"/>
              </a:rPr>
              <a:t>Introducir obstáculos.</a:t>
            </a:r>
            <a:endParaRPr lang="es-ES" sz="1600" dirty="0" smtClean="0">
              <a:latin typeface="Arial" pitchFamily="34" charset="0"/>
              <a:cs typeface="Arial" pitchFamily="34" charset="0"/>
            </a:endParaRPr>
          </a:p>
          <a:p>
            <a:pPr lvl="0" eaLnBrk="0" fontAlgn="base" hangingPunct="0">
              <a:spcBef>
                <a:spcPct val="0"/>
              </a:spcBef>
              <a:spcAft>
                <a:spcPct val="0"/>
              </a:spcAft>
              <a:tabLst>
                <a:tab pos="457200" algn="l"/>
              </a:tabLst>
            </a:pPr>
            <a:r>
              <a:rPr lang="es-ES" sz="1600" b="1" dirty="0" smtClean="0">
                <a:latin typeface="Arial" pitchFamily="34" charset="0"/>
                <a:ea typeface="Times New Roman" pitchFamily="18" charset="0"/>
                <a:cs typeface="ArialNegrita,Bold" charset="0"/>
              </a:rPr>
              <a:t>             c) </a:t>
            </a:r>
            <a:r>
              <a:rPr lang="es-ES" sz="1600" dirty="0" smtClean="0">
                <a:latin typeface="Arial" pitchFamily="34" charset="0"/>
                <a:ea typeface="Times New Roman" pitchFamily="18" charset="0"/>
                <a:cs typeface="Arial" pitchFamily="34" charset="0"/>
              </a:rPr>
              <a:t>Número de móviles</a:t>
            </a:r>
            <a:endParaRPr lang="es-ES" sz="1600" dirty="0" smtClean="0">
              <a:latin typeface="Arial" pitchFamily="34" charset="0"/>
              <a:cs typeface="Arial" pitchFamily="34" charset="0"/>
            </a:endParaRPr>
          </a:p>
        </p:txBody>
      </p:sp>
      <p:sp>
        <p:nvSpPr>
          <p:cNvPr id="6" name="Rectangle 5"/>
          <p:cNvSpPr/>
          <p:nvPr/>
        </p:nvSpPr>
        <p:spPr>
          <a:xfrm>
            <a:off x="4572000" y="3986949"/>
            <a:ext cx="4572000" cy="2585323"/>
          </a:xfrm>
          <a:prstGeom prst="rect">
            <a:avLst/>
          </a:prstGeom>
        </p:spPr>
        <p:txBody>
          <a:bodyPr>
            <a:spAutoFit/>
          </a:bodyPr>
          <a:lstStyle/>
          <a:p>
            <a:pPr lvl="0" eaLnBrk="0" fontAlgn="base" hangingPunct="0">
              <a:spcBef>
                <a:spcPct val="0"/>
              </a:spcBef>
              <a:spcAft>
                <a:spcPct val="0"/>
              </a:spcAft>
              <a:tabLst>
                <a:tab pos="457200" algn="l"/>
              </a:tabLst>
            </a:pPr>
            <a:r>
              <a:rPr lang="es-ES" b="1" dirty="0" smtClean="0">
                <a:latin typeface="Arial" pitchFamily="34" charset="0"/>
                <a:ea typeface="Times New Roman" pitchFamily="18" charset="0"/>
                <a:cs typeface="ArialNegritaCursiva,Bold"/>
              </a:rPr>
              <a:t>Tareas específicas:</a:t>
            </a:r>
            <a:endParaRPr lang="es-ES" sz="1100" dirty="0" smtClean="0">
              <a:latin typeface="Arial" pitchFamily="34" charset="0"/>
              <a:cs typeface="Arial" pitchFamily="34" charset="0"/>
            </a:endParaRPr>
          </a:p>
          <a:p>
            <a:pPr lvl="0" eaLnBrk="0" fontAlgn="base" hangingPunct="0">
              <a:spcBef>
                <a:spcPct val="0"/>
              </a:spcBef>
              <a:spcAft>
                <a:spcPct val="0"/>
              </a:spcAft>
              <a:buFontTx/>
              <a:buChar char="•"/>
              <a:tabLst>
                <a:tab pos="457200" algn="l"/>
              </a:tabLst>
            </a:pPr>
            <a:r>
              <a:rPr lang="es-AR" sz="1400" dirty="0" smtClean="0">
                <a:latin typeface="Calibri" pitchFamily="34" charset="0"/>
                <a:ea typeface="Times New Roman" pitchFamily="18" charset="0"/>
                <a:cs typeface="Wingdings" pitchFamily="2" charset="2"/>
              </a:rPr>
              <a:t> </a:t>
            </a:r>
            <a:r>
              <a:rPr lang="es-AR" dirty="0" smtClean="0">
                <a:latin typeface="Arial" pitchFamily="34" charset="0"/>
                <a:ea typeface="Times New Roman" pitchFamily="18" charset="0"/>
                <a:cs typeface="Arial" pitchFamily="34" charset="0"/>
              </a:rPr>
              <a:t>Manejo y adaptación del balón.</a:t>
            </a:r>
            <a:endParaRPr lang="es-ES" dirty="0" smtClean="0">
              <a:latin typeface="Arial" pitchFamily="34" charset="0"/>
              <a:cs typeface="Arial" pitchFamily="34" charset="0"/>
            </a:endParaRPr>
          </a:p>
          <a:p>
            <a:pPr lvl="0" eaLnBrk="0" fontAlgn="base" hangingPunct="0">
              <a:spcBef>
                <a:spcPct val="0"/>
              </a:spcBef>
              <a:spcAft>
                <a:spcPct val="0"/>
              </a:spcAft>
              <a:buFontTx/>
              <a:buChar char="•"/>
              <a:tabLst>
                <a:tab pos="457200" algn="l"/>
              </a:tabLst>
            </a:pPr>
            <a:r>
              <a:rPr lang="es-AR" dirty="0" smtClean="0">
                <a:latin typeface="Calibri" pitchFamily="34" charset="0"/>
                <a:ea typeface="Times New Roman" pitchFamily="18" charset="0"/>
                <a:cs typeface="Wingdings" pitchFamily="2" charset="2"/>
              </a:rPr>
              <a:t> </a:t>
            </a:r>
            <a:r>
              <a:rPr lang="es-AR" dirty="0" smtClean="0">
                <a:latin typeface="Arial" pitchFamily="34" charset="0"/>
                <a:ea typeface="Times New Roman" pitchFamily="18" charset="0"/>
                <a:cs typeface="Arial" pitchFamily="34" charset="0"/>
              </a:rPr>
              <a:t>Desplazamiento con o sin balón.</a:t>
            </a:r>
            <a:endParaRPr lang="es-ES" dirty="0" smtClean="0">
              <a:latin typeface="Arial" pitchFamily="34" charset="0"/>
              <a:cs typeface="Arial" pitchFamily="34" charset="0"/>
            </a:endParaRPr>
          </a:p>
          <a:p>
            <a:pPr lvl="0" eaLnBrk="0" fontAlgn="base" hangingPunct="0">
              <a:spcBef>
                <a:spcPct val="0"/>
              </a:spcBef>
              <a:spcAft>
                <a:spcPct val="0"/>
              </a:spcAft>
              <a:buFontTx/>
              <a:buChar char="•"/>
              <a:tabLst>
                <a:tab pos="457200" algn="l"/>
              </a:tabLst>
            </a:pPr>
            <a:r>
              <a:rPr lang="es-AR" dirty="0" smtClean="0">
                <a:latin typeface="Calibri" pitchFamily="34" charset="0"/>
                <a:ea typeface="Times New Roman" pitchFamily="18" charset="0"/>
                <a:cs typeface="Wingdings" pitchFamily="2" charset="2"/>
              </a:rPr>
              <a:t> </a:t>
            </a:r>
            <a:r>
              <a:rPr lang="es-AR" dirty="0" smtClean="0">
                <a:latin typeface="Arial" pitchFamily="34" charset="0"/>
                <a:ea typeface="Times New Roman" pitchFamily="18" charset="0"/>
                <a:cs typeface="Arial" pitchFamily="34" charset="0"/>
              </a:rPr>
              <a:t>Pases y recepciones en todas sus variedades.</a:t>
            </a:r>
            <a:endParaRPr lang="es-ES" dirty="0" smtClean="0">
              <a:latin typeface="Arial" pitchFamily="34" charset="0"/>
              <a:cs typeface="Arial" pitchFamily="34" charset="0"/>
            </a:endParaRPr>
          </a:p>
          <a:p>
            <a:pPr lvl="0" eaLnBrk="0" fontAlgn="base" hangingPunct="0">
              <a:spcBef>
                <a:spcPct val="0"/>
              </a:spcBef>
              <a:spcAft>
                <a:spcPct val="0"/>
              </a:spcAft>
              <a:buFontTx/>
              <a:buChar char="•"/>
              <a:tabLst>
                <a:tab pos="457200" algn="l"/>
              </a:tabLst>
            </a:pPr>
            <a:r>
              <a:rPr lang="es-AR" dirty="0" smtClean="0">
                <a:latin typeface="Calibri" pitchFamily="34" charset="0"/>
                <a:ea typeface="Times New Roman" pitchFamily="18" charset="0"/>
                <a:cs typeface="Wingdings" pitchFamily="2" charset="2"/>
              </a:rPr>
              <a:t> </a:t>
            </a:r>
            <a:r>
              <a:rPr lang="es-AR" dirty="0" smtClean="0">
                <a:latin typeface="Arial" pitchFamily="34" charset="0"/>
                <a:ea typeface="Times New Roman" pitchFamily="18" charset="0"/>
                <a:cs typeface="Arial" pitchFamily="34" charset="0"/>
              </a:rPr>
              <a:t>Lanzamientos en salto y apoyo.</a:t>
            </a:r>
            <a:endParaRPr lang="es-ES" dirty="0" smtClean="0">
              <a:latin typeface="Arial" pitchFamily="34" charset="0"/>
              <a:cs typeface="Arial" pitchFamily="34" charset="0"/>
            </a:endParaRPr>
          </a:p>
          <a:p>
            <a:pPr lvl="0" eaLnBrk="0" fontAlgn="base" hangingPunct="0">
              <a:spcBef>
                <a:spcPct val="0"/>
              </a:spcBef>
              <a:spcAft>
                <a:spcPct val="0"/>
              </a:spcAft>
              <a:buFontTx/>
              <a:buChar char="•"/>
              <a:tabLst>
                <a:tab pos="457200" algn="l"/>
              </a:tabLst>
            </a:pPr>
            <a:r>
              <a:rPr lang="es-AR" dirty="0" smtClean="0">
                <a:latin typeface="Calibri" pitchFamily="34" charset="0"/>
                <a:ea typeface="Times New Roman" pitchFamily="18" charset="0"/>
                <a:cs typeface="Wingdings" pitchFamily="2" charset="2"/>
              </a:rPr>
              <a:t> </a:t>
            </a:r>
            <a:r>
              <a:rPr lang="es-AR" dirty="0" smtClean="0">
                <a:latin typeface="Arial" pitchFamily="34" charset="0"/>
                <a:ea typeface="Times New Roman" pitchFamily="18" charset="0"/>
                <a:cs typeface="Arial" pitchFamily="34" charset="0"/>
              </a:rPr>
              <a:t>Combinación de las habilidades interiores.</a:t>
            </a:r>
            <a:endParaRPr lang="es-ES" dirty="0" smtClean="0">
              <a:latin typeface="Arial" pitchFamily="34" charset="0"/>
              <a:cs typeface="Arial" pitchFamily="34" charset="0"/>
            </a:endParaRPr>
          </a:p>
          <a:p>
            <a:pPr lvl="0" eaLnBrk="0" fontAlgn="base" hangingPunct="0">
              <a:spcBef>
                <a:spcPct val="0"/>
              </a:spcBef>
              <a:spcAft>
                <a:spcPct val="0"/>
              </a:spcAft>
              <a:tabLst>
                <a:tab pos="457200" algn="l"/>
              </a:tabLst>
            </a:pPr>
            <a:endParaRPr lang="es-AR" dirty="0" smtClean="0">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1"/>
          <p:cNvSpPr>
            <a:spLocks noChangeArrowheads="1"/>
          </p:cNvSpPr>
          <p:nvPr/>
        </p:nvSpPr>
        <p:spPr bwMode="auto">
          <a:xfrm>
            <a:off x="785786" y="714356"/>
            <a:ext cx="7643866"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Desarrollo del equilibrio y ajuste corporal.</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Negrita,Bold"/>
              </a:rPr>
              <a:t>Objetivos: </a:t>
            </a: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Toma de conciencia de las posturas básicas, mantener posturas y valorar acciones en desequilibrio.</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NegritaCursiva,Bold"/>
              </a:rPr>
              <a:t>Tareas Generales: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Cambios de posiciones.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Desplazamientos con paradas y "Stop" de todo tipo.</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Desplazamientos sobre base reducidas con o sin balón.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Encadenamiento de acciones que provoquen desequilibrio.</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Ejercicios de lucha que provoquen desajustes corporales y especiales.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Habilidades gimnásticas de todo tipo:</a:t>
            </a:r>
          </a:p>
          <a:p>
            <a:pPr marL="0" marR="0" lvl="0" indent="0" defTabSz="914400" rtl="0" eaLnBrk="0" fontAlgn="base" latinLnBrk="0" hangingPunct="0">
              <a:lnSpc>
                <a:spcPct val="100000"/>
              </a:lnSpc>
              <a:spcBef>
                <a:spcPct val="0"/>
              </a:spcBef>
              <a:spcAft>
                <a:spcPct val="0"/>
              </a:spcAft>
              <a:buClrTx/>
              <a:buSzTx/>
              <a:buFontTx/>
              <a:buNone/>
              <a:tabLst/>
            </a:pPr>
            <a:r>
              <a:rPr kumimoji="0" lang="es-ES" b="1" i="0" u="none" strike="noStrike" cap="none" normalizeH="0" baseline="0" dirty="0" smtClean="0">
                <a:ln>
                  <a:noFill/>
                </a:ln>
                <a:solidFill>
                  <a:schemeClr val="tx1"/>
                </a:solidFill>
                <a:effectLst/>
                <a:latin typeface="Arial" pitchFamily="34" charset="0"/>
                <a:ea typeface="Times New Roman" pitchFamily="18" charset="0"/>
                <a:cs typeface="ArialNegrita,Bold"/>
              </a:rPr>
              <a:t> A) </a:t>
            </a: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Volteretas.</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s-ES" b="1" i="0" u="none" strike="noStrike" cap="none" normalizeH="0" baseline="0" dirty="0" smtClean="0">
                <a:ln>
                  <a:noFill/>
                </a:ln>
                <a:solidFill>
                  <a:schemeClr val="tx1"/>
                </a:solidFill>
                <a:effectLst/>
                <a:latin typeface="Arial" pitchFamily="34" charset="0"/>
                <a:ea typeface="Times New Roman" pitchFamily="18" charset="0"/>
                <a:cs typeface="ArialNegrita,Bold"/>
              </a:rPr>
              <a:t> B) </a:t>
            </a: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Apoyos.</a:t>
            </a:r>
            <a:endParaRPr kumimoji="0" lang="es-E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714348" y="1436922"/>
            <a:ext cx="7858180" cy="42780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itchFamily="34" charset="0"/>
                <a:ea typeface="Calibri" pitchFamily="34" charset="0"/>
                <a:cs typeface="Arial" pitchFamily="34" charset="0"/>
              </a:rPr>
              <a:t>En Cuba el Balonmano se inicia a través de estudiantes que cursaron estudios para instructores deportivos, en la antigua RDA en 1965, comenzando  su práctica en la Escuela de Educación Física “Comandante Manuel Fajardo” y en Unidades Militares</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itchFamily="34" charset="0"/>
                <a:ea typeface="Calibri" pitchFamily="34" charset="0"/>
                <a:cs typeface="Arial" pitchFamily="34" charset="0"/>
              </a:rPr>
              <a:t>No es hasta el 9 de Mayo de 1973 que se crea la Federación de Balonmano de Cuba y se incorpora este deporte al candelario nacional de competencias deportivas del INDER. En este mismo año se convoca el Primer Campeonato Nacional de Balonmano Masculino. En 1974 Checoslovaquia</a:t>
            </a:r>
            <a:r>
              <a:rPr kumimoji="0" lang="es-ES" sz="1600" b="0" i="0" u="none" strike="noStrike" cap="none" normalizeH="0" dirty="0" smtClean="0">
                <a:ln>
                  <a:noFill/>
                </a:ln>
                <a:solidFill>
                  <a:schemeClr val="tx1"/>
                </a:solidFill>
                <a:effectLst/>
                <a:latin typeface="Arial" pitchFamily="34" charset="0"/>
                <a:ea typeface="Calibri" pitchFamily="34" charset="0"/>
                <a:cs typeface="Arial" pitchFamily="34" charset="0"/>
              </a:rPr>
              <a:t> nos brinda la posibilidad de efectuar nuestro 1er encuentro Internacional en Cuba. </a:t>
            </a:r>
            <a:endParaRPr kumimoji="0" lang="es-ES" sz="16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itchFamily="34" charset="0"/>
                <a:ea typeface="Calibri" pitchFamily="34" charset="0"/>
                <a:cs typeface="Arial" pitchFamily="34" charset="0"/>
              </a:rPr>
              <a:t>En el año 1976 se comienza a dar los primeros pasos para la incorporación de la mujer este deporte, organizándose ese mismo año el 1er Campeonato Nacional Femenino jugándose ininterrumpidamente hasta el presente.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El Balonmano empezó a jugarse dentro del programa de los Juegos Escolares y Juveniles en el año 1977, así como en los juegos Inter. EPEF  culminando su etapa de masividad escolar y creando las bases hacia el logro de altos rendimientos deportivos</a:t>
            </a:r>
            <a:r>
              <a:rPr lang="es-ES" sz="1600" dirty="0" smtClean="0">
                <a:latin typeface="Arial" pitchFamily="34" charset="0"/>
                <a:cs typeface="Arial" pitchFamily="34" charset="0"/>
              </a:rPr>
              <a:t>.</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4 CuadroTexto"/>
          <p:cNvSpPr txBox="1"/>
          <p:nvPr/>
        </p:nvSpPr>
        <p:spPr>
          <a:xfrm>
            <a:off x="1857356" y="571480"/>
            <a:ext cx="5286412" cy="461665"/>
          </a:xfrm>
          <a:prstGeom prst="rect">
            <a:avLst/>
          </a:prstGeom>
          <a:noFill/>
        </p:spPr>
        <p:txBody>
          <a:bodyPr wrap="square" rtlCol="0">
            <a:spAutoFit/>
          </a:bodyPr>
          <a:lstStyle/>
          <a:p>
            <a:pPr algn="ctr"/>
            <a:r>
              <a:rPr lang="pt-BR" sz="2400" b="1" dirty="0" smtClean="0"/>
              <a:t>HISTORIA DEL BALONMANO</a:t>
            </a:r>
            <a:endParaRPr lang="es-ES" sz="2400" b="1"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0" y="328594"/>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CUMPLIMIENTOS DE LOS OBJETIVOS OFENSIVOS POR MESES,</a:t>
            </a:r>
            <a:endParaRPr kumimoji="0" lang="es-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12 AÑOS.</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Table 4"/>
          <p:cNvGraphicFramePr>
            <a:graphicFrameLocks noGrp="1"/>
          </p:cNvGraphicFramePr>
          <p:nvPr/>
        </p:nvGraphicFramePr>
        <p:xfrm>
          <a:off x="928662" y="1000108"/>
          <a:ext cx="6715172" cy="5625261"/>
        </p:xfrm>
        <a:graphic>
          <a:graphicData uri="http://schemas.openxmlformats.org/drawingml/2006/table">
            <a:tbl>
              <a:tblPr/>
              <a:tblGrid>
                <a:gridCol w="3616790"/>
                <a:gridCol w="301751"/>
                <a:gridCol w="301751"/>
                <a:gridCol w="302355"/>
                <a:gridCol w="301751"/>
                <a:gridCol w="302355"/>
                <a:gridCol w="301751"/>
                <a:gridCol w="302355"/>
                <a:gridCol w="301751"/>
                <a:gridCol w="380207"/>
                <a:gridCol w="302355"/>
              </a:tblGrid>
              <a:tr h="355641">
                <a:tc>
                  <a:txBody>
                    <a:bodyPr/>
                    <a:lstStyle/>
                    <a:p>
                      <a:pPr algn="just">
                        <a:lnSpc>
                          <a:spcPts val="1200"/>
                        </a:lnSpc>
                        <a:spcAft>
                          <a:spcPts val="0"/>
                        </a:spcAft>
                      </a:pPr>
                      <a:r>
                        <a:rPr lang="es-MX" sz="1000" b="1">
                          <a:latin typeface="Arial"/>
                          <a:ea typeface="Times New Roman"/>
                          <a:cs typeface="Times New Roman"/>
                        </a:rPr>
                        <a:t>ACTIVIDADES</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800">
                          <a:latin typeface="Arial"/>
                          <a:ea typeface="Times New Roman"/>
                          <a:cs typeface="Times New Roman"/>
                        </a:rPr>
                        <a:t>Sep.</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800">
                          <a:latin typeface="Arial"/>
                          <a:ea typeface="Times New Roman"/>
                          <a:cs typeface="Times New Roman"/>
                        </a:rPr>
                        <a:t>Oct</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800">
                          <a:latin typeface="Arial"/>
                          <a:ea typeface="Times New Roman"/>
                          <a:cs typeface="Times New Roman"/>
                        </a:rPr>
                        <a:t>Nov</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800">
                          <a:latin typeface="Arial"/>
                          <a:ea typeface="Times New Roman"/>
                          <a:cs typeface="Times New Roman"/>
                        </a:rPr>
                        <a:t>Dic</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800">
                          <a:latin typeface="Arial"/>
                          <a:ea typeface="Times New Roman"/>
                          <a:cs typeface="Times New Roman"/>
                        </a:rPr>
                        <a:t>ENE</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800">
                          <a:latin typeface="Arial"/>
                          <a:ea typeface="Times New Roman"/>
                          <a:cs typeface="Times New Roman"/>
                        </a:rPr>
                        <a:t>Feb</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800">
                          <a:latin typeface="Arial"/>
                          <a:ea typeface="Times New Roman"/>
                          <a:cs typeface="Times New Roman"/>
                        </a:rPr>
                        <a:t>Mar</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800">
                          <a:latin typeface="Arial"/>
                          <a:ea typeface="Times New Roman"/>
                          <a:cs typeface="Times New Roman"/>
                        </a:rPr>
                        <a:t>Abr</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800">
                          <a:latin typeface="Arial"/>
                          <a:ea typeface="Times New Roman"/>
                          <a:cs typeface="Times New Roman"/>
                        </a:rPr>
                        <a:t>May</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800">
                          <a:latin typeface="Arial"/>
                          <a:ea typeface="Times New Roman"/>
                          <a:cs typeface="Times New Roman"/>
                        </a:rPr>
                        <a:t>Jun</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20">
                <a:tc gridSpan="11">
                  <a:txBody>
                    <a:bodyPr/>
                    <a:lstStyle/>
                    <a:p>
                      <a:pPr algn="ctr">
                        <a:lnSpc>
                          <a:spcPts val="1200"/>
                        </a:lnSpc>
                        <a:spcAft>
                          <a:spcPts val="0"/>
                        </a:spcAft>
                      </a:pPr>
                      <a:r>
                        <a:rPr lang="es-MX" sz="1000" b="1">
                          <a:latin typeface="Arial"/>
                          <a:ea typeface="Times New Roman"/>
                          <a:cs typeface="Times New Roman"/>
                        </a:rPr>
                        <a:t>PREPARACIÓN TÉCNICA</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177820">
                <a:tc>
                  <a:txBody>
                    <a:bodyPr/>
                    <a:lstStyle/>
                    <a:p>
                      <a:pPr algn="just">
                        <a:lnSpc>
                          <a:spcPts val="1200"/>
                        </a:lnSpc>
                        <a:spcAft>
                          <a:spcPts val="0"/>
                        </a:spcAft>
                      </a:pPr>
                      <a:r>
                        <a:rPr lang="es-ES_tradnl" sz="1000">
                          <a:latin typeface="Arial"/>
                          <a:ea typeface="Times New Roman"/>
                          <a:cs typeface="Times New Roman"/>
                        </a:rPr>
                        <a:t>Manipulación  del  balón</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1000" i="1">
                          <a:latin typeface="Arial"/>
                          <a:ea typeface="Times New Roman"/>
                          <a:cs typeface="Times New Roman"/>
                        </a:rPr>
                        <a:t>X</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20">
                <a:tc>
                  <a:txBody>
                    <a:bodyPr/>
                    <a:lstStyle/>
                    <a:p>
                      <a:pPr algn="just">
                        <a:lnSpc>
                          <a:spcPts val="1200"/>
                        </a:lnSpc>
                        <a:spcAft>
                          <a:spcPts val="0"/>
                        </a:spcAft>
                      </a:pPr>
                      <a:r>
                        <a:rPr lang="es-ES_tradnl" sz="1000">
                          <a:latin typeface="Arial"/>
                          <a:ea typeface="Times New Roman"/>
                          <a:cs typeface="Times New Roman"/>
                        </a:rPr>
                        <a:t>Desplazamiento  sin  balón</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1000" i="1">
                          <a:latin typeface="Arial"/>
                          <a:ea typeface="Times New Roman"/>
                          <a:cs typeface="Times New Roman"/>
                        </a:rPr>
                        <a:t>X</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20">
                <a:tc>
                  <a:txBody>
                    <a:bodyPr/>
                    <a:lstStyle/>
                    <a:p>
                      <a:pPr algn="just">
                        <a:lnSpc>
                          <a:spcPts val="1200"/>
                        </a:lnSpc>
                        <a:spcAft>
                          <a:spcPts val="0"/>
                        </a:spcAft>
                      </a:pPr>
                      <a:r>
                        <a:rPr lang="es-ES_tradnl" sz="1000">
                          <a:latin typeface="Arial"/>
                          <a:ea typeface="Times New Roman"/>
                          <a:cs typeface="Times New Roman"/>
                        </a:rPr>
                        <a:t>Desplazamiento con balón</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1000" i="1">
                          <a:latin typeface="Arial"/>
                          <a:ea typeface="Times New Roman"/>
                          <a:cs typeface="Times New Roman"/>
                        </a:rPr>
                        <a:t>X</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20">
                <a:tc>
                  <a:txBody>
                    <a:bodyPr/>
                    <a:lstStyle/>
                    <a:p>
                      <a:pPr algn="just">
                        <a:lnSpc>
                          <a:spcPts val="1200"/>
                        </a:lnSpc>
                        <a:spcAft>
                          <a:spcPts val="0"/>
                        </a:spcAft>
                      </a:pPr>
                      <a:r>
                        <a:rPr lang="es-ES_tradnl" sz="1000">
                          <a:latin typeface="Arial"/>
                          <a:ea typeface="Times New Roman"/>
                          <a:cs typeface="Times New Roman"/>
                        </a:rPr>
                        <a:t>Recepción  de  balón</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1000" i="1">
                          <a:latin typeface="Arial"/>
                          <a:ea typeface="Times New Roman"/>
                          <a:cs typeface="Times New Roman"/>
                        </a:rPr>
                        <a:t>X</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20">
                <a:tc>
                  <a:txBody>
                    <a:bodyPr/>
                    <a:lstStyle/>
                    <a:p>
                      <a:pPr algn="just">
                        <a:lnSpc>
                          <a:spcPts val="1200"/>
                        </a:lnSpc>
                        <a:spcAft>
                          <a:spcPts val="0"/>
                        </a:spcAft>
                      </a:pPr>
                      <a:r>
                        <a:rPr lang="es-ES_tradnl" sz="1000">
                          <a:latin typeface="Arial"/>
                          <a:ea typeface="Times New Roman"/>
                          <a:cs typeface="Times New Roman"/>
                        </a:rPr>
                        <a:t>Transporte  de  balón: dribling  unitario  o múltiple</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1000" i="1">
                          <a:latin typeface="Arial"/>
                          <a:ea typeface="Times New Roman"/>
                          <a:cs typeface="Times New Roman"/>
                        </a:rPr>
                        <a:t>X</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20">
                <a:tc>
                  <a:txBody>
                    <a:bodyPr/>
                    <a:lstStyle/>
                    <a:p>
                      <a:pPr algn="just">
                        <a:lnSpc>
                          <a:spcPts val="1200"/>
                        </a:lnSpc>
                        <a:spcAft>
                          <a:spcPts val="0"/>
                        </a:spcAft>
                      </a:pPr>
                      <a:r>
                        <a:rPr lang="es-ES_tradnl" sz="1000">
                          <a:latin typeface="Arial"/>
                          <a:ea typeface="Times New Roman"/>
                          <a:cs typeface="Times New Roman"/>
                        </a:rPr>
                        <a:t>Transporte    del  balón  sin  drible:</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1000" i="1">
                          <a:latin typeface="Arial"/>
                          <a:ea typeface="Times New Roman"/>
                          <a:cs typeface="Times New Roman"/>
                        </a:rPr>
                        <a:t>X</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5641">
                <a:tc>
                  <a:txBody>
                    <a:bodyPr/>
                    <a:lstStyle/>
                    <a:p>
                      <a:pPr algn="just">
                        <a:lnSpc>
                          <a:spcPts val="1200"/>
                        </a:lnSpc>
                        <a:spcAft>
                          <a:spcPts val="0"/>
                        </a:spcAft>
                      </a:pPr>
                      <a:r>
                        <a:rPr lang="es-ES_tradnl" sz="1000">
                          <a:latin typeface="Arial"/>
                          <a:ea typeface="Times New Roman"/>
                          <a:cs typeface="Times New Roman"/>
                        </a:rPr>
                        <a:t>Pase  en  contacto con  el  suelo,  en  salto  y  en  carrera natural</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1000" i="1">
                          <a:latin typeface="Arial"/>
                          <a:ea typeface="Times New Roman"/>
                          <a:cs typeface="Times New Roman"/>
                        </a:rPr>
                        <a:t>X</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20">
                <a:tc>
                  <a:txBody>
                    <a:bodyPr/>
                    <a:lstStyle/>
                    <a:p>
                      <a:pPr algn="just">
                        <a:lnSpc>
                          <a:spcPts val="1200"/>
                        </a:lnSpc>
                        <a:spcAft>
                          <a:spcPts val="0"/>
                        </a:spcAft>
                      </a:pPr>
                      <a:r>
                        <a:rPr lang="es-ES_tradnl" sz="1000">
                          <a:latin typeface="Arial"/>
                          <a:ea typeface="Times New Roman"/>
                          <a:cs typeface="Times New Roman"/>
                        </a:rPr>
                        <a:t>Lanzamiento del Balón</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1000" i="1">
                          <a:latin typeface="Arial"/>
                          <a:ea typeface="Times New Roman"/>
                          <a:cs typeface="Times New Roman"/>
                        </a:rPr>
                        <a:t>X</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022">
                <a:tc>
                  <a:txBody>
                    <a:bodyPr/>
                    <a:lstStyle/>
                    <a:p>
                      <a:pPr algn="just">
                        <a:lnSpc>
                          <a:spcPts val="1200"/>
                        </a:lnSpc>
                        <a:spcAft>
                          <a:spcPts val="0"/>
                        </a:spcAft>
                      </a:pPr>
                      <a:r>
                        <a:rPr lang="es-ES_tradnl" sz="1000">
                          <a:latin typeface="Arial"/>
                          <a:ea typeface="Times New Roman"/>
                          <a:cs typeface="Times New Roman"/>
                        </a:rPr>
                        <a:t>.Fintas simples</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1000" i="1">
                          <a:latin typeface="Arial"/>
                          <a:ea typeface="Times New Roman"/>
                          <a:cs typeface="Times New Roman"/>
                        </a:rPr>
                        <a:t>X</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20">
                <a:tc>
                  <a:txBody>
                    <a:bodyPr/>
                    <a:lstStyle/>
                    <a:p>
                      <a:pPr algn="just">
                        <a:lnSpc>
                          <a:spcPts val="1200"/>
                        </a:lnSpc>
                        <a:spcAft>
                          <a:spcPts val="0"/>
                        </a:spcAft>
                      </a:pPr>
                      <a:r>
                        <a:rPr lang="es-ES_tradnl" sz="1000">
                          <a:latin typeface="Arial"/>
                          <a:ea typeface="Times New Roman"/>
                          <a:cs typeface="Times New Roman"/>
                        </a:rPr>
                        <a:t>Encadenamientos técnico simples</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1000" i="1">
                          <a:latin typeface="Arial"/>
                          <a:ea typeface="Times New Roman"/>
                          <a:cs typeface="Times New Roman"/>
                        </a:rPr>
                        <a:t>X</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456">
                <a:tc gridSpan="11">
                  <a:txBody>
                    <a:bodyPr/>
                    <a:lstStyle/>
                    <a:p>
                      <a:pPr algn="ctr">
                        <a:lnSpc>
                          <a:spcPts val="1200"/>
                        </a:lnSpc>
                        <a:spcAft>
                          <a:spcPts val="0"/>
                        </a:spcAft>
                      </a:pPr>
                      <a:r>
                        <a:rPr lang="es-MX" sz="1000" b="1">
                          <a:latin typeface="Arial"/>
                          <a:ea typeface="Times New Roman"/>
                          <a:cs typeface="Times New Roman"/>
                        </a:rPr>
                        <a:t>PREPARACIÓN TÁCTICA</a:t>
                      </a:r>
                      <a:endParaRPr lang="es-ES" sz="1000">
                        <a:latin typeface="Times New Roman"/>
                        <a:ea typeface="Times New Roman"/>
                        <a:cs typeface="Times New Roman"/>
                      </a:endParaRPr>
                    </a:p>
                  </a:txBody>
                  <a:tcPr marL="36835" marR="368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355641">
                <a:tc>
                  <a:txBody>
                    <a:bodyPr/>
                    <a:lstStyle/>
                    <a:p>
                      <a:pPr algn="just">
                        <a:lnSpc>
                          <a:spcPts val="1200"/>
                        </a:lnSpc>
                        <a:spcAft>
                          <a:spcPts val="0"/>
                        </a:spcAft>
                      </a:pPr>
                      <a:r>
                        <a:rPr lang="es-ES_tradnl" sz="1000">
                          <a:latin typeface="Arial"/>
                          <a:ea typeface="Times New Roman"/>
                          <a:cs typeface="Times New Roman"/>
                        </a:rPr>
                        <a:t>Relación  de  elementos  técnicos con oposición  simple</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1000" i="1">
                          <a:latin typeface="Arial"/>
                          <a:ea typeface="Times New Roman"/>
                          <a:cs typeface="Times New Roman"/>
                        </a:rPr>
                        <a:t>X</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20">
                <a:tc>
                  <a:txBody>
                    <a:bodyPr/>
                    <a:lstStyle/>
                    <a:p>
                      <a:pPr algn="just">
                        <a:lnSpc>
                          <a:spcPts val="1200"/>
                        </a:lnSpc>
                        <a:spcAft>
                          <a:spcPts val="0"/>
                        </a:spcAft>
                      </a:pPr>
                      <a:r>
                        <a:rPr lang="es-ES_tradnl" sz="1000">
                          <a:latin typeface="Arial"/>
                          <a:ea typeface="Times New Roman"/>
                          <a:cs typeface="Times New Roman"/>
                        </a:rPr>
                        <a:t>Relación  de  desplazamientos  </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1000" i="1">
                          <a:latin typeface="Arial"/>
                          <a:ea typeface="Times New Roman"/>
                          <a:cs typeface="Times New Roman"/>
                        </a:rPr>
                        <a:t>X</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20">
                <a:tc>
                  <a:txBody>
                    <a:bodyPr/>
                    <a:lstStyle/>
                    <a:p>
                      <a:pPr algn="just">
                        <a:lnSpc>
                          <a:spcPts val="1200"/>
                        </a:lnSpc>
                        <a:spcAft>
                          <a:spcPts val="0"/>
                        </a:spcAft>
                      </a:pPr>
                      <a:r>
                        <a:rPr lang="es-ES_tradnl" sz="1000">
                          <a:latin typeface="Arial"/>
                          <a:ea typeface="Times New Roman"/>
                          <a:cs typeface="Times New Roman"/>
                        </a:rPr>
                        <a:t>Valoración  del  desmarque  a  distancia  de pase.</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1000" i="1">
                          <a:latin typeface="Arial"/>
                          <a:ea typeface="Times New Roman"/>
                          <a:cs typeface="Times New Roman"/>
                        </a:rPr>
                        <a:t>X</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20">
                <a:tc>
                  <a:txBody>
                    <a:bodyPr/>
                    <a:lstStyle/>
                    <a:p>
                      <a:pPr algn="just">
                        <a:lnSpc>
                          <a:spcPts val="1200"/>
                        </a:lnSpc>
                        <a:spcAft>
                          <a:spcPts val="0"/>
                        </a:spcAft>
                      </a:pPr>
                      <a:r>
                        <a:rPr lang="es-ES_tradnl" sz="1000">
                          <a:latin typeface="Arial"/>
                          <a:ea typeface="Times New Roman"/>
                          <a:cs typeface="Times New Roman"/>
                        </a:rPr>
                        <a:t>Trabajo situaciones simplificadas libres</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1000">
                          <a:latin typeface="Arial"/>
                          <a:ea typeface="Times New Roman"/>
                          <a:cs typeface="Times New Roman"/>
                        </a:rPr>
                        <a:t>X</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20">
                <a:tc gridSpan="11">
                  <a:txBody>
                    <a:bodyPr/>
                    <a:lstStyle/>
                    <a:p>
                      <a:pPr algn="ctr">
                        <a:lnSpc>
                          <a:spcPts val="1200"/>
                        </a:lnSpc>
                        <a:spcAft>
                          <a:spcPts val="0"/>
                        </a:spcAft>
                      </a:pPr>
                      <a:r>
                        <a:rPr lang="es-MX" sz="1000" b="1">
                          <a:latin typeface="Arial"/>
                          <a:ea typeface="Times New Roman"/>
                          <a:cs typeface="Times New Roman"/>
                        </a:rPr>
                        <a:t>PREPARACIÓN FÍSICA</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177820">
                <a:tc>
                  <a:txBody>
                    <a:bodyPr/>
                    <a:lstStyle/>
                    <a:p>
                      <a:pPr algn="just">
                        <a:lnSpc>
                          <a:spcPts val="1200"/>
                        </a:lnSpc>
                        <a:spcAft>
                          <a:spcPts val="0"/>
                        </a:spcAft>
                      </a:pPr>
                      <a:r>
                        <a:rPr lang="es-MX" sz="1000" i="1">
                          <a:latin typeface="Arial"/>
                          <a:ea typeface="Times New Roman"/>
                          <a:cs typeface="Times New Roman"/>
                        </a:rPr>
                        <a:t>Velocidad</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1000" i="1">
                          <a:latin typeface="Arial"/>
                          <a:ea typeface="Times New Roman"/>
                          <a:cs typeface="Times New Roman"/>
                        </a:rPr>
                        <a:t>X</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20">
                <a:tc>
                  <a:txBody>
                    <a:bodyPr/>
                    <a:lstStyle/>
                    <a:p>
                      <a:pPr algn="just">
                        <a:lnSpc>
                          <a:spcPts val="1200"/>
                        </a:lnSpc>
                        <a:spcAft>
                          <a:spcPts val="0"/>
                        </a:spcAft>
                      </a:pPr>
                      <a:r>
                        <a:rPr lang="es-MX" sz="1000" i="1">
                          <a:latin typeface="Arial"/>
                          <a:ea typeface="Times New Roman"/>
                          <a:cs typeface="Times New Roman"/>
                        </a:rPr>
                        <a:t>Resistencia</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1000" i="1">
                          <a:latin typeface="Arial"/>
                          <a:ea typeface="Times New Roman"/>
                          <a:cs typeface="Times New Roman"/>
                        </a:rPr>
                        <a:t>X</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20">
                <a:tc>
                  <a:txBody>
                    <a:bodyPr/>
                    <a:lstStyle/>
                    <a:p>
                      <a:pPr algn="just">
                        <a:lnSpc>
                          <a:spcPts val="1200"/>
                        </a:lnSpc>
                        <a:spcAft>
                          <a:spcPts val="0"/>
                        </a:spcAft>
                      </a:pPr>
                      <a:r>
                        <a:rPr lang="es-MX" sz="1000" i="1">
                          <a:latin typeface="Arial"/>
                          <a:ea typeface="Times New Roman"/>
                          <a:cs typeface="Times New Roman"/>
                        </a:rPr>
                        <a:t>Fuerza</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1000" i="1">
                          <a:latin typeface="Arial"/>
                          <a:ea typeface="Times New Roman"/>
                          <a:cs typeface="Times New Roman"/>
                        </a:rPr>
                        <a:t>X</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20">
                <a:tc>
                  <a:txBody>
                    <a:bodyPr/>
                    <a:lstStyle/>
                    <a:p>
                      <a:pPr algn="just">
                        <a:lnSpc>
                          <a:spcPts val="1200"/>
                        </a:lnSpc>
                        <a:spcAft>
                          <a:spcPts val="0"/>
                        </a:spcAft>
                      </a:pPr>
                      <a:r>
                        <a:rPr lang="es-MX" sz="1000" i="1">
                          <a:latin typeface="Arial"/>
                          <a:ea typeface="Times New Roman"/>
                          <a:cs typeface="Times New Roman"/>
                        </a:rPr>
                        <a:t>coordinación</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1000" i="1">
                          <a:latin typeface="Arial"/>
                          <a:ea typeface="Times New Roman"/>
                          <a:cs typeface="Times New Roman"/>
                        </a:rPr>
                        <a:t>X</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20">
                <a:tc>
                  <a:txBody>
                    <a:bodyPr/>
                    <a:lstStyle/>
                    <a:p>
                      <a:pPr algn="just">
                        <a:lnSpc>
                          <a:spcPts val="1200"/>
                        </a:lnSpc>
                        <a:spcAft>
                          <a:spcPts val="0"/>
                        </a:spcAft>
                      </a:pPr>
                      <a:r>
                        <a:rPr lang="es-MX" sz="1000" b="1">
                          <a:latin typeface="Arial"/>
                          <a:ea typeface="Times New Roman"/>
                          <a:cs typeface="Times New Roman"/>
                        </a:rPr>
                        <a:t>Preparación teórica</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1000" i="1">
                          <a:latin typeface="Arial"/>
                          <a:ea typeface="Times New Roman"/>
                          <a:cs typeface="Times New Roman"/>
                        </a:rPr>
                        <a:t>X</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20">
                <a:tc>
                  <a:txBody>
                    <a:bodyPr/>
                    <a:lstStyle/>
                    <a:p>
                      <a:pPr>
                        <a:lnSpc>
                          <a:spcPts val="1200"/>
                        </a:lnSpc>
                        <a:spcAft>
                          <a:spcPts val="0"/>
                        </a:spcAft>
                        <a:tabLst>
                          <a:tab pos="5143500" algn="l"/>
                        </a:tabLst>
                      </a:pPr>
                      <a:r>
                        <a:rPr lang="es-MX" sz="1000" b="1">
                          <a:latin typeface="Arial"/>
                          <a:ea typeface="Times New Roman"/>
                          <a:cs typeface="Times New Roman"/>
                        </a:rPr>
                        <a:t>Preparación teórica</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000" i="1">
                          <a:latin typeface="Arial"/>
                          <a:ea typeface="Times New Roman"/>
                          <a:cs typeface="Times New Roman"/>
                        </a:rPr>
                        <a:t>X</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20">
                <a:tc>
                  <a:txBody>
                    <a:bodyPr/>
                    <a:lstStyle/>
                    <a:p>
                      <a:pPr marL="228600">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20">
                <a:tc>
                  <a:txBody>
                    <a:bodyPr/>
                    <a:lstStyle/>
                    <a:p>
                      <a:pPr algn="just">
                        <a:lnSpc>
                          <a:spcPts val="1200"/>
                        </a:lnSpc>
                        <a:spcAft>
                          <a:spcPts val="0"/>
                        </a:spcAft>
                        <a:tabLst>
                          <a:tab pos="5143500" algn="l"/>
                        </a:tabLst>
                      </a:pPr>
                      <a:r>
                        <a:rPr lang="es-MX" sz="1000">
                          <a:latin typeface="Arial"/>
                          <a:ea typeface="Times New Roman"/>
                          <a:cs typeface="Times New Roman"/>
                        </a:rPr>
                        <a:t>Competencias municipales 1er fase</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000" i="1">
                          <a:latin typeface="Arial"/>
                          <a:ea typeface="Times New Roman"/>
                          <a:cs typeface="Times New Roman"/>
                        </a:rPr>
                        <a:t>X</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000" i="1">
                          <a:latin typeface="Arial"/>
                          <a:ea typeface="Times New Roman"/>
                          <a:cs typeface="Times New Roman"/>
                        </a:rPr>
                        <a:t>X</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000" i="1">
                          <a:latin typeface="Arial"/>
                          <a:ea typeface="Times New Roman"/>
                          <a:cs typeface="Times New Roman"/>
                        </a:rPr>
                        <a:t>X</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20">
                <a:tc>
                  <a:txBody>
                    <a:bodyPr/>
                    <a:lstStyle/>
                    <a:p>
                      <a:pPr algn="just">
                        <a:lnSpc>
                          <a:spcPts val="1200"/>
                        </a:lnSpc>
                        <a:spcAft>
                          <a:spcPts val="0"/>
                        </a:spcAft>
                        <a:tabLst>
                          <a:tab pos="5143500" algn="l"/>
                        </a:tabLst>
                      </a:pPr>
                      <a:r>
                        <a:rPr lang="es-MX" sz="1000">
                          <a:latin typeface="Arial"/>
                          <a:ea typeface="Times New Roman"/>
                          <a:cs typeface="Times New Roman"/>
                        </a:rPr>
                        <a:t>Competencias municipales 2da fase</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000" i="1">
                          <a:latin typeface="Arial"/>
                          <a:ea typeface="Times New Roman"/>
                          <a:cs typeface="Times New Roman"/>
                        </a:rPr>
                        <a:t>X</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000" i="1">
                          <a:latin typeface="Arial"/>
                          <a:ea typeface="Times New Roman"/>
                          <a:cs typeface="Times New Roman"/>
                        </a:rPr>
                        <a:t>X</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000" i="1">
                          <a:latin typeface="Arial"/>
                          <a:ea typeface="Times New Roman"/>
                          <a:cs typeface="Times New Roman"/>
                        </a:rPr>
                        <a:t>X</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000" i="1">
                          <a:latin typeface="Arial"/>
                          <a:ea typeface="Times New Roman"/>
                          <a:cs typeface="Times New Roman"/>
                        </a:rPr>
                        <a:t>X</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20">
                <a:tc>
                  <a:txBody>
                    <a:bodyPr/>
                    <a:lstStyle/>
                    <a:p>
                      <a:pPr algn="just">
                        <a:lnSpc>
                          <a:spcPts val="1200"/>
                        </a:lnSpc>
                        <a:spcAft>
                          <a:spcPts val="0"/>
                        </a:spcAft>
                        <a:tabLst>
                          <a:tab pos="5143500" algn="l"/>
                        </a:tabLst>
                      </a:pPr>
                      <a:r>
                        <a:rPr lang="es-MX" sz="1000">
                          <a:latin typeface="Arial"/>
                          <a:ea typeface="Times New Roman"/>
                          <a:cs typeface="Times New Roman"/>
                        </a:rPr>
                        <a:t>Pruebas técnica</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000" i="1">
                          <a:latin typeface="Arial"/>
                          <a:ea typeface="Times New Roman"/>
                          <a:cs typeface="Times New Roman"/>
                        </a:rPr>
                        <a:t>X</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000" i="1">
                          <a:latin typeface="Arial"/>
                          <a:ea typeface="Times New Roman"/>
                          <a:cs typeface="Times New Roman"/>
                        </a:rPr>
                        <a:t>X</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000" i="1">
                          <a:latin typeface="Arial"/>
                          <a:ea typeface="Times New Roman"/>
                          <a:cs typeface="Times New Roman"/>
                        </a:rPr>
                        <a:t>X</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000" i="1">
                          <a:latin typeface="Arial"/>
                          <a:ea typeface="Times New Roman"/>
                          <a:cs typeface="Times New Roman"/>
                        </a:rPr>
                        <a:t>X</a:t>
                      </a:r>
                      <a:endParaRPr lang="es-ES" sz="100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000" dirty="0">
                        <a:latin typeface="Times New Roman"/>
                        <a:ea typeface="Times New Roman"/>
                        <a:cs typeface="Times New Roman"/>
                      </a:endParaRPr>
                    </a:p>
                  </a:txBody>
                  <a:tcPr marL="36835" marR="368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0" y="257156"/>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CUMPLIMIENTOS DE LOS OBJETIVOS DEFENSIVO POR MESES,</a:t>
            </a:r>
            <a:endParaRPr kumimoji="0" lang="es-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12 AÑOS.</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Table 4"/>
          <p:cNvGraphicFramePr>
            <a:graphicFrameLocks noGrp="1"/>
          </p:cNvGraphicFramePr>
          <p:nvPr/>
        </p:nvGraphicFramePr>
        <p:xfrm>
          <a:off x="857224" y="1000102"/>
          <a:ext cx="6715172" cy="5429294"/>
        </p:xfrm>
        <a:graphic>
          <a:graphicData uri="http://schemas.openxmlformats.org/drawingml/2006/table">
            <a:tbl>
              <a:tblPr/>
              <a:tblGrid>
                <a:gridCol w="3393813"/>
                <a:gridCol w="323467"/>
                <a:gridCol w="323467"/>
                <a:gridCol w="324114"/>
                <a:gridCol w="323467"/>
                <a:gridCol w="324114"/>
                <a:gridCol w="323467"/>
                <a:gridCol w="324114"/>
                <a:gridCol w="323467"/>
                <a:gridCol w="407568"/>
                <a:gridCol w="324114"/>
              </a:tblGrid>
              <a:tr h="434343">
                <a:tc>
                  <a:txBody>
                    <a:bodyPr/>
                    <a:lstStyle/>
                    <a:p>
                      <a:pPr algn="just">
                        <a:lnSpc>
                          <a:spcPts val="1200"/>
                        </a:lnSpc>
                        <a:spcAft>
                          <a:spcPts val="0"/>
                        </a:spcAft>
                      </a:pPr>
                      <a:r>
                        <a:rPr lang="es-MX" sz="1100" b="1">
                          <a:latin typeface="Arial"/>
                          <a:ea typeface="Times New Roman"/>
                          <a:cs typeface="Times New Roman"/>
                        </a:rPr>
                        <a:t>ACTIVIDADES</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900">
                          <a:latin typeface="Arial"/>
                          <a:ea typeface="Times New Roman"/>
                          <a:cs typeface="Times New Roman"/>
                        </a:rPr>
                        <a:t>Sep.</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900">
                          <a:latin typeface="Arial"/>
                          <a:ea typeface="Times New Roman"/>
                          <a:cs typeface="Times New Roman"/>
                        </a:rPr>
                        <a:t>Oct</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900">
                          <a:latin typeface="Arial"/>
                          <a:ea typeface="Times New Roman"/>
                          <a:cs typeface="Times New Roman"/>
                        </a:rPr>
                        <a:t>Nov</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900">
                          <a:latin typeface="Arial"/>
                          <a:ea typeface="Times New Roman"/>
                          <a:cs typeface="Times New Roman"/>
                        </a:rPr>
                        <a:t>Dic</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900">
                          <a:latin typeface="Arial"/>
                          <a:ea typeface="Times New Roman"/>
                          <a:cs typeface="Times New Roman"/>
                        </a:rPr>
                        <a:t>Ene</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900">
                          <a:latin typeface="Arial"/>
                          <a:ea typeface="Times New Roman"/>
                          <a:cs typeface="Times New Roman"/>
                        </a:rPr>
                        <a:t>Feb</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900">
                          <a:latin typeface="Arial"/>
                          <a:ea typeface="Times New Roman"/>
                          <a:cs typeface="Times New Roman"/>
                        </a:rPr>
                        <a:t>Mar</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900">
                          <a:latin typeface="Arial"/>
                          <a:ea typeface="Times New Roman"/>
                          <a:cs typeface="Times New Roman"/>
                        </a:rPr>
                        <a:t>Abr</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900">
                          <a:latin typeface="Arial"/>
                          <a:ea typeface="Times New Roman"/>
                          <a:cs typeface="Times New Roman"/>
                        </a:rPr>
                        <a:t>May</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900">
                          <a:latin typeface="Arial"/>
                          <a:ea typeface="Times New Roman"/>
                          <a:cs typeface="Times New Roman"/>
                        </a:rPr>
                        <a:t>Jun</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172">
                <a:tc>
                  <a:txBody>
                    <a:bodyPr/>
                    <a:lstStyle/>
                    <a:p>
                      <a:pPr algn="just">
                        <a:lnSpc>
                          <a:spcPts val="1200"/>
                        </a:lnSpc>
                        <a:spcAft>
                          <a:spcPts val="0"/>
                        </a:spcAft>
                      </a:pPr>
                      <a:r>
                        <a:rPr lang="es-MX" sz="1100" b="1">
                          <a:latin typeface="Arial"/>
                          <a:ea typeface="Times New Roman"/>
                          <a:cs typeface="Times New Roman"/>
                        </a:rPr>
                        <a:t>Preparación técnica</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172">
                <a:tc>
                  <a:txBody>
                    <a:bodyPr/>
                    <a:lstStyle/>
                    <a:p>
                      <a:pPr algn="just">
                        <a:lnSpc>
                          <a:spcPts val="1200"/>
                        </a:lnSpc>
                        <a:spcAft>
                          <a:spcPts val="0"/>
                        </a:spcAft>
                      </a:pPr>
                      <a:r>
                        <a:rPr lang="es-ES_tradnl" sz="1100">
                          <a:latin typeface="Arial"/>
                          <a:ea typeface="Times New Roman"/>
                          <a:cs typeface="Times New Roman"/>
                        </a:rPr>
                        <a:t>Equilibrio  corporal, posiciones  variadas</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172">
                <a:tc>
                  <a:txBody>
                    <a:bodyPr/>
                    <a:lstStyle/>
                    <a:p>
                      <a:pPr algn="just">
                        <a:lnSpc>
                          <a:spcPts val="1200"/>
                        </a:lnSpc>
                        <a:spcAft>
                          <a:spcPts val="0"/>
                        </a:spcAft>
                      </a:pPr>
                      <a:r>
                        <a:rPr lang="es-ES_tradnl" sz="1100">
                          <a:latin typeface="Arial"/>
                          <a:ea typeface="Times New Roman"/>
                          <a:cs typeface="Times New Roman"/>
                        </a:rPr>
                        <a:t>Desplazamientos</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172">
                <a:tc>
                  <a:txBody>
                    <a:bodyPr/>
                    <a:lstStyle/>
                    <a:p>
                      <a:pPr algn="just">
                        <a:lnSpc>
                          <a:spcPts val="1200"/>
                        </a:lnSpc>
                        <a:spcAft>
                          <a:spcPts val="0"/>
                        </a:spcAft>
                      </a:pPr>
                      <a:r>
                        <a:rPr lang="es-ES_tradnl" sz="1100">
                          <a:latin typeface="Arial"/>
                          <a:ea typeface="Times New Roman"/>
                          <a:cs typeface="Times New Roman"/>
                        </a:rPr>
                        <a:t>Uso del cuerpo en ataque al adversario</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4343">
                <a:tc>
                  <a:txBody>
                    <a:bodyPr/>
                    <a:lstStyle/>
                    <a:p>
                      <a:pPr algn="just">
                        <a:lnSpc>
                          <a:spcPts val="1200"/>
                        </a:lnSpc>
                        <a:spcAft>
                          <a:spcPts val="0"/>
                        </a:spcAft>
                      </a:pPr>
                      <a:r>
                        <a:rPr lang="es-ES_tradnl" sz="1100">
                          <a:latin typeface="Arial"/>
                          <a:ea typeface="Times New Roman"/>
                          <a:cs typeface="Times New Roman"/>
                        </a:rPr>
                        <a:t>Obstrucción  línea  de  progresión  del adversario</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172">
                <a:tc>
                  <a:txBody>
                    <a:bodyPr/>
                    <a:lstStyle/>
                    <a:p>
                      <a:pPr algn="just">
                        <a:lnSpc>
                          <a:spcPts val="1200"/>
                        </a:lnSpc>
                        <a:spcAft>
                          <a:spcPts val="0"/>
                        </a:spcAft>
                      </a:pPr>
                      <a:r>
                        <a:rPr lang="es-ES_tradnl" sz="1100">
                          <a:latin typeface="Arial"/>
                          <a:ea typeface="Times New Roman"/>
                          <a:cs typeface="Times New Roman"/>
                        </a:rPr>
                        <a:t>Quitar el balón en bote (dribling)</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172">
                <a:tc>
                  <a:txBody>
                    <a:bodyPr/>
                    <a:lstStyle/>
                    <a:p>
                      <a:pPr algn="just">
                        <a:lnSpc>
                          <a:spcPts val="1200"/>
                        </a:lnSpc>
                        <a:spcAft>
                          <a:spcPts val="0"/>
                        </a:spcAft>
                      </a:pPr>
                      <a:r>
                        <a:rPr lang="es-ES_tradnl" sz="1100">
                          <a:latin typeface="Arial"/>
                          <a:ea typeface="Times New Roman"/>
                          <a:cs typeface="Times New Roman"/>
                        </a:rPr>
                        <a:t>Búsqueda del brazo de tiro </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172">
                <a:tc>
                  <a:txBody>
                    <a:bodyPr/>
                    <a:lstStyle/>
                    <a:p>
                      <a:pPr algn="just">
                        <a:lnSpc>
                          <a:spcPts val="1200"/>
                        </a:lnSpc>
                        <a:spcAft>
                          <a:spcPts val="0"/>
                        </a:spcAft>
                      </a:pPr>
                      <a:r>
                        <a:rPr lang="es-ES_tradnl" sz="1100">
                          <a:latin typeface="Arial"/>
                          <a:ea typeface="Times New Roman"/>
                          <a:cs typeface="Times New Roman"/>
                        </a:rPr>
                        <a:t>Iniciación al blocaje de forma libre.</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172">
                <a:tc>
                  <a:txBody>
                    <a:bodyPr/>
                    <a:lstStyle/>
                    <a:p>
                      <a:pPr algn="just">
                        <a:lnSpc>
                          <a:spcPts val="1200"/>
                        </a:lnSpc>
                        <a:spcAft>
                          <a:spcPts val="0"/>
                        </a:spcAft>
                      </a:pPr>
                      <a:r>
                        <a:rPr lang="es-MX" sz="1100" b="1">
                          <a:latin typeface="Arial"/>
                          <a:ea typeface="Times New Roman"/>
                          <a:cs typeface="Times New Roman"/>
                        </a:rPr>
                        <a:t>Preparación táctica</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4343">
                <a:tc>
                  <a:txBody>
                    <a:bodyPr/>
                    <a:lstStyle/>
                    <a:p>
                      <a:pPr algn="just">
                        <a:lnSpc>
                          <a:spcPts val="1200"/>
                        </a:lnSpc>
                        <a:spcAft>
                          <a:spcPts val="0"/>
                        </a:spcAft>
                      </a:pPr>
                      <a:r>
                        <a:rPr lang="es-ES_tradnl" sz="1100">
                          <a:latin typeface="Arial"/>
                          <a:ea typeface="Times New Roman"/>
                          <a:cs typeface="Times New Roman"/>
                        </a:rPr>
                        <a:t>Relación de elementos técnicos oposición simple</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172">
                <a:tc>
                  <a:txBody>
                    <a:bodyPr/>
                    <a:lstStyle/>
                    <a:p>
                      <a:pPr algn="just">
                        <a:lnSpc>
                          <a:spcPts val="1200"/>
                        </a:lnSpc>
                        <a:spcAft>
                          <a:spcPts val="0"/>
                        </a:spcAft>
                      </a:pPr>
                      <a:r>
                        <a:rPr lang="es-ES_tradnl" sz="1100">
                          <a:latin typeface="Arial"/>
                          <a:ea typeface="Times New Roman"/>
                          <a:cs typeface="Times New Roman"/>
                        </a:rPr>
                        <a:t>Relación  desplazamientos  con interceptación</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4343">
                <a:tc>
                  <a:txBody>
                    <a:bodyPr/>
                    <a:lstStyle/>
                    <a:p>
                      <a:pPr algn="just">
                        <a:lnSpc>
                          <a:spcPts val="1200"/>
                        </a:lnSpc>
                        <a:spcAft>
                          <a:spcPts val="0"/>
                        </a:spcAft>
                      </a:pPr>
                      <a:r>
                        <a:rPr lang="es-ES_tradnl" sz="1100">
                          <a:latin typeface="Arial"/>
                          <a:ea typeface="Times New Roman"/>
                          <a:cs typeface="Times New Roman"/>
                        </a:rPr>
                        <a:t>Estímulos Ópticos- acústicos en elemento técnicos</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172">
                <a:tc>
                  <a:txBody>
                    <a:bodyPr/>
                    <a:lstStyle/>
                    <a:p>
                      <a:pPr algn="just">
                        <a:lnSpc>
                          <a:spcPts val="1200"/>
                        </a:lnSpc>
                        <a:spcAft>
                          <a:spcPts val="0"/>
                        </a:spcAft>
                      </a:pPr>
                      <a:r>
                        <a:rPr lang="es-ES_tradnl" sz="1100">
                          <a:latin typeface="Arial"/>
                          <a:ea typeface="Times New Roman"/>
                          <a:cs typeface="Times New Roman"/>
                        </a:rPr>
                        <a:t>Marcaje  o  espontáneos  de  vigilancia</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4343">
                <a:tc>
                  <a:txBody>
                    <a:bodyPr/>
                    <a:lstStyle/>
                    <a:p>
                      <a:pPr algn="just">
                        <a:lnSpc>
                          <a:spcPts val="1200"/>
                        </a:lnSpc>
                        <a:spcAft>
                          <a:spcPts val="0"/>
                        </a:spcAft>
                      </a:pPr>
                      <a:r>
                        <a:rPr lang="es-ES_tradnl" sz="1100">
                          <a:latin typeface="Arial"/>
                          <a:ea typeface="Times New Roman"/>
                          <a:cs typeface="Times New Roman"/>
                        </a:rPr>
                        <a:t>Persecución. Iniciación a las ayudas: cobertura y doblaje, cambio del oponente </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4343">
                <a:tc>
                  <a:txBody>
                    <a:bodyPr/>
                    <a:lstStyle/>
                    <a:p>
                      <a:pPr algn="just">
                        <a:lnSpc>
                          <a:spcPts val="1200"/>
                        </a:lnSpc>
                        <a:spcAft>
                          <a:spcPts val="0"/>
                        </a:spcAft>
                      </a:pPr>
                      <a:r>
                        <a:rPr lang="es-ES_tradnl" sz="1100">
                          <a:latin typeface="Arial"/>
                          <a:ea typeface="Times New Roman"/>
                          <a:cs typeface="Times New Roman"/>
                        </a:rPr>
                        <a:t>Trabajo  situaciones  simplificadas  libres: 1x1, 1x2, 2x2, 2 x 3, 3x3</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172">
                <a:tc>
                  <a:txBody>
                    <a:bodyPr/>
                    <a:lstStyle/>
                    <a:p>
                      <a:pPr algn="just">
                        <a:lnSpc>
                          <a:spcPts val="1200"/>
                        </a:lnSpc>
                        <a:spcAft>
                          <a:spcPts val="0"/>
                        </a:spcAft>
                        <a:tabLst>
                          <a:tab pos="5143500" algn="l"/>
                        </a:tabLst>
                      </a:pPr>
                      <a:r>
                        <a:rPr lang="es-MX" sz="1100">
                          <a:latin typeface="Arial"/>
                          <a:ea typeface="Times New Roman"/>
                          <a:cs typeface="Times New Roman"/>
                        </a:rPr>
                        <a:t>Competencias municipales 1er fase</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172">
                <a:tc>
                  <a:txBody>
                    <a:bodyPr/>
                    <a:lstStyle/>
                    <a:p>
                      <a:pPr algn="just">
                        <a:lnSpc>
                          <a:spcPts val="1200"/>
                        </a:lnSpc>
                        <a:spcAft>
                          <a:spcPts val="0"/>
                        </a:spcAft>
                        <a:tabLst>
                          <a:tab pos="5143500" algn="l"/>
                        </a:tabLst>
                      </a:pPr>
                      <a:r>
                        <a:rPr lang="es-MX" sz="1100">
                          <a:latin typeface="Arial"/>
                          <a:ea typeface="Times New Roman"/>
                          <a:cs typeface="Times New Roman"/>
                        </a:rPr>
                        <a:t>Competencias municipales 2da fase</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172">
                <a:tc>
                  <a:txBody>
                    <a:bodyPr/>
                    <a:lstStyle/>
                    <a:p>
                      <a:pPr algn="just">
                        <a:lnSpc>
                          <a:spcPts val="1200"/>
                        </a:lnSpc>
                        <a:spcAft>
                          <a:spcPts val="0"/>
                        </a:spcAft>
                        <a:tabLst>
                          <a:tab pos="5143500" algn="l"/>
                        </a:tabLst>
                      </a:pPr>
                      <a:r>
                        <a:rPr lang="es-MX" sz="1100">
                          <a:latin typeface="Arial"/>
                          <a:ea typeface="Times New Roman"/>
                          <a:cs typeface="Times New Roman"/>
                        </a:rPr>
                        <a:t>Pruebas técnica</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r>
                        <a:rPr lang="es-MX" sz="1100" i="1">
                          <a:latin typeface="Arial"/>
                          <a:ea typeface="Times New Roman"/>
                          <a:cs typeface="Times New Roman"/>
                        </a:rPr>
                        <a:t>X</a:t>
                      </a:r>
                      <a:endParaRPr lang="es-ES" sz="110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tabLst>
                          <a:tab pos="5143500" algn="l"/>
                        </a:tabLst>
                      </a:pPr>
                      <a:endParaRPr lang="es-ES" sz="1100" dirty="0">
                        <a:latin typeface="Times New Roman"/>
                        <a:ea typeface="Times New Roman"/>
                        <a:cs typeface="Times New Roman"/>
                      </a:endParaRPr>
                    </a:p>
                  </a:txBody>
                  <a:tcPr marL="41110" marR="411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1785918" y="406579"/>
            <a:ext cx="5918863"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PROPUESTA DE % DE TRABAJO PARA  CATEGORIA</a:t>
            </a:r>
            <a:r>
              <a:rPr kumimoji="0" lang="es-E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11 Y 12 AÑOS</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Table 4"/>
          <p:cNvGraphicFramePr>
            <a:graphicFrameLocks noGrp="1"/>
          </p:cNvGraphicFramePr>
          <p:nvPr/>
        </p:nvGraphicFramePr>
        <p:xfrm>
          <a:off x="1142976" y="1000108"/>
          <a:ext cx="6929486" cy="1913766"/>
        </p:xfrm>
        <a:graphic>
          <a:graphicData uri="http://schemas.openxmlformats.org/drawingml/2006/table">
            <a:tbl>
              <a:tblPr/>
              <a:tblGrid>
                <a:gridCol w="4286280"/>
                <a:gridCol w="2643206"/>
              </a:tblGrid>
              <a:tr h="450726">
                <a:tc>
                  <a:txBody>
                    <a:bodyPr/>
                    <a:lstStyle/>
                    <a:p>
                      <a:pPr algn="just">
                        <a:spcAft>
                          <a:spcPts val="0"/>
                        </a:spcAft>
                      </a:pPr>
                      <a:r>
                        <a:rPr lang="es-ES_tradnl" sz="1600" dirty="0">
                          <a:latin typeface="Arial" pitchFamily="34" charset="0"/>
                          <a:ea typeface="Times New Roman"/>
                          <a:cs typeface="Arial" pitchFamily="34" charset="0"/>
                        </a:rPr>
                        <a:t>Tareas didácticas</a:t>
                      </a:r>
                      <a:endParaRPr lang="es-ES" sz="1600" dirty="0">
                        <a:latin typeface="Arial" pitchFamily="34" charset="0"/>
                        <a:ea typeface="Times New Roman"/>
                        <a:cs typeface="Arial" pitchFamily="34" charset="0"/>
                      </a:endParaRPr>
                    </a:p>
                  </a:txBody>
                  <a:tcPr marL="49161" marR="491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_tradnl" sz="1600">
                          <a:latin typeface="Arial" pitchFamily="34" charset="0"/>
                          <a:ea typeface="Times New Roman"/>
                          <a:cs typeface="Arial" pitchFamily="34" charset="0"/>
                        </a:rPr>
                        <a:t>% Volumen de las cargas</a:t>
                      </a:r>
                      <a:endParaRPr lang="es-ES" sz="1600">
                        <a:latin typeface="Arial" pitchFamily="34" charset="0"/>
                        <a:ea typeface="Times New Roman"/>
                        <a:cs typeface="Arial" pitchFamily="34" charset="0"/>
                      </a:endParaRPr>
                    </a:p>
                  </a:txBody>
                  <a:tcPr marL="49161" marR="491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2694">
                <a:tc>
                  <a:txBody>
                    <a:bodyPr/>
                    <a:lstStyle/>
                    <a:p>
                      <a:pPr algn="just">
                        <a:spcAft>
                          <a:spcPts val="0"/>
                        </a:spcAft>
                      </a:pPr>
                      <a:r>
                        <a:rPr lang="es-ES_tradnl" sz="1600" dirty="0">
                          <a:latin typeface="Arial" pitchFamily="34" charset="0"/>
                          <a:ea typeface="Times New Roman"/>
                          <a:cs typeface="Arial" pitchFamily="34" charset="0"/>
                        </a:rPr>
                        <a:t>Formación de factores motrices básicos de </a:t>
                      </a:r>
                      <a:r>
                        <a:rPr lang="es-ES_tradnl" sz="1600" dirty="0" smtClean="0">
                          <a:latin typeface="Arial" pitchFamily="34" charset="0"/>
                          <a:ea typeface="Times New Roman"/>
                          <a:cs typeface="Arial" pitchFamily="34" charset="0"/>
                        </a:rPr>
                        <a:t>los elementos </a:t>
                      </a:r>
                      <a:r>
                        <a:rPr lang="es-ES_tradnl" sz="1600" dirty="0">
                          <a:latin typeface="Arial" pitchFamily="34" charset="0"/>
                          <a:ea typeface="Times New Roman"/>
                          <a:cs typeface="Arial" pitchFamily="34" charset="0"/>
                        </a:rPr>
                        <a:t>técnicos.</a:t>
                      </a:r>
                      <a:endParaRPr lang="es-ES" sz="1600" dirty="0">
                        <a:latin typeface="Arial" pitchFamily="34" charset="0"/>
                        <a:ea typeface="Times New Roman"/>
                        <a:cs typeface="Arial" pitchFamily="34" charset="0"/>
                      </a:endParaRPr>
                    </a:p>
                  </a:txBody>
                  <a:tcPr marL="49161" marR="491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_tradnl" sz="1600" dirty="0">
                          <a:latin typeface="Arial" pitchFamily="34" charset="0"/>
                          <a:ea typeface="Times New Roman"/>
                          <a:cs typeface="Arial" pitchFamily="34" charset="0"/>
                        </a:rPr>
                        <a:t>15 %</a:t>
                      </a:r>
                      <a:endParaRPr lang="es-ES" sz="1600" dirty="0">
                        <a:latin typeface="Arial" pitchFamily="34" charset="0"/>
                        <a:ea typeface="Times New Roman"/>
                        <a:cs typeface="Arial" pitchFamily="34" charset="0"/>
                      </a:endParaRPr>
                    </a:p>
                  </a:txBody>
                  <a:tcPr marL="49161" marR="491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347">
                <a:tc>
                  <a:txBody>
                    <a:bodyPr/>
                    <a:lstStyle/>
                    <a:p>
                      <a:pPr algn="just">
                        <a:spcAft>
                          <a:spcPts val="0"/>
                        </a:spcAft>
                      </a:pPr>
                      <a:r>
                        <a:rPr lang="es-ES_tradnl" sz="1600">
                          <a:latin typeface="Arial" pitchFamily="34" charset="0"/>
                          <a:ea typeface="Times New Roman"/>
                          <a:cs typeface="Arial" pitchFamily="34" charset="0"/>
                        </a:rPr>
                        <a:t>Desarrollo de la flexibilidad</a:t>
                      </a:r>
                      <a:endParaRPr lang="es-ES" sz="1600">
                        <a:latin typeface="Arial" pitchFamily="34" charset="0"/>
                        <a:ea typeface="Times New Roman"/>
                        <a:cs typeface="Arial" pitchFamily="34" charset="0"/>
                      </a:endParaRPr>
                    </a:p>
                  </a:txBody>
                  <a:tcPr marL="49161" marR="491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_tradnl" sz="1600" dirty="0">
                          <a:latin typeface="Arial" pitchFamily="34" charset="0"/>
                          <a:ea typeface="Times New Roman"/>
                          <a:cs typeface="Arial" pitchFamily="34" charset="0"/>
                        </a:rPr>
                        <a:t>10 %</a:t>
                      </a:r>
                      <a:endParaRPr lang="es-ES" sz="1600" dirty="0">
                        <a:latin typeface="Arial" pitchFamily="34" charset="0"/>
                        <a:ea typeface="Times New Roman"/>
                        <a:cs typeface="Arial" pitchFamily="34" charset="0"/>
                      </a:endParaRPr>
                    </a:p>
                  </a:txBody>
                  <a:tcPr marL="49161" marR="491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347">
                <a:tc>
                  <a:txBody>
                    <a:bodyPr/>
                    <a:lstStyle/>
                    <a:p>
                      <a:pPr algn="just">
                        <a:spcAft>
                          <a:spcPts val="0"/>
                        </a:spcAft>
                      </a:pPr>
                      <a:r>
                        <a:rPr lang="es-ES_tradnl" sz="1600">
                          <a:latin typeface="Arial" pitchFamily="34" charset="0"/>
                          <a:ea typeface="Times New Roman"/>
                          <a:cs typeface="Arial" pitchFamily="34" charset="0"/>
                        </a:rPr>
                        <a:t>Asimilación de conceptos tácticos básicos. </a:t>
                      </a:r>
                      <a:endParaRPr lang="es-ES" sz="1600">
                        <a:latin typeface="Arial" pitchFamily="34" charset="0"/>
                        <a:ea typeface="Times New Roman"/>
                        <a:cs typeface="Arial" pitchFamily="34" charset="0"/>
                      </a:endParaRPr>
                    </a:p>
                  </a:txBody>
                  <a:tcPr marL="49161" marR="491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_tradnl" sz="1600" dirty="0">
                          <a:latin typeface="Arial" pitchFamily="34" charset="0"/>
                          <a:ea typeface="Times New Roman"/>
                          <a:cs typeface="Arial" pitchFamily="34" charset="0"/>
                        </a:rPr>
                        <a:t>25 %</a:t>
                      </a:r>
                      <a:endParaRPr lang="es-ES" sz="1600" dirty="0">
                        <a:latin typeface="Arial" pitchFamily="34" charset="0"/>
                        <a:ea typeface="Times New Roman"/>
                        <a:cs typeface="Arial" pitchFamily="34" charset="0"/>
                      </a:endParaRPr>
                    </a:p>
                  </a:txBody>
                  <a:tcPr marL="49161" marR="491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347">
                <a:tc>
                  <a:txBody>
                    <a:bodyPr/>
                    <a:lstStyle/>
                    <a:p>
                      <a:pPr algn="just">
                        <a:spcAft>
                          <a:spcPts val="0"/>
                        </a:spcAft>
                      </a:pPr>
                      <a:r>
                        <a:rPr lang="es-ES_tradnl" sz="1600">
                          <a:latin typeface="Arial" pitchFamily="34" charset="0"/>
                          <a:ea typeface="Times New Roman"/>
                          <a:cs typeface="Arial" pitchFamily="34" charset="0"/>
                        </a:rPr>
                        <a:t>Acentuación de la capacidad de juego.</a:t>
                      </a:r>
                      <a:endParaRPr lang="es-ES" sz="1600">
                        <a:latin typeface="Arial" pitchFamily="34" charset="0"/>
                        <a:ea typeface="Times New Roman"/>
                        <a:cs typeface="Arial" pitchFamily="34" charset="0"/>
                      </a:endParaRPr>
                    </a:p>
                  </a:txBody>
                  <a:tcPr marL="49161" marR="491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_tradnl" sz="1600" dirty="0">
                          <a:latin typeface="Arial" pitchFamily="34" charset="0"/>
                          <a:ea typeface="Times New Roman"/>
                          <a:cs typeface="Arial" pitchFamily="34" charset="0"/>
                        </a:rPr>
                        <a:t>40 %</a:t>
                      </a:r>
                      <a:endParaRPr lang="es-ES" sz="1600" dirty="0">
                        <a:latin typeface="Arial" pitchFamily="34" charset="0"/>
                        <a:ea typeface="Times New Roman"/>
                        <a:cs typeface="Arial" pitchFamily="34" charset="0"/>
                      </a:endParaRPr>
                    </a:p>
                  </a:txBody>
                  <a:tcPr marL="49161" marR="491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347">
                <a:tc>
                  <a:txBody>
                    <a:bodyPr/>
                    <a:lstStyle/>
                    <a:p>
                      <a:pPr algn="just">
                        <a:spcAft>
                          <a:spcPts val="0"/>
                        </a:spcAft>
                      </a:pPr>
                      <a:r>
                        <a:rPr lang="es-ES_tradnl" sz="1600">
                          <a:latin typeface="Arial" pitchFamily="34" charset="0"/>
                          <a:ea typeface="Times New Roman"/>
                          <a:cs typeface="Arial" pitchFamily="34" charset="0"/>
                        </a:rPr>
                        <a:t>Desarrollo condicional.</a:t>
                      </a:r>
                      <a:endParaRPr lang="es-ES" sz="1600">
                        <a:latin typeface="Arial" pitchFamily="34" charset="0"/>
                        <a:ea typeface="Times New Roman"/>
                        <a:cs typeface="Arial" pitchFamily="34" charset="0"/>
                      </a:endParaRPr>
                    </a:p>
                  </a:txBody>
                  <a:tcPr marL="49161" marR="491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_tradnl" sz="1600" dirty="0">
                          <a:latin typeface="Arial" pitchFamily="34" charset="0"/>
                          <a:ea typeface="Times New Roman"/>
                          <a:cs typeface="Arial" pitchFamily="34" charset="0"/>
                        </a:rPr>
                        <a:t>10 %</a:t>
                      </a:r>
                      <a:endParaRPr lang="es-ES" sz="1600" dirty="0">
                        <a:latin typeface="Arial" pitchFamily="34" charset="0"/>
                        <a:ea typeface="Times New Roman"/>
                        <a:cs typeface="Arial" pitchFamily="34" charset="0"/>
                      </a:endParaRPr>
                    </a:p>
                  </a:txBody>
                  <a:tcPr marL="49161" marR="491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0178" name="Rectangle 2"/>
          <p:cNvSpPr>
            <a:spLocks noChangeArrowheads="1"/>
          </p:cNvSpPr>
          <p:nvPr/>
        </p:nvSpPr>
        <p:spPr bwMode="auto">
          <a:xfrm>
            <a:off x="2714612" y="3286124"/>
            <a:ext cx="3266663"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fontAlgn="base">
              <a:spcBef>
                <a:spcPct val="0"/>
              </a:spcBef>
              <a:spcAft>
                <a:spcPct val="0"/>
              </a:spcAft>
            </a:pPr>
            <a:r>
              <a:rPr lang="es-ES_tradnl" b="1" dirty="0" smtClean="0">
                <a:latin typeface="Arial" pitchFamily="34" charset="0"/>
                <a:ea typeface="Times New Roman" pitchFamily="18" charset="0"/>
                <a:cs typeface="Arial" pitchFamily="34" charset="0"/>
              </a:rPr>
              <a:t>FRECUENCIA SEMANALES </a:t>
            </a:r>
            <a:endParaRPr kumimoji="0" lang="es-ES_tradnl"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7" name="Table 6"/>
          <p:cNvGraphicFramePr>
            <a:graphicFrameLocks noGrp="1"/>
          </p:cNvGraphicFramePr>
          <p:nvPr/>
        </p:nvGraphicFramePr>
        <p:xfrm>
          <a:off x="1428728" y="4000504"/>
          <a:ext cx="6214635" cy="2255520"/>
        </p:xfrm>
        <a:graphic>
          <a:graphicData uri="http://schemas.openxmlformats.org/drawingml/2006/table">
            <a:tbl>
              <a:tblPr/>
              <a:tblGrid>
                <a:gridCol w="1788625"/>
                <a:gridCol w="792094"/>
                <a:gridCol w="823361"/>
                <a:gridCol w="823361"/>
                <a:gridCol w="828973"/>
                <a:gridCol w="828973"/>
                <a:gridCol w="235268"/>
                <a:gridCol w="93980"/>
              </a:tblGrid>
              <a:tr h="95250">
                <a:tc rowSpan="2">
                  <a:txBody>
                    <a:bodyPr/>
                    <a:lstStyle/>
                    <a:p>
                      <a:pPr marL="68580">
                        <a:spcAft>
                          <a:spcPts val="0"/>
                        </a:spcAft>
                      </a:pPr>
                      <a:r>
                        <a:rPr lang="es-ES_tradnl" sz="1600" dirty="0">
                          <a:latin typeface="Arial" pitchFamily="34" charset="0"/>
                          <a:ea typeface="Times New Roman"/>
                          <a:cs typeface="Arial" pitchFamily="34" charset="0"/>
                        </a:rPr>
                        <a:t>Cualidades</a:t>
                      </a:r>
                      <a:endParaRPr lang="es-ES" sz="1600"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spcAft>
                          <a:spcPts val="0"/>
                        </a:spcAft>
                      </a:pPr>
                      <a:r>
                        <a:rPr lang="es-ES_tradnl" sz="1600" b="1" dirty="0">
                          <a:latin typeface="Arial" pitchFamily="34" charset="0"/>
                          <a:ea typeface="Times New Roman"/>
                          <a:cs typeface="Arial" pitchFamily="34" charset="0"/>
                        </a:rPr>
                        <a:t>Frecuencias </a:t>
                      </a:r>
                      <a:r>
                        <a:rPr lang="es-ES_tradnl" sz="1600" b="1" dirty="0" smtClean="0">
                          <a:latin typeface="Arial" pitchFamily="34" charset="0"/>
                          <a:ea typeface="Times New Roman"/>
                          <a:cs typeface="Arial" pitchFamily="34" charset="0"/>
                        </a:rPr>
                        <a:t>Semanales</a:t>
                      </a:r>
                      <a:endParaRPr lang="es-ES" sz="1600"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spcAft>
                          <a:spcPts val="0"/>
                        </a:spcAft>
                      </a:pPr>
                      <a:r>
                        <a:rPr lang="es-ES" sz="1600">
                          <a:latin typeface="Arial" pitchFamily="34" charset="0"/>
                          <a:ea typeface="Times New Roman"/>
                          <a:cs typeface="Arial"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r>
              <a:tr h="104775">
                <a:tc vMerge="1">
                  <a:txBody>
                    <a:bodyPr/>
                    <a:lstStyle/>
                    <a:p>
                      <a:endParaRPr lang="es-ES"/>
                    </a:p>
                  </a:txBody>
                  <a:tcPr/>
                </a:tc>
                <a:tc>
                  <a:txBody>
                    <a:bodyPr/>
                    <a:lstStyle/>
                    <a:p>
                      <a:pPr marL="68580">
                        <a:spcAft>
                          <a:spcPts val="0"/>
                        </a:spcAft>
                      </a:pPr>
                      <a:r>
                        <a:rPr lang="es-ES_tradnl" sz="1600" b="1" dirty="0">
                          <a:latin typeface="Arial" pitchFamily="34" charset="0"/>
                          <a:ea typeface="Times New Roman"/>
                          <a:cs typeface="Arial" pitchFamily="34" charset="0"/>
                        </a:rPr>
                        <a:t>1</a:t>
                      </a:r>
                      <a:endParaRPr lang="es-ES" sz="1600"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spcAft>
                          <a:spcPts val="0"/>
                        </a:spcAft>
                      </a:pPr>
                      <a:r>
                        <a:rPr lang="es-ES_tradnl" sz="1600" b="1" dirty="0">
                          <a:latin typeface="Arial" pitchFamily="34" charset="0"/>
                          <a:ea typeface="Times New Roman"/>
                          <a:cs typeface="Arial" pitchFamily="34" charset="0"/>
                        </a:rPr>
                        <a:t>2</a:t>
                      </a:r>
                      <a:endParaRPr lang="es-ES" sz="1600"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spcAft>
                          <a:spcPts val="0"/>
                        </a:spcAft>
                      </a:pPr>
                      <a:r>
                        <a:rPr lang="es-ES_tradnl" sz="1600" b="1">
                          <a:latin typeface="Arial" pitchFamily="34" charset="0"/>
                          <a:ea typeface="Times New Roman"/>
                          <a:cs typeface="Arial" pitchFamily="34" charset="0"/>
                        </a:rPr>
                        <a:t>3</a:t>
                      </a:r>
                      <a:endParaRPr lang="es-ES" sz="160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spcAft>
                          <a:spcPts val="0"/>
                        </a:spcAft>
                      </a:pPr>
                      <a:r>
                        <a:rPr lang="es-ES_tradnl" sz="1600" b="1">
                          <a:latin typeface="Arial" pitchFamily="34" charset="0"/>
                          <a:ea typeface="Times New Roman"/>
                          <a:cs typeface="Arial" pitchFamily="34" charset="0"/>
                        </a:rPr>
                        <a:t>4</a:t>
                      </a:r>
                      <a:endParaRPr lang="es-ES" sz="160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spcAft>
                          <a:spcPts val="0"/>
                        </a:spcAft>
                      </a:pPr>
                      <a:r>
                        <a:rPr lang="es-ES_tradnl" sz="1600" b="1">
                          <a:latin typeface="Arial" pitchFamily="34" charset="0"/>
                          <a:ea typeface="Times New Roman"/>
                          <a:cs typeface="Arial" pitchFamily="34" charset="0"/>
                        </a:rPr>
                        <a:t>5</a:t>
                      </a:r>
                      <a:endParaRPr lang="es-ES" sz="160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68580">
                        <a:spcAft>
                          <a:spcPts val="0"/>
                        </a:spcAft>
                      </a:pPr>
                      <a:r>
                        <a:rPr lang="es-ES_tradnl" sz="1600" b="1">
                          <a:latin typeface="Arial" pitchFamily="34" charset="0"/>
                          <a:ea typeface="Times New Roman"/>
                          <a:cs typeface="Arial" pitchFamily="34" charset="0"/>
                        </a:rPr>
                        <a:t>6</a:t>
                      </a:r>
                      <a:endParaRPr lang="es-ES" sz="160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r>
              <a:tr h="0">
                <a:tc>
                  <a:txBody>
                    <a:bodyPr/>
                    <a:lstStyle/>
                    <a:p>
                      <a:pPr>
                        <a:spcAft>
                          <a:spcPts val="0"/>
                        </a:spcAft>
                      </a:pPr>
                      <a:r>
                        <a:rPr lang="es-ES_tradnl" sz="1600" dirty="0">
                          <a:latin typeface="Arial" pitchFamily="34" charset="0"/>
                          <a:ea typeface="Times New Roman"/>
                          <a:cs typeface="Arial" pitchFamily="34" charset="0"/>
                        </a:rPr>
                        <a:t>Velocidad</a:t>
                      </a:r>
                      <a:endParaRPr lang="es-ES" sz="16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600" dirty="0">
                          <a:latin typeface="Arial" pitchFamily="34" charset="0"/>
                          <a:ea typeface="Times New Roman"/>
                          <a:cs typeface="Arial" pitchFamily="34" charset="0"/>
                        </a:rPr>
                        <a:t>X</a:t>
                      </a:r>
                      <a:endParaRPr lang="es-ES" sz="16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s-ES_tradnl" sz="16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s-ES_tradnl" sz="16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600">
                          <a:latin typeface="Arial" pitchFamily="34" charset="0"/>
                          <a:ea typeface="Times New Roman"/>
                          <a:cs typeface="Arial" pitchFamily="34" charset="0"/>
                        </a:rPr>
                        <a:t>X</a:t>
                      </a:r>
                      <a:endParaRPr lang="es-ES" sz="160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s-ES_tradnl" sz="160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endParaRPr lang="es-ES_tradnl" sz="160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r>
              <a:tr h="0">
                <a:tc>
                  <a:txBody>
                    <a:bodyPr/>
                    <a:lstStyle/>
                    <a:p>
                      <a:pPr>
                        <a:spcAft>
                          <a:spcPts val="0"/>
                        </a:spcAft>
                      </a:pPr>
                      <a:r>
                        <a:rPr lang="es-ES_tradnl" sz="1600">
                          <a:latin typeface="Arial" pitchFamily="34" charset="0"/>
                          <a:ea typeface="Times New Roman"/>
                          <a:cs typeface="Arial" pitchFamily="34" charset="0"/>
                        </a:rPr>
                        <a:t>Fuerza</a:t>
                      </a:r>
                      <a:endParaRPr lang="es-ES"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s-ES_tradnl" sz="160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600">
                          <a:latin typeface="Arial" pitchFamily="34" charset="0"/>
                          <a:ea typeface="Times New Roman"/>
                          <a:cs typeface="Arial" pitchFamily="34" charset="0"/>
                        </a:rPr>
                        <a:t>X</a:t>
                      </a:r>
                      <a:endParaRPr lang="es-ES" sz="160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s-ES_tradnl" sz="16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s-ES_tradnl" sz="160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600">
                          <a:latin typeface="Arial" pitchFamily="34" charset="0"/>
                          <a:ea typeface="Times New Roman"/>
                          <a:cs typeface="Arial" pitchFamily="34" charset="0"/>
                        </a:rPr>
                        <a:t>X</a:t>
                      </a:r>
                      <a:endParaRPr lang="es-ES" sz="160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endParaRPr lang="es-ES_tradnl" sz="160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r>
              <a:tr h="0">
                <a:tc>
                  <a:txBody>
                    <a:bodyPr/>
                    <a:lstStyle/>
                    <a:p>
                      <a:pPr>
                        <a:spcAft>
                          <a:spcPts val="0"/>
                        </a:spcAft>
                      </a:pPr>
                      <a:r>
                        <a:rPr lang="es-ES_tradnl" sz="1600">
                          <a:latin typeface="Arial" pitchFamily="34" charset="0"/>
                          <a:ea typeface="Times New Roman"/>
                          <a:cs typeface="Arial" pitchFamily="34" charset="0"/>
                        </a:rPr>
                        <a:t>Resistencia</a:t>
                      </a:r>
                      <a:endParaRPr lang="es-ES"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s-ES_tradnl" sz="160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s-ES_tradnl" sz="160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600" dirty="0">
                          <a:latin typeface="Arial" pitchFamily="34" charset="0"/>
                          <a:ea typeface="Times New Roman"/>
                          <a:cs typeface="Arial" pitchFamily="34" charset="0"/>
                        </a:rPr>
                        <a:t>X</a:t>
                      </a:r>
                      <a:endParaRPr lang="es-ES" sz="16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s-ES_tradnl" sz="160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s-ES_tradnl" sz="160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endParaRPr lang="es-ES_tradnl" sz="160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r>
              <a:tr h="0">
                <a:tc>
                  <a:txBody>
                    <a:bodyPr/>
                    <a:lstStyle/>
                    <a:p>
                      <a:pPr>
                        <a:spcAft>
                          <a:spcPts val="0"/>
                        </a:spcAft>
                      </a:pPr>
                      <a:r>
                        <a:rPr lang="es-ES_tradnl" sz="1600">
                          <a:latin typeface="Arial" pitchFamily="34" charset="0"/>
                          <a:ea typeface="Times New Roman"/>
                          <a:cs typeface="Arial" pitchFamily="34" charset="0"/>
                        </a:rPr>
                        <a:t>Flexibilidad </a:t>
                      </a:r>
                      <a:endParaRPr lang="es-ES"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600">
                          <a:latin typeface="Arial" pitchFamily="34" charset="0"/>
                          <a:ea typeface="Times New Roman"/>
                          <a:cs typeface="Arial" pitchFamily="34" charset="0"/>
                        </a:rPr>
                        <a:t>X</a:t>
                      </a:r>
                      <a:endParaRPr lang="es-ES" sz="160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600">
                          <a:latin typeface="Arial" pitchFamily="34" charset="0"/>
                          <a:ea typeface="Times New Roman"/>
                          <a:cs typeface="Arial" pitchFamily="34" charset="0"/>
                        </a:rPr>
                        <a:t>X</a:t>
                      </a:r>
                      <a:endParaRPr lang="es-ES" sz="160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600" dirty="0">
                          <a:latin typeface="Arial" pitchFamily="34" charset="0"/>
                          <a:ea typeface="Times New Roman"/>
                          <a:cs typeface="Arial" pitchFamily="34" charset="0"/>
                        </a:rPr>
                        <a:t>X</a:t>
                      </a:r>
                      <a:endParaRPr lang="es-ES" sz="16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600">
                          <a:latin typeface="Arial" pitchFamily="34" charset="0"/>
                          <a:ea typeface="Times New Roman"/>
                          <a:cs typeface="Arial" pitchFamily="34" charset="0"/>
                        </a:rPr>
                        <a:t>X</a:t>
                      </a:r>
                      <a:endParaRPr lang="es-ES" sz="160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600">
                          <a:latin typeface="Arial" pitchFamily="34" charset="0"/>
                          <a:ea typeface="Times New Roman"/>
                          <a:cs typeface="Arial" pitchFamily="34" charset="0"/>
                        </a:rPr>
                        <a:t>X</a:t>
                      </a:r>
                      <a:endParaRPr lang="es-ES" sz="160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endParaRPr lang="es-ES_tradnl" sz="160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r>
              <a:tr h="0">
                <a:tc>
                  <a:txBody>
                    <a:bodyPr/>
                    <a:lstStyle/>
                    <a:p>
                      <a:pPr>
                        <a:spcAft>
                          <a:spcPts val="0"/>
                        </a:spcAft>
                      </a:pPr>
                      <a:r>
                        <a:rPr lang="es-ES_tradnl" sz="1600">
                          <a:latin typeface="Arial" pitchFamily="34" charset="0"/>
                          <a:ea typeface="Times New Roman"/>
                          <a:cs typeface="Arial" pitchFamily="34" charset="0"/>
                        </a:rPr>
                        <a:t>Coordinación</a:t>
                      </a:r>
                      <a:endParaRPr lang="es-ES"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600">
                          <a:latin typeface="Arial" pitchFamily="34" charset="0"/>
                          <a:ea typeface="Times New Roman"/>
                          <a:cs typeface="Arial" pitchFamily="34" charset="0"/>
                        </a:rPr>
                        <a:t>X</a:t>
                      </a:r>
                      <a:endParaRPr lang="es-ES" sz="160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600">
                          <a:latin typeface="Arial" pitchFamily="34" charset="0"/>
                          <a:ea typeface="Times New Roman"/>
                          <a:cs typeface="Arial" pitchFamily="34" charset="0"/>
                        </a:rPr>
                        <a:t>X</a:t>
                      </a:r>
                      <a:endParaRPr lang="es-ES" sz="160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600" dirty="0">
                          <a:latin typeface="Arial" pitchFamily="34" charset="0"/>
                          <a:ea typeface="Times New Roman"/>
                          <a:cs typeface="Arial" pitchFamily="34" charset="0"/>
                        </a:rPr>
                        <a:t>X</a:t>
                      </a:r>
                      <a:endParaRPr lang="es-ES" sz="16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600" dirty="0">
                          <a:latin typeface="Arial" pitchFamily="34" charset="0"/>
                          <a:ea typeface="Times New Roman"/>
                          <a:cs typeface="Arial" pitchFamily="34" charset="0"/>
                        </a:rPr>
                        <a:t>X</a:t>
                      </a:r>
                      <a:endParaRPr lang="es-ES" sz="16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600">
                          <a:latin typeface="Arial" pitchFamily="34" charset="0"/>
                          <a:ea typeface="Times New Roman"/>
                          <a:cs typeface="Arial" pitchFamily="34" charset="0"/>
                        </a:rPr>
                        <a:t>X</a:t>
                      </a:r>
                      <a:endParaRPr lang="es-ES" sz="160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endParaRPr lang="es-ES_tradnl" sz="160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r>
              <a:tr h="0">
                <a:tc>
                  <a:txBody>
                    <a:bodyPr/>
                    <a:lstStyle/>
                    <a:p>
                      <a:pPr>
                        <a:spcAft>
                          <a:spcPts val="0"/>
                        </a:spcAft>
                      </a:pPr>
                      <a:r>
                        <a:rPr lang="es-ES_tradnl" sz="1600">
                          <a:latin typeface="Arial" pitchFamily="34" charset="0"/>
                          <a:ea typeface="Times New Roman"/>
                          <a:cs typeface="Arial" pitchFamily="34" charset="0"/>
                        </a:rPr>
                        <a:t>Tareas didácticas</a:t>
                      </a:r>
                      <a:endParaRPr lang="es-ES"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600">
                          <a:latin typeface="Arial" pitchFamily="34" charset="0"/>
                          <a:ea typeface="Times New Roman"/>
                          <a:cs typeface="Arial" pitchFamily="34" charset="0"/>
                        </a:rPr>
                        <a:t>X</a:t>
                      </a:r>
                      <a:endParaRPr lang="es-ES" sz="160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600">
                          <a:latin typeface="Arial" pitchFamily="34" charset="0"/>
                          <a:ea typeface="Times New Roman"/>
                          <a:cs typeface="Arial" pitchFamily="34" charset="0"/>
                        </a:rPr>
                        <a:t>X</a:t>
                      </a:r>
                      <a:endParaRPr lang="es-ES" sz="160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600">
                          <a:latin typeface="Arial" pitchFamily="34" charset="0"/>
                          <a:ea typeface="Times New Roman"/>
                          <a:cs typeface="Arial" pitchFamily="34" charset="0"/>
                        </a:rPr>
                        <a:t>X</a:t>
                      </a:r>
                      <a:endParaRPr lang="es-ES" sz="160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600" dirty="0">
                          <a:latin typeface="Arial" pitchFamily="34" charset="0"/>
                          <a:ea typeface="Times New Roman"/>
                          <a:cs typeface="Arial" pitchFamily="34" charset="0"/>
                        </a:rPr>
                        <a:t>X</a:t>
                      </a:r>
                      <a:endParaRPr lang="es-ES" sz="16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600" dirty="0">
                          <a:latin typeface="Arial" pitchFamily="34" charset="0"/>
                          <a:ea typeface="Times New Roman"/>
                          <a:cs typeface="Arial" pitchFamily="34" charset="0"/>
                        </a:rPr>
                        <a:t>X</a:t>
                      </a:r>
                      <a:endParaRPr lang="es-ES" sz="16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endParaRPr lang="es-ES_tradnl" sz="160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r>
              <a:tr h="0">
                <a:tc>
                  <a:txBody>
                    <a:bodyPr/>
                    <a:lstStyle/>
                    <a:p>
                      <a:pPr>
                        <a:spcAft>
                          <a:spcPts val="0"/>
                        </a:spcAft>
                      </a:pPr>
                      <a:r>
                        <a:rPr lang="es-ES_tradnl" sz="1600">
                          <a:latin typeface="Arial" pitchFamily="34" charset="0"/>
                          <a:ea typeface="Times New Roman"/>
                          <a:cs typeface="Arial" pitchFamily="34" charset="0"/>
                        </a:rPr>
                        <a:t>Juegos</a:t>
                      </a:r>
                      <a:endParaRPr lang="es-ES"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2000" dirty="0" smtClean="0">
                          <a:solidFill>
                            <a:srgbClr val="FF0000"/>
                          </a:solidFill>
                          <a:latin typeface="Arial" pitchFamily="34" charset="0"/>
                          <a:ea typeface="Times New Roman"/>
                          <a:cs typeface="Arial" pitchFamily="34" charset="0"/>
                        </a:rPr>
                        <a:t>x</a:t>
                      </a:r>
                      <a:endParaRPr lang="es-ES_tradnl" sz="2000" dirty="0">
                        <a:solidFill>
                          <a:srgbClr val="FF0000"/>
                        </a:solidFill>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s-ES_tradnl" sz="2000">
                        <a:solidFill>
                          <a:srgbClr val="FF0000"/>
                        </a:solidFill>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2000" dirty="0" smtClean="0">
                          <a:solidFill>
                            <a:srgbClr val="FF0000"/>
                          </a:solidFill>
                          <a:latin typeface="Arial" pitchFamily="34" charset="0"/>
                          <a:ea typeface="Times New Roman"/>
                          <a:cs typeface="Arial" pitchFamily="34" charset="0"/>
                        </a:rPr>
                        <a:t>x</a:t>
                      </a:r>
                      <a:endParaRPr lang="es-ES_tradnl" sz="2000" dirty="0">
                        <a:solidFill>
                          <a:srgbClr val="FF0000"/>
                        </a:solidFill>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s-ES_tradnl"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s-ES_tradnl" sz="16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s-ES_tradnl" sz="1600" dirty="0">
                          <a:latin typeface="Arial" pitchFamily="34" charset="0"/>
                          <a:ea typeface="Times New Roman"/>
                          <a:cs typeface="Arial" pitchFamily="34" charset="0"/>
                        </a:rPr>
                        <a:t>X</a:t>
                      </a:r>
                      <a:endParaRPr lang="es-ES" sz="16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r>
            </a:tbl>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0" y="328594"/>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NORMATIVA DE SELECCIÓN Y TEST PEDAGÓGICOS</a:t>
            </a:r>
            <a:endParaRPr kumimoji="0" lang="es-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_tradnl"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EDAD 11 AÑOS</a:t>
            </a:r>
            <a:endParaRPr kumimoji="0" lang="es-ES_tradnl"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Table 5"/>
          <p:cNvGraphicFramePr>
            <a:graphicFrameLocks noGrp="1"/>
          </p:cNvGraphicFramePr>
          <p:nvPr/>
        </p:nvGraphicFramePr>
        <p:xfrm>
          <a:off x="1071537" y="1322608"/>
          <a:ext cx="7072363" cy="4606722"/>
        </p:xfrm>
        <a:graphic>
          <a:graphicData uri="http://schemas.openxmlformats.org/drawingml/2006/table">
            <a:tbl>
              <a:tblPr/>
              <a:tblGrid>
                <a:gridCol w="1265581"/>
                <a:gridCol w="967797"/>
                <a:gridCol w="1042243"/>
                <a:gridCol w="1042243"/>
                <a:gridCol w="967797"/>
                <a:gridCol w="1010469"/>
                <a:gridCol w="776233"/>
              </a:tblGrid>
              <a:tr h="411544">
                <a:tc>
                  <a:txBody>
                    <a:bodyPr/>
                    <a:lstStyle/>
                    <a:p>
                      <a:pPr>
                        <a:spcAft>
                          <a:spcPts val="0"/>
                        </a:spcAft>
                      </a:pPr>
                      <a:r>
                        <a:rPr lang="es-ES" sz="1200" dirty="0">
                          <a:latin typeface="Arial"/>
                          <a:ea typeface="Times New Roman"/>
                          <a:cs typeface="Times New Roman"/>
                        </a:rPr>
                        <a:t>Test</a:t>
                      </a:r>
                      <a:endParaRPr lang="es-ES" sz="1200" dirty="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dirty="0">
                          <a:latin typeface="Arial"/>
                          <a:ea typeface="Times New Roman"/>
                          <a:cs typeface="Times New Roman"/>
                        </a:rPr>
                        <a:t>Sexos</a:t>
                      </a:r>
                      <a:endParaRPr lang="es-ES" sz="1200" dirty="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dirty="0">
                          <a:latin typeface="Arial"/>
                          <a:ea typeface="Times New Roman"/>
                          <a:cs typeface="Times New Roman"/>
                        </a:rPr>
                        <a:t>10 puntos</a:t>
                      </a:r>
                      <a:endParaRPr lang="es-ES" sz="1200" dirty="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9 puntos</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8 puntos</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7 puntos</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5 puntos</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7215">
                <a:tc rowSpan="2">
                  <a:txBody>
                    <a:bodyPr/>
                    <a:lstStyle/>
                    <a:p>
                      <a:pPr>
                        <a:spcAft>
                          <a:spcPts val="0"/>
                        </a:spcAft>
                      </a:pPr>
                      <a:r>
                        <a:rPr lang="es-ES" sz="1200">
                          <a:latin typeface="Arial"/>
                          <a:ea typeface="Times New Roman"/>
                          <a:cs typeface="Times New Roman"/>
                        </a:rPr>
                        <a:t>Tallas(mts)</a:t>
                      </a:r>
                      <a:endParaRPr lang="es-ES" sz="1200">
                        <a:latin typeface="Times New Roman"/>
                        <a:ea typeface="Times New Roman"/>
                        <a:cs typeface="Times New Roman"/>
                      </a:endParaRPr>
                    </a:p>
                  </a:txBody>
                  <a:tcPr marL="13640" marR="1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dirty="0">
                          <a:latin typeface="Arial"/>
                          <a:ea typeface="Times New Roman"/>
                          <a:cs typeface="Times New Roman"/>
                        </a:rPr>
                        <a:t>F</a:t>
                      </a:r>
                      <a:endParaRPr lang="es-ES" sz="1200" dirty="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dirty="0">
                          <a:latin typeface="Arial"/>
                          <a:ea typeface="Times New Roman"/>
                          <a:cs typeface="Times New Roman"/>
                        </a:rPr>
                        <a:t>1,55 0 +</a:t>
                      </a:r>
                      <a:endParaRPr lang="es-ES" sz="1200" dirty="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 1,52</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 1,49</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1,46</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-1,46</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7215">
                <a:tc vMerge="1">
                  <a:txBody>
                    <a:bodyPr/>
                    <a:lstStyle/>
                    <a:p>
                      <a:endParaRPr lang="es-ES"/>
                    </a:p>
                  </a:txBody>
                  <a:tcPr/>
                </a:tc>
                <a:tc>
                  <a:txBody>
                    <a:bodyPr/>
                    <a:lstStyle/>
                    <a:p>
                      <a:pPr algn="ctr">
                        <a:spcAft>
                          <a:spcPts val="0"/>
                        </a:spcAft>
                      </a:pPr>
                      <a:r>
                        <a:rPr lang="es-ES" sz="1200">
                          <a:latin typeface="Arial"/>
                          <a:ea typeface="Times New Roman"/>
                          <a:cs typeface="Times New Roman"/>
                        </a:rPr>
                        <a:t>M</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dirty="0">
                          <a:latin typeface="Arial"/>
                          <a:ea typeface="Times New Roman"/>
                          <a:cs typeface="Times New Roman"/>
                        </a:rPr>
                        <a:t>1,58 o +</a:t>
                      </a:r>
                      <a:endParaRPr lang="es-ES" sz="1200" dirty="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dirty="0">
                          <a:latin typeface="Arial"/>
                          <a:ea typeface="Times New Roman"/>
                          <a:cs typeface="Times New Roman"/>
                        </a:rPr>
                        <a:t>1,55</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1,52</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1,49</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-1,49</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329">
                <a:tc rowSpan="2">
                  <a:txBody>
                    <a:bodyPr/>
                    <a:lstStyle/>
                    <a:p>
                      <a:pPr>
                        <a:spcAft>
                          <a:spcPts val="0"/>
                        </a:spcAft>
                      </a:pPr>
                      <a:r>
                        <a:rPr lang="es-ES" sz="1200">
                          <a:latin typeface="Arial"/>
                          <a:ea typeface="Times New Roman"/>
                          <a:cs typeface="Times New Roman"/>
                        </a:rPr>
                        <a:t>Pesos (Kg.)</a:t>
                      </a:r>
                      <a:endParaRPr lang="es-ES" sz="1200">
                        <a:latin typeface="Times New Roman"/>
                        <a:ea typeface="Times New Roman"/>
                        <a:cs typeface="Times New Roman"/>
                      </a:endParaRPr>
                    </a:p>
                  </a:txBody>
                  <a:tcPr marL="13640" marR="1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F</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47</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dirty="0">
                          <a:latin typeface="Arial"/>
                          <a:ea typeface="Times New Roman"/>
                          <a:cs typeface="Times New Roman"/>
                        </a:rPr>
                        <a:t>46</a:t>
                      </a:r>
                      <a:endParaRPr lang="es-ES" sz="1200" dirty="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45</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44</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-44</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329">
                <a:tc vMerge="1">
                  <a:txBody>
                    <a:bodyPr/>
                    <a:lstStyle/>
                    <a:p>
                      <a:endParaRPr lang="es-ES"/>
                    </a:p>
                  </a:txBody>
                  <a:tcPr/>
                </a:tc>
                <a:tc>
                  <a:txBody>
                    <a:bodyPr/>
                    <a:lstStyle/>
                    <a:p>
                      <a:pPr algn="ctr">
                        <a:spcAft>
                          <a:spcPts val="0"/>
                        </a:spcAft>
                      </a:pPr>
                      <a:r>
                        <a:rPr lang="es-ES" sz="1200">
                          <a:latin typeface="Arial"/>
                          <a:ea typeface="Times New Roman"/>
                          <a:cs typeface="Times New Roman"/>
                        </a:rPr>
                        <a:t>M</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49</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dirty="0">
                          <a:latin typeface="Arial"/>
                          <a:ea typeface="Times New Roman"/>
                          <a:cs typeface="Times New Roman"/>
                        </a:rPr>
                        <a:t>48</a:t>
                      </a:r>
                      <a:endParaRPr lang="es-ES" sz="1200" dirty="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47</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46</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-46</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2886">
                <a:tc rowSpan="2">
                  <a:txBody>
                    <a:bodyPr/>
                    <a:lstStyle/>
                    <a:p>
                      <a:pPr>
                        <a:spcAft>
                          <a:spcPts val="0"/>
                        </a:spcAft>
                      </a:pPr>
                      <a:r>
                        <a:rPr lang="es-ES" sz="1200">
                          <a:latin typeface="Arial"/>
                          <a:ea typeface="Times New Roman"/>
                          <a:cs typeface="Times New Roman"/>
                        </a:rPr>
                        <a:t>Dribling(20m)</a:t>
                      </a:r>
                      <a:endParaRPr lang="es-ES" sz="1200">
                        <a:latin typeface="Times New Roman"/>
                        <a:ea typeface="Times New Roman"/>
                        <a:cs typeface="Times New Roman"/>
                      </a:endParaRPr>
                    </a:p>
                  </a:txBody>
                  <a:tcPr marL="13640" marR="1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F</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10</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dirty="0">
                          <a:latin typeface="Arial"/>
                          <a:ea typeface="Times New Roman"/>
                          <a:cs typeface="Times New Roman"/>
                        </a:rPr>
                        <a:t>8</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6</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4</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-4</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2886">
                <a:tc vMerge="1">
                  <a:txBody>
                    <a:bodyPr/>
                    <a:lstStyle/>
                    <a:p>
                      <a:endParaRPr lang="es-ES"/>
                    </a:p>
                  </a:txBody>
                  <a:tcPr/>
                </a:tc>
                <a:tc>
                  <a:txBody>
                    <a:bodyPr/>
                    <a:lstStyle/>
                    <a:p>
                      <a:pPr algn="ctr">
                        <a:spcAft>
                          <a:spcPts val="0"/>
                        </a:spcAft>
                      </a:pPr>
                      <a:r>
                        <a:rPr lang="es-ES" sz="1200">
                          <a:latin typeface="Arial"/>
                          <a:ea typeface="Times New Roman"/>
                          <a:cs typeface="Times New Roman"/>
                        </a:rPr>
                        <a:t>M</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10</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dirty="0">
                          <a:latin typeface="Arial"/>
                          <a:ea typeface="Times New Roman"/>
                          <a:cs typeface="Times New Roman"/>
                        </a:rPr>
                        <a:t>8</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6</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4</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-4</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329">
                <a:tc rowSpan="2">
                  <a:txBody>
                    <a:bodyPr/>
                    <a:lstStyle/>
                    <a:p>
                      <a:pPr>
                        <a:spcAft>
                          <a:spcPts val="0"/>
                        </a:spcAft>
                      </a:pPr>
                      <a:r>
                        <a:rPr lang="es-ES" sz="1200">
                          <a:latin typeface="Arial"/>
                          <a:ea typeface="Times New Roman"/>
                          <a:cs typeface="Times New Roman"/>
                        </a:rPr>
                        <a:t>FZA abdominal</a:t>
                      </a:r>
                      <a:endParaRPr lang="es-ES" sz="1200">
                        <a:latin typeface="Times New Roman"/>
                        <a:ea typeface="Times New Roman"/>
                        <a:cs typeface="Times New Roman"/>
                      </a:endParaRPr>
                    </a:p>
                  </a:txBody>
                  <a:tcPr marL="13640" marR="1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F</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34 o +</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dirty="0">
                          <a:latin typeface="Arial"/>
                          <a:ea typeface="Times New Roman"/>
                          <a:cs typeface="Times New Roman"/>
                        </a:rPr>
                        <a:t>28</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22</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17</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-17</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329">
                <a:tc vMerge="1">
                  <a:txBody>
                    <a:bodyPr/>
                    <a:lstStyle/>
                    <a:p>
                      <a:endParaRPr lang="es-ES"/>
                    </a:p>
                  </a:txBody>
                  <a:tcPr/>
                </a:tc>
                <a:tc>
                  <a:txBody>
                    <a:bodyPr/>
                    <a:lstStyle/>
                    <a:p>
                      <a:pPr algn="ctr">
                        <a:spcAft>
                          <a:spcPts val="0"/>
                        </a:spcAft>
                      </a:pPr>
                      <a:r>
                        <a:rPr lang="es-ES" sz="1200">
                          <a:latin typeface="Arial"/>
                          <a:ea typeface="Times New Roman"/>
                          <a:cs typeface="Times New Roman"/>
                        </a:rPr>
                        <a:t>M</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38 o +</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dirty="0">
                          <a:latin typeface="Arial"/>
                          <a:ea typeface="Times New Roman"/>
                          <a:cs typeface="Times New Roman"/>
                        </a:rPr>
                        <a:t>32</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26</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19</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-19</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7215">
                <a:tc rowSpan="2">
                  <a:txBody>
                    <a:bodyPr/>
                    <a:lstStyle/>
                    <a:p>
                      <a:pPr>
                        <a:spcAft>
                          <a:spcPts val="0"/>
                        </a:spcAft>
                      </a:pPr>
                      <a:r>
                        <a:rPr lang="es-ES" sz="1200" dirty="0">
                          <a:latin typeface="Arial"/>
                          <a:ea typeface="Times New Roman"/>
                          <a:cs typeface="Times New Roman"/>
                        </a:rPr>
                        <a:t>Salto largo </a:t>
                      </a:r>
                      <a:r>
                        <a:rPr lang="es-ES" sz="1200" dirty="0" smtClean="0">
                          <a:latin typeface="Arial"/>
                          <a:ea typeface="Times New Roman"/>
                          <a:cs typeface="Times New Roman"/>
                        </a:rPr>
                        <a:t>S/I</a:t>
                      </a:r>
                      <a:endParaRPr lang="es-ES" sz="1200" dirty="0">
                        <a:latin typeface="Times New Roman"/>
                        <a:ea typeface="Times New Roman"/>
                        <a:cs typeface="Times New Roman"/>
                      </a:endParaRPr>
                    </a:p>
                  </a:txBody>
                  <a:tcPr marL="13640" marR="1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F</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1,35 o +</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dirty="0">
                          <a:latin typeface="Arial"/>
                          <a:ea typeface="Times New Roman"/>
                          <a:cs typeface="Times New Roman"/>
                        </a:rPr>
                        <a:t>1,30</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1,25</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1,19</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-1,19</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7215">
                <a:tc vMerge="1">
                  <a:txBody>
                    <a:bodyPr/>
                    <a:lstStyle/>
                    <a:p>
                      <a:endParaRPr lang="es-ES"/>
                    </a:p>
                  </a:txBody>
                  <a:tcPr/>
                </a:tc>
                <a:tc>
                  <a:txBody>
                    <a:bodyPr/>
                    <a:lstStyle/>
                    <a:p>
                      <a:pPr algn="ctr">
                        <a:spcAft>
                          <a:spcPts val="0"/>
                        </a:spcAft>
                      </a:pPr>
                      <a:r>
                        <a:rPr lang="es-ES" sz="1200">
                          <a:latin typeface="Arial"/>
                          <a:ea typeface="Times New Roman"/>
                          <a:cs typeface="Times New Roman"/>
                        </a:rPr>
                        <a:t>M</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1,40 o +</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dirty="0">
                          <a:latin typeface="Arial"/>
                          <a:ea typeface="Times New Roman"/>
                          <a:cs typeface="Times New Roman"/>
                        </a:rPr>
                        <a:t>1,35</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1,30</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1,24</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-1,24</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5772">
                <a:tc rowSpan="2">
                  <a:txBody>
                    <a:bodyPr/>
                    <a:lstStyle/>
                    <a:p>
                      <a:pPr>
                        <a:spcAft>
                          <a:spcPts val="0"/>
                        </a:spcAft>
                      </a:pPr>
                      <a:r>
                        <a:rPr lang="es-ES" sz="1200">
                          <a:latin typeface="Arial"/>
                          <a:ea typeface="Times New Roman"/>
                          <a:cs typeface="Times New Roman"/>
                        </a:rPr>
                        <a:t>Velocidad(30m)</a:t>
                      </a:r>
                      <a:endParaRPr lang="es-ES" sz="1200">
                        <a:latin typeface="Times New Roman"/>
                        <a:ea typeface="Times New Roman"/>
                        <a:cs typeface="Times New Roman"/>
                      </a:endParaRPr>
                    </a:p>
                  </a:txBody>
                  <a:tcPr marL="13640" marR="1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F</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6,6 o -</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7,2</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dirty="0">
                          <a:latin typeface="Arial"/>
                          <a:ea typeface="Times New Roman"/>
                          <a:cs typeface="Times New Roman"/>
                        </a:rPr>
                        <a:t>7,8</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8,4</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+8,4</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5772">
                <a:tc vMerge="1">
                  <a:txBody>
                    <a:bodyPr/>
                    <a:lstStyle/>
                    <a:p>
                      <a:endParaRPr lang="es-ES"/>
                    </a:p>
                  </a:txBody>
                  <a:tcPr/>
                </a:tc>
                <a:tc>
                  <a:txBody>
                    <a:bodyPr/>
                    <a:lstStyle/>
                    <a:p>
                      <a:pPr algn="ctr">
                        <a:spcAft>
                          <a:spcPts val="0"/>
                        </a:spcAft>
                      </a:pPr>
                      <a:r>
                        <a:rPr lang="es-ES" sz="1200">
                          <a:latin typeface="Arial"/>
                          <a:ea typeface="Times New Roman"/>
                          <a:cs typeface="Times New Roman"/>
                        </a:rPr>
                        <a:t>M</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6,2 o -</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6,8</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dirty="0">
                          <a:latin typeface="Arial"/>
                          <a:ea typeface="Times New Roman"/>
                          <a:cs typeface="Times New Roman"/>
                        </a:rPr>
                        <a:t>7,4</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8,0</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+8,0</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2886">
                <a:tc rowSpan="2">
                  <a:txBody>
                    <a:bodyPr/>
                    <a:lstStyle/>
                    <a:p>
                      <a:pPr>
                        <a:spcAft>
                          <a:spcPts val="0"/>
                        </a:spcAft>
                      </a:pPr>
                      <a:r>
                        <a:rPr lang="es-ES" sz="1200">
                          <a:latin typeface="Arial"/>
                          <a:ea typeface="Times New Roman"/>
                          <a:cs typeface="Times New Roman"/>
                        </a:rPr>
                        <a:t>Flexión ventral</a:t>
                      </a:r>
                      <a:endParaRPr lang="es-ES" sz="1200">
                        <a:latin typeface="Times New Roman"/>
                        <a:ea typeface="Times New Roman"/>
                        <a:cs typeface="Times New Roman"/>
                      </a:endParaRPr>
                    </a:p>
                  </a:txBody>
                  <a:tcPr marL="13640" marR="1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F</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13 o +</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10</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7</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4</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-4</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2886">
                <a:tc vMerge="1">
                  <a:txBody>
                    <a:bodyPr/>
                    <a:lstStyle/>
                    <a:p>
                      <a:endParaRPr lang="es-ES"/>
                    </a:p>
                  </a:txBody>
                  <a:tcPr/>
                </a:tc>
                <a:tc>
                  <a:txBody>
                    <a:bodyPr/>
                    <a:lstStyle/>
                    <a:p>
                      <a:pPr algn="ctr">
                        <a:spcAft>
                          <a:spcPts val="0"/>
                        </a:spcAft>
                      </a:pPr>
                      <a:r>
                        <a:rPr lang="es-ES" sz="1200">
                          <a:latin typeface="Arial"/>
                          <a:ea typeface="Times New Roman"/>
                          <a:cs typeface="Times New Roman"/>
                        </a:rPr>
                        <a:t>M</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16 o +</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13</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dirty="0">
                          <a:latin typeface="Arial"/>
                          <a:ea typeface="Times New Roman"/>
                          <a:cs typeface="Times New Roman"/>
                        </a:rPr>
                        <a:t>10</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7</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-7</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2886">
                <a:tc rowSpan="2">
                  <a:txBody>
                    <a:bodyPr/>
                    <a:lstStyle/>
                    <a:p>
                      <a:pPr>
                        <a:spcAft>
                          <a:spcPts val="0"/>
                        </a:spcAft>
                      </a:pPr>
                      <a:r>
                        <a:rPr lang="es-ES" sz="1200">
                          <a:latin typeface="Arial"/>
                          <a:ea typeface="Times New Roman"/>
                          <a:cs typeface="Times New Roman"/>
                        </a:rPr>
                        <a:t>Lanzamiento</a:t>
                      </a:r>
                      <a:endParaRPr lang="es-ES" sz="1200">
                        <a:latin typeface="Times New Roman"/>
                        <a:ea typeface="Times New Roman"/>
                        <a:cs typeface="Times New Roman"/>
                      </a:endParaRPr>
                    </a:p>
                  </a:txBody>
                  <a:tcPr marL="13640" marR="1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F</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15 o +</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13</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11</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9</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-9</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329">
                <a:tc vMerge="1">
                  <a:txBody>
                    <a:bodyPr/>
                    <a:lstStyle/>
                    <a:p>
                      <a:endParaRPr lang="es-ES"/>
                    </a:p>
                  </a:txBody>
                  <a:tcPr/>
                </a:tc>
                <a:tc>
                  <a:txBody>
                    <a:bodyPr/>
                    <a:lstStyle/>
                    <a:p>
                      <a:pPr algn="ctr">
                        <a:spcAft>
                          <a:spcPts val="0"/>
                        </a:spcAft>
                      </a:pPr>
                      <a:r>
                        <a:rPr lang="es-ES" sz="1200">
                          <a:latin typeface="Arial"/>
                          <a:ea typeface="Times New Roman"/>
                          <a:cs typeface="Times New Roman"/>
                        </a:rPr>
                        <a:t>M</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17 o +</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15</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dirty="0">
                          <a:latin typeface="Arial"/>
                          <a:ea typeface="Times New Roman"/>
                          <a:cs typeface="Times New Roman"/>
                        </a:rPr>
                        <a:t>13</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11</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-11</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7215">
                <a:tc rowSpan="2">
                  <a:txBody>
                    <a:bodyPr/>
                    <a:lstStyle/>
                    <a:p>
                      <a:pPr>
                        <a:spcAft>
                          <a:spcPts val="0"/>
                        </a:spcAft>
                      </a:pPr>
                      <a:r>
                        <a:rPr lang="es-ES" sz="1200">
                          <a:latin typeface="Arial"/>
                          <a:ea typeface="Times New Roman"/>
                          <a:cs typeface="Times New Roman"/>
                        </a:rPr>
                        <a:t>Resistencia(1200)</a:t>
                      </a:r>
                      <a:endParaRPr lang="es-ES" sz="1200">
                        <a:latin typeface="Times New Roman"/>
                        <a:ea typeface="Times New Roman"/>
                        <a:cs typeface="Times New Roman"/>
                      </a:endParaRPr>
                    </a:p>
                  </a:txBody>
                  <a:tcPr marL="13640" marR="136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F</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5,15 o -</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5,20</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dirty="0">
                          <a:latin typeface="Arial"/>
                          <a:ea typeface="Times New Roman"/>
                          <a:cs typeface="Times New Roman"/>
                        </a:rPr>
                        <a:t>5,25</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5,30</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+5,30</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7215">
                <a:tc vMerge="1">
                  <a:txBody>
                    <a:bodyPr/>
                    <a:lstStyle/>
                    <a:p>
                      <a:endParaRPr lang="es-ES"/>
                    </a:p>
                  </a:txBody>
                  <a:tcPr/>
                </a:tc>
                <a:tc>
                  <a:txBody>
                    <a:bodyPr/>
                    <a:lstStyle/>
                    <a:p>
                      <a:pPr algn="ctr">
                        <a:spcAft>
                          <a:spcPts val="0"/>
                        </a:spcAft>
                      </a:pPr>
                      <a:r>
                        <a:rPr lang="es-ES" sz="1200">
                          <a:latin typeface="Arial"/>
                          <a:ea typeface="Times New Roman"/>
                          <a:cs typeface="Times New Roman"/>
                        </a:rPr>
                        <a:t>M</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5,0 o -</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5,5</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dirty="0">
                          <a:latin typeface="Arial"/>
                          <a:ea typeface="Times New Roman"/>
                          <a:cs typeface="Times New Roman"/>
                        </a:rPr>
                        <a:t>5,10</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5,15</a:t>
                      </a: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+5,15</a:t>
                      </a:r>
                      <a:endParaRPr lang="es-ES" sz="1200">
                        <a:latin typeface="Times New Roman"/>
                        <a:ea typeface="Times New Roman"/>
                        <a:cs typeface="Times New Roman"/>
                      </a:endParaRPr>
                    </a:p>
                  </a:txBody>
                  <a:tcPr marL="13640" marR="136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1544">
                <a:tc>
                  <a:txBody>
                    <a:bodyPr/>
                    <a:lstStyle/>
                    <a:p>
                      <a:pPr>
                        <a:spcAft>
                          <a:spcPts val="0"/>
                        </a:spcAft>
                      </a:pPr>
                      <a:r>
                        <a:rPr lang="es-ES_tradnl" sz="1200">
                          <a:latin typeface="Arial"/>
                          <a:ea typeface="Times New Roman"/>
                          <a:cs typeface="Times New Roman"/>
                        </a:rPr>
                        <a:t>Teoría</a:t>
                      </a:r>
                      <a:endParaRPr lang="es-ES" sz="1200">
                        <a:latin typeface="Times New Roman"/>
                        <a:ea typeface="Times New Roman"/>
                        <a:cs typeface="Times New Roman"/>
                      </a:endParaRPr>
                    </a:p>
                  </a:txBody>
                  <a:tcPr marL="13640" marR="1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ES" sz="1200">
                        <a:latin typeface="Times New Roman"/>
                        <a:ea typeface="Times New Roman"/>
                        <a:cs typeface="Times New Roman"/>
                      </a:endParaRPr>
                    </a:p>
                  </a:txBody>
                  <a:tcPr marL="13640" marR="1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200">
                          <a:latin typeface="Arial"/>
                          <a:ea typeface="Times New Roman"/>
                          <a:cs typeface="Times New Roman"/>
                        </a:rPr>
                        <a:t>Sin error</a:t>
                      </a:r>
                      <a:endParaRPr lang="es-ES" sz="1200">
                        <a:latin typeface="Times New Roman"/>
                        <a:ea typeface="Times New Roman"/>
                        <a:cs typeface="Times New Roman"/>
                      </a:endParaRPr>
                    </a:p>
                  </a:txBody>
                  <a:tcPr marL="13640" marR="1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200">
                          <a:latin typeface="Arial"/>
                          <a:ea typeface="Times New Roman"/>
                          <a:cs typeface="Times New Roman"/>
                        </a:rPr>
                        <a:t>1 error</a:t>
                      </a:r>
                      <a:endParaRPr lang="es-ES" sz="1200">
                        <a:latin typeface="Times New Roman"/>
                        <a:ea typeface="Times New Roman"/>
                        <a:cs typeface="Times New Roman"/>
                      </a:endParaRPr>
                    </a:p>
                  </a:txBody>
                  <a:tcPr marL="13640" marR="1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200">
                          <a:latin typeface="Arial"/>
                          <a:ea typeface="Times New Roman"/>
                          <a:cs typeface="Times New Roman"/>
                        </a:rPr>
                        <a:t>2 error</a:t>
                      </a:r>
                      <a:endParaRPr lang="es-ES" sz="1200">
                        <a:latin typeface="Times New Roman"/>
                        <a:ea typeface="Times New Roman"/>
                        <a:cs typeface="Times New Roman"/>
                      </a:endParaRPr>
                    </a:p>
                  </a:txBody>
                  <a:tcPr marL="13640" marR="1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200" dirty="0">
                          <a:latin typeface="Arial"/>
                          <a:ea typeface="Times New Roman"/>
                          <a:cs typeface="Times New Roman"/>
                        </a:rPr>
                        <a:t>3 error</a:t>
                      </a:r>
                      <a:endParaRPr lang="es-ES" sz="1200" dirty="0">
                        <a:latin typeface="Times New Roman"/>
                        <a:ea typeface="Times New Roman"/>
                        <a:cs typeface="Times New Roman"/>
                      </a:endParaRPr>
                    </a:p>
                  </a:txBody>
                  <a:tcPr marL="13640" marR="1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200" dirty="0">
                          <a:latin typeface="Arial"/>
                          <a:ea typeface="Times New Roman"/>
                          <a:cs typeface="Times New Roman"/>
                        </a:rPr>
                        <a:t>+3 error</a:t>
                      </a:r>
                      <a:endParaRPr lang="es-ES" sz="1200" dirty="0">
                        <a:latin typeface="Times New Roman"/>
                        <a:ea typeface="Times New Roman"/>
                        <a:cs typeface="Times New Roman"/>
                      </a:endParaRPr>
                    </a:p>
                  </a:txBody>
                  <a:tcPr marL="13640" marR="13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0" y="328594"/>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NORMATIVA DE SELECCIÓN Y TEST PEDAGÓGICOS</a:t>
            </a:r>
            <a:endParaRPr kumimoji="0" lang="es-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_tradnl"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EDAD 12 AÑOS</a:t>
            </a:r>
            <a:endParaRPr kumimoji="0" lang="es-ES_tradnl"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Table 4"/>
          <p:cNvGraphicFramePr>
            <a:graphicFrameLocks noGrp="1"/>
          </p:cNvGraphicFramePr>
          <p:nvPr/>
        </p:nvGraphicFramePr>
        <p:xfrm>
          <a:off x="500032" y="1142980"/>
          <a:ext cx="8143934" cy="4968802"/>
        </p:xfrm>
        <a:graphic>
          <a:graphicData uri="http://schemas.openxmlformats.org/drawingml/2006/table">
            <a:tbl>
              <a:tblPr/>
              <a:tblGrid>
                <a:gridCol w="1571637"/>
                <a:gridCol w="1000132"/>
                <a:gridCol w="1214446"/>
                <a:gridCol w="1071570"/>
                <a:gridCol w="1214446"/>
                <a:gridCol w="1012992"/>
                <a:gridCol w="1058711"/>
              </a:tblGrid>
              <a:tr h="547537">
                <a:tc>
                  <a:txBody>
                    <a:bodyPr/>
                    <a:lstStyle/>
                    <a:p>
                      <a:pPr>
                        <a:spcAft>
                          <a:spcPts val="0"/>
                        </a:spcAft>
                      </a:pPr>
                      <a:r>
                        <a:rPr lang="es-ES" sz="1400" dirty="0">
                          <a:latin typeface="Arial"/>
                          <a:ea typeface="Times New Roman"/>
                          <a:cs typeface="Times New Roman"/>
                        </a:rPr>
                        <a:t>Test</a:t>
                      </a:r>
                      <a:endParaRPr lang="es-ES" sz="1400" dirty="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sexos</a:t>
                      </a:r>
                      <a:endParaRPr lang="es-ES" sz="1400" dirty="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10 puntos</a:t>
                      </a:r>
                      <a:endParaRPr lang="es-ES" sz="1400" dirty="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9 puntos</a:t>
                      </a:r>
                      <a:endParaRPr lang="es-ES" sz="1400" dirty="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8 puntos</a:t>
                      </a:r>
                      <a:endParaRPr lang="es-ES" sz="1400" dirty="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7 puntos</a:t>
                      </a:r>
                      <a:endParaRPr lang="es-ES" sz="1400" dirty="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5 puntos</a:t>
                      </a:r>
                      <a:endParaRPr lang="es-ES" sz="1400" dirty="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401">
                <a:tc rowSpan="2">
                  <a:txBody>
                    <a:bodyPr/>
                    <a:lstStyle/>
                    <a:p>
                      <a:pPr>
                        <a:spcAft>
                          <a:spcPts val="0"/>
                        </a:spcAft>
                      </a:pPr>
                      <a:r>
                        <a:rPr lang="es-ES" sz="1400" dirty="0">
                          <a:latin typeface="Arial"/>
                          <a:ea typeface="Times New Roman"/>
                          <a:cs typeface="Times New Roman"/>
                        </a:rPr>
                        <a:t>Tallas(mts)</a:t>
                      </a:r>
                      <a:endParaRPr lang="es-ES" sz="1400" dirty="0">
                        <a:latin typeface="Times New Roman"/>
                        <a:ea typeface="Times New Roman"/>
                        <a:cs typeface="Times New Roman"/>
                      </a:endParaRPr>
                    </a:p>
                  </a:txBody>
                  <a:tcPr marL="38237" marR="382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F</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1.58 ó +</a:t>
                      </a:r>
                      <a:endParaRPr lang="es-ES" sz="1400" dirty="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1.55</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1.52</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1.49</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- 1.49</a:t>
                      </a:r>
                      <a:endParaRPr lang="es-ES" sz="1400" dirty="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401">
                <a:tc vMerge="1">
                  <a:txBody>
                    <a:bodyPr/>
                    <a:lstStyle/>
                    <a:p>
                      <a:endParaRPr lang="es-ES"/>
                    </a:p>
                  </a:txBody>
                  <a:tcPr/>
                </a:tc>
                <a:tc>
                  <a:txBody>
                    <a:bodyPr/>
                    <a:lstStyle/>
                    <a:p>
                      <a:pPr algn="ctr">
                        <a:spcAft>
                          <a:spcPts val="0"/>
                        </a:spcAft>
                      </a:pPr>
                      <a:r>
                        <a:rPr lang="es-ES" sz="1400">
                          <a:latin typeface="Arial"/>
                          <a:ea typeface="Times New Roman"/>
                          <a:cs typeface="Times New Roman"/>
                        </a:rPr>
                        <a:t>M</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1.60 ó +</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1.57</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1.55</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1.51</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- 1.51</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401">
                <a:tc rowSpan="2">
                  <a:txBody>
                    <a:bodyPr/>
                    <a:lstStyle/>
                    <a:p>
                      <a:pPr>
                        <a:spcAft>
                          <a:spcPts val="0"/>
                        </a:spcAft>
                      </a:pPr>
                      <a:r>
                        <a:rPr lang="es-ES" sz="1400" dirty="0">
                          <a:latin typeface="Arial"/>
                          <a:ea typeface="Times New Roman"/>
                          <a:cs typeface="Times New Roman"/>
                        </a:rPr>
                        <a:t>Pesos (Kg.)</a:t>
                      </a:r>
                      <a:endParaRPr lang="es-ES" sz="1400" dirty="0">
                        <a:latin typeface="Times New Roman"/>
                        <a:ea typeface="Times New Roman"/>
                        <a:cs typeface="Times New Roman"/>
                      </a:endParaRPr>
                    </a:p>
                  </a:txBody>
                  <a:tcPr marL="38237" marR="382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F</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49</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48</a:t>
                      </a:r>
                      <a:endParaRPr lang="es-ES" sz="1400" dirty="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47</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46</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- 46</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401">
                <a:tc vMerge="1">
                  <a:txBody>
                    <a:bodyPr/>
                    <a:lstStyle/>
                    <a:p>
                      <a:endParaRPr lang="es-ES"/>
                    </a:p>
                  </a:txBody>
                  <a:tcPr/>
                </a:tc>
                <a:tc>
                  <a:txBody>
                    <a:bodyPr/>
                    <a:lstStyle/>
                    <a:p>
                      <a:pPr algn="ctr">
                        <a:spcAft>
                          <a:spcPts val="0"/>
                        </a:spcAft>
                      </a:pPr>
                      <a:r>
                        <a:rPr lang="es-ES" sz="1400">
                          <a:latin typeface="Arial"/>
                          <a:ea typeface="Times New Roman"/>
                          <a:cs typeface="Times New Roman"/>
                        </a:rPr>
                        <a:t>M</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51</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50</a:t>
                      </a:r>
                      <a:endParaRPr lang="es-ES" sz="1400" dirty="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49</a:t>
                      </a:r>
                      <a:endParaRPr lang="es-ES" sz="1400" dirty="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48</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- 48</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401">
                <a:tc rowSpan="2">
                  <a:txBody>
                    <a:bodyPr/>
                    <a:lstStyle/>
                    <a:p>
                      <a:pPr>
                        <a:spcAft>
                          <a:spcPts val="0"/>
                        </a:spcAft>
                      </a:pPr>
                      <a:r>
                        <a:rPr lang="es-ES" sz="1400" dirty="0">
                          <a:latin typeface="Arial"/>
                          <a:ea typeface="Times New Roman"/>
                          <a:cs typeface="Times New Roman"/>
                        </a:rPr>
                        <a:t>Dribling(20m)</a:t>
                      </a:r>
                      <a:endParaRPr lang="es-ES" sz="1400" dirty="0">
                        <a:latin typeface="Times New Roman"/>
                        <a:ea typeface="Times New Roman"/>
                        <a:cs typeface="Times New Roman"/>
                      </a:endParaRPr>
                    </a:p>
                  </a:txBody>
                  <a:tcPr marL="38237" marR="382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F</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10</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8</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6</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4</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- 4</a:t>
                      </a:r>
                      <a:endParaRPr lang="es-ES" sz="1400" dirty="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401">
                <a:tc vMerge="1">
                  <a:txBody>
                    <a:bodyPr/>
                    <a:lstStyle/>
                    <a:p>
                      <a:endParaRPr lang="es-ES"/>
                    </a:p>
                  </a:txBody>
                  <a:tcPr/>
                </a:tc>
                <a:tc>
                  <a:txBody>
                    <a:bodyPr/>
                    <a:lstStyle/>
                    <a:p>
                      <a:pPr algn="ctr">
                        <a:spcAft>
                          <a:spcPts val="0"/>
                        </a:spcAft>
                      </a:pPr>
                      <a:r>
                        <a:rPr lang="es-ES" sz="1400" dirty="0">
                          <a:latin typeface="Arial"/>
                          <a:ea typeface="Times New Roman"/>
                          <a:cs typeface="Times New Roman"/>
                        </a:rPr>
                        <a:t>M</a:t>
                      </a:r>
                      <a:endParaRPr lang="es-ES" sz="1400" dirty="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10</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8</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6</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4</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- 4</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401">
                <a:tc rowSpan="2">
                  <a:txBody>
                    <a:bodyPr/>
                    <a:lstStyle/>
                    <a:p>
                      <a:pPr>
                        <a:spcAft>
                          <a:spcPts val="0"/>
                        </a:spcAft>
                      </a:pPr>
                      <a:r>
                        <a:rPr lang="es-ES" sz="1400">
                          <a:latin typeface="Arial"/>
                          <a:ea typeface="Times New Roman"/>
                          <a:cs typeface="Times New Roman"/>
                        </a:rPr>
                        <a:t>Fza abdominal</a:t>
                      </a:r>
                      <a:endParaRPr lang="es-ES" sz="1400">
                        <a:latin typeface="Times New Roman"/>
                        <a:ea typeface="Times New Roman"/>
                        <a:cs typeface="Times New Roman"/>
                      </a:endParaRPr>
                    </a:p>
                  </a:txBody>
                  <a:tcPr marL="38237" marR="382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F</a:t>
                      </a:r>
                      <a:endParaRPr lang="es-ES" sz="1400" dirty="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35 ó +</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29</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24</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19</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- 19</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401">
                <a:tc vMerge="1">
                  <a:txBody>
                    <a:bodyPr/>
                    <a:lstStyle/>
                    <a:p>
                      <a:endParaRPr lang="es-ES"/>
                    </a:p>
                  </a:txBody>
                  <a:tcPr/>
                </a:tc>
                <a:tc>
                  <a:txBody>
                    <a:bodyPr/>
                    <a:lstStyle/>
                    <a:p>
                      <a:pPr algn="ctr">
                        <a:spcAft>
                          <a:spcPts val="0"/>
                        </a:spcAft>
                      </a:pPr>
                      <a:r>
                        <a:rPr lang="es-ES" sz="1400" dirty="0">
                          <a:latin typeface="Arial"/>
                          <a:ea typeface="Times New Roman"/>
                          <a:cs typeface="Times New Roman"/>
                        </a:rPr>
                        <a:t>M</a:t>
                      </a:r>
                      <a:endParaRPr lang="es-ES" sz="1400" dirty="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37 ó +</a:t>
                      </a:r>
                      <a:endParaRPr lang="es-ES" sz="1400" dirty="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33</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28</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22</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- 22</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401">
                <a:tc rowSpan="2">
                  <a:txBody>
                    <a:bodyPr/>
                    <a:lstStyle/>
                    <a:p>
                      <a:pPr>
                        <a:spcAft>
                          <a:spcPts val="0"/>
                        </a:spcAft>
                      </a:pPr>
                      <a:r>
                        <a:rPr lang="es-ES" sz="1400">
                          <a:latin typeface="Arial"/>
                          <a:ea typeface="Times New Roman"/>
                          <a:cs typeface="Times New Roman"/>
                        </a:rPr>
                        <a:t>Salto largo s/i</a:t>
                      </a:r>
                      <a:endParaRPr lang="es-ES" sz="1400">
                        <a:latin typeface="Times New Roman"/>
                        <a:ea typeface="Times New Roman"/>
                        <a:cs typeface="Times New Roman"/>
                      </a:endParaRPr>
                    </a:p>
                  </a:txBody>
                  <a:tcPr marL="38237" marR="382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F</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1.40 ó +</a:t>
                      </a:r>
                      <a:endParaRPr lang="es-ES" sz="1400" dirty="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1.34</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1.29</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1.23</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- 1.23</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401">
                <a:tc vMerge="1">
                  <a:txBody>
                    <a:bodyPr/>
                    <a:lstStyle/>
                    <a:p>
                      <a:endParaRPr lang="es-ES"/>
                    </a:p>
                  </a:txBody>
                  <a:tcPr/>
                </a:tc>
                <a:tc>
                  <a:txBody>
                    <a:bodyPr/>
                    <a:lstStyle/>
                    <a:p>
                      <a:pPr algn="ctr">
                        <a:spcAft>
                          <a:spcPts val="0"/>
                        </a:spcAft>
                      </a:pPr>
                      <a:r>
                        <a:rPr lang="es-ES" sz="1400">
                          <a:latin typeface="Arial"/>
                          <a:ea typeface="Times New Roman"/>
                          <a:cs typeface="Times New Roman"/>
                        </a:rPr>
                        <a:t>M</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1.45 ó +</a:t>
                      </a:r>
                      <a:endParaRPr lang="es-ES" sz="1400" dirty="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1.41</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1.34</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1.29</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- 1.29</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401">
                <a:tc rowSpan="2">
                  <a:txBody>
                    <a:bodyPr/>
                    <a:lstStyle/>
                    <a:p>
                      <a:pPr>
                        <a:spcAft>
                          <a:spcPts val="0"/>
                        </a:spcAft>
                      </a:pPr>
                      <a:r>
                        <a:rPr lang="es-ES" sz="1400">
                          <a:latin typeface="Arial"/>
                          <a:ea typeface="Times New Roman"/>
                          <a:cs typeface="Times New Roman"/>
                        </a:rPr>
                        <a:t>Velocidad(30m)</a:t>
                      </a:r>
                      <a:endParaRPr lang="es-ES" sz="1400">
                        <a:latin typeface="Times New Roman"/>
                        <a:ea typeface="Times New Roman"/>
                        <a:cs typeface="Times New Roman"/>
                      </a:endParaRPr>
                    </a:p>
                  </a:txBody>
                  <a:tcPr marL="38237" marR="382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F</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6.1 ó -</a:t>
                      </a:r>
                      <a:endParaRPr lang="es-ES" sz="1400" dirty="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6.3</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6.5</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6.7</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+ 6.7</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401">
                <a:tc vMerge="1">
                  <a:txBody>
                    <a:bodyPr/>
                    <a:lstStyle/>
                    <a:p>
                      <a:endParaRPr lang="es-ES"/>
                    </a:p>
                  </a:txBody>
                  <a:tcPr/>
                </a:tc>
                <a:tc>
                  <a:txBody>
                    <a:bodyPr/>
                    <a:lstStyle/>
                    <a:p>
                      <a:pPr algn="ctr">
                        <a:spcAft>
                          <a:spcPts val="0"/>
                        </a:spcAft>
                      </a:pPr>
                      <a:r>
                        <a:rPr lang="es-ES" sz="1400">
                          <a:latin typeface="Arial"/>
                          <a:ea typeface="Times New Roman"/>
                          <a:cs typeface="Times New Roman"/>
                        </a:rPr>
                        <a:t>M</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5.8 ó -</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6.0</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6.2</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6.4</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+ 6.4</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401">
                <a:tc rowSpan="2">
                  <a:txBody>
                    <a:bodyPr/>
                    <a:lstStyle/>
                    <a:p>
                      <a:pPr>
                        <a:spcAft>
                          <a:spcPts val="0"/>
                        </a:spcAft>
                      </a:pPr>
                      <a:r>
                        <a:rPr lang="es-ES" sz="1400">
                          <a:latin typeface="Arial"/>
                          <a:ea typeface="Times New Roman"/>
                          <a:cs typeface="Times New Roman"/>
                        </a:rPr>
                        <a:t>Flexión ventral</a:t>
                      </a:r>
                      <a:endParaRPr lang="es-ES" sz="1400">
                        <a:latin typeface="Times New Roman"/>
                        <a:ea typeface="Times New Roman"/>
                        <a:cs typeface="Times New Roman"/>
                      </a:endParaRPr>
                    </a:p>
                  </a:txBody>
                  <a:tcPr marL="38237" marR="382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F</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16 ó -</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12</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9</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6</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- 6</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401">
                <a:tc vMerge="1">
                  <a:txBody>
                    <a:bodyPr/>
                    <a:lstStyle/>
                    <a:p>
                      <a:endParaRPr lang="es-ES"/>
                    </a:p>
                  </a:txBody>
                  <a:tcPr/>
                </a:tc>
                <a:tc>
                  <a:txBody>
                    <a:bodyPr/>
                    <a:lstStyle/>
                    <a:p>
                      <a:pPr algn="ctr">
                        <a:spcAft>
                          <a:spcPts val="0"/>
                        </a:spcAft>
                      </a:pPr>
                      <a:r>
                        <a:rPr lang="es-ES" sz="1400">
                          <a:latin typeface="Arial"/>
                          <a:ea typeface="Times New Roman"/>
                          <a:cs typeface="Times New Roman"/>
                        </a:rPr>
                        <a:t>M</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18 ó -</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14</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11</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7</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- 7</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401">
                <a:tc rowSpan="2">
                  <a:txBody>
                    <a:bodyPr/>
                    <a:lstStyle/>
                    <a:p>
                      <a:pPr>
                        <a:spcAft>
                          <a:spcPts val="0"/>
                        </a:spcAft>
                      </a:pPr>
                      <a:r>
                        <a:rPr lang="es-ES" sz="1400">
                          <a:latin typeface="Arial"/>
                          <a:ea typeface="Times New Roman"/>
                          <a:cs typeface="Times New Roman"/>
                        </a:rPr>
                        <a:t>Lanzamiento</a:t>
                      </a:r>
                      <a:endParaRPr lang="es-ES" sz="1400">
                        <a:latin typeface="Times New Roman"/>
                        <a:ea typeface="Times New Roman"/>
                        <a:cs typeface="Times New Roman"/>
                      </a:endParaRPr>
                    </a:p>
                  </a:txBody>
                  <a:tcPr marL="38237" marR="382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F</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16 ó +</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14</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12</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10</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- 10</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401">
                <a:tc vMerge="1">
                  <a:txBody>
                    <a:bodyPr/>
                    <a:lstStyle/>
                    <a:p>
                      <a:endParaRPr lang="es-ES"/>
                    </a:p>
                  </a:txBody>
                  <a:tcPr/>
                </a:tc>
                <a:tc>
                  <a:txBody>
                    <a:bodyPr/>
                    <a:lstStyle/>
                    <a:p>
                      <a:pPr algn="ctr">
                        <a:spcAft>
                          <a:spcPts val="0"/>
                        </a:spcAft>
                      </a:pPr>
                      <a:r>
                        <a:rPr lang="es-ES" sz="1400">
                          <a:latin typeface="Arial"/>
                          <a:ea typeface="Times New Roman"/>
                          <a:cs typeface="Times New Roman"/>
                        </a:rPr>
                        <a:t>M</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19 ó +</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17</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15</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13</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- 13</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455">
                <a:tc rowSpan="2">
                  <a:txBody>
                    <a:bodyPr/>
                    <a:lstStyle/>
                    <a:p>
                      <a:pPr>
                        <a:spcAft>
                          <a:spcPts val="0"/>
                        </a:spcAft>
                      </a:pPr>
                      <a:r>
                        <a:rPr lang="es-ES" sz="1400">
                          <a:latin typeface="Arial"/>
                          <a:ea typeface="Times New Roman"/>
                          <a:cs typeface="Times New Roman"/>
                        </a:rPr>
                        <a:t>Resistencia(1600)</a:t>
                      </a:r>
                      <a:endParaRPr lang="es-ES" sz="1400">
                        <a:latin typeface="Times New Roman"/>
                        <a:ea typeface="Times New Roman"/>
                        <a:cs typeface="Times New Roman"/>
                      </a:endParaRPr>
                    </a:p>
                  </a:txBody>
                  <a:tcPr marL="38237" marR="382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F</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10.0 ó -</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10.10</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10.20</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10.30</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+ 10.30 min</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025">
                <a:tc vMerge="1">
                  <a:txBody>
                    <a:bodyPr/>
                    <a:lstStyle/>
                    <a:p>
                      <a:endParaRPr lang="es-ES"/>
                    </a:p>
                  </a:txBody>
                  <a:tcPr/>
                </a:tc>
                <a:tc>
                  <a:txBody>
                    <a:bodyPr/>
                    <a:lstStyle/>
                    <a:p>
                      <a:pPr algn="ctr">
                        <a:spcAft>
                          <a:spcPts val="0"/>
                        </a:spcAft>
                      </a:pPr>
                      <a:r>
                        <a:rPr lang="es-ES" sz="1400">
                          <a:latin typeface="Arial"/>
                          <a:ea typeface="Times New Roman"/>
                          <a:cs typeface="Times New Roman"/>
                        </a:rPr>
                        <a:t>M</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9.30 ó -</a:t>
                      </a:r>
                      <a:endParaRPr lang="es-ES" sz="140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9.40</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9.50</a:t>
                      </a: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9.51a10.0</a:t>
                      </a:r>
                      <a:endParaRPr lang="es-ES" sz="1400" dirty="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+ 10.0 min</a:t>
                      </a:r>
                      <a:endParaRPr lang="es-ES" sz="1400" dirty="0">
                        <a:latin typeface="Times New Roman"/>
                        <a:ea typeface="Times New Roman"/>
                        <a:cs typeface="Times New Roman"/>
                      </a:endParaRPr>
                    </a:p>
                  </a:txBody>
                  <a:tcPr marL="38237" marR="38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025">
                <a:tc>
                  <a:txBody>
                    <a:bodyPr/>
                    <a:lstStyle/>
                    <a:p>
                      <a:pPr>
                        <a:spcAft>
                          <a:spcPts val="0"/>
                        </a:spcAft>
                      </a:pPr>
                      <a:r>
                        <a:rPr lang="es-ES_tradnl" sz="1400">
                          <a:latin typeface="Arial"/>
                          <a:ea typeface="Times New Roman"/>
                          <a:cs typeface="Times New Roman"/>
                        </a:rPr>
                        <a:t>Teoría </a:t>
                      </a:r>
                      <a:endParaRPr lang="es-ES" sz="1400">
                        <a:latin typeface="Times New Roman"/>
                        <a:ea typeface="Times New Roman"/>
                        <a:cs typeface="Times New Roman"/>
                      </a:endParaRPr>
                    </a:p>
                  </a:txBody>
                  <a:tcPr marL="38237" marR="382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ES" sz="1400">
                        <a:latin typeface="Times New Roman"/>
                        <a:ea typeface="Times New Roman"/>
                        <a:cs typeface="Times New Roman"/>
                      </a:endParaRPr>
                    </a:p>
                  </a:txBody>
                  <a:tcPr marL="38237" marR="382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400">
                          <a:latin typeface="Arial"/>
                          <a:ea typeface="Times New Roman"/>
                          <a:cs typeface="Times New Roman"/>
                        </a:rPr>
                        <a:t>Sin error</a:t>
                      </a:r>
                      <a:endParaRPr lang="es-ES" sz="1400">
                        <a:latin typeface="Times New Roman"/>
                        <a:ea typeface="Times New Roman"/>
                        <a:cs typeface="Times New Roman"/>
                      </a:endParaRPr>
                    </a:p>
                  </a:txBody>
                  <a:tcPr marL="38237" marR="382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400">
                          <a:latin typeface="Arial"/>
                          <a:ea typeface="Times New Roman"/>
                          <a:cs typeface="Times New Roman"/>
                        </a:rPr>
                        <a:t>1 error</a:t>
                      </a:r>
                      <a:endParaRPr lang="es-ES" sz="1400">
                        <a:latin typeface="Times New Roman"/>
                        <a:ea typeface="Times New Roman"/>
                        <a:cs typeface="Times New Roman"/>
                      </a:endParaRPr>
                    </a:p>
                  </a:txBody>
                  <a:tcPr marL="38237" marR="382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400">
                          <a:latin typeface="Arial"/>
                          <a:ea typeface="Times New Roman"/>
                          <a:cs typeface="Times New Roman"/>
                        </a:rPr>
                        <a:t>2 error </a:t>
                      </a:r>
                      <a:endParaRPr lang="es-ES" sz="1400">
                        <a:latin typeface="Times New Roman"/>
                        <a:ea typeface="Times New Roman"/>
                        <a:cs typeface="Times New Roman"/>
                      </a:endParaRPr>
                    </a:p>
                  </a:txBody>
                  <a:tcPr marL="38237" marR="382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400" dirty="0">
                          <a:latin typeface="Arial"/>
                          <a:ea typeface="Times New Roman"/>
                          <a:cs typeface="Times New Roman"/>
                        </a:rPr>
                        <a:t>3 error</a:t>
                      </a:r>
                      <a:endParaRPr lang="es-ES" sz="1400" dirty="0">
                        <a:latin typeface="Times New Roman"/>
                        <a:ea typeface="Times New Roman"/>
                        <a:cs typeface="Times New Roman"/>
                      </a:endParaRPr>
                    </a:p>
                  </a:txBody>
                  <a:tcPr marL="38237" marR="382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400" dirty="0">
                          <a:latin typeface="Arial"/>
                          <a:ea typeface="Times New Roman"/>
                          <a:cs typeface="Times New Roman"/>
                        </a:rPr>
                        <a:t>+3 error</a:t>
                      </a:r>
                      <a:endParaRPr lang="es-ES" sz="1400" dirty="0">
                        <a:latin typeface="Times New Roman"/>
                        <a:ea typeface="Times New Roman"/>
                        <a:cs typeface="Times New Roman"/>
                      </a:endParaRPr>
                    </a:p>
                  </a:txBody>
                  <a:tcPr marL="38237" marR="382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428596" y="928670"/>
            <a:ext cx="8358246"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tab pos="409575"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Desarrollar en esta etapa de consolidación, todo los medios que garantizarán los conocimientos,  habilidades que posibiliten jugar al balonmano, al nivel de esta categoría.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09575"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Lograr el desarrollo físico y deportivo de los jóvenes talentos en su deporte específico.</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09575"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Garantizar  atletas con un alto nivel de juego, capaz de ingresar en el equipo nacional de balonmano.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09575"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Aumentar el conocimiento sobre la conservación de la salud, higiene personal y aprovechamiento del tiempo libre.</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09575"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Lograr que el atleta mantenga un buen estado de salud.</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09575"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Garantizar buenos resultados docente-educativos y una excelente conducta</a:t>
            </a:r>
            <a:r>
              <a:rPr kumimoji="0" lang="es-ES"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47106" name="Rectangle 2"/>
          <p:cNvSpPr>
            <a:spLocks noChangeArrowheads="1"/>
          </p:cNvSpPr>
          <p:nvPr/>
        </p:nvSpPr>
        <p:spPr bwMode="auto">
          <a:xfrm>
            <a:off x="214282" y="3500438"/>
            <a:ext cx="9501254" cy="21852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Objetivos específicos: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 Mejorar la interpretación del reglamento de juego.</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2. Profundizar en el dominio de los elementos técnicos - tácticos individuales.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3. Consolidar el sistema de ataque 3-3.</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4. Aprender los sistemas  de juego defensivos: H-H, 3-3, y 6-0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5. Elevar conocimientos teóricos y prácticos de la técnica individual y el reglamento del  juego            </a:t>
            </a: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6. Elevar el trabajo de las capacidades condicionales.</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1285852" y="357166"/>
            <a:ext cx="7286676"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tabLst>
                <a:tab pos="409575" algn="l"/>
              </a:tabLst>
            </a:pPr>
            <a:r>
              <a:rPr lang="es-ES" sz="2000" b="1" dirty="0" smtClean="0">
                <a:latin typeface="Arial" pitchFamily="34" charset="0"/>
                <a:ea typeface="Times New Roman" pitchFamily="18" charset="0"/>
                <a:cs typeface="Arial" pitchFamily="34" charset="0"/>
              </a:rPr>
              <a:t>CATEGORÍA 13-15 AÑOS OBJETIVOS GENERALES</a:t>
            </a:r>
            <a:r>
              <a:rPr lang="es-ES" sz="1400" b="1" dirty="0" smtClean="0">
                <a:latin typeface="Arial" pitchFamily="34" charset="0"/>
                <a:ea typeface="Times New Roman" pitchFamily="18" charset="0"/>
                <a:cs typeface="Arial" pitchFamily="34" charset="0"/>
              </a:rPr>
              <a:t> </a:t>
            </a:r>
            <a:endParaRPr lang="es-ES" sz="800" dirty="0" smtClean="0">
              <a:latin typeface="Arial" pitchFamily="34" charset="0"/>
              <a:cs typeface="Arial"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714348" y="214290"/>
            <a:ext cx="7715304"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Objetivos Técnico-Tácticos:</a:t>
            </a:r>
          </a:p>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Aprender todos los elementos técnicos de base, del balonmano.</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Dominar el encadenamiento de los elementos técnico.</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Realizar los elementos técnicos con oposición de defensores.</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Aplicar  los fundamentos técnicos en diferentes sistemas de juego.</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Elevar el ritmo y la eficacia en el juego.</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Dominar las acciones de grupo.</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Aplicar los sistemas de juego en juegos de estudio y de competencia.</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Dominar los fundamentos del portero.</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46082" name="Rectangle 2"/>
          <p:cNvSpPr>
            <a:spLocks noChangeArrowheads="1"/>
          </p:cNvSpPr>
          <p:nvPr/>
        </p:nvSpPr>
        <p:spPr bwMode="auto">
          <a:xfrm>
            <a:off x="785786" y="3000372"/>
            <a:ext cx="7786710" cy="36625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INDICACIONES METODOLOGICA CATEGORIA 13-15 AÑOS</a:t>
            </a:r>
          </a:p>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Medios técnicos ofensivos:</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Elementos técnicos para el manejo del balón.</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s-ES" sz="16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El objetivo final a desarrollar será que el jugador sienta el balón como un elemento más de su cuerpo y de su motricidad, que no tenga que dedicar esfuerzos perceptivos o de ejecución a este aspecto.</a:t>
            </a:r>
            <a:endParaRPr kumimoji="0" lang="es-ES" sz="16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Partiendo de la relación cuerpo-balón que da lugar a la adaptación y manejo se establecerían relaciones posteriores relacionadas con la intervención en:</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Diversas posiciones.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Desplazamientos con balón.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Pases y recepción.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Lanzamientos.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Drible.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571472" y="1142984"/>
            <a:ext cx="8072494"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0" fontAlgn="base" hangingPunct="0">
              <a:spcBef>
                <a:spcPct val="0"/>
              </a:spcBef>
              <a:spcAft>
                <a:spcPct val="0"/>
              </a:spcAft>
              <a:buFont typeface="Wingdings" pitchFamily="2" charset="2"/>
              <a:buChar char="Ø"/>
              <a:tabLst>
                <a:tab pos="269875" algn="l"/>
              </a:tabLst>
            </a:pPr>
            <a:r>
              <a:rPr lang="es-ES" sz="2400" b="1" dirty="0" smtClean="0">
                <a:latin typeface="Arial" pitchFamily="34" charset="0"/>
                <a:ea typeface="Times New Roman" pitchFamily="18" charset="0"/>
                <a:cs typeface="Arial" pitchFamily="34" charset="0"/>
              </a:rPr>
              <a:t>Posición básica:</a:t>
            </a:r>
            <a:endParaRPr lang="es-ES" sz="2400" dirty="0" smtClean="0">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69875" algn="l"/>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Tareas para la posición básica:</a:t>
            </a:r>
          </a:p>
          <a:p>
            <a:pPr marL="0" marR="0" lvl="0" indent="0" algn="just" defTabSz="914400" rtl="0" eaLnBrk="0" fontAlgn="base" latinLnBrk="0" hangingPunct="0">
              <a:lnSpc>
                <a:spcPct val="100000"/>
              </a:lnSpc>
              <a:spcBef>
                <a:spcPct val="0"/>
              </a:spcBef>
              <a:spcAft>
                <a:spcPct val="0"/>
              </a:spcAft>
              <a:buClrTx/>
              <a:buSzTx/>
              <a:buFontTx/>
              <a:buNone/>
              <a:tabLst>
                <a:tab pos="269875" algn="l"/>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69875" algn="l"/>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Indicaciones metodología de la posición básica</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69875" algn="l"/>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Desplazamientos (con y sin balón).</a:t>
            </a:r>
          </a:p>
          <a:p>
            <a:pPr marL="0" marR="0" lvl="0" indent="0" algn="just" defTabSz="914400" rtl="0" eaLnBrk="0" fontAlgn="base" latinLnBrk="0" hangingPunct="0">
              <a:lnSpc>
                <a:spcPct val="100000"/>
              </a:lnSpc>
              <a:spcBef>
                <a:spcPct val="0"/>
              </a:spcBef>
              <a:spcAft>
                <a:spcPct val="0"/>
              </a:spcAft>
              <a:buClrTx/>
              <a:buSzTx/>
              <a:buFontTx/>
              <a:buNone/>
              <a:tabLst>
                <a:tab pos="269875" algn="l"/>
              </a:tabLst>
            </a:pPr>
            <a:endParaRPr kumimoji="0" lang="es-E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tab pos="269875" algn="l"/>
              </a:tabLst>
            </a:pPr>
            <a:r>
              <a:rPr kumimoji="0" lang="es-E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Tareas para desarrollar los desplazamientos:</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69875" algn="l"/>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Indicaciones metodología de los desplazamientos con</a:t>
            </a:r>
            <a:r>
              <a:rPr kumimoji="0" lang="es-ES" sz="2000" b="1" i="0" u="none" strike="noStrike" cap="none" normalizeH="0" dirty="0" smtClean="0">
                <a:ln>
                  <a:noFill/>
                </a:ln>
                <a:solidFill>
                  <a:schemeClr val="tx1"/>
                </a:solidFill>
                <a:effectLst/>
                <a:latin typeface="Arial" pitchFamily="34" charset="0"/>
                <a:ea typeface="Times New Roman" pitchFamily="18" charset="0"/>
                <a:cs typeface="Arial" pitchFamily="34" charset="0"/>
              </a:rPr>
              <a:t> y </a:t>
            </a: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sin balón:</a:t>
            </a:r>
          </a:p>
          <a:p>
            <a:pPr marL="0" marR="0" lvl="0" indent="0" algn="just" defTabSz="914400" rtl="0" eaLnBrk="0" fontAlgn="base" latinLnBrk="0" hangingPunct="0">
              <a:lnSpc>
                <a:spcPct val="100000"/>
              </a:lnSpc>
              <a:spcBef>
                <a:spcPct val="0"/>
              </a:spcBef>
              <a:spcAft>
                <a:spcPct val="0"/>
              </a:spcAft>
              <a:buClrTx/>
              <a:buSzTx/>
              <a:buFontTx/>
              <a:buNone/>
              <a:tabLst>
                <a:tab pos="269875" algn="l"/>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tab pos="269875" algn="l"/>
              </a:tabLst>
            </a:pPr>
            <a:r>
              <a:rPr kumimoji="0" lang="es-ES_tradnl" sz="2400" b="1" i="0" u="none" strike="noStrike" cap="none" normalizeH="0" baseline="0" dirty="0" smtClean="0">
                <a:ln>
                  <a:noFill/>
                </a:ln>
                <a:solidFill>
                  <a:schemeClr val="tx1"/>
                </a:solidFill>
                <a:effectLst>
                  <a:outerShdw blurRad="38100" dist="38100" dir="2700000" algn="tl">
                    <a:srgbClr val="C0C0C0"/>
                  </a:outerShdw>
                </a:effectLst>
                <a:latin typeface="Arial" pitchFamily="34" charset="0"/>
                <a:ea typeface="Times New Roman" pitchFamily="18" charset="0"/>
                <a:cs typeface="Arial" pitchFamily="34" charset="0"/>
              </a:rPr>
              <a:t>Pase clásico:</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69875" algn="l"/>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Principios comunes a los diferentes tipos de pases: </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69875" algn="l"/>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Tareas para desarrollar  los pases:</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69875" algn="l"/>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Metodología del pase: </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69875" algn="l"/>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Recepción.</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2786050" y="385684"/>
            <a:ext cx="3355535"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algn="ctr" fontAlgn="base">
              <a:spcBef>
                <a:spcPct val="0"/>
              </a:spcBef>
              <a:spcAft>
                <a:spcPct val="0"/>
              </a:spcAf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SIST</a:t>
            </a:r>
            <a:r>
              <a:rPr lang="es-ES" sz="2000" b="1" dirty="0" smtClean="0">
                <a:latin typeface="Arial" pitchFamily="34" charset="0"/>
                <a:ea typeface="Times New Roman" pitchFamily="18" charset="0"/>
                <a:cs typeface="Arial" pitchFamily="34" charset="0"/>
              </a:rPr>
              <a:t>EMA DE CONTENIDO</a:t>
            </a:r>
            <a:endParaRPr kumimoji="0" lang="es-ES_tradnl"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42910" y="714356"/>
            <a:ext cx="7643866" cy="5940088"/>
          </a:xfrm>
          <a:prstGeom prst="rect">
            <a:avLst/>
          </a:prstGeom>
        </p:spPr>
        <p:txBody>
          <a:bodyPr wrap="square">
            <a:spAutoFit/>
          </a:bodyPr>
          <a:lstStyle/>
          <a:p>
            <a:pPr lvl="0" algn="just" eaLnBrk="0" fontAlgn="base" hangingPunct="0">
              <a:spcBef>
                <a:spcPct val="0"/>
              </a:spcBef>
              <a:spcAft>
                <a:spcPct val="0"/>
              </a:spcAft>
              <a:buFont typeface="Wingdings" pitchFamily="2" charset="2"/>
              <a:buChar char="Ø"/>
              <a:tabLst>
                <a:tab pos="269875" algn="l"/>
              </a:tabLst>
            </a:pPr>
            <a:r>
              <a:rPr lang="es-ES_tradnl" sz="2000" b="1" dirty="0" smtClean="0">
                <a:effectLst>
                  <a:outerShdw blurRad="38100" dist="38100" dir="2700000" algn="tl">
                    <a:srgbClr val="C0C0C0"/>
                  </a:outerShdw>
                </a:effectLst>
                <a:latin typeface="Arial" pitchFamily="34" charset="0"/>
                <a:ea typeface="Times New Roman" pitchFamily="18" charset="0"/>
                <a:cs typeface="Arial" pitchFamily="34" charset="0"/>
              </a:rPr>
              <a:t>La finta.</a:t>
            </a:r>
            <a:endParaRPr lang="es-ES" sz="2000" dirty="0" smtClean="0">
              <a:latin typeface="Arial" pitchFamily="34" charset="0"/>
              <a:cs typeface="Arial" pitchFamily="34" charset="0"/>
            </a:endParaRPr>
          </a:p>
          <a:p>
            <a:pPr lvl="0" algn="just" eaLnBrk="0" fontAlgn="base" hangingPunct="0">
              <a:spcBef>
                <a:spcPct val="0"/>
              </a:spcBef>
              <a:spcAft>
                <a:spcPct val="0"/>
              </a:spcAft>
              <a:tabLst>
                <a:tab pos="269875" algn="l"/>
              </a:tabLst>
            </a:pPr>
            <a:r>
              <a:rPr lang="es-ES" sz="2000" b="1" dirty="0" smtClean="0">
                <a:latin typeface="Arial" pitchFamily="34" charset="0"/>
                <a:ea typeface="Times New Roman" pitchFamily="18" charset="0"/>
                <a:cs typeface="Arial" pitchFamily="34" charset="0"/>
              </a:rPr>
              <a:t>Metodología de la finta.</a:t>
            </a:r>
            <a:endParaRPr lang="es-ES" sz="2000" dirty="0" smtClean="0">
              <a:latin typeface="Arial" pitchFamily="34" charset="0"/>
              <a:cs typeface="Arial" pitchFamily="34" charset="0"/>
            </a:endParaRPr>
          </a:p>
          <a:p>
            <a:pPr lvl="0" algn="just" eaLnBrk="0" fontAlgn="base" hangingPunct="0">
              <a:spcBef>
                <a:spcPct val="0"/>
              </a:spcBef>
              <a:spcAft>
                <a:spcPct val="0"/>
              </a:spcAft>
              <a:tabLst>
                <a:tab pos="269875" algn="l"/>
              </a:tabLst>
            </a:pPr>
            <a:r>
              <a:rPr lang="es-ES" sz="2000" b="1" dirty="0" smtClean="0">
                <a:latin typeface="Arial" pitchFamily="34" charset="0"/>
                <a:ea typeface="Times New Roman" pitchFamily="18" charset="0"/>
                <a:cs typeface="Arial" pitchFamily="34" charset="0"/>
              </a:rPr>
              <a:t>Indicaciones metodológicas para enseñar la finta</a:t>
            </a:r>
            <a:r>
              <a:rPr lang="es-ES" sz="2000" u="sng" dirty="0" smtClean="0">
                <a:latin typeface="Arial" pitchFamily="34" charset="0"/>
                <a:ea typeface="Times New Roman" pitchFamily="18" charset="0"/>
                <a:cs typeface="Arial" pitchFamily="34" charset="0"/>
              </a:rPr>
              <a:t>:</a:t>
            </a:r>
            <a:endParaRPr lang="es-ES" sz="2000" dirty="0" smtClean="0">
              <a:latin typeface="Arial" pitchFamily="34" charset="0"/>
              <a:cs typeface="Arial" pitchFamily="34" charset="0"/>
            </a:endParaRPr>
          </a:p>
          <a:p>
            <a:pPr lvl="0" algn="just" eaLnBrk="0" fontAlgn="base" hangingPunct="0">
              <a:spcBef>
                <a:spcPct val="0"/>
              </a:spcBef>
              <a:spcAft>
                <a:spcPct val="0"/>
              </a:spcAft>
              <a:tabLst>
                <a:tab pos="269875" algn="l"/>
              </a:tabLst>
            </a:pPr>
            <a:r>
              <a:rPr lang="es-ES" sz="2000" b="1" dirty="0" smtClean="0">
                <a:latin typeface="Arial" pitchFamily="34" charset="0"/>
                <a:ea typeface="Times New Roman" pitchFamily="18" charset="0"/>
                <a:cs typeface="Arial" pitchFamily="34" charset="0"/>
              </a:rPr>
              <a:t>De forma específica: </a:t>
            </a:r>
          </a:p>
          <a:p>
            <a:pPr lvl="0" algn="just" eaLnBrk="0" fontAlgn="base" hangingPunct="0">
              <a:spcBef>
                <a:spcPct val="0"/>
              </a:spcBef>
              <a:spcAft>
                <a:spcPct val="0"/>
              </a:spcAft>
              <a:tabLst>
                <a:tab pos="269875" algn="l"/>
              </a:tabLst>
            </a:pPr>
            <a:endParaRPr lang="es-ES" sz="2000" dirty="0" smtClean="0">
              <a:latin typeface="Arial" pitchFamily="34" charset="0"/>
              <a:cs typeface="Arial" pitchFamily="34" charset="0"/>
            </a:endParaRPr>
          </a:p>
          <a:p>
            <a:pPr lvl="0" algn="just" eaLnBrk="0" fontAlgn="base" hangingPunct="0">
              <a:spcBef>
                <a:spcPct val="0"/>
              </a:spcBef>
              <a:spcAft>
                <a:spcPct val="0"/>
              </a:spcAft>
              <a:buFont typeface="Wingdings" pitchFamily="2" charset="2"/>
              <a:buChar char="Ø"/>
              <a:tabLst>
                <a:tab pos="269875" algn="l"/>
              </a:tabLst>
            </a:pPr>
            <a:r>
              <a:rPr lang="es-ES_tradnl" sz="2000" b="1" dirty="0" smtClean="0">
                <a:effectLst>
                  <a:outerShdw blurRad="38100" dist="38100" dir="2700000" algn="tl">
                    <a:srgbClr val="C0C0C0"/>
                  </a:outerShdw>
                </a:effectLst>
                <a:latin typeface="Arial" pitchFamily="34" charset="0"/>
                <a:ea typeface="Times New Roman" pitchFamily="18" charset="0"/>
                <a:cs typeface="Arial" pitchFamily="34" charset="0"/>
              </a:rPr>
              <a:t>Los lanzamientos.</a:t>
            </a:r>
            <a:endParaRPr lang="es-ES" sz="2000" dirty="0" smtClean="0">
              <a:latin typeface="Arial" pitchFamily="34" charset="0"/>
              <a:cs typeface="Arial" pitchFamily="34" charset="0"/>
            </a:endParaRPr>
          </a:p>
          <a:p>
            <a:pPr lvl="0" algn="just" eaLnBrk="0" fontAlgn="base" hangingPunct="0">
              <a:spcBef>
                <a:spcPct val="0"/>
              </a:spcBef>
              <a:spcAft>
                <a:spcPct val="0"/>
              </a:spcAft>
              <a:tabLst>
                <a:tab pos="269875" algn="l"/>
              </a:tabLst>
            </a:pPr>
            <a:r>
              <a:rPr lang="es-ES_tradnl" sz="2000" b="1" dirty="0" smtClean="0">
                <a:effectLst>
                  <a:outerShdw blurRad="38100" dist="38100" dir="2700000" algn="tl">
                    <a:srgbClr val="C0C0C0"/>
                  </a:outerShdw>
                </a:effectLst>
                <a:latin typeface="Arial" pitchFamily="34" charset="0"/>
                <a:ea typeface="Times New Roman" pitchFamily="18" charset="0"/>
                <a:cs typeface="Arial" pitchFamily="34" charset="0"/>
              </a:rPr>
              <a:t>Tareas para desarrollar los lanzamientos:</a:t>
            </a:r>
            <a:endParaRPr lang="es-ES" sz="2000" dirty="0" smtClean="0">
              <a:latin typeface="Arial" pitchFamily="34" charset="0"/>
              <a:cs typeface="Arial" pitchFamily="34" charset="0"/>
            </a:endParaRPr>
          </a:p>
          <a:p>
            <a:pPr lvl="0" algn="just" eaLnBrk="0" fontAlgn="base" hangingPunct="0">
              <a:spcBef>
                <a:spcPct val="0"/>
              </a:spcBef>
              <a:spcAft>
                <a:spcPct val="0"/>
              </a:spcAft>
              <a:tabLst>
                <a:tab pos="269875" algn="l"/>
              </a:tabLst>
            </a:pPr>
            <a:r>
              <a:rPr lang="es-CR" sz="2000" b="1" dirty="0" smtClean="0">
                <a:latin typeface="Arial" pitchFamily="34" charset="0"/>
                <a:ea typeface="Times New Roman" pitchFamily="18" charset="0"/>
                <a:cs typeface="Arial" pitchFamily="34" charset="0"/>
              </a:rPr>
              <a:t>Metodología de los lanzamientos:</a:t>
            </a:r>
          </a:p>
          <a:p>
            <a:pPr lvl="0" algn="just" eaLnBrk="0" fontAlgn="base" hangingPunct="0">
              <a:spcBef>
                <a:spcPct val="0"/>
              </a:spcBef>
              <a:spcAft>
                <a:spcPct val="0"/>
              </a:spcAft>
              <a:tabLst>
                <a:tab pos="269875" algn="l"/>
              </a:tabLst>
            </a:pPr>
            <a:endParaRPr lang="es-ES" sz="2000" dirty="0" smtClean="0">
              <a:latin typeface="Arial" pitchFamily="34" charset="0"/>
              <a:cs typeface="Arial" pitchFamily="34" charset="0"/>
            </a:endParaRPr>
          </a:p>
          <a:p>
            <a:pPr lvl="0" algn="just" eaLnBrk="0" fontAlgn="base" hangingPunct="0">
              <a:spcBef>
                <a:spcPct val="0"/>
              </a:spcBef>
              <a:spcAft>
                <a:spcPct val="0"/>
              </a:spcAft>
              <a:buFont typeface="Wingdings" pitchFamily="2" charset="2"/>
              <a:buChar char="Ø"/>
              <a:tabLst>
                <a:tab pos="269875" algn="l"/>
              </a:tabLst>
            </a:pPr>
            <a:r>
              <a:rPr lang="es-ES" sz="2000" b="1" dirty="0" smtClean="0">
                <a:latin typeface="Arial" pitchFamily="34" charset="0"/>
                <a:ea typeface="Times New Roman" pitchFamily="18" charset="0"/>
                <a:cs typeface="Arial" pitchFamily="34" charset="0"/>
              </a:rPr>
              <a:t>El drible.</a:t>
            </a:r>
            <a:endParaRPr lang="es-ES" sz="2000" dirty="0" smtClean="0">
              <a:latin typeface="Arial" pitchFamily="34" charset="0"/>
              <a:cs typeface="Arial" pitchFamily="34" charset="0"/>
            </a:endParaRPr>
          </a:p>
          <a:p>
            <a:pPr lvl="0" algn="just" eaLnBrk="0" fontAlgn="base" hangingPunct="0">
              <a:spcBef>
                <a:spcPct val="0"/>
              </a:spcBef>
              <a:spcAft>
                <a:spcPct val="0"/>
              </a:spcAft>
              <a:tabLst>
                <a:tab pos="269875" algn="l"/>
              </a:tabLst>
            </a:pPr>
            <a:r>
              <a:rPr lang="es-ES_tradnl" sz="2000" b="1" dirty="0" smtClean="0">
                <a:effectLst>
                  <a:outerShdw blurRad="38100" dist="38100" dir="2700000" algn="tl">
                    <a:srgbClr val="C0C0C0"/>
                  </a:outerShdw>
                </a:effectLst>
                <a:latin typeface="Arial" pitchFamily="34" charset="0"/>
                <a:ea typeface="Times New Roman" pitchFamily="18" charset="0"/>
                <a:cs typeface="Arial" pitchFamily="34" charset="0"/>
              </a:rPr>
              <a:t>Indicaciones metodológicas para efectuar el drible:</a:t>
            </a:r>
            <a:endParaRPr lang="es-ES" sz="2000" dirty="0" smtClean="0">
              <a:latin typeface="Arial" pitchFamily="34" charset="0"/>
              <a:cs typeface="Arial" pitchFamily="34" charset="0"/>
            </a:endParaRPr>
          </a:p>
          <a:p>
            <a:pPr lvl="0" algn="just" eaLnBrk="0" fontAlgn="base" hangingPunct="0">
              <a:spcBef>
                <a:spcPct val="0"/>
              </a:spcBef>
              <a:spcAft>
                <a:spcPct val="0"/>
              </a:spcAft>
              <a:tabLst>
                <a:tab pos="269875" algn="l"/>
              </a:tabLst>
            </a:pPr>
            <a:r>
              <a:rPr lang="es-ES_tradnl" sz="2000" b="1" dirty="0" smtClean="0">
                <a:effectLst>
                  <a:outerShdw blurRad="38100" dist="38100" dir="2700000" algn="tl">
                    <a:srgbClr val="C0C0C0"/>
                  </a:outerShdw>
                </a:effectLst>
                <a:latin typeface="Arial" pitchFamily="34" charset="0"/>
                <a:ea typeface="Times New Roman" pitchFamily="18" charset="0"/>
                <a:cs typeface="Arial" pitchFamily="34" charset="0"/>
              </a:rPr>
              <a:t>Táctica de ejecución de las fintas. </a:t>
            </a:r>
            <a:endParaRPr lang="es-ES" sz="2000" dirty="0" smtClean="0">
              <a:latin typeface="Arial" pitchFamily="34" charset="0"/>
              <a:cs typeface="Arial" pitchFamily="34" charset="0"/>
            </a:endParaRPr>
          </a:p>
          <a:p>
            <a:pPr lvl="0" algn="just" eaLnBrk="0" fontAlgn="base" hangingPunct="0">
              <a:spcBef>
                <a:spcPct val="0"/>
              </a:spcBef>
              <a:spcAft>
                <a:spcPct val="0"/>
              </a:spcAft>
              <a:tabLst>
                <a:tab pos="269875" algn="l"/>
              </a:tabLst>
            </a:pPr>
            <a:r>
              <a:rPr lang="es-ES_tradnl" sz="2000" b="1" dirty="0" smtClean="0">
                <a:effectLst>
                  <a:outerShdw blurRad="38100" dist="38100" dir="2700000" algn="tl">
                    <a:srgbClr val="C0C0C0"/>
                  </a:outerShdw>
                </a:effectLst>
                <a:latin typeface="Arial" pitchFamily="34" charset="0"/>
                <a:ea typeface="Times New Roman" pitchFamily="18" charset="0"/>
                <a:cs typeface="Arial" pitchFamily="34" charset="0"/>
              </a:rPr>
              <a:t>Indicación metodológica para efectuar la finta.</a:t>
            </a:r>
            <a:endParaRPr lang="es-ES" sz="2000" dirty="0" smtClean="0">
              <a:latin typeface="Arial" pitchFamily="34" charset="0"/>
              <a:cs typeface="Arial" pitchFamily="34" charset="0"/>
            </a:endParaRPr>
          </a:p>
          <a:p>
            <a:pPr lvl="0" algn="just" eaLnBrk="0" fontAlgn="base" hangingPunct="0">
              <a:spcBef>
                <a:spcPct val="0"/>
              </a:spcBef>
              <a:spcAft>
                <a:spcPct val="0"/>
              </a:spcAft>
              <a:tabLst>
                <a:tab pos="269875" algn="l"/>
              </a:tabLst>
            </a:pPr>
            <a:r>
              <a:rPr lang="es-ES" sz="2000" b="1" dirty="0" smtClean="0">
                <a:latin typeface="Arial" pitchFamily="34" charset="0"/>
                <a:ea typeface="Times New Roman" pitchFamily="18" charset="0"/>
                <a:cs typeface="Arial" pitchFamily="34" charset="0"/>
              </a:rPr>
              <a:t>Indicaciones metodológicas para realizar las acciones ofensivas.</a:t>
            </a:r>
          </a:p>
          <a:p>
            <a:pPr lvl="0" algn="just" eaLnBrk="0" fontAlgn="base" hangingPunct="0">
              <a:spcBef>
                <a:spcPct val="0"/>
              </a:spcBef>
              <a:spcAft>
                <a:spcPct val="0"/>
              </a:spcAft>
              <a:tabLst>
                <a:tab pos="269875" algn="l"/>
              </a:tabLst>
            </a:pPr>
            <a:endParaRPr lang="es-ES" sz="2000" dirty="0" smtClean="0">
              <a:latin typeface="Arial" pitchFamily="34" charset="0"/>
              <a:cs typeface="Arial" pitchFamily="34" charset="0"/>
            </a:endParaRPr>
          </a:p>
          <a:p>
            <a:pPr lvl="0" algn="just" eaLnBrk="0" fontAlgn="base" hangingPunct="0">
              <a:spcBef>
                <a:spcPct val="0"/>
              </a:spcBef>
              <a:spcAft>
                <a:spcPct val="0"/>
              </a:spcAft>
              <a:buFont typeface="Wingdings" pitchFamily="2" charset="2"/>
              <a:buChar char="Ø"/>
              <a:tabLst>
                <a:tab pos="269875" algn="l"/>
              </a:tabLst>
            </a:pPr>
            <a:r>
              <a:rPr lang="es-ES_tradnl" sz="2000" b="1" dirty="0" smtClean="0">
                <a:effectLst>
                  <a:outerShdw blurRad="38100" dist="38100" dir="2700000" algn="tl">
                    <a:srgbClr val="C0C0C0"/>
                  </a:outerShdw>
                </a:effectLst>
                <a:latin typeface="Arial" pitchFamily="34" charset="0"/>
                <a:ea typeface="Times New Roman" pitchFamily="18" charset="0"/>
                <a:cs typeface="Arial" pitchFamily="34" charset="0"/>
              </a:rPr>
              <a:t>Medios tácticos defensivos:</a:t>
            </a:r>
            <a:endParaRPr lang="es-ES" sz="2000" dirty="0" smtClean="0">
              <a:latin typeface="Arial" pitchFamily="34" charset="0"/>
              <a:cs typeface="Arial" pitchFamily="34" charset="0"/>
            </a:endParaRPr>
          </a:p>
          <a:p>
            <a:pPr lvl="0" algn="just" eaLnBrk="0" fontAlgn="base" hangingPunct="0">
              <a:spcBef>
                <a:spcPct val="0"/>
              </a:spcBef>
              <a:spcAft>
                <a:spcPct val="0"/>
              </a:spcAft>
              <a:tabLst>
                <a:tab pos="269875" algn="l"/>
              </a:tabLst>
            </a:pPr>
            <a:r>
              <a:rPr lang="es-ES" sz="2000" b="1" dirty="0" smtClean="0">
                <a:latin typeface="Arial" pitchFamily="34" charset="0"/>
                <a:ea typeface="Times New Roman" pitchFamily="18" charset="0"/>
                <a:cs typeface="Arial" pitchFamily="34" charset="0"/>
              </a:rPr>
              <a:t>Tareas para desarrollar la defensa:</a:t>
            </a:r>
            <a:endParaRPr lang="es-ES" sz="2000" dirty="0" smtClean="0">
              <a:latin typeface="Arial" pitchFamily="34" charset="0"/>
              <a:cs typeface="Arial" pitchFamily="34" charset="0"/>
            </a:endParaRPr>
          </a:p>
          <a:p>
            <a:pPr lvl="0" algn="just" eaLnBrk="0" fontAlgn="base" hangingPunct="0">
              <a:spcBef>
                <a:spcPct val="0"/>
              </a:spcBef>
              <a:spcAft>
                <a:spcPct val="0"/>
              </a:spcAft>
              <a:tabLst>
                <a:tab pos="269875" algn="l"/>
              </a:tabLst>
            </a:pPr>
            <a:r>
              <a:rPr lang="es-ES" sz="2000" b="1" dirty="0" smtClean="0">
                <a:latin typeface="Arial" pitchFamily="34" charset="0"/>
                <a:ea typeface="Times New Roman" pitchFamily="18" charset="0"/>
                <a:cs typeface="Arial" pitchFamily="34" charset="0"/>
              </a:rPr>
              <a:t>Indicaciones metodológicas para desarrollar la defensa:</a:t>
            </a:r>
            <a:endParaRPr lang="es-ES" sz="2000" dirty="0" smtClean="0">
              <a:latin typeface="Arial" pitchFamily="34" charset="0"/>
              <a:cs typeface="Arial" pitchFamily="34" charset="0"/>
            </a:endParaRPr>
          </a:p>
        </p:txBody>
      </p:sp>
      <p:sp>
        <p:nvSpPr>
          <p:cNvPr id="5" name="Rectangle 1"/>
          <p:cNvSpPr>
            <a:spLocks noChangeArrowheads="1"/>
          </p:cNvSpPr>
          <p:nvPr/>
        </p:nvSpPr>
        <p:spPr bwMode="auto">
          <a:xfrm>
            <a:off x="2786050" y="385684"/>
            <a:ext cx="3355535"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algn="ctr" fontAlgn="base">
              <a:spcBef>
                <a:spcPct val="0"/>
              </a:spcBef>
              <a:spcAft>
                <a:spcPct val="0"/>
              </a:spcAf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SIST</a:t>
            </a:r>
            <a:r>
              <a:rPr lang="es-ES" sz="2000" b="1" dirty="0" smtClean="0">
                <a:latin typeface="Arial" pitchFamily="34" charset="0"/>
                <a:ea typeface="Times New Roman" pitchFamily="18" charset="0"/>
                <a:cs typeface="Arial" pitchFamily="34" charset="0"/>
              </a:rPr>
              <a:t>EMA DE CONTENIDO</a:t>
            </a:r>
            <a:endParaRPr kumimoji="0" lang="es-ES_tradnl"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1142976" y="285728"/>
            <a:ext cx="6910033"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923925" algn="l"/>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NORMATIVAS DE SELECCIÓN Y TEST PEDAGÓGICOS </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923925" algn="l"/>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EDAD: 13 AÑOS</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 name="Table 2"/>
          <p:cNvGraphicFramePr>
            <a:graphicFrameLocks noGrp="1"/>
          </p:cNvGraphicFramePr>
          <p:nvPr/>
        </p:nvGraphicFramePr>
        <p:xfrm>
          <a:off x="500032" y="1285860"/>
          <a:ext cx="8215371" cy="5212080"/>
        </p:xfrm>
        <a:graphic>
          <a:graphicData uri="http://schemas.openxmlformats.org/drawingml/2006/table">
            <a:tbl>
              <a:tblPr/>
              <a:tblGrid>
                <a:gridCol w="1664735"/>
                <a:gridCol w="810305"/>
                <a:gridCol w="1096862"/>
                <a:gridCol w="1123854"/>
                <a:gridCol w="1237120"/>
                <a:gridCol w="1237120"/>
                <a:gridCol w="1045375"/>
              </a:tblGrid>
              <a:tr h="625083">
                <a:tc>
                  <a:txBody>
                    <a:bodyPr/>
                    <a:lstStyle/>
                    <a:p>
                      <a:pPr algn="ctr">
                        <a:lnSpc>
                          <a:spcPct val="150000"/>
                        </a:lnSpc>
                        <a:spcAft>
                          <a:spcPts val="0"/>
                        </a:spcAft>
                        <a:tabLst>
                          <a:tab pos="1431925" algn="l"/>
                        </a:tabLst>
                      </a:pPr>
                      <a:endParaRPr lang="es-ES" sz="1400" dirty="0">
                        <a:latin typeface="Times New Roman"/>
                        <a:ea typeface="Times New Roman"/>
                        <a:cs typeface="Times New Roman"/>
                      </a:endParaRPr>
                    </a:p>
                    <a:p>
                      <a:pPr algn="ctr">
                        <a:lnSpc>
                          <a:spcPct val="150000"/>
                        </a:lnSpc>
                        <a:spcAft>
                          <a:spcPts val="0"/>
                        </a:spcAft>
                        <a:tabLst>
                          <a:tab pos="1431925" algn="l"/>
                        </a:tabLst>
                      </a:pPr>
                      <a:r>
                        <a:rPr lang="es-ES" sz="1400" b="1" dirty="0">
                          <a:latin typeface="Arial"/>
                          <a:ea typeface="Times New Roman"/>
                          <a:cs typeface="Times New Roman"/>
                        </a:rPr>
                        <a:t>Test</a:t>
                      </a:r>
                      <a:endParaRPr lang="es-ES" sz="1400" dirty="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tabLst>
                          <a:tab pos="1431925" algn="l"/>
                        </a:tabLst>
                      </a:pPr>
                      <a:endParaRPr lang="es-ES" sz="1400">
                        <a:latin typeface="Times New Roman"/>
                        <a:ea typeface="Times New Roman"/>
                        <a:cs typeface="Times New Roman"/>
                      </a:endParaRPr>
                    </a:p>
                    <a:p>
                      <a:pPr algn="l">
                        <a:lnSpc>
                          <a:spcPct val="150000"/>
                        </a:lnSpc>
                        <a:spcAft>
                          <a:spcPts val="0"/>
                        </a:spcAft>
                        <a:tabLst>
                          <a:tab pos="1431925" algn="l"/>
                        </a:tabLst>
                      </a:pPr>
                      <a:r>
                        <a:rPr lang="es-ES" sz="1400" b="1">
                          <a:latin typeface="Arial"/>
                          <a:ea typeface="Times New Roman"/>
                          <a:cs typeface="Times New Roman"/>
                        </a:rPr>
                        <a:t>Sexo</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endParaRPr lang="es-ES" sz="1600" b="1" dirty="0">
                        <a:latin typeface="Arial" pitchFamily="34" charset="0"/>
                        <a:ea typeface="Times New Roman"/>
                        <a:cs typeface="Arial" pitchFamily="34" charset="0"/>
                      </a:endParaRPr>
                    </a:p>
                    <a:p>
                      <a:pPr algn="ctr">
                        <a:lnSpc>
                          <a:spcPct val="150000"/>
                        </a:lnSpc>
                        <a:spcAft>
                          <a:spcPts val="0"/>
                        </a:spcAft>
                        <a:tabLst>
                          <a:tab pos="1431925" algn="l"/>
                        </a:tabLst>
                      </a:pPr>
                      <a:r>
                        <a:rPr lang="es-ES" sz="1600" b="1" dirty="0" smtClean="0">
                          <a:latin typeface="Arial" pitchFamily="34" charset="0"/>
                          <a:ea typeface="Times New Roman"/>
                          <a:cs typeface="Arial" pitchFamily="34" charset="0"/>
                        </a:rPr>
                        <a:t>10 pts</a:t>
                      </a:r>
                      <a:endParaRPr lang="es-ES" sz="1600" b="1" dirty="0">
                        <a:latin typeface="Arial" pitchFamily="34" charset="0"/>
                        <a:ea typeface="Times New Roman"/>
                        <a:cs typeface="Arial" pitchFamily="34"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endParaRPr lang="es-ES" sz="1600" b="1" dirty="0" smtClean="0">
                        <a:latin typeface="Arial" pitchFamily="34" charset="0"/>
                        <a:ea typeface="Times New Roman"/>
                        <a:cs typeface="Arial" pitchFamily="34" charset="0"/>
                      </a:endParaRPr>
                    </a:p>
                    <a:p>
                      <a:pPr algn="ctr">
                        <a:lnSpc>
                          <a:spcPct val="150000"/>
                        </a:lnSpc>
                        <a:spcAft>
                          <a:spcPts val="0"/>
                        </a:spcAft>
                        <a:tabLst>
                          <a:tab pos="1431925" algn="l"/>
                        </a:tabLst>
                      </a:pPr>
                      <a:r>
                        <a:rPr lang="es-ES" sz="1600" b="1" dirty="0" smtClean="0">
                          <a:latin typeface="Arial" pitchFamily="34" charset="0"/>
                          <a:ea typeface="Times New Roman"/>
                          <a:cs typeface="Arial" pitchFamily="34" charset="0"/>
                        </a:rPr>
                        <a:t>9 pts</a:t>
                      </a:r>
                      <a:endParaRPr lang="es-ES" sz="1600" b="1" dirty="0">
                        <a:latin typeface="Arial" pitchFamily="34" charset="0"/>
                        <a:ea typeface="Times New Roman"/>
                        <a:cs typeface="Arial" pitchFamily="34"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endParaRPr lang="es-ES" sz="1600" b="1" dirty="0" smtClean="0">
                        <a:latin typeface="Arial" pitchFamily="34" charset="0"/>
                        <a:ea typeface="Times New Roman"/>
                        <a:cs typeface="Arial" pitchFamily="34" charset="0"/>
                      </a:endParaRPr>
                    </a:p>
                    <a:p>
                      <a:pPr algn="ctr">
                        <a:lnSpc>
                          <a:spcPct val="150000"/>
                        </a:lnSpc>
                        <a:spcAft>
                          <a:spcPts val="0"/>
                        </a:spcAft>
                        <a:tabLst>
                          <a:tab pos="1431925" algn="l"/>
                        </a:tabLst>
                      </a:pPr>
                      <a:r>
                        <a:rPr lang="es-ES" sz="1600" b="1" dirty="0" smtClean="0">
                          <a:latin typeface="Arial" pitchFamily="34" charset="0"/>
                          <a:ea typeface="Times New Roman"/>
                          <a:cs typeface="Arial" pitchFamily="34" charset="0"/>
                        </a:rPr>
                        <a:t>8 pts</a:t>
                      </a:r>
                      <a:endParaRPr lang="es-ES" sz="1600" b="1" dirty="0">
                        <a:latin typeface="Arial" pitchFamily="34" charset="0"/>
                        <a:ea typeface="Times New Roman"/>
                        <a:cs typeface="Arial" pitchFamily="34"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endParaRPr lang="es-ES" sz="1600" b="1" dirty="0" smtClean="0">
                        <a:latin typeface="Arial" pitchFamily="34" charset="0"/>
                        <a:ea typeface="Times New Roman"/>
                        <a:cs typeface="Arial" pitchFamily="34" charset="0"/>
                      </a:endParaRPr>
                    </a:p>
                    <a:p>
                      <a:pPr algn="ctr">
                        <a:lnSpc>
                          <a:spcPct val="150000"/>
                        </a:lnSpc>
                        <a:spcAft>
                          <a:spcPts val="0"/>
                        </a:spcAft>
                        <a:tabLst>
                          <a:tab pos="1431925" algn="l"/>
                        </a:tabLst>
                      </a:pPr>
                      <a:r>
                        <a:rPr lang="es-ES" sz="1600" b="1" dirty="0" smtClean="0">
                          <a:latin typeface="Arial" pitchFamily="34" charset="0"/>
                          <a:ea typeface="Times New Roman"/>
                          <a:cs typeface="Arial" pitchFamily="34" charset="0"/>
                        </a:rPr>
                        <a:t>7 pts</a:t>
                      </a:r>
                      <a:endParaRPr lang="es-ES" sz="1600" b="1" dirty="0">
                        <a:latin typeface="Arial" pitchFamily="34" charset="0"/>
                        <a:ea typeface="Times New Roman"/>
                        <a:cs typeface="Arial" pitchFamily="34"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endParaRPr lang="es-ES" sz="1600" b="1" dirty="0" smtClean="0">
                        <a:latin typeface="Arial" pitchFamily="34" charset="0"/>
                        <a:ea typeface="Times New Roman"/>
                        <a:cs typeface="Arial" pitchFamily="34" charset="0"/>
                      </a:endParaRPr>
                    </a:p>
                    <a:p>
                      <a:pPr algn="ctr">
                        <a:lnSpc>
                          <a:spcPct val="150000"/>
                        </a:lnSpc>
                        <a:spcAft>
                          <a:spcPts val="0"/>
                        </a:spcAft>
                        <a:tabLst>
                          <a:tab pos="1431925" algn="l"/>
                        </a:tabLst>
                      </a:pPr>
                      <a:r>
                        <a:rPr lang="es-ES" sz="1600" b="1" dirty="0" smtClean="0">
                          <a:latin typeface="Arial" pitchFamily="34" charset="0"/>
                          <a:ea typeface="Times New Roman"/>
                          <a:cs typeface="Arial" pitchFamily="34" charset="0"/>
                        </a:rPr>
                        <a:t>6 pts</a:t>
                      </a:r>
                      <a:endParaRPr lang="es-ES" sz="1600" b="1" dirty="0">
                        <a:latin typeface="Arial" pitchFamily="34" charset="0"/>
                        <a:ea typeface="Times New Roman"/>
                        <a:cs typeface="Arial" pitchFamily="34"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5083">
                <a:tc>
                  <a:txBody>
                    <a:bodyPr/>
                    <a:lstStyle/>
                    <a:p>
                      <a:pPr algn="l">
                        <a:lnSpc>
                          <a:spcPct val="150000"/>
                        </a:lnSpc>
                        <a:spcAft>
                          <a:spcPts val="0"/>
                        </a:spcAft>
                        <a:tabLst>
                          <a:tab pos="1431925" algn="l"/>
                        </a:tabLst>
                      </a:pPr>
                      <a:r>
                        <a:rPr lang="es-ES" sz="1400" b="1" dirty="0">
                          <a:latin typeface="Arial"/>
                          <a:ea typeface="Times New Roman"/>
                          <a:cs typeface="Times New Roman"/>
                        </a:rPr>
                        <a:t>Talla (cm)</a:t>
                      </a:r>
                      <a:endParaRPr lang="es-ES" sz="1400" dirty="0">
                        <a:latin typeface="Times New Roman"/>
                        <a:ea typeface="Times New Roman"/>
                        <a:cs typeface="Times New Roman"/>
                      </a:endParaRPr>
                    </a:p>
                  </a:txBody>
                  <a:tcPr marL="63500" marR="63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F   </a:t>
                      </a:r>
                      <a:endParaRPr lang="es-ES" sz="1400" dirty="0">
                        <a:latin typeface="Times New Roman"/>
                        <a:ea typeface="Times New Roman"/>
                        <a:cs typeface="Times New Roman"/>
                      </a:endParaRPr>
                    </a:p>
                    <a:p>
                      <a:pPr algn="l">
                        <a:lnSpc>
                          <a:spcPct val="150000"/>
                        </a:lnSpc>
                        <a:spcAft>
                          <a:spcPts val="0"/>
                        </a:spcAft>
                        <a:tabLst>
                          <a:tab pos="1431925" algn="l"/>
                        </a:tabLst>
                      </a:pPr>
                      <a:r>
                        <a:rPr lang="es-ES" sz="1400" b="1" dirty="0">
                          <a:latin typeface="Arial"/>
                          <a:ea typeface="Times New Roman"/>
                          <a:cs typeface="Times New Roman"/>
                        </a:rPr>
                        <a:t>     M</a:t>
                      </a:r>
                      <a:endParaRPr lang="es-ES" sz="1400" dirty="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1.65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 1.70 </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161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169 a167</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155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164</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150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162</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 -   150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  162</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5083">
                <a:tc>
                  <a:txBody>
                    <a:bodyPr/>
                    <a:lstStyle/>
                    <a:p>
                      <a:pPr algn="l">
                        <a:lnSpc>
                          <a:spcPct val="150000"/>
                        </a:lnSpc>
                        <a:spcAft>
                          <a:spcPts val="0"/>
                        </a:spcAft>
                        <a:tabLst>
                          <a:tab pos="1431925" algn="l"/>
                        </a:tabLst>
                      </a:pPr>
                      <a:r>
                        <a:rPr lang="es-ES" sz="1400" b="1">
                          <a:latin typeface="Arial"/>
                          <a:ea typeface="Times New Roman"/>
                          <a:cs typeface="Times New Roman"/>
                        </a:rPr>
                        <a:t>Despegue cm.</a:t>
                      </a:r>
                      <a:endParaRPr lang="es-ES" sz="1400">
                        <a:latin typeface="Times New Roman"/>
                        <a:ea typeface="Times New Roman"/>
                        <a:cs typeface="Times New Roman"/>
                      </a:endParaRPr>
                    </a:p>
                  </a:txBody>
                  <a:tcPr marL="63500" marR="63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F    </a:t>
                      </a:r>
                      <a:endParaRPr lang="es-ES" sz="1400">
                        <a:latin typeface="Times New Roman"/>
                        <a:ea typeface="Times New Roman"/>
                        <a:cs typeface="Times New Roman"/>
                      </a:endParaRPr>
                    </a:p>
                    <a:p>
                      <a:pPr algn="l">
                        <a:lnSpc>
                          <a:spcPct val="150000"/>
                        </a:lnSpc>
                        <a:spcAft>
                          <a:spcPts val="0"/>
                        </a:spcAft>
                        <a:tabLst>
                          <a:tab pos="1431925" algn="l"/>
                        </a:tabLst>
                      </a:pPr>
                      <a:r>
                        <a:rPr lang="es-ES" sz="1400" b="1">
                          <a:latin typeface="Arial"/>
                          <a:ea typeface="Times New Roman"/>
                          <a:cs typeface="Times New Roman"/>
                        </a:rPr>
                        <a:t>     M</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45cm.</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32  </a:t>
                      </a:r>
                      <a:endParaRPr lang="es-ES" sz="1400">
                        <a:latin typeface="Times New Roman"/>
                        <a:ea typeface="Times New Roman"/>
                        <a:cs typeface="Times New Roman"/>
                      </a:endParaRPr>
                    </a:p>
                    <a:p>
                      <a:pPr algn="l">
                        <a:lnSpc>
                          <a:spcPct val="150000"/>
                        </a:lnSpc>
                        <a:spcAft>
                          <a:spcPts val="0"/>
                        </a:spcAft>
                        <a:tabLst>
                          <a:tab pos="1431925" algn="l"/>
                        </a:tabLst>
                      </a:pPr>
                      <a:r>
                        <a:rPr lang="es-ES" sz="1400" b="1">
                          <a:latin typeface="Arial"/>
                          <a:ea typeface="Times New Roman"/>
                          <a:cs typeface="Times New Roman"/>
                        </a:rPr>
                        <a:t>     42</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27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  39</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24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36</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   24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- 36</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5083">
                <a:tc>
                  <a:txBody>
                    <a:bodyPr/>
                    <a:lstStyle/>
                    <a:p>
                      <a:pPr algn="l">
                        <a:lnSpc>
                          <a:spcPct val="150000"/>
                        </a:lnSpc>
                        <a:spcAft>
                          <a:spcPts val="0"/>
                        </a:spcAft>
                        <a:tabLst>
                          <a:tab pos="1431925" algn="l"/>
                        </a:tabLst>
                      </a:pPr>
                      <a:r>
                        <a:rPr lang="es-ES" sz="1400" b="1">
                          <a:latin typeface="Arial"/>
                          <a:ea typeface="Times New Roman"/>
                          <a:cs typeface="Times New Roman"/>
                        </a:rPr>
                        <a:t>Velocidad</a:t>
                      </a:r>
                      <a:endParaRPr lang="es-ES" sz="1400">
                        <a:latin typeface="Times New Roman"/>
                        <a:ea typeface="Times New Roman"/>
                        <a:cs typeface="Times New Roman"/>
                      </a:endParaRPr>
                    </a:p>
                    <a:p>
                      <a:pPr algn="l">
                        <a:lnSpc>
                          <a:spcPct val="150000"/>
                        </a:lnSpc>
                        <a:spcAft>
                          <a:spcPts val="0"/>
                        </a:spcAft>
                        <a:tabLst>
                          <a:tab pos="1431925" algn="l"/>
                        </a:tabLst>
                      </a:pPr>
                      <a:r>
                        <a:rPr lang="es-ES" sz="1400" b="1">
                          <a:latin typeface="Arial"/>
                          <a:ea typeface="Times New Roman"/>
                          <a:cs typeface="Times New Roman"/>
                        </a:rPr>
                        <a:t> 30 mts.   (seg)</a:t>
                      </a:r>
                      <a:endParaRPr lang="es-ES" sz="1400">
                        <a:latin typeface="Times New Roman"/>
                        <a:ea typeface="Times New Roman"/>
                        <a:cs typeface="Times New Roman"/>
                      </a:endParaRPr>
                    </a:p>
                  </a:txBody>
                  <a:tcPr marL="63500" marR="63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F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 M</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5.2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  4.6 </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5.2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4.9</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5.9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5.4</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6.4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5.9</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  6.4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+ 5.9</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5083">
                <a:tc>
                  <a:txBody>
                    <a:bodyPr/>
                    <a:lstStyle/>
                    <a:p>
                      <a:pPr algn="l">
                        <a:lnSpc>
                          <a:spcPct val="150000"/>
                        </a:lnSpc>
                        <a:spcAft>
                          <a:spcPts val="0"/>
                        </a:spcAft>
                        <a:tabLst>
                          <a:tab pos="1431925" algn="l"/>
                        </a:tabLst>
                      </a:pPr>
                      <a:r>
                        <a:rPr lang="es-ES" sz="1400" b="1">
                          <a:latin typeface="Arial"/>
                          <a:ea typeface="Times New Roman"/>
                          <a:cs typeface="Times New Roman"/>
                        </a:rPr>
                        <a:t>Lanzamiento </a:t>
                      </a:r>
                      <a:endParaRPr lang="es-ES" sz="1400">
                        <a:latin typeface="Times New Roman"/>
                        <a:ea typeface="Times New Roman"/>
                        <a:cs typeface="Times New Roman"/>
                      </a:endParaRPr>
                    </a:p>
                    <a:p>
                      <a:pPr algn="l">
                        <a:lnSpc>
                          <a:spcPct val="150000"/>
                        </a:lnSpc>
                        <a:spcAft>
                          <a:spcPts val="0"/>
                        </a:spcAft>
                        <a:tabLst>
                          <a:tab pos="1431925" algn="l"/>
                        </a:tabLst>
                      </a:pPr>
                      <a:r>
                        <a:rPr lang="es-ES" sz="1400" b="1">
                          <a:latin typeface="Arial"/>
                          <a:ea typeface="Times New Roman"/>
                          <a:cs typeface="Times New Roman"/>
                        </a:rPr>
                        <a:t>S/i  (mts)</a:t>
                      </a:r>
                      <a:endParaRPr lang="es-ES" sz="1400">
                        <a:latin typeface="Times New Roman"/>
                        <a:ea typeface="Times New Roman"/>
                        <a:cs typeface="Times New Roman"/>
                      </a:endParaRPr>
                    </a:p>
                  </a:txBody>
                  <a:tcPr marL="63500" marR="63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F     </a:t>
                      </a:r>
                      <a:endParaRPr lang="es-ES" sz="1400" dirty="0">
                        <a:latin typeface="Times New Roman"/>
                        <a:ea typeface="Times New Roman"/>
                        <a:cs typeface="Times New Roman"/>
                      </a:endParaRPr>
                    </a:p>
                    <a:p>
                      <a:pPr algn="l">
                        <a:lnSpc>
                          <a:spcPct val="150000"/>
                        </a:lnSpc>
                        <a:spcAft>
                          <a:spcPts val="0"/>
                        </a:spcAft>
                        <a:tabLst>
                          <a:tab pos="1431925" algn="l"/>
                        </a:tabLst>
                      </a:pPr>
                      <a:r>
                        <a:rPr lang="es-ES" sz="1400" b="1" dirty="0">
                          <a:latin typeface="Arial"/>
                          <a:ea typeface="Times New Roman"/>
                          <a:cs typeface="Times New Roman"/>
                        </a:rPr>
                        <a:t>   </a:t>
                      </a:r>
                      <a:r>
                        <a:rPr lang="es-ES" sz="1400" b="1" dirty="0" smtClean="0">
                          <a:latin typeface="Arial"/>
                          <a:ea typeface="Times New Roman"/>
                          <a:cs typeface="Times New Roman"/>
                        </a:rPr>
                        <a:t>  </a:t>
                      </a:r>
                      <a:r>
                        <a:rPr lang="es-ES" sz="1400" b="1" dirty="0">
                          <a:latin typeface="Arial"/>
                          <a:ea typeface="Times New Roman"/>
                          <a:cs typeface="Times New Roman"/>
                        </a:rPr>
                        <a:t>M</a:t>
                      </a:r>
                      <a:endParaRPr lang="es-ES" sz="1400" dirty="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20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30</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18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28</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16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26</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15 a14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24</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- 14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- 24</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5083">
                <a:tc>
                  <a:txBody>
                    <a:bodyPr/>
                    <a:lstStyle/>
                    <a:p>
                      <a:pPr algn="l">
                        <a:lnSpc>
                          <a:spcPct val="150000"/>
                        </a:lnSpc>
                        <a:spcAft>
                          <a:spcPts val="0"/>
                        </a:spcAft>
                        <a:tabLst>
                          <a:tab pos="1431925" algn="l"/>
                        </a:tabLst>
                      </a:pPr>
                      <a:r>
                        <a:rPr lang="es-ES" sz="1400" b="1" dirty="0">
                          <a:solidFill>
                            <a:srgbClr val="FF0000"/>
                          </a:solidFill>
                          <a:latin typeface="Arial"/>
                          <a:ea typeface="Times New Roman"/>
                          <a:cs typeface="Times New Roman"/>
                        </a:rPr>
                        <a:t>Resistencia 1600(mts)    </a:t>
                      </a:r>
                      <a:endParaRPr lang="es-ES" sz="1400" dirty="0">
                        <a:solidFill>
                          <a:srgbClr val="FF0000"/>
                        </a:solidFill>
                        <a:latin typeface="Times New Roman"/>
                        <a:ea typeface="Times New Roman"/>
                        <a:cs typeface="Times New Roman"/>
                      </a:endParaRPr>
                    </a:p>
                  </a:txBody>
                  <a:tcPr marL="63500" marR="63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F    </a:t>
                      </a:r>
                      <a:endParaRPr lang="es-ES" sz="1400" dirty="0">
                        <a:latin typeface="Times New Roman"/>
                        <a:ea typeface="Times New Roman"/>
                        <a:cs typeface="Times New Roman"/>
                      </a:endParaRPr>
                    </a:p>
                    <a:p>
                      <a:pPr algn="ctr">
                        <a:lnSpc>
                          <a:spcPct val="150000"/>
                        </a:lnSpc>
                        <a:spcAft>
                          <a:spcPts val="0"/>
                        </a:spcAft>
                        <a:tabLst>
                          <a:tab pos="1431925" algn="l"/>
                        </a:tabLst>
                      </a:pPr>
                      <a:r>
                        <a:rPr lang="es-ES" sz="1400" b="1" dirty="0">
                          <a:latin typeface="Arial"/>
                          <a:ea typeface="Times New Roman"/>
                          <a:cs typeface="Times New Roman"/>
                        </a:rPr>
                        <a:t> M</a:t>
                      </a:r>
                      <a:endParaRPr lang="es-ES" sz="1400" dirty="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7.08</a:t>
                      </a:r>
                      <a:endParaRPr lang="es-ES" sz="1400" b="1" dirty="0">
                        <a:latin typeface="Times New Roman"/>
                        <a:ea typeface="Times New Roman"/>
                        <a:cs typeface="Times New Roman"/>
                      </a:endParaRPr>
                    </a:p>
                    <a:p>
                      <a:pPr algn="ctr">
                        <a:lnSpc>
                          <a:spcPct val="150000"/>
                        </a:lnSpc>
                        <a:spcAft>
                          <a:spcPts val="0"/>
                        </a:spcAft>
                        <a:tabLst>
                          <a:tab pos="1431925" algn="l"/>
                        </a:tabLst>
                      </a:pPr>
                      <a:r>
                        <a:rPr lang="es-ES" sz="1400" b="1" dirty="0">
                          <a:latin typeface="Arial"/>
                          <a:ea typeface="Times New Roman"/>
                          <a:cs typeface="Times New Roman"/>
                        </a:rPr>
                        <a:t>6.23</a:t>
                      </a:r>
                      <a:endParaRPr lang="es-ES" sz="1400" b="1"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7.11</a:t>
                      </a:r>
                    </a:p>
                    <a:p>
                      <a:pPr algn="ctr">
                        <a:lnSpc>
                          <a:spcPct val="150000"/>
                        </a:lnSpc>
                        <a:spcAft>
                          <a:spcPts val="0"/>
                        </a:spcAft>
                        <a:tabLst>
                          <a:tab pos="1431925" algn="l"/>
                        </a:tabLst>
                      </a:pPr>
                      <a:r>
                        <a:rPr lang="es-ES" sz="1400" b="1" dirty="0">
                          <a:latin typeface="Arial"/>
                          <a:ea typeface="Times New Roman"/>
                          <a:cs typeface="Times New Roman"/>
                        </a:rPr>
                        <a:t>6.26</a:t>
                      </a:r>
                      <a:endParaRPr lang="es-ES" sz="1400" b="1"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7.15</a:t>
                      </a:r>
                    </a:p>
                    <a:p>
                      <a:pPr algn="ctr">
                        <a:lnSpc>
                          <a:spcPct val="150000"/>
                        </a:lnSpc>
                        <a:spcAft>
                          <a:spcPts val="0"/>
                        </a:spcAft>
                        <a:tabLst>
                          <a:tab pos="1431925" algn="l"/>
                        </a:tabLst>
                      </a:pPr>
                      <a:r>
                        <a:rPr lang="es-ES" sz="1400" b="1" dirty="0">
                          <a:latin typeface="Arial"/>
                          <a:ea typeface="Times New Roman"/>
                          <a:cs typeface="Times New Roman"/>
                        </a:rPr>
                        <a:t>6.29</a:t>
                      </a:r>
                      <a:endParaRPr lang="es-ES" sz="1400" b="1"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7.16  a 7.19</a:t>
                      </a:r>
                      <a:endParaRPr lang="es-ES" sz="1400" b="1" dirty="0">
                        <a:latin typeface="Times New Roman"/>
                        <a:ea typeface="Times New Roman"/>
                        <a:cs typeface="Times New Roman"/>
                      </a:endParaRPr>
                    </a:p>
                    <a:p>
                      <a:pPr algn="ctr">
                        <a:lnSpc>
                          <a:spcPct val="150000"/>
                        </a:lnSpc>
                        <a:spcAft>
                          <a:spcPts val="0"/>
                        </a:spcAft>
                        <a:tabLst>
                          <a:tab pos="1431925" algn="l"/>
                        </a:tabLst>
                      </a:pPr>
                      <a:r>
                        <a:rPr lang="es-ES" sz="1400" b="1" dirty="0">
                          <a:latin typeface="Arial"/>
                          <a:ea typeface="Times New Roman"/>
                          <a:cs typeface="Times New Roman"/>
                        </a:rPr>
                        <a:t>6.32  a 6.35</a:t>
                      </a:r>
                      <a:endParaRPr lang="es-ES" sz="1400" b="1"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+ 7.19</a:t>
                      </a:r>
                      <a:endParaRPr lang="es-ES" sz="1400" b="1" dirty="0">
                        <a:latin typeface="Times New Roman"/>
                        <a:ea typeface="Times New Roman"/>
                        <a:cs typeface="Times New Roman"/>
                      </a:endParaRPr>
                    </a:p>
                    <a:p>
                      <a:pPr algn="ctr">
                        <a:lnSpc>
                          <a:spcPct val="150000"/>
                        </a:lnSpc>
                        <a:spcAft>
                          <a:spcPts val="0"/>
                        </a:spcAft>
                        <a:tabLst>
                          <a:tab pos="1431925" algn="l"/>
                        </a:tabLst>
                      </a:pPr>
                      <a:r>
                        <a:rPr lang="es-ES" sz="1400" b="1" dirty="0">
                          <a:latin typeface="Arial"/>
                          <a:ea typeface="Times New Roman"/>
                          <a:cs typeface="Times New Roman"/>
                        </a:rPr>
                        <a:t>+ 6.35</a:t>
                      </a:r>
                      <a:endParaRPr lang="es-ES" sz="1400" b="1"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5083">
                <a:tc>
                  <a:txBody>
                    <a:bodyPr/>
                    <a:lstStyle/>
                    <a:p>
                      <a:pPr algn="l">
                        <a:lnSpc>
                          <a:spcPct val="150000"/>
                        </a:lnSpc>
                        <a:spcAft>
                          <a:spcPts val="0"/>
                        </a:spcAft>
                        <a:tabLst>
                          <a:tab pos="1431925" algn="l"/>
                        </a:tabLst>
                      </a:pPr>
                      <a:r>
                        <a:rPr lang="es-ES" sz="1400" b="1">
                          <a:latin typeface="Arial"/>
                          <a:ea typeface="Times New Roman"/>
                          <a:cs typeface="Times New Roman"/>
                        </a:rPr>
                        <a:t>Coordinación (30mts.) Seg.</a:t>
                      </a:r>
                      <a:endParaRPr lang="es-ES" sz="1400">
                        <a:latin typeface="Times New Roman"/>
                        <a:ea typeface="Times New Roman"/>
                        <a:cs typeface="Times New Roman"/>
                      </a:endParaRPr>
                    </a:p>
                  </a:txBody>
                  <a:tcPr marL="63500" marR="63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F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M</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8.2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5.8</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8.4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6.2</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8.6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6.4</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8.8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6.4</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+8.8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+6.4</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5083">
                <a:tc>
                  <a:txBody>
                    <a:bodyPr/>
                    <a:lstStyle/>
                    <a:p>
                      <a:pPr algn="l">
                        <a:lnSpc>
                          <a:spcPct val="150000"/>
                        </a:lnSpc>
                        <a:spcAft>
                          <a:spcPts val="0"/>
                        </a:spcAft>
                        <a:tabLst>
                          <a:tab pos="1431925" algn="l"/>
                        </a:tabLst>
                      </a:pPr>
                      <a:r>
                        <a:rPr lang="es-ES" sz="1400" b="1">
                          <a:latin typeface="Arial"/>
                          <a:ea typeface="Times New Roman"/>
                          <a:cs typeface="Times New Roman"/>
                        </a:rPr>
                        <a:t>Teoría</a:t>
                      </a:r>
                      <a:endParaRPr lang="es-ES" sz="1400">
                        <a:latin typeface="Times New Roman"/>
                        <a:ea typeface="Times New Roman"/>
                        <a:cs typeface="Times New Roman"/>
                      </a:endParaRPr>
                    </a:p>
                  </a:txBody>
                  <a:tcPr marL="63500" marR="63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F     </a:t>
                      </a:r>
                      <a:endParaRPr lang="es-ES" sz="1400">
                        <a:latin typeface="Times New Roman"/>
                        <a:ea typeface="Times New Roman"/>
                        <a:cs typeface="Times New Roman"/>
                      </a:endParaRPr>
                    </a:p>
                    <a:p>
                      <a:pPr algn="l">
                        <a:lnSpc>
                          <a:spcPct val="150000"/>
                        </a:lnSpc>
                        <a:spcAft>
                          <a:spcPts val="0"/>
                        </a:spcAft>
                        <a:tabLst>
                          <a:tab pos="1431925" algn="l"/>
                        </a:tabLst>
                      </a:pPr>
                      <a:r>
                        <a:rPr lang="es-ES" sz="1400" b="1">
                          <a:latin typeface="Arial"/>
                          <a:ea typeface="Times New Roman"/>
                          <a:cs typeface="Times New Roman"/>
                        </a:rPr>
                        <a:t>     M</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Sin error</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1 error</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2 errores</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3 errores</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+de 3 errores</a:t>
                      </a:r>
                      <a:endParaRPr lang="es-ES" sz="1400" dirty="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CuadroTexto"/>
          <p:cNvSpPr txBox="1"/>
          <p:nvPr/>
        </p:nvSpPr>
        <p:spPr>
          <a:xfrm>
            <a:off x="1857356" y="571480"/>
            <a:ext cx="5286412" cy="461665"/>
          </a:xfrm>
          <a:prstGeom prst="rect">
            <a:avLst/>
          </a:prstGeom>
          <a:noFill/>
        </p:spPr>
        <p:txBody>
          <a:bodyPr wrap="square" rtlCol="0">
            <a:spAutoFit/>
          </a:bodyPr>
          <a:lstStyle/>
          <a:p>
            <a:pPr algn="ctr"/>
            <a:r>
              <a:rPr lang="pt-BR" sz="2400" b="1" dirty="0" smtClean="0"/>
              <a:t>CAMINO OLIMPICO </a:t>
            </a:r>
            <a:endParaRPr lang="es-ES" sz="2400" b="1" dirty="0"/>
          </a:p>
        </p:txBody>
      </p:sp>
      <p:graphicFrame>
        <p:nvGraphicFramePr>
          <p:cNvPr id="13" name="12 Diagrama"/>
          <p:cNvGraphicFramePr/>
          <p:nvPr/>
        </p:nvGraphicFramePr>
        <p:xfrm>
          <a:off x="1214414" y="1285860"/>
          <a:ext cx="6429420" cy="48577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13 Rectángulo"/>
          <p:cNvSpPr/>
          <p:nvPr/>
        </p:nvSpPr>
        <p:spPr>
          <a:xfrm rot="20140838">
            <a:off x="250672" y="3112741"/>
            <a:ext cx="8815811" cy="1015663"/>
          </a:xfrm>
          <a:prstGeom prst="rect">
            <a:avLst/>
          </a:prstGeom>
          <a:noFill/>
        </p:spPr>
        <p:txBody>
          <a:bodyPr wrap="square" lIns="91440" tIns="45720" rIns="91440" bIns="45720">
            <a:spAutoFit/>
          </a:bodyPr>
          <a:lstStyle/>
          <a:p>
            <a:pPr algn="ctr"/>
            <a:r>
              <a:rPr lang="pt-BR" sz="6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1RA VIA DE CLASIFICACIÓN</a:t>
            </a:r>
            <a:endParaRPr lang="es-ES" sz="60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1000"/>
                                        <p:tgtEl>
                                          <p:spTgt spid="14"/>
                                        </p:tgtEl>
                                      </p:cBhvr>
                                    </p:animEffect>
                                    <p:anim calcmode="lin" valueType="num">
                                      <p:cBhvr>
                                        <p:cTn id="15" dur="1000" fill="hold"/>
                                        <p:tgtEl>
                                          <p:spTgt spid="14"/>
                                        </p:tgtEl>
                                        <p:attrNameLst>
                                          <p:attrName>ppt_x</p:attrName>
                                        </p:attrNameLst>
                                      </p:cBhvr>
                                      <p:tavLst>
                                        <p:tav tm="0">
                                          <p:val>
                                            <p:strVal val="#ppt_x"/>
                                          </p:val>
                                        </p:tav>
                                        <p:tav tm="100000">
                                          <p:val>
                                            <p:strVal val="#ppt_x"/>
                                          </p:val>
                                        </p:tav>
                                      </p:tavLst>
                                    </p:anim>
                                    <p:anim calcmode="lin" valueType="num">
                                      <p:cBhvr>
                                        <p:cTn id="1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0">
        <p:bldAsOne/>
      </p:bldGraphic>
      <p:bldP spid="14"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1357290" y="285728"/>
            <a:ext cx="6910033"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NORMATIVAS DE SELECCIÓN Y TEST PEDAGÓGICOS </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EDAD: 14 AÑOS</a:t>
            </a: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 name="Table 2"/>
          <p:cNvGraphicFramePr>
            <a:graphicFrameLocks noGrp="1"/>
          </p:cNvGraphicFramePr>
          <p:nvPr/>
        </p:nvGraphicFramePr>
        <p:xfrm>
          <a:off x="642910" y="1211658"/>
          <a:ext cx="7929618" cy="5289176"/>
        </p:xfrm>
        <a:graphic>
          <a:graphicData uri="http://schemas.openxmlformats.org/drawingml/2006/table">
            <a:tbl>
              <a:tblPr/>
              <a:tblGrid>
                <a:gridCol w="1575452"/>
                <a:gridCol w="817077"/>
                <a:gridCol w="1029676"/>
                <a:gridCol w="1151842"/>
                <a:gridCol w="1174053"/>
                <a:gridCol w="1309704"/>
                <a:gridCol w="871814"/>
              </a:tblGrid>
              <a:tr h="478118">
                <a:tc>
                  <a:txBody>
                    <a:bodyPr/>
                    <a:lstStyle/>
                    <a:p>
                      <a:pPr algn="ctr">
                        <a:lnSpc>
                          <a:spcPct val="150000"/>
                        </a:lnSpc>
                        <a:spcAft>
                          <a:spcPts val="0"/>
                        </a:spcAft>
                        <a:tabLst>
                          <a:tab pos="1431925" algn="l"/>
                        </a:tabLst>
                      </a:pPr>
                      <a:endParaRPr lang="es-ES" sz="1400" dirty="0">
                        <a:latin typeface="Times New Roman"/>
                        <a:ea typeface="Times New Roman"/>
                        <a:cs typeface="Times New Roman"/>
                      </a:endParaRPr>
                    </a:p>
                    <a:p>
                      <a:pPr algn="ctr">
                        <a:lnSpc>
                          <a:spcPct val="150000"/>
                        </a:lnSpc>
                        <a:spcAft>
                          <a:spcPts val="0"/>
                        </a:spcAft>
                        <a:tabLst>
                          <a:tab pos="1431925" algn="l"/>
                        </a:tabLst>
                      </a:pPr>
                      <a:r>
                        <a:rPr lang="es-ES" sz="1400" b="1" dirty="0">
                          <a:latin typeface="Arial"/>
                          <a:ea typeface="Times New Roman"/>
                          <a:cs typeface="Times New Roman"/>
                        </a:rPr>
                        <a:t>Test</a:t>
                      </a:r>
                      <a:endParaRPr lang="es-ES" sz="1400" dirty="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Sexo</a:t>
                      </a:r>
                      <a:endParaRPr lang="es-ES" sz="140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endParaRPr lang="es-ES" sz="1600" b="1" dirty="0">
                        <a:latin typeface="Arial" pitchFamily="34" charset="0"/>
                        <a:ea typeface="Times New Roman"/>
                        <a:cs typeface="Arial" pitchFamily="34" charset="0"/>
                      </a:endParaRPr>
                    </a:p>
                    <a:p>
                      <a:pPr algn="ctr">
                        <a:lnSpc>
                          <a:spcPct val="150000"/>
                        </a:lnSpc>
                        <a:spcAft>
                          <a:spcPts val="0"/>
                        </a:spcAft>
                        <a:tabLst>
                          <a:tab pos="1431925" algn="l"/>
                        </a:tabLst>
                      </a:pPr>
                      <a:r>
                        <a:rPr lang="es-ES" sz="1600" b="1" dirty="0" smtClean="0">
                          <a:latin typeface="Arial" pitchFamily="34" charset="0"/>
                          <a:ea typeface="Times New Roman"/>
                          <a:cs typeface="Arial" pitchFamily="34" charset="0"/>
                        </a:rPr>
                        <a:t>10 pts</a:t>
                      </a:r>
                      <a:endParaRPr lang="es-ES" sz="1600" b="1" dirty="0">
                        <a:latin typeface="Arial" pitchFamily="34" charset="0"/>
                        <a:ea typeface="Times New Roman"/>
                        <a:cs typeface="Arial" pitchFamily="34"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endParaRPr lang="es-ES" sz="1600" b="1" dirty="0" smtClean="0">
                        <a:latin typeface="Arial" pitchFamily="34" charset="0"/>
                        <a:ea typeface="Times New Roman"/>
                        <a:cs typeface="Arial" pitchFamily="34" charset="0"/>
                      </a:endParaRPr>
                    </a:p>
                    <a:p>
                      <a:pPr algn="ctr">
                        <a:lnSpc>
                          <a:spcPct val="150000"/>
                        </a:lnSpc>
                        <a:spcAft>
                          <a:spcPts val="0"/>
                        </a:spcAft>
                        <a:tabLst>
                          <a:tab pos="1431925" algn="l"/>
                        </a:tabLst>
                      </a:pPr>
                      <a:r>
                        <a:rPr lang="es-ES" sz="1600" b="1" dirty="0" smtClean="0">
                          <a:latin typeface="Arial" pitchFamily="34" charset="0"/>
                          <a:ea typeface="Times New Roman"/>
                          <a:cs typeface="Arial" pitchFamily="34" charset="0"/>
                        </a:rPr>
                        <a:t>9 pts</a:t>
                      </a:r>
                      <a:endParaRPr lang="es-ES" sz="1600" b="1" dirty="0">
                        <a:latin typeface="Arial" pitchFamily="34" charset="0"/>
                        <a:ea typeface="Times New Roman"/>
                        <a:cs typeface="Arial" pitchFamily="34"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endParaRPr lang="es-ES" sz="1600" b="1" dirty="0" smtClean="0">
                        <a:latin typeface="Arial" pitchFamily="34" charset="0"/>
                        <a:ea typeface="Times New Roman"/>
                        <a:cs typeface="Arial" pitchFamily="34" charset="0"/>
                      </a:endParaRPr>
                    </a:p>
                    <a:p>
                      <a:pPr algn="ctr">
                        <a:lnSpc>
                          <a:spcPct val="150000"/>
                        </a:lnSpc>
                        <a:spcAft>
                          <a:spcPts val="0"/>
                        </a:spcAft>
                        <a:tabLst>
                          <a:tab pos="1431925" algn="l"/>
                        </a:tabLst>
                      </a:pPr>
                      <a:r>
                        <a:rPr lang="es-ES" sz="1600" b="1" dirty="0" smtClean="0">
                          <a:latin typeface="Arial" pitchFamily="34" charset="0"/>
                          <a:ea typeface="Times New Roman"/>
                          <a:cs typeface="Arial" pitchFamily="34" charset="0"/>
                        </a:rPr>
                        <a:t>8 pts</a:t>
                      </a:r>
                      <a:endParaRPr lang="es-ES" sz="1600" b="1" dirty="0">
                        <a:latin typeface="Arial" pitchFamily="34" charset="0"/>
                        <a:ea typeface="Times New Roman"/>
                        <a:cs typeface="Arial" pitchFamily="34"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endParaRPr lang="es-ES" sz="1600" b="1" dirty="0" smtClean="0">
                        <a:latin typeface="Arial" pitchFamily="34" charset="0"/>
                        <a:ea typeface="Times New Roman"/>
                        <a:cs typeface="Arial" pitchFamily="34" charset="0"/>
                      </a:endParaRPr>
                    </a:p>
                    <a:p>
                      <a:pPr algn="ctr">
                        <a:lnSpc>
                          <a:spcPct val="150000"/>
                        </a:lnSpc>
                        <a:spcAft>
                          <a:spcPts val="0"/>
                        </a:spcAft>
                        <a:tabLst>
                          <a:tab pos="1431925" algn="l"/>
                        </a:tabLst>
                      </a:pPr>
                      <a:r>
                        <a:rPr lang="es-ES" sz="1600" b="1" dirty="0" smtClean="0">
                          <a:latin typeface="Arial" pitchFamily="34" charset="0"/>
                          <a:ea typeface="Times New Roman"/>
                          <a:cs typeface="Arial" pitchFamily="34" charset="0"/>
                        </a:rPr>
                        <a:t>7 pts</a:t>
                      </a:r>
                      <a:endParaRPr lang="es-ES" sz="1600" b="1" dirty="0">
                        <a:latin typeface="Arial" pitchFamily="34" charset="0"/>
                        <a:ea typeface="Times New Roman"/>
                        <a:cs typeface="Arial" pitchFamily="34"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endParaRPr lang="es-ES" sz="1600" b="1" dirty="0" smtClean="0">
                        <a:latin typeface="Arial" pitchFamily="34" charset="0"/>
                        <a:ea typeface="Times New Roman"/>
                        <a:cs typeface="Arial" pitchFamily="34" charset="0"/>
                      </a:endParaRPr>
                    </a:p>
                    <a:p>
                      <a:pPr algn="ctr">
                        <a:lnSpc>
                          <a:spcPct val="150000"/>
                        </a:lnSpc>
                        <a:spcAft>
                          <a:spcPts val="0"/>
                        </a:spcAft>
                        <a:tabLst>
                          <a:tab pos="1431925" algn="l"/>
                        </a:tabLst>
                      </a:pPr>
                      <a:r>
                        <a:rPr lang="es-ES" sz="1600" b="1" dirty="0" smtClean="0">
                          <a:latin typeface="Arial" pitchFamily="34" charset="0"/>
                          <a:ea typeface="Times New Roman"/>
                          <a:cs typeface="Arial" pitchFamily="34" charset="0"/>
                        </a:rPr>
                        <a:t>6 pts</a:t>
                      </a:r>
                      <a:endParaRPr lang="es-ES" sz="1600" b="1" dirty="0">
                        <a:latin typeface="Arial" pitchFamily="34" charset="0"/>
                        <a:ea typeface="Times New Roman"/>
                        <a:cs typeface="Arial" pitchFamily="34"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8118">
                <a:tc>
                  <a:txBody>
                    <a:bodyPr/>
                    <a:lstStyle/>
                    <a:p>
                      <a:pPr algn="l">
                        <a:lnSpc>
                          <a:spcPct val="150000"/>
                        </a:lnSpc>
                        <a:spcAft>
                          <a:spcPts val="0"/>
                        </a:spcAft>
                        <a:tabLst>
                          <a:tab pos="1431925" algn="l"/>
                        </a:tabLst>
                      </a:pPr>
                      <a:r>
                        <a:rPr lang="es-ES" sz="1400" b="1">
                          <a:latin typeface="Arial"/>
                          <a:ea typeface="Times New Roman"/>
                          <a:cs typeface="Times New Roman"/>
                        </a:rPr>
                        <a:t>Talla (mts.)</a:t>
                      </a:r>
                      <a:endParaRPr lang="es-ES" sz="1400">
                        <a:latin typeface="Times New Roman"/>
                        <a:ea typeface="Times New Roman"/>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smtClean="0">
                          <a:latin typeface="Arial"/>
                          <a:ea typeface="Times New Roman"/>
                          <a:cs typeface="Times New Roman"/>
                        </a:rPr>
                        <a:t> F     </a:t>
                      </a:r>
                      <a:endParaRPr lang="es-ES" sz="1400" dirty="0">
                        <a:latin typeface="Times New Roman"/>
                        <a:ea typeface="Times New Roman"/>
                        <a:cs typeface="Times New Roman"/>
                      </a:endParaRPr>
                    </a:p>
                    <a:p>
                      <a:pPr algn="l">
                        <a:lnSpc>
                          <a:spcPct val="150000"/>
                        </a:lnSpc>
                        <a:spcAft>
                          <a:spcPts val="0"/>
                        </a:spcAft>
                        <a:tabLst>
                          <a:tab pos="1431925" algn="l"/>
                        </a:tabLst>
                      </a:pPr>
                      <a:r>
                        <a:rPr lang="es-ES" sz="1400" b="1" dirty="0">
                          <a:latin typeface="Arial"/>
                          <a:ea typeface="Times New Roman"/>
                          <a:cs typeface="Times New Roman"/>
                        </a:rPr>
                        <a:t>   </a:t>
                      </a:r>
                      <a:r>
                        <a:rPr lang="es-ES" sz="1400" b="1" dirty="0" smtClean="0">
                          <a:latin typeface="Arial"/>
                          <a:ea typeface="Times New Roman"/>
                          <a:cs typeface="Times New Roman"/>
                        </a:rPr>
                        <a:t>   </a:t>
                      </a:r>
                      <a:r>
                        <a:rPr lang="es-ES" sz="1400" b="1" dirty="0">
                          <a:latin typeface="Arial"/>
                          <a:ea typeface="Times New Roman"/>
                          <a:cs typeface="Times New Roman"/>
                        </a:rPr>
                        <a:t>M</a:t>
                      </a:r>
                      <a:endParaRPr lang="es-ES" sz="1400" dirty="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166           </a:t>
                      </a:r>
                      <a:endParaRPr lang="es-ES" sz="1400" dirty="0">
                        <a:latin typeface="Times New Roman"/>
                        <a:ea typeface="Times New Roman"/>
                        <a:cs typeface="Times New Roman"/>
                      </a:endParaRPr>
                    </a:p>
                    <a:p>
                      <a:pPr algn="l">
                        <a:lnSpc>
                          <a:spcPct val="150000"/>
                        </a:lnSpc>
                        <a:spcAft>
                          <a:spcPts val="0"/>
                        </a:spcAft>
                        <a:tabLst>
                          <a:tab pos="1431925" algn="l"/>
                        </a:tabLst>
                      </a:pPr>
                      <a:r>
                        <a:rPr lang="es-ES" sz="1400" b="1" dirty="0">
                          <a:latin typeface="Arial"/>
                          <a:ea typeface="Times New Roman"/>
                          <a:cs typeface="Times New Roman"/>
                        </a:rPr>
                        <a:t>      174 </a:t>
                      </a:r>
                      <a:endParaRPr lang="es-ES" sz="1400" dirty="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165 a163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173 a171</a:t>
                      </a:r>
                      <a:endParaRPr lang="es-ES" sz="140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160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170  a 168</a:t>
                      </a:r>
                      <a:endParaRPr lang="es-ES" sz="140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157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165</a:t>
                      </a:r>
                      <a:endParaRPr lang="es-ES" sz="140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  157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 -  165</a:t>
                      </a:r>
                      <a:endParaRPr lang="es-ES" sz="140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8118">
                <a:tc>
                  <a:txBody>
                    <a:bodyPr/>
                    <a:lstStyle/>
                    <a:p>
                      <a:pPr algn="l">
                        <a:lnSpc>
                          <a:spcPct val="150000"/>
                        </a:lnSpc>
                        <a:spcAft>
                          <a:spcPts val="0"/>
                        </a:spcAft>
                        <a:tabLst>
                          <a:tab pos="1431925" algn="l"/>
                        </a:tabLst>
                      </a:pPr>
                      <a:r>
                        <a:rPr lang="es-ES" sz="1400" b="1">
                          <a:latin typeface="Arial"/>
                          <a:ea typeface="Times New Roman"/>
                          <a:cs typeface="Times New Roman"/>
                        </a:rPr>
                        <a:t>Despegue ( cm)</a:t>
                      </a:r>
                      <a:endParaRPr lang="es-ES" sz="1400">
                        <a:latin typeface="Times New Roman"/>
                        <a:ea typeface="Times New Roman"/>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F    </a:t>
                      </a:r>
                      <a:endParaRPr lang="es-ES" sz="1400" dirty="0">
                        <a:latin typeface="Times New Roman"/>
                        <a:ea typeface="Times New Roman"/>
                        <a:cs typeface="Times New Roman"/>
                      </a:endParaRPr>
                    </a:p>
                    <a:p>
                      <a:pPr algn="l">
                        <a:lnSpc>
                          <a:spcPct val="150000"/>
                        </a:lnSpc>
                        <a:spcAft>
                          <a:spcPts val="0"/>
                        </a:spcAft>
                        <a:tabLst>
                          <a:tab pos="1431925" algn="l"/>
                        </a:tabLst>
                      </a:pPr>
                      <a:r>
                        <a:rPr lang="es-ES" sz="1400" b="1" dirty="0">
                          <a:latin typeface="Arial"/>
                          <a:ea typeface="Times New Roman"/>
                          <a:cs typeface="Times New Roman"/>
                        </a:rPr>
                        <a:t>    </a:t>
                      </a:r>
                      <a:r>
                        <a:rPr lang="es-ES" sz="1400" b="1" dirty="0" smtClean="0">
                          <a:latin typeface="Arial"/>
                          <a:ea typeface="Times New Roman"/>
                          <a:cs typeface="Times New Roman"/>
                        </a:rPr>
                        <a:t>  </a:t>
                      </a:r>
                      <a:r>
                        <a:rPr lang="es-ES" sz="1400" b="1" dirty="0">
                          <a:latin typeface="Arial"/>
                          <a:ea typeface="Times New Roman"/>
                          <a:cs typeface="Times New Roman"/>
                        </a:rPr>
                        <a:t>M</a:t>
                      </a:r>
                      <a:endParaRPr lang="es-ES" sz="1400" dirty="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35     </a:t>
                      </a:r>
                      <a:endParaRPr lang="es-ES" sz="1400" dirty="0">
                        <a:latin typeface="Times New Roman"/>
                        <a:ea typeface="Times New Roman"/>
                        <a:cs typeface="Times New Roman"/>
                      </a:endParaRPr>
                    </a:p>
                    <a:p>
                      <a:pPr algn="ctr">
                        <a:lnSpc>
                          <a:spcPct val="150000"/>
                        </a:lnSpc>
                        <a:spcAft>
                          <a:spcPts val="0"/>
                        </a:spcAft>
                        <a:tabLst>
                          <a:tab pos="1431925" algn="l"/>
                        </a:tabLst>
                      </a:pPr>
                      <a:r>
                        <a:rPr lang="es-ES" sz="1400" b="1" dirty="0">
                          <a:latin typeface="Arial"/>
                          <a:ea typeface="Times New Roman"/>
                          <a:cs typeface="Times New Roman"/>
                        </a:rPr>
                        <a:t>50</a:t>
                      </a:r>
                      <a:endParaRPr lang="es-ES" sz="1400" dirty="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32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47</a:t>
                      </a:r>
                      <a:endParaRPr lang="es-ES" sz="140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29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44</a:t>
                      </a:r>
                      <a:endParaRPr lang="es-ES" sz="140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26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  41</a:t>
                      </a:r>
                      <a:endParaRPr lang="es-ES" sz="140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    26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    41</a:t>
                      </a:r>
                      <a:endParaRPr lang="es-ES" sz="140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7176">
                <a:tc>
                  <a:txBody>
                    <a:bodyPr/>
                    <a:lstStyle/>
                    <a:p>
                      <a:pPr algn="l">
                        <a:lnSpc>
                          <a:spcPct val="150000"/>
                        </a:lnSpc>
                        <a:spcAft>
                          <a:spcPts val="0"/>
                        </a:spcAft>
                        <a:tabLst>
                          <a:tab pos="1431925" algn="l"/>
                        </a:tabLst>
                      </a:pPr>
                      <a:r>
                        <a:rPr lang="es-ES" sz="1400" b="1" dirty="0">
                          <a:latin typeface="Arial"/>
                          <a:ea typeface="Times New Roman"/>
                          <a:cs typeface="Times New Roman"/>
                        </a:rPr>
                        <a:t>Velocidad </a:t>
                      </a:r>
                      <a:endParaRPr lang="es-ES" sz="1400" dirty="0">
                        <a:latin typeface="Times New Roman"/>
                        <a:ea typeface="Times New Roman"/>
                        <a:cs typeface="Times New Roman"/>
                      </a:endParaRPr>
                    </a:p>
                    <a:p>
                      <a:pPr algn="l">
                        <a:lnSpc>
                          <a:spcPct val="150000"/>
                        </a:lnSpc>
                        <a:spcAft>
                          <a:spcPts val="0"/>
                        </a:spcAft>
                        <a:tabLst>
                          <a:tab pos="1431925" algn="l"/>
                        </a:tabLst>
                      </a:pPr>
                      <a:r>
                        <a:rPr lang="es-ES" sz="1400" b="1" dirty="0">
                          <a:latin typeface="Arial"/>
                          <a:ea typeface="Times New Roman"/>
                          <a:cs typeface="Times New Roman"/>
                        </a:rPr>
                        <a:t> 30  (mts)   (seg).</a:t>
                      </a:r>
                      <a:endParaRPr lang="es-ES" sz="1400" dirty="0">
                        <a:latin typeface="Times New Roman"/>
                        <a:ea typeface="Times New Roman"/>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F     </a:t>
                      </a:r>
                      <a:endParaRPr lang="es-ES" sz="1400" dirty="0">
                        <a:latin typeface="Times New Roman"/>
                        <a:ea typeface="Times New Roman"/>
                        <a:cs typeface="Times New Roman"/>
                      </a:endParaRPr>
                    </a:p>
                    <a:p>
                      <a:pPr algn="l">
                        <a:lnSpc>
                          <a:spcPct val="150000"/>
                        </a:lnSpc>
                        <a:spcAft>
                          <a:spcPts val="0"/>
                        </a:spcAft>
                        <a:tabLst>
                          <a:tab pos="1431925" algn="l"/>
                        </a:tabLst>
                      </a:pPr>
                      <a:r>
                        <a:rPr lang="es-ES" sz="1400" b="1" dirty="0">
                          <a:latin typeface="Arial"/>
                          <a:ea typeface="Times New Roman"/>
                          <a:cs typeface="Times New Roman"/>
                        </a:rPr>
                        <a:t>   </a:t>
                      </a:r>
                      <a:r>
                        <a:rPr lang="es-ES" sz="1400" b="1" dirty="0" smtClean="0">
                          <a:latin typeface="Arial"/>
                          <a:ea typeface="Times New Roman"/>
                          <a:cs typeface="Times New Roman"/>
                        </a:rPr>
                        <a:t>   </a:t>
                      </a:r>
                      <a:r>
                        <a:rPr lang="es-ES" sz="1400" b="1" dirty="0">
                          <a:latin typeface="Arial"/>
                          <a:ea typeface="Times New Roman"/>
                          <a:cs typeface="Times New Roman"/>
                        </a:rPr>
                        <a:t>M</a:t>
                      </a:r>
                      <a:endParaRPr lang="es-ES" sz="1400" dirty="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5.0 </a:t>
                      </a:r>
                      <a:endParaRPr lang="es-ES" sz="1400" dirty="0">
                        <a:latin typeface="Times New Roman"/>
                        <a:ea typeface="Times New Roman"/>
                        <a:cs typeface="Times New Roman"/>
                      </a:endParaRPr>
                    </a:p>
                    <a:p>
                      <a:pPr algn="ctr">
                        <a:lnSpc>
                          <a:spcPct val="150000"/>
                        </a:lnSpc>
                        <a:spcAft>
                          <a:spcPts val="0"/>
                        </a:spcAft>
                        <a:tabLst>
                          <a:tab pos="1431925" algn="l"/>
                        </a:tabLst>
                      </a:pPr>
                      <a:r>
                        <a:rPr lang="es-ES" sz="1400" b="1" dirty="0">
                          <a:latin typeface="Arial"/>
                          <a:ea typeface="Times New Roman"/>
                          <a:cs typeface="Times New Roman"/>
                        </a:rPr>
                        <a:t>4.6</a:t>
                      </a:r>
                      <a:endParaRPr lang="es-ES" sz="1400" dirty="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5.2    </a:t>
                      </a:r>
                      <a:endParaRPr lang="es-ES" sz="1400" dirty="0">
                        <a:latin typeface="Times New Roman"/>
                        <a:ea typeface="Times New Roman"/>
                        <a:cs typeface="Times New Roman"/>
                      </a:endParaRPr>
                    </a:p>
                    <a:p>
                      <a:pPr algn="ctr">
                        <a:lnSpc>
                          <a:spcPct val="150000"/>
                        </a:lnSpc>
                        <a:spcAft>
                          <a:spcPts val="0"/>
                        </a:spcAft>
                        <a:tabLst>
                          <a:tab pos="1431925" algn="l"/>
                        </a:tabLst>
                      </a:pPr>
                      <a:r>
                        <a:rPr lang="es-ES" sz="1400" b="1" dirty="0">
                          <a:latin typeface="Arial"/>
                          <a:ea typeface="Times New Roman"/>
                          <a:cs typeface="Times New Roman"/>
                        </a:rPr>
                        <a:t>4.8</a:t>
                      </a:r>
                      <a:endParaRPr lang="es-ES" sz="1400" dirty="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5.4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5.0</a:t>
                      </a:r>
                      <a:endParaRPr lang="es-ES" sz="140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5.6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5.2</a:t>
                      </a:r>
                      <a:endParaRPr lang="es-ES" sz="140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  5.6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  5.1</a:t>
                      </a:r>
                      <a:endParaRPr lang="es-ES" sz="140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8118">
                <a:tc>
                  <a:txBody>
                    <a:bodyPr/>
                    <a:lstStyle/>
                    <a:p>
                      <a:pPr algn="l">
                        <a:lnSpc>
                          <a:spcPct val="150000"/>
                        </a:lnSpc>
                        <a:spcAft>
                          <a:spcPts val="0"/>
                        </a:spcAft>
                        <a:tabLst>
                          <a:tab pos="1431925" algn="l"/>
                        </a:tabLst>
                      </a:pPr>
                      <a:r>
                        <a:rPr lang="es-ES" sz="1400" b="1" dirty="0">
                          <a:latin typeface="Arial"/>
                          <a:ea typeface="Times New Roman"/>
                          <a:cs typeface="Times New Roman"/>
                        </a:rPr>
                        <a:t>Lanzamiento (s/i)  ( mts).</a:t>
                      </a:r>
                      <a:endParaRPr lang="es-ES" sz="1400" dirty="0">
                        <a:latin typeface="Times New Roman"/>
                        <a:ea typeface="Times New Roman"/>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F     </a:t>
                      </a:r>
                      <a:endParaRPr lang="es-ES" sz="1400" dirty="0">
                        <a:latin typeface="Times New Roman"/>
                        <a:ea typeface="Times New Roman"/>
                        <a:cs typeface="Times New Roman"/>
                      </a:endParaRPr>
                    </a:p>
                    <a:p>
                      <a:pPr algn="l">
                        <a:lnSpc>
                          <a:spcPct val="150000"/>
                        </a:lnSpc>
                        <a:spcAft>
                          <a:spcPts val="0"/>
                        </a:spcAft>
                        <a:tabLst>
                          <a:tab pos="1431925" algn="l"/>
                        </a:tabLst>
                      </a:pPr>
                      <a:r>
                        <a:rPr lang="es-ES" sz="1400" b="1" dirty="0">
                          <a:latin typeface="Arial"/>
                          <a:ea typeface="Times New Roman"/>
                          <a:cs typeface="Times New Roman"/>
                        </a:rPr>
                        <a:t>   </a:t>
                      </a:r>
                      <a:r>
                        <a:rPr lang="es-ES" sz="1400" b="1" dirty="0" smtClean="0">
                          <a:latin typeface="Arial"/>
                          <a:ea typeface="Times New Roman"/>
                          <a:cs typeface="Times New Roman"/>
                        </a:rPr>
                        <a:t>   </a:t>
                      </a:r>
                      <a:r>
                        <a:rPr lang="es-ES" sz="1400" b="1" dirty="0">
                          <a:latin typeface="Arial"/>
                          <a:ea typeface="Times New Roman"/>
                          <a:cs typeface="Times New Roman"/>
                        </a:rPr>
                        <a:t>M</a:t>
                      </a:r>
                      <a:endParaRPr lang="es-ES" sz="1400" dirty="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22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33</a:t>
                      </a:r>
                      <a:endParaRPr lang="es-ES" sz="140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20         </a:t>
                      </a:r>
                      <a:endParaRPr lang="es-ES" sz="1400" dirty="0">
                        <a:latin typeface="Times New Roman"/>
                        <a:ea typeface="Times New Roman"/>
                        <a:cs typeface="Times New Roman"/>
                      </a:endParaRPr>
                    </a:p>
                    <a:p>
                      <a:pPr algn="ctr">
                        <a:lnSpc>
                          <a:spcPct val="150000"/>
                        </a:lnSpc>
                        <a:spcAft>
                          <a:spcPts val="0"/>
                        </a:spcAft>
                        <a:tabLst>
                          <a:tab pos="1431925" algn="l"/>
                        </a:tabLst>
                      </a:pPr>
                      <a:r>
                        <a:rPr lang="es-ES" sz="1400" b="1" dirty="0">
                          <a:latin typeface="Arial"/>
                          <a:ea typeface="Times New Roman"/>
                          <a:cs typeface="Times New Roman"/>
                        </a:rPr>
                        <a:t>32  a 31</a:t>
                      </a:r>
                      <a:endParaRPr lang="es-ES" sz="1400" dirty="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  18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29</a:t>
                      </a:r>
                      <a:endParaRPr lang="es-ES" sz="140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17a 16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  26</a:t>
                      </a:r>
                      <a:endParaRPr lang="es-ES" sz="140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   16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  26</a:t>
                      </a:r>
                      <a:endParaRPr lang="es-ES" sz="140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8118">
                <a:tc>
                  <a:txBody>
                    <a:bodyPr/>
                    <a:lstStyle/>
                    <a:p>
                      <a:pPr algn="l">
                        <a:lnSpc>
                          <a:spcPct val="150000"/>
                        </a:lnSpc>
                        <a:spcAft>
                          <a:spcPts val="0"/>
                        </a:spcAft>
                        <a:tabLst>
                          <a:tab pos="1431925" algn="l"/>
                        </a:tabLst>
                      </a:pPr>
                      <a:r>
                        <a:rPr lang="es-ES" sz="1400" b="1" dirty="0">
                          <a:solidFill>
                            <a:srgbClr val="FF0000"/>
                          </a:solidFill>
                          <a:latin typeface="Arial"/>
                          <a:ea typeface="Times New Roman"/>
                          <a:cs typeface="Times New Roman"/>
                        </a:rPr>
                        <a:t>Resistencia 1600(mts)    </a:t>
                      </a:r>
                      <a:endParaRPr lang="es-ES" sz="1400" dirty="0">
                        <a:solidFill>
                          <a:srgbClr val="FF0000"/>
                        </a:solidFill>
                        <a:latin typeface="Times New Roman"/>
                        <a:ea typeface="Times New Roman"/>
                        <a:cs typeface="Times New Roman"/>
                      </a:endParaRPr>
                    </a:p>
                  </a:txBody>
                  <a:tcPr marL="63500" marR="63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F    </a:t>
                      </a:r>
                      <a:endParaRPr lang="es-ES" sz="1400" dirty="0">
                        <a:latin typeface="Times New Roman"/>
                        <a:ea typeface="Times New Roman"/>
                        <a:cs typeface="Times New Roman"/>
                      </a:endParaRPr>
                    </a:p>
                    <a:p>
                      <a:pPr algn="ctr">
                        <a:lnSpc>
                          <a:spcPct val="150000"/>
                        </a:lnSpc>
                        <a:spcAft>
                          <a:spcPts val="0"/>
                        </a:spcAft>
                        <a:tabLst>
                          <a:tab pos="1431925" algn="l"/>
                        </a:tabLst>
                      </a:pPr>
                      <a:r>
                        <a:rPr lang="es-ES" sz="1400" b="1" dirty="0">
                          <a:latin typeface="Arial"/>
                          <a:ea typeface="Times New Roman"/>
                          <a:cs typeface="Times New Roman"/>
                        </a:rPr>
                        <a:t> M</a:t>
                      </a:r>
                      <a:endParaRPr lang="es-ES" sz="1400" dirty="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7.08</a:t>
                      </a:r>
                      <a:endParaRPr lang="es-ES" sz="1400" b="1" dirty="0">
                        <a:latin typeface="Times New Roman"/>
                        <a:ea typeface="Times New Roman"/>
                        <a:cs typeface="Times New Roman"/>
                      </a:endParaRPr>
                    </a:p>
                    <a:p>
                      <a:pPr algn="ctr">
                        <a:lnSpc>
                          <a:spcPct val="150000"/>
                        </a:lnSpc>
                        <a:spcAft>
                          <a:spcPts val="0"/>
                        </a:spcAft>
                        <a:tabLst>
                          <a:tab pos="1431925" algn="l"/>
                        </a:tabLst>
                      </a:pPr>
                      <a:r>
                        <a:rPr lang="es-ES" sz="1400" b="1" dirty="0">
                          <a:latin typeface="Arial"/>
                          <a:ea typeface="Times New Roman"/>
                          <a:cs typeface="Times New Roman"/>
                        </a:rPr>
                        <a:t>6.23</a:t>
                      </a:r>
                      <a:endParaRPr lang="es-ES" sz="1400" b="1"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7.11</a:t>
                      </a:r>
                    </a:p>
                    <a:p>
                      <a:pPr algn="ctr">
                        <a:lnSpc>
                          <a:spcPct val="150000"/>
                        </a:lnSpc>
                        <a:spcAft>
                          <a:spcPts val="0"/>
                        </a:spcAft>
                        <a:tabLst>
                          <a:tab pos="1431925" algn="l"/>
                        </a:tabLst>
                      </a:pPr>
                      <a:r>
                        <a:rPr lang="es-ES" sz="1400" b="1" dirty="0">
                          <a:latin typeface="Arial"/>
                          <a:ea typeface="Times New Roman"/>
                          <a:cs typeface="Times New Roman"/>
                        </a:rPr>
                        <a:t>6.26</a:t>
                      </a:r>
                      <a:endParaRPr lang="es-ES" sz="1400" b="1"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7.15</a:t>
                      </a:r>
                    </a:p>
                    <a:p>
                      <a:pPr algn="ctr">
                        <a:lnSpc>
                          <a:spcPct val="150000"/>
                        </a:lnSpc>
                        <a:spcAft>
                          <a:spcPts val="0"/>
                        </a:spcAft>
                        <a:tabLst>
                          <a:tab pos="1431925" algn="l"/>
                        </a:tabLst>
                      </a:pPr>
                      <a:r>
                        <a:rPr lang="es-ES" sz="1400" b="1" dirty="0">
                          <a:latin typeface="Arial"/>
                          <a:ea typeface="Times New Roman"/>
                          <a:cs typeface="Times New Roman"/>
                        </a:rPr>
                        <a:t>6.29</a:t>
                      </a:r>
                      <a:endParaRPr lang="es-ES" sz="1400" b="1"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7.16  a 7.19</a:t>
                      </a:r>
                      <a:endParaRPr lang="es-ES" sz="1400" b="1" dirty="0">
                        <a:latin typeface="Times New Roman"/>
                        <a:ea typeface="Times New Roman"/>
                        <a:cs typeface="Times New Roman"/>
                      </a:endParaRPr>
                    </a:p>
                    <a:p>
                      <a:pPr algn="ctr">
                        <a:lnSpc>
                          <a:spcPct val="150000"/>
                        </a:lnSpc>
                        <a:spcAft>
                          <a:spcPts val="0"/>
                        </a:spcAft>
                        <a:tabLst>
                          <a:tab pos="1431925" algn="l"/>
                        </a:tabLst>
                      </a:pPr>
                      <a:r>
                        <a:rPr lang="es-ES" sz="1400" b="1" dirty="0">
                          <a:latin typeface="Arial"/>
                          <a:ea typeface="Times New Roman"/>
                          <a:cs typeface="Times New Roman"/>
                        </a:rPr>
                        <a:t>6.32  a 6.35</a:t>
                      </a:r>
                      <a:endParaRPr lang="es-ES" sz="1400" b="1"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+ 7.19</a:t>
                      </a:r>
                      <a:endParaRPr lang="es-ES" sz="1400" b="1" dirty="0">
                        <a:latin typeface="Times New Roman"/>
                        <a:ea typeface="Times New Roman"/>
                        <a:cs typeface="Times New Roman"/>
                      </a:endParaRPr>
                    </a:p>
                    <a:p>
                      <a:pPr algn="ctr">
                        <a:lnSpc>
                          <a:spcPct val="150000"/>
                        </a:lnSpc>
                        <a:spcAft>
                          <a:spcPts val="0"/>
                        </a:spcAft>
                        <a:tabLst>
                          <a:tab pos="1431925" algn="l"/>
                        </a:tabLst>
                      </a:pPr>
                      <a:r>
                        <a:rPr lang="es-ES" sz="1400" b="1" dirty="0">
                          <a:latin typeface="Arial"/>
                          <a:ea typeface="Times New Roman"/>
                          <a:cs typeface="Times New Roman"/>
                        </a:rPr>
                        <a:t>+ 6.35</a:t>
                      </a:r>
                      <a:endParaRPr lang="es-ES" sz="1400" b="1"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8118">
                <a:tc>
                  <a:txBody>
                    <a:bodyPr/>
                    <a:lstStyle/>
                    <a:p>
                      <a:pPr algn="l">
                        <a:lnSpc>
                          <a:spcPct val="150000"/>
                        </a:lnSpc>
                        <a:spcAft>
                          <a:spcPts val="0"/>
                        </a:spcAft>
                        <a:tabLst>
                          <a:tab pos="1431925" algn="l"/>
                        </a:tabLst>
                      </a:pPr>
                      <a:r>
                        <a:rPr lang="es-ES" sz="1400" b="1">
                          <a:latin typeface="Arial"/>
                          <a:ea typeface="Times New Roman"/>
                          <a:cs typeface="Times New Roman"/>
                        </a:rPr>
                        <a:t>Coordinación; </a:t>
                      </a:r>
                      <a:endParaRPr lang="es-ES" sz="1400">
                        <a:latin typeface="Times New Roman"/>
                        <a:ea typeface="Times New Roman"/>
                        <a:cs typeface="Times New Roman"/>
                      </a:endParaRPr>
                    </a:p>
                    <a:p>
                      <a:pPr algn="l">
                        <a:lnSpc>
                          <a:spcPct val="150000"/>
                        </a:lnSpc>
                        <a:spcAft>
                          <a:spcPts val="0"/>
                        </a:spcAft>
                        <a:tabLst>
                          <a:tab pos="1431925" algn="l"/>
                        </a:tabLst>
                      </a:pPr>
                      <a:r>
                        <a:rPr lang="es-ES" sz="1400" b="1">
                          <a:latin typeface="Arial"/>
                          <a:ea typeface="Times New Roman"/>
                          <a:cs typeface="Times New Roman"/>
                        </a:rPr>
                        <a:t>30 mts.  (seg)</a:t>
                      </a:r>
                      <a:endParaRPr lang="es-ES" sz="1400">
                        <a:latin typeface="Times New Roman"/>
                        <a:ea typeface="Times New Roman"/>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F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 M</a:t>
                      </a:r>
                      <a:endParaRPr lang="es-ES" sz="140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7.50 seg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5.4 seg</a:t>
                      </a:r>
                      <a:endParaRPr lang="es-ES" sz="140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7.55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5.7</a:t>
                      </a:r>
                      <a:endParaRPr lang="es-ES" sz="140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7.58  </a:t>
                      </a:r>
                      <a:endParaRPr lang="es-ES" sz="1400" dirty="0">
                        <a:latin typeface="Times New Roman"/>
                        <a:ea typeface="Times New Roman"/>
                        <a:cs typeface="Times New Roman"/>
                      </a:endParaRPr>
                    </a:p>
                    <a:p>
                      <a:pPr algn="ctr">
                        <a:lnSpc>
                          <a:spcPct val="150000"/>
                        </a:lnSpc>
                        <a:spcAft>
                          <a:spcPts val="0"/>
                        </a:spcAft>
                        <a:tabLst>
                          <a:tab pos="1431925" algn="l"/>
                        </a:tabLst>
                      </a:pPr>
                      <a:r>
                        <a:rPr lang="es-ES" sz="1400" b="1" dirty="0">
                          <a:latin typeface="Arial"/>
                          <a:ea typeface="Times New Roman"/>
                          <a:cs typeface="Times New Roman"/>
                        </a:rPr>
                        <a:t>6.0</a:t>
                      </a:r>
                      <a:endParaRPr lang="es-ES" sz="1400" dirty="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8.00  </a:t>
                      </a:r>
                      <a:endParaRPr lang="es-ES" sz="1400" dirty="0">
                        <a:latin typeface="Times New Roman"/>
                        <a:ea typeface="Times New Roman"/>
                        <a:cs typeface="Times New Roman"/>
                      </a:endParaRPr>
                    </a:p>
                    <a:p>
                      <a:pPr algn="ctr">
                        <a:lnSpc>
                          <a:spcPct val="150000"/>
                        </a:lnSpc>
                        <a:spcAft>
                          <a:spcPts val="0"/>
                        </a:spcAft>
                        <a:tabLst>
                          <a:tab pos="1431925" algn="l"/>
                        </a:tabLst>
                      </a:pPr>
                      <a:r>
                        <a:rPr lang="es-ES" sz="1400" b="1" dirty="0">
                          <a:latin typeface="Arial"/>
                          <a:ea typeface="Times New Roman"/>
                          <a:cs typeface="Times New Roman"/>
                        </a:rPr>
                        <a:t>6.1  a 6.2</a:t>
                      </a:r>
                      <a:endParaRPr lang="es-ES" sz="1400" dirty="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tabLst>
                          <a:tab pos="1431925" algn="l"/>
                        </a:tabLst>
                      </a:pPr>
                      <a:r>
                        <a:rPr lang="es-ES" sz="1400" b="1">
                          <a:latin typeface="Arial"/>
                          <a:ea typeface="Times New Roman"/>
                          <a:cs typeface="Times New Roman"/>
                        </a:rPr>
                        <a:t>   +  8.2</a:t>
                      </a:r>
                      <a:endParaRPr lang="es-ES" sz="140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8118">
                <a:tc>
                  <a:txBody>
                    <a:bodyPr/>
                    <a:lstStyle/>
                    <a:p>
                      <a:pPr algn="l">
                        <a:lnSpc>
                          <a:spcPct val="150000"/>
                        </a:lnSpc>
                        <a:spcAft>
                          <a:spcPts val="0"/>
                        </a:spcAft>
                        <a:tabLst>
                          <a:tab pos="1431925" algn="l"/>
                        </a:tabLst>
                      </a:pPr>
                      <a:r>
                        <a:rPr lang="es-ES" sz="1400" b="1">
                          <a:latin typeface="Arial"/>
                          <a:ea typeface="Times New Roman"/>
                          <a:cs typeface="Times New Roman"/>
                        </a:rPr>
                        <a:t>Teoría</a:t>
                      </a:r>
                      <a:endParaRPr lang="es-ES" sz="1400">
                        <a:latin typeface="Times New Roman"/>
                        <a:ea typeface="Times New Roman"/>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F     </a:t>
                      </a:r>
                      <a:endParaRPr lang="es-ES" sz="1400" dirty="0">
                        <a:latin typeface="Times New Roman"/>
                        <a:ea typeface="Times New Roman"/>
                        <a:cs typeface="Times New Roman"/>
                      </a:endParaRPr>
                    </a:p>
                    <a:p>
                      <a:pPr algn="l">
                        <a:lnSpc>
                          <a:spcPct val="150000"/>
                        </a:lnSpc>
                        <a:spcAft>
                          <a:spcPts val="0"/>
                        </a:spcAft>
                        <a:tabLst>
                          <a:tab pos="1431925" algn="l"/>
                        </a:tabLst>
                      </a:pPr>
                      <a:r>
                        <a:rPr lang="es-ES" sz="1400" b="1" dirty="0">
                          <a:latin typeface="Arial"/>
                          <a:ea typeface="Times New Roman"/>
                          <a:cs typeface="Times New Roman"/>
                        </a:rPr>
                        <a:t>   </a:t>
                      </a:r>
                      <a:r>
                        <a:rPr lang="es-ES" sz="1400" b="1" dirty="0" smtClean="0">
                          <a:latin typeface="Arial"/>
                          <a:ea typeface="Times New Roman"/>
                          <a:cs typeface="Times New Roman"/>
                        </a:rPr>
                        <a:t>   M</a:t>
                      </a:r>
                      <a:endParaRPr lang="es-ES" sz="1400" dirty="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Sin error</a:t>
                      </a:r>
                      <a:endParaRPr lang="es-ES" sz="140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1 error</a:t>
                      </a:r>
                      <a:endParaRPr lang="es-ES" sz="140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2 errores</a:t>
                      </a:r>
                      <a:endParaRPr lang="es-ES" sz="140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3 errores</a:t>
                      </a:r>
                      <a:endParaRPr lang="es-ES" sz="1400" dirty="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 de 3erroes</a:t>
                      </a:r>
                      <a:endParaRPr lang="es-ES" sz="1400" dirty="0">
                        <a:latin typeface="Times New Roman"/>
                        <a:ea typeface="Times New Roman"/>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1019553" y="405450"/>
            <a:ext cx="6910033"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NORMATIVAS DE SELECCIÓN Y TEST PEDAGÓGICOS </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EDAD: 15 AÑOS</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Table 4"/>
          <p:cNvGraphicFramePr>
            <a:graphicFrameLocks noGrp="1"/>
          </p:cNvGraphicFramePr>
          <p:nvPr/>
        </p:nvGraphicFramePr>
        <p:xfrm>
          <a:off x="785786" y="1357298"/>
          <a:ext cx="7715303" cy="5212080"/>
        </p:xfrm>
        <a:graphic>
          <a:graphicData uri="http://schemas.openxmlformats.org/drawingml/2006/table">
            <a:tbl>
              <a:tblPr/>
              <a:tblGrid>
                <a:gridCol w="1504805"/>
                <a:gridCol w="765128"/>
                <a:gridCol w="1016215"/>
                <a:gridCol w="1214446"/>
                <a:gridCol w="1143008"/>
                <a:gridCol w="1116833"/>
                <a:gridCol w="954868"/>
              </a:tblGrid>
              <a:tr h="508000">
                <a:tc>
                  <a:txBody>
                    <a:bodyPr/>
                    <a:lstStyle/>
                    <a:p>
                      <a:pPr algn="l">
                        <a:lnSpc>
                          <a:spcPct val="150000"/>
                        </a:lnSpc>
                        <a:spcAft>
                          <a:spcPts val="0"/>
                        </a:spcAft>
                        <a:tabLst>
                          <a:tab pos="1431925" algn="l"/>
                        </a:tabLst>
                      </a:pPr>
                      <a:endParaRPr lang="es-ES" sz="1400" dirty="0">
                        <a:latin typeface="Times New Roman"/>
                        <a:ea typeface="Times New Roman"/>
                        <a:cs typeface="Times New Roman"/>
                      </a:endParaRPr>
                    </a:p>
                    <a:p>
                      <a:pPr algn="l">
                        <a:lnSpc>
                          <a:spcPct val="150000"/>
                        </a:lnSpc>
                        <a:spcAft>
                          <a:spcPts val="0"/>
                        </a:spcAft>
                        <a:tabLst>
                          <a:tab pos="1431925" algn="l"/>
                        </a:tabLst>
                      </a:pPr>
                      <a:r>
                        <a:rPr lang="es-ES" sz="1400" b="1" dirty="0">
                          <a:latin typeface="Arial"/>
                          <a:ea typeface="Times New Roman"/>
                          <a:cs typeface="Times New Roman"/>
                        </a:rPr>
                        <a:t>Test</a:t>
                      </a:r>
                      <a:endParaRPr lang="es-ES" sz="1400" dirty="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Sexo</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endParaRPr lang="es-ES" sz="1600" b="1" dirty="0">
                        <a:latin typeface="Arial" pitchFamily="34" charset="0"/>
                        <a:ea typeface="Times New Roman"/>
                        <a:cs typeface="Arial" pitchFamily="34" charset="0"/>
                      </a:endParaRPr>
                    </a:p>
                    <a:p>
                      <a:pPr algn="ctr">
                        <a:lnSpc>
                          <a:spcPct val="150000"/>
                        </a:lnSpc>
                        <a:spcAft>
                          <a:spcPts val="0"/>
                        </a:spcAft>
                        <a:tabLst>
                          <a:tab pos="1431925" algn="l"/>
                        </a:tabLst>
                      </a:pPr>
                      <a:r>
                        <a:rPr lang="es-ES" sz="1600" b="1" dirty="0" smtClean="0">
                          <a:latin typeface="Arial" pitchFamily="34" charset="0"/>
                          <a:ea typeface="Times New Roman"/>
                          <a:cs typeface="Arial" pitchFamily="34" charset="0"/>
                        </a:rPr>
                        <a:t>10 pts</a:t>
                      </a:r>
                      <a:endParaRPr lang="es-ES" sz="1600" b="1" dirty="0">
                        <a:latin typeface="Arial" pitchFamily="34" charset="0"/>
                        <a:ea typeface="Times New Roman"/>
                        <a:cs typeface="Arial" pitchFamily="34"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endParaRPr lang="es-ES" sz="1600" b="1" dirty="0" smtClean="0">
                        <a:latin typeface="Arial" pitchFamily="34" charset="0"/>
                        <a:ea typeface="Times New Roman"/>
                        <a:cs typeface="Arial" pitchFamily="34" charset="0"/>
                      </a:endParaRPr>
                    </a:p>
                    <a:p>
                      <a:pPr algn="ctr">
                        <a:lnSpc>
                          <a:spcPct val="150000"/>
                        </a:lnSpc>
                        <a:spcAft>
                          <a:spcPts val="0"/>
                        </a:spcAft>
                        <a:tabLst>
                          <a:tab pos="1431925" algn="l"/>
                        </a:tabLst>
                      </a:pPr>
                      <a:r>
                        <a:rPr lang="es-ES" sz="1600" b="1" dirty="0" smtClean="0">
                          <a:latin typeface="Arial" pitchFamily="34" charset="0"/>
                          <a:ea typeface="Times New Roman"/>
                          <a:cs typeface="Arial" pitchFamily="34" charset="0"/>
                        </a:rPr>
                        <a:t>9 pts</a:t>
                      </a:r>
                      <a:endParaRPr lang="es-ES" sz="1600" b="1" dirty="0">
                        <a:latin typeface="Arial" pitchFamily="34" charset="0"/>
                        <a:ea typeface="Times New Roman"/>
                        <a:cs typeface="Arial" pitchFamily="34"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endParaRPr lang="es-ES" sz="1600" b="1" dirty="0" smtClean="0">
                        <a:latin typeface="Arial" pitchFamily="34" charset="0"/>
                        <a:ea typeface="Times New Roman"/>
                        <a:cs typeface="Arial" pitchFamily="34" charset="0"/>
                      </a:endParaRPr>
                    </a:p>
                    <a:p>
                      <a:pPr algn="ctr">
                        <a:lnSpc>
                          <a:spcPct val="150000"/>
                        </a:lnSpc>
                        <a:spcAft>
                          <a:spcPts val="0"/>
                        </a:spcAft>
                        <a:tabLst>
                          <a:tab pos="1431925" algn="l"/>
                        </a:tabLst>
                      </a:pPr>
                      <a:r>
                        <a:rPr lang="es-ES" sz="1600" b="1" dirty="0" smtClean="0">
                          <a:latin typeface="Arial" pitchFamily="34" charset="0"/>
                          <a:ea typeface="Times New Roman"/>
                          <a:cs typeface="Arial" pitchFamily="34" charset="0"/>
                        </a:rPr>
                        <a:t>8 pts</a:t>
                      </a:r>
                      <a:endParaRPr lang="es-ES" sz="1600" b="1" dirty="0">
                        <a:latin typeface="Arial" pitchFamily="34" charset="0"/>
                        <a:ea typeface="Times New Roman"/>
                        <a:cs typeface="Arial" pitchFamily="34"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endParaRPr lang="es-ES" sz="1600" b="1" dirty="0" smtClean="0">
                        <a:latin typeface="Arial" pitchFamily="34" charset="0"/>
                        <a:ea typeface="Times New Roman"/>
                        <a:cs typeface="Arial" pitchFamily="34" charset="0"/>
                      </a:endParaRPr>
                    </a:p>
                    <a:p>
                      <a:pPr algn="ctr">
                        <a:lnSpc>
                          <a:spcPct val="150000"/>
                        </a:lnSpc>
                        <a:spcAft>
                          <a:spcPts val="0"/>
                        </a:spcAft>
                        <a:tabLst>
                          <a:tab pos="1431925" algn="l"/>
                        </a:tabLst>
                      </a:pPr>
                      <a:r>
                        <a:rPr lang="es-ES" sz="1600" b="1" dirty="0" smtClean="0">
                          <a:latin typeface="Arial" pitchFamily="34" charset="0"/>
                          <a:ea typeface="Times New Roman"/>
                          <a:cs typeface="Arial" pitchFamily="34" charset="0"/>
                        </a:rPr>
                        <a:t>7 pts</a:t>
                      </a:r>
                      <a:endParaRPr lang="es-ES" sz="1600" b="1" dirty="0">
                        <a:latin typeface="Arial" pitchFamily="34" charset="0"/>
                        <a:ea typeface="Times New Roman"/>
                        <a:cs typeface="Arial" pitchFamily="34"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endParaRPr lang="es-ES" sz="1600" b="1" dirty="0" smtClean="0">
                        <a:latin typeface="Arial" pitchFamily="34" charset="0"/>
                        <a:ea typeface="Times New Roman"/>
                        <a:cs typeface="Arial" pitchFamily="34" charset="0"/>
                      </a:endParaRPr>
                    </a:p>
                    <a:p>
                      <a:pPr algn="ctr">
                        <a:lnSpc>
                          <a:spcPct val="150000"/>
                        </a:lnSpc>
                        <a:spcAft>
                          <a:spcPts val="0"/>
                        </a:spcAft>
                        <a:tabLst>
                          <a:tab pos="1431925" algn="l"/>
                        </a:tabLst>
                      </a:pPr>
                      <a:r>
                        <a:rPr lang="es-ES" sz="1600" b="1" dirty="0" smtClean="0">
                          <a:latin typeface="Arial" pitchFamily="34" charset="0"/>
                          <a:ea typeface="Times New Roman"/>
                          <a:cs typeface="Arial" pitchFamily="34" charset="0"/>
                        </a:rPr>
                        <a:t>6 pts</a:t>
                      </a:r>
                      <a:endParaRPr lang="es-ES" sz="1600" b="1" dirty="0">
                        <a:latin typeface="Arial" pitchFamily="34" charset="0"/>
                        <a:ea typeface="Times New Roman"/>
                        <a:cs typeface="Arial" pitchFamily="34" charset="0"/>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000">
                <a:tc>
                  <a:txBody>
                    <a:bodyPr/>
                    <a:lstStyle/>
                    <a:p>
                      <a:pPr algn="l">
                        <a:lnSpc>
                          <a:spcPct val="150000"/>
                        </a:lnSpc>
                        <a:spcAft>
                          <a:spcPts val="0"/>
                        </a:spcAft>
                        <a:tabLst>
                          <a:tab pos="1431925" algn="l"/>
                        </a:tabLst>
                      </a:pPr>
                      <a:r>
                        <a:rPr lang="es-ES" sz="1400" b="1" dirty="0">
                          <a:latin typeface="Arial"/>
                          <a:ea typeface="Times New Roman"/>
                          <a:cs typeface="Times New Roman"/>
                        </a:rPr>
                        <a:t>Talla (mts.)</a:t>
                      </a:r>
                      <a:endParaRPr lang="es-ES" sz="1400" dirty="0">
                        <a:latin typeface="Times New Roman"/>
                        <a:ea typeface="Times New Roman"/>
                        <a:cs typeface="Times New Roman"/>
                      </a:endParaRPr>
                    </a:p>
                  </a:txBody>
                  <a:tcPr marL="63500" marR="63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F</a:t>
                      </a:r>
                      <a:endParaRPr lang="es-ES" sz="1400" dirty="0">
                        <a:latin typeface="Times New Roman"/>
                        <a:ea typeface="Times New Roman"/>
                        <a:cs typeface="Times New Roman"/>
                      </a:endParaRPr>
                    </a:p>
                    <a:p>
                      <a:pPr algn="l">
                        <a:lnSpc>
                          <a:spcPct val="150000"/>
                        </a:lnSpc>
                        <a:spcAft>
                          <a:spcPts val="0"/>
                        </a:spcAft>
                        <a:tabLst>
                          <a:tab pos="1431925" algn="l"/>
                        </a:tabLst>
                      </a:pPr>
                      <a:r>
                        <a:rPr lang="es-ES" sz="1400" b="1" dirty="0">
                          <a:latin typeface="Arial"/>
                          <a:ea typeface="Times New Roman"/>
                          <a:cs typeface="Times New Roman"/>
                        </a:rPr>
                        <a:t>  </a:t>
                      </a:r>
                      <a:r>
                        <a:rPr lang="es-ES" sz="1400" b="1" dirty="0" smtClean="0">
                          <a:latin typeface="Arial"/>
                          <a:ea typeface="Times New Roman"/>
                          <a:cs typeface="Times New Roman"/>
                        </a:rPr>
                        <a:t>   </a:t>
                      </a:r>
                      <a:r>
                        <a:rPr lang="es-ES" sz="1400" b="1" dirty="0">
                          <a:latin typeface="Arial"/>
                          <a:ea typeface="Times New Roman"/>
                          <a:cs typeface="Times New Roman"/>
                        </a:rPr>
                        <a:t>M</a:t>
                      </a:r>
                      <a:endParaRPr lang="es-ES" sz="1400" dirty="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1.70</a:t>
                      </a:r>
                      <a:endParaRPr lang="es-ES" sz="1400" dirty="0">
                        <a:latin typeface="Times New Roman"/>
                        <a:ea typeface="Times New Roman"/>
                        <a:cs typeface="Times New Roman"/>
                      </a:endParaRPr>
                    </a:p>
                    <a:p>
                      <a:pPr algn="ctr">
                        <a:lnSpc>
                          <a:spcPct val="150000"/>
                        </a:lnSpc>
                        <a:spcAft>
                          <a:spcPts val="0"/>
                        </a:spcAft>
                        <a:tabLst>
                          <a:tab pos="1431925" algn="l"/>
                        </a:tabLst>
                      </a:pPr>
                      <a:r>
                        <a:rPr lang="es-ES" sz="1400" b="1" dirty="0">
                          <a:latin typeface="Arial"/>
                          <a:ea typeface="Times New Roman"/>
                          <a:cs typeface="Times New Roman"/>
                        </a:rPr>
                        <a:t>1.78</a:t>
                      </a:r>
                      <a:endParaRPr lang="es-ES" sz="1400" dirty="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1.68   </a:t>
                      </a:r>
                      <a:endParaRPr lang="es-ES" sz="1400" dirty="0">
                        <a:latin typeface="Times New Roman"/>
                        <a:ea typeface="Times New Roman"/>
                        <a:cs typeface="Times New Roman"/>
                      </a:endParaRPr>
                    </a:p>
                    <a:p>
                      <a:pPr algn="ctr">
                        <a:lnSpc>
                          <a:spcPct val="150000"/>
                        </a:lnSpc>
                        <a:spcAft>
                          <a:spcPts val="0"/>
                        </a:spcAft>
                        <a:tabLst>
                          <a:tab pos="1431925" algn="l"/>
                        </a:tabLst>
                      </a:pPr>
                      <a:r>
                        <a:rPr lang="es-ES" sz="1400" b="1" dirty="0">
                          <a:latin typeface="Arial"/>
                          <a:ea typeface="Times New Roman"/>
                          <a:cs typeface="Times New Roman"/>
                        </a:rPr>
                        <a:t>1.75</a:t>
                      </a:r>
                      <a:endParaRPr lang="es-ES" sz="1400" dirty="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1.66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171</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164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168</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   164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   168</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000">
                <a:tc>
                  <a:txBody>
                    <a:bodyPr/>
                    <a:lstStyle/>
                    <a:p>
                      <a:pPr algn="l">
                        <a:lnSpc>
                          <a:spcPct val="150000"/>
                        </a:lnSpc>
                        <a:spcAft>
                          <a:spcPts val="0"/>
                        </a:spcAft>
                        <a:tabLst>
                          <a:tab pos="1431925" algn="l"/>
                        </a:tabLst>
                      </a:pPr>
                      <a:r>
                        <a:rPr lang="es-ES" sz="1400" b="1">
                          <a:latin typeface="Arial"/>
                          <a:ea typeface="Times New Roman"/>
                          <a:cs typeface="Times New Roman"/>
                        </a:rPr>
                        <a:t>Despegue  (cm)</a:t>
                      </a:r>
                      <a:endParaRPr lang="es-ES" sz="1400">
                        <a:latin typeface="Times New Roman"/>
                        <a:ea typeface="Times New Roman"/>
                        <a:cs typeface="Times New Roman"/>
                      </a:endParaRPr>
                    </a:p>
                  </a:txBody>
                  <a:tcPr marL="63500" marR="63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F</a:t>
                      </a:r>
                      <a:endParaRPr lang="es-ES" sz="1400" dirty="0">
                        <a:latin typeface="Times New Roman"/>
                        <a:ea typeface="Times New Roman"/>
                        <a:cs typeface="Times New Roman"/>
                      </a:endParaRPr>
                    </a:p>
                    <a:p>
                      <a:pPr algn="l">
                        <a:lnSpc>
                          <a:spcPct val="150000"/>
                        </a:lnSpc>
                        <a:spcAft>
                          <a:spcPts val="0"/>
                        </a:spcAft>
                        <a:tabLst>
                          <a:tab pos="1431925" algn="l"/>
                        </a:tabLst>
                      </a:pPr>
                      <a:r>
                        <a:rPr lang="es-ES" sz="1400" b="1" dirty="0">
                          <a:latin typeface="Arial"/>
                          <a:ea typeface="Times New Roman"/>
                          <a:cs typeface="Times New Roman"/>
                        </a:rPr>
                        <a:t> </a:t>
                      </a:r>
                      <a:r>
                        <a:rPr lang="es-ES" sz="1400" b="1" dirty="0" smtClean="0">
                          <a:latin typeface="Arial"/>
                          <a:ea typeface="Times New Roman"/>
                          <a:cs typeface="Times New Roman"/>
                        </a:rPr>
                        <a:t>    </a:t>
                      </a:r>
                      <a:r>
                        <a:rPr lang="es-ES" sz="1400" b="1" dirty="0">
                          <a:latin typeface="Arial"/>
                          <a:ea typeface="Times New Roman"/>
                          <a:cs typeface="Times New Roman"/>
                        </a:rPr>
                        <a:t>M</a:t>
                      </a:r>
                      <a:endParaRPr lang="es-ES" sz="1400" dirty="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38</a:t>
                      </a:r>
                      <a:endParaRPr lang="es-ES" sz="1400" dirty="0">
                        <a:latin typeface="Times New Roman"/>
                        <a:ea typeface="Times New Roman"/>
                        <a:cs typeface="Times New Roman"/>
                      </a:endParaRPr>
                    </a:p>
                    <a:p>
                      <a:pPr algn="ctr">
                        <a:lnSpc>
                          <a:spcPct val="150000"/>
                        </a:lnSpc>
                        <a:spcAft>
                          <a:spcPts val="0"/>
                        </a:spcAft>
                        <a:tabLst>
                          <a:tab pos="1431925" algn="l"/>
                        </a:tabLst>
                      </a:pPr>
                      <a:r>
                        <a:rPr lang="es-ES" sz="1400" b="1" dirty="0">
                          <a:latin typeface="Arial"/>
                          <a:ea typeface="Times New Roman"/>
                          <a:cs typeface="Times New Roman"/>
                        </a:rPr>
                        <a:t>60</a:t>
                      </a:r>
                      <a:endParaRPr lang="es-ES" sz="1400" dirty="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35</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57</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31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54</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28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51</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    28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    51</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000">
                <a:tc>
                  <a:txBody>
                    <a:bodyPr/>
                    <a:lstStyle/>
                    <a:p>
                      <a:pPr algn="l">
                        <a:lnSpc>
                          <a:spcPct val="150000"/>
                        </a:lnSpc>
                        <a:spcAft>
                          <a:spcPts val="0"/>
                        </a:spcAft>
                        <a:tabLst>
                          <a:tab pos="1431925" algn="l"/>
                        </a:tabLst>
                      </a:pPr>
                      <a:r>
                        <a:rPr lang="es-ES" sz="1400" b="1">
                          <a:latin typeface="Arial"/>
                          <a:ea typeface="Times New Roman"/>
                          <a:cs typeface="Times New Roman"/>
                        </a:rPr>
                        <a:t>Velocidad; 30 mts.  (seg)</a:t>
                      </a:r>
                      <a:endParaRPr lang="es-ES" sz="1400">
                        <a:latin typeface="Times New Roman"/>
                        <a:ea typeface="Times New Roman"/>
                        <a:cs typeface="Times New Roman"/>
                      </a:endParaRPr>
                    </a:p>
                  </a:txBody>
                  <a:tcPr marL="63500" marR="63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F</a:t>
                      </a:r>
                      <a:endParaRPr lang="es-ES" sz="1400" dirty="0">
                        <a:latin typeface="Times New Roman"/>
                        <a:ea typeface="Times New Roman"/>
                        <a:cs typeface="Times New Roman"/>
                      </a:endParaRPr>
                    </a:p>
                    <a:p>
                      <a:pPr algn="l">
                        <a:lnSpc>
                          <a:spcPct val="150000"/>
                        </a:lnSpc>
                        <a:spcAft>
                          <a:spcPts val="0"/>
                        </a:spcAft>
                        <a:tabLst>
                          <a:tab pos="1431925" algn="l"/>
                        </a:tabLst>
                      </a:pPr>
                      <a:r>
                        <a:rPr lang="es-ES" sz="1400" b="1" dirty="0">
                          <a:latin typeface="Arial"/>
                          <a:ea typeface="Times New Roman"/>
                          <a:cs typeface="Times New Roman"/>
                        </a:rPr>
                        <a:t> </a:t>
                      </a:r>
                      <a:r>
                        <a:rPr lang="es-ES" sz="1400" b="1" dirty="0" smtClean="0">
                          <a:latin typeface="Arial"/>
                          <a:ea typeface="Times New Roman"/>
                          <a:cs typeface="Times New Roman"/>
                        </a:rPr>
                        <a:t>    </a:t>
                      </a:r>
                      <a:r>
                        <a:rPr lang="es-ES" sz="1400" b="1" dirty="0">
                          <a:latin typeface="Arial"/>
                          <a:ea typeface="Times New Roman"/>
                          <a:cs typeface="Times New Roman"/>
                        </a:rPr>
                        <a:t>M</a:t>
                      </a:r>
                      <a:endParaRPr lang="es-ES" sz="1400" dirty="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4.8</a:t>
                      </a:r>
                      <a:endParaRPr lang="es-ES" sz="1400" dirty="0">
                        <a:latin typeface="Times New Roman"/>
                        <a:ea typeface="Times New Roman"/>
                        <a:cs typeface="Times New Roman"/>
                      </a:endParaRPr>
                    </a:p>
                    <a:p>
                      <a:pPr algn="ctr">
                        <a:lnSpc>
                          <a:spcPct val="150000"/>
                        </a:lnSpc>
                        <a:spcAft>
                          <a:spcPts val="0"/>
                        </a:spcAft>
                        <a:tabLst>
                          <a:tab pos="1431925" algn="l"/>
                        </a:tabLst>
                      </a:pPr>
                      <a:r>
                        <a:rPr lang="es-ES" sz="1400" b="1" dirty="0">
                          <a:latin typeface="Arial"/>
                          <a:ea typeface="Times New Roman"/>
                          <a:cs typeface="Times New Roman"/>
                        </a:rPr>
                        <a:t>4.4</a:t>
                      </a:r>
                      <a:endParaRPr lang="es-ES" sz="1400" dirty="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5.0      </a:t>
                      </a:r>
                      <a:endParaRPr lang="es-ES" sz="1400" dirty="0">
                        <a:latin typeface="Times New Roman"/>
                        <a:ea typeface="Times New Roman"/>
                        <a:cs typeface="Times New Roman"/>
                      </a:endParaRPr>
                    </a:p>
                    <a:p>
                      <a:pPr algn="ctr">
                        <a:lnSpc>
                          <a:spcPct val="150000"/>
                        </a:lnSpc>
                        <a:spcAft>
                          <a:spcPts val="0"/>
                        </a:spcAft>
                        <a:tabLst>
                          <a:tab pos="1431925" algn="l"/>
                        </a:tabLst>
                      </a:pPr>
                      <a:r>
                        <a:rPr lang="es-ES" sz="1400" b="1" dirty="0">
                          <a:latin typeface="Arial"/>
                          <a:ea typeface="Times New Roman"/>
                          <a:cs typeface="Times New Roman"/>
                        </a:rPr>
                        <a:t>4.6</a:t>
                      </a:r>
                      <a:endParaRPr lang="es-ES" sz="1400" dirty="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5.2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4.8</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5.4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4.9 a5.0</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   5.4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   5.0</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000">
                <a:tc>
                  <a:txBody>
                    <a:bodyPr/>
                    <a:lstStyle/>
                    <a:p>
                      <a:pPr algn="l">
                        <a:lnSpc>
                          <a:spcPct val="150000"/>
                        </a:lnSpc>
                        <a:spcAft>
                          <a:spcPts val="0"/>
                        </a:spcAft>
                        <a:tabLst>
                          <a:tab pos="1431925" algn="l"/>
                        </a:tabLst>
                      </a:pPr>
                      <a:r>
                        <a:rPr lang="es-ES" sz="1400" b="1">
                          <a:latin typeface="Arial"/>
                          <a:ea typeface="Times New Roman"/>
                          <a:cs typeface="Times New Roman"/>
                        </a:rPr>
                        <a:t>Lanzamiento</a:t>
                      </a:r>
                      <a:endParaRPr lang="es-ES" sz="1400">
                        <a:latin typeface="Times New Roman"/>
                        <a:ea typeface="Times New Roman"/>
                        <a:cs typeface="Times New Roman"/>
                      </a:endParaRPr>
                    </a:p>
                    <a:p>
                      <a:pPr algn="l">
                        <a:lnSpc>
                          <a:spcPct val="150000"/>
                        </a:lnSpc>
                        <a:spcAft>
                          <a:spcPts val="0"/>
                        </a:spcAft>
                        <a:tabLst>
                          <a:tab pos="1431925" algn="l"/>
                        </a:tabLst>
                      </a:pPr>
                      <a:r>
                        <a:rPr lang="es-ES" sz="1400" b="1">
                          <a:latin typeface="Arial"/>
                          <a:ea typeface="Times New Roman"/>
                          <a:cs typeface="Times New Roman"/>
                        </a:rPr>
                        <a:t> (s/i)     metros.</a:t>
                      </a:r>
                      <a:endParaRPr lang="es-ES" sz="1400">
                        <a:latin typeface="Times New Roman"/>
                        <a:ea typeface="Times New Roman"/>
                        <a:cs typeface="Times New Roman"/>
                      </a:endParaRPr>
                    </a:p>
                  </a:txBody>
                  <a:tcPr marL="63500" marR="63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F</a:t>
                      </a:r>
                      <a:endParaRPr lang="es-ES" sz="1400" dirty="0">
                        <a:latin typeface="Times New Roman"/>
                        <a:ea typeface="Times New Roman"/>
                        <a:cs typeface="Times New Roman"/>
                      </a:endParaRPr>
                    </a:p>
                    <a:p>
                      <a:pPr algn="l">
                        <a:lnSpc>
                          <a:spcPct val="150000"/>
                        </a:lnSpc>
                        <a:spcAft>
                          <a:spcPts val="0"/>
                        </a:spcAft>
                        <a:tabLst>
                          <a:tab pos="1431925" algn="l"/>
                        </a:tabLst>
                      </a:pPr>
                      <a:r>
                        <a:rPr lang="es-ES" sz="1400" b="1" dirty="0">
                          <a:latin typeface="Arial"/>
                          <a:ea typeface="Times New Roman"/>
                          <a:cs typeface="Times New Roman"/>
                        </a:rPr>
                        <a:t> </a:t>
                      </a:r>
                      <a:r>
                        <a:rPr lang="es-ES" sz="1400" b="1" dirty="0" smtClean="0">
                          <a:latin typeface="Arial"/>
                          <a:ea typeface="Times New Roman"/>
                          <a:cs typeface="Times New Roman"/>
                        </a:rPr>
                        <a:t>    </a:t>
                      </a:r>
                      <a:r>
                        <a:rPr lang="es-ES" sz="1400" b="1" dirty="0">
                          <a:latin typeface="Arial"/>
                          <a:ea typeface="Times New Roman"/>
                          <a:cs typeface="Times New Roman"/>
                        </a:rPr>
                        <a:t>M</a:t>
                      </a:r>
                      <a:endParaRPr lang="es-ES" sz="1400" dirty="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27</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36</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25</a:t>
                      </a:r>
                      <a:endParaRPr lang="es-ES" sz="1400" dirty="0">
                        <a:latin typeface="Times New Roman"/>
                        <a:ea typeface="Times New Roman"/>
                        <a:cs typeface="Times New Roman"/>
                      </a:endParaRPr>
                    </a:p>
                    <a:p>
                      <a:pPr algn="ctr">
                        <a:lnSpc>
                          <a:spcPct val="150000"/>
                        </a:lnSpc>
                        <a:spcAft>
                          <a:spcPts val="0"/>
                        </a:spcAft>
                        <a:tabLst>
                          <a:tab pos="1431925" algn="l"/>
                        </a:tabLst>
                      </a:pPr>
                      <a:r>
                        <a:rPr lang="es-ES" sz="1400" b="1" dirty="0">
                          <a:latin typeface="Arial"/>
                          <a:ea typeface="Times New Roman"/>
                          <a:cs typeface="Times New Roman"/>
                        </a:rPr>
                        <a:t>34</a:t>
                      </a:r>
                      <a:endParaRPr lang="es-ES" sz="1400" dirty="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23        </a:t>
                      </a:r>
                      <a:endParaRPr lang="es-ES" sz="1400" dirty="0">
                        <a:latin typeface="Times New Roman"/>
                        <a:ea typeface="Times New Roman"/>
                        <a:cs typeface="Times New Roman"/>
                      </a:endParaRPr>
                    </a:p>
                    <a:p>
                      <a:pPr algn="ctr">
                        <a:lnSpc>
                          <a:spcPct val="150000"/>
                        </a:lnSpc>
                        <a:spcAft>
                          <a:spcPts val="0"/>
                        </a:spcAft>
                        <a:tabLst>
                          <a:tab pos="1431925" algn="l"/>
                        </a:tabLst>
                      </a:pPr>
                      <a:r>
                        <a:rPr lang="es-ES" sz="1400" b="1" dirty="0">
                          <a:latin typeface="Arial"/>
                          <a:ea typeface="Times New Roman"/>
                          <a:cs typeface="Times New Roman"/>
                        </a:rPr>
                        <a:t>32</a:t>
                      </a:r>
                      <a:endParaRPr lang="es-ES" sz="1400" dirty="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22  a 21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31  a 30</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     21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     30</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000">
                <a:tc>
                  <a:txBody>
                    <a:bodyPr/>
                    <a:lstStyle/>
                    <a:p>
                      <a:pPr algn="l">
                        <a:lnSpc>
                          <a:spcPct val="150000"/>
                        </a:lnSpc>
                        <a:spcAft>
                          <a:spcPts val="0"/>
                        </a:spcAft>
                        <a:tabLst>
                          <a:tab pos="1431925" algn="l"/>
                        </a:tabLst>
                      </a:pPr>
                      <a:r>
                        <a:rPr lang="es-ES" sz="1400" b="1" dirty="0">
                          <a:solidFill>
                            <a:srgbClr val="FF0000"/>
                          </a:solidFill>
                          <a:latin typeface="Arial"/>
                          <a:ea typeface="Times New Roman"/>
                          <a:cs typeface="Times New Roman"/>
                        </a:rPr>
                        <a:t>Resistencia 1600(mts)    </a:t>
                      </a:r>
                      <a:endParaRPr lang="es-ES" sz="1400" dirty="0">
                        <a:solidFill>
                          <a:srgbClr val="FF0000"/>
                        </a:solidFill>
                        <a:latin typeface="Times New Roman"/>
                        <a:ea typeface="Times New Roman"/>
                        <a:cs typeface="Times New Roman"/>
                      </a:endParaRPr>
                    </a:p>
                  </a:txBody>
                  <a:tcPr marL="63500" marR="63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F    </a:t>
                      </a:r>
                      <a:endParaRPr lang="es-ES" sz="1400" dirty="0">
                        <a:latin typeface="Times New Roman"/>
                        <a:ea typeface="Times New Roman"/>
                        <a:cs typeface="Times New Roman"/>
                      </a:endParaRPr>
                    </a:p>
                    <a:p>
                      <a:pPr algn="ctr">
                        <a:lnSpc>
                          <a:spcPct val="150000"/>
                        </a:lnSpc>
                        <a:spcAft>
                          <a:spcPts val="0"/>
                        </a:spcAft>
                        <a:tabLst>
                          <a:tab pos="1431925" algn="l"/>
                        </a:tabLst>
                      </a:pPr>
                      <a:r>
                        <a:rPr lang="es-ES" sz="1400" b="1" dirty="0">
                          <a:latin typeface="Arial"/>
                          <a:ea typeface="Times New Roman"/>
                          <a:cs typeface="Times New Roman"/>
                        </a:rPr>
                        <a:t> M</a:t>
                      </a:r>
                      <a:endParaRPr lang="es-ES" sz="1400" dirty="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7.08</a:t>
                      </a:r>
                      <a:endParaRPr lang="es-ES" sz="1400" b="1" dirty="0">
                        <a:latin typeface="Times New Roman"/>
                        <a:ea typeface="Times New Roman"/>
                        <a:cs typeface="Times New Roman"/>
                      </a:endParaRPr>
                    </a:p>
                    <a:p>
                      <a:pPr algn="ctr">
                        <a:lnSpc>
                          <a:spcPct val="150000"/>
                        </a:lnSpc>
                        <a:spcAft>
                          <a:spcPts val="0"/>
                        </a:spcAft>
                        <a:tabLst>
                          <a:tab pos="1431925" algn="l"/>
                        </a:tabLst>
                      </a:pPr>
                      <a:r>
                        <a:rPr lang="es-ES" sz="1400" b="1" dirty="0">
                          <a:latin typeface="Arial"/>
                          <a:ea typeface="Times New Roman"/>
                          <a:cs typeface="Times New Roman"/>
                        </a:rPr>
                        <a:t>6.23</a:t>
                      </a:r>
                      <a:endParaRPr lang="es-ES" sz="1400" b="1"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7.11</a:t>
                      </a:r>
                    </a:p>
                    <a:p>
                      <a:pPr algn="ctr">
                        <a:lnSpc>
                          <a:spcPct val="150000"/>
                        </a:lnSpc>
                        <a:spcAft>
                          <a:spcPts val="0"/>
                        </a:spcAft>
                        <a:tabLst>
                          <a:tab pos="1431925" algn="l"/>
                        </a:tabLst>
                      </a:pPr>
                      <a:r>
                        <a:rPr lang="es-ES" sz="1400" b="1" dirty="0">
                          <a:latin typeface="Arial"/>
                          <a:ea typeface="Times New Roman"/>
                          <a:cs typeface="Times New Roman"/>
                        </a:rPr>
                        <a:t>6.26</a:t>
                      </a:r>
                      <a:endParaRPr lang="es-ES" sz="1400" b="1"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7.15</a:t>
                      </a:r>
                    </a:p>
                    <a:p>
                      <a:pPr algn="ctr">
                        <a:lnSpc>
                          <a:spcPct val="150000"/>
                        </a:lnSpc>
                        <a:spcAft>
                          <a:spcPts val="0"/>
                        </a:spcAft>
                        <a:tabLst>
                          <a:tab pos="1431925" algn="l"/>
                        </a:tabLst>
                      </a:pPr>
                      <a:r>
                        <a:rPr lang="es-ES" sz="1400" b="1" dirty="0">
                          <a:latin typeface="Arial"/>
                          <a:ea typeface="Times New Roman"/>
                          <a:cs typeface="Times New Roman"/>
                        </a:rPr>
                        <a:t>6.29</a:t>
                      </a:r>
                      <a:endParaRPr lang="es-ES" sz="1400" b="1"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7.16  a 7.19</a:t>
                      </a:r>
                      <a:endParaRPr lang="es-ES" sz="1400" b="1" dirty="0">
                        <a:latin typeface="Times New Roman"/>
                        <a:ea typeface="Times New Roman"/>
                        <a:cs typeface="Times New Roman"/>
                      </a:endParaRPr>
                    </a:p>
                    <a:p>
                      <a:pPr algn="ctr">
                        <a:lnSpc>
                          <a:spcPct val="150000"/>
                        </a:lnSpc>
                        <a:spcAft>
                          <a:spcPts val="0"/>
                        </a:spcAft>
                        <a:tabLst>
                          <a:tab pos="1431925" algn="l"/>
                        </a:tabLst>
                      </a:pPr>
                      <a:r>
                        <a:rPr lang="es-ES" sz="1400" b="1" dirty="0">
                          <a:latin typeface="Arial"/>
                          <a:ea typeface="Times New Roman"/>
                          <a:cs typeface="Times New Roman"/>
                        </a:rPr>
                        <a:t>6.32  a 6.35</a:t>
                      </a:r>
                      <a:endParaRPr lang="es-ES" sz="1400" b="1"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+ 7.19</a:t>
                      </a:r>
                      <a:endParaRPr lang="es-ES" sz="1400" b="1" dirty="0">
                        <a:latin typeface="Times New Roman"/>
                        <a:ea typeface="Times New Roman"/>
                        <a:cs typeface="Times New Roman"/>
                      </a:endParaRPr>
                    </a:p>
                    <a:p>
                      <a:pPr algn="ctr">
                        <a:lnSpc>
                          <a:spcPct val="150000"/>
                        </a:lnSpc>
                        <a:spcAft>
                          <a:spcPts val="0"/>
                        </a:spcAft>
                        <a:tabLst>
                          <a:tab pos="1431925" algn="l"/>
                        </a:tabLst>
                      </a:pPr>
                      <a:r>
                        <a:rPr lang="es-ES" sz="1400" b="1" dirty="0">
                          <a:latin typeface="Arial"/>
                          <a:ea typeface="Times New Roman"/>
                          <a:cs typeface="Times New Roman"/>
                        </a:rPr>
                        <a:t>+ 6.35</a:t>
                      </a:r>
                      <a:endParaRPr lang="es-ES" sz="1400" b="1"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000">
                <a:tc>
                  <a:txBody>
                    <a:bodyPr/>
                    <a:lstStyle/>
                    <a:p>
                      <a:pPr algn="l">
                        <a:lnSpc>
                          <a:spcPct val="150000"/>
                        </a:lnSpc>
                        <a:spcAft>
                          <a:spcPts val="0"/>
                        </a:spcAft>
                        <a:tabLst>
                          <a:tab pos="1431925" algn="l"/>
                        </a:tabLst>
                      </a:pPr>
                      <a:r>
                        <a:rPr lang="es-ES" sz="1400" b="1">
                          <a:latin typeface="Arial"/>
                          <a:ea typeface="Times New Roman"/>
                          <a:cs typeface="Times New Roman"/>
                        </a:rPr>
                        <a:t>Coordinación;  (30mts   ( seg)</a:t>
                      </a:r>
                      <a:endParaRPr lang="es-ES" sz="1400">
                        <a:latin typeface="Times New Roman"/>
                        <a:ea typeface="Times New Roman"/>
                        <a:cs typeface="Times New Roman"/>
                      </a:endParaRPr>
                    </a:p>
                  </a:txBody>
                  <a:tcPr marL="63500" marR="63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F</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M</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7.45</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5.2</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7.50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5.5</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7.51a7.53    </a:t>
                      </a:r>
                      <a:endParaRPr lang="es-ES" sz="1400" dirty="0">
                        <a:latin typeface="Times New Roman"/>
                        <a:ea typeface="Times New Roman"/>
                        <a:cs typeface="Times New Roman"/>
                      </a:endParaRPr>
                    </a:p>
                    <a:p>
                      <a:pPr algn="ctr">
                        <a:lnSpc>
                          <a:spcPct val="150000"/>
                        </a:lnSpc>
                        <a:spcAft>
                          <a:spcPts val="0"/>
                        </a:spcAft>
                        <a:tabLst>
                          <a:tab pos="1431925" algn="l"/>
                        </a:tabLst>
                      </a:pPr>
                      <a:r>
                        <a:rPr lang="es-ES" sz="1400" b="1" dirty="0">
                          <a:latin typeface="Arial"/>
                          <a:ea typeface="Times New Roman"/>
                          <a:cs typeface="Times New Roman"/>
                        </a:rPr>
                        <a:t>5.6a5.8</a:t>
                      </a:r>
                      <a:endParaRPr lang="es-ES" sz="1400" dirty="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7.54a7.56   </a:t>
                      </a:r>
                      <a:endParaRPr lang="es-ES" sz="1400" dirty="0">
                        <a:latin typeface="Times New Roman"/>
                        <a:ea typeface="Times New Roman"/>
                        <a:cs typeface="Times New Roman"/>
                      </a:endParaRPr>
                    </a:p>
                    <a:p>
                      <a:pPr algn="ctr">
                        <a:lnSpc>
                          <a:spcPct val="150000"/>
                        </a:lnSpc>
                        <a:spcAft>
                          <a:spcPts val="0"/>
                        </a:spcAft>
                        <a:tabLst>
                          <a:tab pos="1431925" algn="l"/>
                        </a:tabLst>
                      </a:pPr>
                      <a:r>
                        <a:rPr lang="es-ES" sz="1400" b="1" dirty="0">
                          <a:latin typeface="Arial"/>
                          <a:ea typeface="Times New Roman"/>
                          <a:cs typeface="Times New Roman"/>
                        </a:rPr>
                        <a:t>6.0</a:t>
                      </a:r>
                      <a:endParaRPr lang="es-ES" sz="1400" dirty="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   7.56      </a:t>
                      </a:r>
                      <a:endParaRPr lang="es-ES" sz="1400">
                        <a:latin typeface="Times New Roman"/>
                        <a:ea typeface="Times New Roman"/>
                        <a:cs typeface="Times New Roman"/>
                      </a:endParaRPr>
                    </a:p>
                    <a:p>
                      <a:pPr algn="ctr">
                        <a:lnSpc>
                          <a:spcPct val="150000"/>
                        </a:lnSpc>
                        <a:spcAft>
                          <a:spcPts val="0"/>
                        </a:spcAft>
                        <a:tabLst>
                          <a:tab pos="1431925" algn="l"/>
                        </a:tabLst>
                      </a:pPr>
                      <a:r>
                        <a:rPr lang="es-ES" sz="1400" b="1">
                          <a:latin typeface="Arial"/>
                          <a:ea typeface="Times New Roman"/>
                          <a:cs typeface="Times New Roman"/>
                        </a:rPr>
                        <a:t>+   6.0</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000">
                <a:tc>
                  <a:txBody>
                    <a:bodyPr/>
                    <a:lstStyle/>
                    <a:p>
                      <a:pPr algn="l">
                        <a:lnSpc>
                          <a:spcPct val="150000"/>
                        </a:lnSpc>
                        <a:spcAft>
                          <a:spcPts val="0"/>
                        </a:spcAft>
                        <a:tabLst>
                          <a:tab pos="1431925" algn="l"/>
                        </a:tabLst>
                      </a:pPr>
                      <a:r>
                        <a:rPr lang="es-ES" sz="1400" b="1">
                          <a:latin typeface="Arial"/>
                          <a:ea typeface="Times New Roman"/>
                          <a:cs typeface="Times New Roman"/>
                        </a:rPr>
                        <a:t>Teoría</a:t>
                      </a:r>
                      <a:endParaRPr lang="es-ES" sz="1400">
                        <a:latin typeface="Times New Roman"/>
                        <a:ea typeface="Times New Roman"/>
                        <a:cs typeface="Times New Roman"/>
                      </a:endParaRPr>
                    </a:p>
                  </a:txBody>
                  <a:tcPr marL="63500" marR="63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F   </a:t>
                      </a:r>
                      <a:r>
                        <a:rPr lang="es-ES" sz="1400" b="1" dirty="0" smtClean="0">
                          <a:latin typeface="Arial"/>
                          <a:ea typeface="Times New Roman"/>
                          <a:cs typeface="Times New Roman"/>
                        </a:rPr>
                        <a:t>M</a:t>
                      </a:r>
                      <a:endParaRPr lang="es-ES" sz="1400" dirty="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a:latin typeface="Arial"/>
                          <a:ea typeface="Times New Roman"/>
                          <a:cs typeface="Times New Roman"/>
                        </a:rPr>
                        <a:t>Sin error</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tabLst>
                          <a:tab pos="1431925" algn="l"/>
                        </a:tabLst>
                      </a:pPr>
                      <a:r>
                        <a:rPr lang="es-ES" sz="1400" b="1">
                          <a:latin typeface="Arial"/>
                          <a:ea typeface="Times New Roman"/>
                          <a:cs typeface="Times New Roman"/>
                        </a:rPr>
                        <a:t>1 error</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tabLst>
                          <a:tab pos="1431925" algn="l"/>
                        </a:tabLst>
                      </a:pPr>
                      <a:r>
                        <a:rPr lang="es-ES" sz="1400" b="1">
                          <a:latin typeface="Arial"/>
                          <a:ea typeface="Times New Roman"/>
                          <a:cs typeface="Times New Roman"/>
                        </a:rPr>
                        <a:t>2 errores</a:t>
                      </a:r>
                      <a:endParaRPr lang="es-ES" sz="140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tabLst>
                          <a:tab pos="1431925" algn="l"/>
                        </a:tabLst>
                      </a:pPr>
                      <a:r>
                        <a:rPr lang="es-ES" sz="1400" b="1" dirty="0">
                          <a:latin typeface="Arial"/>
                          <a:ea typeface="Times New Roman"/>
                          <a:cs typeface="Times New Roman"/>
                        </a:rPr>
                        <a:t>3errores</a:t>
                      </a:r>
                      <a:endParaRPr lang="es-ES" sz="1400" dirty="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1431925" algn="l"/>
                        </a:tabLst>
                      </a:pPr>
                      <a:r>
                        <a:rPr lang="es-ES" sz="1400" b="1" dirty="0">
                          <a:latin typeface="Arial"/>
                          <a:ea typeface="Times New Roman"/>
                          <a:cs typeface="Times New Roman"/>
                        </a:rPr>
                        <a:t>+    de 3errores</a:t>
                      </a:r>
                      <a:endParaRPr lang="es-ES" sz="1400" dirty="0">
                        <a:latin typeface="Times New Roman"/>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714348" y="1500173"/>
          <a:ext cx="7715304" cy="3857653"/>
        </p:xfrm>
        <a:graphic>
          <a:graphicData uri="http://schemas.openxmlformats.org/drawingml/2006/table">
            <a:tbl>
              <a:tblPr/>
              <a:tblGrid>
                <a:gridCol w="2952163"/>
                <a:gridCol w="1223720"/>
                <a:gridCol w="1119758"/>
                <a:gridCol w="1345932"/>
                <a:gridCol w="1073731"/>
              </a:tblGrid>
              <a:tr h="1015172">
                <a:tc>
                  <a:txBody>
                    <a:bodyPr/>
                    <a:lstStyle/>
                    <a:p>
                      <a:pPr algn="ctr">
                        <a:lnSpc>
                          <a:spcPct val="150000"/>
                        </a:lnSpc>
                        <a:spcAft>
                          <a:spcPts val="0"/>
                        </a:spcAft>
                      </a:pPr>
                      <a:r>
                        <a:rPr lang="es-ES" sz="1800" b="1" baseline="30000">
                          <a:latin typeface="Arial"/>
                          <a:ea typeface="Times New Roman"/>
                          <a:cs typeface="Times New Roman"/>
                        </a:rPr>
                        <a:t>Componentes de la preparación</a:t>
                      </a:r>
                      <a:endParaRPr lang="es-ES" sz="1200">
                        <a:latin typeface="Times New Roman"/>
                        <a:ea typeface="Times New Roman"/>
                        <a:cs typeface="Times New Roman"/>
                      </a:endParaRPr>
                    </a:p>
                  </a:txBody>
                  <a:tcPr marL="67719" marR="677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b="1">
                          <a:latin typeface="Arial"/>
                          <a:ea typeface="Times New Roman"/>
                          <a:cs typeface="Times New Roman"/>
                        </a:rPr>
                        <a:t>General</a:t>
                      </a:r>
                      <a:endParaRPr lang="es-ES" sz="1200">
                        <a:latin typeface="Times New Roman"/>
                        <a:ea typeface="Times New Roman"/>
                        <a:cs typeface="Times New Roman"/>
                      </a:endParaRPr>
                    </a:p>
                  </a:txBody>
                  <a:tcPr marL="67719" marR="677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b="1">
                          <a:latin typeface="Arial"/>
                          <a:ea typeface="Times New Roman"/>
                          <a:cs typeface="Times New Roman"/>
                        </a:rPr>
                        <a:t>Especial</a:t>
                      </a:r>
                      <a:endParaRPr lang="es-ES" sz="1200">
                        <a:latin typeface="Times New Roman"/>
                        <a:ea typeface="Times New Roman"/>
                        <a:cs typeface="Times New Roman"/>
                      </a:endParaRPr>
                    </a:p>
                  </a:txBody>
                  <a:tcPr marL="67719" marR="677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800" b="1" baseline="30000">
                          <a:latin typeface="Arial"/>
                          <a:ea typeface="Times New Roman"/>
                          <a:cs typeface="Times New Roman"/>
                        </a:rPr>
                        <a:t>Competitiva</a:t>
                      </a:r>
                      <a:endParaRPr lang="es-ES" sz="1200">
                        <a:latin typeface="Times New Roman"/>
                        <a:ea typeface="Times New Roman"/>
                        <a:cs typeface="Times New Roman"/>
                      </a:endParaRPr>
                    </a:p>
                  </a:txBody>
                  <a:tcPr marL="67719" marR="677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800" b="1" baseline="30000">
                          <a:latin typeface="Arial"/>
                          <a:ea typeface="Times New Roman"/>
                          <a:cs typeface="Times New Roman"/>
                        </a:rPr>
                        <a:t>Transito</a:t>
                      </a:r>
                      <a:endParaRPr lang="es-ES" sz="1200">
                        <a:latin typeface="Times New Roman"/>
                        <a:ea typeface="Times New Roman"/>
                        <a:cs typeface="Times New Roman"/>
                      </a:endParaRPr>
                    </a:p>
                  </a:txBody>
                  <a:tcPr marL="67719" marR="677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103">
                <a:tc>
                  <a:txBody>
                    <a:bodyPr/>
                    <a:lstStyle/>
                    <a:p>
                      <a:pPr algn="ctr">
                        <a:lnSpc>
                          <a:spcPct val="150000"/>
                        </a:lnSpc>
                        <a:spcAft>
                          <a:spcPts val="0"/>
                        </a:spcAft>
                      </a:pPr>
                      <a:r>
                        <a:rPr lang="es-ES" sz="1800" baseline="30000">
                          <a:latin typeface="Arial"/>
                          <a:ea typeface="Times New Roman"/>
                          <a:cs typeface="Times New Roman"/>
                        </a:rPr>
                        <a:t>Preparación física general</a:t>
                      </a:r>
                      <a:endParaRPr lang="es-ES" sz="1200">
                        <a:latin typeface="Times New Roman"/>
                        <a:ea typeface="Times New Roman"/>
                        <a:cs typeface="Times New Roman"/>
                      </a:endParaRPr>
                    </a:p>
                  </a:txBody>
                  <a:tcPr marL="67719" marR="677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a:latin typeface="Arial"/>
                          <a:ea typeface="Times New Roman"/>
                          <a:cs typeface="Times New Roman"/>
                        </a:rPr>
                        <a:t>40-45</a:t>
                      </a:r>
                      <a:endParaRPr lang="es-ES" sz="1200">
                        <a:latin typeface="Times New Roman"/>
                        <a:ea typeface="Times New Roman"/>
                        <a:cs typeface="Times New Roman"/>
                      </a:endParaRPr>
                    </a:p>
                  </a:txBody>
                  <a:tcPr marL="67719" marR="677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800" baseline="30000">
                          <a:latin typeface="Arial"/>
                          <a:ea typeface="Times New Roman"/>
                          <a:cs typeface="Times New Roman"/>
                        </a:rPr>
                        <a:t>30-25</a:t>
                      </a:r>
                      <a:endParaRPr lang="es-ES" sz="1200">
                        <a:latin typeface="Times New Roman"/>
                        <a:ea typeface="Times New Roman"/>
                        <a:cs typeface="Times New Roman"/>
                      </a:endParaRPr>
                    </a:p>
                  </a:txBody>
                  <a:tcPr marL="67719" marR="677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a:latin typeface="Arial"/>
                          <a:ea typeface="Times New Roman"/>
                          <a:cs typeface="Times New Roman"/>
                        </a:rPr>
                        <a:t>15-20</a:t>
                      </a:r>
                      <a:endParaRPr lang="es-ES" sz="1200">
                        <a:latin typeface="Times New Roman"/>
                        <a:ea typeface="Times New Roman"/>
                        <a:cs typeface="Times New Roman"/>
                      </a:endParaRPr>
                    </a:p>
                  </a:txBody>
                  <a:tcPr marL="67719" marR="677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a:latin typeface="Arial"/>
                          <a:ea typeface="Times New Roman"/>
                          <a:cs typeface="Times New Roman"/>
                        </a:rPr>
                        <a:t>55-50</a:t>
                      </a:r>
                      <a:endParaRPr lang="es-ES" sz="1200">
                        <a:latin typeface="Times New Roman"/>
                        <a:ea typeface="Times New Roman"/>
                        <a:cs typeface="Times New Roman"/>
                      </a:endParaRPr>
                    </a:p>
                  </a:txBody>
                  <a:tcPr marL="67719" marR="677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103">
                <a:tc>
                  <a:txBody>
                    <a:bodyPr/>
                    <a:lstStyle/>
                    <a:p>
                      <a:pPr algn="ctr">
                        <a:lnSpc>
                          <a:spcPct val="150000"/>
                        </a:lnSpc>
                        <a:spcAft>
                          <a:spcPts val="0"/>
                        </a:spcAft>
                      </a:pPr>
                      <a:r>
                        <a:rPr lang="es-ES" sz="1800" baseline="30000">
                          <a:latin typeface="Arial"/>
                          <a:ea typeface="Times New Roman"/>
                          <a:cs typeface="Times New Roman"/>
                        </a:rPr>
                        <a:t>Preparación física especial</a:t>
                      </a:r>
                      <a:endParaRPr lang="es-ES" sz="1200">
                        <a:latin typeface="Times New Roman"/>
                        <a:ea typeface="Times New Roman"/>
                        <a:cs typeface="Times New Roman"/>
                      </a:endParaRPr>
                    </a:p>
                  </a:txBody>
                  <a:tcPr marL="67719" marR="677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a:latin typeface="Arial"/>
                          <a:ea typeface="Times New Roman"/>
                          <a:cs typeface="Times New Roman"/>
                        </a:rPr>
                        <a:t>15-10</a:t>
                      </a:r>
                      <a:endParaRPr lang="es-ES" sz="1200">
                        <a:latin typeface="Times New Roman"/>
                        <a:ea typeface="Times New Roman"/>
                        <a:cs typeface="Times New Roman"/>
                      </a:endParaRPr>
                    </a:p>
                  </a:txBody>
                  <a:tcPr marL="67719" marR="677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a:latin typeface="Arial"/>
                          <a:ea typeface="Times New Roman"/>
                          <a:cs typeface="Times New Roman"/>
                        </a:rPr>
                        <a:t>15-20</a:t>
                      </a:r>
                      <a:endParaRPr lang="es-ES" sz="1200">
                        <a:latin typeface="Times New Roman"/>
                        <a:ea typeface="Times New Roman"/>
                        <a:cs typeface="Times New Roman"/>
                      </a:endParaRPr>
                    </a:p>
                  </a:txBody>
                  <a:tcPr marL="67719" marR="677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a:latin typeface="Arial"/>
                          <a:ea typeface="Times New Roman"/>
                          <a:cs typeface="Times New Roman"/>
                        </a:rPr>
                        <a:t>20-25</a:t>
                      </a:r>
                      <a:endParaRPr lang="es-ES" sz="1200">
                        <a:latin typeface="Times New Roman"/>
                        <a:ea typeface="Times New Roman"/>
                        <a:cs typeface="Times New Roman"/>
                      </a:endParaRPr>
                    </a:p>
                  </a:txBody>
                  <a:tcPr marL="67719" marR="677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a:latin typeface="Arial"/>
                          <a:ea typeface="Times New Roman"/>
                          <a:cs typeface="Times New Roman"/>
                        </a:rPr>
                        <a:t>20-15</a:t>
                      </a:r>
                      <a:endParaRPr lang="es-ES" sz="1200">
                        <a:latin typeface="Times New Roman"/>
                        <a:ea typeface="Times New Roman"/>
                        <a:cs typeface="Times New Roman"/>
                      </a:endParaRPr>
                    </a:p>
                  </a:txBody>
                  <a:tcPr marL="67719" marR="677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103">
                <a:tc>
                  <a:txBody>
                    <a:bodyPr/>
                    <a:lstStyle/>
                    <a:p>
                      <a:pPr algn="ctr">
                        <a:lnSpc>
                          <a:spcPct val="150000"/>
                        </a:lnSpc>
                        <a:spcAft>
                          <a:spcPts val="0"/>
                        </a:spcAft>
                      </a:pPr>
                      <a:r>
                        <a:rPr lang="es-ES" sz="1800" baseline="30000">
                          <a:latin typeface="Arial"/>
                          <a:ea typeface="Times New Roman"/>
                          <a:cs typeface="Times New Roman"/>
                        </a:rPr>
                        <a:t>Preparación técnica-táctica</a:t>
                      </a:r>
                      <a:endParaRPr lang="es-ES" sz="1200">
                        <a:latin typeface="Times New Roman"/>
                        <a:ea typeface="Times New Roman"/>
                        <a:cs typeface="Times New Roman"/>
                      </a:endParaRPr>
                    </a:p>
                  </a:txBody>
                  <a:tcPr marL="67719" marR="677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a:latin typeface="Arial"/>
                          <a:ea typeface="Times New Roman"/>
                          <a:cs typeface="Times New Roman"/>
                        </a:rPr>
                        <a:t>40-35</a:t>
                      </a:r>
                      <a:endParaRPr lang="es-ES" sz="1200">
                        <a:latin typeface="Times New Roman"/>
                        <a:ea typeface="Times New Roman"/>
                        <a:cs typeface="Times New Roman"/>
                      </a:endParaRPr>
                    </a:p>
                  </a:txBody>
                  <a:tcPr marL="67719" marR="677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a:latin typeface="Arial"/>
                          <a:ea typeface="Times New Roman"/>
                          <a:cs typeface="Times New Roman"/>
                        </a:rPr>
                        <a:t>40-50</a:t>
                      </a:r>
                      <a:endParaRPr lang="es-ES" sz="1200">
                        <a:latin typeface="Times New Roman"/>
                        <a:ea typeface="Times New Roman"/>
                        <a:cs typeface="Times New Roman"/>
                      </a:endParaRPr>
                    </a:p>
                  </a:txBody>
                  <a:tcPr marL="67719" marR="677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a:latin typeface="Arial"/>
                          <a:ea typeface="Times New Roman"/>
                          <a:cs typeface="Times New Roman"/>
                        </a:rPr>
                        <a:t>55-50</a:t>
                      </a:r>
                      <a:endParaRPr lang="es-ES" sz="1200">
                        <a:latin typeface="Times New Roman"/>
                        <a:ea typeface="Times New Roman"/>
                        <a:cs typeface="Times New Roman"/>
                      </a:endParaRPr>
                    </a:p>
                  </a:txBody>
                  <a:tcPr marL="67719" marR="677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a:latin typeface="Arial"/>
                          <a:ea typeface="Times New Roman"/>
                          <a:cs typeface="Times New Roman"/>
                        </a:rPr>
                        <a:t>20-25</a:t>
                      </a:r>
                      <a:endParaRPr lang="es-ES" sz="1200">
                        <a:latin typeface="Times New Roman"/>
                        <a:ea typeface="Times New Roman"/>
                        <a:cs typeface="Times New Roman"/>
                      </a:endParaRPr>
                    </a:p>
                  </a:txBody>
                  <a:tcPr marL="67719" marR="677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5172">
                <a:tc>
                  <a:txBody>
                    <a:bodyPr/>
                    <a:lstStyle/>
                    <a:p>
                      <a:pPr algn="ctr">
                        <a:lnSpc>
                          <a:spcPct val="150000"/>
                        </a:lnSpc>
                        <a:spcAft>
                          <a:spcPts val="0"/>
                        </a:spcAft>
                      </a:pPr>
                      <a:r>
                        <a:rPr lang="es-ES" sz="1800" baseline="30000">
                          <a:latin typeface="Arial"/>
                          <a:ea typeface="Times New Roman"/>
                          <a:cs typeface="Times New Roman"/>
                        </a:rPr>
                        <a:t>Preparación teórica y psicológica</a:t>
                      </a:r>
                      <a:endParaRPr lang="es-ES" sz="1200">
                        <a:latin typeface="Times New Roman"/>
                        <a:ea typeface="Times New Roman"/>
                        <a:cs typeface="Times New Roman"/>
                      </a:endParaRPr>
                    </a:p>
                  </a:txBody>
                  <a:tcPr marL="67719" marR="677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a:latin typeface="Arial"/>
                          <a:ea typeface="Times New Roman"/>
                          <a:cs typeface="Times New Roman"/>
                        </a:rPr>
                        <a:t>10-5</a:t>
                      </a:r>
                      <a:endParaRPr lang="es-ES" sz="1200">
                        <a:latin typeface="Times New Roman"/>
                        <a:ea typeface="Times New Roman"/>
                        <a:cs typeface="Times New Roman"/>
                      </a:endParaRPr>
                    </a:p>
                  </a:txBody>
                  <a:tcPr marL="67719" marR="677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a:latin typeface="Arial"/>
                          <a:ea typeface="Times New Roman"/>
                          <a:cs typeface="Times New Roman"/>
                        </a:rPr>
                        <a:t>10-5</a:t>
                      </a:r>
                      <a:endParaRPr lang="es-ES" sz="1200">
                        <a:latin typeface="Times New Roman"/>
                        <a:ea typeface="Times New Roman"/>
                        <a:cs typeface="Times New Roman"/>
                      </a:endParaRPr>
                    </a:p>
                  </a:txBody>
                  <a:tcPr marL="67719" marR="677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a:latin typeface="Arial"/>
                          <a:ea typeface="Times New Roman"/>
                          <a:cs typeface="Times New Roman"/>
                        </a:rPr>
                        <a:t>10-5</a:t>
                      </a:r>
                      <a:endParaRPr lang="es-ES" sz="1200">
                        <a:latin typeface="Times New Roman"/>
                        <a:ea typeface="Times New Roman"/>
                        <a:cs typeface="Times New Roman"/>
                      </a:endParaRPr>
                    </a:p>
                  </a:txBody>
                  <a:tcPr marL="67719" marR="677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dirty="0">
                          <a:latin typeface="Arial"/>
                          <a:ea typeface="Times New Roman"/>
                          <a:cs typeface="Times New Roman"/>
                        </a:rPr>
                        <a:t>5-10</a:t>
                      </a:r>
                      <a:endParaRPr lang="es-ES" sz="1200" dirty="0">
                        <a:latin typeface="Times New Roman"/>
                        <a:ea typeface="Times New Roman"/>
                        <a:cs typeface="Times New Roman"/>
                      </a:endParaRPr>
                    </a:p>
                  </a:txBody>
                  <a:tcPr marL="67719" marR="677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714348" y="542908"/>
            <a:ext cx="7660046"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800" b="1"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VOLÚMENES DE LOS COMPONENTES CATEGORÍA: 13-15 AÑOS.</a:t>
            </a:r>
            <a:endParaRPr kumimoji="0" lang="es-E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1"/>
          <p:cNvSpPr>
            <a:spLocks noChangeArrowheads="1"/>
          </p:cNvSpPr>
          <p:nvPr/>
        </p:nvSpPr>
        <p:spPr bwMode="auto">
          <a:xfrm>
            <a:off x="714348" y="428604"/>
            <a:ext cx="7715304" cy="17851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CATEGORÍA 9-10 AÑOS. </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s-E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Objetivos para la categoría 9-10 años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Que los niños sientan placer, se diviertan y disfruten de la actividad.</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Impulsar la capacidad de descubrimiento de cada niño hacia sus propios logros.</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Preparar a los niños para comenzar a transitar por la etapa formativa de entrenamiento y competencias.</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67586" name="Rectangle 2"/>
          <p:cNvSpPr>
            <a:spLocks noChangeArrowheads="1"/>
          </p:cNvSpPr>
          <p:nvPr/>
        </p:nvSpPr>
        <p:spPr bwMode="auto">
          <a:xfrm>
            <a:off x="714348" y="2357430"/>
            <a:ext cx="7643866" cy="19082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CATEGORIA 11 Y 12 AÑOS.</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Objetivos para la categoría 11-12 años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1-Lograr en los niños independencia en las actividades.</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2-Desarrollar en los niños la confianza al ejecutar los golpes.</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3-lograr una estrecha vinculación con el medio familiar del niño.</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4-Lograr un vínculo psicosocial positivo entre el seno familiar, el atleta y el profesor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67587" name="Rectangle 3"/>
          <p:cNvSpPr>
            <a:spLocks noChangeArrowheads="1"/>
          </p:cNvSpPr>
          <p:nvPr/>
        </p:nvSpPr>
        <p:spPr bwMode="auto">
          <a:xfrm>
            <a:off x="714348" y="4399200"/>
            <a:ext cx="7643866" cy="19082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69875" algn="l"/>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CATEGORÍA 13-15 AÑOS. </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69875" algn="l"/>
              </a:tabLst>
            </a:pPr>
            <a:r>
              <a:rPr kumimoji="0" lang="es-E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Objetivos para la categoría 13-15 años</a:t>
            </a: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69875"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Preparar la psiquis de los jugadores para la asimilación paulatina de las cargas de entrenamiento y las exigencias competitivas (contenidos, físicos, técnicos, tácticos, psicológicos y teóricos)</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69875"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Alentar a los jugadores, animarlos a tener espíritu competitivo, a amar el desafío.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69875"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Lograr que los jugadores aprendan a tolerar las frustraciones.</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p:nvPr/>
        </p:nvSpPr>
        <p:spPr>
          <a:xfrm>
            <a:off x="5572132" y="285728"/>
            <a:ext cx="3361818" cy="461665"/>
          </a:xfrm>
          <a:prstGeom prst="rect">
            <a:avLst/>
          </a:prstGeom>
        </p:spPr>
        <p:txBody>
          <a:bodyPr wrap="none">
            <a:spAutoFit/>
          </a:bodyPr>
          <a:lstStyle/>
          <a:p>
            <a:pPr lvl="0" algn="just" fontAlgn="base">
              <a:spcBef>
                <a:spcPct val="0"/>
              </a:spcBef>
              <a:spcAft>
                <a:spcPct val="0"/>
              </a:spcAft>
            </a:pPr>
            <a:r>
              <a:rPr lang="es-ES" sz="2400" b="1" dirty="0" smtClean="0">
                <a:latin typeface="Arial" pitchFamily="34" charset="0"/>
                <a:ea typeface="Times New Roman" pitchFamily="18" charset="0"/>
                <a:cs typeface="Arial" pitchFamily="34" charset="0"/>
              </a:rPr>
              <a:t>PLAN PSICOLÓGICO </a:t>
            </a:r>
            <a:endParaRPr lang="es-ES" sz="2400" dirty="0" smtClean="0">
              <a:latin typeface="Arial" pitchFamily="34" charset="0"/>
              <a:cs typeface="Arial" pitchFamily="34"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608886" y="2643185"/>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4400" b="1" i="0" u="none" strike="noStrike" kern="1200" cap="none" spc="0" normalizeH="0" baseline="0" noProof="0" smtClean="0">
                <a:ln>
                  <a:noFill/>
                </a:ln>
                <a:solidFill>
                  <a:schemeClr val="tx1"/>
                </a:solidFill>
                <a:effectLst/>
                <a:uLnTx/>
                <a:uFillTx/>
                <a:latin typeface="+mj-lt"/>
                <a:ea typeface="+mj-ea"/>
                <a:cs typeface="+mj-cs"/>
              </a:rPr>
              <a:t>CATEGORÍA 16-18 AÑOS</a:t>
            </a:r>
            <a:endParaRPr kumimoji="0" lang="es-E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1143000"/>
          </a:xfrm>
        </p:spPr>
        <p:txBody>
          <a:bodyPr/>
          <a:lstStyle/>
          <a:p>
            <a:r>
              <a:rPr lang="es-ES" b="1" u="sng" dirty="0"/>
              <a:t>OBJETIVOS GENERALES</a:t>
            </a:r>
            <a:endParaRPr lang="es-ES" u="sng" dirty="0"/>
          </a:p>
        </p:txBody>
      </p:sp>
      <p:sp>
        <p:nvSpPr>
          <p:cNvPr id="5" name="2 Marcador de contenido"/>
          <p:cNvSpPr>
            <a:spLocks noGrp="1"/>
          </p:cNvSpPr>
          <p:nvPr>
            <p:ph idx="1"/>
          </p:nvPr>
        </p:nvSpPr>
        <p:spPr>
          <a:xfrm>
            <a:off x="457200" y="1600200"/>
            <a:ext cx="8229600" cy="5069160"/>
          </a:xfrm>
        </p:spPr>
        <p:txBody>
          <a:bodyPr>
            <a:normAutofit fontScale="85000" lnSpcReduction="10000"/>
          </a:bodyPr>
          <a:lstStyle/>
          <a:p>
            <a:pPr marL="514350" indent="-514350" algn="just">
              <a:buFont typeface="+mj-lt"/>
              <a:buAutoNum type="arabicPeriod"/>
            </a:pPr>
            <a:r>
              <a:rPr lang="es-ES" dirty="0" smtClean="0"/>
              <a:t>Perfeccionar </a:t>
            </a:r>
            <a:r>
              <a:rPr lang="es-ES" dirty="0"/>
              <a:t>los medios tácticos desarrollados en </a:t>
            </a:r>
            <a:r>
              <a:rPr lang="es-ES" dirty="0" smtClean="0"/>
              <a:t>las etapas </a:t>
            </a:r>
            <a:r>
              <a:rPr lang="es-ES" dirty="0"/>
              <a:t>de </a:t>
            </a:r>
            <a:r>
              <a:rPr lang="es-ES" dirty="0" smtClean="0"/>
              <a:t>iniciación, </a:t>
            </a:r>
            <a:r>
              <a:rPr lang="es-ES" dirty="0"/>
              <a:t>para elevar los niveles de rendimientos individuales  y colectivos.</a:t>
            </a:r>
          </a:p>
          <a:p>
            <a:pPr marL="514350" indent="-514350" algn="just">
              <a:buFont typeface="+mj-lt"/>
              <a:buAutoNum type="arabicPeriod"/>
            </a:pPr>
            <a:r>
              <a:rPr lang="es-ES" dirty="0" smtClean="0"/>
              <a:t>Elevar los </a:t>
            </a:r>
            <a:r>
              <a:rPr lang="es-ES" dirty="0"/>
              <a:t>niveles de las capacidades </a:t>
            </a:r>
            <a:r>
              <a:rPr lang="es-ES" dirty="0" smtClean="0"/>
              <a:t>físicas generales y profundizar en las especiales. </a:t>
            </a:r>
            <a:endParaRPr lang="es-ES" dirty="0"/>
          </a:p>
          <a:p>
            <a:pPr marL="514350" indent="-514350" algn="just">
              <a:buFont typeface="+mj-lt"/>
              <a:buAutoNum type="arabicPeriod"/>
            </a:pPr>
            <a:r>
              <a:rPr lang="es-ES" dirty="0" smtClean="0"/>
              <a:t>Consolidar </a:t>
            </a:r>
            <a:r>
              <a:rPr lang="es-ES" dirty="0"/>
              <a:t>los conocimientos teóricos sobre el balonmano.</a:t>
            </a:r>
          </a:p>
          <a:p>
            <a:pPr marL="514350" indent="-514350" algn="just">
              <a:buFont typeface="+mj-lt"/>
              <a:buAutoNum type="arabicPeriod"/>
            </a:pPr>
            <a:r>
              <a:rPr lang="es-ES" dirty="0" smtClean="0"/>
              <a:t>Fortalecer </a:t>
            </a:r>
            <a:r>
              <a:rPr lang="es-ES" dirty="0"/>
              <a:t>formación atleta-estudiante para lograr la formación integral. </a:t>
            </a:r>
          </a:p>
          <a:p>
            <a:pPr marL="514350" indent="-514350" algn="just">
              <a:buFont typeface="+mj-lt"/>
              <a:buAutoNum type="arabicPeriod"/>
            </a:pPr>
            <a:r>
              <a:rPr lang="es-ES" dirty="0" smtClean="0"/>
              <a:t>Fortalecer </a:t>
            </a:r>
            <a:r>
              <a:rPr lang="es-ES" dirty="0"/>
              <a:t>la preparación psicológica para aplicar en los entrenamientos y en competencias.</a:t>
            </a:r>
          </a:p>
          <a:p>
            <a:pPr marL="514350" indent="-514350" algn="just">
              <a:buFont typeface="+mj-lt"/>
              <a:buAutoNum type="arabicPeriod"/>
            </a:pPr>
            <a:r>
              <a:rPr lang="es-ES" dirty="0" smtClean="0"/>
              <a:t>Mantener </a:t>
            </a:r>
            <a:r>
              <a:rPr lang="es-ES" dirty="0"/>
              <a:t>un buen estado de salud</a:t>
            </a:r>
            <a:r>
              <a:rPr lang="es-ES" dirty="0" smtClean="0"/>
              <a:t>.</a:t>
            </a:r>
            <a:endParaRPr lang="es-E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1143000"/>
          </a:xfrm>
        </p:spPr>
        <p:txBody>
          <a:bodyPr/>
          <a:lstStyle/>
          <a:p>
            <a:r>
              <a:rPr lang="es-ES" b="1" u="sng" dirty="0" smtClean="0"/>
              <a:t>OBJETIVOS ESPECÍFICOS</a:t>
            </a:r>
            <a:endParaRPr lang="es-ES" u="sng" dirty="0"/>
          </a:p>
        </p:txBody>
      </p:sp>
      <p:sp>
        <p:nvSpPr>
          <p:cNvPr id="5" name="2 Marcador de contenido"/>
          <p:cNvSpPr>
            <a:spLocks noGrp="1"/>
          </p:cNvSpPr>
          <p:nvPr>
            <p:ph idx="1"/>
          </p:nvPr>
        </p:nvSpPr>
        <p:spPr>
          <a:xfrm>
            <a:off x="457200" y="1523286"/>
            <a:ext cx="8229600" cy="5069160"/>
          </a:xfrm>
        </p:spPr>
        <p:txBody>
          <a:bodyPr>
            <a:normAutofit fontScale="92500" lnSpcReduction="10000"/>
          </a:bodyPr>
          <a:lstStyle/>
          <a:p>
            <a:pPr marL="514350" indent="-514350" algn="just">
              <a:buFont typeface="+mj-lt"/>
              <a:buAutoNum type="arabicPeriod"/>
            </a:pPr>
            <a:r>
              <a:rPr lang="es-ES" dirty="0" smtClean="0"/>
              <a:t>Fortalecer los valores: Patriotismo, Combatividad, Responsabilidad</a:t>
            </a:r>
          </a:p>
          <a:p>
            <a:pPr marL="514350" indent="-514350" algn="just">
              <a:buFont typeface="+mj-lt"/>
              <a:buAutoNum type="arabicPeriod"/>
            </a:pPr>
            <a:r>
              <a:rPr lang="es-ES" dirty="0" smtClean="0"/>
              <a:t>Profundizar </a:t>
            </a:r>
            <a:r>
              <a:rPr lang="es-ES" dirty="0"/>
              <a:t>en el conocimiento y aplicación del reglamento y de la táctica de juego.</a:t>
            </a:r>
          </a:p>
          <a:p>
            <a:pPr marL="514350" indent="-514350" algn="just">
              <a:buFont typeface="+mj-lt"/>
              <a:buAutoNum type="arabicPeriod"/>
            </a:pPr>
            <a:r>
              <a:rPr lang="es-ES" dirty="0"/>
              <a:t>Perfeccionar las combinaciones de </a:t>
            </a:r>
            <a:r>
              <a:rPr lang="es-ES" dirty="0" smtClean="0"/>
              <a:t>grupo y colectiva, </a:t>
            </a:r>
            <a:r>
              <a:rPr lang="es-ES" dirty="0"/>
              <a:t>incrementando la velocidad y </a:t>
            </a:r>
            <a:r>
              <a:rPr lang="es-ES" dirty="0" smtClean="0"/>
              <a:t>efectividad.</a:t>
            </a:r>
          </a:p>
          <a:p>
            <a:pPr marL="514350" indent="-514350" algn="just">
              <a:buFont typeface="+mj-lt"/>
              <a:buAutoNum type="arabicPeriod"/>
            </a:pPr>
            <a:r>
              <a:rPr lang="es-ES" dirty="0" smtClean="0"/>
              <a:t>Perfeccionar </a:t>
            </a:r>
            <a:r>
              <a:rPr lang="es-ES" dirty="0"/>
              <a:t>los elementos técnicos con oposición de adversarios. </a:t>
            </a:r>
            <a:endParaRPr lang="es-ES" dirty="0" smtClean="0"/>
          </a:p>
          <a:p>
            <a:pPr marL="514350" indent="-514350" algn="just">
              <a:buFont typeface="+mj-lt"/>
              <a:buAutoNum type="arabicPeriod"/>
            </a:pPr>
            <a:r>
              <a:rPr lang="es-ES" dirty="0" smtClean="0"/>
              <a:t>Aplicar  </a:t>
            </a:r>
            <a:r>
              <a:rPr lang="es-ES" dirty="0"/>
              <a:t>los fundamentos técnicos en diferentes sistemas de juego</a:t>
            </a:r>
            <a:r>
              <a:rPr lang="es-ES" dirty="0" smtClean="0"/>
              <a:t>.</a:t>
            </a:r>
          </a:p>
          <a:p>
            <a:pPr marL="514350" indent="-514350" algn="just">
              <a:buFont typeface="+mj-lt"/>
              <a:buAutoNum type="arabicPeriod"/>
            </a:pPr>
            <a:endParaRPr lang="es-ES" dirty="0">
              <a:solidFill>
                <a:srgbClr val="FF0000"/>
              </a:solidFill>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1143000"/>
          </a:xfrm>
        </p:spPr>
        <p:txBody>
          <a:bodyPr/>
          <a:lstStyle/>
          <a:p>
            <a:r>
              <a:rPr lang="es-ES" b="1" u="sng" dirty="0" smtClean="0"/>
              <a:t>OBJETIVOS ESPECÍFICOS</a:t>
            </a:r>
            <a:endParaRPr lang="es-ES" u="sng" dirty="0"/>
          </a:p>
        </p:txBody>
      </p:sp>
      <p:sp>
        <p:nvSpPr>
          <p:cNvPr id="5" name="2 Marcador de contenido"/>
          <p:cNvSpPr>
            <a:spLocks noGrp="1"/>
          </p:cNvSpPr>
          <p:nvPr>
            <p:ph idx="1"/>
          </p:nvPr>
        </p:nvSpPr>
        <p:spPr>
          <a:xfrm>
            <a:off x="457200" y="1497648"/>
            <a:ext cx="8229600" cy="5069160"/>
          </a:xfrm>
        </p:spPr>
        <p:txBody>
          <a:bodyPr>
            <a:normAutofit fontScale="92500"/>
          </a:bodyPr>
          <a:lstStyle/>
          <a:p>
            <a:pPr marL="514350" indent="-514350" algn="just">
              <a:buFont typeface="+mj-lt"/>
              <a:buAutoNum type="arabicPeriod" startAt="6"/>
            </a:pPr>
            <a:r>
              <a:rPr lang="es-ES" dirty="0" smtClean="0"/>
              <a:t>Perfeccionar </a:t>
            </a:r>
            <a:r>
              <a:rPr lang="es-ES" dirty="0"/>
              <a:t>los sistemas de </a:t>
            </a:r>
            <a:r>
              <a:rPr lang="es-ES" dirty="0" smtClean="0"/>
              <a:t>juegos ofensivos y </a:t>
            </a:r>
            <a:r>
              <a:rPr lang="es-ES" dirty="0"/>
              <a:t>defensivos, </a:t>
            </a:r>
            <a:r>
              <a:rPr lang="es-ES" dirty="0" smtClean="0"/>
              <a:t>aprendidos </a:t>
            </a:r>
            <a:r>
              <a:rPr lang="es-ES" dirty="0"/>
              <a:t>en </a:t>
            </a:r>
            <a:r>
              <a:rPr lang="es-ES" dirty="0" smtClean="0"/>
              <a:t>categorías anteriores y desarrollar los nuevos sistemas de la categoría: ofensivo (2-4) y defensivos (3-2-1 y 5-1). </a:t>
            </a:r>
            <a:endParaRPr lang="es-ES" dirty="0"/>
          </a:p>
          <a:p>
            <a:pPr marL="514350" indent="-514350" algn="just">
              <a:buFont typeface="+mj-lt"/>
              <a:buAutoNum type="arabicPeriod" startAt="6"/>
            </a:pPr>
            <a:r>
              <a:rPr lang="es-ES" dirty="0" smtClean="0"/>
              <a:t>Incrementar </a:t>
            </a:r>
            <a:r>
              <a:rPr lang="es-ES" dirty="0"/>
              <a:t>las capacidades físicas especiales </a:t>
            </a:r>
            <a:r>
              <a:rPr lang="es-ES" dirty="0" smtClean="0"/>
              <a:t>(Velocidad de reacción electiva, Potencia y </a:t>
            </a:r>
            <a:r>
              <a:rPr lang="es-ES" dirty="0"/>
              <a:t>la </a:t>
            </a:r>
            <a:r>
              <a:rPr lang="es-ES" dirty="0" smtClean="0"/>
              <a:t>Resistencia Especial).</a:t>
            </a:r>
          </a:p>
          <a:p>
            <a:pPr marL="514350" indent="-514350" algn="just">
              <a:buFont typeface="+mj-lt"/>
              <a:buAutoNum type="arabicPeriod" startAt="6"/>
            </a:pPr>
            <a:r>
              <a:rPr lang="es-ES" dirty="0" smtClean="0"/>
              <a:t>Perfeccionar </a:t>
            </a:r>
            <a:r>
              <a:rPr lang="es-ES" dirty="0"/>
              <a:t>el contraataque y su </a:t>
            </a:r>
            <a:r>
              <a:rPr lang="es-ES" dirty="0" smtClean="0"/>
              <a:t>defensa.</a:t>
            </a:r>
          </a:p>
          <a:p>
            <a:pPr marL="514350" indent="-514350" algn="just">
              <a:buFont typeface="+mj-lt"/>
              <a:buAutoNum type="arabicPeriod" startAt="6"/>
            </a:pPr>
            <a:r>
              <a:rPr lang="es-ES" dirty="0" smtClean="0"/>
              <a:t>Perfeccionar </a:t>
            </a:r>
            <a:r>
              <a:rPr lang="es-ES" dirty="0"/>
              <a:t>la técnica y la táctica del portero. </a:t>
            </a:r>
          </a:p>
          <a:p>
            <a:pPr marL="514350" indent="-514350" algn="just">
              <a:buFont typeface="+mj-lt"/>
              <a:buAutoNum type="arabicPeriod" startAt="6"/>
            </a:pPr>
            <a:endParaRPr lang="es-ES" dirty="0">
              <a:solidFill>
                <a:srgbClr val="FF0000"/>
              </a:solidFil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1143000"/>
          </a:xfrm>
        </p:spPr>
        <p:txBody>
          <a:bodyPr/>
          <a:lstStyle/>
          <a:p>
            <a:r>
              <a:rPr lang="es-ES" u="sng" dirty="0" smtClean="0"/>
              <a:t>MEDIOS TÉCNICOS OFENSIVOS</a:t>
            </a:r>
            <a:endParaRPr lang="es-ES" u="sng" dirty="0"/>
          </a:p>
        </p:txBody>
      </p:sp>
      <p:sp>
        <p:nvSpPr>
          <p:cNvPr id="5" name="2 Marcador de contenido"/>
          <p:cNvSpPr>
            <a:spLocks noGrp="1"/>
          </p:cNvSpPr>
          <p:nvPr>
            <p:ph idx="1"/>
          </p:nvPr>
        </p:nvSpPr>
        <p:spPr>
          <a:xfrm>
            <a:off x="457200" y="1497648"/>
            <a:ext cx="8229600" cy="5069160"/>
          </a:xfrm>
        </p:spPr>
        <p:txBody>
          <a:bodyPr>
            <a:normAutofit/>
          </a:bodyPr>
          <a:lstStyle/>
          <a:p>
            <a:pPr marL="514350" indent="-514350" algn="just">
              <a:buFont typeface="+mj-lt"/>
              <a:buAutoNum type="arabicPeriod"/>
            </a:pPr>
            <a:r>
              <a:rPr lang="es-ES" dirty="0" smtClean="0"/>
              <a:t>Perfeccionar </a:t>
            </a:r>
            <a:r>
              <a:rPr lang="es-ES" dirty="0"/>
              <a:t>los </a:t>
            </a:r>
            <a:r>
              <a:rPr lang="es-ES" dirty="0" smtClean="0"/>
              <a:t>Pases </a:t>
            </a:r>
            <a:r>
              <a:rPr lang="es-ES" dirty="0"/>
              <a:t>y </a:t>
            </a:r>
            <a:r>
              <a:rPr lang="es-ES" dirty="0" smtClean="0"/>
              <a:t>Recepciones </a:t>
            </a:r>
          </a:p>
          <a:p>
            <a:pPr marL="514350" indent="-514350" algn="just">
              <a:buFont typeface="+mj-lt"/>
              <a:buAutoNum type="arabicPeriod"/>
            </a:pPr>
            <a:endParaRPr lang="es-ES" dirty="0" smtClean="0"/>
          </a:p>
          <a:p>
            <a:pPr marL="514350" indent="-514350" algn="just">
              <a:buFont typeface="+mj-lt"/>
              <a:buAutoNum type="arabicPeriod"/>
            </a:pPr>
            <a:r>
              <a:rPr lang="es-ES" dirty="0"/>
              <a:t>Perfeccionar las </a:t>
            </a:r>
            <a:r>
              <a:rPr lang="es-ES" dirty="0" smtClean="0"/>
              <a:t>Fintas </a:t>
            </a:r>
          </a:p>
          <a:p>
            <a:pPr marL="514350" indent="-514350" algn="just">
              <a:buFont typeface="+mj-lt"/>
              <a:buAutoNum type="arabicPeriod"/>
            </a:pPr>
            <a:endParaRPr lang="es-ES" dirty="0" smtClean="0"/>
          </a:p>
          <a:p>
            <a:pPr marL="514350" indent="-514350" algn="just">
              <a:buFont typeface="+mj-lt"/>
              <a:buAutoNum type="arabicPeriod"/>
            </a:pPr>
            <a:r>
              <a:rPr lang="es-ES" dirty="0"/>
              <a:t>Perfeccionar  los </a:t>
            </a:r>
            <a:r>
              <a:rPr lang="es-ES" dirty="0" smtClean="0"/>
              <a:t>Lanzamientos </a:t>
            </a:r>
          </a:p>
          <a:p>
            <a:pPr marL="514350" indent="-514350" algn="just">
              <a:buFont typeface="+mj-lt"/>
              <a:buAutoNum type="arabicPeriod"/>
            </a:pPr>
            <a:endParaRPr lang="es-ES" dirty="0" smtClean="0"/>
          </a:p>
          <a:p>
            <a:pPr marL="514350" indent="-514350" algn="just">
              <a:buFont typeface="+mj-lt"/>
              <a:buAutoNum type="arabicPeriod"/>
            </a:pPr>
            <a:r>
              <a:rPr lang="es-ES" dirty="0"/>
              <a:t>Perfeccionar  los </a:t>
            </a:r>
            <a:r>
              <a:rPr lang="es-ES" dirty="0" smtClean="0"/>
              <a:t>Desplazamientos</a:t>
            </a:r>
            <a:endParaRPr lang="es-ES" dirty="0">
              <a:solidFill>
                <a:srgbClr val="FF0000"/>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1143000"/>
          </a:xfrm>
        </p:spPr>
        <p:txBody>
          <a:bodyPr/>
          <a:lstStyle/>
          <a:p>
            <a:r>
              <a:rPr lang="es-ES" u="sng" dirty="0" smtClean="0"/>
              <a:t>MEDIOS TÁCTICOS DEFENSIVOS</a:t>
            </a:r>
            <a:endParaRPr lang="es-ES" u="sng" dirty="0"/>
          </a:p>
        </p:txBody>
      </p:sp>
      <p:sp>
        <p:nvSpPr>
          <p:cNvPr id="5" name="2 Marcador de contenido"/>
          <p:cNvSpPr>
            <a:spLocks noGrp="1"/>
          </p:cNvSpPr>
          <p:nvPr>
            <p:ph idx="1"/>
          </p:nvPr>
        </p:nvSpPr>
        <p:spPr>
          <a:xfrm>
            <a:off x="457200" y="1497648"/>
            <a:ext cx="8229600" cy="5069160"/>
          </a:xfrm>
        </p:spPr>
        <p:txBody>
          <a:bodyPr>
            <a:normAutofit/>
          </a:bodyPr>
          <a:lstStyle/>
          <a:p>
            <a:pPr marL="514350" lvl="0" indent="-514350" algn="just">
              <a:buFont typeface="+mj-lt"/>
              <a:buAutoNum type="arabicPeriod"/>
            </a:pPr>
            <a:r>
              <a:rPr lang="es-ES" dirty="0" smtClean="0"/>
              <a:t>Desarrollar </a:t>
            </a:r>
            <a:r>
              <a:rPr lang="es-ES" dirty="0"/>
              <a:t>los sistemas </a:t>
            </a:r>
            <a:r>
              <a:rPr lang="es-ES" dirty="0" smtClean="0"/>
              <a:t>defensivos, </a:t>
            </a:r>
            <a:r>
              <a:rPr lang="es-ES" dirty="0"/>
              <a:t>3-2-1 y el 5-1</a:t>
            </a:r>
            <a:r>
              <a:rPr lang="es-ES" dirty="0" smtClean="0"/>
              <a:t>.</a:t>
            </a:r>
          </a:p>
          <a:p>
            <a:pPr marL="514350" lvl="0" indent="-514350" algn="just">
              <a:buFont typeface="+mj-lt"/>
              <a:buAutoNum type="arabicPeriod"/>
            </a:pPr>
            <a:endParaRPr lang="es-ES" dirty="0"/>
          </a:p>
          <a:p>
            <a:pPr marL="514350" lvl="0" indent="-514350" algn="just">
              <a:buFont typeface="+mj-lt"/>
              <a:buAutoNum type="arabicPeriod"/>
            </a:pPr>
            <a:r>
              <a:rPr lang="es-ES" dirty="0" smtClean="0"/>
              <a:t>Perfeccionar la defensa </a:t>
            </a:r>
            <a:r>
              <a:rPr lang="es-ES" dirty="0"/>
              <a:t>en superioridad e inferioridad numérica</a:t>
            </a:r>
            <a:r>
              <a:rPr lang="es-ES" dirty="0" smtClean="0"/>
              <a:t>.</a:t>
            </a:r>
          </a:p>
          <a:p>
            <a:pPr marL="514350" lvl="0" indent="-514350" algn="just">
              <a:buFont typeface="+mj-lt"/>
              <a:buAutoNum type="arabicPeriod"/>
            </a:pPr>
            <a:endParaRPr lang="es-ES" dirty="0"/>
          </a:p>
          <a:p>
            <a:pPr marL="514350" lvl="0" indent="-514350" algn="just">
              <a:buFont typeface="+mj-lt"/>
              <a:buAutoNum type="arabicPeriod"/>
            </a:pPr>
            <a:r>
              <a:rPr lang="es-ES" dirty="0"/>
              <a:t>Perfeccionar el balance defensivo.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857356" y="571480"/>
            <a:ext cx="5286412" cy="461665"/>
          </a:xfrm>
          <a:prstGeom prst="rect">
            <a:avLst/>
          </a:prstGeom>
          <a:noFill/>
        </p:spPr>
        <p:txBody>
          <a:bodyPr wrap="square" rtlCol="0">
            <a:spAutoFit/>
          </a:bodyPr>
          <a:lstStyle/>
          <a:p>
            <a:pPr algn="ctr"/>
            <a:r>
              <a:rPr lang="pt-BR" sz="2400" b="1" dirty="0" smtClean="0"/>
              <a:t>CAMINO OLIMPICO </a:t>
            </a:r>
            <a:endParaRPr lang="es-ES" sz="2400" b="1" dirty="0"/>
          </a:p>
        </p:txBody>
      </p:sp>
      <p:graphicFrame>
        <p:nvGraphicFramePr>
          <p:cNvPr id="5" name="4 Diagrama"/>
          <p:cNvGraphicFramePr/>
          <p:nvPr/>
        </p:nvGraphicFramePr>
        <p:xfrm>
          <a:off x="1214414" y="1285860"/>
          <a:ext cx="6429420" cy="48577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5 Rectángulo"/>
          <p:cNvSpPr/>
          <p:nvPr/>
        </p:nvSpPr>
        <p:spPr>
          <a:xfrm rot="20140838">
            <a:off x="250672" y="3112741"/>
            <a:ext cx="8815811" cy="1015663"/>
          </a:xfrm>
          <a:prstGeom prst="rect">
            <a:avLst/>
          </a:prstGeom>
          <a:noFill/>
        </p:spPr>
        <p:txBody>
          <a:bodyPr wrap="square" lIns="91440" tIns="45720" rIns="91440" bIns="45720">
            <a:spAutoFit/>
          </a:bodyPr>
          <a:lstStyle/>
          <a:p>
            <a:pPr algn="ctr"/>
            <a:r>
              <a:rPr lang="pt-BR" sz="6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2DA VIA DE CLASIFICACIÓN</a:t>
            </a:r>
            <a:endParaRPr lang="es-ES" sz="60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107504" y="214290"/>
            <a:ext cx="8928992" cy="1143000"/>
          </a:xfrm>
        </p:spPr>
        <p:txBody>
          <a:bodyPr>
            <a:noAutofit/>
          </a:bodyPr>
          <a:lstStyle/>
          <a:p>
            <a:r>
              <a:rPr lang="es-ES" sz="2800" u="sng" dirty="0"/>
              <a:t>CONTENIDOS A DESARROLLAR POR PUESTOS ESPECÍFICOS</a:t>
            </a:r>
            <a:r>
              <a:rPr lang="es-ES" sz="2400" b="1" dirty="0"/>
              <a:t>.</a:t>
            </a:r>
            <a:endParaRPr lang="es-ES" sz="2400" u="sng" dirty="0"/>
          </a:p>
        </p:txBody>
      </p:sp>
      <p:sp>
        <p:nvSpPr>
          <p:cNvPr id="5" name="2 Marcador de contenido"/>
          <p:cNvSpPr>
            <a:spLocks noGrp="1"/>
          </p:cNvSpPr>
          <p:nvPr>
            <p:ph idx="1"/>
          </p:nvPr>
        </p:nvSpPr>
        <p:spPr>
          <a:xfrm>
            <a:off x="457200" y="1064396"/>
            <a:ext cx="8229600" cy="5616624"/>
          </a:xfrm>
        </p:spPr>
        <p:txBody>
          <a:bodyPr>
            <a:normAutofit fontScale="62500" lnSpcReduction="20000"/>
          </a:bodyPr>
          <a:lstStyle/>
          <a:p>
            <a:pPr marL="0" lvl="0" indent="0" algn="just">
              <a:buNone/>
            </a:pPr>
            <a:r>
              <a:rPr lang="es-ES" u="sng" dirty="0" smtClean="0"/>
              <a:t>Extremos</a:t>
            </a:r>
          </a:p>
          <a:p>
            <a:pPr algn="just"/>
            <a:r>
              <a:rPr lang="es-ES" b="1" dirty="0"/>
              <a:t>Fase de contra-ataque</a:t>
            </a:r>
            <a:r>
              <a:rPr lang="es-ES" b="1" dirty="0" smtClean="0"/>
              <a:t>.</a:t>
            </a:r>
          </a:p>
          <a:p>
            <a:pPr lvl="1" algn="just"/>
            <a:r>
              <a:rPr lang="es-ES" dirty="0"/>
              <a:t>Iniciación y salida de contra-ataque en diferentes puestos defensivos</a:t>
            </a:r>
            <a:r>
              <a:rPr lang="es-ES" dirty="0" smtClean="0"/>
              <a:t>.</a:t>
            </a:r>
          </a:p>
          <a:p>
            <a:pPr lvl="1" algn="just"/>
            <a:r>
              <a:rPr lang="es-ES" dirty="0"/>
              <a:t>Acciones tácticas o estratégicas durante la transición (circulación a la zona de 9 m</a:t>
            </a:r>
            <a:r>
              <a:rPr lang="es-ES" dirty="0" smtClean="0"/>
              <a:t>).</a:t>
            </a:r>
            <a:endParaRPr lang="es-ES" dirty="0"/>
          </a:p>
          <a:p>
            <a:pPr lvl="1" algn="just"/>
            <a:r>
              <a:rPr lang="es-ES" dirty="0"/>
              <a:t>Finalización del contra-ataque en diferentes zonas y ante situaciones de </a:t>
            </a:r>
            <a:r>
              <a:rPr lang="es-ES" dirty="0" smtClean="0"/>
              <a:t>juego</a:t>
            </a:r>
          </a:p>
          <a:p>
            <a:pPr lvl="1" algn="just"/>
            <a:r>
              <a:rPr lang="es-ES" dirty="0"/>
              <a:t>Diferentes tipos de </a:t>
            </a:r>
            <a:r>
              <a:rPr lang="es-ES" dirty="0" smtClean="0"/>
              <a:t>lanzamiento</a:t>
            </a:r>
          </a:p>
          <a:p>
            <a:pPr lvl="1" algn="just"/>
            <a:r>
              <a:rPr lang="es-ES" dirty="0" smtClean="0"/>
              <a:t>Pasar y desmarcarse</a:t>
            </a:r>
            <a:endParaRPr lang="es-ES" dirty="0"/>
          </a:p>
          <a:p>
            <a:pPr algn="just"/>
            <a:r>
              <a:rPr lang="es-ES" b="1" dirty="0"/>
              <a:t>Juego posicional</a:t>
            </a:r>
            <a:r>
              <a:rPr lang="es-ES" b="1" dirty="0" smtClean="0"/>
              <a:t>:</a:t>
            </a:r>
          </a:p>
          <a:p>
            <a:pPr lvl="1" algn="just"/>
            <a:r>
              <a:rPr lang="es-ES" dirty="0"/>
              <a:t>Lanzamiento con máximo índice de dificultad</a:t>
            </a:r>
          </a:p>
          <a:p>
            <a:pPr lvl="1" algn="just"/>
            <a:r>
              <a:rPr lang="es-ES" dirty="0"/>
              <a:t>Mínimo </a:t>
            </a:r>
            <a:r>
              <a:rPr lang="es-ES" dirty="0" smtClean="0"/>
              <a:t>ángulo</a:t>
            </a:r>
            <a:endParaRPr lang="es-ES" dirty="0"/>
          </a:p>
          <a:p>
            <a:pPr lvl="1" algn="just"/>
            <a:r>
              <a:rPr lang="es-ES" dirty="0"/>
              <a:t>Acciones de desequilibrio por choque con </a:t>
            </a:r>
            <a:r>
              <a:rPr lang="es-ES" dirty="0" smtClean="0"/>
              <a:t>defensores</a:t>
            </a:r>
          </a:p>
          <a:p>
            <a:pPr lvl="1" algn="just"/>
            <a:r>
              <a:rPr lang="es-ES" dirty="0" smtClean="0"/>
              <a:t>Desplazamiento con y sin balón</a:t>
            </a:r>
          </a:p>
          <a:p>
            <a:pPr lvl="1" algn="just"/>
            <a:r>
              <a:rPr lang="es-ES" dirty="0" smtClean="0"/>
              <a:t>Finalización de los elementos técnicos con pie normal o pie cambiado</a:t>
            </a:r>
          </a:p>
          <a:p>
            <a:pPr lvl="1" algn="just"/>
            <a:r>
              <a:rPr lang="es-ES" dirty="0"/>
              <a:t>Pases a pívot o extremos contrarios, ante imposibilidad de lanzamientos.</a:t>
            </a:r>
            <a:r>
              <a:rPr lang="es-ES" dirty="0" smtClean="0"/>
              <a:t> </a:t>
            </a:r>
            <a:endParaRPr lang="es-ES" dirty="0"/>
          </a:p>
          <a:p>
            <a:pPr algn="just"/>
            <a:r>
              <a:rPr lang="es-ES" b="1" dirty="0" smtClean="0"/>
              <a:t>Lanzamientos</a:t>
            </a:r>
          </a:p>
          <a:p>
            <a:pPr lvl="1" algn="just"/>
            <a:r>
              <a:rPr lang="es-ES" dirty="0" smtClean="0"/>
              <a:t>Con diferentes números de pasos</a:t>
            </a:r>
          </a:p>
          <a:p>
            <a:pPr lvl="1" algn="just"/>
            <a:r>
              <a:rPr lang="es-ES" dirty="0" smtClean="0"/>
              <a:t>Con pie cambiado o normal</a:t>
            </a:r>
          </a:p>
          <a:p>
            <a:pPr lvl="1" algn="just"/>
            <a:r>
              <a:rPr lang="es-ES" dirty="0" smtClean="0"/>
              <a:t>En salto con o sin caída</a:t>
            </a:r>
          </a:p>
          <a:p>
            <a:pPr lvl="1" algn="just"/>
            <a:r>
              <a:rPr lang="es-ES" dirty="0" smtClean="0"/>
              <a:t>Con efectos</a:t>
            </a:r>
            <a:endParaRPr lang="es-E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107504" y="274638"/>
            <a:ext cx="8928992" cy="1143000"/>
          </a:xfrm>
        </p:spPr>
        <p:txBody>
          <a:bodyPr>
            <a:noAutofit/>
          </a:bodyPr>
          <a:lstStyle/>
          <a:p>
            <a:r>
              <a:rPr lang="es-ES" sz="2800" u="sng" dirty="0"/>
              <a:t>CONTENIDOS A DESARROLLAR POR PUESTOS ESPECÍFICOS</a:t>
            </a:r>
            <a:r>
              <a:rPr lang="es-ES" sz="2400" b="1" dirty="0"/>
              <a:t>.</a:t>
            </a:r>
            <a:endParaRPr lang="es-ES" sz="2400" u="sng" dirty="0"/>
          </a:p>
        </p:txBody>
      </p:sp>
      <p:sp>
        <p:nvSpPr>
          <p:cNvPr id="5" name="2 Marcador de contenido"/>
          <p:cNvSpPr>
            <a:spLocks noGrp="1"/>
          </p:cNvSpPr>
          <p:nvPr>
            <p:ph idx="1"/>
          </p:nvPr>
        </p:nvSpPr>
        <p:spPr>
          <a:xfrm>
            <a:off x="457200" y="1124744"/>
            <a:ext cx="8229600" cy="5616624"/>
          </a:xfrm>
        </p:spPr>
        <p:txBody>
          <a:bodyPr>
            <a:normAutofit fontScale="62500" lnSpcReduction="20000"/>
          </a:bodyPr>
          <a:lstStyle/>
          <a:p>
            <a:pPr marL="0" lvl="0" indent="0" algn="just">
              <a:buNone/>
            </a:pPr>
            <a:r>
              <a:rPr lang="es-ES" u="sng" dirty="0" smtClean="0"/>
              <a:t>Pívot</a:t>
            </a:r>
          </a:p>
          <a:p>
            <a:pPr algn="just"/>
            <a:r>
              <a:rPr lang="es-ES" b="1" dirty="0"/>
              <a:t>Fase de contra-ataque</a:t>
            </a:r>
            <a:r>
              <a:rPr lang="es-ES" b="1" dirty="0" smtClean="0"/>
              <a:t>.</a:t>
            </a:r>
          </a:p>
          <a:p>
            <a:pPr lvl="1" algn="just"/>
            <a:r>
              <a:rPr lang="es-ES" dirty="0"/>
              <a:t>Iniciación y salida de contra-ataque en diferentes puestos defensivos.</a:t>
            </a:r>
          </a:p>
          <a:p>
            <a:pPr lvl="1" algn="just"/>
            <a:r>
              <a:rPr lang="es-ES" dirty="0"/>
              <a:t>Acciones tácticas o estratégicas durante la transición (circulación a la zona de 9 m).</a:t>
            </a:r>
          </a:p>
          <a:p>
            <a:pPr lvl="1" algn="just"/>
            <a:r>
              <a:rPr lang="es-ES" dirty="0"/>
              <a:t>Finalización del contra-ataque en diferentes zonas y ante situaciones de juego</a:t>
            </a:r>
          </a:p>
          <a:p>
            <a:pPr lvl="1" algn="just"/>
            <a:r>
              <a:rPr lang="es-ES" dirty="0"/>
              <a:t>Diferentes tipos de lanzamiento</a:t>
            </a:r>
          </a:p>
          <a:p>
            <a:pPr lvl="1" algn="just"/>
            <a:r>
              <a:rPr lang="es-ES" dirty="0"/>
              <a:t>Pasar y </a:t>
            </a:r>
            <a:r>
              <a:rPr lang="es-ES" dirty="0" smtClean="0"/>
              <a:t>desmarcarse</a:t>
            </a:r>
            <a:endParaRPr lang="es-ES" dirty="0"/>
          </a:p>
          <a:p>
            <a:pPr algn="just"/>
            <a:r>
              <a:rPr lang="es-ES" b="1" dirty="0"/>
              <a:t>Juego posicional</a:t>
            </a:r>
            <a:r>
              <a:rPr lang="es-ES" b="1" dirty="0" smtClean="0"/>
              <a:t>:</a:t>
            </a:r>
          </a:p>
          <a:p>
            <a:pPr lvl="1" algn="just"/>
            <a:r>
              <a:rPr lang="es-ES" dirty="0"/>
              <a:t>Pases-recepciones en </a:t>
            </a:r>
            <a:r>
              <a:rPr lang="es-ES" dirty="0" smtClean="0"/>
              <a:t>desequilibrio </a:t>
            </a:r>
            <a:r>
              <a:rPr lang="es-ES" dirty="0"/>
              <a:t>en contacto con el </a:t>
            </a:r>
            <a:r>
              <a:rPr lang="es-ES" dirty="0" smtClean="0"/>
              <a:t>adversario y situaciones de dificultad.</a:t>
            </a:r>
          </a:p>
          <a:p>
            <a:pPr lvl="1" algn="just"/>
            <a:r>
              <a:rPr lang="es-ES" dirty="0" smtClean="0"/>
              <a:t>Fintas con orientación lateral o de espalda con máxima protección del balón.</a:t>
            </a:r>
          </a:p>
          <a:p>
            <a:pPr lvl="1" algn="just"/>
            <a:r>
              <a:rPr lang="es-ES" dirty="0" smtClean="0"/>
              <a:t>Conexión con los puestos colindantes</a:t>
            </a:r>
          </a:p>
          <a:p>
            <a:pPr algn="just"/>
            <a:r>
              <a:rPr lang="es-ES" b="1" dirty="0" smtClean="0"/>
              <a:t>Lanzamientos</a:t>
            </a:r>
          </a:p>
          <a:p>
            <a:pPr lvl="1" algn="just"/>
            <a:r>
              <a:rPr lang="es-ES" dirty="0"/>
              <a:t>En todas las zonas de </a:t>
            </a:r>
            <a:r>
              <a:rPr lang="es-ES" dirty="0" smtClean="0"/>
              <a:t>6m y </a:t>
            </a:r>
            <a:r>
              <a:rPr lang="es-ES" dirty="0"/>
              <a:t>con máximo índice de dificultad.</a:t>
            </a:r>
          </a:p>
          <a:p>
            <a:pPr lvl="1" algn="just"/>
            <a:r>
              <a:rPr lang="es-ES" dirty="0"/>
              <a:t>Con salida a punto fuerte o punto débil.</a:t>
            </a:r>
          </a:p>
          <a:p>
            <a:pPr lvl="1" algn="just"/>
            <a:r>
              <a:rPr lang="es-ES" dirty="0"/>
              <a:t>Rectificado ante salida de </a:t>
            </a:r>
            <a:r>
              <a:rPr lang="es-ES" dirty="0" smtClean="0"/>
              <a:t>porteros</a:t>
            </a:r>
            <a:endParaRPr lang="es-ES" dirty="0"/>
          </a:p>
          <a:p>
            <a:pPr lvl="1" algn="just"/>
            <a:r>
              <a:rPr lang="es-ES" dirty="0" smtClean="0"/>
              <a:t>En salto con o sin caída</a:t>
            </a:r>
          </a:p>
          <a:p>
            <a:pPr lvl="1" algn="just"/>
            <a:r>
              <a:rPr lang="es-ES" dirty="0" smtClean="0"/>
              <a:t>Con efectos</a:t>
            </a:r>
            <a:endParaRPr lang="es-E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107504" y="274638"/>
            <a:ext cx="8928992" cy="1143000"/>
          </a:xfrm>
        </p:spPr>
        <p:txBody>
          <a:bodyPr>
            <a:noAutofit/>
          </a:bodyPr>
          <a:lstStyle/>
          <a:p>
            <a:r>
              <a:rPr lang="es-ES" sz="2800" u="sng" dirty="0"/>
              <a:t>CONTENIDOS A DESARROLLAR POR PUESTOS </a:t>
            </a:r>
            <a:r>
              <a:rPr lang="es-ES" sz="2800" u="sng" dirty="0" smtClean="0"/>
              <a:t>ESPECÍFICOS OFENSIVOS</a:t>
            </a:r>
            <a:endParaRPr lang="es-ES" sz="2400" u="sng" dirty="0"/>
          </a:p>
        </p:txBody>
      </p:sp>
      <p:sp>
        <p:nvSpPr>
          <p:cNvPr id="5" name="2 Marcador de contenido"/>
          <p:cNvSpPr>
            <a:spLocks noGrp="1"/>
          </p:cNvSpPr>
          <p:nvPr>
            <p:ph idx="1"/>
          </p:nvPr>
        </p:nvSpPr>
        <p:spPr>
          <a:xfrm>
            <a:off x="457200" y="1340768"/>
            <a:ext cx="8229600" cy="5400600"/>
          </a:xfrm>
        </p:spPr>
        <p:txBody>
          <a:bodyPr>
            <a:normAutofit fontScale="62500" lnSpcReduction="20000"/>
          </a:bodyPr>
          <a:lstStyle/>
          <a:p>
            <a:pPr marL="0" lvl="0" indent="0" algn="just">
              <a:buNone/>
            </a:pPr>
            <a:r>
              <a:rPr lang="es-ES" u="sng" dirty="0" smtClean="0"/>
              <a:t>Laterales y Centrales</a:t>
            </a:r>
          </a:p>
          <a:p>
            <a:pPr algn="just"/>
            <a:r>
              <a:rPr lang="es-ES" b="1" dirty="0"/>
              <a:t>Fase de contra-ataque</a:t>
            </a:r>
            <a:r>
              <a:rPr lang="es-ES" b="1" dirty="0" smtClean="0"/>
              <a:t>.</a:t>
            </a:r>
          </a:p>
          <a:p>
            <a:pPr lvl="1" algn="just"/>
            <a:r>
              <a:rPr lang="es-ES" dirty="0"/>
              <a:t>Valoración de la salida del contraataque en función del puesto en defensa.</a:t>
            </a:r>
          </a:p>
          <a:p>
            <a:pPr lvl="1" algn="just"/>
            <a:r>
              <a:rPr lang="es-ES" dirty="0"/>
              <a:t>Desmarque en espacios </a:t>
            </a:r>
            <a:r>
              <a:rPr lang="es-ES" dirty="0" smtClean="0"/>
              <a:t>amplios y reducidos </a:t>
            </a:r>
            <a:r>
              <a:rPr lang="es-ES" dirty="0"/>
              <a:t>entre marcajes en proximidad</a:t>
            </a:r>
            <a:r>
              <a:rPr lang="es-ES" dirty="0" smtClean="0"/>
              <a:t>.</a:t>
            </a:r>
          </a:p>
          <a:p>
            <a:pPr lvl="1" algn="just"/>
            <a:r>
              <a:rPr lang="es-ES" dirty="0"/>
              <a:t>Bote en carrera y desmarque en </a:t>
            </a:r>
            <a:r>
              <a:rPr lang="es-ES" dirty="0" smtClean="0"/>
              <a:t>drible</a:t>
            </a:r>
          </a:p>
          <a:p>
            <a:pPr lvl="1" algn="just"/>
            <a:r>
              <a:rPr lang="es-ES" dirty="0"/>
              <a:t>Cruces en carrera por delante y por detrás del jugador con </a:t>
            </a:r>
            <a:r>
              <a:rPr lang="es-ES" dirty="0" smtClean="0"/>
              <a:t>balón</a:t>
            </a:r>
          </a:p>
          <a:p>
            <a:pPr lvl="1" algn="just"/>
            <a:r>
              <a:rPr lang="es-ES" dirty="0" smtClean="0"/>
              <a:t>Dominar los pases de media y larga distancia</a:t>
            </a:r>
            <a:endParaRPr lang="es-ES" dirty="0"/>
          </a:p>
          <a:p>
            <a:pPr algn="just"/>
            <a:r>
              <a:rPr lang="es-ES" b="1" dirty="0" smtClean="0"/>
              <a:t>Juego </a:t>
            </a:r>
            <a:r>
              <a:rPr lang="es-ES" b="1" dirty="0"/>
              <a:t>posicional</a:t>
            </a:r>
            <a:r>
              <a:rPr lang="es-ES" b="1" dirty="0" smtClean="0"/>
              <a:t>:</a:t>
            </a:r>
          </a:p>
          <a:p>
            <a:pPr lvl="1" algn="just"/>
            <a:r>
              <a:rPr lang="es-ES" dirty="0"/>
              <a:t>Desmarque con y sin balón con variedad de trayectoria</a:t>
            </a:r>
            <a:r>
              <a:rPr lang="es-ES" dirty="0" smtClean="0"/>
              <a:t>.</a:t>
            </a:r>
          </a:p>
          <a:p>
            <a:pPr lvl="1" algn="just"/>
            <a:r>
              <a:rPr lang="es-ES" dirty="0"/>
              <a:t>Fintas con orientación </a:t>
            </a:r>
            <a:r>
              <a:rPr lang="es-ES" dirty="0" smtClean="0"/>
              <a:t>hacia punto fuerte y débil</a:t>
            </a:r>
          </a:p>
          <a:p>
            <a:pPr lvl="1" algn="just"/>
            <a:r>
              <a:rPr lang="es-ES" dirty="0" smtClean="0"/>
              <a:t>Relación con su colindante y no colindante</a:t>
            </a:r>
          </a:p>
          <a:p>
            <a:pPr lvl="1" algn="just"/>
            <a:r>
              <a:rPr lang="es-ES" dirty="0" smtClean="0"/>
              <a:t>Dominar la posiciones de 1ra línea</a:t>
            </a:r>
          </a:p>
          <a:p>
            <a:pPr algn="just"/>
            <a:r>
              <a:rPr lang="es-ES" b="1" dirty="0" smtClean="0"/>
              <a:t>Lanzamientos</a:t>
            </a:r>
          </a:p>
          <a:p>
            <a:pPr lvl="1" algn="just"/>
            <a:r>
              <a:rPr lang="es-ES" dirty="0" smtClean="0"/>
              <a:t>De larga distancia</a:t>
            </a:r>
          </a:p>
          <a:p>
            <a:pPr lvl="1" algn="just"/>
            <a:r>
              <a:rPr lang="es-ES" dirty="0" smtClean="0"/>
              <a:t>En situaciones de desequilibrio</a:t>
            </a:r>
          </a:p>
          <a:p>
            <a:pPr lvl="1" algn="just"/>
            <a:r>
              <a:rPr lang="es-ES" dirty="0" smtClean="0"/>
              <a:t>En penetración</a:t>
            </a:r>
          </a:p>
          <a:p>
            <a:pPr lvl="1" algn="just"/>
            <a:r>
              <a:rPr lang="es-ES" dirty="0" smtClean="0"/>
              <a:t>Con alternancia en el ciclo de pasos</a:t>
            </a:r>
            <a:endParaRPr lang="es-ES" dirty="0"/>
          </a:p>
          <a:p>
            <a:pPr lvl="1" algn="just"/>
            <a:r>
              <a:rPr lang="es-ES" dirty="0" smtClean="0"/>
              <a:t>Dominio de lanzamientos en apoyo y rectificado</a:t>
            </a:r>
          </a:p>
          <a:p>
            <a:pPr lvl="1" algn="just"/>
            <a:r>
              <a:rPr lang="es-ES" dirty="0"/>
              <a:t>Lanzamientos en trayectorias de arriba a abajo o con bote</a:t>
            </a:r>
            <a:endParaRPr lang="es-ES" dirty="0" smtClean="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107504" y="274638"/>
            <a:ext cx="8928992" cy="994122"/>
          </a:xfrm>
        </p:spPr>
        <p:txBody>
          <a:bodyPr>
            <a:noAutofit/>
          </a:bodyPr>
          <a:lstStyle/>
          <a:p>
            <a:r>
              <a:rPr lang="es-ES" sz="2800" u="sng" dirty="0"/>
              <a:t>CONTENIDOS A DESARROLLAR POR PUESTOS </a:t>
            </a:r>
            <a:r>
              <a:rPr lang="es-ES" sz="2800" u="sng" dirty="0" smtClean="0"/>
              <a:t>ESPECÍFICOS DEFENSIVOS</a:t>
            </a:r>
            <a:endParaRPr lang="es-ES" sz="2400" u="sng" dirty="0"/>
          </a:p>
        </p:txBody>
      </p:sp>
      <p:sp>
        <p:nvSpPr>
          <p:cNvPr id="5" name="2 Marcador de contenido"/>
          <p:cNvSpPr>
            <a:spLocks noGrp="1"/>
          </p:cNvSpPr>
          <p:nvPr>
            <p:ph idx="1"/>
          </p:nvPr>
        </p:nvSpPr>
        <p:spPr>
          <a:xfrm>
            <a:off x="457200" y="1340768"/>
            <a:ext cx="8229600" cy="5400600"/>
          </a:xfrm>
        </p:spPr>
        <p:txBody>
          <a:bodyPr>
            <a:normAutofit fontScale="92500" lnSpcReduction="10000"/>
          </a:bodyPr>
          <a:lstStyle/>
          <a:p>
            <a:pPr marL="0" lvl="0" indent="0" algn="just">
              <a:buNone/>
            </a:pPr>
            <a:r>
              <a:rPr lang="es-ES" u="sng" dirty="0" smtClean="0"/>
              <a:t>Exteriores</a:t>
            </a:r>
          </a:p>
          <a:p>
            <a:pPr lvl="0" algn="just"/>
            <a:r>
              <a:rPr lang="es-ES" dirty="0"/>
              <a:t>Perfeccionamiento del marcaje en proximidad, tanto en 6m como en 9m.</a:t>
            </a:r>
          </a:p>
          <a:p>
            <a:pPr lvl="0" algn="just"/>
            <a:r>
              <a:rPr lang="es-ES" dirty="0"/>
              <a:t>Defensa ante circulación y desdoblamientos de extremos.</a:t>
            </a:r>
          </a:p>
          <a:p>
            <a:pPr lvl="0" algn="just"/>
            <a:r>
              <a:rPr lang="es-ES" dirty="0"/>
              <a:t>Dominio de las intervenciones ante todo tipo de </a:t>
            </a:r>
            <a:r>
              <a:rPr lang="es-ES" dirty="0" smtClean="0"/>
              <a:t>fintas y ante </a:t>
            </a:r>
            <a:r>
              <a:rPr lang="es-ES" dirty="0"/>
              <a:t>jugador diestro o zurdo.</a:t>
            </a:r>
          </a:p>
          <a:p>
            <a:pPr lvl="0" algn="just"/>
            <a:r>
              <a:rPr lang="es-ES" dirty="0"/>
              <a:t>Dominio del juego </a:t>
            </a:r>
            <a:r>
              <a:rPr lang="es-ES" dirty="0" smtClean="0"/>
              <a:t>1vs2 </a:t>
            </a:r>
            <a:r>
              <a:rPr lang="es-ES" dirty="0"/>
              <a:t>en esta zona, ante el juego de superioridad.</a:t>
            </a:r>
          </a:p>
          <a:p>
            <a:pPr lvl="0" algn="just"/>
            <a:r>
              <a:rPr lang="es-ES" dirty="0"/>
              <a:t>Todo tipo de acciones tácticas que dificulten el lanzamiento del extremo</a:t>
            </a:r>
            <a:r>
              <a:rPr lang="es-ES" dirty="0" smtClean="0"/>
              <a:t>.</a:t>
            </a:r>
            <a:endParaRPr lang="es-E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107504" y="274638"/>
            <a:ext cx="8928992" cy="994122"/>
          </a:xfrm>
        </p:spPr>
        <p:txBody>
          <a:bodyPr>
            <a:noAutofit/>
          </a:bodyPr>
          <a:lstStyle/>
          <a:p>
            <a:r>
              <a:rPr lang="es-ES" sz="2800" u="sng" dirty="0"/>
              <a:t>CONTENIDOS A DESARROLLAR POR PUESTOS </a:t>
            </a:r>
            <a:r>
              <a:rPr lang="es-ES" sz="2800" u="sng" dirty="0" smtClean="0"/>
              <a:t>ESPECÍFICOS DEFENSIVOS</a:t>
            </a:r>
            <a:endParaRPr lang="es-ES" sz="2400" u="sng" dirty="0"/>
          </a:p>
        </p:txBody>
      </p:sp>
      <p:sp>
        <p:nvSpPr>
          <p:cNvPr id="5" name="2 Marcador de contenido"/>
          <p:cNvSpPr>
            <a:spLocks noGrp="1"/>
          </p:cNvSpPr>
          <p:nvPr>
            <p:ph idx="1"/>
          </p:nvPr>
        </p:nvSpPr>
        <p:spPr>
          <a:xfrm>
            <a:off x="457200" y="1340768"/>
            <a:ext cx="8229600" cy="5400600"/>
          </a:xfrm>
        </p:spPr>
        <p:txBody>
          <a:bodyPr>
            <a:normAutofit fontScale="92500" lnSpcReduction="20000"/>
          </a:bodyPr>
          <a:lstStyle/>
          <a:p>
            <a:pPr marL="0" indent="0">
              <a:buNone/>
            </a:pPr>
            <a:r>
              <a:rPr lang="es-ES" u="sng" dirty="0" smtClean="0"/>
              <a:t>Centrales e Interiores</a:t>
            </a:r>
            <a:endParaRPr lang="es-ES" u="sng" dirty="0"/>
          </a:p>
          <a:p>
            <a:pPr lvl="0" algn="just"/>
            <a:r>
              <a:rPr lang="es-ES" dirty="0"/>
              <a:t>Desarrollo del marcaje a distancia y en proximidad.</a:t>
            </a:r>
          </a:p>
          <a:p>
            <a:pPr lvl="0" algn="just"/>
            <a:r>
              <a:rPr lang="es-ES" dirty="0"/>
              <a:t>Perfeccionamiento en el marcaje a pivote.</a:t>
            </a:r>
          </a:p>
          <a:p>
            <a:pPr lvl="0" algn="just"/>
            <a:r>
              <a:rPr lang="es-ES" dirty="0"/>
              <a:t>Dominio de la intervención </a:t>
            </a:r>
            <a:r>
              <a:rPr lang="es-ES" dirty="0" smtClean="0"/>
              <a:t>ante </a:t>
            </a:r>
            <a:r>
              <a:rPr lang="es-ES" dirty="0"/>
              <a:t>cualquier tipo de finta.</a:t>
            </a:r>
          </a:p>
          <a:p>
            <a:pPr lvl="0" algn="just"/>
            <a:r>
              <a:rPr lang="es-ES" dirty="0"/>
              <a:t>Dominio de bloqueo individual y en </a:t>
            </a:r>
            <a:r>
              <a:rPr lang="es-ES" dirty="0" smtClean="0"/>
              <a:t>grupo.</a:t>
            </a:r>
            <a:endParaRPr lang="es-ES" dirty="0"/>
          </a:p>
          <a:p>
            <a:pPr lvl="0" algn="just"/>
            <a:r>
              <a:rPr lang="es-ES" dirty="0"/>
              <a:t>Colaboración del bloque central con el portero.</a:t>
            </a:r>
          </a:p>
          <a:p>
            <a:pPr lvl="0" algn="just"/>
            <a:r>
              <a:rPr lang="es-ES" dirty="0"/>
              <a:t>Perfeccionamiento de los medios tácticos colectivos defensivos entre 2 o más jugadores. (cambios de oponentes, deslizamientos, contra-bloqueos, etc.).</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107504" y="274638"/>
            <a:ext cx="8928992" cy="994122"/>
          </a:xfrm>
        </p:spPr>
        <p:txBody>
          <a:bodyPr>
            <a:noAutofit/>
          </a:bodyPr>
          <a:lstStyle/>
          <a:p>
            <a:r>
              <a:rPr lang="es-ES" sz="2800" u="sng" dirty="0"/>
              <a:t>CONTENIDOS A DESARROLLAR POR PUESTOS </a:t>
            </a:r>
            <a:r>
              <a:rPr lang="es-ES" sz="2800" u="sng" dirty="0" smtClean="0"/>
              <a:t>ESPECÍFICOS DEFENSIVOS</a:t>
            </a:r>
            <a:endParaRPr lang="es-ES" sz="2400" u="sng" dirty="0"/>
          </a:p>
        </p:txBody>
      </p:sp>
      <p:sp>
        <p:nvSpPr>
          <p:cNvPr id="5" name="2 Marcador de contenido"/>
          <p:cNvSpPr>
            <a:spLocks noGrp="1"/>
          </p:cNvSpPr>
          <p:nvPr>
            <p:ph idx="1"/>
          </p:nvPr>
        </p:nvSpPr>
        <p:spPr>
          <a:xfrm>
            <a:off x="457200" y="1340768"/>
            <a:ext cx="8229600" cy="5400600"/>
          </a:xfrm>
        </p:spPr>
        <p:txBody>
          <a:bodyPr>
            <a:normAutofit fontScale="92500" lnSpcReduction="10000"/>
          </a:bodyPr>
          <a:lstStyle/>
          <a:p>
            <a:pPr marL="0" indent="0">
              <a:buNone/>
            </a:pPr>
            <a:r>
              <a:rPr lang="es-ES" u="sng" dirty="0" smtClean="0"/>
              <a:t>Avanzado</a:t>
            </a:r>
          </a:p>
          <a:p>
            <a:pPr lvl="0" algn="just"/>
            <a:r>
              <a:rPr lang="es-ES" dirty="0" smtClean="0"/>
              <a:t>Desarrollo del marcaje a distancia y en proximidad</a:t>
            </a:r>
          </a:p>
          <a:p>
            <a:pPr lvl="0" algn="just"/>
            <a:r>
              <a:rPr lang="es-ES" dirty="0" smtClean="0"/>
              <a:t>Perfeccionamiento </a:t>
            </a:r>
            <a:r>
              <a:rPr lang="es-ES" dirty="0"/>
              <a:t>en las acciones técnico-tácticas del juego 1:1 en espacios amplios.</a:t>
            </a:r>
          </a:p>
          <a:p>
            <a:pPr lvl="0" algn="just"/>
            <a:r>
              <a:rPr lang="es-ES" dirty="0"/>
              <a:t>Dominio del juego de anticipación del balón.</a:t>
            </a:r>
          </a:p>
          <a:p>
            <a:pPr lvl="0" algn="just"/>
            <a:r>
              <a:rPr lang="es-ES" dirty="0" smtClean="0"/>
              <a:t>Perfeccionamiento </a:t>
            </a:r>
            <a:r>
              <a:rPr lang="es-ES" dirty="0"/>
              <a:t>de los bloqueos del balón</a:t>
            </a:r>
            <a:r>
              <a:rPr lang="es-ES" dirty="0" smtClean="0"/>
              <a:t>.</a:t>
            </a:r>
          </a:p>
          <a:p>
            <a:pPr lvl="0" algn="just"/>
            <a:r>
              <a:rPr lang="es-ES" dirty="0" smtClean="0"/>
              <a:t>Dominio de la disuasión</a:t>
            </a:r>
          </a:p>
          <a:p>
            <a:pPr lvl="0" algn="just"/>
            <a:r>
              <a:rPr lang="es-ES" dirty="0" smtClean="0"/>
              <a:t>Perfeccionamiento de los medios tácticos colectivos defensivos entre 2 (cambio de oponente y contrabloqueo)</a:t>
            </a:r>
            <a:endParaRPr lang="es-E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107504" y="274638"/>
            <a:ext cx="8928992" cy="1143000"/>
          </a:xfrm>
        </p:spPr>
        <p:txBody>
          <a:bodyPr>
            <a:noAutofit/>
          </a:bodyPr>
          <a:lstStyle/>
          <a:p>
            <a:r>
              <a:rPr lang="es-ES" sz="2400" u="sng" dirty="0" smtClean="0"/>
              <a:t>INDICACIONES METODOLÓGICAS EN EL PERFECCIONAMIENTO TÉCNICO-TÁCTICO.</a:t>
            </a:r>
            <a:endParaRPr lang="es-ES" sz="2400" u="sng" dirty="0"/>
          </a:p>
        </p:txBody>
      </p:sp>
      <p:sp>
        <p:nvSpPr>
          <p:cNvPr id="5" name="2 Marcador de contenido"/>
          <p:cNvSpPr>
            <a:spLocks noGrp="1"/>
          </p:cNvSpPr>
          <p:nvPr>
            <p:ph idx="1"/>
          </p:nvPr>
        </p:nvSpPr>
        <p:spPr>
          <a:xfrm>
            <a:off x="457200" y="1497648"/>
            <a:ext cx="8229600" cy="5069160"/>
          </a:xfrm>
        </p:spPr>
        <p:txBody>
          <a:bodyPr>
            <a:normAutofit fontScale="92500"/>
          </a:bodyPr>
          <a:lstStyle/>
          <a:p>
            <a:r>
              <a:rPr lang="es-ES" dirty="0"/>
              <a:t>Modificación del espacio de </a:t>
            </a:r>
            <a:r>
              <a:rPr lang="es-ES" dirty="0" smtClean="0"/>
              <a:t>acción</a:t>
            </a:r>
            <a:endParaRPr lang="es-ES" dirty="0"/>
          </a:p>
          <a:p>
            <a:pPr lvl="1"/>
            <a:r>
              <a:rPr lang="es-ES" dirty="0"/>
              <a:t>Amplio-reducido</a:t>
            </a:r>
          </a:p>
          <a:p>
            <a:pPr lvl="0" algn="just"/>
            <a:r>
              <a:rPr lang="es-ES" dirty="0" smtClean="0"/>
              <a:t>Introducir </a:t>
            </a:r>
            <a:r>
              <a:rPr lang="es-ES" dirty="0"/>
              <a:t>obstáculos.</a:t>
            </a:r>
          </a:p>
          <a:p>
            <a:pPr lvl="0" algn="just"/>
            <a:r>
              <a:rPr lang="es-ES" dirty="0"/>
              <a:t>Utilización del lado no dominante.</a:t>
            </a:r>
          </a:p>
          <a:p>
            <a:pPr lvl="0" algn="just"/>
            <a:r>
              <a:rPr lang="es-ES" dirty="0"/>
              <a:t>Modificar el ritmo de ejecución.</a:t>
            </a:r>
          </a:p>
          <a:p>
            <a:pPr lvl="0" algn="just"/>
            <a:r>
              <a:rPr lang="es-ES" dirty="0"/>
              <a:t>Acciones previas y posteriores al gesto o movimiento.</a:t>
            </a:r>
          </a:p>
          <a:p>
            <a:pPr lvl="0" algn="just"/>
            <a:r>
              <a:rPr lang="es-ES" dirty="0"/>
              <a:t>Modificaciones de la estructura del movimiento.</a:t>
            </a:r>
          </a:p>
          <a:p>
            <a:pPr lvl="0" algn="just"/>
            <a:r>
              <a:rPr lang="es-ES" dirty="0"/>
              <a:t>Posiciones iniciales no habituales.</a:t>
            </a:r>
          </a:p>
          <a:p>
            <a:pPr lvl="0"/>
            <a:endParaRPr lang="es-E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107504" y="274638"/>
            <a:ext cx="8928992" cy="1143000"/>
          </a:xfrm>
        </p:spPr>
        <p:txBody>
          <a:bodyPr>
            <a:noAutofit/>
          </a:bodyPr>
          <a:lstStyle/>
          <a:p>
            <a:r>
              <a:rPr lang="es-ES" sz="2400" u="sng" dirty="0" smtClean="0"/>
              <a:t>INDICACIONES METODOLÓGICAS EN EL PERFECCIONAMIENTO TÉCNICO-TÁCTICO.</a:t>
            </a:r>
            <a:endParaRPr lang="es-ES" sz="2400" u="sng" dirty="0"/>
          </a:p>
        </p:txBody>
      </p:sp>
      <p:sp>
        <p:nvSpPr>
          <p:cNvPr id="5" name="2 Marcador de contenido"/>
          <p:cNvSpPr>
            <a:spLocks noGrp="1"/>
          </p:cNvSpPr>
          <p:nvPr>
            <p:ph idx="1"/>
          </p:nvPr>
        </p:nvSpPr>
        <p:spPr>
          <a:xfrm>
            <a:off x="457200" y="1497648"/>
            <a:ext cx="8229600" cy="5069160"/>
          </a:xfrm>
        </p:spPr>
        <p:txBody>
          <a:bodyPr>
            <a:normAutofit/>
          </a:bodyPr>
          <a:lstStyle/>
          <a:p>
            <a:pPr lvl="0" algn="just"/>
            <a:r>
              <a:rPr lang="es-ES" dirty="0" smtClean="0"/>
              <a:t>Creación de condiciones inhabituales, aprovechando particularidades del juego.</a:t>
            </a:r>
          </a:p>
          <a:p>
            <a:pPr lvl="0" algn="just"/>
            <a:r>
              <a:rPr lang="es-ES" dirty="0" smtClean="0"/>
              <a:t>Dificultar el ejercicio mediante movimientos adicionales.</a:t>
            </a:r>
          </a:p>
          <a:p>
            <a:pPr lvl="0" algn="just"/>
            <a:r>
              <a:rPr lang="es-ES" dirty="0" smtClean="0"/>
              <a:t>Modificación de la oposición del contrario.</a:t>
            </a:r>
          </a:p>
          <a:p>
            <a:pPr lvl="0" algn="just"/>
            <a:r>
              <a:rPr lang="es-ES" dirty="0" smtClean="0"/>
              <a:t>Acciones con dificultad por encima del juego real.</a:t>
            </a:r>
            <a:endParaRPr lang="es-E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107504" y="274638"/>
            <a:ext cx="8928992" cy="1143000"/>
          </a:xfrm>
        </p:spPr>
        <p:txBody>
          <a:bodyPr>
            <a:noAutofit/>
          </a:bodyPr>
          <a:lstStyle/>
          <a:p>
            <a:r>
              <a:rPr lang="es-ES" sz="3200" u="sng" dirty="0" smtClean="0"/>
              <a:t>ELEMENTOS PARA EL JUEGO TÁCTICO COLECTIVO OFENSIVO</a:t>
            </a:r>
            <a:endParaRPr lang="es-ES" sz="3200" u="sng" dirty="0"/>
          </a:p>
        </p:txBody>
      </p:sp>
      <p:sp>
        <p:nvSpPr>
          <p:cNvPr id="5" name="2 Marcador de contenido"/>
          <p:cNvSpPr>
            <a:spLocks noGrp="1"/>
          </p:cNvSpPr>
          <p:nvPr>
            <p:ph idx="1"/>
          </p:nvPr>
        </p:nvSpPr>
        <p:spPr>
          <a:xfrm>
            <a:off x="457200" y="1497648"/>
            <a:ext cx="8229600" cy="5069160"/>
          </a:xfrm>
        </p:spPr>
        <p:txBody>
          <a:bodyPr>
            <a:normAutofit lnSpcReduction="10000"/>
          </a:bodyPr>
          <a:lstStyle/>
          <a:p>
            <a:pPr lvl="0" algn="just"/>
            <a:r>
              <a:rPr lang="es-ES" dirty="0"/>
              <a:t>Dominio y perfeccionamiento del juego en profundidad.</a:t>
            </a:r>
          </a:p>
          <a:p>
            <a:pPr lvl="0" algn="just"/>
            <a:r>
              <a:rPr lang="es-ES" dirty="0"/>
              <a:t>Perfeccionamiento de los medios tácticos colectivos con objetivo de penetración</a:t>
            </a:r>
            <a:r>
              <a:rPr lang="es-ES" b="1" dirty="0"/>
              <a:t>.</a:t>
            </a:r>
            <a:endParaRPr lang="es-ES" dirty="0"/>
          </a:p>
          <a:p>
            <a:pPr lvl="0" algn="just"/>
            <a:r>
              <a:rPr lang="es-ES" dirty="0"/>
              <a:t>Penetraciones sucesivas (ataque al espacio).</a:t>
            </a:r>
          </a:p>
          <a:p>
            <a:pPr lvl="0" algn="just"/>
            <a:r>
              <a:rPr lang="es-ES" dirty="0"/>
              <a:t>Desarrollar la continuidad del juego.</a:t>
            </a:r>
          </a:p>
          <a:p>
            <a:pPr lvl="0" algn="just"/>
            <a:r>
              <a:rPr lang="es-ES" dirty="0"/>
              <a:t>Ataque en superioridad e inferioridad numérica.</a:t>
            </a:r>
          </a:p>
          <a:p>
            <a:pPr lvl="0" algn="just"/>
            <a:r>
              <a:rPr lang="es-ES" dirty="0"/>
              <a:t>Perfeccionar el contraataque.</a:t>
            </a:r>
          </a:p>
          <a:p>
            <a:pPr lvl="0" algn="just"/>
            <a:r>
              <a:rPr lang="es-ES" dirty="0"/>
              <a:t>Perfeccionar las combinaciones de ataque</a:t>
            </a:r>
            <a:r>
              <a:rPr lang="es-ES" dirty="0" smtClean="0"/>
              <a:t>.</a:t>
            </a:r>
            <a:endParaRPr lang="es-E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107504" y="274638"/>
            <a:ext cx="8928992" cy="1143000"/>
          </a:xfrm>
        </p:spPr>
        <p:txBody>
          <a:bodyPr>
            <a:noAutofit/>
          </a:bodyPr>
          <a:lstStyle/>
          <a:p>
            <a:r>
              <a:rPr lang="es-ES" sz="3200" u="sng" dirty="0" smtClean="0"/>
              <a:t>ELEMENTOS PARA EL JUEGO TÁCTICO COLECTIVO OFENSIVO</a:t>
            </a:r>
            <a:endParaRPr lang="es-ES" sz="3200" u="sng" dirty="0"/>
          </a:p>
        </p:txBody>
      </p:sp>
      <p:sp>
        <p:nvSpPr>
          <p:cNvPr id="5" name="2 Marcador de contenido"/>
          <p:cNvSpPr>
            <a:spLocks noGrp="1"/>
          </p:cNvSpPr>
          <p:nvPr>
            <p:ph idx="1"/>
          </p:nvPr>
        </p:nvSpPr>
        <p:spPr>
          <a:xfrm>
            <a:off x="457200" y="1497648"/>
            <a:ext cx="8229600" cy="5069160"/>
          </a:xfrm>
        </p:spPr>
        <p:txBody>
          <a:bodyPr>
            <a:normAutofit/>
          </a:bodyPr>
          <a:lstStyle/>
          <a:p>
            <a:pPr lvl="0" algn="just"/>
            <a:r>
              <a:rPr lang="es-ES" dirty="0" smtClean="0"/>
              <a:t>Perfeccionar </a:t>
            </a:r>
            <a:r>
              <a:rPr lang="es-ES" dirty="0"/>
              <a:t>el sistema 3-3 </a:t>
            </a:r>
            <a:r>
              <a:rPr lang="es-ES" dirty="0" smtClean="0"/>
              <a:t>e </a:t>
            </a:r>
            <a:r>
              <a:rPr lang="es-ES" dirty="0"/>
              <a:t>incorporar el 2-4</a:t>
            </a:r>
            <a:r>
              <a:rPr lang="es-ES" dirty="0" smtClean="0"/>
              <a:t>.      </a:t>
            </a:r>
            <a:endParaRPr lang="es-ES" dirty="0"/>
          </a:p>
          <a:p>
            <a:pPr algn="just"/>
            <a:r>
              <a:rPr lang="es-ES" dirty="0" smtClean="0"/>
              <a:t>Fijación </a:t>
            </a:r>
            <a:r>
              <a:rPr lang="es-ES" dirty="0"/>
              <a:t>al </a:t>
            </a:r>
            <a:r>
              <a:rPr lang="es-ES" dirty="0" smtClean="0"/>
              <a:t>impar</a:t>
            </a:r>
            <a:endParaRPr lang="es-ES" dirty="0"/>
          </a:p>
          <a:p>
            <a:pPr lvl="1" algn="just"/>
            <a:r>
              <a:rPr lang="es-ES" dirty="0"/>
              <a:t>Búsqueda de superioridad.</a:t>
            </a:r>
          </a:p>
          <a:p>
            <a:pPr algn="just"/>
            <a:r>
              <a:rPr lang="es-ES" dirty="0"/>
              <a:t> </a:t>
            </a:r>
            <a:r>
              <a:rPr lang="es-ES" dirty="0" smtClean="0"/>
              <a:t>Desarrollo </a:t>
            </a:r>
            <a:r>
              <a:rPr lang="es-ES" dirty="0"/>
              <a:t>del juego a </a:t>
            </a:r>
            <a:r>
              <a:rPr lang="es-ES" dirty="0" smtClean="0"/>
              <a:t>distancia</a:t>
            </a:r>
            <a:endParaRPr lang="es-ES" dirty="0"/>
          </a:p>
          <a:p>
            <a:pPr lvl="1" algn="just"/>
            <a:r>
              <a:rPr lang="es-ES" dirty="0"/>
              <a:t>Juego de bloqueos</a:t>
            </a:r>
          </a:p>
          <a:p>
            <a:pPr lvl="1" algn="just"/>
            <a:r>
              <a:rPr lang="es-ES" dirty="0"/>
              <a:t>Pantallas</a:t>
            </a:r>
          </a:p>
          <a:p>
            <a:pPr lvl="1" algn="just"/>
            <a:r>
              <a:rPr lang="es-ES" dirty="0"/>
              <a:t>Cortinas</a:t>
            </a:r>
          </a:p>
          <a:p>
            <a:pPr lvl="1" algn="just"/>
            <a:r>
              <a:rPr lang="es-ES" dirty="0"/>
              <a:t>Juego de cruces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642910" y="1285859"/>
          <a:ext cx="7500990" cy="5143536"/>
        </p:xfrm>
        <a:graphic>
          <a:graphicData uri="http://schemas.openxmlformats.org/drawingml/2006/table">
            <a:tbl>
              <a:tblPr/>
              <a:tblGrid>
                <a:gridCol w="642758"/>
                <a:gridCol w="4282576"/>
                <a:gridCol w="1741185"/>
                <a:gridCol w="834471"/>
              </a:tblGrid>
              <a:tr h="497762">
                <a:tc>
                  <a:txBody>
                    <a:bodyPr/>
                    <a:lstStyle/>
                    <a:p>
                      <a:pPr algn="just">
                        <a:lnSpc>
                          <a:spcPct val="150000"/>
                        </a:lnSpc>
                        <a:spcAft>
                          <a:spcPts val="0"/>
                        </a:spcAft>
                      </a:pPr>
                      <a:r>
                        <a:rPr lang="es-ES" sz="1200" b="1" dirty="0">
                          <a:latin typeface="Arial"/>
                          <a:ea typeface="Times New Roman"/>
                          <a:cs typeface="Times New Roman"/>
                        </a:rPr>
                        <a:t>No</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s-ES" sz="1200" b="1" dirty="0">
                          <a:latin typeface="Arial"/>
                          <a:ea typeface="Times New Roman"/>
                          <a:cs typeface="Times New Roman"/>
                        </a:rPr>
                        <a:t>EVENTOS</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s-ES" sz="1200" b="1" dirty="0">
                          <a:latin typeface="Arial"/>
                          <a:ea typeface="Times New Roman"/>
                          <a:cs typeface="Times New Roman"/>
                        </a:rPr>
                        <a:t>CATEGORIA</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s-ES" sz="1200" b="1" dirty="0">
                          <a:latin typeface="Arial"/>
                          <a:ea typeface="Times New Roman"/>
                          <a:cs typeface="Times New Roman"/>
                        </a:rPr>
                        <a:t>SEXO</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841">
                <a:tc>
                  <a:txBody>
                    <a:bodyPr/>
                    <a:lstStyle/>
                    <a:p>
                      <a:pPr algn="just">
                        <a:spcAft>
                          <a:spcPts val="0"/>
                        </a:spcAft>
                      </a:pPr>
                      <a:r>
                        <a:rPr lang="es-ES" sz="1200" dirty="0">
                          <a:latin typeface="Arial"/>
                          <a:ea typeface="Times New Roman"/>
                          <a:cs typeface="Times New Roman"/>
                        </a:rPr>
                        <a:t>1</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Torneos Municipales de larga duración</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9-10 Años</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M-F</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841">
                <a:tc>
                  <a:txBody>
                    <a:bodyPr/>
                    <a:lstStyle/>
                    <a:p>
                      <a:pPr algn="just">
                        <a:spcAft>
                          <a:spcPts val="0"/>
                        </a:spcAft>
                      </a:pPr>
                      <a:r>
                        <a:rPr lang="es-ES" sz="1200" dirty="0">
                          <a:latin typeface="Arial"/>
                          <a:ea typeface="Times New Roman"/>
                          <a:cs typeface="Times New Roman"/>
                        </a:rPr>
                        <a:t>2</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Torneos Municipales de larga duración</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11-12 Años</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M-F</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841">
                <a:tc>
                  <a:txBody>
                    <a:bodyPr/>
                    <a:lstStyle/>
                    <a:p>
                      <a:pPr algn="just">
                        <a:spcAft>
                          <a:spcPts val="0"/>
                        </a:spcAft>
                      </a:pPr>
                      <a:r>
                        <a:rPr lang="es-ES" sz="1200" dirty="0">
                          <a:latin typeface="Arial"/>
                          <a:ea typeface="Times New Roman"/>
                          <a:cs typeface="Times New Roman"/>
                        </a:rPr>
                        <a:t>3</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Torneos Provinciales</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13-15 Años</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M-F</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841">
                <a:tc>
                  <a:txBody>
                    <a:bodyPr/>
                    <a:lstStyle/>
                    <a:p>
                      <a:pPr algn="just">
                        <a:spcAft>
                          <a:spcPts val="0"/>
                        </a:spcAft>
                      </a:pPr>
                      <a:r>
                        <a:rPr lang="es-ES" sz="1200" dirty="0">
                          <a:latin typeface="Arial"/>
                          <a:ea typeface="Times New Roman"/>
                          <a:cs typeface="Times New Roman"/>
                        </a:rPr>
                        <a:t>4</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Torneos Provinciales</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Juvenil</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M-F</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841">
                <a:tc>
                  <a:txBody>
                    <a:bodyPr/>
                    <a:lstStyle/>
                    <a:p>
                      <a:pPr algn="just">
                        <a:spcAft>
                          <a:spcPts val="0"/>
                        </a:spcAft>
                      </a:pPr>
                      <a:r>
                        <a:rPr lang="es-ES" sz="1200" dirty="0">
                          <a:latin typeface="Arial"/>
                          <a:ea typeface="Times New Roman"/>
                          <a:cs typeface="Times New Roman"/>
                        </a:rPr>
                        <a:t>5</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Juegos  Escolar Clasificatorio</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13-15 Años</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M-F</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841">
                <a:tc>
                  <a:txBody>
                    <a:bodyPr/>
                    <a:lstStyle/>
                    <a:p>
                      <a:pPr algn="just">
                        <a:spcAft>
                          <a:spcPts val="0"/>
                        </a:spcAft>
                      </a:pPr>
                      <a:r>
                        <a:rPr lang="es-ES" sz="1200" dirty="0">
                          <a:latin typeface="Arial"/>
                          <a:ea typeface="Times New Roman"/>
                          <a:cs typeface="Times New Roman"/>
                        </a:rPr>
                        <a:t>6</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Olimpiada Juvenil</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Juvenil</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M-F</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841">
                <a:tc>
                  <a:txBody>
                    <a:bodyPr/>
                    <a:lstStyle/>
                    <a:p>
                      <a:pPr algn="just">
                        <a:spcAft>
                          <a:spcPts val="0"/>
                        </a:spcAft>
                      </a:pPr>
                      <a:r>
                        <a:rPr lang="es-ES" sz="1200" dirty="0">
                          <a:latin typeface="Arial"/>
                          <a:ea typeface="Times New Roman"/>
                          <a:cs typeface="Times New Roman"/>
                        </a:rPr>
                        <a:t>7</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Ligas Elites</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Mayores</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M-F</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841">
                <a:tc>
                  <a:txBody>
                    <a:bodyPr/>
                    <a:lstStyle/>
                    <a:p>
                      <a:pPr algn="just">
                        <a:spcAft>
                          <a:spcPts val="0"/>
                        </a:spcAft>
                      </a:pPr>
                      <a:r>
                        <a:rPr lang="es-ES" sz="1200" dirty="0">
                          <a:latin typeface="Arial"/>
                          <a:ea typeface="Times New Roman"/>
                          <a:cs typeface="Times New Roman"/>
                        </a:rPr>
                        <a:t>8</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Torneo Especial</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Mayores</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M-F</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841">
                <a:tc>
                  <a:txBody>
                    <a:bodyPr/>
                    <a:lstStyle/>
                    <a:p>
                      <a:pPr algn="just">
                        <a:spcAft>
                          <a:spcPts val="0"/>
                        </a:spcAft>
                      </a:pPr>
                      <a:r>
                        <a:rPr lang="es-ES" sz="1200" dirty="0">
                          <a:latin typeface="Arial"/>
                          <a:ea typeface="Times New Roman"/>
                          <a:cs typeface="Times New Roman"/>
                        </a:rPr>
                        <a:t>9</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Juegos Escolares Finales</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13-15 Años</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M-F</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841">
                <a:tc>
                  <a:txBody>
                    <a:bodyPr/>
                    <a:lstStyle/>
                    <a:p>
                      <a:pPr algn="just">
                        <a:spcAft>
                          <a:spcPts val="0"/>
                        </a:spcAft>
                      </a:pPr>
                      <a:r>
                        <a:rPr lang="es-ES" sz="1200" dirty="0">
                          <a:latin typeface="Arial"/>
                          <a:ea typeface="Times New Roman"/>
                          <a:cs typeface="Times New Roman"/>
                        </a:rPr>
                        <a:t>10</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Copa Juan García, Santiago de Cuba</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13-15 y Juvenil </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F</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841">
                <a:tc>
                  <a:txBody>
                    <a:bodyPr/>
                    <a:lstStyle/>
                    <a:p>
                      <a:pPr algn="just">
                        <a:spcAft>
                          <a:spcPts val="0"/>
                        </a:spcAft>
                      </a:pPr>
                      <a:r>
                        <a:rPr lang="es-ES" sz="1200" dirty="0">
                          <a:latin typeface="Arial"/>
                          <a:ea typeface="Times New Roman"/>
                          <a:cs typeface="Times New Roman"/>
                        </a:rPr>
                        <a:t>11</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Copa Simón Bolívar, Granma</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13-15 y Juvenil </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F</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841">
                <a:tc>
                  <a:txBody>
                    <a:bodyPr/>
                    <a:lstStyle/>
                    <a:p>
                      <a:pPr algn="just">
                        <a:spcAft>
                          <a:spcPts val="0"/>
                        </a:spcAft>
                      </a:pPr>
                      <a:r>
                        <a:rPr lang="es-ES" sz="1200" dirty="0">
                          <a:latin typeface="Arial"/>
                          <a:ea typeface="Times New Roman"/>
                          <a:cs typeface="Times New Roman"/>
                        </a:rPr>
                        <a:t>12</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Copa Henri García, Holguín</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13-15 y Juvenil </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M</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841">
                <a:tc>
                  <a:txBody>
                    <a:bodyPr/>
                    <a:lstStyle/>
                    <a:p>
                      <a:pPr algn="just">
                        <a:spcAft>
                          <a:spcPts val="0"/>
                        </a:spcAft>
                      </a:pPr>
                      <a:r>
                        <a:rPr lang="es-ES" sz="1200" dirty="0">
                          <a:latin typeface="Arial"/>
                          <a:ea typeface="Times New Roman"/>
                          <a:cs typeface="Times New Roman"/>
                        </a:rPr>
                        <a:t>13</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Copa Moisés Casal, Villa Clara</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13-15 y Juvenil</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M-F</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841">
                <a:tc>
                  <a:txBody>
                    <a:bodyPr/>
                    <a:lstStyle/>
                    <a:p>
                      <a:pPr algn="just">
                        <a:spcAft>
                          <a:spcPts val="0"/>
                        </a:spcAft>
                      </a:pPr>
                      <a:r>
                        <a:rPr lang="es-ES" sz="1200" dirty="0">
                          <a:latin typeface="Arial"/>
                          <a:ea typeface="Times New Roman"/>
                          <a:cs typeface="Times New Roman"/>
                        </a:rPr>
                        <a:t>14</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Copa </a:t>
                      </a:r>
                      <a:r>
                        <a:rPr lang="es-ES" sz="1100" dirty="0" err="1">
                          <a:latin typeface="Arial"/>
                          <a:ea typeface="Times New Roman"/>
                          <a:cs typeface="Times New Roman"/>
                        </a:rPr>
                        <a:t>Osmani</a:t>
                      </a:r>
                      <a:r>
                        <a:rPr lang="es-ES" sz="1100" dirty="0">
                          <a:latin typeface="Arial"/>
                          <a:ea typeface="Times New Roman"/>
                          <a:cs typeface="Times New Roman"/>
                        </a:rPr>
                        <a:t> Arenado, Pinar del Rió</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a:latin typeface="Arial"/>
                          <a:ea typeface="Times New Roman"/>
                          <a:cs typeface="Times New Roman"/>
                        </a:rPr>
                        <a:t>13-15 y Juvenil</a:t>
                      </a:r>
                      <a:endParaRPr lang="es-E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latin typeface="Arial"/>
                          <a:ea typeface="Times New Roman"/>
                          <a:cs typeface="Times New Roman"/>
                        </a:rPr>
                        <a:t>M-F</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4 CuadroTexto"/>
          <p:cNvSpPr txBox="1"/>
          <p:nvPr/>
        </p:nvSpPr>
        <p:spPr>
          <a:xfrm>
            <a:off x="1857356" y="571480"/>
            <a:ext cx="5286412" cy="461665"/>
          </a:xfrm>
          <a:prstGeom prst="rect">
            <a:avLst/>
          </a:prstGeom>
          <a:noFill/>
        </p:spPr>
        <p:txBody>
          <a:bodyPr wrap="square" rtlCol="0">
            <a:spAutoFit/>
          </a:bodyPr>
          <a:lstStyle/>
          <a:p>
            <a:pPr algn="ctr"/>
            <a:r>
              <a:rPr lang="pt-BR" sz="2400" b="1" dirty="0" smtClean="0"/>
              <a:t>SISTEMA COMPETITIVO CUBANO </a:t>
            </a:r>
            <a:endParaRPr lang="es-ES" sz="2400" b="1"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107504" y="274638"/>
            <a:ext cx="8928992" cy="1143000"/>
          </a:xfrm>
        </p:spPr>
        <p:txBody>
          <a:bodyPr>
            <a:noAutofit/>
          </a:bodyPr>
          <a:lstStyle/>
          <a:p>
            <a:r>
              <a:rPr lang="es-ES" sz="3200" u="sng" dirty="0" smtClean="0"/>
              <a:t>ELEMENTOS PARA EL JUEGO TÁCTICO COLECTIVO DEFENSIVO</a:t>
            </a:r>
            <a:endParaRPr lang="es-ES" sz="3200" u="sng" dirty="0"/>
          </a:p>
        </p:txBody>
      </p:sp>
      <p:sp>
        <p:nvSpPr>
          <p:cNvPr id="5" name="2 Marcador de contenido"/>
          <p:cNvSpPr>
            <a:spLocks noGrp="1"/>
          </p:cNvSpPr>
          <p:nvPr>
            <p:ph idx="1"/>
          </p:nvPr>
        </p:nvSpPr>
        <p:spPr>
          <a:xfrm>
            <a:off x="457200" y="1497648"/>
            <a:ext cx="8229600" cy="5069160"/>
          </a:xfrm>
        </p:spPr>
        <p:txBody>
          <a:bodyPr>
            <a:normAutofit fontScale="92500" lnSpcReduction="10000"/>
          </a:bodyPr>
          <a:lstStyle/>
          <a:p>
            <a:pPr lvl="0" algn="just"/>
            <a:r>
              <a:rPr lang="es-ES" dirty="0" smtClean="0"/>
              <a:t>Perfeccionar la transformación de los sistemas.      </a:t>
            </a:r>
            <a:endParaRPr lang="es-ES" dirty="0"/>
          </a:p>
          <a:p>
            <a:pPr algn="just"/>
            <a:r>
              <a:rPr lang="es-ES" dirty="0" smtClean="0"/>
              <a:t>Perfeccionar la defensa en profundidad</a:t>
            </a:r>
          </a:p>
          <a:p>
            <a:pPr algn="just"/>
            <a:r>
              <a:rPr lang="es-ES" dirty="0" smtClean="0"/>
              <a:t>Aumentar la comunicación con el colindante</a:t>
            </a:r>
          </a:p>
          <a:p>
            <a:pPr algn="just"/>
            <a:r>
              <a:rPr lang="es-ES" dirty="0" smtClean="0"/>
              <a:t>Perfeccionar los bloqueos del balón</a:t>
            </a:r>
          </a:p>
          <a:p>
            <a:pPr algn="just"/>
            <a:r>
              <a:rPr lang="es-ES" dirty="0" smtClean="0"/>
              <a:t>Perfeccionar la relación portero-defensa</a:t>
            </a:r>
          </a:p>
          <a:p>
            <a:pPr algn="just"/>
            <a:r>
              <a:rPr lang="es-ES" dirty="0" smtClean="0"/>
              <a:t>Perfeccionar el repliegue defensivo</a:t>
            </a:r>
          </a:p>
          <a:p>
            <a:pPr algn="just"/>
            <a:r>
              <a:rPr lang="es-ES" dirty="0" smtClean="0"/>
              <a:t>Perfeccionar la defensa en inferioridad y superioridad numérica</a:t>
            </a:r>
          </a:p>
          <a:p>
            <a:pPr algn="just"/>
            <a:r>
              <a:rPr lang="es-ES" dirty="0" smtClean="0"/>
              <a:t>Perfeccionar las ayudas y cierres de espacios</a:t>
            </a:r>
          </a:p>
          <a:p>
            <a:pPr algn="just"/>
            <a:r>
              <a:rPr lang="es-ES" dirty="0" smtClean="0"/>
              <a:t>Perfeccionar la mecánica de los sistemas</a:t>
            </a:r>
            <a:endParaRPr lang="es-E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107504" y="274638"/>
            <a:ext cx="8928992" cy="1143000"/>
          </a:xfrm>
        </p:spPr>
        <p:txBody>
          <a:bodyPr>
            <a:noAutofit/>
          </a:bodyPr>
          <a:lstStyle/>
          <a:p>
            <a:r>
              <a:rPr lang="es-ES" sz="3200" u="sng" dirty="0"/>
              <a:t>EVALUACIÓN CUALITATIVA DE LAS HABILIDADES </a:t>
            </a:r>
            <a:r>
              <a:rPr lang="es-ES" sz="3200" u="sng" dirty="0" smtClean="0"/>
              <a:t>TÉCNICA-TÁCTICA</a:t>
            </a:r>
            <a:endParaRPr lang="es-ES" sz="3200" u="sng" dirty="0"/>
          </a:p>
        </p:txBody>
      </p:sp>
      <p:sp>
        <p:nvSpPr>
          <p:cNvPr id="5" name="2 Marcador de contenido"/>
          <p:cNvSpPr>
            <a:spLocks noGrp="1"/>
          </p:cNvSpPr>
          <p:nvPr>
            <p:ph idx="1"/>
          </p:nvPr>
        </p:nvSpPr>
        <p:spPr>
          <a:xfrm>
            <a:off x="457200" y="1497648"/>
            <a:ext cx="8229600" cy="5069160"/>
          </a:xfrm>
        </p:spPr>
        <p:txBody>
          <a:bodyPr>
            <a:normAutofit fontScale="85000" lnSpcReduction="20000"/>
          </a:bodyPr>
          <a:lstStyle/>
          <a:p>
            <a:pPr marL="0" indent="0" algn="just">
              <a:buNone/>
            </a:pPr>
            <a:r>
              <a:rPr lang="es-ES" b="1" dirty="0"/>
              <a:t>Los jugadores deben ser capaces de ejecutar habilidades técnicas con </a:t>
            </a:r>
            <a:r>
              <a:rPr lang="es-ES" b="1" dirty="0" smtClean="0"/>
              <a:t>buena </a:t>
            </a:r>
            <a:r>
              <a:rPr lang="es-ES" b="1" dirty="0"/>
              <a:t>calidad:</a:t>
            </a:r>
            <a:endParaRPr lang="es-ES" dirty="0"/>
          </a:p>
          <a:p>
            <a:pPr lvl="0" algn="just"/>
            <a:r>
              <a:rPr lang="es-ES" dirty="0"/>
              <a:t>Pasar y recibir el balón en forma precisa y oportuna, en el contraataque.</a:t>
            </a:r>
          </a:p>
          <a:p>
            <a:pPr lvl="0" algn="just"/>
            <a:r>
              <a:rPr lang="es-ES" dirty="0"/>
              <a:t>Pasar y recibir el balón, con seguridad, en combinaciones de grupo y de equipo.</a:t>
            </a:r>
          </a:p>
          <a:p>
            <a:pPr lvl="0" algn="just"/>
            <a:r>
              <a:rPr lang="es-ES" dirty="0"/>
              <a:t>Lanzar a portería con precisión y fortaleza.</a:t>
            </a:r>
          </a:p>
          <a:p>
            <a:pPr lvl="0" algn="just"/>
            <a:r>
              <a:rPr lang="es-ES" dirty="0"/>
              <a:t>Dominar la técnica defensiva individual.  </a:t>
            </a:r>
          </a:p>
          <a:p>
            <a:pPr lvl="0" algn="just"/>
            <a:r>
              <a:rPr lang="es-ES" dirty="0" smtClean="0"/>
              <a:t>Utilizar eficientemente </a:t>
            </a:r>
            <a:r>
              <a:rPr lang="es-ES" dirty="0"/>
              <a:t>los sistemas de </a:t>
            </a:r>
            <a:r>
              <a:rPr lang="es-ES" dirty="0" smtClean="0"/>
              <a:t>ataque </a:t>
            </a:r>
            <a:r>
              <a:rPr lang="es-ES" dirty="0"/>
              <a:t>3-3 y 2-4.</a:t>
            </a:r>
          </a:p>
          <a:p>
            <a:pPr lvl="0" algn="just"/>
            <a:r>
              <a:rPr lang="es-ES" dirty="0"/>
              <a:t>Realizar desmarques mediante cambios de dirección o fintas.</a:t>
            </a:r>
          </a:p>
          <a:p>
            <a:pPr lvl="0" algn="just"/>
            <a:r>
              <a:rPr lang="es-ES" dirty="0"/>
              <a:t>Emplear los sistemas defensivos, con eficiencia.</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107504" y="274638"/>
            <a:ext cx="8928992" cy="1143000"/>
          </a:xfrm>
        </p:spPr>
        <p:txBody>
          <a:bodyPr>
            <a:noAutofit/>
          </a:bodyPr>
          <a:lstStyle/>
          <a:p>
            <a:r>
              <a:rPr lang="es-ES" sz="3200" u="sng" dirty="0"/>
              <a:t>EVALUACIÓN CUALITATIVA DE LAS HABILIDADES </a:t>
            </a:r>
            <a:r>
              <a:rPr lang="es-ES" sz="3200" u="sng" dirty="0" smtClean="0"/>
              <a:t>TÉCNICA-TÁCTICA</a:t>
            </a:r>
            <a:endParaRPr lang="es-ES" sz="3200" u="sng" dirty="0"/>
          </a:p>
        </p:txBody>
      </p:sp>
      <p:sp>
        <p:nvSpPr>
          <p:cNvPr id="5" name="2 Marcador de contenido"/>
          <p:cNvSpPr>
            <a:spLocks noGrp="1"/>
          </p:cNvSpPr>
          <p:nvPr>
            <p:ph idx="1"/>
          </p:nvPr>
        </p:nvSpPr>
        <p:spPr>
          <a:xfrm>
            <a:off x="457200" y="1497648"/>
            <a:ext cx="8229600" cy="5069160"/>
          </a:xfrm>
        </p:spPr>
        <p:txBody>
          <a:bodyPr>
            <a:normAutofit/>
          </a:bodyPr>
          <a:lstStyle/>
          <a:p>
            <a:pPr marL="0" indent="0" algn="just">
              <a:buNone/>
            </a:pPr>
            <a:r>
              <a:rPr lang="es-ES" b="1" dirty="0"/>
              <a:t>Los jugadores deben poseer conocimientos teóricos:</a:t>
            </a:r>
            <a:endParaRPr lang="es-ES" dirty="0"/>
          </a:p>
          <a:p>
            <a:pPr lvl="0" algn="just"/>
            <a:r>
              <a:rPr lang="es-ES" dirty="0"/>
              <a:t>De las reglas de juego fundamentales.</a:t>
            </a:r>
          </a:p>
          <a:p>
            <a:pPr lvl="0" algn="just"/>
            <a:r>
              <a:rPr lang="es-ES" dirty="0" smtClean="0"/>
              <a:t>De los sistemas </a:t>
            </a:r>
            <a:r>
              <a:rPr lang="es-ES" dirty="0"/>
              <a:t>de </a:t>
            </a:r>
            <a:r>
              <a:rPr lang="es-ES" dirty="0" smtClean="0"/>
              <a:t>ataque y defensa aprendidos.  </a:t>
            </a:r>
          </a:p>
          <a:p>
            <a:pPr lvl="0" algn="just"/>
            <a:r>
              <a:rPr lang="es-ES" dirty="0" smtClean="0"/>
              <a:t>De </a:t>
            </a:r>
            <a:r>
              <a:rPr lang="es-ES" dirty="0"/>
              <a:t>las formas de cooperación </a:t>
            </a:r>
            <a:r>
              <a:rPr lang="es-ES" dirty="0" smtClean="0"/>
              <a:t>durante ejercicios </a:t>
            </a:r>
            <a:r>
              <a:rPr lang="es-ES" dirty="0"/>
              <a:t>de ataque contra defensa. </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107504" y="274638"/>
            <a:ext cx="8928992" cy="1143000"/>
          </a:xfrm>
        </p:spPr>
        <p:txBody>
          <a:bodyPr>
            <a:noAutofit/>
          </a:bodyPr>
          <a:lstStyle/>
          <a:p>
            <a:r>
              <a:rPr lang="es-ES" u="sng" dirty="0"/>
              <a:t>DESARROLLO CAPACIDAD FÍSICA</a:t>
            </a:r>
          </a:p>
        </p:txBody>
      </p:sp>
      <p:sp>
        <p:nvSpPr>
          <p:cNvPr id="5" name="2 Marcador de contenido"/>
          <p:cNvSpPr>
            <a:spLocks noGrp="1"/>
          </p:cNvSpPr>
          <p:nvPr>
            <p:ph idx="1"/>
          </p:nvPr>
        </p:nvSpPr>
        <p:spPr>
          <a:xfrm>
            <a:off x="457200" y="1497648"/>
            <a:ext cx="8229600" cy="5069160"/>
          </a:xfrm>
        </p:spPr>
        <p:txBody>
          <a:bodyPr>
            <a:normAutofit/>
          </a:bodyPr>
          <a:lstStyle/>
          <a:p>
            <a:pPr marL="0" indent="0">
              <a:buNone/>
            </a:pPr>
            <a:r>
              <a:rPr lang="es-ES" b="1" dirty="0"/>
              <a:t>Fuerza</a:t>
            </a:r>
            <a:r>
              <a:rPr lang="es-ES" dirty="0"/>
              <a:t> </a:t>
            </a:r>
            <a:r>
              <a:rPr lang="es-ES" i="1" dirty="0"/>
              <a:t> </a:t>
            </a:r>
            <a:endParaRPr lang="es-ES" i="1" dirty="0" smtClean="0"/>
          </a:p>
          <a:p>
            <a:r>
              <a:rPr lang="es-ES" dirty="0"/>
              <a:t>Seguir trabajando con auto - carga</a:t>
            </a:r>
            <a:r>
              <a:rPr lang="es-ES" dirty="0" smtClean="0"/>
              <a:t>.</a:t>
            </a:r>
            <a:endParaRPr lang="es-ES" dirty="0"/>
          </a:p>
          <a:p>
            <a:pPr lvl="0"/>
            <a:r>
              <a:rPr lang="es-ES" dirty="0"/>
              <a:t>Mantener el trabajo con sobre pase.</a:t>
            </a:r>
          </a:p>
          <a:p>
            <a:pPr lvl="1"/>
            <a:r>
              <a:rPr lang="es-ES" dirty="0"/>
              <a:t>Pelotas medicinales</a:t>
            </a:r>
          </a:p>
          <a:p>
            <a:pPr lvl="0"/>
            <a:r>
              <a:rPr lang="es-ES" u="sng" dirty="0" err="1" smtClean="0"/>
              <a:t>Pliometría</a:t>
            </a:r>
            <a:r>
              <a:rPr lang="es-ES" dirty="0" smtClean="0"/>
              <a:t> y </a:t>
            </a:r>
            <a:r>
              <a:rPr lang="es-ES" dirty="0" err="1" smtClean="0"/>
              <a:t>Multisaltos</a:t>
            </a:r>
            <a:r>
              <a:rPr lang="es-ES" dirty="0" smtClean="0"/>
              <a:t> </a:t>
            </a:r>
            <a:r>
              <a:rPr lang="es-ES" dirty="0"/>
              <a:t>con:</a:t>
            </a:r>
          </a:p>
          <a:p>
            <a:pPr lvl="1"/>
            <a:r>
              <a:rPr lang="es-ES" dirty="0"/>
              <a:t>Vallas</a:t>
            </a:r>
          </a:p>
          <a:p>
            <a:pPr lvl="1"/>
            <a:r>
              <a:rPr lang="es-ES" dirty="0"/>
              <a:t>Cajones suecos</a:t>
            </a:r>
          </a:p>
          <a:p>
            <a:pPr lvl="0"/>
            <a:r>
              <a:rPr lang="es-ES" dirty="0"/>
              <a:t>Mantener el trabajo con pesas.</a:t>
            </a:r>
          </a:p>
          <a:p>
            <a:pPr lvl="0"/>
            <a:r>
              <a:rPr lang="es-ES" dirty="0"/>
              <a:t>Circuitos de fuerza (con peso o sin peso</a:t>
            </a:r>
            <a:r>
              <a:rPr lang="es-ES" dirty="0" smtClean="0"/>
              <a:t>). </a:t>
            </a:r>
            <a:endParaRPr lang="es-ES" dirty="0"/>
          </a:p>
          <a:p>
            <a:pPr marL="0" indent="0">
              <a:buNone/>
            </a:pPr>
            <a:endParaRPr lang="es-E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107504" y="274638"/>
            <a:ext cx="8928992" cy="1143000"/>
          </a:xfrm>
        </p:spPr>
        <p:txBody>
          <a:bodyPr>
            <a:noAutofit/>
          </a:bodyPr>
          <a:lstStyle/>
          <a:p>
            <a:r>
              <a:rPr lang="es-ES" u="sng" dirty="0"/>
              <a:t>DESARROLLO CAPACIDAD FÍSICA</a:t>
            </a:r>
          </a:p>
        </p:txBody>
      </p:sp>
      <p:sp>
        <p:nvSpPr>
          <p:cNvPr id="5" name="2 Marcador de contenido"/>
          <p:cNvSpPr>
            <a:spLocks noGrp="1"/>
          </p:cNvSpPr>
          <p:nvPr>
            <p:ph idx="1"/>
          </p:nvPr>
        </p:nvSpPr>
        <p:spPr>
          <a:xfrm>
            <a:off x="457200" y="1497648"/>
            <a:ext cx="8229600" cy="5069160"/>
          </a:xfrm>
        </p:spPr>
        <p:txBody>
          <a:bodyPr>
            <a:normAutofit/>
          </a:bodyPr>
          <a:lstStyle/>
          <a:p>
            <a:pPr marL="0" indent="0" algn="just">
              <a:buNone/>
            </a:pPr>
            <a:r>
              <a:rPr lang="es-ES" b="1" dirty="0" smtClean="0"/>
              <a:t>Resistencia</a:t>
            </a:r>
            <a:r>
              <a:rPr lang="es-ES" b="1" dirty="0"/>
              <a:t> </a:t>
            </a:r>
            <a:r>
              <a:rPr lang="es-ES" b="1" dirty="0" smtClean="0"/>
              <a:t>aerobia</a:t>
            </a:r>
            <a:r>
              <a:rPr lang="es-ES" b="1" i="1" dirty="0"/>
              <a:t> </a:t>
            </a:r>
            <a:endParaRPr lang="es-ES" dirty="0"/>
          </a:p>
          <a:p>
            <a:pPr lvl="0" algn="just"/>
            <a:r>
              <a:rPr lang="es-ES" dirty="0"/>
              <a:t>Utilización de </a:t>
            </a:r>
            <a:r>
              <a:rPr lang="es-ES" dirty="0" smtClean="0"/>
              <a:t>juegos </a:t>
            </a:r>
            <a:r>
              <a:rPr lang="es-ES" dirty="0" err="1" smtClean="0"/>
              <a:t>predeportivos</a:t>
            </a:r>
            <a:r>
              <a:rPr lang="es-ES" dirty="0" smtClean="0"/>
              <a:t> de larga duración.</a:t>
            </a:r>
            <a:endParaRPr lang="es-ES" dirty="0"/>
          </a:p>
          <a:p>
            <a:pPr lvl="0" algn="just"/>
            <a:r>
              <a:rPr lang="es-ES" dirty="0"/>
              <a:t>Entrenamiento </a:t>
            </a:r>
            <a:r>
              <a:rPr lang="es-ES" dirty="0" smtClean="0"/>
              <a:t>físico-táctico.</a:t>
            </a:r>
            <a:endParaRPr lang="es-ES" dirty="0"/>
          </a:p>
          <a:p>
            <a:pPr lvl="0" algn="just"/>
            <a:r>
              <a:rPr lang="es-ES" dirty="0" smtClean="0"/>
              <a:t>Intervalos</a:t>
            </a:r>
            <a:endParaRPr lang="es-ES" dirty="0"/>
          </a:p>
          <a:p>
            <a:pPr lvl="0" algn="just"/>
            <a:r>
              <a:rPr lang="es-ES" dirty="0" err="1" smtClean="0"/>
              <a:t>Fartlek</a:t>
            </a:r>
            <a:endParaRPr lang="es-ES" dirty="0"/>
          </a:p>
          <a:p>
            <a:pPr lvl="0" algn="just"/>
            <a:r>
              <a:rPr lang="es-ES" dirty="0"/>
              <a:t>Combinaciones de juego y carrera. </a:t>
            </a:r>
            <a:endParaRPr lang="es-ES" dirty="0" smtClean="0"/>
          </a:p>
          <a:p>
            <a:pPr lvl="0" algn="just"/>
            <a:r>
              <a:rPr lang="es-ES" dirty="0" smtClean="0"/>
              <a:t>Circuitos</a:t>
            </a:r>
            <a:endParaRPr lang="es-ES" dirty="0"/>
          </a:p>
          <a:p>
            <a:pPr marL="0" indent="0">
              <a:buNone/>
            </a:pPr>
            <a:endParaRPr lang="es-E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107504" y="274638"/>
            <a:ext cx="8928992" cy="1143000"/>
          </a:xfrm>
        </p:spPr>
        <p:txBody>
          <a:bodyPr>
            <a:noAutofit/>
          </a:bodyPr>
          <a:lstStyle/>
          <a:p>
            <a:r>
              <a:rPr lang="es-ES" u="sng" dirty="0"/>
              <a:t>DESARROLLO CAPACIDAD FÍSICA</a:t>
            </a:r>
          </a:p>
        </p:txBody>
      </p:sp>
      <p:sp>
        <p:nvSpPr>
          <p:cNvPr id="5" name="2 Marcador de contenido"/>
          <p:cNvSpPr>
            <a:spLocks noGrp="1"/>
          </p:cNvSpPr>
          <p:nvPr>
            <p:ph idx="1"/>
          </p:nvPr>
        </p:nvSpPr>
        <p:spPr>
          <a:xfrm>
            <a:off x="457200" y="1497648"/>
            <a:ext cx="8229600" cy="5069160"/>
          </a:xfrm>
        </p:spPr>
        <p:txBody>
          <a:bodyPr>
            <a:normAutofit/>
          </a:bodyPr>
          <a:lstStyle/>
          <a:p>
            <a:pPr marL="0" indent="0">
              <a:buNone/>
            </a:pPr>
            <a:r>
              <a:rPr lang="es-ES" b="1" dirty="0" smtClean="0"/>
              <a:t>Resistencia</a:t>
            </a:r>
            <a:r>
              <a:rPr lang="es-ES" b="1" dirty="0"/>
              <a:t> </a:t>
            </a:r>
            <a:r>
              <a:rPr lang="es-ES" b="1" dirty="0" smtClean="0"/>
              <a:t>anaerobia</a:t>
            </a:r>
            <a:r>
              <a:rPr lang="es-ES" b="1" i="1" dirty="0"/>
              <a:t> </a:t>
            </a:r>
            <a:endParaRPr lang="es-ES" dirty="0"/>
          </a:p>
          <a:p>
            <a:pPr lvl="0"/>
            <a:r>
              <a:rPr lang="es-ES" dirty="0" smtClean="0"/>
              <a:t>Tramos</a:t>
            </a:r>
            <a:endParaRPr lang="es-ES" dirty="0"/>
          </a:p>
          <a:p>
            <a:pPr lvl="0"/>
            <a:r>
              <a:rPr lang="es-ES" dirty="0"/>
              <a:t>Entrenamiento físico-técnico.</a:t>
            </a:r>
          </a:p>
          <a:p>
            <a:pPr lvl="0"/>
            <a:r>
              <a:rPr lang="es-ES" dirty="0" smtClean="0"/>
              <a:t>Combinaciones </a:t>
            </a:r>
            <a:r>
              <a:rPr lang="es-ES" dirty="0"/>
              <a:t>de juego y carrera</a:t>
            </a:r>
            <a:r>
              <a:rPr lang="es-ES" dirty="0" smtClean="0"/>
              <a:t>.</a:t>
            </a:r>
          </a:p>
          <a:p>
            <a:pPr lvl="0"/>
            <a:r>
              <a:rPr lang="es-ES" dirty="0" smtClean="0"/>
              <a:t>Circuitos </a:t>
            </a:r>
            <a:endParaRPr lang="es-ES" dirty="0"/>
          </a:p>
          <a:p>
            <a:pPr marL="0" indent="0">
              <a:buNone/>
            </a:pPr>
            <a:endParaRPr lang="es-E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107504" y="274638"/>
            <a:ext cx="8928992" cy="1143000"/>
          </a:xfrm>
        </p:spPr>
        <p:txBody>
          <a:bodyPr>
            <a:noAutofit/>
          </a:bodyPr>
          <a:lstStyle/>
          <a:p>
            <a:r>
              <a:rPr lang="es-ES" u="sng" dirty="0"/>
              <a:t>DESARROLLO CAPACIDAD FÍSICA</a:t>
            </a:r>
          </a:p>
        </p:txBody>
      </p:sp>
      <p:sp>
        <p:nvSpPr>
          <p:cNvPr id="5" name="2 Marcador de contenido"/>
          <p:cNvSpPr>
            <a:spLocks noGrp="1"/>
          </p:cNvSpPr>
          <p:nvPr>
            <p:ph idx="1"/>
          </p:nvPr>
        </p:nvSpPr>
        <p:spPr>
          <a:xfrm>
            <a:off x="457200" y="1497648"/>
            <a:ext cx="8229600" cy="5069160"/>
          </a:xfrm>
        </p:spPr>
        <p:txBody>
          <a:bodyPr>
            <a:normAutofit/>
          </a:bodyPr>
          <a:lstStyle/>
          <a:p>
            <a:pPr marL="0" indent="0">
              <a:buNone/>
            </a:pPr>
            <a:r>
              <a:rPr lang="es-ES" b="1" dirty="0" smtClean="0"/>
              <a:t>Velocidad</a:t>
            </a:r>
            <a:endParaRPr lang="es-ES" dirty="0"/>
          </a:p>
          <a:p>
            <a:pPr lvl="0" algn="just"/>
            <a:r>
              <a:rPr lang="es-ES" dirty="0"/>
              <a:t>Utilizar método de </a:t>
            </a:r>
            <a:r>
              <a:rPr lang="es-ES" dirty="0" smtClean="0"/>
              <a:t>repeticiones de </a:t>
            </a:r>
            <a:r>
              <a:rPr lang="es-ES" dirty="0"/>
              <a:t>tramos de 20-40 metros.</a:t>
            </a:r>
          </a:p>
          <a:p>
            <a:pPr lvl="0" algn="just"/>
            <a:r>
              <a:rPr lang="es-ES" dirty="0"/>
              <a:t>V</a:t>
            </a:r>
            <a:r>
              <a:rPr lang="es-ES" dirty="0" smtClean="0"/>
              <a:t>elocidad </a:t>
            </a:r>
            <a:r>
              <a:rPr lang="es-ES" dirty="0"/>
              <a:t>progresiva o máxima.</a:t>
            </a:r>
          </a:p>
          <a:p>
            <a:pPr lvl="0" algn="just"/>
            <a:r>
              <a:rPr lang="es-ES" dirty="0"/>
              <a:t>Alternancia rítmica de movimientos.</a:t>
            </a:r>
          </a:p>
          <a:p>
            <a:pPr lvl="0" algn="just"/>
            <a:r>
              <a:rPr lang="es-ES" dirty="0"/>
              <a:t>Carreras volantes.</a:t>
            </a:r>
          </a:p>
          <a:p>
            <a:pPr lvl="0" algn="just"/>
            <a:r>
              <a:rPr lang="es-ES" dirty="0"/>
              <a:t>Seguir utilizando formas lúdicas de carreras, relevos, juegos, etc.</a:t>
            </a:r>
          </a:p>
          <a:p>
            <a:pPr lvl="0" algn="just"/>
            <a:r>
              <a:rPr lang="es-ES" dirty="0"/>
              <a:t>Utilizar los ejercicios de velocidad de </a:t>
            </a:r>
            <a:r>
              <a:rPr lang="es-ES" dirty="0" smtClean="0"/>
              <a:t>reacción</a:t>
            </a:r>
            <a:r>
              <a:rPr lang="es-ES" i="1" dirty="0" smtClean="0"/>
              <a:t>.</a:t>
            </a:r>
            <a:endParaRPr lang="es-ES" dirty="0"/>
          </a:p>
          <a:p>
            <a:pPr marL="0" indent="0">
              <a:buNone/>
            </a:pPr>
            <a:endParaRPr lang="es-E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107504" y="274638"/>
            <a:ext cx="8928992" cy="1143000"/>
          </a:xfrm>
        </p:spPr>
        <p:txBody>
          <a:bodyPr>
            <a:noAutofit/>
          </a:bodyPr>
          <a:lstStyle/>
          <a:p>
            <a:r>
              <a:rPr lang="es-ES" u="sng" dirty="0"/>
              <a:t>DESARROLLO CAPACIDAD FÍSICA</a:t>
            </a:r>
          </a:p>
        </p:txBody>
      </p:sp>
      <p:sp>
        <p:nvSpPr>
          <p:cNvPr id="5" name="2 Marcador de contenido"/>
          <p:cNvSpPr>
            <a:spLocks noGrp="1"/>
          </p:cNvSpPr>
          <p:nvPr>
            <p:ph idx="1"/>
          </p:nvPr>
        </p:nvSpPr>
        <p:spPr>
          <a:xfrm>
            <a:off x="457200" y="1497648"/>
            <a:ext cx="8229600" cy="5069160"/>
          </a:xfrm>
        </p:spPr>
        <p:txBody>
          <a:bodyPr>
            <a:normAutofit/>
          </a:bodyPr>
          <a:lstStyle/>
          <a:p>
            <a:pPr marL="0" indent="0">
              <a:buNone/>
            </a:pPr>
            <a:r>
              <a:rPr lang="es-ES" b="1" dirty="0" smtClean="0"/>
              <a:t>Flexibilidad</a:t>
            </a:r>
            <a:endParaRPr lang="es-ES" dirty="0"/>
          </a:p>
          <a:p>
            <a:r>
              <a:rPr lang="es-ES" dirty="0" smtClean="0"/>
              <a:t>Utilizar </a:t>
            </a:r>
            <a:r>
              <a:rPr lang="es-ES" dirty="0"/>
              <a:t>métodos </a:t>
            </a:r>
            <a:r>
              <a:rPr lang="es-ES" dirty="0" smtClean="0"/>
              <a:t>activos</a:t>
            </a:r>
            <a:endParaRPr lang="es-ES" dirty="0"/>
          </a:p>
          <a:p>
            <a:pPr lvl="0"/>
            <a:r>
              <a:rPr lang="es-ES" dirty="0"/>
              <a:t>Estáticos</a:t>
            </a:r>
          </a:p>
          <a:p>
            <a:pPr lvl="0"/>
            <a:r>
              <a:rPr lang="es-ES" dirty="0"/>
              <a:t>Balanceados </a:t>
            </a:r>
          </a:p>
          <a:p>
            <a:pPr marL="0" indent="0">
              <a:buNone/>
            </a:pPr>
            <a:endParaRPr lang="es-E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107504" y="274638"/>
            <a:ext cx="8928992" cy="1143000"/>
          </a:xfrm>
        </p:spPr>
        <p:txBody>
          <a:bodyPr>
            <a:noAutofit/>
          </a:bodyPr>
          <a:lstStyle/>
          <a:p>
            <a:r>
              <a:rPr lang="es-ES" u="sng" dirty="0" smtClean="0"/>
              <a:t>BIBLIOGRAFÍA</a:t>
            </a:r>
            <a:endParaRPr lang="es-ES" u="sng" dirty="0"/>
          </a:p>
        </p:txBody>
      </p:sp>
      <p:sp>
        <p:nvSpPr>
          <p:cNvPr id="93185" name="Rectangle 1"/>
          <p:cNvSpPr>
            <a:spLocks noChangeArrowheads="1"/>
          </p:cNvSpPr>
          <p:nvPr/>
        </p:nvSpPr>
        <p:spPr bwMode="auto">
          <a:xfrm>
            <a:off x="428596" y="1357298"/>
            <a:ext cx="8429684"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CENTRO: UCCFD.  Código: LIB-461.   Comité‚ Olímpico Español.  Titulo: Balonmano.  FECHA: 1992.  MATERIA: BALONMANO.</a:t>
            </a:r>
            <a:endParaRPr kumimoji="0" lang="es-E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000477</a:t>
            </a:r>
            <a:endParaRPr kumimoji="0" lang="es-E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CENTRO: UCCFD.  Código: LIB-492(3).  AUTOR: </a:t>
            </a:r>
            <a:r>
              <a:rPr kumimoji="0" lang="es-ES"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Hattig</a:t>
            </a: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Fritz.  TÖTULO: Balonmano: </a:t>
            </a:r>
            <a:r>
              <a:rPr kumimoji="0" lang="es-ES"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Tecnica-tactica</a:t>
            </a: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–regla.       FUENTE: Santo Domingo.  FECHA: 1982.  NOTAS: Reproducido por la Federación Internacional de Balonmano y el dpto. de Documentación de la SEDEFIR.     Traduce.  Mercedes Edo. MATERIA : BALONMANO; TECNICA; TACTICA; REGLAS.</a:t>
            </a:r>
            <a:endParaRPr kumimoji="0" lang="es-E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000494</a:t>
            </a:r>
            <a:endParaRPr kumimoji="0" lang="es-E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CENTRO: UCCFD.  Código: LIB-510.  AUTOR: B cenas, Domingo: TÖTULO: Balonmano; curso de especialización FUENTE: Madrid, ES.  FECHA: 1973.  MATERIA: BALONMANO; TECNICA; TACTICA; ENTRENAMIENTO DEPORTIVO</a:t>
            </a:r>
            <a:endParaRPr kumimoji="0" lang="es-E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000495</a:t>
            </a:r>
            <a:endParaRPr kumimoji="0" lang="es-E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93186" name="Rectangle 2"/>
          <p:cNvSpPr>
            <a:spLocks noChangeArrowheads="1"/>
          </p:cNvSpPr>
          <p:nvPr/>
        </p:nvSpPr>
        <p:spPr bwMode="auto">
          <a:xfrm>
            <a:off x="500034" y="5286388"/>
            <a:ext cx="750099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CENTRO: UCCFD.  Código: LIB-1311 (10).  AUTOR : </a:t>
            </a:r>
            <a:r>
              <a:rPr kumimoji="0" lang="es-ES"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Forcade</a:t>
            </a: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Rivalita, Luis: .  TÖTULO: Balonmano. Selección de textos.  FUENTE: La Habana, CU.  FECHA: 2008.  MATERIA: BALONMANO</a:t>
            </a:r>
            <a:endParaRPr kumimoji="0" lang="es-E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001337</a:t>
            </a:r>
            <a:endParaRPr kumimoji="0" lang="es-E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93187" name="Rectangle 3"/>
          <p:cNvSpPr>
            <a:spLocks noChangeArrowheads="1"/>
          </p:cNvSpPr>
          <p:nvPr/>
        </p:nvSpPr>
        <p:spPr bwMode="auto">
          <a:xfrm>
            <a:off x="500034" y="4214818"/>
            <a:ext cx="7786742"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CENTRO: UCCFD.  Código: LIB-2213.  TÖTULO: Balonmano: Reglas de juego.  FUENTE: </a:t>
            </a:r>
            <a:r>
              <a:rPr kumimoji="0" lang="es-ES"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S.l</a:t>
            </a: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FECHA: 2005.           NOTAS: 1 t.  MATERIA: BALONMANO; REGLAS</a:t>
            </a:r>
            <a:endParaRPr kumimoji="0" lang="es-E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002588</a:t>
            </a:r>
            <a:endParaRPr kumimoji="0" lang="es-ES"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14612" y="2143116"/>
            <a:ext cx="3596690" cy="144655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8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a:t>
            </a:r>
            <a:r>
              <a:rPr lang="en-US" sz="8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racias</a:t>
            </a:r>
            <a:endParaRPr lang="en-US" sz="8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85786" y="285728"/>
            <a:ext cx="7072362" cy="830997"/>
          </a:xfrm>
          <a:prstGeom prst="rect">
            <a:avLst/>
          </a:prstGeom>
          <a:noFill/>
        </p:spPr>
        <p:txBody>
          <a:bodyPr wrap="square" rtlCol="0">
            <a:spAutoFit/>
          </a:bodyPr>
          <a:lstStyle/>
          <a:p>
            <a:pPr algn="ctr"/>
            <a:r>
              <a:rPr lang="es-ES" sz="2400" b="1" dirty="0" smtClean="0"/>
              <a:t>PRINCIPALES RESULTADOS EN EVENTOS INTERNACIONALES</a:t>
            </a:r>
            <a:endParaRPr lang="es-ES" sz="2400" b="1" dirty="0"/>
          </a:p>
        </p:txBody>
      </p:sp>
      <p:graphicFrame>
        <p:nvGraphicFramePr>
          <p:cNvPr id="5" name="4 Tabla"/>
          <p:cNvGraphicFramePr>
            <a:graphicFrameLocks noGrp="1"/>
          </p:cNvGraphicFramePr>
          <p:nvPr/>
        </p:nvGraphicFramePr>
        <p:xfrm>
          <a:off x="785786" y="1428736"/>
          <a:ext cx="7072361" cy="4391048"/>
        </p:xfrm>
        <a:graphic>
          <a:graphicData uri="http://schemas.openxmlformats.org/drawingml/2006/table">
            <a:tbl>
              <a:tblPr/>
              <a:tblGrid>
                <a:gridCol w="425029"/>
                <a:gridCol w="3242565"/>
                <a:gridCol w="1198309"/>
                <a:gridCol w="693758"/>
                <a:gridCol w="1512700"/>
              </a:tblGrid>
              <a:tr h="431883">
                <a:tc>
                  <a:txBody>
                    <a:bodyPr/>
                    <a:lstStyle/>
                    <a:p>
                      <a:pPr algn="just">
                        <a:spcAft>
                          <a:spcPts val="0"/>
                        </a:spcAft>
                      </a:pPr>
                      <a:r>
                        <a:rPr lang="es-ES" sz="1200" dirty="0">
                          <a:latin typeface="Arial"/>
                          <a:ea typeface="Times New Roman"/>
                          <a:cs typeface="Times New Roman"/>
                        </a:rPr>
                        <a:t>N0</a:t>
                      </a:r>
                      <a:endParaRPr lang="es-ES" sz="1200" dirty="0">
                        <a:latin typeface="Times New Roman"/>
                        <a:ea typeface="Times New Roman"/>
                        <a:cs typeface="Times New Roman"/>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200" dirty="0">
                          <a:latin typeface="Arial"/>
                          <a:ea typeface="Times New Roman"/>
                          <a:cs typeface="Times New Roman"/>
                        </a:rPr>
                        <a:t>EVENTOS</a:t>
                      </a:r>
                      <a:endParaRPr lang="es-ES" sz="1200" dirty="0">
                        <a:latin typeface="Times New Roman"/>
                        <a:ea typeface="Times New Roman"/>
                        <a:cs typeface="Times New Roman"/>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200">
                          <a:latin typeface="Arial"/>
                          <a:ea typeface="Times New Roman"/>
                          <a:cs typeface="Times New Roman"/>
                        </a:rPr>
                        <a:t>CATEGORIA</a:t>
                      </a:r>
                      <a:endParaRPr lang="es-ES" sz="1200">
                        <a:latin typeface="Times New Roman"/>
                        <a:ea typeface="Times New Roman"/>
                        <a:cs typeface="Times New Roman"/>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200">
                          <a:latin typeface="Arial"/>
                          <a:ea typeface="Times New Roman"/>
                          <a:cs typeface="Times New Roman"/>
                        </a:rPr>
                        <a:t>SEXO</a:t>
                      </a:r>
                      <a:endParaRPr lang="es-ES" sz="1200">
                        <a:latin typeface="Times New Roman"/>
                        <a:ea typeface="Times New Roman"/>
                        <a:cs typeface="Times New Roman"/>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a:latin typeface="Arial"/>
                          <a:ea typeface="Times New Roman"/>
                          <a:cs typeface="Times New Roman"/>
                        </a:rPr>
                        <a:t>RESULTADOS</a:t>
                      </a:r>
                      <a:endParaRPr lang="es-ES" sz="1200">
                        <a:latin typeface="Times New Roman"/>
                        <a:ea typeface="Times New Roman"/>
                        <a:cs typeface="Times New Roman"/>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383">
                <a:tc>
                  <a:txBody>
                    <a:bodyPr/>
                    <a:lstStyle/>
                    <a:p>
                      <a:pPr algn="ctr">
                        <a:spcAft>
                          <a:spcPts val="0"/>
                        </a:spcAft>
                      </a:pPr>
                      <a:r>
                        <a:rPr lang="es-ES" sz="1100">
                          <a:latin typeface="Arial"/>
                          <a:ea typeface="Times New Roman"/>
                          <a:cs typeface="Times New Roman"/>
                        </a:rPr>
                        <a:t>1</a:t>
                      </a:r>
                      <a:endParaRPr lang="es-ES" sz="1200">
                        <a:latin typeface="Times New Roman"/>
                        <a:ea typeface="Times New Roman"/>
                        <a:cs typeface="Times New Roman"/>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200" dirty="0" err="1" smtClean="0">
                          <a:latin typeface="Arial" pitchFamily="34" charset="0"/>
                          <a:ea typeface="Times New Roman"/>
                          <a:cs typeface="Arial" pitchFamily="34" charset="0"/>
                        </a:rPr>
                        <a:t>Juegos</a:t>
                      </a:r>
                      <a:r>
                        <a:rPr lang="pt-BR" sz="1200" baseline="0" dirty="0" smtClean="0">
                          <a:latin typeface="Arial" pitchFamily="34" charset="0"/>
                          <a:ea typeface="Times New Roman"/>
                          <a:cs typeface="Arial" pitchFamily="34" charset="0"/>
                        </a:rPr>
                        <a:t> </a:t>
                      </a:r>
                      <a:r>
                        <a:rPr lang="pt-BR" sz="1200" baseline="0" dirty="0" err="1" smtClean="0">
                          <a:latin typeface="Arial" pitchFamily="34" charset="0"/>
                          <a:ea typeface="Times New Roman"/>
                          <a:cs typeface="Arial" pitchFamily="34" charset="0"/>
                        </a:rPr>
                        <a:t>Panamericanos</a:t>
                      </a:r>
                      <a:r>
                        <a:rPr lang="pt-BR" sz="1200" baseline="0" dirty="0" smtClean="0">
                          <a:latin typeface="Arial" pitchFamily="34" charset="0"/>
                          <a:ea typeface="Times New Roman"/>
                          <a:cs typeface="Arial" pitchFamily="34" charset="0"/>
                        </a:rPr>
                        <a:t> </a:t>
                      </a:r>
                      <a:endParaRPr lang="es-ES" sz="1200" dirty="0">
                        <a:latin typeface="Arial" pitchFamily="34" charset="0"/>
                        <a:ea typeface="Times New Roman"/>
                        <a:cs typeface="Arial" pitchFamily="34" charset="0"/>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dirty="0" smtClean="0">
                          <a:latin typeface="Arial" pitchFamily="34" charset="0"/>
                          <a:ea typeface="Times New Roman"/>
                          <a:cs typeface="Arial" pitchFamily="34" charset="0"/>
                        </a:rPr>
                        <a:t>1987</a:t>
                      </a:r>
                      <a:endParaRPr lang="es-ES" sz="1200" dirty="0">
                        <a:latin typeface="Arial" pitchFamily="34" charset="0"/>
                        <a:ea typeface="Times New Roman"/>
                        <a:cs typeface="Arial" pitchFamily="34" charset="0"/>
                      </a:endParaRPr>
                    </a:p>
                  </a:txBody>
                  <a:tcPr marL="67057" marR="670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dirty="0" smtClean="0">
                          <a:latin typeface="Arial" pitchFamily="34" charset="0"/>
                          <a:ea typeface="Times New Roman"/>
                          <a:cs typeface="Arial" pitchFamily="34" charset="0"/>
                        </a:rPr>
                        <a:t>M</a:t>
                      </a:r>
                      <a:endParaRPr lang="es-ES" sz="1200" dirty="0">
                        <a:latin typeface="Arial" pitchFamily="34" charset="0"/>
                        <a:ea typeface="Times New Roman"/>
                        <a:cs typeface="Arial" pitchFamily="34" charset="0"/>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pt-BR" sz="1200" dirty="0" smtClean="0">
                          <a:latin typeface="Arial" pitchFamily="34" charset="0"/>
                          <a:ea typeface="Times New Roman"/>
                          <a:cs typeface="Arial" pitchFamily="34" charset="0"/>
                        </a:rPr>
                        <a:t>2</a:t>
                      </a:r>
                      <a:endParaRPr lang="es-ES" sz="1200" dirty="0">
                        <a:latin typeface="Arial" pitchFamily="34" charset="0"/>
                        <a:ea typeface="Times New Roman"/>
                        <a:cs typeface="Arial" pitchFamily="34" charset="0"/>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383">
                <a:tc>
                  <a:txBody>
                    <a:bodyPr/>
                    <a:lstStyle/>
                    <a:p>
                      <a:pPr algn="ctr">
                        <a:spcAft>
                          <a:spcPts val="0"/>
                        </a:spcAft>
                      </a:pPr>
                      <a:r>
                        <a:rPr lang="es-ES" sz="1100">
                          <a:latin typeface="Arial"/>
                          <a:ea typeface="Times New Roman"/>
                          <a:cs typeface="Times New Roman"/>
                        </a:rPr>
                        <a:t>2</a:t>
                      </a:r>
                      <a:endParaRPr lang="es-ES" sz="1200">
                        <a:latin typeface="Times New Roman"/>
                        <a:ea typeface="Times New Roman"/>
                        <a:cs typeface="Times New Roman"/>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200" dirty="0" err="1" smtClean="0">
                          <a:latin typeface="Arial" pitchFamily="34" charset="0"/>
                          <a:ea typeface="Times New Roman"/>
                          <a:cs typeface="Arial" pitchFamily="34" charset="0"/>
                        </a:rPr>
                        <a:t>Juegos</a:t>
                      </a:r>
                      <a:r>
                        <a:rPr lang="pt-BR" sz="1200" dirty="0" smtClean="0">
                          <a:latin typeface="Arial" pitchFamily="34" charset="0"/>
                          <a:ea typeface="Times New Roman"/>
                          <a:cs typeface="Arial" pitchFamily="34" charset="0"/>
                        </a:rPr>
                        <a:t> </a:t>
                      </a:r>
                      <a:r>
                        <a:rPr lang="pt-BR" sz="1200" dirty="0" err="1" smtClean="0">
                          <a:latin typeface="Arial" pitchFamily="34" charset="0"/>
                          <a:ea typeface="Times New Roman"/>
                          <a:cs typeface="Arial" pitchFamily="34" charset="0"/>
                        </a:rPr>
                        <a:t>Panamericanos</a:t>
                      </a:r>
                      <a:r>
                        <a:rPr lang="pt-BR" sz="1200" dirty="0" smtClean="0">
                          <a:latin typeface="Arial" pitchFamily="34" charset="0"/>
                          <a:ea typeface="Times New Roman"/>
                          <a:cs typeface="Arial" pitchFamily="34" charset="0"/>
                        </a:rPr>
                        <a:t> </a:t>
                      </a:r>
                      <a:endParaRPr lang="es-ES" sz="1200" dirty="0">
                        <a:latin typeface="Arial" pitchFamily="34" charset="0"/>
                        <a:ea typeface="Times New Roman"/>
                        <a:cs typeface="Arial" pitchFamily="34" charset="0"/>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dirty="0" smtClean="0">
                          <a:latin typeface="Arial" pitchFamily="34" charset="0"/>
                          <a:ea typeface="Times New Roman"/>
                          <a:cs typeface="Arial" pitchFamily="34" charset="0"/>
                        </a:rPr>
                        <a:t>1991</a:t>
                      </a:r>
                      <a:endParaRPr lang="es-ES" sz="1200" dirty="0">
                        <a:latin typeface="Arial" pitchFamily="34" charset="0"/>
                        <a:ea typeface="Times New Roman"/>
                        <a:cs typeface="Arial" pitchFamily="34" charset="0"/>
                      </a:endParaRPr>
                    </a:p>
                  </a:txBody>
                  <a:tcPr marL="67057" marR="670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dirty="0">
                          <a:latin typeface="Arial" pitchFamily="34" charset="0"/>
                          <a:ea typeface="Times New Roman"/>
                          <a:cs typeface="Arial" pitchFamily="34" charset="0"/>
                        </a:rPr>
                        <a:t>M</a:t>
                      </a: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pt-BR" sz="1200" dirty="0" smtClean="0">
                          <a:latin typeface="Arial" pitchFamily="34" charset="0"/>
                          <a:ea typeface="Times New Roman"/>
                          <a:cs typeface="Arial" pitchFamily="34" charset="0"/>
                        </a:rPr>
                        <a:t>1</a:t>
                      </a:r>
                      <a:endParaRPr lang="es-ES" sz="1200" dirty="0">
                        <a:latin typeface="Arial" pitchFamily="34" charset="0"/>
                        <a:ea typeface="Times New Roman"/>
                        <a:cs typeface="Arial" pitchFamily="34" charset="0"/>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383">
                <a:tc>
                  <a:txBody>
                    <a:bodyPr/>
                    <a:lstStyle/>
                    <a:p>
                      <a:pPr algn="ctr">
                        <a:spcAft>
                          <a:spcPts val="0"/>
                        </a:spcAft>
                      </a:pPr>
                      <a:r>
                        <a:rPr lang="es-ES" sz="1100" dirty="0" smtClean="0">
                          <a:latin typeface="Arial"/>
                          <a:ea typeface="Times New Roman"/>
                          <a:cs typeface="Times New Roman"/>
                        </a:rPr>
                        <a:t>3</a:t>
                      </a:r>
                      <a:endParaRPr lang="es-ES" sz="1200" dirty="0">
                        <a:latin typeface="Times New Roman"/>
                        <a:ea typeface="Times New Roman"/>
                        <a:cs typeface="Times New Roman"/>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200" dirty="0" err="1" smtClean="0">
                          <a:latin typeface="Arial" pitchFamily="34" charset="0"/>
                          <a:ea typeface="Times New Roman"/>
                          <a:cs typeface="Arial" pitchFamily="34" charset="0"/>
                        </a:rPr>
                        <a:t>Juegos</a:t>
                      </a:r>
                      <a:r>
                        <a:rPr lang="pt-BR" sz="1200" dirty="0" smtClean="0">
                          <a:latin typeface="Arial" pitchFamily="34" charset="0"/>
                          <a:ea typeface="Times New Roman"/>
                          <a:cs typeface="Arial" pitchFamily="34" charset="0"/>
                        </a:rPr>
                        <a:t> </a:t>
                      </a:r>
                      <a:r>
                        <a:rPr lang="pt-BR" sz="1200" dirty="0" err="1" smtClean="0">
                          <a:latin typeface="Arial" pitchFamily="34" charset="0"/>
                          <a:ea typeface="Times New Roman"/>
                          <a:cs typeface="Arial" pitchFamily="34" charset="0"/>
                        </a:rPr>
                        <a:t>Panamericanos</a:t>
                      </a:r>
                      <a:r>
                        <a:rPr lang="pt-BR" sz="1200" dirty="0" smtClean="0">
                          <a:latin typeface="Arial" pitchFamily="34" charset="0"/>
                          <a:ea typeface="Times New Roman"/>
                          <a:cs typeface="Arial" pitchFamily="34" charset="0"/>
                        </a:rPr>
                        <a:t> </a:t>
                      </a:r>
                      <a:endParaRPr lang="es-ES" sz="1200" dirty="0">
                        <a:latin typeface="Arial" pitchFamily="34" charset="0"/>
                        <a:ea typeface="Times New Roman"/>
                        <a:cs typeface="Arial" pitchFamily="34" charset="0"/>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pt-BR" sz="1200" dirty="0" smtClean="0">
                          <a:latin typeface="Arial" pitchFamily="34" charset="0"/>
                          <a:ea typeface="Times New Roman"/>
                          <a:cs typeface="Arial" pitchFamily="34" charset="0"/>
                        </a:rPr>
                        <a:t>1995</a:t>
                      </a:r>
                      <a:endParaRPr lang="es-ES" sz="1200" dirty="0">
                        <a:latin typeface="Arial" pitchFamily="34" charset="0"/>
                        <a:ea typeface="Times New Roman"/>
                        <a:cs typeface="Arial" pitchFamily="34" charset="0"/>
                      </a:endParaRPr>
                    </a:p>
                  </a:txBody>
                  <a:tcPr marL="67057" marR="670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pt-BR" sz="1200" dirty="0" smtClean="0">
                          <a:latin typeface="Arial" pitchFamily="34" charset="0"/>
                          <a:ea typeface="Times New Roman"/>
                          <a:cs typeface="Arial" pitchFamily="34" charset="0"/>
                        </a:rPr>
                        <a:t>M</a:t>
                      </a:r>
                      <a:endParaRPr lang="es-ES" sz="1200" dirty="0">
                        <a:latin typeface="Arial" pitchFamily="34" charset="0"/>
                        <a:ea typeface="Times New Roman"/>
                        <a:cs typeface="Arial" pitchFamily="34" charset="0"/>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pt-BR" sz="1200" dirty="0" smtClean="0">
                          <a:latin typeface="Arial" pitchFamily="34" charset="0"/>
                          <a:ea typeface="Times New Roman"/>
                          <a:cs typeface="Arial" pitchFamily="34" charset="0"/>
                        </a:rPr>
                        <a:t>1</a:t>
                      </a:r>
                      <a:endParaRPr lang="es-ES" sz="1200" dirty="0">
                        <a:latin typeface="Arial" pitchFamily="34" charset="0"/>
                        <a:ea typeface="Times New Roman"/>
                        <a:cs typeface="Arial" pitchFamily="34" charset="0"/>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3359">
                <a:tc>
                  <a:txBody>
                    <a:bodyPr/>
                    <a:lstStyle/>
                    <a:p>
                      <a:pPr algn="ctr">
                        <a:spcAft>
                          <a:spcPts val="0"/>
                        </a:spcAft>
                      </a:pPr>
                      <a:r>
                        <a:rPr lang="es-ES" sz="1100">
                          <a:latin typeface="Arial"/>
                          <a:ea typeface="Times New Roman"/>
                          <a:cs typeface="Times New Roman"/>
                        </a:rPr>
                        <a:t>4</a:t>
                      </a:r>
                      <a:endParaRPr lang="es-ES" sz="1200">
                        <a:latin typeface="Times New Roman"/>
                        <a:ea typeface="Times New Roman"/>
                        <a:cs typeface="Times New Roman"/>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200" dirty="0" err="1" smtClean="0">
                          <a:latin typeface="Arial" pitchFamily="34" charset="0"/>
                          <a:ea typeface="Times New Roman"/>
                          <a:cs typeface="Arial" pitchFamily="34" charset="0"/>
                        </a:rPr>
                        <a:t>Juegos</a:t>
                      </a:r>
                      <a:r>
                        <a:rPr lang="pt-BR" sz="1200" dirty="0" smtClean="0">
                          <a:latin typeface="Arial" pitchFamily="34" charset="0"/>
                          <a:ea typeface="Times New Roman"/>
                          <a:cs typeface="Arial" pitchFamily="34" charset="0"/>
                        </a:rPr>
                        <a:t> </a:t>
                      </a:r>
                      <a:r>
                        <a:rPr lang="pt-BR" sz="1200" dirty="0" err="1" smtClean="0">
                          <a:latin typeface="Arial" pitchFamily="34" charset="0"/>
                          <a:ea typeface="Times New Roman"/>
                          <a:cs typeface="Arial" pitchFamily="34" charset="0"/>
                        </a:rPr>
                        <a:t>Panamericanos</a:t>
                      </a:r>
                      <a:r>
                        <a:rPr lang="pt-BR" sz="1200" dirty="0" smtClean="0">
                          <a:latin typeface="Arial" pitchFamily="34" charset="0"/>
                          <a:ea typeface="Times New Roman"/>
                          <a:cs typeface="Arial" pitchFamily="34" charset="0"/>
                        </a:rPr>
                        <a:t> </a:t>
                      </a:r>
                      <a:endParaRPr lang="es-ES" sz="1200" dirty="0">
                        <a:latin typeface="Arial" pitchFamily="34" charset="0"/>
                        <a:cs typeface="Arial" pitchFamily="34" charset="0"/>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pt-BR" sz="1200" dirty="0" smtClean="0">
                          <a:latin typeface="Arial" pitchFamily="34" charset="0"/>
                          <a:cs typeface="Arial" pitchFamily="34" charset="0"/>
                        </a:rPr>
                        <a:t>1995</a:t>
                      </a:r>
                      <a:endParaRPr lang="es-ES" sz="1200" dirty="0">
                        <a:latin typeface="Arial" pitchFamily="34" charset="0"/>
                        <a:cs typeface="Arial" pitchFamily="34" charset="0"/>
                      </a:endParaRPr>
                    </a:p>
                  </a:txBody>
                  <a:tcPr marL="67057" marR="670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pt-BR" sz="1200" dirty="0" smtClean="0">
                          <a:latin typeface="Arial" pitchFamily="34" charset="0"/>
                          <a:cs typeface="Arial" pitchFamily="34" charset="0"/>
                        </a:rPr>
                        <a:t>F</a:t>
                      </a:r>
                      <a:endParaRPr lang="es-ES" sz="1200" dirty="0">
                        <a:latin typeface="Arial" pitchFamily="34" charset="0"/>
                        <a:cs typeface="Arial" pitchFamily="34" charset="0"/>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pt-BR" sz="1200" dirty="0" smtClean="0">
                          <a:latin typeface="Arial" pitchFamily="34" charset="0"/>
                          <a:cs typeface="Arial" pitchFamily="34" charset="0"/>
                        </a:rPr>
                        <a:t>4</a:t>
                      </a:r>
                      <a:endParaRPr lang="es-ES" sz="1200" dirty="0">
                        <a:latin typeface="Arial" pitchFamily="34" charset="0"/>
                        <a:cs typeface="Arial" pitchFamily="34" charset="0"/>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383">
                <a:tc>
                  <a:txBody>
                    <a:bodyPr/>
                    <a:lstStyle/>
                    <a:p>
                      <a:pPr algn="ctr">
                        <a:spcAft>
                          <a:spcPts val="0"/>
                        </a:spcAft>
                      </a:pPr>
                      <a:r>
                        <a:rPr lang="es-ES" sz="1100">
                          <a:latin typeface="Arial"/>
                          <a:ea typeface="Times New Roman"/>
                          <a:cs typeface="Times New Roman"/>
                        </a:rPr>
                        <a:t>5</a:t>
                      </a:r>
                      <a:endParaRPr lang="es-ES" sz="1200">
                        <a:latin typeface="Times New Roman"/>
                        <a:ea typeface="Times New Roman"/>
                        <a:cs typeface="Times New Roman"/>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200" dirty="0" err="1" smtClean="0">
                          <a:latin typeface="Arial" pitchFamily="34" charset="0"/>
                          <a:ea typeface="Times New Roman"/>
                          <a:cs typeface="Arial" pitchFamily="34" charset="0"/>
                        </a:rPr>
                        <a:t>Juegos</a:t>
                      </a:r>
                      <a:r>
                        <a:rPr lang="pt-BR" sz="1200" dirty="0" smtClean="0">
                          <a:latin typeface="Arial" pitchFamily="34" charset="0"/>
                          <a:ea typeface="Times New Roman"/>
                          <a:cs typeface="Arial" pitchFamily="34" charset="0"/>
                        </a:rPr>
                        <a:t> </a:t>
                      </a:r>
                      <a:r>
                        <a:rPr lang="pt-BR" sz="1200" dirty="0" err="1" smtClean="0">
                          <a:latin typeface="Arial" pitchFamily="34" charset="0"/>
                          <a:ea typeface="Times New Roman"/>
                          <a:cs typeface="Arial" pitchFamily="34" charset="0"/>
                        </a:rPr>
                        <a:t>Panamericanos</a:t>
                      </a:r>
                      <a:endParaRPr lang="es-ES" sz="1200" dirty="0">
                        <a:latin typeface="Arial" pitchFamily="34" charset="0"/>
                        <a:ea typeface="Times New Roman"/>
                        <a:cs typeface="Arial" pitchFamily="34" charset="0"/>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pt-BR" sz="1200" dirty="0" smtClean="0">
                          <a:latin typeface="Arial" pitchFamily="34" charset="0"/>
                          <a:ea typeface="Times New Roman"/>
                          <a:cs typeface="Arial" pitchFamily="34" charset="0"/>
                        </a:rPr>
                        <a:t>1999</a:t>
                      </a:r>
                      <a:endParaRPr lang="es-ES" sz="1200" dirty="0">
                        <a:latin typeface="Arial" pitchFamily="34" charset="0"/>
                        <a:ea typeface="Times New Roman"/>
                        <a:cs typeface="Arial" pitchFamily="34" charset="0"/>
                      </a:endParaRPr>
                    </a:p>
                  </a:txBody>
                  <a:tcPr marL="67057" marR="670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pt-BR" sz="1200" dirty="0" smtClean="0">
                          <a:latin typeface="Arial" pitchFamily="34" charset="0"/>
                          <a:ea typeface="Times New Roman"/>
                          <a:cs typeface="Arial" pitchFamily="34" charset="0"/>
                        </a:rPr>
                        <a:t>M</a:t>
                      </a:r>
                      <a:endParaRPr lang="es-ES" sz="1200" dirty="0">
                        <a:latin typeface="Arial" pitchFamily="34" charset="0"/>
                        <a:ea typeface="Times New Roman"/>
                        <a:cs typeface="Arial" pitchFamily="34" charset="0"/>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pt-BR" sz="1200" dirty="0" smtClean="0">
                          <a:latin typeface="Arial" pitchFamily="34" charset="0"/>
                          <a:ea typeface="Times New Roman"/>
                          <a:cs typeface="Arial" pitchFamily="34" charset="0"/>
                        </a:rPr>
                        <a:t>1</a:t>
                      </a:r>
                      <a:endParaRPr lang="es-ES" sz="1200" dirty="0">
                        <a:latin typeface="Arial" pitchFamily="34" charset="0"/>
                        <a:ea typeface="Times New Roman"/>
                        <a:cs typeface="Arial" pitchFamily="34" charset="0"/>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383">
                <a:tc>
                  <a:txBody>
                    <a:bodyPr/>
                    <a:lstStyle/>
                    <a:p>
                      <a:pPr algn="ctr">
                        <a:spcAft>
                          <a:spcPts val="0"/>
                        </a:spcAft>
                      </a:pPr>
                      <a:r>
                        <a:rPr lang="es-ES" sz="1100">
                          <a:latin typeface="Arial"/>
                          <a:ea typeface="Times New Roman"/>
                          <a:cs typeface="Times New Roman"/>
                        </a:rPr>
                        <a:t>6</a:t>
                      </a:r>
                      <a:endParaRPr lang="es-ES" sz="1200">
                        <a:latin typeface="Times New Roman"/>
                        <a:ea typeface="Times New Roman"/>
                        <a:cs typeface="Times New Roman"/>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200" dirty="0" err="1" smtClean="0">
                          <a:latin typeface="Arial" pitchFamily="34" charset="0"/>
                          <a:ea typeface="Times New Roman"/>
                          <a:cs typeface="Arial" pitchFamily="34" charset="0"/>
                        </a:rPr>
                        <a:t>Juegos</a:t>
                      </a:r>
                      <a:r>
                        <a:rPr lang="pt-BR" sz="1200" dirty="0" smtClean="0">
                          <a:latin typeface="Arial" pitchFamily="34" charset="0"/>
                          <a:ea typeface="Times New Roman"/>
                          <a:cs typeface="Arial" pitchFamily="34" charset="0"/>
                        </a:rPr>
                        <a:t> </a:t>
                      </a:r>
                      <a:r>
                        <a:rPr lang="pt-BR" sz="1200" dirty="0" err="1" smtClean="0">
                          <a:latin typeface="Arial" pitchFamily="34" charset="0"/>
                          <a:ea typeface="Times New Roman"/>
                          <a:cs typeface="Arial" pitchFamily="34" charset="0"/>
                        </a:rPr>
                        <a:t>Panamericanos</a:t>
                      </a:r>
                      <a:endParaRPr lang="es-ES" sz="1200" dirty="0">
                        <a:latin typeface="Arial" pitchFamily="34" charset="0"/>
                        <a:ea typeface="Times New Roman"/>
                        <a:cs typeface="Arial" pitchFamily="34" charset="0"/>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pt-BR" sz="1200" dirty="0" smtClean="0">
                          <a:latin typeface="Arial" pitchFamily="34" charset="0"/>
                          <a:ea typeface="Times New Roman"/>
                          <a:cs typeface="Arial" pitchFamily="34" charset="0"/>
                        </a:rPr>
                        <a:t>2007</a:t>
                      </a:r>
                      <a:endParaRPr lang="es-ES" sz="1200" dirty="0">
                        <a:latin typeface="Arial" pitchFamily="34" charset="0"/>
                        <a:ea typeface="Times New Roman"/>
                        <a:cs typeface="Arial" pitchFamily="34" charset="0"/>
                      </a:endParaRPr>
                    </a:p>
                  </a:txBody>
                  <a:tcPr marL="67057" marR="670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pt-BR" sz="1200" dirty="0" smtClean="0">
                          <a:latin typeface="Arial" pitchFamily="34" charset="0"/>
                          <a:ea typeface="Times New Roman"/>
                          <a:cs typeface="Arial" pitchFamily="34" charset="0"/>
                        </a:rPr>
                        <a:t>M</a:t>
                      </a:r>
                      <a:endParaRPr lang="es-ES" sz="1200" dirty="0">
                        <a:latin typeface="Arial" pitchFamily="34" charset="0"/>
                        <a:ea typeface="Times New Roman"/>
                        <a:cs typeface="Arial" pitchFamily="34" charset="0"/>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pt-BR" sz="1200" dirty="0" smtClean="0">
                          <a:latin typeface="Arial" pitchFamily="34" charset="0"/>
                          <a:ea typeface="Times New Roman"/>
                          <a:cs typeface="Arial" pitchFamily="34" charset="0"/>
                        </a:rPr>
                        <a:t>3</a:t>
                      </a:r>
                      <a:endParaRPr lang="es-ES" sz="1200" dirty="0">
                        <a:latin typeface="Arial" pitchFamily="34" charset="0"/>
                        <a:ea typeface="Times New Roman"/>
                        <a:cs typeface="Arial" pitchFamily="34" charset="0"/>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383">
                <a:tc>
                  <a:txBody>
                    <a:bodyPr/>
                    <a:lstStyle/>
                    <a:p>
                      <a:pPr algn="ctr">
                        <a:spcAft>
                          <a:spcPts val="0"/>
                        </a:spcAft>
                      </a:pPr>
                      <a:r>
                        <a:rPr lang="es-ES" sz="1100">
                          <a:latin typeface="Arial"/>
                          <a:ea typeface="Times New Roman"/>
                          <a:cs typeface="Times New Roman"/>
                        </a:rPr>
                        <a:t>7</a:t>
                      </a:r>
                      <a:endParaRPr lang="es-ES" sz="1200">
                        <a:latin typeface="Times New Roman"/>
                        <a:ea typeface="Times New Roman"/>
                        <a:cs typeface="Times New Roman"/>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1200" dirty="0" err="1" smtClean="0">
                          <a:latin typeface="Arial" pitchFamily="34" charset="0"/>
                          <a:ea typeface="Times New Roman"/>
                          <a:cs typeface="Arial" pitchFamily="34" charset="0"/>
                        </a:rPr>
                        <a:t>Juegos</a:t>
                      </a:r>
                      <a:r>
                        <a:rPr lang="pt-BR" sz="1200" dirty="0" smtClean="0">
                          <a:latin typeface="Arial" pitchFamily="34" charset="0"/>
                          <a:ea typeface="Times New Roman"/>
                          <a:cs typeface="Arial" pitchFamily="34" charset="0"/>
                        </a:rPr>
                        <a:t> </a:t>
                      </a:r>
                      <a:r>
                        <a:rPr lang="pt-BR" sz="1200" dirty="0" err="1" smtClean="0">
                          <a:latin typeface="Arial" pitchFamily="34" charset="0"/>
                          <a:ea typeface="Times New Roman"/>
                          <a:cs typeface="Arial" pitchFamily="34" charset="0"/>
                        </a:rPr>
                        <a:t>Panamericanos</a:t>
                      </a:r>
                      <a:endParaRPr lang="es-ES" sz="1200" dirty="0">
                        <a:latin typeface="Arial" pitchFamily="34" charset="0"/>
                        <a:ea typeface="Times New Roman"/>
                        <a:cs typeface="Arial" pitchFamily="34" charset="0"/>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pt-BR" sz="1200" dirty="0" smtClean="0">
                          <a:latin typeface="Arial" pitchFamily="34" charset="0"/>
                          <a:ea typeface="Times New Roman"/>
                          <a:cs typeface="Arial" pitchFamily="34" charset="0"/>
                        </a:rPr>
                        <a:t>2007</a:t>
                      </a:r>
                      <a:endParaRPr lang="es-ES" sz="1200" dirty="0">
                        <a:latin typeface="Arial" pitchFamily="34" charset="0"/>
                        <a:ea typeface="Times New Roman"/>
                        <a:cs typeface="Arial" pitchFamily="34" charset="0"/>
                      </a:endParaRPr>
                    </a:p>
                  </a:txBody>
                  <a:tcPr marL="67057" marR="670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pt-BR" sz="1200" dirty="0" smtClean="0">
                          <a:latin typeface="Arial" pitchFamily="34" charset="0"/>
                          <a:ea typeface="Times New Roman"/>
                          <a:cs typeface="Arial" pitchFamily="34" charset="0"/>
                        </a:rPr>
                        <a:t>F</a:t>
                      </a:r>
                      <a:endParaRPr lang="es-ES" sz="1200" dirty="0">
                        <a:latin typeface="Arial" pitchFamily="34" charset="0"/>
                        <a:ea typeface="Times New Roman"/>
                        <a:cs typeface="Arial" pitchFamily="34" charset="0"/>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pt-BR" sz="1200" dirty="0" smtClean="0">
                          <a:latin typeface="Arial" pitchFamily="34" charset="0"/>
                          <a:ea typeface="Times New Roman"/>
                          <a:cs typeface="Arial" pitchFamily="34" charset="0"/>
                        </a:rPr>
                        <a:t>2</a:t>
                      </a:r>
                      <a:endParaRPr lang="es-ES" sz="1200" dirty="0">
                        <a:latin typeface="Arial" pitchFamily="34" charset="0"/>
                        <a:ea typeface="Times New Roman"/>
                        <a:cs typeface="Arial" pitchFamily="34" charset="0"/>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3359">
                <a:tc>
                  <a:txBody>
                    <a:bodyPr/>
                    <a:lstStyle/>
                    <a:p>
                      <a:pPr algn="ctr">
                        <a:spcAft>
                          <a:spcPts val="0"/>
                        </a:spcAft>
                      </a:pPr>
                      <a:r>
                        <a:rPr lang="es-ES" sz="1100">
                          <a:latin typeface="Arial"/>
                          <a:ea typeface="Times New Roman"/>
                          <a:cs typeface="Times New Roman"/>
                        </a:rPr>
                        <a:t>8</a:t>
                      </a:r>
                      <a:endParaRPr lang="es-ES" sz="1200">
                        <a:latin typeface="Times New Roman"/>
                        <a:ea typeface="Times New Roman"/>
                        <a:cs typeface="Times New Roman"/>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pt-BR" sz="1200" dirty="0" smtClean="0">
                          <a:latin typeface="Arial" pitchFamily="34" charset="0"/>
                          <a:cs typeface="Arial" pitchFamily="34" charset="0"/>
                        </a:rPr>
                        <a:t>Campeonato</a:t>
                      </a:r>
                      <a:r>
                        <a:rPr lang="pt-BR" sz="1200" baseline="0" dirty="0" smtClean="0">
                          <a:latin typeface="Arial" pitchFamily="34" charset="0"/>
                          <a:cs typeface="Arial" pitchFamily="34" charset="0"/>
                        </a:rPr>
                        <a:t> Mundial</a:t>
                      </a:r>
                      <a:endParaRPr lang="es-ES" sz="1200" dirty="0">
                        <a:latin typeface="Arial" pitchFamily="34" charset="0"/>
                        <a:cs typeface="Arial" pitchFamily="34" charset="0"/>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pt-BR" sz="1200" dirty="0" smtClean="0">
                          <a:latin typeface="Arial" pitchFamily="34" charset="0"/>
                          <a:cs typeface="Arial" pitchFamily="34" charset="0"/>
                        </a:rPr>
                        <a:t>1999</a:t>
                      </a:r>
                      <a:endParaRPr lang="es-ES" sz="1200" dirty="0">
                        <a:latin typeface="Arial" pitchFamily="34" charset="0"/>
                        <a:cs typeface="Arial" pitchFamily="34" charset="0"/>
                      </a:endParaRPr>
                    </a:p>
                  </a:txBody>
                  <a:tcPr marL="67057" marR="670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pt-BR" sz="1200" dirty="0" smtClean="0">
                          <a:latin typeface="Arial" pitchFamily="34" charset="0"/>
                          <a:cs typeface="Arial" pitchFamily="34" charset="0"/>
                        </a:rPr>
                        <a:t>M</a:t>
                      </a:r>
                      <a:endParaRPr lang="es-ES" sz="1200" dirty="0">
                        <a:latin typeface="Arial" pitchFamily="34" charset="0"/>
                        <a:cs typeface="Arial" pitchFamily="34" charset="0"/>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pt-BR" sz="1200" dirty="0" smtClean="0">
                          <a:latin typeface="Arial" pitchFamily="34" charset="0"/>
                          <a:cs typeface="Arial" pitchFamily="34" charset="0"/>
                        </a:rPr>
                        <a:t>8</a:t>
                      </a:r>
                      <a:endParaRPr lang="es-ES" sz="1200" dirty="0">
                        <a:latin typeface="Arial" pitchFamily="34" charset="0"/>
                        <a:cs typeface="Arial" pitchFamily="34" charset="0"/>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383">
                <a:tc>
                  <a:txBody>
                    <a:bodyPr/>
                    <a:lstStyle/>
                    <a:p>
                      <a:pPr algn="ctr">
                        <a:spcAft>
                          <a:spcPts val="0"/>
                        </a:spcAft>
                      </a:pPr>
                      <a:r>
                        <a:rPr lang="es-ES" sz="1100">
                          <a:latin typeface="Arial"/>
                          <a:ea typeface="Times New Roman"/>
                          <a:cs typeface="Times New Roman"/>
                        </a:rPr>
                        <a:t>9</a:t>
                      </a:r>
                      <a:endParaRPr lang="es-ES" sz="1200">
                        <a:latin typeface="Times New Roman"/>
                        <a:ea typeface="Times New Roman"/>
                        <a:cs typeface="Times New Roman"/>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200" dirty="0">
                          <a:latin typeface="Arial"/>
                          <a:ea typeface="Times New Roman"/>
                          <a:cs typeface="Times New Roman"/>
                        </a:rPr>
                        <a:t>Campeonato Mundial</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a:latin typeface="Arial"/>
                          <a:ea typeface="Times New Roman"/>
                          <a:cs typeface="Times New Roman"/>
                        </a:rPr>
                        <a:t>1993</a:t>
                      </a:r>
                      <a:endParaRPr lang="es-E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a:latin typeface="Arial"/>
                          <a:ea typeface="Times New Roman"/>
                          <a:cs typeface="Times New Roman"/>
                        </a:rPr>
                        <a:t>F</a:t>
                      </a:r>
                      <a:endParaRPr lang="es-ES"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dirty="0">
                          <a:latin typeface="Arial"/>
                          <a:ea typeface="Times New Roman"/>
                          <a:cs typeface="Times New Roman"/>
                        </a:rPr>
                        <a:t>22</a:t>
                      </a:r>
                      <a:endParaRPr lang="es-E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383">
                <a:tc>
                  <a:txBody>
                    <a:bodyPr/>
                    <a:lstStyle/>
                    <a:p>
                      <a:pPr algn="ctr">
                        <a:spcAft>
                          <a:spcPts val="0"/>
                        </a:spcAft>
                      </a:pPr>
                      <a:r>
                        <a:rPr lang="es-ES" sz="1100">
                          <a:latin typeface="Arial"/>
                          <a:ea typeface="Times New Roman"/>
                          <a:cs typeface="Times New Roman"/>
                        </a:rPr>
                        <a:t>10</a:t>
                      </a:r>
                      <a:endParaRPr lang="es-ES" sz="1200">
                        <a:latin typeface="Times New Roman"/>
                        <a:ea typeface="Times New Roman"/>
                        <a:cs typeface="Times New Roman"/>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200">
                          <a:latin typeface="Arial" pitchFamily="34" charset="0"/>
                          <a:ea typeface="Times New Roman"/>
                          <a:cs typeface="Arial" pitchFamily="34" charset="0"/>
                        </a:rPr>
                        <a:t>Juegos Olímpicos</a:t>
                      </a: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a:latin typeface="Arial" pitchFamily="34" charset="0"/>
                          <a:ea typeface="Times New Roman"/>
                          <a:cs typeface="Arial" pitchFamily="34" charset="0"/>
                        </a:rPr>
                        <a:t>1980</a:t>
                      </a:r>
                    </a:p>
                  </a:txBody>
                  <a:tcPr marL="67057" marR="670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dirty="0">
                          <a:latin typeface="Arial" pitchFamily="34" charset="0"/>
                          <a:ea typeface="Times New Roman"/>
                          <a:cs typeface="Arial" pitchFamily="34" charset="0"/>
                        </a:rPr>
                        <a:t>M</a:t>
                      </a: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dirty="0">
                          <a:latin typeface="Arial" pitchFamily="34" charset="0"/>
                          <a:ea typeface="Times New Roman"/>
                          <a:cs typeface="Arial" pitchFamily="34" charset="0"/>
                        </a:rPr>
                        <a:t>11</a:t>
                      </a: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383">
                <a:tc>
                  <a:txBody>
                    <a:bodyPr/>
                    <a:lstStyle/>
                    <a:p>
                      <a:pPr algn="ctr">
                        <a:spcAft>
                          <a:spcPts val="0"/>
                        </a:spcAft>
                      </a:pPr>
                      <a:r>
                        <a:rPr lang="es-ES" sz="1100">
                          <a:latin typeface="Arial"/>
                          <a:ea typeface="Times New Roman"/>
                          <a:cs typeface="Times New Roman"/>
                        </a:rPr>
                        <a:t>11</a:t>
                      </a:r>
                      <a:endParaRPr lang="es-ES" sz="1200">
                        <a:latin typeface="Times New Roman"/>
                        <a:ea typeface="Times New Roman"/>
                        <a:cs typeface="Times New Roman"/>
                      </a:endParaRP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200">
                          <a:latin typeface="Arial" pitchFamily="34" charset="0"/>
                          <a:ea typeface="Times New Roman"/>
                          <a:cs typeface="Arial" pitchFamily="34" charset="0"/>
                        </a:rPr>
                        <a:t>Juegos Olímpicos</a:t>
                      </a: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a:latin typeface="Arial" pitchFamily="34" charset="0"/>
                          <a:ea typeface="Times New Roman"/>
                          <a:cs typeface="Arial" pitchFamily="34" charset="0"/>
                        </a:rPr>
                        <a:t>2000</a:t>
                      </a:r>
                    </a:p>
                  </a:txBody>
                  <a:tcPr marL="67057" marR="670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dirty="0">
                          <a:latin typeface="Arial" pitchFamily="34" charset="0"/>
                          <a:ea typeface="Times New Roman"/>
                          <a:cs typeface="Arial" pitchFamily="34" charset="0"/>
                        </a:rPr>
                        <a:t>M</a:t>
                      </a: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dirty="0">
                          <a:latin typeface="Arial" pitchFamily="34" charset="0"/>
                          <a:ea typeface="Times New Roman"/>
                          <a:cs typeface="Arial" pitchFamily="34" charset="0"/>
                        </a:rPr>
                        <a:t>11</a:t>
                      </a:r>
                    </a:p>
                  </a:txBody>
                  <a:tcPr marL="67057" marR="67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5 CuadroTexto"/>
          <p:cNvSpPr txBox="1"/>
          <p:nvPr/>
        </p:nvSpPr>
        <p:spPr>
          <a:xfrm>
            <a:off x="214282" y="6000768"/>
            <a:ext cx="8001056" cy="369332"/>
          </a:xfrm>
          <a:prstGeom prst="rect">
            <a:avLst/>
          </a:prstGeom>
          <a:noFill/>
        </p:spPr>
        <p:txBody>
          <a:bodyPr wrap="square" rtlCol="0">
            <a:spAutoFit/>
          </a:bodyPr>
          <a:lstStyle/>
          <a:p>
            <a:r>
              <a:rPr lang="pt-BR" dirty="0" smtClean="0"/>
              <a:t>NOTA: DESDE EL AÑO 1979 HASTA 1995 CAMPEONES TORNEOS PANAMERICANOS</a:t>
            </a:r>
            <a:endParaRPr lang="es-E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Imagen 1"/>
          <p:cNvPicPr>
            <a:picLocks noChangeAspect="1" noChangeArrowheads="1"/>
          </p:cNvPicPr>
          <p:nvPr/>
        </p:nvPicPr>
        <p:blipFill>
          <a:blip r:embed="rId2" cstate="print"/>
          <a:srcRect/>
          <a:stretch>
            <a:fillRect/>
          </a:stretch>
        </p:blipFill>
        <p:spPr bwMode="auto">
          <a:xfrm>
            <a:off x="1928794" y="1771656"/>
            <a:ext cx="5151742" cy="4657740"/>
          </a:xfrm>
          <a:prstGeom prst="rect">
            <a:avLst/>
          </a:prstGeom>
          <a:noFill/>
          <a:ln w="9525">
            <a:noFill/>
            <a:miter lim="800000"/>
            <a:headEnd/>
            <a:tailEnd/>
          </a:ln>
        </p:spPr>
      </p:pic>
      <p:sp>
        <p:nvSpPr>
          <p:cNvPr id="6" name="5 CuadroTexto"/>
          <p:cNvSpPr txBox="1"/>
          <p:nvPr/>
        </p:nvSpPr>
        <p:spPr>
          <a:xfrm>
            <a:off x="714348" y="571480"/>
            <a:ext cx="7500990" cy="830997"/>
          </a:xfrm>
          <a:prstGeom prst="rect">
            <a:avLst/>
          </a:prstGeom>
          <a:noFill/>
        </p:spPr>
        <p:txBody>
          <a:bodyPr wrap="square" rtlCol="0">
            <a:spAutoFit/>
          </a:bodyPr>
          <a:lstStyle/>
          <a:p>
            <a:pPr lvl="0" algn="ctr" fontAlgn="base">
              <a:spcBef>
                <a:spcPct val="0"/>
              </a:spcBef>
              <a:spcAft>
                <a:spcPct val="0"/>
              </a:spcAft>
            </a:pPr>
            <a:r>
              <a:rPr lang="es-ES" sz="2400" b="1" dirty="0" smtClean="0">
                <a:latin typeface="Arial" pitchFamily="34" charset="0"/>
                <a:ea typeface="Times New Roman" pitchFamily="18" charset="0"/>
                <a:cs typeface="Arial" pitchFamily="34" charset="0"/>
              </a:rPr>
              <a:t>El Mini Balonmano como un Juego entre las edades de 6 a 12 años</a:t>
            </a:r>
            <a:endParaRPr lang="es-ES" sz="36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docProps/app.xml><?xml version="1.0" encoding="utf-8"?>
<Properties xmlns="http://schemas.openxmlformats.org/officeDocument/2006/extended-properties" xmlns:vt="http://schemas.openxmlformats.org/officeDocument/2006/docPropsVTypes">
  <TotalTime>1055</TotalTime>
  <Words>8180</Words>
  <Application>Microsoft Office PowerPoint</Application>
  <PresentationFormat>Presentación en pantalla (4:3)</PresentationFormat>
  <Paragraphs>1998</Paragraphs>
  <Slides>79</Slides>
  <Notes>0</Notes>
  <HiddenSlides>0</HiddenSlides>
  <MMClips>0</MMClips>
  <ScaleCrop>false</ScaleCrop>
  <HeadingPairs>
    <vt:vector size="4" baseType="variant">
      <vt:variant>
        <vt:lpstr>Tema</vt:lpstr>
      </vt:variant>
      <vt:variant>
        <vt:i4>1</vt:i4>
      </vt:variant>
      <vt:variant>
        <vt:lpstr>Títulos de diapositiva</vt:lpstr>
      </vt:variant>
      <vt:variant>
        <vt:i4>79</vt:i4>
      </vt:variant>
    </vt:vector>
  </HeadingPairs>
  <TitlesOfParts>
    <vt:vector size="80" baseType="lpstr">
      <vt:lpstr>Office Theme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lpstr>Diapositiva 44</vt:lpstr>
      <vt:lpstr>Diapositiva 45</vt:lpstr>
      <vt:lpstr>Diapositiva 46</vt:lpstr>
      <vt:lpstr>Diapositiva 47</vt:lpstr>
      <vt:lpstr>Diapositiva 48</vt:lpstr>
      <vt:lpstr>Diapositiva 49</vt:lpstr>
      <vt:lpstr>Diapositiva 50</vt:lpstr>
      <vt:lpstr>Diapositiva 51</vt:lpstr>
      <vt:lpstr>Diapositiva 52</vt:lpstr>
      <vt:lpstr>Diapositiva 53</vt:lpstr>
      <vt:lpstr>Diapositiva 54</vt:lpstr>
      <vt:lpstr>OBJETIVOS GENERALES</vt:lpstr>
      <vt:lpstr>OBJETIVOS ESPECÍFICOS</vt:lpstr>
      <vt:lpstr>OBJETIVOS ESPECÍFICOS</vt:lpstr>
      <vt:lpstr>MEDIOS TÉCNICOS OFENSIVOS</vt:lpstr>
      <vt:lpstr>MEDIOS TÁCTICOS DEFENSIVOS</vt:lpstr>
      <vt:lpstr>CONTENIDOS A DESARROLLAR POR PUESTOS ESPECÍFICOS.</vt:lpstr>
      <vt:lpstr>CONTENIDOS A DESARROLLAR POR PUESTOS ESPECÍFICOS.</vt:lpstr>
      <vt:lpstr>CONTENIDOS A DESARROLLAR POR PUESTOS ESPECÍFICOS OFENSIVOS</vt:lpstr>
      <vt:lpstr>CONTENIDOS A DESARROLLAR POR PUESTOS ESPECÍFICOS DEFENSIVOS</vt:lpstr>
      <vt:lpstr>CONTENIDOS A DESARROLLAR POR PUESTOS ESPECÍFICOS DEFENSIVOS</vt:lpstr>
      <vt:lpstr>CONTENIDOS A DESARROLLAR POR PUESTOS ESPECÍFICOS DEFENSIVOS</vt:lpstr>
      <vt:lpstr>INDICACIONES METODOLÓGICAS EN EL PERFECCIONAMIENTO TÉCNICO-TÁCTICO.</vt:lpstr>
      <vt:lpstr>INDICACIONES METODOLÓGICAS EN EL PERFECCIONAMIENTO TÉCNICO-TÁCTICO.</vt:lpstr>
      <vt:lpstr>ELEMENTOS PARA EL JUEGO TÁCTICO COLECTIVO OFENSIVO</vt:lpstr>
      <vt:lpstr>ELEMENTOS PARA EL JUEGO TÁCTICO COLECTIVO OFENSIVO</vt:lpstr>
      <vt:lpstr>ELEMENTOS PARA EL JUEGO TÁCTICO COLECTIVO DEFENSIVO</vt:lpstr>
      <vt:lpstr>EVALUACIÓN CUALITATIVA DE LAS HABILIDADES TÉCNICA-TÁCTICA</vt:lpstr>
      <vt:lpstr>EVALUACIÓN CUALITATIVA DE LAS HABILIDADES TÉCNICA-TÁCTICA</vt:lpstr>
      <vt:lpstr>DESARROLLO CAPACIDAD FÍSICA</vt:lpstr>
      <vt:lpstr>DESARROLLO CAPACIDAD FÍSICA</vt:lpstr>
      <vt:lpstr>DESARROLLO CAPACIDAD FÍSICA</vt:lpstr>
      <vt:lpstr>DESARROLLO CAPACIDAD FÍSICA</vt:lpstr>
      <vt:lpstr>DESARROLLO CAPACIDAD FÍSICA</vt:lpstr>
      <vt:lpstr>BIBLIOGRAFÍA</vt:lpstr>
      <vt:lpstr>Diapositiva 79</vt:lpstr>
    </vt:vector>
  </TitlesOfParts>
  <Company>MINSAP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Adrian Gomez Collantes</dc:creator>
  <cp:lastModifiedBy>Javier Pampin</cp:lastModifiedBy>
  <cp:revision>110</cp:revision>
  <dcterms:created xsi:type="dcterms:W3CDTF">2016-03-03T03:56:57Z</dcterms:created>
  <dcterms:modified xsi:type="dcterms:W3CDTF">2016-07-11T17:07:59Z</dcterms:modified>
</cp:coreProperties>
</file>