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8" r:id="rId2"/>
    <p:sldId id="256" r:id="rId3"/>
    <p:sldId id="258" r:id="rId4"/>
    <p:sldId id="259" r:id="rId5"/>
    <p:sldId id="260" r:id="rId6"/>
    <p:sldId id="257" r:id="rId7"/>
    <p:sldId id="273" r:id="rId8"/>
    <p:sldId id="261" r:id="rId9"/>
    <p:sldId id="262" r:id="rId10"/>
    <p:sldId id="263" r:id="rId11"/>
    <p:sldId id="275" r:id="rId12"/>
    <p:sldId id="264" r:id="rId13"/>
    <p:sldId id="272" r:id="rId14"/>
    <p:sldId id="265" r:id="rId15"/>
    <p:sldId id="266" r:id="rId16"/>
    <p:sldId id="267" r:id="rId17"/>
    <p:sldId id="268" r:id="rId18"/>
    <p:sldId id="269" r:id="rId19"/>
    <p:sldId id="270" r:id="rId20"/>
    <p:sldId id="271" r:id="rId21"/>
    <p:sldId id="274"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9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21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E4BFF012-7E33-4064-9B91-DE5AF5855B34}" type="datetimeFigureOut">
              <a:rPr lang="es-ES"/>
              <a:pPr>
                <a:defRPr/>
              </a:pPr>
              <a:t>17/05/2016</a:t>
            </a:fld>
            <a:endParaRPr lang="es-ES"/>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ES"/>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1582A079-F382-4A49-8071-24CFCBE534D3}" type="slidenum">
              <a:rPr lang="es-ES"/>
              <a:pPr>
                <a:defRPr/>
              </a:pPr>
              <a:t>‹Nº›</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E5ABF13D-B3A4-44D1-BBA8-3028A020B702}" type="datetimeFigureOut">
              <a:rPr lang="es-ES"/>
              <a:pPr>
                <a:defRPr/>
              </a:pPr>
              <a:t>17/05/2016</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C8B287D1-85B3-43B1-AEA5-21DFA246E45D}" type="slidenum">
              <a:rPr lang="es-ES"/>
              <a:pPr>
                <a:defRPr/>
              </a:pPr>
              <a:t>‹Nº›</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BED6F44C-902E-4876-A41A-BD1496EE9CBA}" type="datetimeFigureOut">
              <a:rPr lang="es-ES"/>
              <a:pPr>
                <a:defRPr/>
              </a:pPr>
              <a:t>17/05/2016</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8BAE84A5-A3B6-41C3-87D5-B650F5DCB6E4}" type="slidenum">
              <a:rPr lang="es-ES"/>
              <a:pPr>
                <a:defRPr/>
              </a:pPr>
              <a:t>‹Nº›</a:t>
            </a:fld>
            <a:endParaRPr lang="es-ES"/>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85800" y="609600"/>
            <a:ext cx="7772400" cy="5486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3" name="Rectangle 4"/>
          <p:cNvSpPr>
            <a:spLocks noGrp="1" noChangeArrowheads="1"/>
          </p:cNvSpPr>
          <p:nvPr>
            <p:ph type="dt" sz="half" idx="10"/>
          </p:nvPr>
        </p:nvSpPr>
        <p:spPr/>
        <p:txBody>
          <a:bodyPr/>
          <a:lstStyle>
            <a:lvl1pPr>
              <a:defRPr/>
            </a:lvl1pPr>
          </a:lstStyle>
          <a:p>
            <a:pPr>
              <a:defRPr/>
            </a:pPr>
            <a:endParaRPr lang="es-ES"/>
          </a:p>
        </p:txBody>
      </p:sp>
      <p:sp>
        <p:nvSpPr>
          <p:cNvPr id="4" name="Rectangle 5"/>
          <p:cNvSpPr>
            <a:spLocks noGrp="1" noChangeArrowheads="1"/>
          </p:cNvSpPr>
          <p:nvPr>
            <p:ph type="ftr" sz="quarter" idx="11"/>
          </p:nvPr>
        </p:nvSpPr>
        <p:spPr/>
        <p:txBody>
          <a:bodyPr/>
          <a:lstStyle>
            <a:lvl1pPr>
              <a:defRPr/>
            </a:lvl1pPr>
          </a:lstStyle>
          <a:p>
            <a:pPr>
              <a:defRPr/>
            </a:pPr>
            <a:endParaRPr lang="es-ES"/>
          </a:p>
        </p:txBody>
      </p:sp>
      <p:sp>
        <p:nvSpPr>
          <p:cNvPr id="5" name="Rectangle 6"/>
          <p:cNvSpPr>
            <a:spLocks noGrp="1" noChangeArrowheads="1"/>
          </p:cNvSpPr>
          <p:nvPr>
            <p:ph type="sldNum" sz="quarter" idx="12"/>
          </p:nvPr>
        </p:nvSpPr>
        <p:spPr/>
        <p:txBody>
          <a:bodyPr/>
          <a:lstStyle>
            <a:lvl1pPr>
              <a:defRPr/>
            </a:lvl1pPr>
          </a:lstStyle>
          <a:p>
            <a:pPr>
              <a:defRPr/>
            </a:pPr>
            <a:fld id="{B1135F5C-94FE-4471-9866-D037438D408A}" type="slidenum">
              <a:rPr lang="es-ES"/>
              <a:pPr>
                <a:defRPr/>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170393EC-A77A-4E63-BC17-DF15BFF61BE7}" type="datetimeFigureOut">
              <a:rPr lang="es-ES"/>
              <a:pPr>
                <a:defRPr/>
              </a:pPr>
              <a:t>17/05/2016</a:t>
            </a:fld>
            <a:endParaRPr lang="es-ES"/>
          </a:p>
        </p:txBody>
      </p:sp>
      <p:sp>
        <p:nvSpPr>
          <p:cNvPr id="5" name="8 Marcador de número de diapositiva"/>
          <p:cNvSpPr>
            <a:spLocks noGrp="1"/>
          </p:cNvSpPr>
          <p:nvPr>
            <p:ph type="sldNum" sz="quarter" idx="11"/>
          </p:nvPr>
        </p:nvSpPr>
        <p:spPr/>
        <p:txBody>
          <a:bodyPr rtlCol="0"/>
          <a:lstStyle>
            <a:lvl1pPr>
              <a:defRPr/>
            </a:lvl1pPr>
          </a:lstStyle>
          <a:p>
            <a:pPr>
              <a:defRPr/>
            </a:pPr>
            <a:fld id="{FBBFC457-C7AB-47FE-B4F6-6D0584F10170}" type="slidenum">
              <a:rPr lang="es-ES"/>
              <a:pPr>
                <a:defRPr/>
              </a:pPr>
              <a:t>‹Nº›</a:t>
            </a:fld>
            <a:endParaRPr lang="es-ES"/>
          </a:p>
        </p:txBody>
      </p:sp>
      <p:sp>
        <p:nvSpPr>
          <p:cNvPr id="6" name="9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4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1B8C81B9-B2E0-4A53-83C2-D9540BE787F4}" type="datetimeFigureOut">
              <a:rPr lang="es-ES"/>
              <a:pPr>
                <a:defRPr/>
              </a:pPr>
              <a:t>17/05/2016</a:t>
            </a:fld>
            <a:endParaRPr lang="es-ES"/>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ES"/>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562E4303-2555-4F16-BA49-878AB1E022A1}" type="slidenum">
              <a:rPr lang="es-ES"/>
              <a:pPr>
                <a:defRPr/>
              </a:pPr>
              <a:t>‹Nº›</a:t>
            </a:fld>
            <a:endParaRPr lang="es-E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A8AB6DF6-6756-4A39-9D4B-EF8B30E36760}" type="datetimeFigureOut">
              <a:rPr lang="es-ES"/>
              <a:pPr>
                <a:defRPr/>
              </a:pPr>
              <a:t>17/05/2016</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99AF9716-9121-45FD-9EEA-7CF0CB28397C}" type="slidenum">
              <a:rPr lang="es-ES"/>
              <a:pPr>
                <a:defRPr/>
              </a:pPr>
              <a:t>‹Nº›</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05A6BFE5-DF2F-4097-9BB4-13E9F2C30011}" type="datetimeFigureOut">
              <a:rPr lang="es-ES"/>
              <a:pPr>
                <a:defRPr/>
              </a:pPr>
              <a:t>17/05/2016</a:t>
            </a:fld>
            <a:endParaRPr lang="es-ES"/>
          </a:p>
        </p:txBody>
      </p:sp>
      <p:sp>
        <p:nvSpPr>
          <p:cNvPr id="8" name="2 Marcador de pie de página"/>
          <p:cNvSpPr>
            <a:spLocks noGrp="1"/>
          </p:cNvSpPr>
          <p:nvPr>
            <p:ph type="ftr" sz="quarter" idx="11"/>
          </p:nvPr>
        </p:nvSpPr>
        <p:spPr/>
        <p:txBody>
          <a:bodyPr/>
          <a:lstStyle>
            <a:lvl1pPr>
              <a:defRPr/>
            </a:lvl1pPr>
          </a:lstStyle>
          <a:p>
            <a:pPr>
              <a:defRPr/>
            </a:pPr>
            <a:endParaRPr lang="es-ES"/>
          </a:p>
        </p:txBody>
      </p:sp>
      <p:sp>
        <p:nvSpPr>
          <p:cNvPr id="9" name="22 Marcador de número de diapositiva"/>
          <p:cNvSpPr>
            <a:spLocks noGrp="1"/>
          </p:cNvSpPr>
          <p:nvPr>
            <p:ph type="sldNum" sz="quarter" idx="12"/>
          </p:nvPr>
        </p:nvSpPr>
        <p:spPr/>
        <p:txBody>
          <a:bodyPr/>
          <a:lstStyle>
            <a:lvl1pPr>
              <a:defRPr/>
            </a:lvl1pPr>
          </a:lstStyle>
          <a:p>
            <a:pPr>
              <a:defRPr/>
            </a:pPr>
            <a:fld id="{0AACA2EB-8E2E-4DE3-B29D-F95F118CB6A3}" type="slidenum">
              <a:rPr lang="es-ES"/>
              <a:pPr>
                <a:defRPr/>
              </a:pPr>
              <a:t>‹Nº›</a:t>
            </a:fld>
            <a:endParaRPr lang="es-E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29553EC6-9F0B-4DD9-A844-A8EEAEAA46D6}" type="datetimeFigureOut">
              <a:rPr lang="es-ES"/>
              <a:pPr>
                <a:defRPr/>
              </a:pPr>
              <a:t>17/05/2016</a:t>
            </a:fld>
            <a:endParaRPr lang="es-ES"/>
          </a:p>
        </p:txBody>
      </p:sp>
      <p:sp>
        <p:nvSpPr>
          <p:cNvPr id="4" name="6 Marcador de número de diapositiva"/>
          <p:cNvSpPr>
            <a:spLocks noGrp="1"/>
          </p:cNvSpPr>
          <p:nvPr>
            <p:ph type="sldNum" sz="quarter" idx="11"/>
          </p:nvPr>
        </p:nvSpPr>
        <p:spPr/>
        <p:txBody>
          <a:bodyPr rtlCol="0"/>
          <a:lstStyle>
            <a:lvl1pPr>
              <a:defRPr/>
            </a:lvl1pPr>
          </a:lstStyle>
          <a:p>
            <a:pPr>
              <a:defRPr/>
            </a:pPr>
            <a:fld id="{460EB59A-226B-4B50-8D35-4B443561DA74}" type="slidenum">
              <a:rPr lang="es-ES"/>
              <a:pPr>
                <a:defRPr/>
              </a:pPr>
              <a:t>‹Nº›</a:t>
            </a:fld>
            <a:endParaRPr lang="es-ES"/>
          </a:p>
        </p:txBody>
      </p:sp>
      <p:sp>
        <p:nvSpPr>
          <p:cNvPr id="5" name="7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579CF108-F15B-4655-BB07-BF35CA4AB6D7}" type="datetimeFigureOut">
              <a:rPr lang="es-ES"/>
              <a:pPr>
                <a:defRPr/>
              </a:pPr>
              <a:t>17/05/2016</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08034625-9383-48B2-84AF-6DD61BB251B7}" type="slidenum">
              <a:rPr lang="es-ES"/>
              <a:pPr>
                <a:defRPr/>
              </a:pPr>
              <a:t>‹Nº›</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8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3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F21B5233-26B1-41DD-989C-06B2B724ADF3}" type="datetimeFigureOut">
              <a:rPr lang="es-ES"/>
              <a:pPr>
                <a:defRPr/>
              </a:pPr>
              <a:t>17/05/2016</a:t>
            </a:fld>
            <a:endParaRPr lang="es-ES"/>
          </a:p>
        </p:txBody>
      </p:sp>
      <p:sp>
        <p:nvSpPr>
          <p:cNvPr id="13" name="21 Marcador de número de diapositiva"/>
          <p:cNvSpPr>
            <a:spLocks noGrp="1"/>
          </p:cNvSpPr>
          <p:nvPr>
            <p:ph type="sldNum" sz="quarter" idx="11"/>
          </p:nvPr>
        </p:nvSpPr>
        <p:spPr/>
        <p:txBody>
          <a:bodyPr rtlCol="0"/>
          <a:lstStyle>
            <a:lvl1pPr>
              <a:defRPr/>
            </a:lvl1pPr>
          </a:lstStyle>
          <a:p>
            <a:pPr>
              <a:defRPr/>
            </a:pPr>
            <a:fld id="{EF3E98C7-913F-42F9-A5A1-22D1BD9F9FFC}" type="slidenum">
              <a:rPr lang="es-ES"/>
              <a:pPr>
                <a:defRPr/>
              </a:pPr>
              <a:t>‹Nº›</a:t>
            </a:fld>
            <a:endParaRPr lang="es-ES"/>
          </a:p>
        </p:txBody>
      </p:sp>
      <p:sp>
        <p:nvSpPr>
          <p:cNvPr id="14" name="22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12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9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D0DB99B8-6840-4DC1-8280-25B35D6AA0B1}" type="datetimeFigureOut">
              <a:rPr lang="es-ES"/>
              <a:pPr>
                <a:defRPr/>
              </a:pPr>
              <a:t>17/05/2016</a:t>
            </a:fld>
            <a:endParaRPr lang="es-ES"/>
          </a:p>
        </p:txBody>
      </p:sp>
      <p:sp>
        <p:nvSpPr>
          <p:cNvPr id="13" name="17 Marcador de número de diapositiva"/>
          <p:cNvSpPr>
            <a:spLocks noGrp="1"/>
          </p:cNvSpPr>
          <p:nvPr>
            <p:ph type="sldNum" sz="quarter" idx="11"/>
          </p:nvPr>
        </p:nvSpPr>
        <p:spPr/>
        <p:txBody>
          <a:bodyPr rtlCol="0"/>
          <a:lstStyle>
            <a:lvl1pPr>
              <a:defRPr/>
            </a:lvl1pPr>
          </a:lstStyle>
          <a:p>
            <a:pPr>
              <a:defRPr/>
            </a:pPr>
            <a:fld id="{CDAB458F-9BE5-42CD-B9FA-BBE6D316FD9C}" type="slidenum">
              <a:rPr lang="es-ES"/>
              <a:pPr>
                <a:defRPr/>
              </a:pPr>
              <a:t>‹Nº›</a:t>
            </a:fld>
            <a:endParaRPr lang="es-ES"/>
          </a:p>
        </p:txBody>
      </p:sp>
      <p:sp>
        <p:nvSpPr>
          <p:cNvPr id="14" name="20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tile tx="0" ty="0" sx="100000" sy="100000" flip="none" algn="tl"/>
        </a:blip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smtClean="0"/>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52E4590C-70FE-4C84-8CFD-1438C4D1C5DB}" type="datetimeFigureOut">
              <a:rPr lang="es-ES"/>
              <a:pPr>
                <a:defRPr/>
              </a:pPr>
              <a:t>17/05/2016</a:t>
            </a:fld>
            <a:endParaRPr lang="es-ES"/>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DAF9E4DC-571C-4583-9D30-A076A293CAA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2" r:id="rId4"/>
    <p:sldLayoutId id="2147483731" r:id="rId5"/>
    <p:sldLayoutId id="2147483736" r:id="rId6"/>
    <p:sldLayoutId id="2147483730" r:id="rId7"/>
    <p:sldLayoutId id="2147483737" r:id="rId8"/>
    <p:sldLayoutId id="2147483738" r:id="rId9"/>
    <p:sldLayoutId id="2147483729" r:id="rId10"/>
    <p:sldLayoutId id="2147483728" r:id="rId11"/>
    <p:sldLayoutId id="2147483739" r:id="rId12"/>
    <p:sldLayoutId id="2147483740" r:id="rId13"/>
  </p:sldLayoutIdLst>
  <p:transition>
    <p:dissolve/>
  </p:transition>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CuadroTexto"/>
          <p:cNvSpPr txBox="1">
            <a:spLocks noChangeArrowheads="1"/>
          </p:cNvSpPr>
          <p:nvPr/>
        </p:nvSpPr>
        <p:spPr bwMode="auto">
          <a:xfrm>
            <a:off x="1785918" y="214290"/>
            <a:ext cx="6786610" cy="2308324"/>
          </a:xfrm>
          <a:prstGeom prst="rect">
            <a:avLst/>
          </a:prstGeom>
          <a:ln w="57150">
            <a:headEnd/>
            <a:tailEnd/>
          </a:ln>
          <a:scene3d>
            <a:camera prst="perspectiveRelaxedModerately"/>
            <a:lightRig rig="threePt" dir="t"/>
          </a:scene3d>
        </p:spPr>
        <p:style>
          <a:lnRef idx="1">
            <a:schemeClr val="accent1"/>
          </a:lnRef>
          <a:fillRef idx="2">
            <a:schemeClr val="accent1"/>
          </a:fillRef>
          <a:effectRef idx="1">
            <a:schemeClr val="accent1"/>
          </a:effectRef>
          <a:fontRef idx="minor">
            <a:schemeClr val="dk1"/>
          </a:fontRef>
        </p:style>
        <p:txBody>
          <a:bodyPr wrap="square">
            <a:spAutoFit/>
          </a:bodyPr>
          <a:lstStyle/>
          <a:p>
            <a:pPr algn="ctr" eaLnBrk="0" hangingPunct="0">
              <a:tabLst>
                <a:tab pos="2003425" algn="l"/>
              </a:tabLst>
            </a:pPr>
            <a:r>
              <a:rPr lang="es-ES" sz="3600" b="1" i="1" dirty="0" smtClean="0">
                <a:latin typeface="Arial" pitchFamily="34" charset="0"/>
                <a:ea typeface="Times New Roman" pitchFamily="18" charset="0"/>
                <a:cs typeface="Arial" pitchFamily="34" charset="0"/>
              </a:rPr>
              <a:t>Rediseño del Programa Integral de Preparación del Deportista de Baloncesto. 2017-2020</a:t>
            </a:r>
            <a:endParaRPr lang="es-ES" sz="3600" b="1" i="1" dirty="0">
              <a:latin typeface="Arial" pitchFamily="34" charset="0"/>
              <a:cs typeface="Arial" pitchFamily="34" charset="0"/>
            </a:endParaRPr>
          </a:p>
        </p:txBody>
      </p:sp>
      <p:sp>
        <p:nvSpPr>
          <p:cNvPr id="7" name="4 CuadroTexto"/>
          <p:cNvSpPr txBox="1">
            <a:spLocks noChangeArrowheads="1"/>
          </p:cNvSpPr>
          <p:nvPr/>
        </p:nvSpPr>
        <p:spPr bwMode="auto">
          <a:xfrm>
            <a:off x="0" y="5643579"/>
            <a:ext cx="9144000" cy="446276"/>
          </a:xfrm>
          <a:prstGeom prst="rect">
            <a:avLst/>
          </a:prstGeom>
          <a:noFill/>
          <a:ln w="9525">
            <a:noFill/>
            <a:miter lim="800000"/>
            <a:headEnd/>
            <a:tailEnd/>
          </a:ln>
        </p:spPr>
        <p:txBody>
          <a:bodyPr wrap="square">
            <a:spAutoFit/>
          </a:bodyPr>
          <a:lstStyle/>
          <a:p>
            <a:pPr algn="ctr"/>
            <a:r>
              <a:rPr lang="es-ES" sz="2300" dirty="0" smtClean="0">
                <a:solidFill>
                  <a:srgbClr val="000000"/>
                </a:solidFill>
                <a:latin typeface="Arial" pitchFamily="34" charset="0"/>
                <a:cs typeface="Arial" pitchFamily="34" charset="0"/>
              </a:rPr>
              <a:t>                      </a:t>
            </a:r>
            <a:endParaRPr lang="es-ES" sz="2300" b="1" dirty="0">
              <a:solidFill>
                <a:srgbClr val="000000"/>
              </a:solidFill>
              <a:latin typeface="Arial" pitchFamily="34" charset="0"/>
              <a:cs typeface="Arial" pitchFamily="34" charset="0"/>
            </a:endParaRPr>
          </a:p>
        </p:txBody>
      </p:sp>
      <p:pic>
        <p:nvPicPr>
          <p:cNvPr id="1026" name="Picture 2" descr="D:\Fotos\fotos deporte para POWER POINT\baloncestobolamalla_65.jpg"/>
          <p:cNvPicPr>
            <a:picLocks noChangeAspect="1" noChangeArrowheads="1"/>
          </p:cNvPicPr>
          <p:nvPr/>
        </p:nvPicPr>
        <p:blipFill>
          <a:blip r:embed="rId2"/>
          <a:srcRect/>
          <a:stretch>
            <a:fillRect/>
          </a:stretch>
        </p:blipFill>
        <p:spPr bwMode="auto">
          <a:xfrm>
            <a:off x="285720" y="2714620"/>
            <a:ext cx="8643998" cy="3857652"/>
          </a:xfrm>
          <a:prstGeom prst="rect">
            <a:avLst/>
          </a:prstGeom>
          <a:ln>
            <a:noFill/>
          </a:ln>
          <a:effectLst>
            <a:softEdge rad="112500"/>
          </a:effectLst>
        </p:spPr>
      </p:pic>
      <p:pic>
        <p:nvPicPr>
          <p:cNvPr id="8" name="7 Imagen" descr="http://www.ecured.cu/images/7/70/Inder.jpg"/>
          <p:cNvPicPr/>
          <p:nvPr/>
        </p:nvPicPr>
        <p:blipFill>
          <a:blip r:embed="rId3"/>
          <a:srcRect/>
          <a:stretch>
            <a:fillRect/>
          </a:stretch>
        </p:blipFill>
        <p:spPr bwMode="auto">
          <a:xfrm>
            <a:off x="285719" y="214290"/>
            <a:ext cx="1357323" cy="78581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38100"/>
            <a:ext cx="8715375" cy="5539978"/>
          </a:xfrm>
          <a:prstGeom prst="rect">
            <a:avLst/>
          </a:prstGeom>
          <a:noFill/>
          <a:ln w="9525">
            <a:noFill/>
            <a:miter lim="800000"/>
            <a:headEnd/>
            <a:tailEnd/>
          </a:ln>
        </p:spPr>
        <p:txBody>
          <a:bodyPr anchor="ctr">
            <a:spAutoFit/>
          </a:bodyPr>
          <a:lstStyle/>
          <a:p>
            <a:pPr marL="457200" indent="-457200" algn="just" eaLnBrk="0" hangingPunct="0">
              <a:buFont typeface="Wingdings" pitchFamily="2" charset="2"/>
              <a:buChar char="q"/>
            </a:pPr>
            <a:endParaRPr lang="es-ES" sz="2400" dirty="0">
              <a:ea typeface="Calibri" pitchFamily="34" charset="0"/>
              <a:cs typeface="Arial" charset="0"/>
            </a:endParaRPr>
          </a:p>
          <a:p>
            <a:pPr marL="457200" indent="-457200" algn="just" eaLnBrk="0" hangingPunct="0"/>
            <a:r>
              <a:rPr lang="es-ES" sz="2200" b="1" dirty="0" smtClean="0">
                <a:ea typeface="Calibri" pitchFamily="34" charset="0"/>
                <a:cs typeface="Arial" charset="0"/>
              </a:rPr>
              <a:t>Programa de Enseñanza, continuación…..</a:t>
            </a:r>
          </a:p>
          <a:p>
            <a:pPr marL="457200" indent="-457200" algn="just" eaLnBrk="0" hangingPunct="0"/>
            <a:endParaRPr lang="es-ES" sz="2200" dirty="0" smtClean="0">
              <a:ea typeface="Calibri" pitchFamily="34" charset="0"/>
              <a:cs typeface="Arial" charset="0"/>
            </a:endParaRPr>
          </a:p>
          <a:p>
            <a:pPr marL="457200" indent="-457200" algn="just" eaLnBrk="0" hangingPunct="0">
              <a:buFont typeface="Wingdings" pitchFamily="2" charset="2"/>
              <a:buChar char="q"/>
            </a:pPr>
            <a:r>
              <a:rPr lang="es-ES" sz="2200" dirty="0" smtClean="0">
                <a:ea typeface="Calibri" pitchFamily="34" charset="0"/>
                <a:cs typeface="Arial" charset="0"/>
              </a:rPr>
              <a:t>Prohibido </a:t>
            </a:r>
            <a:r>
              <a:rPr lang="es-ES" sz="2200" dirty="0">
                <a:ea typeface="Calibri" pitchFamily="34" charset="0"/>
                <a:cs typeface="Arial" charset="0"/>
              </a:rPr>
              <a:t>la utilización en atletas de las categorías escolares y juveniles de la estructura de cualquier variante de ATR, por no corresponderse con las particularidades de la preparación al dosificarse magnitudes considerablemente elevadas desde los mismos inicios de la preparación, para lo cual nuestras reservas deportivas no cuentan con la experiencia motriz necesaria. </a:t>
            </a:r>
          </a:p>
          <a:p>
            <a:pPr marL="457200" indent="-457200" algn="just" eaLnBrk="0" hangingPunct="0">
              <a:buFont typeface="Wingdings" pitchFamily="2" charset="2"/>
              <a:buChar char="q"/>
            </a:pPr>
            <a:endParaRPr lang="es-ES" sz="2200" dirty="0">
              <a:ea typeface="Calibri" pitchFamily="34" charset="0"/>
              <a:cs typeface="Arial" charset="0"/>
            </a:endParaRPr>
          </a:p>
          <a:p>
            <a:pPr marL="457200" indent="-457200" algn="just" eaLnBrk="0" hangingPunct="0">
              <a:buFont typeface="Wingdings" pitchFamily="2" charset="2"/>
              <a:buChar char="q"/>
            </a:pPr>
            <a:r>
              <a:rPr lang="es-ES" sz="2200" dirty="0">
                <a:ea typeface="Calibri" pitchFamily="34" charset="0"/>
                <a:cs typeface="Arial" charset="0"/>
              </a:rPr>
              <a:t>Se orienta, aplicar en todas las categorías </a:t>
            </a:r>
            <a:r>
              <a:rPr lang="es-ES" sz="2200" dirty="0" smtClean="0">
                <a:ea typeface="Calibri" pitchFamily="34" charset="0"/>
                <a:cs typeface="Arial" charset="0"/>
              </a:rPr>
              <a:t>infantiles, escolares y juveniles la </a:t>
            </a:r>
            <a:r>
              <a:rPr lang="es-ES" sz="2200" dirty="0">
                <a:ea typeface="Calibri" pitchFamily="34" charset="0"/>
                <a:cs typeface="Arial" charset="0"/>
              </a:rPr>
              <a:t>estructura cíclica simple de Matveeb, con un solo período competitivo, con predominio de acentos de PFE  y PTT, para suplir el déficit acumulado en etapas precedentes en la vida del deportista. </a:t>
            </a:r>
          </a:p>
          <a:p>
            <a:pPr marL="457200" indent="-457200" algn="just" eaLnBrk="0" hangingPunct="0"/>
            <a:endParaRPr lang="es-ES" sz="2200" dirty="0">
              <a:ea typeface="Calibri" pitchFamily="34" charset="0"/>
              <a:cs typeface="Arial" charset="0"/>
            </a:endParaRPr>
          </a:p>
        </p:txBody>
      </p:sp>
      <p:pic>
        <p:nvPicPr>
          <p:cNvPr id="3" name="Imagen 23"/>
          <p:cNvPicPr>
            <a:picLocks noChangeAspect="1" noChangeArrowheads="1"/>
          </p:cNvPicPr>
          <p:nvPr/>
        </p:nvPicPr>
        <p:blipFill>
          <a:blip r:embed="rId2"/>
          <a:srcRect/>
          <a:stretch>
            <a:fillRect/>
          </a:stretch>
        </p:blipFill>
        <p:spPr bwMode="auto">
          <a:xfrm>
            <a:off x="500034" y="5500702"/>
            <a:ext cx="1357322" cy="114300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8"/>
            <a:ext cx="8358246" cy="7232749"/>
          </a:xfrm>
          <a:prstGeom prst="rect">
            <a:avLst/>
          </a:prstGeom>
        </p:spPr>
        <p:txBody>
          <a:bodyPr wrap="square">
            <a:spAutoFit/>
          </a:bodyPr>
          <a:lstStyle/>
          <a:p>
            <a:pPr marL="457200" indent="-457200" algn="just">
              <a:buFont typeface="Wingdings" pitchFamily="2" charset="2"/>
              <a:buChar char="q"/>
            </a:pPr>
            <a:r>
              <a:rPr lang="es-ES" sz="2000" b="1" dirty="0" smtClean="0">
                <a:ea typeface="Calibri" pitchFamily="34" charset="0"/>
                <a:cs typeface="Arial" charset="0"/>
              </a:rPr>
              <a:t>Se incorporan elementos para ampliar el nivel de conocimientos de los profesores en la formulación de los Objetivos del Programa de Enseñanza y Plan de Entrenamiento.</a:t>
            </a:r>
          </a:p>
          <a:p>
            <a:pPr marL="457200" indent="-457200" algn="just"/>
            <a:endParaRPr lang="es-ES" sz="2000" b="1" dirty="0" smtClean="0">
              <a:ea typeface="Calibri" pitchFamily="34" charset="0"/>
              <a:cs typeface="Arial" charset="0"/>
            </a:endParaRPr>
          </a:p>
          <a:p>
            <a:pPr marL="457200" indent="-457200" algn="just">
              <a:buFont typeface="Wingdings" pitchFamily="2" charset="2"/>
              <a:buChar char="q"/>
            </a:pPr>
            <a:r>
              <a:rPr lang="es-ES" sz="2400" dirty="0" smtClean="0"/>
              <a:t>¿Qué propósito se debe  lograr en la clase?</a:t>
            </a:r>
          </a:p>
          <a:p>
            <a:pPr marL="457200" indent="-457200" algn="just">
              <a:buFont typeface="Wingdings" pitchFamily="2" charset="2"/>
              <a:buChar char="q"/>
            </a:pPr>
            <a:r>
              <a:rPr lang="es-ES" sz="2400" dirty="0" smtClean="0"/>
              <a:t>Principios de los Objetivos.</a:t>
            </a:r>
          </a:p>
          <a:p>
            <a:pPr marL="457200" indent="-457200" algn="just">
              <a:buFont typeface="Wingdings" pitchFamily="2" charset="2"/>
              <a:buChar char="q"/>
            </a:pPr>
            <a:r>
              <a:rPr lang="es-ES" sz="2400" dirty="0" smtClean="0"/>
              <a:t>Funciones de los Objetivos.</a:t>
            </a:r>
          </a:p>
          <a:p>
            <a:pPr marL="457200" indent="-457200" algn="just">
              <a:buFont typeface="Wingdings" pitchFamily="2" charset="2"/>
              <a:buChar char="q"/>
            </a:pPr>
            <a:r>
              <a:rPr lang="es-ES" sz="2400" dirty="0" smtClean="0"/>
              <a:t>Orienta al profesor en una actividad como dirigente del proceso,  guía también  al  atleta hacia donde tiene que encaminar sus esfuerzos y su atención en la Unidad de entrenamiento.</a:t>
            </a:r>
          </a:p>
          <a:p>
            <a:pPr marL="457200" indent="-457200" algn="just">
              <a:buFont typeface="Wingdings" pitchFamily="2" charset="2"/>
              <a:buChar char="q"/>
            </a:pPr>
            <a:r>
              <a:rPr lang="es-ES" sz="2400" dirty="0" smtClean="0"/>
              <a:t>Constituye un proyecto de trabajo del profesor hacia el futuro al expresar las transformaciones sistemáticas que deben lograrse en los atletas.</a:t>
            </a:r>
          </a:p>
          <a:p>
            <a:pPr marL="457200" indent="-457200" algn="just">
              <a:buFont typeface="Wingdings" pitchFamily="2" charset="2"/>
              <a:buChar char="q"/>
            </a:pPr>
            <a:r>
              <a:rPr lang="es-ES" sz="2400" dirty="0" smtClean="0"/>
              <a:t>Los objetivos constituyen factores valorativos con los que comparamos los resultados de nuestra actuación y comprobamos en qué medida se han logrado los objetivos.</a:t>
            </a:r>
          </a:p>
          <a:p>
            <a:pPr marL="457200" indent="-457200" algn="just">
              <a:buFont typeface="Wingdings" pitchFamily="2" charset="2"/>
              <a:buChar char="q"/>
            </a:pPr>
            <a:endParaRPr lang="es-ES" sz="2400" dirty="0" smtClean="0"/>
          </a:p>
          <a:p>
            <a:pPr marL="457200" indent="-457200" algn="just">
              <a:buFont typeface="Wingdings" pitchFamily="2" charset="2"/>
              <a:buChar char="q"/>
            </a:pPr>
            <a:endParaRPr lang="es-ES" sz="2400" dirty="0">
              <a:ea typeface="Calibri" pitchFamily="34" charset="0"/>
              <a:cs typeface="Arial" charset="0"/>
            </a:endParaRPr>
          </a:p>
        </p:txBody>
      </p:sp>
      <p:pic>
        <p:nvPicPr>
          <p:cNvPr id="3" name="Imagen 23"/>
          <p:cNvPicPr>
            <a:picLocks noChangeAspect="1" noChangeArrowheads="1"/>
          </p:cNvPicPr>
          <p:nvPr/>
        </p:nvPicPr>
        <p:blipFill>
          <a:blip r:embed="rId2"/>
          <a:srcRect/>
          <a:stretch>
            <a:fillRect/>
          </a:stretch>
        </p:blipFill>
        <p:spPr bwMode="auto">
          <a:xfrm>
            <a:off x="7429520" y="1500174"/>
            <a:ext cx="1143008" cy="100013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31750"/>
            <a:ext cx="8715375" cy="7217360"/>
          </a:xfrm>
          <a:prstGeom prst="rect">
            <a:avLst/>
          </a:prstGeom>
          <a:noFill/>
          <a:ln w="9525">
            <a:noFill/>
            <a:miter lim="800000"/>
            <a:headEnd/>
            <a:tailEnd/>
          </a:ln>
        </p:spPr>
        <p:txBody>
          <a:bodyPr anchor="ctr">
            <a:spAutoFit/>
          </a:bodyPr>
          <a:lstStyle/>
          <a:p>
            <a:pPr marL="457200" indent="-457200" algn="just"/>
            <a:r>
              <a:rPr lang="es-MX" sz="2200" b="1" dirty="0" smtClean="0">
                <a:ea typeface="Times New Roman" pitchFamily="18" charset="0"/>
                <a:cs typeface="Arial" charset="0"/>
              </a:rPr>
              <a:t>Programa de enseñanza, continuación…..</a:t>
            </a:r>
          </a:p>
          <a:p>
            <a:pPr marL="457200" indent="-457200" algn="just"/>
            <a:endParaRPr lang="es-MX" sz="2200" dirty="0" smtClean="0">
              <a:ea typeface="Times New Roman" pitchFamily="18" charset="0"/>
              <a:cs typeface="Arial" charset="0"/>
            </a:endParaRPr>
          </a:p>
          <a:p>
            <a:pPr marL="457200" indent="-457200" algn="just">
              <a:buFont typeface="Wingdings" pitchFamily="2" charset="2"/>
              <a:buChar char="q"/>
            </a:pPr>
            <a:r>
              <a:rPr lang="es-MX" sz="2200" dirty="0" smtClean="0">
                <a:ea typeface="Times New Roman" pitchFamily="18" charset="0"/>
                <a:cs typeface="Arial" charset="0"/>
              </a:rPr>
              <a:t>La </a:t>
            </a:r>
            <a:r>
              <a:rPr lang="es-MX" sz="2200" dirty="0">
                <a:ea typeface="Times New Roman" pitchFamily="18" charset="0"/>
                <a:cs typeface="Arial" charset="0"/>
              </a:rPr>
              <a:t>Comisión Nacional de Baloncesto orienta que las edades comprendidas entre los 7, 8, 9 10, 11 y 12 años, tienen obligatoriamente que trabajar con Programas de Enseñanza en todo el país. Bajo ninguna circunstancia se autorizará a trabajar de otra forma, quedando responsabilizados de este cumplimiento a los profesores de baloncesto y a todo el sistema técnico metodológico del país.</a:t>
            </a:r>
          </a:p>
          <a:p>
            <a:pPr marL="457200" indent="-457200" algn="just"/>
            <a:endParaRPr lang="es-MX" sz="2200" dirty="0">
              <a:ea typeface="Times New Roman" pitchFamily="18" charset="0"/>
              <a:cs typeface="Arial" charset="0"/>
            </a:endParaRPr>
          </a:p>
          <a:p>
            <a:pPr marL="457200" indent="-457200" algn="just">
              <a:buFont typeface="Wingdings" pitchFamily="2" charset="2"/>
              <a:buChar char="q"/>
            </a:pPr>
            <a:r>
              <a:rPr lang="es-MX" sz="2200" dirty="0">
                <a:ea typeface="Times New Roman" pitchFamily="18" charset="0"/>
                <a:cs typeface="Arial" charset="0"/>
              </a:rPr>
              <a:t>Por otra parte las edades comprendidas </a:t>
            </a:r>
            <a:r>
              <a:rPr lang="es-MX" sz="2200" dirty="0" smtClean="0">
                <a:ea typeface="Times New Roman" pitchFamily="18" charset="0"/>
                <a:cs typeface="Arial" charset="0"/>
              </a:rPr>
              <a:t>de 13,14,15,16,17 </a:t>
            </a:r>
            <a:r>
              <a:rPr lang="es-MX" sz="2200" dirty="0">
                <a:ea typeface="Times New Roman" pitchFamily="18" charset="0"/>
                <a:cs typeface="Arial" charset="0"/>
              </a:rPr>
              <a:t>y 18 años que son matrículas de las EIDE y Academias; así como los miembros de las Preselecciones nacionales son los únicos autorizados a trabajar con Planes de entrenamientos en todo el país.</a:t>
            </a:r>
          </a:p>
          <a:p>
            <a:pPr marL="457200" indent="-457200" algn="just">
              <a:buFont typeface="Wingdings" pitchFamily="2" charset="2"/>
              <a:buChar char="q"/>
            </a:pPr>
            <a:endParaRPr lang="es-MX" sz="2200" dirty="0">
              <a:ea typeface="Times New Roman" pitchFamily="18" charset="0"/>
              <a:cs typeface="Arial" charset="0"/>
            </a:endParaRPr>
          </a:p>
          <a:p>
            <a:pPr marL="457200" indent="-457200" algn="just">
              <a:buFont typeface="Wingdings" pitchFamily="2" charset="2"/>
              <a:buChar char="q"/>
            </a:pPr>
            <a:r>
              <a:rPr lang="es-ES_tradnl" sz="2200" dirty="0">
                <a:ea typeface="Times New Roman" pitchFamily="18" charset="0"/>
                <a:cs typeface="Arial" charset="0"/>
              </a:rPr>
              <a:t>Los profesores que trabajan con Programas de Enseñanza deben continuar enseñando de forma práctica y teórica los elementos básicos del deporte hasta finales del mes de junio de cada año.</a:t>
            </a:r>
            <a:endParaRPr lang="es-ES" sz="2200" dirty="0">
              <a:ea typeface="Times New Roman" pitchFamily="18" charset="0"/>
              <a:cs typeface="Arial" charset="0"/>
            </a:endParaRPr>
          </a:p>
          <a:p>
            <a:pPr marL="457200" indent="-457200" algn="just">
              <a:buFont typeface="Wingdings" pitchFamily="2" charset="2"/>
              <a:buChar char="q"/>
            </a:pPr>
            <a:endParaRPr lang="es-MX" sz="2300" dirty="0">
              <a:ea typeface="Times New Roman" pitchFamily="18" charset="0"/>
              <a:cs typeface="Arial" charset="0"/>
            </a:endParaRPr>
          </a:p>
        </p:txBody>
      </p:sp>
      <p:pic>
        <p:nvPicPr>
          <p:cNvPr id="3" name="Imagen 23"/>
          <p:cNvPicPr>
            <a:picLocks noChangeAspect="1" noChangeArrowheads="1"/>
          </p:cNvPicPr>
          <p:nvPr/>
        </p:nvPicPr>
        <p:blipFill>
          <a:blip r:embed="rId2"/>
          <a:srcRect/>
          <a:stretch>
            <a:fillRect/>
          </a:stretch>
        </p:blipFill>
        <p:spPr bwMode="auto">
          <a:xfrm>
            <a:off x="7000892" y="0"/>
            <a:ext cx="1500198" cy="71435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4"/>
          <p:cNvSpPr txBox="1">
            <a:spLocks noChangeArrowheads="1"/>
          </p:cNvSpPr>
          <p:nvPr/>
        </p:nvSpPr>
        <p:spPr bwMode="auto">
          <a:xfrm>
            <a:off x="519113" y="1287463"/>
            <a:ext cx="184150" cy="457200"/>
          </a:xfrm>
          <a:prstGeom prst="rect">
            <a:avLst/>
          </a:prstGeom>
          <a:noFill/>
          <a:ln w="9525">
            <a:noFill/>
            <a:miter lim="800000"/>
            <a:headEnd/>
            <a:tailEnd/>
          </a:ln>
        </p:spPr>
        <p:txBody>
          <a:bodyPr wrap="none">
            <a:spAutoFit/>
          </a:bodyPr>
          <a:lstStyle/>
          <a:p>
            <a:endParaRPr lang="es-ES">
              <a:latin typeface="Calibri" pitchFamily="34" charset="0"/>
            </a:endParaRPr>
          </a:p>
        </p:txBody>
      </p:sp>
      <p:sp>
        <p:nvSpPr>
          <p:cNvPr id="23554" name="Text Box 1077"/>
          <p:cNvSpPr txBox="1">
            <a:spLocks noChangeArrowheads="1"/>
          </p:cNvSpPr>
          <p:nvPr/>
        </p:nvSpPr>
        <p:spPr bwMode="auto">
          <a:xfrm>
            <a:off x="357188" y="0"/>
            <a:ext cx="8220075" cy="400050"/>
          </a:xfrm>
          <a:prstGeom prst="rect">
            <a:avLst/>
          </a:prstGeom>
          <a:noFill/>
          <a:ln w="9525">
            <a:noFill/>
            <a:miter lim="800000"/>
            <a:headEnd/>
            <a:tailEnd/>
          </a:ln>
        </p:spPr>
        <p:txBody>
          <a:bodyPr>
            <a:spAutoFit/>
          </a:bodyPr>
          <a:lstStyle/>
          <a:p>
            <a:pPr algn="ctr"/>
            <a:r>
              <a:rPr lang="es-ES" sz="2000" b="1">
                <a:cs typeface="Arial" charset="0"/>
              </a:rPr>
              <a:t>Curso…. Combinado…… Deporte……. Categoría…….. Edad</a:t>
            </a:r>
          </a:p>
        </p:txBody>
      </p:sp>
      <p:graphicFrame>
        <p:nvGraphicFramePr>
          <p:cNvPr id="20299" name="Group 843"/>
          <p:cNvGraphicFramePr>
            <a:graphicFrameLocks noGrp="1"/>
          </p:cNvGraphicFramePr>
          <p:nvPr/>
        </p:nvGraphicFramePr>
        <p:xfrm>
          <a:off x="179388" y="500063"/>
          <a:ext cx="8464578" cy="6143649"/>
        </p:xfrm>
        <a:graphic>
          <a:graphicData uri="http://schemas.openxmlformats.org/drawingml/2006/table">
            <a:tbl>
              <a:tblPr/>
              <a:tblGrid>
                <a:gridCol w="2633646"/>
                <a:gridCol w="1124035"/>
                <a:gridCol w="1053783"/>
                <a:gridCol w="1581412"/>
                <a:gridCol w="2071702"/>
              </a:tblGrid>
              <a:tr h="37159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500" b="1" i="0" u="none" strike="noStrike" cap="none" normalizeH="0" baseline="0" dirty="0" smtClean="0">
                          <a:ln>
                            <a:noFill/>
                          </a:ln>
                          <a:solidFill>
                            <a:schemeClr val="tx1"/>
                          </a:solidFill>
                          <a:effectLst/>
                          <a:latin typeface="Arial" charset="0"/>
                          <a:cs typeface="Arial" charset="0"/>
                        </a:rPr>
                        <a:t>Etapas</a:t>
                      </a:r>
                      <a:endParaRPr kumimoji="0" lang="es-ES_tradnl" sz="15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500" b="1" i="0" u="none" strike="noStrike" cap="none" normalizeH="0" baseline="0" dirty="0" smtClean="0">
                          <a:ln>
                            <a:noFill/>
                          </a:ln>
                          <a:solidFill>
                            <a:schemeClr val="tx1"/>
                          </a:solidFill>
                          <a:effectLst/>
                          <a:latin typeface="Arial" charset="0"/>
                          <a:cs typeface="Arial" charset="0"/>
                        </a:rPr>
                        <a:t>Iniciación</a:t>
                      </a:r>
                      <a:endParaRPr kumimoji="0" lang="es-ES_tradnl" sz="15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500" b="1" i="0" u="none" strike="noStrike" cap="none" normalizeH="0" baseline="0" dirty="0" smtClean="0">
                          <a:ln>
                            <a:noFill/>
                          </a:ln>
                          <a:solidFill>
                            <a:schemeClr val="tx1"/>
                          </a:solidFill>
                          <a:effectLst/>
                          <a:latin typeface="Arial" charset="0"/>
                          <a:cs typeface="Arial" charset="0"/>
                        </a:rPr>
                        <a:t>F. Básica</a:t>
                      </a:r>
                      <a:endParaRPr kumimoji="0" lang="es-ES_tradnl" sz="15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500" b="1" i="0" u="none" strike="noStrike" cap="none" normalizeH="0" baseline="0" dirty="0" smtClean="0">
                          <a:ln>
                            <a:noFill/>
                          </a:ln>
                          <a:solidFill>
                            <a:schemeClr val="tx1"/>
                          </a:solidFill>
                          <a:effectLst/>
                          <a:latin typeface="Arial" charset="0"/>
                          <a:cs typeface="Arial" charset="0"/>
                        </a:rPr>
                        <a:t>Consolidación</a:t>
                      </a:r>
                      <a:endParaRPr kumimoji="0" lang="es-ES_tradnl" sz="15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500" b="1" i="0" u="none" strike="noStrike" cap="none" normalizeH="0" baseline="0" dirty="0" smtClean="0">
                          <a:ln>
                            <a:noFill/>
                          </a:ln>
                          <a:solidFill>
                            <a:schemeClr val="tx1"/>
                          </a:solidFill>
                          <a:effectLst/>
                          <a:latin typeface="Arial" charset="0"/>
                          <a:cs typeface="Arial" charset="0"/>
                        </a:rPr>
                        <a:t>Perfeccionamiento</a:t>
                      </a:r>
                      <a:endParaRPr kumimoji="0" lang="es-ES_tradnl" sz="15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Cantidad de Semanas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10</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11</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10</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13</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Objetivos generales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Objetivos especiales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5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Sistema Conocimientos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Sistema de habilidades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Frecuencia semanal</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Duración en Horas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Temática</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Evaluaciones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Pedagógicas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Médicas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Psicológicas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Integrales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43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I. Metodológicas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92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Observaciones</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cs typeface="Arial" charset="0"/>
                        </a:rPr>
                        <a:t> </a:t>
                      </a:r>
                      <a:endParaRPr kumimoji="0" lang="es-ES_tradnl"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cs typeface="Arial" charset="0"/>
                        </a:rPr>
                        <a:t> </a:t>
                      </a:r>
                      <a:endParaRPr kumimoji="0" lang="es-ES_tradnl"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214313" y="857250"/>
          <a:ext cx="8429686" cy="6000765"/>
        </p:xfrm>
        <a:graphic>
          <a:graphicData uri="http://schemas.openxmlformats.org/drawingml/2006/table">
            <a:tbl>
              <a:tblPr/>
              <a:tblGrid>
                <a:gridCol w="3006430"/>
                <a:gridCol w="626782"/>
                <a:gridCol w="504612"/>
                <a:gridCol w="504612"/>
                <a:gridCol w="504612"/>
                <a:gridCol w="627668"/>
                <a:gridCol w="504612"/>
                <a:gridCol w="504612"/>
                <a:gridCol w="504612"/>
                <a:gridCol w="627668"/>
                <a:gridCol w="513466"/>
              </a:tblGrid>
              <a:tr h="311772">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Habilidades/Actividades</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Sep</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Oct</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Nov</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Dic</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Ene</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Feb</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Mar</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Abr</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a:latin typeface="Arial" pitchFamily="34" charset="0"/>
                          <a:ea typeface="Times New Roman"/>
                          <a:cs typeface="Arial" pitchFamily="34" charset="0"/>
                        </a:rPr>
                        <a:t>May</a:t>
                      </a:r>
                      <a:endParaRPr lang="es-ES" sz="1700" b="1" dirty="0">
                        <a:latin typeface="Arial" pitchFamily="34" charset="0"/>
                        <a:ea typeface="Times New Roman"/>
                        <a:cs typeface="Arial" pitchFamily="34" charset="0"/>
                      </a:endParaRPr>
                    </a:p>
                  </a:txBody>
                  <a:tcPr marL="42979" marR="42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err="1" smtClean="0">
                          <a:latin typeface="Arial" pitchFamily="34" charset="0"/>
                          <a:ea typeface="Times New Roman"/>
                          <a:cs typeface="Arial" pitchFamily="34" charset="0"/>
                        </a:rPr>
                        <a:t>Jun</a:t>
                      </a:r>
                      <a:endParaRPr lang="es-ES" sz="17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770">
                <a:tc>
                  <a:txBody>
                    <a:bodyPr/>
                    <a:lstStyle/>
                    <a:p>
                      <a:pPr algn="just">
                        <a:lnSpc>
                          <a:spcPts val="1200"/>
                        </a:lnSpc>
                        <a:spcAft>
                          <a:spcPts val="0"/>
                        </a:spcAft>
                        <a:tabLst>
                          <a:tab pos="5143500" algn="l"/>
                        </a:tabLst>
                      </a:pPr>
                      <a:endParaRPr lang="es-MX" sz="1800" b="1" dirty="0" smtClean="0">
                        <a:latin typeface="Arial" pitchFamily="34" charset="0"/>
                        <a:ea typeface="Times New Roman"/>
                        <a:cs typeface="Arial" pitchFamily="34" charset="0"/>
                      </a:endParaRPr>
                    </a:p>
                    <a:p>
                      <a:pPr algn="just">
                        <a:lnSpc>
                          <a:spcPts val="1200"/>
                        </a:lnSpc>
                        <a:spcAft>
                          <a:spcPts val="0"/>
                        </a:spcAft>
                        <a:tabLst>
                          <a:tab pos="5143500" algn="l"/>
                        </a:tabLst>
                      </a:pPr>
                      <a:r>
                        <a:rPr lang="es-MX" sz="1800" b="1" dirty="0" smtClean="0">
                          <a:latin typeface="Arial" pitchFamily="34" charset="0"/>
                          <a:ea typeface="Times New Roman"/>
                          <a:cs typeface="Arial" pitchFamily="34" charset="0"/>
                        </a:rPr>
                        <a:t>Técnica</a:t>
                      </a: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gn="just">
                        <a:lnSpc>
                          <a:spcPts val="1200"/>
                        </a:lnSpc>
                        <a:spcAft>
                          <a:spcPts val="0"/>
                        </a:spcAft>
                        <a:tabLst>
                          <a:tab pos="5143500" algn="l"/>
                        </a:tabLst>
                      </a:pPr>
                      <a:r>
                        <a:rPr lang="es-ES" sz="1800" b="1" dirty="0" smtClean="0">
                          <a:latin typeface="Arial" pitchFamily="34" charset="0"/>
                          <a:ea typeface="Times New Roman"/>
                          <a:cs typeface="Arial" pitchFamily="34" charset="0"/>
                        </a:rPr>
                        <a:t>X</a:t>
                      </a: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gn="just">
                        <a:lnSpc>
                          <a:spcPts val="1200"/>
                        </a:lnSpc>
                        <a:spcAft>
                          <a:spcPts val="0"/>
                        </a:spcAft>
                        <a:tabLst>
                          <a:tab pos="5143500" algn="l"/>
                        </a:tabLst>
                      </a:pPr>
                      <a:r>
                        <a:rPr lang="es-ES" sz="1800" b="1" dirty="0" smtClean="0">
                          <a:latin typeface="Arial" pitchFamily="34" charset="0"/>
                          <a:ea typeface="Times New Roman"/>
                          <a:cs typeface="Arial" pitchFamily="34" charset="0"/>
                        </a:rPr>
                        <a:t>X</a:t>
                      </a: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gn="just">
                        <a:lnSpc>
                          <a:spcPts val="1200"/>
                        </a:lnSpc>
                        <a:spcAft>
                          <a:spcPts val="0"/>
                        </a:spcAft>
                        <a:tabLst>
                          <a:tab pos="5143500" algn="l"/>
                        </a:tabLst>
                      </a:pPr>
                      <a:r>
                        <a:rPr lang="es-ES" sz="1800" b="1" dirty="0" smtClean="0">
                          <a:latin typeface="Arial" pitchFamily="34" charset="0"/>
                          <a:ea typeface="Times New Roman"/>
                          <a:cs typeface="Arial" pitchFamily="34" charset="0"/>
                        </a:rPr>
                        <a:t>X</a:t>
                      </a: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gn="just">
                        <a:lnSpc>
                          <a:spcPts val="1200"/>
                        </a:lnSpc>
                        <a:spcAft>
                          <a:spcPts val="0"/>
                        </a:spcAft>
                        <a:tabLst>
                          <a:tab pos="5143500" algn="l"/>
                        </a:tabLst>
                      </a:pPr>
                      <a:r>
                        <a:rPr lang="es-ES" sz="1800" b="1" dirty="0" smtClean="0">
                          <a:latin typeface="Arial" pitchFamily="34" charset="0"/>
                          <a:ea typeface="Times New Roman"/>
                          <a:cs typeface="Arial" pitchFamily="34" charset="0"/>
                        </a:rPr>
                        <a:t>X</a:t>
                      </a:r>
                    </a:p>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371">
                <a:tc gridSpan="11">
                  <a:txBody>
                    <a:bodyPr/>
                    <a:lstStyle/>
                    <a:p>
                      <a:pPr>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nSpc>
                          <a:spcPts val="1200"/>
                        </a:lnSpc>
                        <a:spcAft>
                          <a:spcPts val="0"/>
                        </a:spcAft>
                        <a:tabLst>
                          <a:tab pos="5143500" algn="l"/>
                        </a:tabLst>
                      </a:pPr>
                      <a:r>
                        <a:rPr lang="es-ES" sz="1800" b="1" dirty="0" smtClean="0">
                          <a:latin typeface="Arial" pitchFamily="34" charset="0"/>
                          <a:ea typeface="Times New Roman"/>
                          <a:cs typeface="Arial" pitchFamily="34" charset="0"/>
                        </a:rPr>
                        <a:t>Táctica </a:t>
                      </a:r>
                      <a:r>
                        <a:rPr lang="es-ES" sz="1800" b="1" dirty="0">
                          <a:latin typeface="Arial" pitchFamily="34" charset="0"/>
                          <a:ea typeface="Times New Roman"/>
                          <a:cs typeface="Arial" pitchFamily="34" charset="0"/>
                        </a:rPr>
                        <a:t>individual </a:t>
                      </a:r>
                      <a:r>
                        <a:rPr lang="es-ES" sz="1800" b="1" dirty="0" smtClean="0">
                          <a:latin typeface="Arial" pitchFamily="34" charset="0"/>
                          <a:ea typeface="Times New Roman"/>
                          <a:cs typeface="Arial" pitchFamily="34" charset="0"/>
                        </a:rPr>
                        <a:t>ofensiva</a:t>
                      </a: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72">
                <a:tc gridSpan="11">
                  <a:txBody>
                    <a:bodyPr/>
                    <a:lstStyle/>
                    <a:p>
                      <a:pPr>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nSpc>
                          <a:spcPts val="1200"/>
                        </a:lnSpc>
                        <a:spcAft>
                          <a:spcPts val="0"/>
                        </a:spcAft>
                        <a:tabLst>
                          <a:tab pos="5143500" algn="l"/>
                        </a:tabLst>
                      </a:pPr>
                      <a:r>
                        <a:rPr lang="es-ES" sz="1800" b="1" dirty="0" smtClean="0">
                          <a:latin typeface="Arial" pitchFamily="34" charset="0"/>
                          <a:ea typeface="Times New Roman"/>
                          <a:cs typeface="Arial" pitchFamily="34" charset="0"/>
                        </a:rPr>
                        <a:t>Táctica </a:t>
                      </a:r>
                      <a:r>
                        <a:rPr lang="es-ES" sz="1800" b="1" dirty="0">
                          <a:latin typeface="Arial" pitchFamily="34" charset="0"/>
                          <a:ea typeface="Times New Roman"/>
                          <a:cs typeface="Arial" pitchFamily="34" charset="0"/>
                        </a:rPr>
                        <a:t>individual defensiva</a:t>
                      </a: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513">
                <a:tc gridSpan="11">
                  <a:txBody>
                    <a:bodyPr/>
                    <a:lstStyle/>
                    <a:p>
                      <a:pPr>
                        <a:lnSpc>
                          <a:spcPts val="1200"/>
                        </a:lnSpc>
                        <a:spcAft>
                          <a:spcPts val="0"/>
                        </a:spcAft>
                        <a:tabLst>
                          <a:tab pos="5143500" algn="l"/>
                        </a:tabLst>
                      </a:pPr>
                      <a:endParaRPr lang="es-ES" sz="1800" b="1" dirty="0" smtClean="0">
                        <a:latin typeface="Arial" pitchFamily="34" charset="0"/>
                        <a:ea typeface="Times New Roman"/>
                        <a:cs typeface="Arial" pitchFamily="34" charset="0"/>
                      </a:endParaRPr>
                    </a:p>
                    <a:p>
                      <a:pPr>
                        <a:lnSpc>
                          <a:spcPts val="1200"/>
                        </a:lnSpc>
                        <a:spcAft>
                          <a:spcPts val="0"/>
                        </a:spcAft>
                        <a:tabLst>
                          <a:tab pos="5143500" algn="l"/>
                        </a:tabLst>
                      </a:pPr>
                      <a:r>
                        <a:rPr lang="es-ES" sz="1800" b="1" dirty="0" smtClean="0">
                          <a:latin typeface="Arial" pitchFamily="34" charset="0"/>
                          <a:ea typeface="Times New Roman"/>
                          <a:cs typeface="Arial" pitchFamily="34" charset="0"/>
                        </a:rPr>
                        <a:t>Táctica </a:t>
                      </a:r>
                      <a:r>
                        <a:rPr lang="es-ES" sz="1800" b="1" dirty="0">
                          <a:latin typeface="Arial" pitchFamily="34" charset="0"/>
                          <a:ea typeface="Times New Roman"/>
                          <a:cs typeface="Arial" pitchFamily="34" charset="0"/>
                        </a:rPr>
                        <a:t>de grupo y equipo</a:t>
                      </a: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847">
                <a:tc>
                  <a:txBody>
                    <a:bodyPr/>
                    <a:lstStyle/>
                    <a:p>
                      <a:pPr>
                        <a:lnSpc>
                          <a:spcPts val="1200"/>
                        </a:lnSpc>
                        <a:spcAft>
                          <a:spcPts val="0"/>
                        </a:spcAft>
                        <a:tabLst>
                          <a:tab pos="5143500" algn="l"/>
                        </a:tabLst>
                      </a:pPr>
                      <a:endParaRPr lang="es-ES"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600">
                <a:tc>
                  <a:txBody>
                    <a:bodyPr/>
                    <a:lstStyle/>
                    <a:p>
                      <a:pP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060">
                <a:tc>
                  <a:txBody>
                    <a:bodyPr/>
                    <a:lstStyle/>
                    <a:p>
                      <a:pPr>
                        <a:lnSpc>
                          <a:spcPts val="1200"/>
                        </a:lnSpc>
                        <a:spcAft>
                          <a:spcPts val="0"/>
                        </a:spcAft>
                        <a:tabLst>
                          <a:tab pos="5143500" algn="l"/>
                        </a:tabLst>
                      </a:pPr>
                      <a:endParaRPr lang="es-MX" sz="1800" b="1" dirty="0" smtClean="0">
                        <a:latin typeface="Arial" pitchFamily="34" charset="0"/>
                        <a:ea typeface="Times New Roman"/>
                        <a:cs typeface="Arial" pitchFamily="34" charset="0"/>
                      </a:endParaRPr>
                    </a:p>
                    <a:p>
                      <a:pPr>
                        <a:lnSpc>
                          <a:spcPts val="1200"/>
                        </a:lnSpc>
                        <a:spcAft>
                          <a:spcPts val="0"/>
                        </a:spcAft>
                        <a:tabLst>
                          <a:tab pos="5143500" algn="l"/>
                        </a:tabLst>
                      </a:pPr>
                      <a:r>
                        <a:rPr lang="es-MX" sz="1800" b="1" dirty="0" smtClean="0">
                          <a:latin typeface="Arial" pitchFamily="34" charset="0"/>
                          <a:ea typeface="Times New Roman"/>
                          <a:cs typeface="Arial" pitchFamily="34" charset="0"/>
                        </a:rPr>
                        <a:t>Controles </a:t>
                      </a:r>
                      <a:r>
                        <a:rPr lang="es-MX" sz="1800" b="1" dirty="0">
                          <a:latin typeface="Arial" pitchFamily="34" charset="0"/>
                          <a:ea typeface="Times New Roman"/>
                          <a:cs typeface="Arial" pitchFamily="34" charset="0"/>
                        </a:rPr>
                        <a:t>Semanales</a:t>
                      </a:r>
                      <a:endParaRPr lang="es-ES"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8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060">
                <a:tc>
                  <a:txBody>
                    <a:bodyPr/>
                    <a:lstStyle/>
                    <a:p>
                      <a:pPr>
                        <a:lnSpc>
                          <a:spcPts val="1200"/>
                        </a:lnSpc>
                        <a:spcAft>
                          <a:spcPts val="0"/>
                        </a:spcAft>
                        <a:tabLst>
                          <a:tab pos="5143500" algn="l"/>
                        </a:tabLst>
                      </a:pPr>
                      <a:endParaRPr lang="es-MX" sz="1600" b="1" dirty="0" smtClean="0">
                        <a:latin typeface="Arial" pitchFamily="34" charset="0"/>
                        <a:ea typeface="Times New Roman"/>
                        <a:cs typeface="Arial" pitchFamily="34" charset="0"/>
                      </a:endParaRPr>
                    </a:p>
                    <a:p>
                      <a:pPr>
                        <a:lnSpc>
                          <a:spcPts val="1200"/>
                        </a:lnSpc>
                        <a:spcAft>
                          <a:spcPts val="0"/>
                        </a:spcAft>
                        <a:tabLst>
                          <a:tab pos="5143500" algn="l"/>
                        </a:tabLst>
                      </a:pPr>
                      <a:r>
                        <a:rPr lang="es-MX" sz="1600" b="1" dirty="0" smtClean="0">
                          <a:latin typeface="Arial" pitchFamily="34" charset="0"/>
                          <a:ea typeface="Times New Roman"/>
                          <a:cs typeface="Arial" pitchFamily="34" charset="0"/>
                        </a:rPr>
                        <a:t>Topes </a:t>
                      </a:r>
                      <a:r>
                        <a:rPr lang="es-MX" sz="1600" b="1" dirty="0">
                          <a:latin typeface="Arial" pitchFamily="34" charset="0"/>
                          <a:ea typeface="Times New Roman"/>
                          <a:cs typeface="Arial" pitchFamily="34" charset="0"/>
                        </a:rPr>
                        <a:t>de control </a:t>
                      </a:r>
                      <a:endParaRPr lang="es-ES" sz="16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600" b="1" dirty="0">
                        <a:latin typeface="Arial" pitchFamily="34" charset="0"/>
                        <a:ea typeface="Times New Roman"/>
                        <a:cs typeface="Arial" pitchFamily="34" charset="0"/>
                      </a:endParaRPr>
                    </a:p>
                  </a:txBody>
                  <a:tcPr marL="42979" marR="42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879" name="Rectangle 1"/>
          <p:cNvSpPr>
            <a:spLocks noChangeArrowheads="1"/>
          </p:cNvSpPr>
          <p:nvPr/>
        </p:nvSpPr>
        <p:spPr bwMode="auto">
          <a:xfrm>
            <a:off x="0" y="0"/>
            <a:ext cx="8845550" cy="1016000"/>
          </a:xfrm>
          <a:prstGeom prst="rect">
            <a:avLst/>
          </a:prstGeom>
          <a:noFill/>
          <a:ln w="9525">
            <a:noFill/>
            <a:miter lim="800000"/>
            <a:headEnd/>
            <a:tailEnd/>
          </a:ln>
        </p:spPr>
        <p:txBody>
          <a:bodyPr wrap="none" anchor="ctr">
            <a:spAutoFit/>
          </a:bodyPr>
          <a:lstStyle/>
          <a:p>
            <a:pPr algn="ctr">
              <a:tabLst>
                <a:tab pos="5143500" algn="l"/>
              </a:tabLst>
            </a:pPr>
            <a:r>
              <a:rPr lang="es-ES" sz="2000" b="1">
                <a:ea typeface="Times New Roman" pitchFamily="18" charset="0"/>
                <a:cs typeface="Arial" charset="0"/>
              </a:rPr>
              <a:t>Modelo anual para trabajar con Programa de Enseñanza en las edades </a:t>
            </a:r>
            <a:endParaRPr lang="es-ES" sz="2000">
              <a:ea typeface="Times New Roman" pitchFamily="18" charset="0"/>
              <a:cs typeface="Arial" charset="0"/>
            </a:endParaRPr>
          </a:p>
          <a:p>
            <a:pPr algn="ctr" eaLnBrk="0" hangingPunct="0">
              <a:tabLst>
                <a:tab pos="5143500" algn="l"/>
              </a:tabLst>
            </a:pPr>
            <a:r>
              <a:rPr lang="es-ES" sz="2000" b="1">
                <a:ea typeface="Times New Roman" pitchFamily="18" charset="0"/>
                <a:cs typeface="Arial" charset="0"/>
              </a:rPr>
              <a:t>de 7, 8, 9, 10, 11 y 12 años de ambos sexos por sistema de cruces.</a:t>
            </a:r>
            <a:endParaRPr lang="es-ES" sz="2000">
              <a:ea typeface="Times New Roman" pitchFamily="18" charset="0"/>
              <a:cs typeface="Arial" charset="0"/>
            </a:endParaRPr>
          </a:p>
          <a:p>
            <a:pPr algn="ctr" eaLnBrk="0" hangingPunct="0">
              <a:tabLst>
                <a:tab pos="5143500" algn="l"/>
              </a:tabLst>
            </a:pPr>
            <a:endParaRPr lang="es-ES" sz="2000">
              <a:ea typeface="Times New Roman" pitchFamily="18" charset="0"/>
              <a:cs typeface="Arial"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85750" y="785813"/>
          <a:ext cx="8358246" cy="5857916"/>
        </p:xfrm>
        <a:graphic>
          <a:graphicData uri="http://schemas.openxmlformats.org/drawingml/2006/table">
            <a:tbl>
              <a:tblPr/>
              <a:tblGrid>
                <a:gridCol w="3704111"/>
                <a:gridCol w="772234"/>
                <a:gridCol w="621715"/>
                <a:gridCol w="621715"/>
                <a:gridCol w="621715"/>
                <a:gridCol w="773326"/>
                <a:gridCol w="621715"/>
                <a:gridCol w="621715"/>
              </a:tblGrid>
              <a:tr h="388774">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Habilidades/Actividades</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L</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M</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M</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J</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V</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S</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1700" b="1" dirty="0">
                          <a:latin typeface="Arial" pitchFamily="34" charset="0"/>
                          <a:ea typeface="Times New Roman"/>
                          <a:cs typeface="Arial" pitchFamily="34" charset="0"/>
                        </a:rPr>
                        <a:t>D</a:t>
                      </a:r>
                      <a:endParaRPr lang="es-ES" sz="1700" b="1" dirty="0">
                        <a:latin typeface="Arial" pitchFamily="34" charset="0"/>
                        <a:ea typeface="Times New Roman"/>
                        <a:cs typeface="Arial"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517">
                <a:tc>
                  <a:txBody>
                    <a:bodyPr/>
                    <a:lstStyle/>
                    <a:p>
                      <a:pPr algn="just">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smtClean="0">
                        <a:latin typeface="Arial" pitchFamily="34" charset="0"/>
                        <a:ea typeface="Times New Roman"/>
                        <a:cs typeface="Arial" pitchFamily="34" charset="0"/>
                      </a:endParaRPr>
                    </a:p>
                    <a:p>
                      <a:pPr algn="ctr">
                        <a:lnSpc>
                          <a:spcPts val="1200"/>
                        </a:lnSpc>
                        <a:spcAft>
                          <a:spcPts val="0"/>
                        </a:spcAft>
                        <a:tabLst>
                          <a:tab pos="5143500" algn="l"/>
                        </a:tabLst>
                      </a:pPr>
                      <a:r>
                        <a:rPr lang="es-ES" sz="1700" b="1" dirty="0" smtClean="0">
                          <a:latin typeface="Arial" pitchFamily="34" charset="0"/>
                          <a:ea typeface="Times New Roman"/>
                          <a:cs typeface="Arial" pitchFamily="34" charset="0"/>
                        </a:rPr>
                        <a:t>X</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477">
                <a:tc>
                  <a:txBody>
                    <a:bodyPr/>
                    <a:lstStyle/>
                    <a:p>
                      <a:pPr>
                        <a:lnSpc>
                          <a:spcPts val="1200"/>
                        </a:lnSpc>
                        <a:spcAft>
                          <a:spcPts val="0"/>
                        </a:spcAft>
                        <a:tabLst>
                          <a:tab pos="5143500" algn="l"/>
                        </a:tabLst>
                      </a:pPr>
                      <a:endParaRPr lang="es-ES"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006">
                <a:tc>
                  <a:txBody>
                    <a:bodyPr/>
                    <a:lstStyle/>
                    <a:p>
                      <a:pP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517">
                <a:tc>
                  <a:txBody>
                    <a:bodyPr/>
                    <a:lstStyle/>
                    <a:p>
                      <a:pPr>
                        <a:lnSpc>
                          <a:spcPts val="1200"/>
                        </a:lnSpc>
                        <a:spcAft>
                          <a:spcPts val="0"/>
                        </a:spcAft>
                        <a:tabLst>
                          <a:tab pos="5143500" algn="l"/>
                        </a:tabLst>
                      </a:pPr>
                      <a:endParaRPr lang="es-MX" sz="1700" b="1" dirty="0" smtClean="0">
                        <a:latin typeface="Arial" pitchFamily="34" charset="0"/>
                        <a:ea typeface="Times New Roman"/>
                        <a:cs typeface="Arial" pitchFamily="34" charset="0"/>
                      </a:endParaRPr>
                    </a:p>
                    <a:p>
                      <a:pPr>
                        <a:lnSpc>
                          <a:spcPts val="1200"/>
                        </a:lnSpc>
                        <a:spcAft>
                          <a:spcPts val="0"/>
                        </a:spcAft>
                        <a:tabLst>
                          <a:tab pos="5143500" algn="l"/>
                        </a:tabLst>
                      </a:pPr>
                      <a:r>
                        <a:rPr lang="es-MX" sz="1700" b="1" dirty="0" smtClean="0">
                          <a:latin typeface="Arial" pitchFamily="34" charset="0"/>
                          <a:ea typeface="Times New Roman"/>
                          <a:cs typeface="Arial" pitchFamily="34" charset="0"/>
                        </a:rPr>
                        <a:t>Control </a:t>
                      </a:r>
                      <a:r>
                        <a:rPr lang="es-MX" sz="1700" b="1" dirty="0">
                          <a:latin typeface="Arial" pitchFamily="34" charset="0"/>
                          <a:ea typeface="Times New Roman"/>
                          <a:cs typeface="Arial" pitchFamily="34" charset="0"/>
                        </a:rPr>
                        <a:t>de habilidades</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517">
                <a:tc>
                  <a:txBody>
                    <a:bodyPr/>
                    <a:lstStyle/>
                    <a:p>
                      <a:pPr>
                        <a:lnSpc>
                          <a:spcPts val="1200"/>
                        </a:lnSpc>
                        <a:spcAft>
                          <a:spcPts val="0"/>
                        </a:spcAft>
                        <a:tabLst>
                          <a:tab pos="5143500" algn="l"/>
                        </a:tabLst>
                      </a:pPr>
                      <a:endParaRPr lang="es-MX" sz="1700" b="1" dirty="0" smtClean="0">
                        <a:latin typeface="Arial" pitchFamily="34" charset="0"/>
                        <a:ea typeface="Times New Roman"/>
                        <a:cs typeface="Arial" pitchFamily="34" charset="0"/>
                      </a:endParaRPr>
                    </a:p>
                    <a:p>
                      <a:pPr>
                        <a:lnSpc>
                          <a:spcPts val="1200"/>
                        </a:lnSpc>
                        <a:spcAft>
                          <a:spcPts val="0"/>
                        </a:spcAft>
                        <a:tabLst>
                          <a:tab pos="5143500" algn="l"/>
                        </a:tabLst>
                      </a:pPr>
                      <a:r>
                        <a:rPr lang="es-MX" sz="1700" b="1" dirty="0" smtClean="0">
                          <a:latin typeface="Arial" pitchFamily="34" charset="0"/>
                          <a:ea typeface="Times New Roman"/>
                          <a:cs typeface="Arial" pitchFamily="34" charset="0"/>
                        </a:rPr>
                        <a:t>Topes </a:t>
                      </a:r>
                      <a:r>
                        <a:rPr lang="es-MX" sz="1700" b="1" dirty="0">
                          <a:latin typeface="Arial" pitchFamily="34" charset="0"/>
                          <a:ea typeface="Times New Roman"/>
                          <a:cs typeface="Arial" pitchFamily="34" charset="0"/>
                        </a:rPr>
                        <a:t>de control </a:t>
                      </a:r>
                      <a:endParaRPr lang="es-ES"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endParaRPr lang="es-MX" sz="1700" b="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828" name="Rectangle 1"/>
          <p:cNvSpPr>
            <a:spLocks noChangeArrowheads="1"/>
          </p:cNvSpPr>
          <p:nvPr/>
        </p:nvSpPr>
        <p:spPr bwMode="auto">
          <a:xfrm>
            <a:off x="0" y="0"/>
            <a:ext cx="8643938" cy="923925"/>
          </a:xfrm>
          <a:prstGeom prst="rect">
            <a:avLst/>
          </a:prstGeom>
          <a:noFill/>
          <a:ln w="9525">
            <a:noFill/>
            <a:miter lim="800000"/>
            <a:headEnd/>
            <a:tailEnd/>
          </a:ln>
        </p:spPr>
        <p:txBody>
          <a:bodyPr anchor="ctr">
            <a:spAutoFit/>
          </a:bodyPr>
          <a:lstStyle/>
          <a:p>
            <a:pPr algn="ctr">
              <a:tabLst>
                <a:tab pos="5143500" algn="l"/>
              </a:tabLst>
            </a:pPr>
            <a:r>
              <a:rPr lang="es-ES" b="1">
                <a:ea typeface="Times New Roman" pitchFamily="18" charset="0"/>
                <a:cs typeface="Arial" charset="0"/>
              </a:rPr>
              <a:t>Modelo semanal para trabajar con Programa de Enseñanza en las edades </a:t>
            </a:r>
            <a:endParaRPr lang="es-ES">
              <a:ea typeface="Times New Roman" pitchFamily="18" charset="0"/>
              <a:cs typeface="Arial" charset="0"/>
            </a:endParaRPr>
          </a:p>
          <a:p>
            <a:pPr algn="ctr" eaLnBrk="0" hangingPunct="0">
              <a:tabLst>
                <a:tab pos="5143500" algn="l"/>
              </a:tabLst>
            </a:pPr>
            <a:r>
              <a:rPr lang="es-ES" b="1">
                <a:ea typeface="Times New Roman" pitchFamily="18" charset="0"/>
                <a:cs typeface="Arial" charset="0"/>
              </a:rPr>
              <a:t>de 7, 8, 9, 10, 11 y 12 años de ambos sexos, por sistema de cruces.</a:t>
            </a:r>
            <a:endParaRPr lang="es-ES">
              <a:ea typeface="Times New Roman" pitchFamily="18" charset="0"/>
              <a:cs typeface="Arial" charset="0"/>
            </a:endParaRPr>
          </a:p>
          <a:p>
            <a:pPr eaLnBrk="0" hangingPunct="0">
              <a:tabLst>
                <a:tab pos="5143500" algn="l"/>
              </a:tabLst>
            </a:pPr>
            <a:endParaRPr lang="es-ES">
              <a:ea typeface="Times New Roman" pitchFamily="18" charset="0"/>
              <a:cs typeface="Arial"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50825" y="285729"/>
            <a:ext cx="8424863" cy="6309420"/>
          </a:xfrm>
          <a:prstGeom prst="rect">
            <a:avLst/>
          </a:prstGeom>
          <a:noFill/>
          <a:ln w="9525">
            <a:noFill/>
            <a:miter lim="800000"/>
            <a:headEnd/>
            <a:tailEnd/>
          </a:ln>
          <a:effectLst/>
        </p:spPr>
        <p:txBody>
          <a:bodyPr wrap="square">
            <a:spAutoFit/>
          </a:bodyPr>
          <a:lstStyle/>
          <a:p>
            <a:pPr marL="342900" indent="-342900" algn="ctr"/>
            <a:r>
              <a:rPr lang="es-MX" sz="2400" b="1" dirty="0"/>
              <a:t>  </a:t>
            </a:r>
            <a:r>
              <a:rPr lang="es-MX" sz="2400" b="1" dirty="0" smtClean="0"/>
              <a:t>Provincias </a:t>
            </a:r>
            <a:r>
              <a:rPr lang="es-MX" sz="2400" b="1" dirty="0"/>
              <a:t>que brindaron opiniones para el Rediseño </a:t>
            </a:r>
            <a:r>
              <a:rPr lang="es-MX" sz="2400" b="1" dirty="0" smtClean="0"/>
              <a:t>del </a:t>
            </a:r>
            <a:r>
              <a:rPr lang="es-MX" sz="2400" b="1" dirty="0"/>
              <a:t>PIPD de Baloncesto.</a:t>
            </a:r>
          </a:p>
          <a:p>
            <a:pPr marL="342900" indent="-342900"/>
            <a:endParaRPr lang="es-MX" sz="2400" b="1" dirty="0"/>
          </a:p>
          <a:p>
            <a:pPr marL="457200" indent="-457200">
              <a:buFont typeface="Wingdings" pitchFamily="2" charset="2"/>
              <a:buChar char="q"/>
            </a:pPr>
            <a:r>
              <a:rPr lang="es-MX" sz="2400" dirty="0"/>
              <a:t>La Habana.</a:t>
            </a:r>
          </a:p>
          <a:p>
            <a:pPr marL="457200" indent="-457200">
              <a:buFont typeface="Wingdings" pitchFamily="2" charset="2"/>
              <a:buChar char="q"/>
            </a:pPr>
            <a:endParaRPr lang="es-MX" sz="2400" dirty="0"/>
          </a:p>
          <a:p>
            <a:pPr marL="457200" indent="-457200">
              <a:buFont typeface="Wingdings" pitchFamily="2" charset="2"/>
              <a:buChar char="q"/>
            </a:pPr>
            <a:r>
              <a:rPr lang="es-MX" sz="2400" dirty="0"/>
              <a:t>Pinar del Río.</a:t>
            </a:r>
          </a:p>
          <a:p>
            <a:pPr marL="457200" indent="-457200">
              <a:buFont typeface="Wingdings" pitchFamily="2" charset="2"/>
              <a:buChar char="q"/>
            </a:pPr>
            <a:endParaRPr lang="es-MX" sz="2400" dirty="0"/>
          </a:p>
          <a:p>
            <a:pPr marL="457200" indent="-457200">
              <a:buFont typeface="Wingdings" pitchFamily="2" charset="2"/>
              <a:buChar char="q"/>
            </a:pPr>
            <a:r>
              <a:rPr lang="es-MX" sz="2400" dirty="0"/>
              <a:t>Matanzas.</a:t>
            </a:r>
          </a:p>
          <a:p>
            <a:pPr marL="457200" indent="-457200">
              <a:buFont typeface="Wingdings" pitchFamily="2" charset="2"/>
              <a:buChar char="q"/>
            </a:pPr>
            <a:endParaRPr lang="es-MX" sz="2400" dirty="0"/>
          </a:p>
          <a:p>
            <a:pPr marL="457200" indent="-457200">
              <a:buFont typeface="Wingdings" pitchFamily="2" charset="2"/>
              <a:buChar char="q"/>
            </a:pPr>
            <a:r>
              <a:rPr lang="es-MX" sz="2400" dirty="0"/>
              <a:t>Villa Clara</a:t>
            </a:r>
          </a:p>
          <a:p>
            <a:pPr marL="457200" indent="-457200">
              <a:buFont typeface="Wingdings" pitchFamily="2" charset="2"/>
              <a:buChar char="q"/>
            </a:pPr>
            <a:endParaRPr lang="es-MX" sz="2400" dirty="0"/>
          </a:p>
          <a:p>
            <a:pPr marL="457200" indent="-457200">
              <a:buFont typeface="Wingdings" pitchFamily="2" charset="2"/>
              <a:buChar char="q"/>
            </a:pPr>
            <a:r>
              <a:rPr lang="es-MX" sz="2400" dirty="0"/>
              <a:t>Ciego de Ávila.</a:t>
            </a:r>
          </a:p>
          <a:p>
            <a:pPr marL="457200" indent="-457200">
              <a:buFont typeface="Wingdings" pitchFamily="2" charset="2"/>
              <a:buChar char="q"/>
            </a:pPr>
            <a:endParaRPr lang="es-MX" sz="2400" dirty="0"/>
          </a:p>
          <a:p>
            <a:pPr marL="457200" indent="-457200">
              <a:buFont typeface="Wingdings" pitchFamily="2" charset="2"/>
              <a:buChar char="q"/>
            </a:pPr>
            <a:r>
              <a:rPr lang="es-MX" sz="2400" dirty="0" smtClean="0"/>
              <a:t>Camagüey.</a:t>
            </a:r>
            <a:endParaRPr lang="es-MX" sz="2400" dirty="0"/>
          </a:p>
          <a:p>
            <a:pPr marL="457200" indent="-457200">
              <a:buFont typeface="Wingdings" pitchFamily="2" charset="2"/>
              <a:buChar char="q"/>
            </a:pPr>
            <a:endParaRPr lang="es-MX" sz="2400" dirty="0"/>
          </a:p>
          <a:p>
            <a:pPr marL="457200" indent="-457200">
              <a:buFont typeface="Wingdings" pitchFamily="2" charset="2"/>
              <a:buChar char="q"/>
            </a:pPr>
            <a:r>
              <a:rPr lang="es-MX" sz="2400" dirty="0" smtClean="0"/>
              <a:t>Guantánamo.</a:t>
            </a:r>
            <a:endParaRPr lang="es-MX" sz="2400" dirty="0"/>
          </a:p>
          <a:p>
            <a:pPr marL="342900" indent="-342900"/>
            <a:endParaRPr lang="es-MX" sz="2000" dirty="0"/>
          </a:p>
        </p:txBody>
      </p:sp>
      <p:pic>
        <p:nvPicPr>
          <p:cNvPr id="3" name="Imagen 23"/>
          <p:cNvPicPr>
            <a:picLocks noChangeAspect="1" noChangeArrowheads="1"/>
          </p:cNvPicPr>
          <p:nvPr/>
        </p:nvPicPr>
        <p:blipFill>
          <a:blip r:embed="rId2"/>
          <a:srcRect/>
          <a:stretch>
            <a:fillRect/>
          </a:stretch>
        </p:blipFill>
        <p:spPr bwMode="auto">
          <a:xfrm>
            <a:off x="7000892" y="928670"/>
            <a:ext cx="1143008" cy="135732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
            <a:ext cx="9144000"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Indicadores de Selección para las EIDE y </a:t>
            </a:r>
            <a:r>
              <a:rPr lang="es-ES" sz="2800" b="1" dirty="0" smtClean="0">
                <a:solidFill>
                  <a:srgbClr val="000000"/>
                </a:solidFill>
                <a:latin typeface="Arial" pitchFamily="34" charset="0"/>
                <a:ea typeface="Times New Roman" pitchFamily="18" charset="0"/>
                <a:cs typeface="Arial" pitchFamily="34" charset="0"/>
              </a:rPr>
              <a:t>Selecciones Nacionales y Academias.</a:t>
            </a: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endPar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Característica biológica y antropométrica.</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Altura.</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Peso.</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Somatotipo.</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Medidas de la mano.</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Composición corporal.</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Enfermedades que padece.</a:t>
            </a:r>
          </a:p>
          <a:p>
            <a:pPr marL="514350" marR="0" lvl="0" indent="-514350" algn="l" defTabSz="914400" rtl="0" eaLnBrk="0" fontAlgn="base" latinLnBrk="0" hangingPunct="0">
              <a:lnSpc>
                <a:spcPct val="100000"/>
              </a:lnSpc>
              <a:spcBef>
                <a:spcPct val="0"/>
              </a:spcBef>
              <a:spcAft>
                <a:spcPct val="0"/>
              </a:spcAft>
              <a:buClrTx/>
              <a:buSzTx/>
              <a:tabLst>
                <a:tab pos="457200" algn="l"/>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Edad cronológica y biológica.</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n 23"/>
          <p:cNvPicPr>
            <a:picLocks noChangeAspect="1" noChangeArrowheads="1"/>
          </p:cNvPicPr>
          <p:nvPr/>
        </p:nvPicPr>
        <p:blipFill>
          <a:blip r:embed="rId2"/>
          <a:srcRect/>
          <a:stretch>
            <a:fillRect/>
          </a:stretch>
        </p:blipFill>
        <p:spPr bwMode="auto">
          <a:xfrm>
            <a:off x="7143768" y="2000240"/>
            <a:ext cx="1143008" cy="85725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85728"/>
            <a:ext cx="8429684" cy="5693866"/>
          </a:xfrm>
          <a:prstGeom prst="rect">
            <a:avLst/>
          </a:prstGeom>
        </p:spPr>
        <p:txBody>
          <a:bodyPr wrap="square">
            <a:spAutoFit/>
          </a:bodyPr>
          <a:lstStyle/>
          <a:p>
            <a:pPr lvl="0" algn="ctr" eaLnBrk="0" hangingPunct="0">
              <a:tabLst>
                <a:tab pos="457200" algn="l"/>
              </a:tabLst>
            </a:pPr>
            <a:r>
              <a:rPr lang="es-ES" sz="2400" b="1" dirty="0" smtClean="0">
                <a:solidFill>
                  <a:srgbClr val="000000"/>
                </a:solidFill>
                <a:latin typeface="Arial" pitchFamily="34" charset="0"/>
                <a:ea typeface="Times New Roman" pitchFamily="18" charset="0"/>
                <a:cs typeface="Arial" pitchFamily="34" charset="0"/>
              </a:rPr>
              <a:t>Cualidades físicas.</a:t>
            </a:r>
          </a:p>
          <a:p>
            <a:pPr lvl="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Velocidad en 30 metros.</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Cuclillas en 30 segundos.</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Planchas en 30 segundos.</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Abdominales en 30 segundos.</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Efectividad del pase en 30 segundos.</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Flexibilidad.</a:t>
            </a:r>
          </a:p>
          <a:p>
            <a:pPr marL="457200" lvl="0" indent="-457200" eaLnBrk="0" hangingPunct="0">
              <a:tabLst>
                <a:tab pos="457200" algn="l"/>
              </a:tabLst>
            </a:pPr>
            <a:endParaRPr lang="es-ES" sz="2400" dirty="0" smtClean="0">
              <a:latin typeface="Arial" pitchFamily="34" charset="0"/>
              <a:cs typeface="Arial" pitchFamily="34" charset="0"/>
            </a:endParaRPr>
          </a:p>
          <a:p>
            <a:pPr marL="457200" lvl="0" indent="-457200"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Agilidad. </a:t>
            </a:r>
            <a:endParaRPr lang="es-ES" sz="2400" dirty="0" smtClean="0">
              <a:latin typeface="Arial" pitchFamily="34" charset="0"/>
              <a:cs typeface="Arial" pitchFamily="34" charset="0"/>
            </a:endParaRPr>
          </a:p>
        </p:txBody>
      </p:sp>
      <p:pic>
        <p:nvPicPr>
          <p:cNvPr id="3" name="Imagen 23"/>
          <p:cNvPicPr>
            <a:picLocks noChangeAspect="1" noChangeArrowheads="1"/>
          </p:cNvPicPr>
          <p:nvPr/>
        </p:nvPicPr>
        <p:blipFill>
          <a:blip r:embed="rId2"/>
          <a:srcRect/>
          <a:stretch>
            <a:fillRect/>
          </a:stretch>
        </p:blipFill>
        <p:spPr bwMode="auto">
          <a:xfrm>
            <a:off x="7215206" y="357166"/>
            <a:ext cx="1428760" cy="107157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9"/>
            <a:ext cx="8358246" cy="5693866"/>
          </a:xfrm>
          <a:prstGeom prst="rect">
            <a:avLst/>
          </a:prstGeom>
        </p:spPr>
        <p:txBody>
          <a:bodyPr wrap="square">
            <a:spAutoFit/>
          </a:bodyPr>
          <a:lstStyle/>
          <a:p>
            <a:pPr lvl="0" eaLnBrk="0" hangingPunct="0">
              <a:tabLst>
                <a:tab pos="457200" algn="l"/>
              </a:tabLst>
            </a:pPr>
            <a:r>
              <a:rPr lang="es-ES" sz="2800" b="1" dirty="0" smtClean="0">
                <a:solidFill>
                  <a:srgbClr val="000000"/>
                </a:solidFill>
                <a:latin typeface="Arial" pitchFamily="34" charset="0"/>
                <a:ea typeface="Times New Roman" pitchFamily="18" charset="0"/>
                <a:cs typeface="Arial" pitchFamily="34" charset="0"/>
              </a:rPr>
              <a:t>                </a:t>
            </a:r>
            <a:r>
              <a:rPr lang="es-ES" sz="2400" b="1" dirty="0" smtClean="0">
                <a:solidFill>
                  <a:srgbClr val="000000"/>
                </a:solidFill>
                <a:latin typeface="Arial" pitchFamily="34" charset="0"/>
                <a:ea typeface="Times New Roman" pitchFamily="18" charset="0"/>
                <a:cs typeface="Arial" pitchFamily="34" charset="0"/>
              </a:rPr>
              <a:t>Características psicológicas.</a:t>
            </a:r>
          </a:p>
          <a:p>
            <a:pPr lvl="0"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Control emocional y de la atención ante una acción predeterminada.</a:t>
            </a:r>
          </a:p>
          <a:p>
            <a:pPr marL="514350" lvl="0" indent="-514350" algn="just"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Motivación por el baloncesto.</a:t>
            </a:r>
          </a:p>
          <a:p>
            <a:pPr marL="514350" lvl="0" indent="-514350" algn="just"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Desarrollo volitivo.</a:t>
            </a:r>
          </a:p>
          <a:p>
            <a:pPr marL="514350" lvl="0" indent="-514350" algn="just"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Nivel de análisis ante situaciones diferentes.</a:t>
            </a:r>
          </a:p>
          <a:p>
            <a:pPr marL="514350" lvl="0" indent="-514350" algn="just"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Nivel de receptividad ante situaciones simples y complejas.</a:t>
            </a:r>
          </a:p>
          <a:p>
            <a:pPr marL="514350" lvl="0" indent="-514350" algn="just" eaLnBrk="0" hangingPunct="0">
              <a:tabLst>
                <a:tab pos="457200" algn="l"/>
              </a:tabLst>
            </a:pPr>
            <a:endParaRPr lang="es-ES" sz="2400" dirty="0" smtClean="0">
              <a:latin typeface="Arial" pitchFamily="34" charset="0"/>
              <a:cs typeface="Arial" pitchFamily="34" charset="0"/>
            </a:endParaRPr>
          </a:p>
          <a:p>
            <a:pPr marL="514350" lvl="0" indent="-51435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Capacidad de asimilación.</a:t>
            </a:r>
            <a:endParaRPr lang="es-ES" sz="2400" dirty="0" smtClean="0">
              <a:latin typeface="Arial" pitchFamily="34" charset="0"/>
              <a:cs typeface="Arial" pitchFamily="34" charset="0"/>
            </a:endParaRPr>
          </a:p>
        </p:txBody>
      </p:sp>
      <p:pic>
        <p:nvPicPr>
          <p:cNvPr id="3" name="Imagen 23"/>
          <p:cNvPicPr>
            <a:picLocks noChangeAspect="1" noChangeArrowheads="1"/>
          </p:cNvPicPr>
          <p:nvPr/>
        </p:nvPicPr>
        <p:blipFill>
          <a:blip r:embed="rId2"/>
          <a:srcRect/>
          <a:stretch>
            <a:fillRect/>
          </a:stretch>
        </p:blipFill>
        <p:spPr bwMode="auto">
          <a:xfrm>
            <a:off x="6643702" y="5572140"/>
            <a:ext cx="1143008" cy="100013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830997"/>
          </a:xfrm>
          <a:prstGeom prst="rect">
            <a:avLst/>
          </a:prstGeom>
          <a:noFill/>
          <a:ln w="9525">
            <a:noFill/>
            <a:miter lim="800000"/>
            <a:headEnd/>
            <a:tailEnd/>
          </a:ln>
        </p:spPr>
        <p:txBody>
          <a:bodyPr wrap="square" anchor="ctr">
            <a:spAutoFit/>
          </a:bodyPr>
          <a:lstStyle/>
          <a:p>
            <a:pPr algn="ctr"/>
            <a:endParaRPr lang="es-ES" sz="2400" b="1" dirty="0" smtClean="0">
              <a:ea typeface="Times New Roman" pitchFamily="18" charset="0"/>
              <a:cs typeface="Arial" charset="0"/>
            </a:endParaRPr>
          </a:p>
          <a:p>
            <a:pPr eaLnBrk="0" hangingPunct="0"/>
            <a:endParaRPr lang="es-ES" sz="2400" dirty="0">
              <a:ea typeface="Times New Roman" pitchFamily="18" charset="0"/>
              <a:cs typeface="Arial" charset="0"/>
            </a:endParaRPr>
          </a:p>
        </p:txBody>
      </p:sp>
      <p:sp>
        <p:nvSpPr>
          <p:cNvPr id="14338" name="Rectangle 3"/>
          <p:cNvSpPr>
            <a:spLocks noChangeArrowheads="1"/>
          </p:cNvSpPr>
          <p:nvPr/>
        </p:nvSpPr>
        <p:spPr bwMode="auto">
          <a:xfrm>
            <a:off x="0" y="0"/>
            <a:ext cx="9144000" cy="8540800"/>
          </a:xfrm>
          <a:prstGeom prst="rect">
            <a:avLst/>
          </a:prstGeom>
          <a:noFill/>
          <a:ln w="9525">
            <a:noFill/>
            <a:miter lim="800000"/>
            <a:headEnd/>
            <a:tailEnd/>
          </a:ln>
        </p:spPr>
        <p:txBody>
          <a:bodyPr wrap="square" anchor="ctr">
            <a:spAutoFit/>
          </a:bodyPr>
          <a:lstStyle/>
          <a:p>
            <a:pPr>
              <a:tabLst>
                <a:tab pos="2003425" algn="l"/>
              </a:tabLst>
            </a:pPr>
            <a:r>
              <a:rPr lang="es-ES" sz="1100" dirty="0">
                <a:latin typeface="Calibri" pitchFamily="34" charset="0"/>
                <a:ea typeface="Times New Roman" pitchFamily="18" charset="0"/>
                <a:cs typeface="Calibri" pitchFamily="34" charset="0"/>
              </a:rPr>
              <a:t>	</a:t>
            </a:r>
            <a:endParaRPr lang="es-ES" sz="2000" dirty="0">
              <a:ea typeface="Times New Roman" pitchFamily="18" charset="0"/>
              <a:cs typeface="Arial" charset="0"/>
            </a:endParaRPr>
          </a:p>
          <a:p>
            <a:pPr algn="ctr" eaLnBrk="0" hangingPunct="0">
              <a:tabLst>
                <a:tab pos="2003425" algn="l"/>
              </a:tabLst>
            </a:pPr>
            <a:endParaRPr lang="es-ES" sz="2000" b="1" dirty="0">
              <a:cs typeface="Times New Roman" pitchFamily="18" charset="0"/>
            </a:endParaRPr>
          </a:p>
          <a:p>
            <a:pPr algn="ctr" eaLnBrk="0" hangingPunct="0">
              <a:tabLst>
                <a:tab pos="2003425" algn="l"/>
              </a:tabLst>
            </a:pPr>
            <a:r>
              <a:rPr lang="es-ES" sz="2200" b="1" dirty="0" smtClean="0">
                <a:cs typeface="Times New Roman" pitchFamily="18" charset="0"/>
              </a:rPr>
              <a:t>Autores</a:t>
            </a:r>
            <a:endParaRPr lang="es-ES" sz="2200" dirty="0" smtClean="0">
              <a:cs typeface="Times New Roman" pitchFamily="18" charset="0"/>
            </a:endParaRPr>
          </a:p>
          <a:p>
            <a:pPr eaLnBrk="0" hangingPunct="0">
              <a:tabLst>
                <a:tab pos="2003425" algn="l"/>
              </a:tabLst>
            </a:pPr>
            <a:r>
              <a:rPr lang="es-ES" sz="2200" dirty="0" smtClean="0">
                <a:cs typeface="Times New Roman" pitchFamily="18" charset="0"/>
              </a:rPr>
              <a:t>                          DrC</a:t>
            </a:r>
            <a:r>
              <a:rPr lang="es-ES" sz="2200" dirty="0">
                <a:cs typeface="Times New Roman" pitchFamily="18" charset="0"/>
              </a:rPr>
              <a:t>. José Francisco</a:t>
            </a:r>
            <a:r>
              <a:rPr lang="es-ES" sz="2200" dirty="0">
                <a:solidFill>
                  <a:srgbClr val="FF0000"/>
                </a:solidFill>
                <a:cs typeface="Times New Roman" pitchFamily="18" charset="0"/>
              </a:rPr>
              <a:t> </a:t>
            </a:r>
            <a:r>
              <a:rPr lang="es-ES" sz="2200" dirty="0">
                <a:cs typeface="Times New Roman" pitchFamily="18" charset="0"/>
              </a:rPr>
              <a:t>Monteagudo Soler.</a:t>
            </a:r>
          </a:p>
          <a:p>
            <a:r>
              <a:rPr lang="es-ES" sz="2200" dirty="0" smtClean="0"/>
              <a:t>                          DrC. Danilo Charchabal  Pérez</a:t>
            </a:r>
            <a:endParaRPr lang="es-ES" sz="2200" i="1" dirty="0" smtClean="0"/>
          </a:p>
          <a:p>
            <a:r>
              <a:rPr lang="es-ES" sz="2200" dirty="0" smtClean="0"/>
              <a:t>                          MsC. Margaro Pedroso Peláez</a:t>
            </a:r>
            <a:endParaRPr lang="es-ES" sz="2200" i="1" dirty="0" smtClean="0"/>
          </a:p>
          <a:p>
            <a:r>
              <a:rPr lang="es-ES" sz="2200" dirty="0" smtClean="0"/>
              <a:t>                          MsC. Juan Araujo López</a:t>
            </a:r>
            <a:endParaRPr lang="es-ES" sz="2200" i="1" dirty="0" smtClean="0"/>
          </a:p>
          <a:p>
            <a:r>
              <a:rPr lang="es-ES" sz="2200" dirty="0" smtClean="0"/>
              <a:t>                          MsC. Adonis Navarro Rodríguez</a:t>
            </a:r>
            <a:endParaRPr lang="es-ES" sz="2200" i="1" dirty="0" smtClean="0"/>
          </a:p>
          <a:p>
            <a:r>
              <a:rPr lang="es-ES" sz="2200" dirty="0" smtClean="0"/>
              <a:t>                          MsC. Luis Martínez  Hernández</a:t>
            </a:r>
            <a:endParaRPr lang="es-ES" sz="2200" i="1" dirty="0" smtClean="0"/>
          </a:p>
          <a:p>
            <a:r>
              <a:rPr lang="es-ES" sz="2200" dirty="0" smtClean="0"/>
              <a:t> </a:t>
            </a:r>
            <a:endParaRPr lang="es-ES" sz="2200" i="1" dirty="0" smtClean="0"/>
          </a:p>
          <a:p>
            <a:r>
              <a:rPr lang="es-ES" sz="2200" b="1" dirty="0" smtClean="0"/>
              <a:t>                                            Colaboradores.</a:t>
            </a:r>
            <a:endParaRPr lang="es-ES" sz="2200" b="1" i="1" dirty="0" smtClean="0"/>
          </a:p>
          <a:p>
            <a:r>
              <a:rPr lang="es-ES" sz="2200" b="1" dirty="0" smtClean="0"/>
              <a:t>                          </a:t>
            </a:r>
            <a:r>
              <a:rPr lang="es-ES" sz="2200" dirty="0" smtClean="0"/>
              <a:t>MSc. Dalia Henry Hernández</a:t>
            </a:r>
            <a:endParaRPr lang="es-ES" sz="2200" i="1" dirty="0" smtClean="0"/>
          </a:p>
          <a:p>
            <a:r>
              <a:rPr lang="es-ES" sz="2200" dirty="0" smtClean="0"/>
              <a:t>                          Especialista Ruperto Herrera Tabio</a:t>
            </a:r>
            <a:endParaRPr lang="es-ES" sz="2200" i="1" dirty="0" smtClean="0"/>
          </a:p>
          <a:p>
            <a:r>
              <a:rPr lang="es-ES" sz="2200" dirty="0" smtClean="0"/>
              <a:t>                          Especialista José Ramírez Paz</a:t>
            </a:r>
            <a:endParaRPr lang="es-ES" sz="2200" i="1" dirty="0" smtClean="0"/>
          </a:p>
          <a:p>
            <a:r>
              <a:rPr lang="es-ES" sz="2200" dirty="0" smtClean="0"/>
              <a:t>                          Dr. C. Francisco Mora Ayón</a:t>
            </a:r>
            <a:endParaRPr lang="es-ES" sz="2200" i="1" dirty="0" smtClean="0"/>
          </a:p>
          <a:p>
            <a:r>
              <a:rPr lang="es-ES" sz="2200" i="1" dirty="0" smtClean="0"/>
              <a:t>   </a:t>
            </a:r>
            <a:r>
              <a:rPr lang="es-ES" sz="2200" dirty="0" smtClean="0"/>
              <a:t>                       MsC. Alberto Zabala Fons.                                        </a:t>
            </a:r>
          </a:p>
          <a:p>
            <a:r>
              <a:rPr lang="es-ES" sz="2200" dirty="0" smtClean="0"/>
              <a:t>                          MsC. Eduardo Moya Pardo.</a:t>
            </a:r>
          </a:p>
          <a:p>
            <a:r>
              <a:rPr lang="es-ES" sz="2200" dirty="0" smtClean="0"/>
              <a:t>                          Ins.  Rainel Isaía Panfet Menéndez</a:t>
            </a:r>
          </a:p>
          <a:p>
            <a:r>
              <a:rPr lang="es-ES" sz="2200" b="1" dirty="0" smtClean="0"/>
              <a:t> </a:t>
            </a:r>
          </a:p>
          <a:p>
            <a:pPr algn="ctr" eaLnBrk="0" hangingPunct="0">
              <a:tabLst>
                <a:tab pos="2003425" algn="l"/>
              </a:tabLst>
            </a:pPr>
            <a:endParaRPr lang="es-ES" b="1" dirty="0">
              <a:cs typeface="Times New Roman" pitchFamily="18" charset="0"/>
            </a:endParaRPr>
          </a:p>
          <a:p>
            <a:pPr algn="ctr" eaLnBrk="0" hangingPunct="0">
              <a:tabLst>
                <a:tab pos="2003425" algn="l"/>
              </a:tabLst>
            </a:pPr>
            <a:endParaRPr lang="es-ES" b="1" dirty="0">
              <a:cs typeface="Times New Roman" pitchFamily="18" charset="0"/>
            </a:endParaRPr>
          </a:p>
          <a:p>
            <a:pPr algn="ctr" eaLnBrk="0" hangingPunct="0">
              <a:tabLst>
                <a:tab pos="2003425" algn="l"/>
              </a:tabLst>
            </a:pPr>
            <a:endParaRPr lang="es-ES" b="1" dirty="0">
              <a:cs typeface="Times New Roman" pitchFamily="18" charset="0"/>
            </a:endParaRPr>
          </a:p>
          <a:p>
            <a:pPr eaLnBrk="0" hangingPunct="0">
              <a:tabLst>
                <a:tab pos="2003425" algn="l"/>
              </a:tabLst>
            </a:pPr>
            <a:r>
              <a:rPr lang="es-ES" dirty="0">
                <a:cs typeface="Times New Roman" pitchFamily="18" charset="0"/>
              </a:rPr>
              <a:t>                       </a:t>
            </a:r>
            <a:endParaRPr lang="es-ES" dirty="0"/>
          </a:p>
          <a:p>
            <a:pPr algn="ctr">
              <a:tabLst>
                <a:tab pos="2003425" algn="l"/>
              </a:tabLst>
            </a:pPr>
            <a:endParaRPr lang="es-ES" b="1" dirty="0"/>
          </a:p>
          <a:p>
            <a:pPr eaLnBrk="0" hangingPunct="0">
              <a:tabLst>
                <a:tab pos="2003425" algn="l"/>
              </a:tabLst>
            </a:pPr>
            <a:endParaRPr lang="es-ES" b="1" i="1" dirty="0">
              <a:cs typeface="Arial" charset="0"/>
            </a:endParaRPr>
          </a:p>
          <a:p>
            <a:pPr algn="ctr" eaLnBrk="0" hangingPunct="0">
              <a:tabLst>
                <a:tab pos="2003425" algn="l"/>
              </a:tabLst>
            </a:pPr>
            <a:endParaRPr lang="es-ES" dirty="0">
              <a:cs typeface="Arial" charset="0"/>
            </a:endParaRPr>
          </a:p>
          <a:p>
            <a:pPr eaLnBrk="0" hangingPunct="0">
              <a:tabLst>
                <a:tab pos="2003425" algn="l"/>
              </a:tabLst>
            </a:pPr>
            <a:endParaRPr lang="es-ES" dirty="0">
              <a:cs typeface="Arial" charset="0"/>
            </a:endParaRPr>
          </a:p>
        </p:txBody>
      </p:sp>
      <p:pic>
        <p:nvPicPr>
          <p:cNvPr id="5" name="Imagen 23"/>
          <p:cNvPicPr>
            <a:picLocks noChangeAspect="1" noChangeArrowheads="1"/>
          </p:cNvPicPr>
          <p:nvPr/>
        </p:nvPicPr>
        <p:blipFill>
          <a:blip r:embed="rId2"/>
          <a:srcRect/>
          <a:stretch>
            <a:fillRect/>
          </a:stretch>
        </p:blipFill>
        <p:spPr bwMode="auto">
          <a:xfrm>
            <a:off x="500034" y="357166"/>
            <a:ext cx="1357322" cy="107157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8"/>
            <a:ext cx="8358246" cy="5262979"/>
          </a:xfrm>
          <a:prstGeom prst="rect">
            <a:avLst/>
          </a:prstGeom>
        </p:spPr>
        <p:txBody>
          <a:bodyPr wrap="square">
            <a:spAutoFit/>
          </a:bodyPr>
          <a:lstStyle/>
          <a:p>
            <a:pPr lvl="0" algn="ctr" eaLnBrk="0" hangingPunct="0">
              <a:tabLst>
                <a:tab pos="457200" algn="l"/>
              </a:tabLst>
            </a:pPr>
            <a:r>
              <a:rPr lang="es-ES" sz="2400" b="1" dirty="0" smtClean="0">
                <a:solidFill>
                  <a:srgbClr val="000000"/>
                </a:solidFill>
                <a:latin typeface="Arial" pitchFamily="34" charset="0"/>
                <a:ea typeface="Times New Roman" pitchFamily="18" charset="0"/>
                <a:cs typeface="Arial" pitchFamily="34" charset="0"/>
              </a:rPr>
              <a:t>Cualidades para el juego</a:t>
            </a:r>
          </a:p>
          <a:p>
            <a:pPr lvl="0" eaLnBrk="0" hangingPunct="0">
              <a:tabLst>
                <a:tab pos="457200" algn="l"/>
              </a:tabLst>
            </a:pPr>
            <a:endParaRPr lang="es-ES" sz="2400" dirty="0" smtClean="0">
              <a:latin typeface="Arial" pitchFamily="34" charset="0"/>
              <a:cs typeface="Arial" pitchFamily="34" charset="0"/>
            </a:endParaRPr>
          </a:p>
          <a:p>
            <a:pPr marL="457200" lvl="0" indent="-45720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Nivel de deseos de jugar y ganar.</a:t>
            </a:r>
          </a:p>
          <a:p>
            <a:pPr marL="457200" lvl="0" indent="-457200" algn="just" eaLnBrk="0" hangingPunct="0">
              <a:tabLst>
                <a:tab pos="457200" algn="l"/>
              </a:tabLst>
            </a:pPr>
            <a:endParaRPr lang="es-ES" sz="2400" dirty="0" smtClean="0">
              <a:latin typeface="Arial" pitchFamily="34" charset="0"/>
              <a:cs typeface="Arial" pitchFamily="34" charset="0"/>
            </a:endParaRPr>
          </a:p>
          <a:p>
            <a:pPr marL="457200" lvl="0" indent="-45720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Capacidad de respuesta motora especifica.</a:t>
            </a:r>
          </a:p>
          <a:p>
            <a:pPr marL="457200" lvl="0" indent="-457200" algn="just" eaLnBrk="0" hangingPunct="0">
              <a:tabLst>
                <a:tab pos="457200" algn="l"/>
              </a:tabLst>
            </a:pPr>
            <a:endParaRPr lang="es-ES" sz="2400" dirty="0" smtClean="0">
              <a:latin typeface="Arial" pitchFamily="34" charset="0"/>
              <a:cs typeface="Arial" pitchFamily="34" charset="0"/>
            </a:endParaRPr>
          </a:p>
          <a:p>
            <a:pPr marL="457200" lvl="0" indent="-45720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Capacidad de respuesta en los diferentes desplazamientos.</a:t>
            </a:r>
          </a:p>
          <a:p>
            <a:pPr marL="457200" lvl="0" indent="-457200" algn="just" eaLnBrk="0" hangingPunct="0">
              <a:tabLst>
                <a:tab pos="457200" algn="l"/>
              </a:tabLst>
            </a:pPr>
            <a:endParaRPr lang="es-ES" sz="2400" dirty="0" smtClean="0">
              <a:latin typeface="Arial" pitchFamily="34" charset="0"/>
              <a:cs typeface="Arial" pitchFamily="34" charset="0"/>
            </a:endParaRPr>
          </a:p>
          <a:p>
            <a:pPr marL="457200" lvl="0" indent="-457200" algn="just" eaLnBrk="0" hangingPunct="0">
              <a:buFont typeface="Wingdings" pitchFamily="2" charset="2"/>
              <a:buChar char="q"/>
              <a:tabLst>
                <a:tab pos="457200" algn="l"/>
              </a:tabLst>
            </a:pPr>
            <a:r>
              <a:rPr lang="es-ES" sz="2400" dirty="0" smtClean="0">
                <a:solidFill>
                  <a:srgbClr val="000000"/>
                </a:solidFill>
                <a:latin typeface="Arial" pitchFamily="34" charset="0"/>
                <a:ea typeface="Times New Roman" pitchFamily="18" charset="0"/>
                <a:cs typeface="Arial" pitchFamily="34" charset="0"/>
              </a:rPr>
              <a:t>Nivel de inteligencia táctica.</a:t>
            </a:r>
          </a:p>
          <a:p>
            <a:pPr marL="457200" lvl="0" indent="-457200" algn="just" eaLnBrk="0" hangingPunct="0">
              <a:tabLst>
                <a:tab pos="457200" algn="l"/>
              </a:tabLst>
            </a:pPr>
            <a:endParaRPr lang="es-ES" sz="2400" dirty="0" smtClean="0">
              <a:solidFill>
                <a:srgbClr val="000000"/>
              </a:solidFill>
              <a:latin typeface="Arial" pitchFamily="34" charset="0"/>
              <a:ea typeface="Times New Roman" pitchFamily="18" charset="0"/>
              <a:cs typeface="Arial" pitchFamily="34" charset="0"/>
            </a:endParaRPr>
          </a:p>
          <a:p>
            <a:pPr marL="457200" lvl="0" indent="-457200" algn="just" eaLnBrk="0" hangingPunct="0">
              <a:buFont typeface="Wingdings" pitchFamily="2" charset="2"/>
              <a:buChar char="q"/>
              <a:tabLst>
                <a:tab pos="457200" algn="l"/>
              </a:tabLst>
            </a:pPr>
            <a:r>
              <a:rPr lang="es-ES" sz="2400" dirty="0" smtClean="0">
                <a:solidFill>
                  <a:srgbClr val="000000"/>
                </a:solidFill>
                <a:latin typeface="Arial" pitchFamily="34" charset="0"/>
                <a:cs typeface="Arial" pitchFamily="34" charset="0"/>
              </a:rPr>
              <a:t>Resultados deportivos alcanzados en las diferentes competencias oficiales organizadas por la CN de baloncesto.</a:t>
            </a:r>
            <a:endParaRPr lang="es-ES" sz="2400" dirty="0" smtClean="0">
              <a:latin typeface="Arial" pitchFamily="34" charset="0"/>
              <a:cs typeface="Arial" pitchFamily="34" charset="0"/>
            </a:endParaRPr>
          </a:p>
        </p:txBody>
      </p:sp>
      <p:pic>
        <p:nvPicPr>
          <p:cNvPr id="3" name="Imagen 23"/>
          <p:cNvPicPr>
            <a:picLocks noChangeAspect="1" noChangeArrowheads="1"/>
          </p:cNvPicPr>
          <p:nvPr/>
        </p:nvPicPr>
        <p:blipFill>
          <a:blip r:embed="rId2"/>
          <a:srcRect/>
          <a:stretch>
            <a:fillRect/>
          </a:stretch>
        </p:blipFill>
        <p:spPr bwMode="auto">
          <a:xfrm>
            <a:off x="7215206" y="357166"/>
            <a:ext cx="1285884" cy="107157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ChangeAspect="1"/>
          </p:cNvGraphicFramePr>
          <p:nvPr/>
        </p:nvGraphicFramePr>
        <p:xfrm>
          <a:off x="214313" y="214313"/>
          <a:ext cx="8786812" cy="6429375"/>
        </p:xfrm>
        <a:graphic>
          <a:graphicData uri="http://schemas.openxmlformats.org/presentationml/2006/ole">
            <p:oleObj spid="_x0000_s32770" name="Foto de Photo Editor" r:id="rId3" imgW="6095238" imgH="4067743" progId="">
              <p:embed/>
            </p:oleObj>
          </a:graphicData>
        </a:graphic>
      </p:graphicFrame>
      <p:sp>
        <p:nvSpPr>
          <p:cNvPr id="4" name="3 Rectángulo"/>
          <p:cNvSpPr/>
          <p:nvPr/>
        </p:nvSpPr>
        <p:spPr>
          <a:xfrm>
            <a:off x="1500166" y="571480"/>
            <a:ext cx="6215106" cy="584775"/>
          </a:xfrm>
          <a:prstGeom prst="rect">
            <a:avLst/>
          </a:prstGeom>
        </p:spPr>
        <p:txBody>
          <a:bodyPr wrap="square">
            <a:spAutoFit/>
          </a:bodyPr>
          <a:lstStyle/>
          <a:p>
            <a:pPr lvl="0" algn="ctr" eaLnBrk="0" hangingPunct="0">
              <a:tabLst>
                <a:tab pos="457200" algn="l"/>
              </a:tabLst>
            </a:pPr>
            <a:r>
              <a:rPr lang="es-ES" sz="3200" b="1" dirty="0" smtClean="0">
                <a:solidFill>
                  <a:srgbClr val="000000"/>
                </a:solidFill>
                <a:latin typeface="Arial" pitchFamily="34" charset="0"/>
                <a:ea typeface="Times New Roman" pitchFamily="18" charset="0"/>
                <a:cs typeface="Arial" pitchFamily="34" charset="0"/>
              </a:rPr>
              <a:t>Muchas Gracias</a:t>
            </a:r>
          </a:p>
        </p:txBody>
      </p:sp>
      <p:pic>
        <p:nvPicPr>
          <p:cNvPr id="32771" name="Picture 3" descr="L:\descarga.jpg"/>
          <p:cNvPicPr>
            <a:picLocks noChangeAspect="1" noChangeArrowheads="1"/>
          </p:cNvPicPr>
          <p:nvPr/>
        </p:nvPicPr>
        <p:blipFill>
          <a:blip r:embed="rId4"/>
          <a:srcRect/>
          <a:stretch>
            <a:fillRect/>
          </a:stretch>
        </p:blipFill>
        <p:spPr bwMode="auto">
          <a:xfrm>
            <a:off x="928663" y="428605"/>
            <a:ext cx="1071569" cy="785817"/>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Rectángulo"/>
          <p:cNvSpPr>
            <a:spLocks noChangeArrowheads="1"/>
          </p:cNvSpPr>
          <p:nvPr/>
        </p:nvSpPr>
        <p:spPr bwMode="auto">
          <a:xfrm>
            <a:off x="0" y="0"/>
            <a:ext cx="8786813" cy="5632450"/>
          </a:xfrm>
          <a:prstGeom prst="rect">
            <a:avLst/>
          </a:prstGeom>
          <a:noFill/>
          <a:ln w="9525">
            <a:noFill/>
            <a:miter lim="800000"/>
            <a:headEnd/>
            <a:tailEnd/>
          </a:ln>
        </p:spPr>
        <p:txBody>
          <a:bodyPr>
            <a:spAutoFit/>
          </a:bodyPr>
          <a:lstStyle/>
          <a:p>
            <a:pPr marL="660400" indent="-660400" algn="ctr"/>
            <a:endParaRPr lang="es-ES" sz="2400" b="1">
              <a:cs typeface="Arial" charset="0"/>
            </a:endParaRPr>
          </a:p>
          <a:p>
            <a:pPr marL="660400" indent="-660400" algn="ctr"/>
            <a:r>
              <a:rPr lang="es-ES" sz="2800" b="1">
                <a:cs typeface="Arial" charset="0"/>
              </a:rPr>
              <a:t>Estructura orientada por la DAR para el rediseño del Programa de preparacion del deportista</a:t>
            </a:r>
          </a:p>
          <a:p>
            <a:pPr marL="660400" indent="-660400" algn="ctr"/>
            <a:endParaRPr lang="es-ES" sz="2800" b="1">
              <a:cs typeface="Arial" charset="0"/>
            </a:endParaRPr>
          </a:p>
          <a:p>
            <a:pPr marL="660400" indent="-660400" algn="just">
              <a:buFont typeface="Wingdings" pitchFamily="2" charset="2"/>
              <a:buChar char="q"/>
            </a:pPr>
            <a:r>
              <a:rPr lang="es-ES" sz="2800">
                <a:cs typeface="Arial" charset="0"/>
              </a:rPr>
              <a:t>Introducción.</a:t>
            </a:r>
          </a:p>
          <a:p>
            <a:pPr marL="660400" indent="-660400" algn="just">
              <a:buFont typeface="Wingdings" pitchFamily="2" charset="2"/>
              <a:buChar char="q"/>
            </a:pPr>
            <a:endParaRPr lang="es-ES" sz="2800">
              <a:cs typeface="Arial" charset="0"/>
            </a:endParaRPr>
          </a:p>
          <a:p>
            <a:pPr marL="660400" indent="-660400" algn="just">
              <a:buFont typeface="Wingdings" pitchFamily="2" charset="2"/>
              <a:buChar char="q"/>
            </a:pPr>
            <a:r>
              <a:rPr lang="es-ES" sz="2800">
                <a:cs typeface="Arial" charset="0"/>
              </a:rPr>
              <a:t>Reseña del deporte nacional e internacional.</a:t>
            </a:r>
          </a:p>
          <a:p>
            <a:pPr marL="660400" indent="-660400" algn="just"/>
            <a:endParaRPr lang="es-ES" sz="2800">
              <a:cs typeface="Arial" charset="0"/>
            </a:endParaRPr>
          </a:p>
          <a:p>
            <a:pPr marL="660400" indent="-660400" algn="just">
              <a:buFont typeface="Wingdings" pitchFamily="2" charset="2"/>
              <a:buChar char="q"/>
            </a:pPr>
            <a:r>
              <a:rPr lang="es-ES" sz="2800">
                <a:cs typeface="Arial" charset="0"/>
              </a:rPr>
              <a:t>Bases del reglamento del deporte.</a:t>
            </a:r>
          </a:p>
          <a:p>
            <a:pPr marL="660400" indent="-660400" algn="just"/>
            <a:endParaRPr lang="es-ES" sz="2800">
              <a:cs typeface="Arial" charset="0"/>
            </a:endParaRPr>
          </a:p>
          <a:p>
            <a:pPr marL="660400" indent="-660400" algn="just">
              <a:buFont typeface="Wingdings" pitchFamily="2" charset="2"/>
              <a:buChar char="q"/>
            </a:pPr>
            <a:r>
              <a:rPr lang="es-ES" sz="2800">
                <a:cs typeface="Arial" charset="0"/>
              </a:rPr>
              <a:t>Adecuaciones según las exigencias y necesidades del deporte.</a:t>
            </a:r>
          </a:p>
          <a:p>
            <a:pPr marL="660400" indent="-660400" algn="just">
              <a:buFont typeface="Wingdings" pitchFamily="2" charset="2"/>
              <a:buChar char="q"/>
            </a:pPr>
            <a:endParaRPr lang="es-ES" sz="2800">
              <a:cs typeface="Arial" charset="0"/>
            </a:endParaRPr>
          </a:p>
        </p:txBody>
      </p:sp>
      <p:pic>
        <p:nvPicPr>
          <p:cNvPr id="3" name="Imagen 23"/>
          <p:cNvPicPr>
            <a:picLocks noChangeAspect="1" noChangeArrowheads="1"/>
          </p:cNvPicPr>
          <p:nvPr/>
        </p:nvPicPr>
        <p:blipFill>
          <a:blip r:embed="rId2"/>
          <a:srcRect/>
          <a:stretch>
            <a:fillRect/>
          </a:stretch>
        </p:blipFill>
        <p:spPr bwMode="auto">
          <a:xfrm>
            <a:off x="500034" y="5786454"/>
            <a:ext cx="1357322" cy="85725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Rectángulo"/>
          <p:cNvSpPr>
            <a:spLocks noChangeArrowheads="1"/>
          </p:cNvSpPr>
          <p:nvPr/>
        </p:nvSpPr>
        <p:spPr bwMode="auto">
          <a:xfrm>
            <a:off x="0" y="-285750"/>
            <a:ext cx="8715375" cy="7063472"/>
          </a:xfrm>
          <a:prstGeom prst="rect">
            <a:avLst/>
          </a:prstGeom>
          <a:noFill/>
          <a:ln w="9525">
            <a:noFill/>
            <a:miter lim="800000"/>
            <a:headEnd/>
            <a:tailEnd/>
          </a:ln>
        </p:spPr>
        <p:txBody>
          <a:bodyPr>
            <a:spAutoFit/>
          </a:bodyPr>
          <a:lstStyle/>
          <a:p>
            <a:pPr marL="660400" indent="-660400" algn="ctr"/>
            <a:endParaRPr lang="es-ES" sz="2400" b="1" dirty="0">
              <a:solidFill>
                <a:srgbClr val="000000"/>
              </a:solidFill>
              <a:cs typeface="Arial" charset="0"/>
            </a:endParaRPr>
          </a:p>
          <a:p>
            <a:pPr marL="660400" indent="-660400" algn="ctr"/>
            <a:r>
              <a:rPr lang="es-ES" sz="2400" b="1" dirty="0">
                <a:solidFill>
                  <a:srgbClr val="000000"/>
                </a:solidFill>
                <a:cs typeface="Arial" charset="0"/>
              </a:rPr>
              <a:t>Sistema de Enseñanza</a:t>
            </a:r>
          </a:p>
          <a:p>
            <a:pPr marL="660400" indent="-660400" algn="ctr"/>
            <a:endParaRPr lang="es-ES" sz="2400" b="1" dirty="0" smtClean="0">
              <a:solidFill>
                <a:srgbClr val="000000"/>
              </a:solidFill>
              <a:cs typeface="Arial" charset="0"/>
            </a:endParaRPr>
          </a:p>
          <a:p>
            <a:pPr marL="660400" indent="-660400" algn="ctr"/>
            <a:endParaRPr lang="es-ES" sz="2400" b="1" dirty="0">
              <a:solidFill>
                <a:srgbClr val="000000"/>
              </a:solidFill>
              <a:cs typeface="Arial" charset="0"/>
            </a:endParaRPr>
          </a:p>
          <a:p>
            <a:pPr marL="660400" indent="-660400" algn="just">
              <a:buFont typeface="Wingdings" pitchFamily="2" charset="2"/>
              <a:buChar char="q"/>
            </a:pPr>
            <a:r>
              <a:rPr lang="es-ES" sz="2100" dirty="0">
                <a:cs typeface="Arial" charset="0"/>
              </a:rPr>
              <a:t>Objetivos generales y específicos a alcanzar por edades y etapas de enseñanza</a:t>
            </a:r>
            <a:r>
              <a:rPr lang="es-ES" sz="2100" dirty="0" smtClean="0">
                <a:cs typeface="Arial" charset="0"/>
              </a:rPr>
              <a:t>.</a:t>
            </a:r>
          </a:p>
          <a:p>
            <a:pPr marL="660400" indent="-660400" algn="just"/>
            <a:endParaRPr lang="es-ES" sz="2100" dirty="0">
              <a:cs typeface="Arial" charset="0"/>
            </a:endParaRPr>
          </a:p>
          <a:p>
            <a:pPr marL="660400" indent="-660400" algn="just">
              <a:buFont typeface="Wingdings" pitchFamily="2" charset="2"/>
              <a:buChar char="q"/>
            </a:pPr>
            <a:r>
              <a:rPr lang="es-ES" sz="2100" dirty="0">
                <a:cs typeface="Arial" charset="0"/>
              </a:rPr>
              <a:t>Indicaciones metodológicas para la aplicación de los contenidos</a:t>
            </a:r>
            <a:r>
              <a:rPr lang="es-ES" sz="2100" dirty="0" smtClean="0">
                <a:cs typeface="Arial" charset="0"/>
              </a:rPr>
              <a:t>.</a:t>
            </a:r>
          </a:p>
          <a:p>
            <a:pPr marL="660400" indent="-660400" algn="just"/>
            <a:endParaRPr lang="es-ES" sz="2100" dirty="0">
              <a:cs typeface="Arial" charset="0"/>
            </a:endParaRPr>
          </a:p>
          <a:p>
            <a:pPr marL="660400" indent="-660400" algn="just">
              <a:buFont typeface="Wingdings" pitchFamily="2" charset="2"/>
              <a:buChar char="q"/>
            </a:pPr>
            <a:r>
              <a:rPr lang="es-ES" sz="2100" dirty="0">
                <a:cs typeface="Arial" charset="0"/>
              </a:rPr>
              <a:t>Recomendaciones de métodos y medios a emplear según corresponda para el logro de los objetivos que se proponen y con el adecuado tratamiento a la formación de valores añadidos</a:t>
            </a:r>
            <a:r>
              <a:rPr lang="es-ES" sz="2100" dirty="0" smtClean="0">
                <a:cs typeface="Arial" charset="0"/>
              </a:rPr>
              <a:t>.</a:t>
            </a:r>
          </a:p>
          <a:p>
            <a:pPr marL="660400" indent="-660400" algn="just"/>
            <a:endParaRPr lang="es-ES" sz="2100" dirty="0">
              <a:cs typeface="Arial" charset="0"/>
            </a:endParaRPr>
          </a:p>
          <a:p>
            <a:pPr marL="660400" indent="-660400" algn="just">
              <a:buFont typeface="Wingdings" pitchFamily="2" charset="2"/>
              <a:buChar char="q"/>
            </a:pPr>
            <a:r>
              <a:rPr lang="es-ES" sz="2100" dirty="0">
                <a:cs typeface="Arial" charset="0"/>
              </a:rPr>
              <a:t>Preparación teórica, física, técnica, táctica, psicológica</a:t>
            </a:r>
            <a:r>
              <a:rPr lang="es-ES" sz="2100" dirty="0" smtClean="0">
                <a:cs typeface="Arial" charset="0"/>
              </a:rPr>
              <a:t>.</a:t>
            </a:r>
          </a:p>
          <a:p>
            <a:pPr marL="660400" indent="-660400" algn="just"/>
            <a:endParaRPr lang="es-ES" sz="2100" dirty="0">
              <a:cs typeface="Arial" charset="0"/>
            </a:endParaRPr>
          </a:p>
          <a:p>
            <a:pPr marL="660400" indent="-660400" algn="just">
              <a:buFont typeface="Wingdings" pitchFamily="2" charset="2"/>
              <a:buChar char="q"/>
            </a:pPr>
            <a:r>
              <a:rPr lang="es-ES" sz="2100" dirty="0">
                <a:cs typeface="Arial" charset="0"/>
              </a:rPr>
              <a:t>Propuestas de horas clases por unidades o sesiones de entrenamiento según R/54 y características del deporte</a:t>
            </a:r>
            <a:r>
              <a:rPr lang="es-ES" sz="2100" dirty="0" smtClean="0">
                <a:cs typeface="Arial" charset="0"/>
              </a:rPr>
              <a:t>.</a:t>
            </a:r>
          </a:p>
          <a:p>
            <a:pPr marL="660400" indent="-660400" algn="just"/>
            <a:endParaRPr lang="es-ES" sz="2100" dirty="0">
              <a:cs typeface="Arial" charset="0"/>
            </a:endParaRPr>
          </a:p>
          <a:p>
            <a:pPr marL="660400" indent="-660400" algn="just">
              <a:buFont typeface="Wingdings" pitchFamily="2" charset="2"/>
              <a:buChar char="q"/>
            </a:pPr>
            <a:r>
              <a:rPr lang="es-ES" sz="2100" dirty="0">
                <a:cs typeface="Arial" charset="0"/>
              </a:rPr>
              <a:t>Pruebas pedagógicas, médicas, psicológicas y otras formas de control que se consideren para evaluar los objetivos propuestos, por edades.</a:t>
            </a:r>
          </a:p>
        </p:txBody>
      </p:sp>
      <p:pic>
        <p:nvPicPr>
          <p:cNvPr id="3" name="Imagen 23"/>
          <p:cNvPicPr>
            <a:picLocks noChangeAspect="1" noChangeArrowheads="1"/>
          </p:cNvPicPr>
          <p:nvPr/>
        </p:nvPicPr>
        <p:blipFill>
          <a:blip r:embed="rId2"/>
          <a:srcRect/>
          <a:stretch>
            <a:fillRect/>
          </a:stretch>
        </p:blipFill>
        <p:spPr bwMode="auto">
          <a:xfrm>
            <a:off x="7286644" y="214290"/>
            <a:ext cx="1357322" cy="92869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Rectángulo"/>
          <p:cNvSpPr>
            <a:spLocks noChangeArrowheads="1"/>
          </p:cNvSpPr>
          <p:nvPr/>
        </p:nvSpPr>
        <p:spPr bwMode="auto">
          <a:xfrm>
            <a:off x="0" y="0"/>
            <a:ext cx="8786813" cy="7602081"/>
          </a:xfrm>
          <a:prstGeom prst="rect">
            <a:avLst/>
          </a:prstGeom>
          <a:noFill/>
          <a:ln w="9525">
            <a:noFill/>
            <a:miter lim="800000"/>
            <a:headEnd/>
            <a:tailEnd/>
          </a:ln>
        </p:spPr>
        <p:txBody>
          <a:bodyPr>
            <a:spAutoFit/>
          </a:bodyPr>
          <a:lstStyle/>
          <a:p>
            <a:pPr marL="990600" lvl="1" indent="-533400" algn="ctr"/>
            <a:endParaRPr lang="es-ES" sz="2800" b="1" dirty="0">
              <a:solidFill>
                <a:srgbClr val="000000"/>
              </a:solidFill>
              <a:cs typeface="Arial" charset="0"/>
            </a:endParaRPr>
          </a:p>
          <a:p>
            <a:pPr marL="990600" lvl="1" indent="-533400" algn="ctr"/>
            <a:r>
              <a:rPr lang="es-ES" sz="2400" b="1" dirty="0">
                <a:solidFill>
                  <a:srgbClr val="000000"/>
                </a:solidFill>
                <a:cs typeface="Arial" charset="0"/>
              </a:rPr>
              <a:t>Sistema Competitivo</a:t>
            </a:r>
          </a:p>
          <a:p>
            <a:pPr marL="990600" lvl="1" indent="-533400" algn="ctr"/>
            <a:endParaRPr lang="es-ES" sz="2400" b="1" dirty="0">
              <a:solidFill>
                <a:srgbClr val="000000"/>
              </a:solidFill>
              <a:cs typeface="Arial" charset="0"/>
            </a:endParaRPr>
          </a:p>
          <a:p>
            <a:pPr marL="990600" lvl="1" indent="-533400" algn="just">
              <a:buFont typeface="Wingdings" pitchFamily="2" charset="2"/>
              <a:buChar char="q"/>
            </a:pPr>
            <a:r>
              <a:rPr lang="es-ES" sz="2400" dirty="0">
                <a:cs typeface="Arial" charset="0"/>
              </a:rPr>
              <a:t>Correspondencia con el cumplimiento de los objetivos propuestos a partir de la distribución y tiempo de desarrollo de los contenidos establecidos.</a:t>
            </a:r>
          </a:p>
          <a:p>
            <a:pPr marL="990600" lvl="1" indent="-533400" algn="just"/>
            <a:endParaRPr lang="es-ES" sz="2400" dirty="0">
              <a:cs typeface="Arial" charset="0"/>
            </a:endParaRPr>
          </a:p>
          <a:p>
            <a:pPr marL="990600" lvl="1" indent="-533400" algn="ctr"/>
            <a:r>
              <a:rPr lang="es-ES" sz="2400" b="1" dirty="0">
                <a:cs typeface="Arial" charset="0"/>
              </a:rPr>
              <a:t>Sistema de Selección</a:t>
            </a:r>
          </a:p>
          <a:p>
            <a:pPr marL="990600" lvl="1" indent="-533400" algn="ctr"/>
            <a:endParaRPr lang="es-ES" sz="2400" b="1" dirty="0">
              <a:cs typeface="Arial" charset="0"/>
            </a:endParaRPr>
          </a:p>
          <a:p>
            <a:pPr marL="990600" lvl="1" indent="-533400" algn="just">
              <a:buFont typeface="Wingdings" pitchFamily="2" charset="2"/>
              <a:buChar char="q"/>
            </a:pPr>
            <a:r>
              <a:rPr lang="es-ES" sz="2400" dirty="0">
                <a:cs typeface="Arial" charset="0"/>
              </a:rPr>
              <a:t>Normas de ingreso y continuidad para los diferentes niveles, categorías y edades</a:t>
            </a:r>
            <a:r>
              <a:rPr lang="es-ES" sz="2400" dirty="0" smtClean="0">
                <a:cs typeface="Arial" charset="0"/>
              </a:rPr>
              <a:t>.</a:t>
            </a:r>
          </a:p>
          <a:p>
            <a:pPr marL="990600" lvl="1" indent="-533400" algn="just"/>
            <a:endParaRPr lang="es-ES" sz="2400" dirty="0">
              <a:cs typeface="Arial" charset="0"/>
            </a:endParaRPr>
          </a:p>
          <a:p>
            <a:pPr marL="990600" lvl="1" indent="-533400" algn="just">
              <a:buFont typeface="Wingdings" pitchFamily="2" charset="2"/>
              <a:buChar char="q"/>
            </a:pPr>
            <a:r>
              <a:rPr lang="es-ES" sz="2400" dirty="0">
                <a:cs typeface="Arial" charset="0"/>
              </a:rPr>
              <a:t>Pruebas pedagógicas, médicas, psicológicas, con sus indicadores, para el Ingresos a la EIDE y Escuelas Nacionales.</a:t>
            </a:r>
          </a:p>
          <a:p>
            <a:pPr marL="990600" lvl="1" indent="-533400" algn="just"/>
            <a:endParaRPr lang="es-ES" sz="2400" b="1" dirty="0">
              <a:solidFill>
                <a:srgbClr val="000000"/>
              </a:solidFill>
              <a:cs typeface="Arial" charset="0"/>
            </a:endParaRPr>
          </a:p>
          <a:p>
            <a:pPr marL="990600" lvl="1" indent="-533400"/>
            <a:r>
              <a:rPr lang="es-ES" sz="2400" b="1" dirty="0">
                <a:solidFill>
                  <a:srgbClr val="000000"/>
                </a:solidFill>
                <a:cs typeface="Arial" charset="0"/>
              </a:rPr>
              <a:t>                  Bibliografía </a:t>
            </a:r>
            <a:r>
              <a:rPr lang="es-ES" sz="2400" b="1" dirty="0">
                <a:cs typeface="Arial" charset="0"/>
              </a:rPr>
              <a:t>consultada y a consultar.</a:t>
            </a:r>
            <a:endParaRPr lang="es-ES" sz="2400" dirty="0">
              <a:cs typeface="Arial" charset="0"/>
            </a:endParaRPr>
          </a:p>
          <a:p>
            <a:pPr marL="990600" lvl="1" indent="-533400" algn="just"/>
            <a:endParaRPr lang="es-ES" sz="2400" b="1" dirty="0">
              <a:solidFill>
                <a:srgbClr val="000000"/>
              </a:solidFill>
              <a:cs typeface="Arial" charset="0"/>
            </a:endParaRPr>
          </a:p>
          <a:p>
            <a:pPr marL="990600" lvl="1" indent="-533400" algn="just"/>
            <a:endParaRPr lang="es-ES" sz="2400" b="1" dirty="0">
              <a:cs typeface="Arial" charset="0"/>
            </a:endParaRPr>
          </a:p>
          <a:p>
            <a:pPr marL="990600" lvl="1" indent="-533400" algn="just">
              <a:buFont typeface="Wingdings" pitchFamily="2" charset="2"/>
              <a:buChar char="q"/>
            </a:pPr>
            <a:endParaRPr lang="es-ES" sz="2800" dirty="0">
              <a:cs typeface="Arial" charset="0"/>
            </a:endParaRPr>
          </a:p>
        </p:txBody>
      </p:sp>
      <p:pic>
        <p:nvPicPr>
          <p:cNvPr id="3" name="Imagen 23"/>
          <p:cNvPicPr>
            <a:picLocks noChangeAspect="1" noChangeArrowheads="1"/>
          </p:cNvPicPr>
          <p:nvPr/>
        </p:nvPicPr>
        <p:blipFill>
          <a:blip r:embed="rId2"/>
          <a:srcRect/>
          <a:stretch>
            <a:fillRect/>
          </a:stretch>
        </p:blipFill>
        <p:spPr bwMode="auto">
          <a:xfrm>
            <a:off x="500034" y="357166"/>
            <a:ext cx="1357322" cy="78581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313" y="0"/>
            <a:ext cx="8429625" cy="7109639"/>
          </a:xfrm>
          <a:prstGeom prst="rect">
            <a:avLst/>
          </a:prstGeom>
        </p:spPr>
        <p:txBody>
          <a:bodyPr>
            <a:spAutoFit/>
          </a:bodyPr>
          <a:lstStyle/>
          <a:p>
            <a:pPr algn="ctr"/>
            <a:r>
              <a:rPr lang="es-ES" sz="2400" b="1" dirty="0">
                <a:ea typeface="Times New Roman" pitchFamily="18" charset="0"/>
                <a:cs typeface="Arial" charset="0"/>
              </a:rPr>
              <a:t>Aspectos rediseñados.</a:t>
            </a:r>
            <a:r>
              <a:rPr lang="es-ES" sz="2400" dirty="0">
                <a:ea typeface="Times New Roman" pitchFamily="18" charset="0"/>
                <a:cs typeface="Arial" charset="0"/>
              </a:rPr>
              <a:t> </a:t>
            </a:r>
          </a:p>
          <a:p>
            <a:pPr algn="ctr"/>
            <a:endParaRPr lang="es-ES" sz="2400" dirty="0">
              <a:ea typeface="Times New Roman" pitchFamily="18" charset="0"/>
              <a:cs typeface="Arial" charset="0"/>
            </a:endParaRPr>
          </a:p>
          <a:p>
            <a:r>
              <a:rPr lang="es-ES" sz="2400" b="1" dirty="0">
                <a:ea typeface="Times New Roman" pitchFamily="18" charset="0"/>
                <a:cs typeface="Arial" charset="0"/>
              </a:rPr>
              <a:t>Introducción</a:t>
            </a:r>
          </a:p>
          <a:p>
            <a:pPr marL="457200" indent="-457200" algn="just">
              <a:buFont typeface="Wingdings" pitchFamily="2" charset="2"/>
              <a:buChar char="q"/>
            </a:pPr>
            <a:r>
              <a:rPr lang="es-ES" sz="2400" dirty="0">
                <a:ea typeface="Times New Roman" pitchFamily="18" charset="0"/>
                <a:cs typeface="Arial" charset="0"/>
              </a:rPr>
              <a:t>Se incorporaron elementos históricos de relevancia para elevar el nivel de conocimientos de los niños, adolescentes, jóvenes y adultos que practican el baloncesto.</a:t>
            </a:r>
          </a:p>
          <a:p>
            <a:pPr algn="ctr"/>
            <a:endParaRPr lang="es-ES" sz="2400" b="1" dirty="0" smtClean="0">
              <a:ea typeface="Times New Roman" pitchFamily="18" charset="0"/>
              <a:cs typeface="Arial" charset="0"/>
            </a:endParaRPr>
          </a:p>
          <a:p>
            <a:pPr algn="ctr"/>
            <a:r>
              <a:rPr lang="es-ES" sz="2400" b="1" dirty="0" smtClean="0">
                <a:ea typeface="Times New Roman" pitchFamily="18" charset="0"/>
                <a:cs typeface="Arial" charset="0"/>
              </a:rPr>
              <a:t>Reseña del deporte nacional e internacional.</a:t>
            </a:r>
          </a:p>
          <a:p>
            <a:pPr algn="ctr"/>
            <a:endParaRPr lang="es-ES" sz="2400" b="1" dirty="0" smtClean="0">
              <a:ea typeface="Times New Roman" pitchFamily="18" charset="0"/>
              <a:cs typeface="Arial" charset="0"/>
            </a:endParaRPr>
          </a:p>
          <a:p>
            <a:pPr marL="457200" indent="-457200" algn="just">
              <a:buFont typeface="Wingdings" pitchFamily="2" charset="2"/>
              <a:buChar char="q"/>
            </a:pPr>
            <a:r>
              <a:rPr lang="es-ES" sz="2400" dirty="0" smtClean="0">
                <a:ea typeface="Times New Roman" pitchFamily="18" charset="0"/>
                <a:cs typeface="Arial" charset="0"/>
              </a:rPr>
              <a:t>Actualización de los resultados alcanzados por la Selección Nacional Femenina durante el ciclo olímpico que concluye.</a:t>
            </a:r>
          </a:p>
          <a:p>
            <a:pPr algn="just">
              <a:buFont typeface="Wingdings" pitchFamily="2" charset="2"/>
              <a:buNone/>
            </a:pPr>
            <a:endParaRPr lang="es-ES" sz="2400" dirty="0" smtClean="0">
              <a:ea typeface="Times New Roman" pitchFamily="18" charset="0"/>
              <a:cs typeface="Arial" charset="0"/>
            </a:endParaRPr>
          </a:p>
          <a:p>
            <a:pPr marL="457200" indent="-457200" algn="just">
              <a:buFont typeface="Wingdings" pitchFamily="2" charset="2"/>
              <a:buChar char="q"/>
            </a:pPr>
            <a:r>
              <a:rPr lang="es-ES" sz="2400" dirty="0" smtClean="0">
                <a:ea typeface="Times New Roman" pitchFamily="18" charset="0"/>
                <a:cs typeface="Arial" charset="0"/>
              </a:rPr>
              <a:t>Designación del ex atleta de la Selección Nacional de Baloncesto masculina Ruperto Nicolás Herrera Tabio, exaltado como miembro al Salón de la Fama del baloncesto mundial. </a:t>
            </a:r>
          </a:p>
          <a:p>
            <a:pPr algn="just">
              <a:buFont typeface="Wingdings" pitchFamily="2" charset="2"/>
              <a:buChar char="q"/>
            </a:pPr>
            <a:endParaRPr lang="es-ES" sz="2400" dirty="0">
              <a:ea typeface="Times New Roman" pitchFamily="18" charset="0"/>
              <a:cs typeface="Arial" charset="0"/>
            </a:endParaRPr>
          </a:p>
        </p:txBody>
      </p:sp>
      <p:pic>
        <p:nvPicPr>
          <p:cNvPr id="3" name="Imagen 23"/>
          <p:cNvPicPr>
            <a:picLocks noChangeAspect="1" noChangeArrowheads="1"/>
          </p:cNvPicPr>
          <p:nvPr/>
        </p:nvPicPr>
        <p:blipFill>
          <a:blip r:embed="rId2"/>
          <a:srcRect/>
          <a:stretch>
            <a:fillRect/>
          </a:stretch>
        </p:blipFill>
        <p:spPr bwMode="auto">
          <a:xfrm>
            <a:off x="7000892" y="214290"/>
            <a:ext cx="1571636" cy="78581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85728"/>
            <a:ext cx="8429684" cy="6370975"/>
          </a:xfrm>
          <a:prstGeom prst="rect">
            <a:avLst/>
          </a:prstGeom>
        </p:spPr>
        <p:txBody>
          <a:bodyPr wrap="square">
            <a:spAutoFit/>
          </a:bodyPr>
          <a:lstStyle/>
          <a:p>
            <a:pPr algn="ctr"/>
            <a:r>
              <a:rPr lang="es-ES" sz="2400" b="1" dirty="0" smtClean="0">
                <a:ea typeface="Times New Roman" pitchFamily="18" charset="0"/>
                <a:cs typeface="Arial" charset="0"/>
              </a:rPr>
              <a:t>               Reseña del deporte nacional e internacional.</a:t>
            </a:r>
          </a:p>
          <a:p>
            <a:pPr algn="ctr"/>
            <a:endParaRPr lang="es-ES" sz="2400" b="1" dirty="0" smtClean="0">
              <a:ea typeface="Times New Roman" pitchFamily="18" charset="0"/>
              <a:cs typeface="Arial" charset="0"/>
            </a:endParaRPr>
          </a:p>
          <a:p>
            <a:pPr algn="just">
              <a:buFont typeface="Wingdings" pitchFamily="2" charset="2"/>
              <a:buNone/>
            </a:pPr>
            <a:endParaRPr lang="es-ES" sz="2400" dirty="0" smtClean="0">
              <a:ea typeface="Times New Roman" pitchFamily="18" charset="0"/>
              <a:cs typeface="Arial" charset="0"/>
            </a:endParaRPr>
          </a:p>
          <a:p>
            <a:pPr marL="457200" indent="-457200" algn="just">
              <a:buFont typeface="Wingdings" pitchFamily="2" charset="2"/>
              <a:buChar char="q"/>
            </a:pPr>
            <a:r>
              <a:rPr lang="es-ES" sz="2400" dirty="0" smtClean="0">
                <a:ea typeface="Times New Roman" pitchFamily="18" charset="0"/>
                <a:cs typeface="Arial" charset="0"/>
              </a:rPr>
              <a:t>Presencia en Cuba por vez primera de un campamento y clínicas con la participación de Leyendas y Directivos de la NBA, que trajo por consiguiente la participación de más de 300 personas entre atletas, técnicos, árbitros, entrenadores y directivos cubanos que se beneficiaron con esta actividad.</a:t>
            </a:r>
          </a:p>
          <a:p>
            <a:pPr marL="457200" indent="-457200" algn="just">
              <a:buFont typeface="Wingdings" pitchFamily="2" charset="2"/>
              <a:buChar char="q"/>
            </a:pPr>
            <a:endParaRPr lang="es-ES" sz="2400" dirty="0" smtClean="0">
              <a:ea typeface="Times New Roman" pitchFamily="18" charset="0"/>
              <a:cs typeface="Arial" charset="0"/>
            </a:endParaRPr>
          </a:p>
          <a:p>
            <a:pPr marL="457200" indent="-457200" algn="just">
              <a:buFont typeface="Wingdings" pitchFamily="2" charset="2"/>
              <a:buChar char="q"/>
            </a:pPr>
            <a:r>
              <a:rPr lang="es-ES" sz="2400" dirty="0" smtClean="0">
                <a:ea typeface="Times New Roman" pitchFamily="18" charset="0"/>
                <a:cs typeface="Arial" charset="0"/>
              </a:rPr>
              <a:t>La participación de 2 atletas cubanos en el Campamento Internacional Sin Fronteras en República Dominicana y la elección de Yoanki Mensia de SSP para el Campamento Mundial de la NBA en Toronto durante el Fin de semana de Todos Estrellas.</a:t>
            </a:r>
          </a:p>
          <a:p>
            <a:pPr algn="just">
              <a:buFont typeface="Wingdings" pitchFamily="2" charset="2"/>
              <a:buChar char="q"/>
            </a:pPr>
            <a:endParaRPr lang="es-ES" sz="2400" dirty="0" smtClean="0">
              <a:ea typeface="Times New Roman" pitchFamily="18" charset="0"/>
              <a:cs typeface="Arial" charset="0"/>
            </a:endParaRPr>
          </a:p>
          <a:p>
            <a:pPr algn="ctr"/>
            <a:endParaRPr lang="es-ES" sz="2400" dirty="0">
              <a:ea typeface="Times New Roman" pitchFamily="18" charset="0"/>
              <a:cs typeface="Arial" charset="0"/>
            </a:endParaRPr>
          </a:p>
        </p:txBody>
      </p:sp>
      <p:pic>
        <p:nvPicPr>
          <p:cNvPr id="3" name="Imagen 23"/>
          <p:cNvPicPr>
            <a:picLocks noChangeAspect="1" noChangeArrowheads="1"/>
          </p:cNvPicPr>
          <p:nvPr/>
        </p:nvPicPr>
        <p:blipFill>
          <a:blip r:embed="rId2"/>
          <a:srcRect/>
          <a:stretch>
            <a:fillRect/>
          </a:stretch>
        </p:blipFill>
        <p:spPr bwMode="auto">
          <a:xfrm>
            <a:off x="285720" y="214290"/>
            <a:ext cx="1285884" cy="107157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Rectángulo"/>
          <p:cNvSpPr>
            <a:spLocks noChangeArrowheads="1"/>
          </p:cNvSpPr>
          <p:nvPr/>
        </p:nvSpPr>
        <p:spPr bwMode="auto">
          <a:xfrm>
            <a:off x="214313" y="0"/>
            <a:ext cx="8501062" cy="6894195"/>
          </a:xfrm>
          <a:prstGeom prst="rect">
            <a:avLst/>
          </a:prstGeom>
          <a:noFill/>
          <a:ln w="9525">
            <a:noFill/>
            <a:miter lim="800000"/>
            <a:headEnd/>
            <a:tailEnd/>
          </a:ln>
        </p:spPr>
        <p:txBody>
          <a:bodyPr>
            <a:spAutoFit/>
          </a:bodyPr>
          <a:lstStyle/>
          <a:p>
            <a:pPr marL="660400" indent="-660400" algn="ctr"/>
            <a:endParaRPr lang="es-ES" sz="2400" b="1" dirty="0">
              <a:solidFill>
                <a:srgbClr val="000000"/>
              </a:solidFill>
              <a:cs typeface="Arial" charset="0"/>
            </a:endParaRPr>
          </a:p>
          <a:p>
            <a:pPr marL="660400" indent="-660400" algn="ctr"/>
            <a:r>
              <a:rPr lang="es-ES" sz="2200" b="1" dirty="0">
                <a:solidFill>
                  <a:srgbClr val="000000"/>
                </a:solidFill>
                <a:cs typeface="Arial" charset="0"/>
              </a:rPr>
              <a:t>Sistema de Enseñanza</a:t>
            </a:r>
          </a:p>
          <a:p>
            <a:pPr marL="660400" indent="-660400" algn="just"/>
            <a:endParaRPr lang="es-ES" sz="2200" dirty="0">
              <a:solidFill>
                <a:srgbClr val="000000"/>
              </a:solidFill>
              <a:cs typeface="Arial" charset="0"/>
            </a:endParaRPr>
          </a:p>
          <a:p>
            <a:pPr marL="660400" indent="-660400" algn="just">
              <a:buFont typeface="Wingdings" pitchFamily="2" charset="2"/>
              <a:buChar char="q"/>
            </a:pPr>
            <a:r>
              <a:rPr lang="es-ES" sz="2200" dirty="0">
                <a:solidFill>
                  <a:srgbClr val="000000"/>
                </a:solidFill>
                <a:cs typeface="Arial" charset="0"/>
              </a:rPr>
              <a:t>Precisión necesaria relacionada con la importancia que debemos prestarle al proceso de enseñanza-aprendizaje en las áreas y </a:t>
            </a:r>
            <a:r>
              <a:rPr lang="es-ES" sz="2200" dirty="0">
                <a:cs typeface="Arial" charset="0"/>
              </a:rPr>
              <a:t>Combinados Deportivos, catalogados como el eslabón primario más importante en el Sistema Deportivo Cubano.</a:t>
            </a:r>
          </a:p>
          <a:p>
            <a:pPr marL="660400" indent="-660400" algn="just">
              <a:buFont typeface="Wingdings" pitchFamily="2" charset="2"/>
              <a:buChar char="q"/>
            </a:pPr>
            <a:endParaRPr lang="es-ES" sz="2200" dirty="0">
              <a:cs typeface="Arial" charset="0"/>
            </a:endParaRPr>
          </a:p>
          <a:p>
            <a:pPr marL="660400" indent="-660400" algn="just">
              <a:buFont typeface="Wingdings" pitchFamily="2" charset="2"/>
              <a:buChar char="q"/>
            </a:pPr>
            <a:r>
              <a:rPr lang="es-ES" sz="2200" dirty="0">
                <a:cs typeface="Arial" charset="0"/>
              </a:rPr>
              <a:t>Los Programas de Enseñanza están orientados para niños, adolescentes y jóvenes de iniciación, reservas y perspectivas inmediatas que se inician en la práctica del </a:t>
            </a:r>
            <a:r>
              <a:rPr lang="es-ES" sz="2200" dirty="0" smtClean="0">
                <a:cs typeface="Arial" charset="0"/>
              </a:rPr>
              <a:t>baloncesto.</a:t>
            </a:r>
          </a:p>
          <a:p>
            <a:pPr marL="660400" indent="-660400" algn="just">
              <a:buFont typeface="Wingdings" pitchFamily="2" charset="2"/>
              <a:buChar char="q"/>
            </a:pPr>
            <a:endParaRPr lang="es-ES" sz="2200" dirty="0" smtClean="0">
              <a:cs typeface="Arial" charset="0"/>
            </a:endParaRPr>
          </a:p>
          <a:p>
            <a:pPr marL="660400" indent="-660400" algn="just">
              <a:buFont typeface="Wingdings" pitchFamily="2" charset="2"/>
              <a:buChar char="q"/>
            </a:pPr>
            <a:r>
              <a:rPr lang="es-ES" sz="2200" dirty="0" smtClean="0">
                <a:cs typeface="Arial" charset="0"/>
              </a:rPr>
              <a:t>Su objetivo es </a:t>
            </a:r>
            <a:r>
              <a:rPr lang="es-ES" sz="2200" dirty="0">
                <a:cs typeface="Arial" charset="0"/>
              </a:rPr>
              <a:t>desarrollar las habilidades, destrezas, conocimientos básicos y capacidades generales e indispensables para su práctica sistemática y organizada, y que no forman parte de la matrícula de las EIDE y las Escuelas Nacionales de Formación de Atletas.</a:t>
            </a:r>
          </a:p>
          <a:p>
            <a:pPr marL="660400" indent="-660400" algn="just"/>
            <a:endParaRPr lang="es-ES" sz="2200" dirty="0">
              <a:cs typeface="Arial" charset="0"/>
            </a:endParaRPr>
          </a:p>
          <a:p>
            <a:pPr marL="660400" indent="-660400" algn="just">
              <a:buFont typeface="Wingdings" pitchFamily="2" charset="2"/>
              <a:buChar char="q"/>
            </a:pPr>
            <a:endParaRPr lang="es-ES" sz="2200" dirty="0">
              <a:solidFill>
                <a:srgbClr val="000000"/>
              </a:solidFill>
              <a:cs typeface="Arial" charset="0"/>
            </a:endParaRPr>
          </a:p>
        </p:txBody>
      </p:sp>
      <p:pic>
        <p:nvPicPr>
          <p:cNvPr id="3" name="Imagen 23"/>
          <p:cNvPicPr>
            <a:picLocks noChangeAspect="1" noChangeArrowheads="1"/>
          </p:cNvPicPr>
          <p:nvPr/>
        </p:nvPicPr>
        <p:blipFill>
          <a:blip r:embed="rId2"/>
          <a:srcRect/>
          <a:stretch>
            <a:fillRect/>
          </a:stretch>
        </p:blipFill>
        <p:spPr bwMode="auto">
          <a:xfrm>
            <a:off x="7429520" y="214290"/>
            <a:ext cx="1143008" cy="78581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8715375" cy="6278642"/>
          </a:xfrm>
          <a:prstGeom prst="rect">
            <a:avLst/>
          </a:prstGeom>
          <a:noFill/>
          <a:ln w="9525">
            <a:noFill/>
            <a:miter lim="800000"/>
            <a:headEnd/>
            <a:tailEnd/>
          </a:ln>
        </p:spPr>
        <p:txBody>
          <a:bodyPr anchor="ctr">
            <a:spAutoFit/>
          </a:bodyPr>
          <a:lstStyle/>
          <a:p>
            <a:pPr marL="457200" indent="-457200" algn="just">
              <a:buFont typeface="Wingdings" pitchFamily="2" charset="2"/>
              <a:buChar char="q"/>
            </a:pPr>
            <a:endParaRPr lang="es-ES" sz="2400" dirty="0" smtClean="0">
              <a:ea typeface="Calibri" pitchFamily="34" charset="0"/>
              <a:cs typeface="Arial" charset="0"/>
            </a:endParaRPr>
          </a:p>
          <a:p>
            <a:pPr marL="457200" indent="-457200" algn="just"/>
            <a:r>
              <a:rPr lang="es-ES" sz="2400" b="1" dirty="0" smtClean="0">
                <a:ea typeface="Calibri" pitchFamily="34" charset="0"/>
                <a:cs typeface="Arial" charset="0"/>
              </a:rPr>
              <a:t>Programa de Enseñanza, continuación…..</a:t>
            </a:r>
          </a:p>
          <a:p>
            <a:pPr marL="457200" indent="-457200" algn="just"/>
            <a:endParaRPr lang="es-ES" sz="2400" dirty="0">
              <a:ea typeface="Calibri" pitchFamily="34" charset="0"/>
              <a:cs typeface="Arial" charset="0"/>
            </a:endParaRPr>
          </a:p>
          <a:p>
            <a:pPr marL="457200" indent="-457200" algn="just">
              <a:buFont typeface="Wingdings" pitchFamily="2" charset="2"/>
              <a:buChar char="q"/>
            </a:pPr>
            <a:r>
              <a:rPr lang="es-ES" sz="2200" dirty="0">
                <a:ea typeface="Calibri" pitchFamily="34" charset="0"/>
                <a:cs typeface="Arial" charset="0"/>
              </a:rPr>
              <a:t>Los objetivos generales y específicos deben ser orientados por edades y etapas de enseñanza y su distribución en correspondencia con la cantidad de horas clases según características del deporte.</a:t>
            </a:r>
          </a:p>
          <a:p>
            <a:pPr marL="457200" indent="-457200" algn="just"/>
            <a:endParaRPr lang="es-ES" sz="2200" dirty="0">
              <a:ea typeface="Calibri" pitchFamily="34" charset="0"/>
              <a:cs typeface="Arial" charset="0"/>
            </a:endParaRPr>
          </a:p>
          <a:p>
            <a:pPr marL="457200" indent="-457200" algn="just" eaLnBrk="0" hangingPunct="0">
              <a:buFont typeface="Wingdings" pitchFamily="2" charset="2"/>
              <a:buChar char="q"/>
            </a:pPr>
            <a:r>
              <a:rPr lang="es-ES" sz="2200" dirty="0">
                <a:ea typeface="Calibri" pitchFamily="34" charset="0"/>
                <a:cs typeface="Arial" charset="0"/>
              </a:rPr>
              <a:t>Las indicaciones metodológicas van dirigidas para la aplicación de los contenidos en la preparación teórica, física, técnica, táctica y psicológica, describiendo los métodos y medios más adecuados a emplear según corresponda para el cumplimiento de los objetivos que se proponen y con el correcto tratamiento a la formación de valores añadidos.</a:t>
            </a:r>
          </a:p>
          <a:p>
            <a:pPr marL="457200" indent="-457200" algn="just" eaLnBrk="0" hangingPunct="0"/>
            <a:endParaRPr lang="es-ES" sz="2200" dirty="0">
              <a:ea typeface="Calibri" pitchFamily="34" charset="0"/>
              <a:cs typeface="Arial" charset="0"/>
            </a:endParaRPr>
          </a:p>
          <a:p>
            <a:pPr marL="457200" indent="-457200" algn="just" eaLnBrk="0" hangingPunct="0">
              <a:buFont typeface="Wingdings" pitchFamily="2" charset="2"/>
              <a:buChar char="q"/>
            </a:pPr>
            <a:r>
              <a:rPr lang="es-ES" sz="2200" dirty="0">
                <a:ea typeface="Calibri" pitchFamily="34" charset="0"/>
                <a:cs typeface="Arial" charset="0"/>
              </a:rPr>
              <a:t>La evaluación debe ser de forma cuantitativa y cualitativa, con un cumplimiento de los objetivos semanales, en correspondencia con los objetivos propuestos de cada semana.</a:t>
            </a:r>
          </a:p>
        </p:txBody>
      </p:sp>
      <p:pic>
        <p:nvPicPr>
          <p:cNvPr id="3" name="Imagen 23"/>
          <p:cNvPicPr>
            <a:picLocks noChangeAspect="1" noChangeArrowheads="1"/>
          </p:cNvPicPr>
          <p:nvPr/>
        </p:nvPicPr>
        <p:blipFill>
          <a:blip r:embed="rId2"/>
          <a:srcRect/>
          <a:stretch>
            <a:fillRect/>
          </a:stretch>
        </p:blipFill>
        <p:spPr bwMode="auto">
          <a:xfrm>
            <a:off x="7358082" y="214290"/>
            <a:ext cx="1214446" cy="92869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TotalTime>
  <Words>1381</Words>
  <Application>Microsoft Office PowerPoint</Application>
  <PresentationFormat>Presentación en pantalla (4:3)</PresentationFormat>
  <Paragraphs>331</Paragraphs>
  <Slides>21</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3" baseType="lpstr">
      <vt:lpstr>Mirador</vt:lpstr>
      <vt:lpstr>Foto de Photo Editor</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Pepe</dc:creator>
  <cp:lastModifiedBy>Pepe</cp:lastModifiedBy>
  <cp:revision>44</cp:revision>
  <dcterms:created xsi:type="dcterms:W3CDTF">2016-05-12T19:41:31Z</dcterms:created>
  <dcterms:modified xsi:type="dcterms:W3CDTF">2016-05-17T19:28:41Z</dcterms:modified>
</cp:coreProperties>
</file>