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9" r:id="rId12"/>
    <p:sldId id="262" r:id="rId13"/>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1862706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109165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357287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231592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301885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26987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24944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68461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544067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2322846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7506B3-B004-4C29-B701-3B26BCFF5A63}" type="datetimeFigureOut">
              <a:rPr lang="es-ES_tradnl" smtClean="0"/>
              <a:t>01/05/2016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611797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506B3-B004-4C29-B701-3B26BCFF5A63}" type="datetimeFigureOut">
              <a:rPr lang="es-ES_tradnl" smtClean="0"/>
              <a:t>01/05/2016</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36755C-DA78-4001-8B73-1DD3A23AB5E7}" type="slidenum">
              <a:rPr lang="es-ES_tradnl" smtClean="0"/>
              <a:t>‹Nº›</a:t>
            </a:fld>
            <a:endParaRPr lang="es-ES_tradnl"/>
          </a:p>
        </p:txBody>
      </p:sp>
    </p:spTree>
    <p:extLst>
      <p:ext uri="{BB962C8B-B14F-4D97-AF65-F5344CB8AC3E}">
        <p14:creationId xmlns:p14="http://schemas.microsoft.com/office/powerpoint/2010/main" val="367646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673369"/>
            <a:ext cx="8784976" cy="2608086"/>
          </a:xfrm>
          <a:prstGeom prst="rect">
            <a:avLst/>
          </a:prstGeom>
        </p:spPr>
        <p:txBody>
          <a:bodyPr wrap="square">
            <a:spAutoFit/>
          </a:bodyPr>
          <a:lstStyle/>
          <a:p>
            <a:pPr algn="ctr">
              <a:lnSpc>
                <a:spcPct val="150000"/>
              </a:lnSpc>
              <a:spcAft>
                <a:spcPts val="0"/>
              </a:spcAft>
            </a:pPr>
            <a:r>
              <a:rPr lang="es-ES_tradnl" sz="2800" b="1" dirty="0">
                <a:solidFill>
                  <a:srgbClr val="000000"/>
                </a:solidFill>
                <a:latin typeface="Arial"/>
                <a:ea typeface="Calibri"/>
                <a:cs typeface="Times New Roman"/>
              </a:rPr>
              <a:t>VALORACIÓN REALIZADA EN LA </a:t>
            </a:r>
            <a:r>
              <a:rPr lang="es-ES_tradnl" sz="2800" b="1" dirty="0">
                <a:latin typeface="Arial"/>
                <a:ea typeface="Times New Roman"/>
                <a:cs typeface="Times New Roman"/>
              </a:rPr>
              <a:t>ACTUALIZACIÓN DEL “PROGRAMA INTEGRAL DE PREPARACIÓN DEL </a:t>
            </a:r>
            <a:r>
              <a:rPr lang="es-ES_tradnl" sz="2800" b="1" dirty="0" smtClean="0">
                <a:latin typeface="Arial"/>
                <a:ea typeface="Times New Roman"/>
                <a:cs typeface="Times New Roman"/>
              </a:rPr>
              <a:t>DEPORTISTA”.</a:t>
            </a:r>
            <a:r>
              <a:rPr lang="es-ES_tradnl" sz="2800" b="1" dirty="0" smtClean="0">
                <a:solidFill>
                  <a:prstClr val="black"/>
                </a:solidFill>
                <a:latin typeface="Arial"/>
                <a:ea typeface="Times New Roman"/>
                <a:cs typeface="Times New Roman"/>
              </a:rPr>
              <a:t> </a:t>
            </a:r>
          </a:p>
          <a:p>
            <a:pPr algn="ctr">
              <a:lnSpc>
                <a:spcPct val="150000"/>
              </a:lnSpc>
              <a:spcAft>
                <a:spcPts val="0"/>
              </a:spcAft>
            </a:pPr>
            <a:r>
              <a:rPr lang="es-ES_tradnl" sz="2800" b="1" dirty="0" smtClean="0">
                <a:solidFill>
                  <a:prstClr val="black"/>
                </a:solidFill>
                <a:latin typeface="Arial"/>
                <a:ea typeface="Times New Roman"/>
                <a:cs typeface="Times New Roman"/>
              </a:rPr>
              <a:t>BOXEO</a:t>
            </a:r>
            <a:endParaRPr lang="es-ES_tradnl" sz="2800" dirty="0">
              <a:ea typeface="Calibri"/>
              <a:cs typeface="Times New Roman"/>
            </a:endParaRPr>
          </a:p>
        </p:txBody>
      </p:sp>
    </p:spTree>
    <p:extLst>
      <p:ext uri="{BB962C8B-B14F-4D97-AF65-F5344CB8AC3E}">
        <p14:creationId xmlns:p14="http://schemas.microsoft.com/office/powerpoint/2010/main" val="2409574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727134229"/>
              </p:ext>
            </p:extLst>
          </p:nvPr>
        </p:nvGraphicFramePr>
        <p:xfrm>
          <a:off x="179512" y="908720"/>
          <a:ext cx="8712968" cy="2304256"/>
        </p:xfrm>
        <a:graphic>
          <a:graphicData uri="http://schemas.openxmlformats.org/drawingml/2006/table">
            <a:tbl>
              <a:tblPr firstRow="1" firstCol="1" bandRow="1"/>
              <a:tblGrid>
                <a:gridCol w="4104456"/>
                <a:gridCol w="4608512"/>
              </a:tblGrid>
              <a:tr h="0">
                <a:tc>
                  <a:txBody>
                    <a:bodyPr/>
                    <a:lstStyle/>
                    <a:p>
                      <a:pPr>
                        <a:lnSpc>
                          <a:spcPct val="115000"/>
                        </a:lnSpc>
                        <a:spcAft>
                          <a:spcPts val="0"/>
                        </a:spcAft>
                      </a:pPr>
                      <a:r>
                        <a:rPr lang="es-ES" sz="4000" b="1" dirty="0">
                          <a:effectLst/>
                          <a:latin typeface="Arial"/>
                          <a:ea typeface="Calibri"/>
                          <a:cs typeface="Times New Roman"/>
                        </a:rPr>
                        <a:t>Epígrafes del Programa.</a:t>
                      </a:r>
                      <a:endParaRPr lang="es-ES_tradnl" sz="4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4000" b="1" dirty="0" smtClean="0">
                        <a:effectLst/>
                        <a:latin typeface="Arial"/>
                        <a:ea typeface="Calibri"/>
                        <a:cs typeface="Times New Roman"/>
                      </a:endParaRPr>
                    </a:p>
                    <a:p>
                      <a:pPr>
                        <a:lnSpc>
                          <a:spcPct val="115000"/>
                        </a:lnSpc>
                        <a:spcAft>
                          <a:spcPts val="0"/>
                        </a:spcAft>
                      </a:pPr>
                      <a:r>
                        <a:rPr lang="es-ES" sz="4000" b="1" dirty="0" smtClean="0">
                          <a:effectLst/>
                          <a:latin typeface="Arial"/>
                          <a:ea typeface="Calibri"/>
                          <a:cs typeface="Times New Roman"/>
                        </a:rPr>
                        <a:t>Valoración </a:t>
                      </a:r>
                      <a:r>
                        <a:rPr lang="es-ES" sz="4000" b="1" dirty="0">
                          <a:effectLst/>
                          <a:latin typeface="Arial"/>
                          <a:ea typeface="Calibri"/>
                          <a:cs typeface="Times New Roman"/>
                        </a:rPr>
                        <a:t>actual.</a:t>
                      </a:r>
                      <a:endParaRPr lang="es-ES_tradnl" sz="4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2176">
                <a:tc>
                  <a:txBody>
                    <a:bodyPr/>
                    <a:lstStyle/>
                    <a:p>
                      <a:pPr>
                        <a:lnSpc>
                          <a:spcPct val="115000"/>
                        </a:lnSpc>
                        <a:spcAft>
                          <a:spcPts val="0"/>
                        </a:spcAft>
                      </a:pPr>
                      <a:r>
                        <a:rPr lang="es-ES" sz="4000" b="1" dirty="0">
                          <a:effectLst/>
                          <a:latin typeface="Arial"/>
                          <a:ea typeface="Calibri"/>
                          <a:cs typeface="Times New Roman"/>
                        </a:rPr>
                        <a:t>Bibliografías</a:t>
                      </a:r>
                      <a:endParaRPr lang="es-ES_tradnl" sz="4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4000" b="1" dirty="0">
                          <a:effectLst/>
                          <a:latin typeface="Arial"/>
                          <a:ea typeface="Calibri"/>
                          <a:cs typeface="Times New Roman"/>
                        </a:rPr>
                        <a:t>Se mantienen.</a:t>
                      </a:r>
                      <a:endParaRPr lang="es-ES_tradnl" sz="4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9094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55576" y="620688"/>
            <a:ext cx="7560840" cy="400110"/>
          </a:xfrm>
          <a:prstGeom prst="rect">
            <a:avLst/>
          </a:prstGeom>
        </p:spPr>
        <p:txBody>
          <a:bodyPr wrap="square">
            <a:spAutoFit/>
          </a:bodyPr>
          <a:lstStyle/>
          <a:p>
            <a:pPr algn="ctr"/>
            <a:r>
              <a:rPr lang="es-ES_tradnl" sz="2000" b="1" dirty="0" smtClean="0">
                <a:solidFill>
                  <a:prstClr val="black"/>
                </a:solidFill>
                <a:latin typeface="Arial"/>
                <a:ea typeface="Times New Roman"/>
              </a:rPr>
              <a:t>Colectivo de Autores: </a:t>
            </a:r>
            <a:endParaRPr lang="es-ES_tradnl" sz="2000" b="1" dirty="0">
              <a:solidFill>
                <a:prstClr val="black"/>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2779946505"/>
              </p:ext>
            </p:extLst>
          </p:nvPr>
        </p:nvGraphicFramePr>
        <p:xfrm>
          <a:off x="158500" y="1076054"/>
          <a:ext cx="8754992" cy="3602482"/>
        </p:xfrm>
        <a:graphic>
          <a:graphicData uri="http://schemas.openxmlformats.org/drawingml/2006/table">
            <a:tbl>
              <a:tblPr firstRow="1" firstCol="1" lastRow="1" lastCol="1" bandRow="1" bandCol="1"/>
              <a:tblGrid>
                <a:gridCol w="8754992"/>
              </a:tblGrid>
              <a:tr h="0">
                <a:tc>
                  <a:txBody>
                    <a:bodyPr/>
                    <a:lstStyle/>
                    <a:p>
                      <a:pPr algn="ctr">
                        <a:lnSpc>
                          <a:spcPct val="150000"/>
                        </a:lnSpc>
                        <a:spcAft>
                          <a:spcPts val="0"/>
                        </a:spcAft>
                      </a:pPr>
                      <a:r>
                        <a:rPr lang="es-ES_tradnl" sz="2000" b="1" dirty="0" err="1">
                          <a:effectLst/>
                          <a:latin typeface="Arial"/>
                          <a:ea typeface="Times New Roman"/>
                          <a:cs typeface="Times New Roman"/>
                        </a:rPr>
                        <a:t>M.Sc</a:t>
                      </a:r>
                      <a:r>
                        <a:rPr lang="es-ES_tradnl" sz="2000" b="1" dirty="0">
                          <a:effectLst/>
                          <a:latin typeface="Arial"/>
                          <a:ea typeface="Times New Roman"/>
                          <a:cs typeface="Times New Roman"/>
                        </a:rPr>
                        <a:t>. Jesús Domínguez García. </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a:effectLst/>
                          <a:latin typeface="Arial"/>
                          <a:ea typeface="Times New Roman"/>
                          <a:cs typeface="Times New Roman"/>
                        </a:rPr>
                        <a:t>Lic. Alberto Puig de la Barca.</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err="1">
                          <a:effectLst/>
                          <a:latin typeface="Arial"/>
                          <a:ea typeface="Times New Roman"/>
                          <a:cs typeface="Times New Roman"/>
                        </a:rPr>
                        <a:t>M.Sc</a:t>
                      </a:r>
                      <a:r>
                        <a:rPr lang="es-ES_tradnl" sz="2000" b="1" dirty="0">
                          <a:effectLst/>
                          <a:latin typeface="Arial"/>
                          <a:ea typeface="Times New Roman"/>
                          <a:cs typeface="Times New Roman"/>
                        </a:rPr>
                        <a:t>. Rolando </a:t>
                      </a:r>
                      <a:r>
                        <a:rPr lang="es-ES_tradnl" sz="2000" b="1" dirty="0" err="1">
                          <a:effectLst/>
                          <a:latin typeface="Arial"/>
                          <a:ea typeface="Times New Roman"/>
                          <a:cs typeface="Times New Roman"/>
                        </a:rPr>
                        <a:t>Acebal</a:t>
                      </a:r>
                      <a:r>
                        <a:rPr lang="es-ES_tradnl" sz="2000" b="1" dirty="0">
                          <a:effectLst/>
                          <a:latin typeface="Arial"/>
                          <a:ea typeface="Times New Roman"/>
                          <a:cs typeface="Times New Roman"/>
                        </a:rPr>
                        <a:t> Monte.</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a:effectLst/>
                          <a:latin typeface="Arial"/>
                          <a:ea typeface="Times New Roman"/>
                          <a:cs typeface="Times New Roman"/>
                        </a:rPr>
                        <a:t>Lic. Eduardo </a:t>
                      </a:r>
                      <a:r>
                        <a:rPr lang="es-ES_tradnl" sz="2000" b="1" dirty="0" err="1">
                          <a:effectLst/>
                          <a:latin typeface="Arial"/>
                          <a:ea typeface="Times New Roman"/>
                          <a:cs typeface="Times New Roman"/>
                        </a:rPr>
                        <a:t>Limonta</a:t>
                      </a:r>
                      <a:r>
                        <a:rPr lang="es-ES_tradnl" sz="2000" b="1" dirty="0">
                          <a:effectLst/>
                          <a:latin typeface="Arial"/>
                          <a:ea typeface="Times New Roman"/>
                          <a:cs typeface="Times New Roman"/>
                        </a:rPr>
                        <a:t> Muñoz.</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s-ES_tradnl" sz="2000" b="1" i="0" u="none" strike="noStrike" kern="1200" cap="none" spc="0" normalizeH="0" baseline="0" noProof="0" dirty="0" smtClean="0">
                          <a:ln>
                            <a:noFill/>
                          </a:ln>
                          <a:solidFill>
                            <a:prstClr val="black"/>
                          </a:solidFill>
                          <a:effectLst/>
                          <a:uLnTx/>
                          <a:uFillTx/>
                          <a:latin typeface="Arial"/>
                          <a:ea typeface="Times New Roman"/>
                          <a:cs typeface="Times New Roman"/>
                        </a:rPr>
                        <a:t>Esp. Humberto Horta Domínguez.</a:t>
                      </a:r>
                      <a:endParaRPr kumimoji="0" lang="es-ES_tradnl" sz="2000" b="1" i="0" u="none" strike="noStrike" kern="1200" cap="none" spc="0" normalizeH="0" baseline="0" noProof="0" dirty="0" smtClean="0">
                        <a:ln>
                          <a:noFill/>
                        </a:ln>
                        <a:solidFill>
                          <a:prstClr val="black"/>
                        </a:solidFill>
                        <a:effectLst/>
                        <a:uLnTx/>
                        <a:uFillTx/>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err="1">
                          <a:effectLst/>
                          <a:latin typeface="Arial"/>
                          <a:ea typeface="Times New Roman"/>
                          <a:cs typeface="Times New Roman"/>
                        </a:rPr>
                        <a:t>M.Sc</a:t>
                      </a:r>
                      <a:r>
                        <a:rPr lang="es-ES_tradnl" sz="2000" b="1" dirty="0">
                          <a:effectLst/>
                          <a:latin typeface="Arial"/>
                          <a:ea typeface="Times New Roman"/>
                          <a:cs typeface="Times New Roman"/>
                        </a:rPr>
                        <a:t>. Alejandro Barrientos Martínez.</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err="1">
                          <a:effectLst/>
                          <a:latin typeface="Arial"/>
                          <a:ea typeface="Times New Roman"/>
                          <a:cs typeface="Times New Roman"/>
                        </a:rPr>
                        <a:t>Dr.C</a:t>
                      </a:r>
                      <a:r>
                        <a:rPr lang="es-ES_tradnl" sz="2000" b="1" dirty="0">
                          <a:effectLst/>
                          <a:latin typeface="Arial"/>
                          <a:ea typeface="Times New Roman"/>
                          <a:cs typeface="Times New Roman"/>
                        </a:rPr>
                        <a:t>. Luís Michel Álvarez Berta.</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r h="0">
                <a:tc>
                  <a:txBody>
                    <a:bodyPr/>
                    <a:lstStyle/>
                    <a:p>
                      <a:pPr algn="ctr">
                        <a:lnSpc>
                          <a:spcPct val="150000"/>
                        </a:lnSpc>
                        <a:spcAft>
                          <a:spcPts val="0"/>
                        </a:spcAft>
                      </a:pPr>
                      <a:r>
                        <a:rPr lang="es-ES_tradnl" sz="2000" b="1" dirty="0">
                          <a:effectLst/>
                          <a:latin typeface="Arial"/>
                          <a:ea typeface="Times New Roman"/>
                          <a:cs typeface="Times New Roman"/>
                        </a:rPr>
                        <a:t>Prof. José Ramón Milán Ponce.</a:t>
                      </a:r>
                      <a:endParaRPr lang="es-ES_tradnl" sz="2000" b="1" dirty="0">
                        <a:effectLst/>
                        <a:latin typeface="Times New Roman"/>
                        <a:ea typeface="Times New Roman"/>
                        <a:cs typeface="Times New Roman"/>
                      </a:endParaRPr>
                    </a:p>
                  </a:txBody>
                  <a:tcPr marL="68580" marR="68580" marT="0" marB="0">
                    <a:lnL>
                      <a:noFill/>
                    </a:lnL>
                    <a:lnR>
                      <a:noFill/>
                    </a:lnR>
                    <a:lnT>
                      <a:noFill/>
                    </a:lnT>
                    <a:lnB>
                      <a:noFill/>
                    </a:lnB>
                  </a:tcPr>
                </a:tc>
              </a:tr>
            </a:tbl>
          </a:graphicData>
        </a:graphic>
      </p:graphicFrame>
      <p:sp>
        <p:nvSpPr>
          <p:cNvPr id="2" name="1 Rectángulo"/>
          <p:cNvSpPr/>
          <p:nvPr/>
        </p:nvSpPr>
        <p:spPr>
          <a:xfrm>
            <a:off x="225272" y="4755018"/>
            <a:ext cx="6192688" cy="400110"/>
          </a:xfrm>
          <a:prstGeom prst="rect">
            <a:avLst/>
          </a:prstGeom>
        </p:spPr>
        <p:txBody>
          <a:bodyPr wrap="square">
            <a:spAutoFit/>
          </a:bodyPr>
          <a:lstStyle/>
          <a:p>
            <a:pPr lvl="0"/>
            <a:r>
              <a:rPr lang="es-ES_tradnl" sz="2000" b="1" dirty="0" smtClean="0">
                <a:solidFill>
                  <a:prstClr val="black"/>
                </a:solidFill>
                <a:latin typeface="Arial"/>
                <a:ea typeface="Times New Roman"/>
              </a:rPr>
              <a:t>Colaboraron: </a:t>
            </a:r>
            <a:endParaRPr lang="es-ES_tradnl" sz="2000" b="1" dirty="0">
              <a:solidFill>
                <a:prstClr val="black"/>
              </a:solidFill>
            </a:endParaRPr>
          </a:p>
        </p:txBody>
      </p:sp>
      <p:sp>
        <p:nvSpPr>
          <p:cNvPr id="3" name="2 Rectángulo"/>
          <p:cNvSpPr/>
          <p:nvPr/>
        </p:nvSpPr>
        <p:spPr>
          <a:xfrm>
            <a:off x="251520" y="5157192"/>
            <a:ext cx="8712968" cy="1015663"/>
          </a:xfrm>
          <a:prstGeom prst="rect">
            <a:avLst/>
          </a:prstGeom>
        </p:spPr>
        <p:txBody>
          <a:bodyPr wrap="square">
            <a:spAutoFit/>
          </a:bodyPr>
          <a:lstStyle/>
          <a:p>
            <a:pPr lvl="0" algn="ctr"/>
            <a:r>
              <a:rPr lang="es-ES_tradnl" sz="2000" b="1" dirty="0" smtClean="0">
                <a:solidFill>
                  <a:prstClr val="black"/>
                </a:solidFill>
                <a:latin typeface="Arial"/>
                <a:ea typeface="Times New Roman"/>
              </a:rPr>
              <a:t>Entrenadores participantes en las Copas </a:t>
            </a:r>
            <a:r>
              <a:rPr lang="es-ES_tradnl" sz="2000" b="1" dirty="0" err="1" smtClean="0">
                <a:solidFill>
                  <a:prstClr val="black"/>
                </a:solidFill>
                <a:latin typeface="Arial"/>
                <a:ea typeface="Times New Roman"/>
              </a:rPr>
              <a:t>Pioneriles</a:t>
            </a:r>
            <a:r>
              <a:rPr lang="es-ES_tradnl" sz="2000" b="1" dirty="0" smtClean="0">
                <a:solidFill>
                  <a:prstClr val="black"/>
                </a:solidFill>
                <a:latin typeface="Arial"/>
                <a:ea typeface="Times New Roman"/>
              </a:rPr>
              <a:t> –Zonal Nacional–, en los Juegos Deportivos Nacionales Escolares y en los Campeonatos Juveniles y de Mayores. </a:t>
            </a:r>
            <a:endParaRPr lang="es-ES_tradnl" sz="2000" b="1" dirty="0">
              <a:solidFill>
                <a:prstClr val="black"/>
              </a:solidFill>
            </a:endParaRPr>
          </a:p>
        </p:txBody>
      </p:sp>
    </p:spTree>
    <p:extLst>
      <p:ext uri="{BB962C8B-B14F-4D97-AF65-F5344CB8AC3E}">
        <p14:creationId xmlns:p14="http://schemas.microsoft.com/office/powerpoint/2010/main" val="2025151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149475"/>
            <a:ext cx="8205787"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4567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98840" y="692696"/>
            <a:ext cx="8784976" cy="5511189"/>
          </a:xfrm>
          <a:prstGeom prst="rect">
            <a:avLst/>
          </a:prstGeom>
        </p:spPr>
        <p:txBody>
          <a:bodyPr wrap="square">
            <a:spAutoFit/>
          </a:bodyPr>
          <a:lstStyle/>
          <a:p>
            <a:pPr algn="just">
              <a:lnSpc>
                <a:spcPct val="115000"/>
              </a:lnSpc>
              <a:spcAft>
                <a:spcPts val="0"/>
              </a:spcAft>
            </a:pPr>
            <a:r>
              <a:rPr lang="es-ES_tradnl" sz="2800" b="1" dirty="0" smtClean="0">
                <a:effectLst/>
                <a:latin typeface="Arial"/>
                <a:ea typeface="Times New Roman"/>
                <a:cs typeface="Times New Roman"/>
              </a:rPr>
              <a:t>La actualización del “Programa Integral de Preparación del Deportista de Boxeo” se nutre de la sabiduría de los entrenadores y directivos de boxeo de toda la espiral del Alto Rendimiento, comenzando en la base hasta el equipo nacional, los cuales intercambiaron sus conocimientos en esta materia durante los diferentes seminarios de boxeo, celebrados en </a:t>
            </a:r>
            <a:r>
              <a:rPr lang="es-ES_tradnl" sz="2800" b="1" dirty="0" smtClean="0">
                <a:effectLst/>
                <a:latin typeface="Arial"/>
                <a:ea typeface="Times New Roman"/>
                <a:cs typeface="Times New Roman"/>
              </a:rPr>
              <a:t>las Copas </a:t>
            </a:r>
            <a:r>
              <a:rPr lang="es-ES_tradnl" sz="2800" b="1" dirty="0" err="1" smtClean="0">
                <a:effectLst/>
                <a:latin typeface="Arial"/>
                <a:ea typeface="Times New Roman"/>
                <a:cs typeface="Times New Roman"/>
              </a:rPr>
              <a:t>Pioneriles</a:t>
            </a:r>
            <a:r>
              <a:rPr lang="es-ES_tradnl" sz="2800" b="1" dirty="0" smtClean="0">
                <a:effectLst/>
                <a:latin typeface="Arial"/>
                <a:ea typeface="Times New Roman"/>
                <a:cs typeface="Times New Roman"/>
              </a:rPr>
              <a:t>, los </a:t>
            </a:r>
            <a:r>
              <a:rPr lang="es-ES_tradnl" sz="2800" b="1" dirty="0" smtClean="0">
                <a:effectLst/>
                <a:latin typeface="Arial"/>
                <a:ea typeface="Times New Roman"/>
                <a:cs typeface="Times New Roman"/>
              </a:rPr>
              <a:t>Juegos Deportivos </a:t>
            </a:r>
            <a:r>
              <a:rPr lang="es-ES_tradnl" sz="2800" b="1" dirty="0" smtClean="0">
                <a:effectLst/>
                <a:latin typeface="Arial"/>
                <a:ea typeface="Times New Roman"/>
                <a:cs typeface="Times New Roman"/>
              </a:rPr>
              <a:t>Nacionales Escolares y </a:t>
            </a:r>
            <a:r>
              <a:rPr lang="es-ES_tradnl" sz="2800" b="1" dirty="0" smtClean="0">
                <a:effectLst/>
                <a:latin typeface="Arial"/>
                <a:ea typeface="Times New Roman"/>
                <a:cs typeface="Times New Roman"/>
              </a:rPr>
              <a:t>en </a:t>
            </a:r>
            <a:r>
              <a:rPr lang="es-ES_tradnl" sz="2800" b="1" dirty="0" smtClean="0">
                <a:effectLst/>
                <a:latin typeface="Arial"/>
                <a:ea typeface="Times New Roman"/>
                <a:cs typeface="Times New Roman"/>
              </a:rPr>
              <a:t>los Campeonatos Nacionales Juveniles y de Mayores </a:t>
            </a:r>
            <a:r>
              <a:rPr lang="es-ES_tradnl" sz="2800" b="1" dirty="0" smtClean="0">
                <a:effectLst/>
                <a:latin typeface="Arial"/>
                <a:ea typeface="Times New Roman"/>
                <a:cs typeface="Times New Roman"/>
              </a:rPr>
              <a:t>desde el año </a:t>
            </a:r>
            <a:r>
              <a:rPr lang="es-ES_tradnl" sz="2800" b="1" dirty="0" smtClean="0">
                <a:effectLst/>
                <a:latin typeface="Arial"/>
                <a:ea typeface="Times New Roman"/>
                <a:cs typeface="Times New Roman"/>
              </a:rPr>
              <a:t>2013 </a:t>
            </a:r>
            <a:r>
              <a:rPr lang="es-ES_tradnl" sz="2800" b="1" dirty="0" smtClean="0">
                <a:effectLst/>
                <a:latin typeface="Arial"/>
                <a:ea typeface="Times New Roman"/>
                <a:cs typeface="Times New Roman"/>
              </a:rPr>
              <a:t>hasta el 2015.</a:t>
            </a:r>
            <a:endParaRPr lang="es-ES_tradnl" sz="2800" dirty="0">
              <a:ea typeface="Calibri"/>
              <a:cs typeface="Times New Roman"/>
            </a:endParaRPr>
          </a:p>
        </p:txBody>
      </p:sp>
    </p:spTree>
    <p:extLst>
      <p:ext uri="{BB962C8B-B14F-4D97-AF65-F5344CB8AC3E}">
        <p14:creationId xmlns:p14="http://schemas.microsoft.com/office/powerpoint/2010/main" val="3189334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48" y="620688"/>
            <a:ext cx="9144000" cy="5613845"/>
          </a:xfrm>
          <a:prstGeom prst="rect">
            <a:avLst/>
          </a:prstGeom>
        </p:spPr>
        <p:txBody>
          <a:bodyPr wrap="square">
            <a:spAutoFit/>
          </a:bodyPr>
          <a:lstStyle/>
          <a:p>
            <a:pPr algn="just">
              <a:lnSpc>
                <a:spcPct val="115000"/>
              </a:lnSpc>
              <a:spcAft>
                <a:spcPts val="0"/>
              </a:spcAft>
            </a:pPr>
            <a:r>
              <a:rPr lang="es-ES_tradnl" sz="2400" b="1" dirty="0" smtClean="0">
                <a:effectLst/>
                <a:latin typeface="Arial"/>
                <a:ea typeface="Times New Roman"/>
                <a:cs typeface="Times New Roman"/>
              </a:rPr>
              <a:t>El programa se estructura de manera general en:</a:t>
            </a:r>
          </a:p>
          <a:p>
            <a:pPr algn="just">
              <a:lnSpc>
                <a:spcPct val="115000"/>
              </a:lnSpc>
              <a:spcAft>
                <a:spcPts val="0"/>
              </a:spcAft>
            </a:pP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Introducción (con una reseña nacional e internacional).</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Glosario de Término a partir de los reglamentos de boxeo.</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Sistema de Enseñanza, conforme a los objetivos del programa y para la práctica del boxeo en sus diferentes instituciones.</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Sistema de conocimientos y habilidades, así como la formación </a:t>
            </a:r>
            <a:r>
              <a:rPr lang="es-ES_tradnl" sz="2400" b="1" dirty="0" smtClean="0">
                <a:effectLst/>
                <a:latin typeface="Arial"/>
                <a:ea typeface="Calibri"/>
                <a:cs typeface="Times New Roman"/>
              </a:rPr>
              <a:t>y educación en valores por </a:t>
            </a:r>
            <a:r>
              <a:rPr lang="es-ES_tradnl" sz="2400" b="1" dirty="0" smtClean="0">
                <a:effectLst/>
                <a:latin typeface="Arial"/>
                <a:ea typeface="Calibri"/>
                <a:cs typeface="Times New Roman"/>
              </a:rPr>
              <a:t>las diferentes categorías.</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Estructura y tratamiento metodológico de la planificación, organización, control  y evaluación de la preparación en el ciclo de entrenamiento y el Plan de clase.</a:t>
            </a:r>
            <a:endParaRPr lang="es-ES_tradnl" sz="2400" dirty="0">
              <a:ea typeface="Calibri"/>
              <a:cs typeface="Times New Roman"/>
            </a:endParaRPr>
          </a:p>
        </p:txBody>
      </p:sp>
    </p:spTree>
    <p:extLst>
      <p:ext uri="{BB962C8B-B14F-4D97-AF65-F5344CB8AC3E}">
        <p14:creationId xmlns:p14="http://schemas.microsoft.com/office/powerpoint/2010/main" val="1150529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48" y="620688"/>
            <a:ext cx="9144000" cy="5790816"/>
          </a:xfrm>
          <a:prstGeom prst="rect">
            <a:avLst/>
          </a:prstGeom>
        </p:spPr>
        <p:txBody>
          <a:bodyPr wrap="square">
            <a:spAutoFit/>
          </a:bodyPr>
          <a:lstStyle/>
          <a:p>
            <a:pPr algn="ctr">
              <a:lnSpc>
                <a:spcPct val="115000"/>
              </a:lnSpc>
              <a:spcAft>
                <a:spcPts val="0"/>
              </a:spcAft>
            </a:pPr>
            <a:r>
              <a:rPr lang="es-ES_tradnl" sz="1000" b="1" dirty="0" smtClean="0">
                <a:effectLst/>
                <a:latin typeface="Arial"/>
                <a:ea typeface="Times New Roman"/>
                <a:cs typeface="Times New Roman"/>
              </a:rPr>
              <a:t>Continuación….</a:t>
            </a:r>
          </a:p>
          <a:p>
            <a:pPr algn="just">
              <a:lnSpc>
                <a:spcPct val="115000"/>
              </a:lnSpc>
              <a:spcAft>
                <a:spcPts val="0"/>
              </a:spcAft>
            </a:pPr>
            <a:r>
              <a:rPr lang="es-ES_tradnl" sz="2400" b="1" dirty="0" smtClean="0">
                <a:effectLst/>
                <a:latin typeface="Arial"/>
                <a:ea typeface="Times New Roman"/>
                <a:cs typeface="Times New Roman"/>
              </a:rPr>
              <a:t>El programa se estructura de manera general en:</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Pruebas pedagógicas.</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Preparación</a:t>
            </a:r>
            <a:r>
              <a:rPr lang="es-ES_tradnl" sz="2400" b="1" dirty="0" smtClean="0">
                <a:effectLst/>
                <a:latin typeface="Arial"/>
                <a:ea typeface="Times New Roman"/>
                <a:cs typeface="Times New Roman"/>
              </a:rPr>
              <a:t>, tareas y orientaciones metodológicas del trabajo psicológico. </a:t>
            </a:r>
            <a:endParaRPr lang="es-ES_tradnl" sz="2400" dirty="0">
              <a:ea typeface="Calibri"/>
              <a:cs typeface="Times New Roman"/>
            </a:endParaRPr>
          </a:p>
          <a:p>
            <a:pPr marL="342900" lvl="0" indent="-342900" algn="just">
              <a:lnSpc>
                <a:spcPct val="115000"/>
              </a:lnSpc>
              <a:buBlip>
                <a:blip r:embed="rId2"/>
              </a:buBlip>
            </a:pPr>
            <a:r>
              <a:rPr lang="es-ES_tradnl" sz="2400" b="1" dirty="0" smtClean="0">
                <a:effectLst/>
                <a:latin typeface="Arial"/>
                <a:ea typeface="Times New Roman"/>
                <a:cs typeface="Times New Roman"/>
              </a:rPr>
              <a:t>Características morfológicas, </a:t>
            </a:r>
            <a:r>
              <a:rPr lang="es-ES_tradnl" sz="2400" b="1" dirty="0" err="1" smtClean="0">
                <a:effectLst/>
                <a:latin typeface="Arial"/>
                <a:ea typeface="Times New Roman"/>
                <a:cs typeface="Times New Roman"/>
              </a:rPr>
              <a:t>psico</a:t>
            </a:r>
            <a:r>
              <a:rPr lang="es-ES_tradnl" sz="2400" b="1" dirty="0" smtClean="0">
                <a:effectLst/>
                <a:latin typeface="Arial"/>
                <a:ea typeface="Times New Roman"/>
                <a:cs typeface="Times New Roman"/>
              </a:rPr>
              <a:t> – funcionales, técnicas y tácticas de los boxeadores</a:t>
            </a:r>
            <a:r>
              <a:rPr lang="es-ES_tradnl" sz="2400" b="1" dirty="0" smtClean="0">
                <a:effectLst/>
                <a:latin typeface="Arial"/>
                <a:ea typeface="Times New Roman"/>
                <a:cs typeface="Times New Roman"/>
              </a:rPr>
              <a:t>.</a:t>
            </a:r>
            <a:r>
              <a:rPr lang="es-ES_tradnl" sz="2400" b="1" dirty="0">
                <a:solidFill>
                  <a:prstClr val="black"/>
                </a:solidFill>
                <a:latin typeface="Arial"/>
                <a:ea typeface="Times New Roman"/>
                <a:cs typeface="Times New Roman"/>
              </a:rPr>
              <a:t> La talla para el trabajo de las distancias de combate</a:t>
            </a:r>
            <a:r>
              <a:rPr lang="es-ES_tradnl" sz="2400" b="1" dirty="0" smtClean="0">
                <a:solidFill>
                  <a:prstClr val="black"/>
                </a:solidFill>
                <a:latin typeface="Arial"/>
                <a:ea typeface="Times New Roman"/>
                <a:cs typeface="Times New Roman"/>
              </a:rPr>
              <a:t>.</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Orientaciones metodológicas sobre la atención médica y el trabajo educativo.</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Sistema </a:t>
            </a:r>
            <a:r>
              <a:rPr lang="es-ES_tradnl" sz="2400" b="1" dirty="0" smtClean="0">
                <a:effectLst/>
                <a:latin typeface="Arial"/>
                <a:ea typeface="Times New Roman"/>
                <a:cs typeface="Times New Roman"/>
              </a:rPr>
              <a:t>competitivo.</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Selección y control del talento.</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a:latin typeface="Arial"/>
                <a:ea typeface="Times New Roman"/>
                <a:cs typeface="Times New Roman"/>
              </a:rPr>
              <a:t>R</a:t>
            </a:r>
            <a:r>
              <a:rPr lang="es-ES_tradnl" sz="2400" b="1" dirty="0" smtClean="0">
                <a:effectLst/>
                <a:latin typeface="Arial"/>
                <a:ea typeface="Times New Roman"/>
                <a:cs typeface="Times New Roman"/>
              </a:rPr>
              <a:t>eglamentos </a:t>
            </a:r>
            <a:r>
              <a:rPr lang="es-ES_tradnl" sz="2400" b="1" dirty="0" smtClean="0">
                <a:effectLst/>
                <a:latin typeface="Arial"/>
                <a:ea typeface="Times New Roman"/>
                <a:cs typeface="Times New Roman"/>
              </a:rPr>
              <a:t>AIBA.</a:t>
            </a:r>
            <a:endParaRPr lang="es-ES_tradnl" sz="2400" dirty="0">
              <a:ea typeface="Calibri"/>
              <a:cs typeface="Times New Roman"/>
            </a:endParaRPr>
          </a:p>
          <a:p>
            <a:pPr marL="342900" lvl="0" indent="-342900" algn="just">
              <a:lnSpc>
                <a:spcPct val="115000"/>
              </a:lnSpc>
              <a:spcAft>
                <a:spcPts val="0"/>
              </a:spcAft>
              <a:buFont typeface="Symbol"/>
              <a:buBlip>
                <a:blip r:embed="rId2"/>
              </a:buBlip>
            </a:pPr>
            <a:r>
              <a:rPr lang="es-ES_tradnl" sz="2400" b="1" dirty="0" smtClean="0">
                <a:effectLst/>
                <a:latin typeface="Arial"/>
                <a:ea typeface="Times New Roman"/>
                <a:cs typeface="Times New Roman"/>
              </a:rPr>
              <a:t>Bibliografías.</a:t>
            </a:r>
            <a:endParaRPr lang="es-ES_tradnl" sz="2400" dirty="0">
              <a:ea typeface="Calibri"/>
              <a:cs typeface="Times New Roman"/>
            </a:endParaRPr>
          </a:p>
        </p:txBody>
      </p:sp>
    </p:spTree>
    <p:extLst>
      <p:ext uri="{BB962C8B-B14F-4D97-AF65-F5344CB8AC3E}">
        <p14:creationId xmlns:p14="http://schemas.microsoft.com/office/powerpoint/2010/main" val="4190786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468206503"/>
              </p:ext>
            </p:extLst>
          </p:nvPr>
        </p:nvGraphicFramePr>
        <p:xfrm>
          <a:off x="179512" y="332656"/>
          <a:ext cx="8856984" cy="4975352"/>
        </p:xfrm>
        <a:graphic>
          <a:graphicData uri="http://schemas.openxmlformats.org/drawingml/2006/table">
            <a:tbl>
              <a:tblPr firstRow="1" firstCol="1" bandRow="1"/>
              <a:tblGrid>
                <a:gridCol w="3111061"/>
                <a:gridCol w="5745923"/>
              </a:tblGrid>
              <a:tr h="0">
                <a:tc>
                  <a:txBody>
                    <a:bodyPr/>
                    <a:lstStyle/>
                    <a:p>
                      <a:pPr>
                        <a:lnSpc>
                          <a:spcPct val="115000"/>
                        </a:lnSpc>
                        <a:spcAft>
                          <a:spcPts val="0"/>
                        </a:spcAft>
                      </a:pPr>
                      <a:r>
                        <a:rPr lang="es-ES" sz="3200" b="1" dirty="0">
                          <a:effectLst/>
                          <a:latin typeface="Arial"/>
                          <a:ea typeface="Calibri"/>
                          <a:cs typeface="Times New Roman"/>
                        </a:rPr>
                        <a:t>Epígrafes del Programa.</a:t>
                      </a:r>
                      <a:endParaRPr lang="es-ES_tradnl" sz="3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r>
                        <a:rPr lang="es-ES" sz="3200" b="1" dirty="0" smtClean="0">
                          <a:effectLst/>
                          <a:latin typeface="Arial"/>
                          <a:ea typeface="Calibri"/>
                          <a:cs typeface="Times New Roman"/>
                        </a:rPr>
                        <a:t>Valoración </a:t>
                      </a:r>
                      <a:r>
                        <a:rPr lang="es-ES" sz="3200" b="1" dirty="0">
                          <a:effectLst/>
                          <a:latin typeface="Arial"/>
                          <a:ea typeface="Calibri"/>
                          <a:cs typeface="Times New Roman"/>
                        </a:rPr>
                        <a:t>actual.</a:t>
                      </a:r>
                      <a:endParaRPr lang="es-ES_tradnl" sz="3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r>
                        <a:rPr lang="es-ES" sz="3200" b="1" dirty="0" smtClean="0">
                          <a:effectLst/>
                          <a:latin typeface="Arial"/>
                          <a:ea typeface="Calibri"/>
                          <a:cs typeface="Times New Roman"/>
                        </a:rPr>
                        <a:t>Reseña </a:t>
                      </a:r>
                      <a:r>
                        <a:rPr lang="es-ES" sz="3200" b="1" dirty="0">
                          <a:effectLst/>
                          <a:latin typeface="Arial"/>
                          <a:ea typeface="Calibri"/>
                          <a:cs typeface="Times New Roman"/>
                        </a:rPr>
                        <a:t>Nacional e Internacional.</a:t>
                      </a:r>
                      <a:endParaRPr lang="es-ES_tradnl" sz="32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3200" b="1" dirty="0">
                          <a:effectLst/>
                          <a:latin typeface="Arial"/>
                          <a:ea typeface="Calibri"/>
                          <a:cs typeface="Times New Roman"/>
                        </a:rPr>
                        <a:t>Solamente </a:t>
                      </a:r>
                      <a:r>
                        <a:rPr lang="es-ES" sz="3200" b="1" i="1" u="sng" dirty="0">
                          <a:effectLst/>
                          <a:latin typeface="Arial"/>
                          <a:ea typeface="Calibri"/>
                          <a:cs typeface="Times New Roman"/>
                        </a:rPr>
                        <a:t>se corrigen </a:t>
                      </a:r>
                      <a:r>
                        <a:rPr lang="es-ES" sz="3200" b="1" dirty="0">
                          <a:effectLst/>
                          <a:latin typeface="Arial"/>
                          <a:ea typeface="Calibri"/>
                          <a:cs typeface="Times New Roman"/>
                        </a:rPr>
                        <a:t>datos que actualicen el aspecto y algunos párrafos para una mejor comprensión, </a:t>
                      </a:r>
                      <a:r>
                        <a:rPr lang="es-ES" sz="3200" b="1" i="1" u="sng" dirty="0">
                          <a:effectLst/>
                          <a:latin typeface="Arial"/>
                          <a:ea typeface="Calibri"/>
                          <a:cs typeface="Times New Roman"/>
                        </a:rPr>
                        <a:t>agregándose</a:t>
                      </a:r>
                      <a:r>
                        <a:rPr lang="es-ES" sz="3200" b="1" dirty="0">
                          <a:effectLst/>
                          <a:latin typeface="Arial"/>
                          <a:ea typeface="Calibri"/>
                          <a:cs typeface="Times New Roman"/>
                        </a:rPr>
                        <a:t> la cantidad de entrenadores calificados de 1 a 3 estrellas AIBA. </a:t>
                      </a:r>
                      <a:endParaRPr lang="es-ES_tradnl" sz="32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6546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435516885"/>
              </p:ext>
            </p:extLst>
          </p:nvPr>
        </p:nvGraphicFramePr>
        <p:xfrm>
          <a:off x="179512" y="1772816"/>
          <a:ext cx="8784976" cy="4206240"/>
        </p:xfrm>
        <a:graphic>
          <a:graphicData uri="http://schemas.openxmlformats.org/drawingml/2006/table">
            <a:tbl>
              <a:tblPr firstRow="1" firstCol="1" bandRow="1"/>
              <a:tblGrid>
                <a:gridCol w="2664296"/>
                <a:gridCol w="6120680"/>
              </a:tblGrid>
              <a:tr h="0">
                <a:tc>
                  <a:txBody>
                    <a:bodyPr/>
                    <a:lstStyle/>
                    <a:p>
                      <a:pPr>
                        <a:lnSpc>
                          <a:spcPct val="115000"/>
                        </a:lnSpc>
                        <a:spcAft>
                          <a:spcPts val="0"/>
                        </a:spcAft>
                      </a:pPr>
                      <a:endParaRPr lang="es-ES" sz="2400" b="1" dirty="0" smtClean="0">
                        <a:effectLst/>
                        <a:latin typeface="Arial"/>
                        <a:ea typeface="Calibri"/>
                        <a:cs typeface="Times New Roman"/>
                      </a:endParaRPr>
                    </a:p>
                    <a:p>
                      <a:pPr>
                        <a:lnSpc>
                          <a:spcPct val="115000"/>
                        </a:lnSpc>
                        <a:spcAft>
                          <a:spcPts val="0"/>
                        </a:spcAft>
                      </a:pPr>
                      <a:endParaRPr lang="es-ES" sz="2400" b="1" dirty="0" smtClean="0">
                        <a:effectLst/>
                        <a:latin typeface="Arial"/>
                        <a:ea typeface="Calibri"/>
                        <a:cs typeface="Times New Roman"/>
                      </a:endParaRPr>
                    </a:p>
                    <a:p>
                      <a:pPr>
                        <a:lnSpc>
                          <a:spcPct val="115000"/>
                        </a:lnSpc>
                        <a:spcAft>
                          <a:spcPts val="0"/>
                        </a:spcAft>
                      </a:pPr>
                      <a:endParaRPr lang="es-ES" sz="2400" b="1" dirty="0" smtClean="0">
                        <a:effectLst/>
                        <a:latin typeface="Arial"/>
                        <a:ea typeface="Calibri"/>
                        <a:cs typeface="Times New Roman"/>
                      </a:endParaRPr>
                    </a:p>
                    <a:p>
                      <a:pPr>
                        <a:lnSpc>
                          <a:spcPct val="115000"/>
                        </a:lnSpc>
                        <a:spcAft>
                          <a:spcPts val="0"/>
                        </a:spcAft>
                      </a:pPr>
                      <a:r>
                        <a:rPr lang="es-ES" sz="2400" b="1" dirty="0" smtClean="0">
                          <a:effectLst/>
                          <a:latin typeface="Arial"/>
                          <a:ea typeface="Calibri"/>
                          <a:cs typeface="Times New Roman"/>
                        </a:rPr>
                        <a:t>Base </a:t>
                      </a:r>
                      <a:r>
                        <a:rPr lang="es-ES" sz="2400" b="1" dirty="0">
                          <a:effectLst/>
                          <a:latin typeface="Arial"/>
                          <a:ea typeface="Calibri"/>
                          <a:cs typeface="Times New Roman"/>
                        </a:rPr>
                        <a:t>del Reglamento del Deporte.</a:t>
                      </a:r>
                      <a:endParaRPr lang="es-ES_tradnl" sz="2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400" b="1" i="1" u="sng" dirty="0">
                          <a:effectLst/>
                          <a:latin typeface="Arial"/>
                          <a:ea typeface="Calibri"/>
                          <a:cs typeface="Times New Roman"/>
                        </a:rPr>
                        <a:t>Se actualizan </a:t>
                      </a:r>
                      <a:r>
                        <a:rPr lang="es-ES" sz="2400" b="1" dirty="0">
                          <a:effectLst/>
                          <a:latin typeface="Arial"/>
                          <a:ea typeface="Calibri"/>
                          <a:cs typeface="Times New Roman"/>
                        </a:rPr>
                        <a:t>los aspectos técnicos y organizativos para todos los eventos nacionales e internacionales acorde al Documento Estratégico del Boxeo Cubano para el 2016 – </a:t>
                      </a:r>
                      <a:r>
                        <a:rPr lang="es-ES" sz="2400" b="1" dirty="0" smtClean="0">
                          <a:effectLst/>
                          <a:latin typeface="Arial"/>
                          <a:ea typeface="Calibri"/>
                          <a:cs typeface="Times New Roman"/>
                        </a:rPr>
                        <a:t>2020, </a:t>
                      </a:r>
                      <a:r>
                        <a:rPr lang="es-ES" sz="2400" b="1" i="1" u="sng" dirty="0" smtClean="0">
                          <a:effectLst/>
                          <a:latin typeface="Arial"/>
                          <a:ea typeface="Calibri"/>
                          <a:cs typeface="Times New Roman"/>
                        </a:rPr>
                        <a:t>agregándose las modificaciones</a:t>
                      </a:r>
                      <a:r>
                        <a:rPr lang="es-ES" sz="2400" b="1" i="1" u="none" baseline="0" dirty="0" smtClean="0">
                          <a:effectLst/>
                          <a:latin typeface="Arial"/>
                          <a:ea typeface="Calibri"/>
                          <a:cs typeface="Times New Roman"/>
                        </a:rPr>
                        <a:t> </a:t>
                      </a:r>
                      <a:r>
                        <a:rPr lang="es-ES" sz="2400" b="1" dirty="0" smtClean="0">
                          <a:effectLst/>
                          <a:latin typeface="Arial"/>
                          <a:ea typeface="Calibri"/>
                          <a:cs typeface="Times New Roman"/>
                        </a:rPr>
                        <a:t>de </a:t>
                      </a:r>
                      <a:r>
                        <a:rPr lang="es-ES" sz="2400" b="1" dirty="0">
                          <a:effectLst/>
                          <a:latin typeface="Arial"/>
                          <a:ea typeface="Calibri"/>
                          <a:cs typeface="Times New Roman"/>
                        </a:rPr>
                        <a:t>los Reglamentos Técnicos Competitivos de AIBA de febrero 2015, como la del supervisor, las protestas, las decisiones, la edad y voces de mando.</a:t>
                      </a:r>
                      <a:endParaRPr lang="es-ES_tradnl" sz="2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2 Rectángulo"/>
          <p:cNvSpPr/>
          <p:nvPr/>
        </p:nvSpPr>
        <p:spPr>
          <a:xfrm>
            <a:off x="395536" y="620688"/>
            <a:ext cx="8064896" cy="269304"/>
          </a:xfrm>
          <a:prstGeom prst="rect">
            <a:avLst/>
          </a:prstGeom>
        </p:spPr>
        <p:txBody>
          <a:bodyPr wrap="square">
            <a:spAutoFit/>
          </a:bodyPr>
          <a:lstStyle/>
          <a:p>
            <a:pPr lvl="0" algn="ctr">
              <a:lnSpc>
                <a:spcPct val="115000"/>
              </a:lnSpc>
            </a:pPr>
            <a:r>
              <a:rPr lang="es-ES_tradnl" sz="1000" b="1" dirty="0">
                <a:solidFill>
                  <a:prstClr val="black"/>
                </a:solidFill>
                <a:latin typeface="Arial"/>
                <a:ea typeface="Times New Roman"/>
                <a:cs typeface="Times New Roman"/>
              </a:rPr>
              <a:t>Continuación….</a:t>
            </a:r>
          </a:p>
        </p:txBody>
      </p:sp>
      <p:graphicFrame>
        <p:nvGraphicFramePr>
          <p:cNvPr id="4" name="3 Tabla"/>
          <p:cNvGraphicFramePr>
            <a:graphicFrameLocks noGrp="1"/>
          </p:cNvGraphicFramePr>
          <p:nvPr>
            <p:extLst>
              <p:ext uri="{D42A27DB-BD31-4B8C-83A1-F6EECF244321}">
                <p14:modId xmlns:p14="http://schemas.microsoft.com/office/powerpoint/2010/main" val="3760728574"/>
              </p:ext>
            </p:extLst>
          </p:nvPr>
        </p:nvGraphicFramePr>
        <p:xfrm>
          <a:off x="179512" y="889992"/>
          <a:ext cx="8784976" cy="841248"/>
        </p:xfrm>
        <a:graphic>
          <a:graphicData uri="http://schemas.openxmlformats.org/drawingml/2006/table">
            <a:tbl>
              <a:tblPr firstRow="1" firstCol="1" bandRow="1"/>
              <a:tblGrid>
                <a:gridCol w="2664296"/>
                <a:gridCol w="6120680"/>
              </a:tblGrid>
              <a:tr h="0">
                <a:tc>
                  <a:txBody>
                    <a:bodyPr/>
                    <a:lstStyle/>
                    <a:p>
                      <a:pPr>
                        <a:lnSpc>
                          <a:spcPct val="115000"/>
                        </a:lnSpc>
                        <a:spcAft>
                          <a:spcPts val="0"/>
                        </a:spcAft>
                      </a:pPr>
                      <a:r>
                        <a:rPr lang="es-ES" sz="2400" b="1" dirty="0">
                          <a:effectLst/>
                          <a:latin typeface="Arial"/>
                          <a:ea typeface="Calibri"/>
                          <a:cs typeface="Times New Roman"/>
                        </a:rPr>
                        <a:t>Epígrafes del Programa.</a:t>
                      </a:r>
                      <a:endParaRPr lang="es-ES_tradnl"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2400" b="1" dirty="0" smtClean="0">
                        <a:effectLst/>
                        <a:latin typeface="Arial"/>
                        <a:ea typeface="Calibri"/>
                        <a:cs typeface="Times New Roman"/>
                      </a:endParaRPr>
                    </a:p>
                    <a:p>
                      <a:pPr>
                        <a:lnSpc>
                          <a:spcPct val="115000"/>
                        </a:lnSpc>
                        <a:spcAft>
                          <a:spcPts val="0"/>
                        </a:spcAft>
                      </a:pPr>
                      <a:r>
                        <a:rPr lang="es-ES" sz="2400" b="1" dirty="0" smtClean="0">
                          <a:effectLst/>
                          <a:latin typeface="Arial"/>
                          <a:ea typeface="Calibri"/>
                          <a:cs typeface="Times New Roman"/>
                        </a:rPr>
                        <a:t>Valoración </a:t>
                      </a:r>
                      <a:r>
                        <a:rPr lang="es-ES" sz="2400" b="1" dirty="0">
                          <a:effectLst/>
                          <a:latin typeface="Arial"/>
                          <a:ea typeface="Calibri"/>
                          <a:cs typeface="Times New Roman"/>
                        </a:rPr>
                        <a:t>actual.</a:t>
                      </a:r>
                      <a:endParaRPr lang="es-ES_tradnl"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4961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5536" y="486036"/>
            <a:ext cx="8064896" cy="269304"/>
          </a:xfrm>
          <a:prstGeom prst="rect">
            <a:avLst/>
          </a:prstGeom>
        </p:spPr>
        <p:txBody>
          <a:bodyPr wrap="square">
            <a:spAutoFit/>
          </a:bodyPr>
          <a:lstStyle/>
          <a:p>
            <a:pPr lvl="0" algn="ctr">
              <a:lnSpc>
                <a:spcPct val="115000"/>
              </a:lnSpc>
            </a:pPr>
            <a:r>
              <a:rPr lang="es-ES_tradnl" sz="1000" b="1" dirty="0">
                <a:solidFill>
                  <a:prstClr val="black"/>
                </a:solidFill>
                <a:latin typeface="Arial"/>
                <a:ea typeface="Times New Roman"/>
                <a:cs typeface="Times New Roman"/>
              </a:rPr>
              <a:t>Continuación….</a:t>
            </a:r>
          </a:p>
        </p:txBody>
      </p:sp>
      <p:graphicFrame>
        <p:nvGraphicFramePr>
          <p:cNvPr id="4" name="3 Tabla"/>
          <p:cNvGraphicFramePr>
            <a:graphicFrameLocks noGrp="1"/>
          </p:cNvGraphicFramePr>
          <p:nvPr>
            <p:extLst>
              <p:ext uri="{D42A27DB-BD31-4B8C-83A1-F6EECF244321}">
                <p14:modId xmlns:p14="http://schemas.microsoft.com/office/powerpoint/2010/main" val="202502705"/>
              </p:ext>
            </p:extLst>
          </p:nvPr>
        </p:nvGraphicFramePr>
        <p:xfrm>
          <a:off x="0" y="657240"/>
          <a:ext cx="8964996" cy="5973572"/>
        </p:xfrm>
        <a:graphic>
          <a:graphicData uri="http://schemas.openxmlformats.org/drawingml/2006/table">
            <a:tbl>
              <a:tblPr firstRow="1" firstCol="1" bandRow="1"/>
              <a:tblGrid>
                <a:gridCol w="1620180"/>
                <a:gridCol w="7344816"/>
              </a:tblGrid>
              <a:tr h="0">
                <a:tc>
                  <a:txBody>
                    <a:bodyPr/>
                    <a:lstStyle/>
                    <a:p>
                      <a:pPr>
                        <a:lnSpc>
                          <a:spcPct val="115000"/>
                        </a:lnSpc>
                        <a:spcAft>
                          <a:spcPts val="0"/>
                        </a:spcAft>
                      </a:pPr>
                      <a:r>
                        <a:rPr lang="es-ES" sz="1800" b="1" dirty="0">
                          <a:effectLst/>
                          <a:latin typeface="Arial"/>
                          <a:ea typeface="Calibri"/>
                          <a:cs typeface="Times New Roman"/>
                        </a:rPr>
                        <a:t>Epígrafes del Programa.</a:t>
                      </a:r>
                      <a:endParaRPr lang="es-ES_tradnl"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r>
                        <a:rPr lang="es-ES" sz="1800" b="1" dirty="0" smtClean="0">
                          <a:effectLst/>
                          <a:latin typeface="Arial"/>
                          <a:ea typeface="Calibri"/>
                          <a:cs typeface="Times New Roman"/>
                        </a:rPr>
                        <a:t>Valoración </a:t>
                      </a:r>
                      <a:r>
                        <a:rPr lang="es-ES" sz="1800" b="1" dirty="0">
                          <a:effectLst/>
                          <a:latin typeface="Arial"/>
                          <a:ea typeface="Calibri"/>
                          <a:cs typeface="Times New Roman"/>
                        </a:rPr>
                        <a:t>actual.</a:t>
                      </a:r>
                      <a:endParaRPr lang="es-ES_tradnl"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endParaRPr lang="es-ES" sz="1800" b="1" dirty="0" smtClean="0">
                        <a:effectLst/>
                        <a:latin typeface="Arial"/>
                        <a:ea typeface="Calibri"/>
                        <a:cs typeface="Times New Roman"/>
                      </a:endParaRPr>
                    </a:p>
                    <a:p>
                      <a:pPr>
                        <a:lnSpc>
                          <a:spcPct val="115000"/>
                        </a:lnSpc>
                        <a:spcAft>
                          <a:spcPts val="0"/>
                        </a:spcAft>
                      </a:pPr>
                      <a:r>
                        <a:rPr lang="es-ES" sz="1800" b="1" dirty="0" smtClean="0">
                          <a:effectLst/>
                          <a:latin typeface="Arial"/>
                          <a:ea typeface="Calibri"/>
                          <a:cs typeface="Times New Roman"/>
                        </a:rPr>
                        <a:t>Programas </a:t>
                      </a:r>
                      <a:r>
                        <a:rPr lang="es-ES" sz="1800" b="1" dirty="0">
                          <a:effectLst/>
                          <a:latin typeface="Arial"/>
                          <a:ea typeface="Calibri"/>
                          <a:cs typeface="Times New Roman"/>
                        </a:rPr>
                        <a:t>de Enseñanzas</a:t>
                      </a:r>
                      <a:endParaRPr lang="es-ES_tradnl" sz="1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800" b="1" i="1" u="sng" dirty="0">
                          <a:effectLst/>
                          <a:latin typeface="Arial"/>
                          <a:ea typeface="Calibri"/>
                          <a:cs typeface="Times New Roman"/>
                        </a:rPr>
                        <a:t>Se ajustan </a:t>
                      </a:r>
                      <a:r>
                        <a:rPr lang="es-ES" sz="1800" b="1" dirty="0">
                          <a:effectLst/>
                          <a:latin typeface="Arial"/>
                          <a:ea typeface="Calibri"/>
                          <a:cs typeface="Times New Roman"/>
                        </a:rPr>
                        <a:t>las edades de las categorías competitivas acorde al Documento Estratégico del Boxeo Cubano para el 2016 – 2020, </a:t>
                      </a:r>
                      <a:r>
                        <a:rPr lang="es-ES" sz="1800" b="1" i="1" u="sng" dirty="0">
                          <a:effectLst/>
                          <a:latin typeface="Arial"/>
                          <a:ea typeface="Calibri"/>
                          <a:cs typeface="Times New Roman"/>
                        </a:rPr>
                        <a:t>manteniéndose</a:t>
                      </a:r>
                      <a:r>
                        <a:rPr lang="es-ES" sz="1800" b="1" dirty="0">
                          <a:effectLst/>
                          <a:latin typeface="Arial"/>
                          <a:ea typeface="Calibri"/>
                          <a:cs typeface="Times New Roman"/>
                        </a:rPr>
                        <a:t> en ellas los objetivos, contenidos de la preparación, las indicaciones metodológicas, el control y evaluación de los test pedagógicos, médico – biológicos y psicológicos, así como la formación de valores y las tareas del trabajo educativo para cada una de las categorías de la espiral del alto rendimiento, no obstante, </a:t>
                      </a:r>
                      <a:r>
                        <a:rPr lang="es-ES" sz="1800" b="1" i="1" u="sng" dirty="0">
                          <a:effectLst/>
                          <a:latin typeface="Arial"/>
                          <a:ea typeface="Calibri"/>
                          <a:cs typeface="Times New Roman"/>
                        </a:rPr>
                        <a:t>en la categoría 8 – 9 años se incluyen </a:t>
                      </a:r>
                      <a:r>
                        <a:rPr lang="es-ES" sz="1800" b="1" dirty="0">
                          <a:effectLst/>
                          <a:latin typeface="Arial"/>
                          <a:ea typeface="Calibri"/>
                          <a:cs typeface="Times New Roman"/>
                        </a:rPr>
                        <a:t>las defensas contra golpes rectos y se definen los 2 tipos de distancias de combate, así como </a:t>
                      </a:r>
                      <a:r>
                        <a:rPr lang="es-ES" sz="1800" b="1" i="1" u="sng" dirty="0">
                          <a:effectLst/>
                          <a:latin typeface="Arial"/>
                          <a:ea typeface="Calibri"/>
                          <a:cs typeface="Times New Roman"/>
                        </a:rPr>
                        <a:t>en la categoría 10 – 11 años se reajustan</a:t>
                      </a:r>
                      <a:r>
                        <a:rPr lang="es-ES" sz="1800" b="1" dirty="0">
                          <a:effectLst/>
                          <a:latin typeface="Arial"/>
                          <a:ea typeface="Calibri"/>
                          <a:cs typeface="Times New Roman"/>
                        </a:rPr>
                        <a:t> a 8 los pesos de competencia. </a:t>
                      </a:r>
                      <a:endParaRPr lang="es-ES_tradnl" sz="1800" b="1" dirty="0">
                        <a:effectLst/>
                        <a:latin typeface="Calibri"/>
                        <a:ea typeface="Calibri"/>
                        <a:cs typeface="Times New Roman"/>
                      </a:endParaRPr>
                    </a:p>
                    <a:p>
                      <a:pPr>
                        <a:lnSpc>
                          <a:spcPct val="115000"/>
                        </a:lnSpc>
                        <a:spcAft>
                          <a:spcPts val="0"/>
                        </a:spcAft>
                      </a:pPr>
                      <a:r>
                        <a:rPr lang="es-ES_tradnl" sz="1800" b="1" i="1" u="sng" dirty="0">
                          <a:effectLst/>
                          <a:latin typeface="Arial"/>
                          <a:ea typeface="Calibri"/>
                          <a:cs typeface="Times New Roman"/>
                        </a:rPr>
                        <a:t>Se deja bien </a:t>
                      </a:r>
                      <a:r>
                        <a:rPr lang="es-ES_tradnl" sz="1800" b="1" i="1" u="sng" dirty="0" smtClean="0">
                          <a:effectLst/>
                          <a:latin typeface="Arial"/>
                          <a:ea typeface="Calibri"/>
                          <a:cs typeface="Times New Roman"/>
                        </a:rPr>
                        <a:t>claro</a:t>
                      </a:r>
                      <a:r>
                        <a:rPr lang="es-ES_tradnl" sz="1800" b="1" dirty="0" smtClean="0">
                          <a:effectLst/>
                          <a:latin typeface="Arial"/>
                          <a:ea typeface="Calibri"/>
                          <a:cs typeface="Times New Roman"/>
                        </a:rPr>
                        <a:t> </a:t>
                      </a:r>
                      <a:r>
                        <a:rPr lang="es-ES_tradnl" sz="1800" b="1" dirty="0">
                          <a:effectLst/>
                          <a:latin typeface="Arial"/>
                          <a:ea typeface="Calibri"/>
                          <a:cs typeface="Times New Roman"/>
                        </a:rPr>
                        <a:t>en el documento, cuáles categorías trabajan con programas de enseñanza y cuáles con plan de entrenamiento, por lo que </a:t>
                      </a:r>
                      <a:r>
                        <a:rPr lang="es-ES_tradnl" sz="1800" b="1" i="1" u="sng" dirty="0">
                          <a:effectLst/>
                          <a:latin typeface="Arial"/>
                          <a:ea typeface="Calibri"/>
                          <a:cs typeface="Times New Roman"/>
                        </a:rPr>
                        <a:t>se definen</a:t>
                      </a:r>
                      <a:r>
                        <a:rPr lang="es-ES_tradnl" sz="1800" b="1" i="1" u="none" dirty="0">
                          <a:effectLst/>
                          <a:latin typeface="Arial"/>
                          <a:ea typeface="Calibri"/>
                          <a:cs typeface="Times New Roman"/>
                        </a:rPr>
                        <a:t> </a:t>
                      </a:r>
                      <a:r>
                        <a:rPr lang="es-ES_tradnl" sz="1800" b="1" dirty="0">
                          <a:effectLst/>
                          <a:latin typeface="Arial"/>
                          <a:ea typeface="Calibri"/>
                          <a:cs typeface="Times New Roman"/>
                        </a:rPr>
                        <a:t>los modelos a usar en la planificación.</a:t>
                      </a:r>
                      <a:endParaRPr lang="es-ES_tradnl" sz="1800" b="1" dirty="0">
                        <a:effectLst/>
                        <a:latin typeface="Calibri"/>
                        <a:ea typeface="Calibri"/>
                        <a:cs typeface="Times New Roman"/>
                      </a:endParaRPr>
                    </a:p>
                    <a:p>
                      <a:pPr>
                        <a:lnSpc>
                          <a:spcPct val="115000"/>
                        </a:lnSpc>
                        <a:spcAft>
                          <a:spcPts val="0"/>
                        </a:spcAft>
                      </a:pPr>
                      <a:r>
                        <a:rPr lang="es-ES" sz="1800" b="1" dirty="0">
                          <a:effectLst/>
                          <a:latin typeface="Arial"/>
                          <a:ea typeface="Calibri"/>
                          <a:cs typeface="Times New Roman"/>
                        </a:rPr>
                        <a:t>Además, </a:t>
                      </a:r>
                      <a:r>
                        <a:rPr lang="es-ES" sz="1800" b="1" i="1" u="sng" dirty="0">
                          <a:effectLst/>
                          <a:latin typeface="Arial"/>
                          <a:ea typeface="Calibri"/>
                          <a:cs typeface="Times New Roman"/>
                        </a:rPr>
                        <a:t>se corrigen </a:t>
                      </a:r>
                      <a:r>
                        <a:rPr lang="es-ES" sz="1800" b="1" dirty="0">
                          <a:effectLst/>
                          <a:latin typeface="Arial"/>
                          <a:ea typeface="Calibri"/>
                          <a:cs typeface="Times New Roman"/>
                        </a:rPr>
                        <a:t>algunos párrafos para una mejor comprensión.</a:t>
                      </a:r>
                      <a:endParaRPr lang="es-ES_tradnl" sz="1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47622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896364352"/>
              </p:ext>
            </p:extLst>
          </p:nvPr>
        </p:nvGraphicFramePr>
        <p:xfrm>
          <a:off x="179511" y="880628"/>
          <a:ext cx="8712967" cy="5334890"/>
        </p:xfrm>
        <a:graphic>
          <a:graphicData uri="http://schemas.openxmlformats.org/drawingml/2006/table">
            <a:tbl>
              <a:tblPr firstRow="1" firstCol="1" bandRow="1"/>
              <a:tblGrid>
                <a:gridCol w="2592288"/>
                <a:gridCol w="6120679"/>
              </a:tblGrid>
              <a:tr h="0">
                <a:tc>
                  <a:txBody>
                    <a:bodyPr/>
                    <a:lstStyle/>
                    <a:p>
                      <a:pPr>
                        <a:lnSpc>
                          <a:spcPct val="115000"/>
                        </a:lnSpc>
                        <a:spcAft>
                          <a:spcPts val="0"/>
                        </a:spcAft>
                      </a:pPr>
                      <a:r>
                        <a:rPr lang="es-ES" sz="2800" b="1" dirty="0">
                          <a:effectLst/>
                          <a:latin typeface="Arial"/>
                          <a:ea typeface="Calibri"/>
                          <a:cs typeface="Times New Roman"/>
                        </a:rPr>
                        <a:t>Epígrafes del Programa.</a:t>
                      </a:r>
                      <a:endParaRPr lang="es-ES_tradnl"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2800" b="1" dirty="0" smtClean="0">
                        <a:effectLst/>
                        <a:latin typeface="Arial"/>
                        <a:ea typeface="Calibri"/>
                        <a:cs typeface="Times New Roman"/>
                      </a:endParaRPr>
                    </a:p>
                    <a:p>
                      <a:pPr>
                        <a:lnSpc>
                          <a:spcPct val="115000"/>
                        </a:lnSpc>
                        <a:spcAft>
                          <a:spcPts val="0"/>
                        </a:spcAft>
                      </a:pPr>
                      <a:r>
                        <a:rPr lang="es-ES" sz="2800" b="1" dirty="0" smtClean="0">
                          <a:effectLst/>
                          <a:latin typeface="Arial"/>
                          <a:ea typeface="Calibri"/>
                          <a:cs typeface="Times New Roman"/>
                        </a:rPr>
                        <a:t>Valoración </a:t>
                      </a:r>
                      <a:r>
                        <a:rPr lang="es-ES" sz="2800" b="1" dirty="0">
                          <a:effectLst/>
                          <a:latin typeface="Arial"/>
                          <a:ea typeface="Calibri"/>
                          <a:cs typeface="Times New Roman"/>
                        </a:rPr>
                        <a:t>actual.</a:t>
                      </a:r>
                      <a:endParaRPr lang="es-ES_tradnl"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endParaRPr lang="es-ES" sz="2800" b="1" dirty="0" smtClean="0">
                        <a:effectLst/>
                        <a:latin typeface="Arial"/>
                        <a:ea typeface="Calibri"/>
                        <a:cs typeface="Times New Roman"/>
                      </a:endParaRPr>
                    </a:p>
                    <a:p>
                      <a:pPr>
                        <a:lnSpc>
                          <a:spcPct val="115000"/>
                        </a:lnSpc>
                        <a:spcAft>
                          <a:spcPts val="0"/>
                        </a:spcAft>
                      </a:pPr>
                      <a:endParaRPr lang="es-ES" sz="2800" b="1" dirty="0" smtClean="0">
                        <a:effectLst/>
                        <a:latin typeface="Arial"/>
                        <a:ea typeface="Calibri"/>
                        <a:cs typeface="Times New Roman"/>
                      </a:endParaRPr>
                    </a:p>
                    <a:p>
                      <a:pPr>
                        <a:lnSpc>
                          <a:spcPct val="115000"/>
                        </a:lnSpc>
                        <a:spcAft>
                          <a:spcPts val="0"/>
                        </a:spcAft>
                      </a:pPr>
                      <a:endParaRPr lang="es-ES" sz="2800" b="1" dirty="0" smtClean="0">
                        <a:effectLst/>
                        <a:latin typeface="Arial"/>
                        <a:ea typeface="Calibri"/>
                        <a:cs typeface="Times New Roman"/>
                      </a:endParaRPr>
                    </a:p>
                    <a:p>
                      <a:pPr>
                        <a:lnSpc>
                          <a:spcPct val="115000"/>
                        </a:lnSpc>
                        <a:spcAft>
                          <a:spcPts val="0"/>
                        </a:spcAft>
                      </a:pPr>
                      <a:r>
                        <a:rPr lang="es-ES" sz="2800" b="1" dirty="0" smtClean="0">
                          <a:effectLst/>
                          <a:latin typeface="Arial"/>
                          <a:ea typeface="Calibri"/>
                          <a:cs typeface="Times New Roman"/>
                        </a:rPr>
                        <a:t>Sistema </a:t>
                      </a:r>
                      <a:r>
                        <a:rPr lang="es-ES" sz="2800" b="1" dirty="0">
                          <a:effectLst/>
                          <a:latin typeface="Arial"/>
                          <a:ea typeface="Calibri"/>
                          <a:cs typeface="Times New Roman"/>
                        </a:rPr>
                        <a:t>Competitivo</a:t>
                      </a:r>
                      <a:endParaRPr lang="es-ES_tradnl"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800" b="1" i="1" u="sng" dirty="0">
                          <a:effectLst/>
                          <a:latin typeface="Arial"/>
                          <a:ea typeface="Calibri"/>
                          <a:cs typeface="Times New Roman"/>
                        </a:rPr>
                        <a:t>Se </a:t>
                      </a:r>
                      <a:r>
                        <a:rPr lang="es-ES_tradnl" sz="2800" b="1" i="1" u="sng" dirty="0">
                          <a:effectLst/>
                          <a:latin typeface="Arial"/>
                          <a:ea typeface="Times New Roman"/>
                          <a:cs typeface="Times New Roman"/>
                        </a:rPr>
                        <a:t>modifica</a:t>
                      </a:r>
                      <a:r>
                        <a:rPr lang="es-ES_tradnl" sz="2800" b="1" dirty="0">
                          <a:effectLst/>
                          <a:latin typeface="Arial"/>
                          <a:ea typeface="Times New Roman"/>
                          <a:cs typeface="Times New Roman"/>
                        </a:rPr>
                        <a:t> el tratamiento </a:t>
                      </a:r>
                      <a:r>
                        <a:rPr lang="es-ES_tradnl" sz="2800" b="1" dirty="0">
                          <a:effectLst/>
                          <a:latin typeface="Arial"/>
                          <a:ea typeface="Calibri"/>
                          <a:cs typeface="Times New Roman"/>
                        </a:rPr>
                        <a:t>metodológico de la planificación, organización y evaluación de la preparación del equipo de mayores en las academias provinciales y el equipo nacional, a partir de los resultados obtenidos mediante el sistema de entrenamiento del ATR.</a:t>
                      </a:r>
                      <a:endParaRPr lang="es-ES_tradnl"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2 Rectángulo"/>
          <p:cNvSpPr/>
          <p:nvPr/>
        </p:nvSpPr>
        <p:spPr>
          <a:xfrm>
            <a:off x="179512" y="611324"/>
            <a:ext cx="8712967" cy="269304"/>
          </a:xfrm>
          <a:prstGeom prst="rect">
            <a:avLst/>
          </a:prstGeom>
        </p:spPr>
        <p:txBody>
          <a:bodyPr wrap="square">
            <a:spAutoFit/>
          </a:bodyPr>
          <a:lstStyle/>
          <a:p>
            <a:pPr lvl="0" algn="ctr">
              <a:lnSpc>
                <a:spcPct val="115000"/>
              </a:lnSpc>
            </a:pPr>
            <a:r>
              <a:rPr lang="es-ES_tradnl" sz="1000" b="1" dirty="0">
                <a:solidFill>
                  <a:prstClr val="black"/>
                </a:solidFill>
                <a:latin typeface="Arial"/>
                <a:ea typeface="Times New Roman"/>
                <a:cs typeface="Times New Roman"/>
              </a:rPr>
              <a:t>Continuación….</a:t>
            </a:r>
            <a:endParaRPr lang="es-ES_tradnl" sz="1000" b="1" dirty="0">
              <a:solidFill>
                <a:prstClr val="black"/>
              </a:solidFill>
              <a:latin typeface="Arial"/>
              <a:ea typeface="Times New Roman"/>
              <a:cs typeface="Times New Roman"/>
            </a:endParaRPr>
          </a:p>
        </p:txBody>
      </p:sp>
    </p:spTree>
    <p:extLst>
      <p:ext uri="{BB962C8B-B14F-4D97-AF65-F5344CB8AC3E}">
        <p14:creationId xmlns:p14="http://schemas.microsoft.com/office/powerpoint/2010/main" val="2364753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4195455765"/>
              </p:ext>
            </p:extLst>
          </p:nvPr>
        </p:nvGraphicFramePr>
        <p:xfrm>
          <a:off x="107504" y="476672"/>
          <a:ext cx="8856984" cy="5536184"/>
        </p:xfrm>
        <a:graphic>
          <a:graphicData uri="http://schemas.openxmlformats.org/drawingml/2006/table">
            <a:tbl>
              <a:tblPr firstRow="1" firstCol="1" bandRow="1"/>
              <a:tblGrid>
                <a:gridCol w="3111062"/>
                <a:gridCol w="5745922"/>
              </a:tblGrid>
              <a:tr h="0">
                <a:tc>
                  <a:txBody>
                    <a:bodyPr/>
                    <a:lstStyle/>
                    <a:p>
                      <a:pPr>
                        <a:lnSpc>
                          <a:spcPct val="115000"/>
                        </a:lnSpc>
                        <a:spcAft>
                          <a:spcPts val="0"/>
                        </a:spcAft>
                      </a:pPr>
                      <a:r>
                        <a:rPr lang="es-ES" sz="3200" b="1" dirty="0">
                          <a:effectLst/>
                          <a:latin typeface="Arial"/>
                          <a:ea typeface="Calibri"/>
                          <a:cs typeface="Times New Roman"/>
                        </a:rPr>
                        <a:t>Epígrafes del Programa.</a:t>
                      </a:r>
                      <a:endParaRPr lang="es-ES_tradnl" sz="3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r>
                        <a:rPr lang="es-ES" sz="3200" b="1" dirty="0" smtClean="0">
                          <a:effectLst/>
                          <a:latin typeface="Arial"/>
                          <a:ea typeface="Calibri"/>
                          <a:cs typeface="Times New Roman"/>
                        </a:rPr>
                        <a:t>Valoración </a:t>
                      </a:r>
                      <a:r>
                        <a:rPr lang="es-ES" sz="3200" b="1" dirty="0">
                          <a:effectLst/>
                          <a:latin typeface="Arial"/>
                          <a:ea typeface="Calibri"/>
                          <a:cs typeface="Times New Roman"/>
                        </a:rPr>
                        <a:t>actual.</a:t>
                      </a:r>
                      <a:endParaRPr lang="es-ES_tradnl" sz="3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endParaRPr lang="es-ES" sz="3200" b="1" dirty="0" smtClean="0">
                        <a:effectLst/>
                        <a:latin typeface="Arial"/>
                        <a:ea typeface="Calibri"/>
                        <a:cs typeface="Times New Roman"/>
                      </a:endParaRPr>
                    </a:p>
                    <a:p>
                      <a:pPr>
                        <a:lnSpc>
                          <a:spcPct val="115000"/>
                        </a:lnSpc>
                        <a:spcAft>
                          <a:spcPts val="0"/>
                        </a:spcAft>
                      </a:pPr>
                      <a:r>
                        <a:rPr lang="es-ES" sz="3200" b="1" dirty="0" smtClean="0">
                          <a:effectLst/>
                          <a:latin typeface="Arial"/>
                          <a:ea typeface="Calibri"/>
                          <a:cs typeface="Times New Roman"/>
                        </a:rPr>
                        <a:t>Sistema </a:t>
                      </a:r>
                      <a:r>
                        <a:rPr lang="es-ES" sz="3200" b="1" dirty="0">
                          <a:effectLst/>
                          <a:latin typeface="Arial"/>
                          <a:ea typeface="Calibri"/>
                          <a:cs typeface="Times New Roman"/>
                        </a:rPr>
                        <a:t>de selección</a:t>
                      </a:r>
                      <a:endParaRPr lang="es-ES_tradnl" sz="32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3200" b="1" i="1" u="sng" dirty="0">
                          <a:effectLst/>
                          <a:latin typeface="Arial"/>
                          <a:ea typeface="Calibri"/>
                          <a:cs typeface="Times New Roman"/>
                        </a:rPr>
                        <a:t>Se mantiene </a:t>
                      </a:r>
                      <a:r>
                        <a:rPr lang="es-ES" sz="3200" b="1" dirty="0">
                          <a:effectLst/>
                          <a:latin typeface="Arial"/>
                          <a:ea typeface="Calibri"/>
                          <a:cs typeface="Times New Roman"/>
                        </a:rPr>
                        <a:t>los test propuestos y su forma de evaluación, así como existen otros indicadores a tener en cuenta para el ingreso del boxeador, más orientaciones del seguimiento en esta dirección.</a:t>
                      </a:r>
                      <a:endParaRPr lang="es-ES_tradnl" sz="32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4126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756</Words>
  <Application>Microsoft Office PowerPoint</Application>
  <PresentationFormat>Presentación en pantalla (4:3)</PresentationFormat>
  <Paragraphs>82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Chuchu</dc:creator>
  <cp:lastModifiedBy>Chuchu</cp:lastModifiedBy>
  <cp:revision>8</cp:revision>
  <dcterms:created xsi:type="dcterms:W3CDTF">2016-04-28T04:37:55Z</dcterms:created>
  <dcterms:modified xsi:type="dcterms:W3CDTF">2016-05-02T04:30:06Z</dcterms:modified>
</cp:coreProperties>
</file>