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97" r:id="rId7"/>
    <p:sldId id="279" r:id="rId8"/>
    <p:sldId id="284" r:id="rId9"/>
    <p:sldId id="288" r:id="rId10"/>
    <p:sldId id="286" r:id="rId11"/>
    <p:sldId id="287" r:id="rId12"/>
    <p:sldId id="290" r:id="rId13"/>
    <p:sldId id="291" r:id="rId14"/>
    <p:sldId id="292" r:id="rId15"/>
    <p:sldId id="293" r:id="rId16"/>
    <p:sldId id="294" r:id="rId17"/>
    <p:sldId id="295" r:id="rId18"/>
    <p:sldId id="298" r:id="rId19"/>
    <p:sldId id="296"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17/05/2016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17/05/2016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107504" y="1709067"/>
            <a:ext cx="8856235" cy="5678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8" name="Group 776"/>
          <p:cNvGrpSpPr>
            <a:grpSpLocks/>
          </p:cNvGrpSpPr>
          <p:nvPr/>
        </p:nvGrpSpPr>
        <p:grpSpPr bwMode="auto">
          <a:xfrm>
            <a:off x="107504" y="23992"/>
            <a:ext cx="8856983" cy="1892935"/>
            <a:chOff x="-38" y="0"/>
            <a:chExt cx="71056" cy="18933"/>
          </a:xfrm>
        </p:grpSpPr>
        <p:sp>
          <p:nvSpPr>
            <p:cNvPr id="9"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10"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11"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13"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2"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3"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4"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5"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6"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8"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9"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30"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31"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32"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33"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34"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4" name="3 Rectángulo"/>
          <p:cNvSpPr/>
          <p:nvPr/>
        </p:nvSpPr>
        <p:spPr>
          <a:xfrm>
            <a:off x="642910" y="2494051"/>
            <a:ext cx="6215090" cy="4247317"/>
          </a:xfrm>
          <a:prstGeom prst="rect">
            <a:avLst/>
          </a:prstGeom>
        </p:spPr>
        <p:txBody>
          <a:bodyPr wrap="square">
            <a:spAutoFit/>
          </a:bodyPr>
          <a:lstStyle/>
          <a:p>
            <a:r>
              <a:rPr lang="en-US" dirty="0" err="1" smtClean="0"/>
              <a:t>Ms.C</a:t>
            </a:r>
            <a:r>
              <a:rPr lang="en-US" dirty="0" smtClean="0"/>
              <a:t> Miguel Fuentes </a:t>
            </a:r>
            <a:r>
              <a:rPr lang="en-US" dirty="0" err="1" smtClean="0"/>
              <a:t>Quiala</a:t>
            </a:r>
            <a:endParaRPr lang="en-US" dirty="0" smtClean="0"/>
          </a:p>
          <a:p>
            <a:r>
              <a:rPr lang="en-US" dirty="0" err="1" smtClean="0"/>
              <a:t>Ms.C</a:t>
            </a:r>
            <a:r>
              <a:rPr lang="en-US" dirty="0" smtClean="0"/>
              <a:t>  </a:t>
            </a:r>
            <a:r>
              <a:rPr lang="en-US" dirty="0" err="1" smtClean="0"/>
              <a:t>Abilio</a:t>
            </a:r>
            <a:r>
              <a:rPr lang="en-US" dirty="0" smtClean="0"/>
              <a:t> </a:t>
            </a:r>
            <a:r>
              <a:rPr lang="en-US" dirty="0" err="1" smtClean="0"/>
              <a:t>Pérez</a:t>
            </a:r>
            <a:r>
              <a:rPr lang="en-US" dirty="0" smtClean="0"/>
              <a:t> Fournier</a:t>
            </a:r>
          </a:p>
          <a:p>
            <a:r>
              <a:rPr lang="en-US" dirty="0" err="1" smtClean="0"/>
              <a:t>Dr.C</a:t>
            </a:r>
            <a:r>
              <a:rPr lang="en-US" dirty="0" smtClean="0"/>
              <a:t> </a:t>
            </a:r>
            <a:r>
              <a:rPr lang="en-US" dirty="0" err="1" smtClean="0"/>
              <a:t>Héctor</a:t>
            </a:r>
            <a:r>
              <a:rPr lang="en-US" dirty="0" smtClean="0"/>
              <a:t> </a:t>
            </a:r>
            <a:r>
              <a:rPr lang="en-US" dirty="0" err="1" smtClean="0"/>
              <a:t>Noa</a:t>
            </a:r>
            <a:r>
              <a:rPr lang="en-US" dirty="0" smtClean="0"/>
              <a:t> </a:t>
            </a:r>
            <a:r>
              <a:rPr lang="en-US" dirty="0" err="1" smtClean="0"/>
              <a:t>Cuadros</a:t>
            </a:r>
            <a:endParaRPr lang="en-US" dirty="0" smtClean="0"/>
          </a:p>
          <a:p>
            <a:r>
              <a:rPr lang="en-US" dirty="0" err="1" smtClean="0"/>
              <a:t>Dr.C</a:t>
            </a:r>
            <a:r>
              <a:rPr lang="en-US" dirty="0" smtClean="0"/>
              <a:t> </a:t>
            </a:r>
            <a:r>
              <a:rPr lang="en-US" dirty="0" err="1" smtClean="0"/>
              <a:t>Osvaldo</a:t>
            </a:r>
            <a:r>
              <a:rPr lang="en-US" dirty="0" smtClean="0"/>
              <a:t> Martin Hernandez</a:t>
            </a:r>
          </a:p>
          <a:p>
            <a:r>
              <a:rPr lang="en-US" dirty="0" err="1" smtClean="0"/>
              <a:t>Ms.C</a:t>
            </a:r>
            <a:r>
              <a:rPr lang="en-US" dirty="0" smtClean="0"/>
              <a:t> Carlos Manuel </a:t>
            </a:r>
            <a:r>
              <a:rPr lang="en-US" dirty="0" err="1" smtClean="0"/>
              <a:t>Resello</a:t>
            </a:r>
            <a:endParaRPr lang="en-US" dirty="0" smtClean="0"/>
          </a:p>
          <a:p>
            <a:r>
              <a:rPr lang="en-US" dirty="0" err="1" smtClean="0"/>
              <a:t>Lic</a:t>
            </a:r>
            <a:r>
              <a:rPr lang="en-US" dirty="0" smtClean="0"/>
              <a:t>. </a:t>
            </a:r>
            <a:r>
              <a:rPr lang="en-US" dirty="0" err="1" smtClean="0"/>
              <a:t>Isven</a:t>
            </a:r>
            <a:r>
              <a:rPr lang="en-US" dirty="0" smtClean="0"/>
              <a:t> Roman Garcia</a:t>
            </a:r>
          </a:p>
          <a:p>
            <a:r>
              <a:rPr lang="en-US" dirty="0" err="1" smtClean="0"/>
              <a:t>Lic</a:t>
            </a:r>
            <a:r>
              <a:rPr lang="en-US" dirty="0" smtClean="0"/>
              <a:t>. Luis E. </a:t>
            </a:r>
            <a:r>
              <a:rPr lang="en-US" dirty="0" err="1" smtClean="0"/>
              <a:t>Yero</a:t>
            </a:r>
            <a:r>
              <a:rPr lang="en-US" dirty="0" smtClean="0"/>
              <a:t> Rodriguez</a:t>
            </a:r>
          </a:p>
          <a:p>
            <a:r>
              <a:rPr lang="en-US" dirty="0" err="1" smtClean="0"/>
              <a:t>Msc</a:t>
            </a:r>
            <a:r>
              <a:rPr lang="en-US" dirty="0" smtClean="0"/>
              <a:t>. </a:t>
            </a:r>
            <a:r>
              <a:rPr lang="en-US" dirty="0" err="1" smtClean="0"/>
              <a:t>Oliet</a:t>
            </a:r>
            <a:r>
              <a:rPr lang="en-US" dirty="0" smtClean="0"/>
              <a:t> Rodriguez Mendez</a:t>
            </a:r>
          </a:p>
          <a:p>
            <a:r>
              <a:rPr lang="en-US" dirty="0" err="1" smtClean="0"/>
              <a:t>Lic</a:t>
            </a:r>
            <a:r>
              <a:rPr lang="en-US" dirty="0" smtClean="0"/>
              <a:t>. </a:t>
            </a:r>
            <a:r>
              <a:rPr lang="en-US" dirty="0" err="1" smtClean="0"/>
              <a:t>Wilian</a:t>
            </a:r>
            <a:r>
              <a:rPr lang="en-US" dirty="0" smtClean="0"/>
              <a:t> Bennett Barrack </a:t>
            </a:r>
          </a:p>
          <a:p>
            <a:r>
              <a:rPr lang="en-US" dirty="0" err="1" smtClean="0"/>
              <a:t>Consultantes</a:t>
            </a:r>
            <a:endParaRPr lang="en-US" dirty="0" smtClean="0"/>
          </a:p>
          <a:p>
            <a:r>
              <a:rPr lang="en-US" dirty="0" err="1" smtClean="0"/>
              <a:t>Ms.C</a:t>
            </a:r>
            <a:r>
              <a:rPr lang="en-US" dirty="0" smtClean="0"/>
              <a:t> </a:t>
            </a:r>
            <a:r>
              <a:rPr lang="en-US" dirty="0" err="1" smtClean="0"/>
              <a:t>Jesús</a:t>
            </a:r>
            <a:r>
              <a:rPr lang="en-US" dirty="0" smtClean="0"/>
              <a:t> Jorge Pereira León</a:t>
            </a:r>
          </a:p>
          <a:p>
            <a:r>
              <a:rPr lang="en-US" dirty="0" err="1" smtClean="0"/>
              <a:t>Colectivo</a:t>
            </a:r>
            <a:r>
              <a:rPr lang="en-US" dirty="0" smtClean="0"/>
              <a:t> del CEFUT de Camaguey</a:t>
            </a:r>
          </a:p>
          <a:p>
            <a:r>
              <a:rPr lang="en-US" dirty="0" err="1" smtClean="0"/>
              <a:t>Colectivo</a:t>
            </a:r>
            <a:r>
              <a:rPr lang="en-US" dirty="0" smtClean="0"/>
              <a:t> de la UCCFD</a:t>
            </a:r>
          </a:p>
          <a:p>
            <a:r>
              <a:rPr lang="en-US" dirty="0" smtClean="0"/>
              <a:t>COMISION </a:t>
            </a:r>
            <a:r>
              <a:rPr lang="en-US" dirty="0" err="1" smtClean="0"/>
              <a:t>tecnica</a:t>
            </a:r>
            <a:r>
              <a:rPr lang="en-US" dirty="0" smtClean="0"/>
              <a:t> NACIONAL</a:t>
            </a:r>
          </a:p>
          <a:p>
            <a:r>
              <a:rPr lang="en-US" dirty="0" err="1" smtClean="0"/>
              <a:t>Comisiones</a:t>
            </a:r>
            <a:r>
              <a:rPr lang="en-US" dirty="0" smtClean="0"/>
              <a:t> </a:t>
            </a:r>
            <a:r>
              <a:rPr lang="en-US" dirty="0" err="1" smtClean="0"/>
              <a:t>Provinciales</a:t>
            </a:r>
            <a:r>
              <a:rPr lang="en-US" dirty="0" smtClean="0"/>
              <a:t> y </a:t>
            </a:r>
            <a:r>
              <a:rPr lang="en-US" dirty="0" err="1" smtClean="0"/>
              <a:t>entrenadores</a:t>
            </a:r>
            <a:endParaRPr lang="en-US" dirty="0"/>
          </a:p>
        </p:txBody>
      </p:sp>
      <p:sp>
        <p:nvSpPr>
          <p:cNvPr id="5" name="4 CuadroTexto"/>
          <p:cNvSpPr txBox="1"/>
          <p:nvPr/>
        </p:nvSpPr>
        <p:spPr>
          <a:xfrm rot="10800000" flipV="1">
            <a:off x="857224" y="1748134"/>
            <a:ext cx="7286676" cy="400110"/>
          </a:xfrm>
          <a:prstGeom prst="rect">
            <a:avLst/>
          </a:prstGeom>
          <a:noFill/>
        </p:spPr>
        <p:txBody>
          <a:bodyPr wrap="square" rtlCol="0">
            <a:spAutoFit/>
          </a:bodyPr>
          <a:lstStyle/>
          <a:p>
            <a:r>
              <a:rPr lang="es-ES" sz="2000" b="1" dirty="0" smtClean="0">
                <a:solidFill>
                  <a:schemeClr val="bg1"/>
                </a:solidFill>
              </a:rPr>
              <a:t>Programa </a:t>
            </a:r>
            <a:r>
              <a:rPr lang="es-ES" sz="2000" b="1" dirty="0">
                <a:solidFill>
                  <a:schemeClr val="bg1"/>
                </a:solidFill>
              </a:rPr>
              <a:t>Integral </a:t>
            </a:r>
            <a:r>
              <a:rPr lang="es-ES" sz="2000" b="1" dirty="0" smtClean="0">
                <a:solidFill>
                  <a:schemeClr val="bg1"/>
                </a:solidFill>
              </a:rPr>
              <a:t>de Preparación </a:t>
            </a:r>
            <a:r>
              <a:rPr lang="es-ES" sz="2000" b="1" dirty="0">
                <a:solidFill>
                  <a:schemeClr val="bg1"/>
                </a:solidFill>
              </a:rPr>
              <a:t>del </a:t>
            </a:r>
            <a:r>
              <a:rPr lang="es-ES" sz="2000" b="1" dirty="0" smtClean="0">
                <a:solidFill>
                  <a:schemeClr val="bg1"/>
                </a:solidFill>
              </a:rPr>
              <a:t>Deportista. Ciclo 2016-2020</a:t>
            </a:r>
            <a:endParaRPr lang="en-US" sz="2000" b="1" dirty="0">
              <a:solidFill>
                <a:schemeClr val="bg1"/>
              </a:solidFill>
            </a:endParaRPr>
          </a:p>
        </p:txBody>
      </p:sp>
      <p:sp>
        <p:nvSpPr>
          <p:cNvPr id="6" name="5 Rectángulo"/>
          <p:cNvSpPr/>
          <p:nvPr/>
        </p:nvSpPr>
        <p:spPr>
          <a:xfrm>
            <a:off x="1214414" y="785794"/>
            <a:ext cx="1696683" cy="369332"/>
          </a:xfrm>
          <a:prstGeom prst="rect">
            <a:avLst/>
          </a:prstGeom>
        </p:spPr>
        <p:txBody>
          <a:bodyPr wrap="none">
            <a:spAutoFit/>
          </a:bodyPr>
          <a:lstStyle/>
          <a:p>
            <a:r>
              <a:rPr lang="en-US" b="1" dirty="0" err="1" smtClean="0"/>
              <a:t>Deporte</a:t>
            </a:r>
            <a:r>
              <a:rPr lang="en-US" b="1" dirty="0" smtClean="0"/>
              <a:t>: </a:t>
            </a:r>
            <a:r>
              <a:rPr lang="en-US" b="1" dirty="0" err="1" smtClean="0"/>
              <a:t>Fútbol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76"/>
          <p:cNvGrpSpPr>
            <a:grpSpLocks/>
          </p:cNvGrpSpPr>
          <p:nvPr/>
        </p:nvGrpSpPr>
        <p:grpSpPr bwMode="auto">
          <a:xfrm>
            <a:off x="107504" y="23992"/>
            <a:ext cx="8856983" cy="1892935"/>
            <a:chOff x="-38" y="0"/>
            <a:chExt cx="71056" cy="18933"/>
          </a:xfrm>
        </p:grpSpPr>
        <p:sp>
          <p:nvSpPr>
            <p:cNvPr id="4"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5"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6"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8"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9"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0"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1"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2"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3"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4"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2"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3"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4"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5"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6"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28"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2" name="1 CuadroTexto"/>
          <p:cNvSpPr txBox="1"/>
          <p:nvPr/>
        </p:nvSpPr>
        <p:spPr>
          <a:xfrm>
            <a:off x="214282" y="1568981"/>
            <a:ext cx="8429684" cy="4524315"/>
          </a:xfrm>
          <a:prstGeom prst="rect">
            <a:avLst/>
          </a:prstGeom>
          <a:noFill/>
        </p:spPr>
        <p:txBody>
          <a:bodyPr wrap="square" rtlCol="0">
            <a:spAutoFit/>
          </a:bodyPr>
          <a:lstStyle/>
          <a:p>
            <a:r>
              <a:rPr lang="es-ES" b="1" dirty="0" smtClean="0"/>
              <a:t>Preparación teórica.</a:t>
            </a:r>
            <a:endParaRPr lang="es-ES" dirty="0" smtClean="0"/>
          </a:p>
          <a:p>
            <a:r>
              <a:rPr lang="es-ES" b="1" dirty="0" smtClean="0"/>
              <a:t> </a:t>
            </a:r>
            <a:endParaRPr lang="es-ES" dirty="0" smtClean="0"/>
          </a:p>
          <a:p>
            <a:r>
              <a:rPr lang="es-ES_tradnl" dirty="0" smtClean="0"/>
              <a:t>Aspectos esenciales a introducir y reforzar en la etapa:</a:t>
            </a:r>
            <a:endParaRPr lang="es-ES" dirty="0" smtClean="0"/>
          </a:p>
          <a:p>
            <a:pPr lvl="0"/>
            <a:r>
              <a:rPr lang="es-ES_tradnl" dirty="0" smtClean="0"/>
              <a:t>Historia del fútbol antiguo y contemporáneo.</a:t>
            </a:r>
            <a:endParaRPr lang="es-ES" dirty="0" smtClean="0"/>
          </a:p>
          <a:p>
            <a:pPr lvl="0"/>
            <a:r>
              <a:rPr lang="es-ES_tradnl" dirty="0" smtClean="0"/>
              <a:t>Aparición del Futbol Femenino.</a:t>
            </a:r>
            <a:endParaRPr lang="es-ES" dirty="0" smtClean="0"/>
          </a:p>
          <a:p>
            <a:pPr lvl="0"/>
            <a:r>
              <a:rPr lang="es-ES_tradnl" dirty="0" smtClean="0"/>
              <a:t>Mundiales del Futbol Femenino.</a:t>
            </a:r>
            <a:endParaRPr lang="es-ES" dirty="0" smtClean="0"/>
          </a:p>
          <a:p>
            <a:pPr lvl="0"/>
            <a:r>
              <a:rPr lang="es-ES_tradnl" dirty="0" smtClean="0"/>
              <a:t>Reglas del juego</a:t>
            </a:r>
            <a:endParaRPr lang="es-ES" dirty="0" smtClean="0"/>
          </a:p>
          <a:p>
            <a:pPr lvl="0"/>
            <a:r>
              <a:rPr lang="es-ES_tradnl" dirty="0" smtClean="0"/>
              <a:t>Sistemas de juego</a:t>
            </a:r>
            <a:endParaRPr lang="es-ES" dirty="0" smtClean="0"/>
          </a:p>
          <a:p>
            <a:pPr lvl="0"/>
            <a:r>
              <a:rPr lang="es-ES_tradnl" dirty="0" smtClean="0"/>
              <a:t>Funciones de los jugadoras</a:t>
            </a:r>
            <a:endParaRPr lang="es-ES" dirty="0" smtClean="0"/>
          </a:p>
          <a:p>
            <a:pPr lvl="0"/>
            <a:r>
              <a:rPr lang="es-ES_tradnl" dirty="0" smtClean="0"/>
              <a:t>Características de las posiciones</a:t>
            </a:r>
            <a:endParaRPr lang="es-ES" dirty="0" smtClean="0"/>
          </a:p>
          <a:p>
            <a:pPr lvl="0"/>
            <a:r>
              <a:rPr lang="es-ES_tradnl" dirty="0" smtClean="0"/>
              <a:t>Táctica de equipo</a:t>
            </a:r>
            <a:endParaRPr lang="es-ES" dirty="0" smtClean="0"/>
          </a:p>
          <a:p>
            <a:pPr lvl="0"/>
            <a:r>
              <a:rPr lang="es-ES_tradnl" dirty="0" smtClean="0"/>
              <a:t>Desarrollo de las capacidades físicas.</a:t>
            </a:r>
            <a:endParaRPr lang="es-ES" dirty="0" smtClean="0"/>
          </a:p>
          <a:p>
            <a:pPr lvl="0"/>
            <a:r>
              <a:rPr lang="es-ES_tradnl" dirty="0" smtClean="0"/>
              <a:t>Formación de valores (colectivismo, solidaridad, responsabilidad, identidad)</a:t>
            </a:r>
            <a:endParaRPr lang="es-ES" dirty="0" smtClean="0"/>
          </a:p>
          <a:p>
            <a:r>
              <a:rPr lang="es-ES_tradnl" dirty="0" smtClean="0"/>
              <a:t> </a:t>
            </a:r>
            <a:endParaRPr lang="es-ES" dirty="0" smtClean="0"/>
          </a:p>
          <a:p>
            <a:r>
              <a:rPr lang="es-ES" dirty="0" smtClean="0"/>
              <a:t> </a:t>
            </a:r>
          </a:p>
          <a:p>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04664"/>
            <a:ext cx="8280920" cy="6555641"/>
          </a:xfrm>
          <a:prstGeom prst="rect">
            <a:avLst/>
          </a:prstGeom>
          <a:noFill/>
        </p:spPr>
        <p:txBody>
          <a:bodyPr wrap="square" rtlCol="0">
            <a:spAutoFit/>
          </a:bodyPr>
          <a:lstStyle/>
          <a:p>
            <a:pPr lvl="0"/>
            <a:r>
              <a:rPr lang="es-ES" sz="1400" b="1" dirty="0"/>
              <a:t>PREPARACIÓN FÍSICA</a:t>
            </a:r>
            <a:endParaRPr lang="es-ES" sz="1400" dirty="0"/>
          </a:p>
          <a:p>
            <a:r>
              <a:rPr lang="es-ES" sz="1400" dirty="0"/>
              <a:t> </a:t>
            </a:r>
          </a:p>
          <a:p>
            <a:r>
              <a:rPr lang="es-ES" sz="1400" dirty="0"/>
              <a:t>Las cualidades motoras velocidad, flexibilidad y agilidad ocupan un lugar muy importante en el desarrollo físico de la joven futbolista. El juego normal impone mayores exigencias a la capacidad de correr en el entrenamiento y juegos oficiales.</a:t>
            </a:r>
          </a:p>
          <a:p>
            <a:r>
              <a:rPr lang="es-ES" sz="1400" dirty="0"/>
              <a:t>La edad de oro para el aprendizaje de las capacidades de coordinación es de 6 a  8 años y 9 a 13 años por eso se presentará mayor importancia a su trabajo en estas edades aunque eso no signifique que con anterioridad no deba trabajarse</a:t>
            </a:r>
          </a:p>
          <a:p>
            <a:r>
              <a:rPr lang="es-ES" sz="1400" dirty="0"/>
              <a:t> </a:t>
            </a:r>
          </a:p>
          <a:p>
            <a:pPr lvl="0"/>
            <a:r>
              <a:rPr lang="es-ES" sz="1400" dirty="0"/>
              <a:t>Para el desarrollo</a:t>
            </a:r>
            <a:r>
              <a:rPr lang="es-ES" sz="1400" b="1" dirty="0"/>
              <a:t> físico general:</a:t>
            </a:r>
            <a:r>
              <a:rPr lang="es-ES" sz="1400" dirty="0"/>
              <a:t> Se utilizaran ejercicios con y sin implementos, ejercicios acrobáticos, juegos pre-deportivos, ejercicios posturales, ejercicios atléticos, carreras en condiciones aeróbicas.</a:t>
            </a:r>
          </a:p>
          <a:p>
            <a:r>
              <a:rPr lang="es-ES" sz="1400" dirty="0"/>
              <a:t> </a:t>
            </a:r>
          </a:p>
          <a:p>
            <a:pPr lvl="0"/>
            <a:r>
              <a:rPr lang="es-ES" sz="1400" dirty="0"/>
              <a:t>Para el desarrollo de </a:t>
            </a:r>
            <a:r>
              <a:rPr lang="es-ES" sz="1400" b="1" dirty="0"/>
              <a:t>la velocidad</a:t>
            </a:r>
            <a:r>
              <a:rPr lang="es-ES" sz="1400" dirty="0"/>
              <a:t> de arrancada, se realizaran  carreras de 10,15,20,30 metros de diferentes posiciones iníciales, carreras con adversarios por el control del balón, carreras de velocidad hacia un balón para realizar pase o tiro a portería, carreras de relevos en competencia, carreras diagonales con cambio de direcciones </a:t>
            </a:r>
          </a:p>
          <a:p>
            <a:r>
              <a:rPr lang="es-ES" sz="1400" dirty="0"/>
              <a:t> </a:t>
            </a:r>
          </a:p>
          <a:p>
            <a:pPr lvl="0"/>
            <a:r>
              <a:rPr lang="es-ES" sz="1400" dirty="0"/>
              <a:t>La flexibilidad se enfocará en el desarrollo de los miembros superiores e inferiores durante toda la preparación</a:t>
            </a:r>
          </a:p>
          <a:p>
            <a:r>
              <a:rPr lang="es-ES" sz="1400" dirty="0"/>
              <a:t> </a:t>
            </a:r>
          </a:p>
          <a:p>
            <a:pPr lvl="0"/>
            <a:r>
              <a:rPr lang="es-ES" sz="1400" dirty="0"/>
              <a:t>Para</a:t>
            </a:r>
            <a:r>
              <a:rPr lang="es-ES" sz="1400" b="1" dirty="0"/>
              <a:t> la coordinación </a:t>
            </a:r>
            <a:r>
              <a:rPr lang="es-ES" sz="1400" dirty="0"/>
              <a:t>se ejecutaran ejercicios que contribuyan al desarrollo del equilibrio, temporización, reacción, ritmo, precisión, anticipación, etc.</a:t>
            </a:r>
          </a:p>
          <a:p>
            <a:r>
              <a:rPr lang="es-ES" sz="1400" dirty="0"/>
              <a:t> </a:t>
            </a:r>
          </a:p>
          <a:p>
            <a:pPr lvl="0"/>
            <a:r>
              <a:rPr lang="es-ES" sz="1400" dirty="0"/>
              <a:t>En el desarrollo</a:t>
            </a:r>
            <a:r>
              <a:rPr lang="es-ES" sz="1400" b="1" dirty="0"/>
              <a:t> </a:t>
            </a:r>
            <a:r>
              <a:rPr lang="es-ES" sz="1400" dirty="0"/>
              <a:t>de</a:t>
            </a:r>
            <a:r>
              <a:rPr lang="es-ES" sz="1400" b="1" dirty="0"/>
              <a:t> la fuerza </a:t>
            </a:r>
            <a:r>
              <a:rPr lang="es-ES" sz="1400" dirty="0"/>
              <a:t>se realizaran ejercicios en parejas para desarrollar la fuerza de los miembros superiores e inferiores, también se puede trabajar por medio de juegos, como la carretilla, el cangrejo, pelea de gallos, ejercicios </a:t>
            </a:r>
            <a:r>
              <a:rPr lang="es-ES" sz="1400" dirty="0" err="1"/>
              <a:t>pliometricos</a:t>
            </a:r>
            <a:r>
              <a:rPr lang="es-ES" sz="1400" dirty="0"/>
              <a:t> según su desarrollo morfológico y edad  etc.</a:t>
            </a:r>
          </a:p>
          <a:p>
            <a:r>
              <a:rPr lang="es-ES" sz="1400" dirty="0"/>
              <a:t> </a:t>
            </a:r>
          </a:p>
          <a:p>
            <a:pPr lvl="0"/>
            <a:r>
              <a:rPr lang="es-ES" sz="1400" b="1" dirty="0"/>
              <a:t>La resistencia</a:t>
            </a:r>
            <a:r>
              <a:rPr lang="es-ES" sz="1400" dirty="0"/>
              <a:t> se trabajará por medio de juegos de carrera y juegos en espacio reducido, carrera continua extensivo entre 8´min hasta un máximo de 35´min de forma variable con sin </a:t>
            </a:r>
            <a:r>
              <a:rPr lang="es-ES" sz="1400" dirty="0" smtClean="0"/>
              <a:t>balón</a:t>
            </a:r>
            <a:endParaRPr lang="es-ES" sz="1400" dirty="0"/>
          </a:p>
          <a:p>
            <a:endParaRPr lang="es-E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CuadroTexto"/>
          <p:cNvSpPr txBox="1"/>
          <p:nvPr/>
        </p:nvSpPr>
        <p:spPr>
          <a:xfrm>
            <a:off x="539552" y="332656"/>
            <a:ext cx="8424936" cy="6494085"/>
          </a:xfrm>
          <a:prstGeom prst="rect">
            <a:avLst/>
          </a:prstGeom>
          <a:noFill/>
        </p:spPr>
        <p:txBody>
          <a:bodyPr wrap="square" rtlCol="0">
            <a:spAutoFit/>
          </a:bodyPr>
          <a:lstStyle/>
          <a:p>
            <a:pPr lvl="0"/>
            <a:r>
              <a:rPr lang="es-ES" sz="1600" b="1" dirty="0"/>
              <a:t>Preparación  técnica.</a:t>
            </a:r>
            <a:endParaRPr lang="es-ES" sz="1600" dirty="0"/>
          </a:p>
          <a:p>
            <a:r>
              <a:rPr lang="es-ES" sz="1600" b="1" dirty="0"/>
              <a:t> </a:t>
            </a:r>
            <a:endParaRPr lang="es-ES" sz="1600" dirty="0"/>
          </a:p>
          <a:p>
            <a:r>
              <a:rPr lang="es-ES" sz="1200" dirty="0"/>
              <a:t>Todas las acciones técnicas se trabajarán con ambas piernas tanto en los entrenamientos como en los juegos oficiales, esto para seguir mejorando el nivel técnico. En esta edad se podrá exigir más en cuanto a los elementos técnicos que se van a trabajar para buscar la perfección.</a:t>
            </a:r>
          </a:p>
          <a:p>
            <a:r>
              <a:rPr lang="es-ES" sz="1200" dirty="0"/>
              <a:t> </a:t>
            </a:r>
          </a:p>
          <a:p>
            <a:pPr lvl="0"/>
            <a:r>
              <a:rPr lang="es-ES" sz="1200" dirty="0"/>
              <a:t>Los</a:t>
            </a:r>
            <a:r>
              <a:rPr lang="es-ES" sz="1200" b="1" dirty="0"/>
              <a:t> golpeos con diferentes partes del pie</a:t>
            </a:r>
            <a:r>
              <a:rPr lang="es-ES" sz="1200" dirty="0"/>
              <a:t> se seguirán consolidando, pero se trabajaran más en movimiento, buscando mejorar la dirección y la exactitud a la hora de golpear el balón hacia otra compañera.</a:t>
            </a:r>
          </a:p>
          <a:p>
            <a:r>
              <a:rPr lang="es-ES" sz="1200" dirty="0"/>
              <a:t> </a:t>
            </a:r>
          </a:p>
          <a:p>
            <a:pPr lvl="0"/>
            <a:r>
              <a:rPr lang="es-ES" sz="1200" dirty="0"/>
              <a:t>El </a:t>
            </a:r>
            <a:r>
              <a:rPr lang="es-ES" sz="1200" b="1" dirty="0"/>
              <a:t>golpeo con la cabeza</a:t>
            </a:r>
            <a:r>
              <a:rPr lang="es-ES" sz="1200" dirty="0"/>
              <a:t> se empezará a introducir ya que en esta edad las niñas empiezan a levantar el balón más y se necesita saber cabecear el balón, además se utilizará más adelante en la táctica de los tiros de esquina.</a:t>
            </a:r>
          </a:p>
          <a:p>
            <a:r>
              <a:rPr lang="es-ES" sz="1200" dirty="0"/>
              <a:t> </a:t>
            </a:r>
          </a:p>
          <a:p>
            <a:pPr lvl="0"/>
            <a:r>
              <a:rPr lang="es-ES" sz="1200" dirty="0"/>
              <a:t>Las </a:t>
            </a:r>
            <a:r>
              <a:rPr lang="es-ES" sz="1200" b="1" dirty="0"/>
              <a:t>recepciones (control)</a:t>
            </a:r>
            <a:r>
              <a:rPr lang="es-ES" sz="1200" dirty="0"/>
              <a:t> se trabajaran más en movimiento y empezando a trabajar combinando las recepciones con desplazamientos o pases como por ejemplo: recepción con el pecho y pase con el interior del pie, buscando que la niña siga perfeccionando dicho elemento técnico.</a:t>
            </a:r>
          </a:p>
          <a:p>
            <a:r>
              <a:rPr lang="es-ES" sz="1200" dirty="0"/>
              <a:t> </a:t>
            </a:r>
          </a:p>
          <a:p>
            <a:pPr lvl="0"/>
            <a:r>
              <a:rPr lang="es-ES" sz="1200" dirty="0"/>
              <a:t>Los </a:t>
            </a:r>
            <a:r>
              <a:rPr lang="es-ES" sz="1200" b="1" dirty="0"/>
              <a:t>pases </a:t>
            </a:r>
            <a:r>
              <a:rPr lang="es-ES" sz="1200" dirty="0"/>
              <a:t>se continuaran trabajando con cortos y medios ya que se empezaron a trabajar en la categoría anterior y se introducirá  el pase largo insistiendo siempre en el trabajo con ambas piernas.</a:t>
            </a:r>
          </a:p>
          <a:p>
            <a:r>
              <a:rPr lang="es-ES" sz="1200" dirty="0"/>
              <a:t> </a:t>
            </a:r>
          </a:p>
          <a:p>
            <a:pPr lvl="0"/>
            <a:r>
              <a:rPr lang="es-ES" sz="1200" dirty="0"/>
              <a:t>La </a:t>
            </a:r>
            <a:r>
              <a:rPr lang="es-ES" sz="1200" b="1" dirty="0"/>
              <a:t>conducción</a:t>
            </a:r>
            <a:r>
              <a:rPr lang="es-ES" sz="1200" dirty="0"/>
              <a:t> se realizará con ambas piernas y cuando se realicen se debe utilizar la pierna más alejada del rival, en esta edad se pueden utilizar rivales pasivos y luego </a:t>
            </a:r>
            <a:r>
              <a:rPr lang="es-ES" sz="1200" dirty="0" err="1"/>
              <a:t>semi</a:t>
            </a:r>
            <a:r>
              <a:rPr lang="es-ES" sz="1200" dirty="0"/>
              <a:t>-activos para buscar perfeccionar la conducción y obligarlas a realizar la técnica correctamente, se debe insistir en que debe levantar la vista para observar lo que lo rodea.</a:t>
            </a:r>
          </a:p>
          <a:p>
            <a:r>
              <a:rPr lang="es-ES" sz="1200" dirty="0"/>
              <a:t> </a:t>
            </a:r>
          </a:p>
          <a:p>
            <a:pPr lvl="0"/>
            <a:r>
              <a:rPr lang="es-ES" sz="1200" dirty="0"/>
              <a:t>Las </a:t>
            </a:r>
            <a:r>
              <a:rPr lang="es-ES" sz="1200" b="1" dirty="0"/>
              <a:t>fintas</a:t>
            </a:r>
            <a:r>
              <a:rPr lang="es-ES" sz="1200" dirty="0"/>
              <a:t> en esta categoría se trabajaran con más exigencia, para obligar a las jugadoras a desmarcarse y que no estén siempre paradas, se trabajará con obstáculos y señales y, luego con un adversario.</a:t>
            </a:r>
          </a:p>
          <a:p>
            <a:r>
              <a:rPr lang="es-ES" sz="1200" dirty="0"/>
              <a:t> </a:t>
            </a:r>
          </a:p>
          <a:p>
            <a:pPr lvl="0"/>
            <a:r>
              <a:rPr lang="es-ES" sz="1200" dirty="0"/>
              <a:t>El</a:t>
            </a:r>
            <a:r>
              <a:rPr lang="es-ES" sz="1200" b="1" dirty="0"/>
              <a:t> regate </a:t>
            </a:r>
            <a:r>
              <a:rPr lang="es-ES" sz="1200" dirty="0"/>
              <a:t>se trabajará fundamentalmente para que el jugador aprenda a superar al adversario por los lados para poder continuar al ataque, se realizará primero con un adversario pasivo y luego con uno </a:t>
            </a:r>
            <a:r>
              <a:rPr lang="es-ES" sz="1200" dirty="0" err="1"/>
              <a:t>semi</a:t>
            </a:r>
            <a:r>
              <a:rPr lang="es-ES" sz="1200" dirty="0"/>
              <a:t>-activo y se pueden combinar con otras acciones técnicas como regate y tiro.</a:t>
            </a:r>
          </a:p>
          <a:p>
            <a:r>
              <a:rPr lang="es-ES" sz="1200" dirty="0"/>
              <a:t> </a:t>
            </a:r>
          </a:p>
          <a:p>
            <a:pPr lvl="0"/>
            <a:r>
              <a:rPr lang="es-ES" sz="1200" b="1" dirty="0"/>
              <a:t>Las habilidades táctica y dinámica</a:t>
            </a:r>
            <a:r>
              <a:rPr lang="es-ES" sz="1200" dirty="0"/>
              <a:t> se debe empezar con el dominio del balón, esto para mejorar su técnica y trabajar la coordinación, se trabajará estático y luego dinámico.</a:t>
            </a:r>
          </a:p>
          <a:p>
            <a:r>
              <a:rPr lang="es-ES" sz="1200" dirty="0"/>
              <a:t> </a:t>
            </a:r>
          </a:p>
          <a:p>
            <a:endParaRPr lang="es-ES" sz="1200" dirty="0"/>
          </a:p>
        </p:txBody>
      </p:sp>
    </p:spTree>
    <p:extLst>
      <p:ext uri="{BB962C8B-B14F-4D97-AF65-F5344CB8AC3E}">
        <p14:creationId xmlns:p14="http://schemas.microsoft.com/office/powerpoint/2010/main" xmlns="" val="1139291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51520" y="332656"/>
            <a:ext cx="8640960" cy="6524863"/>
          </a:xfrm>
          <a:prstGeom prst="rect">
            <a:avLst/>
          </a:prstGeom>
          <a:noFill/>
        </p:spPr>
        <p:txBody>
          <a:bodyPr wrap="square" rtlCol="0">
            <a:spAutoFit/>
          </a:bodyPr>
          <a:lstStyle/>
          <a:p>
            <a:pPr lvl="0"/>
            <a:r>
              <a:rPr lang="es-ES" sz="1600" b="1" dirty="0"/>
              <a:t>Preparación  </a:t>
            </a:r>
            <a:r>
              <a:rPr lang="es-ES" sz="1600" b="1" dirty="0" smtClean="0"/>
              <a:t>táctica</a:t>
            </a:r>
          </a:p>
          <a:p>
            <a:pPr marL="285750" indent="-285750">
              <a:buFont typeface="Wingdings" pitchFamily="2" charset="2"/>
              <a:buChar char="Ø"/>
            </a:pPr>
            <a:r>
              <a:rPr lang="es-ES" sz="1600" b="1" dirty="0"/>
              <a:t>JUEGO DEFENSIVO</a:t>
            </a:r>
            <a:endParaRPr lang="es-ES" sz="1600" dirty="0"/>
          </a:p>
          <a:p>
            <a:pPr lvl="0"/>
            <a:endParaRPr lang="es-ES" sz="1600" dirty="0" smtClean="0"/>
          </a:p>
          <a:p>
            <a:r>
              <a:rPr lang="es-ES" sz="1600" b="1" dirty="0" smtClean="0"/>
              <a:t> </a:t>
            </a:r>
            <a:endParaRPr lang="es-ES" sz="1600" dirty="0"/>
          </a:p>
          <a:p>
            <a:r>
              <a:rPr lang="es-ES" sz="1600" b="1" dirty="0"/>
              <a:t>          Táctica individual</a:t>
            </a:r>
            <a:endParaRPr lang="es-ES" sz="1600" dirty="0"/>
          </a:p>
          <a:p>
            <a:r>
              <a:rPr lang="es-ES" sz="1600" dirty="0"/>
              <a:t> </a:t>
            </a:r>
          </a:p>
          <a:p>
            <a:pPr lvl="0"/>
            <a:r>
              <a:rPr lang="es-ES" sz="1600" dirty="0"/>
              <a:t>Las </a:t>
            </a:r>
            <a:r>
              <a:rPr lang="es-ES" sz="1600" b="1" dirty="0"/>
              <a:t>entradas </a:t>
            </a:r>
            <a:r>
              <a:rPr lang="es-ES" sz="1600" dirty="0"/>
              <a:t>se trabajan las entradas de frente y lateral y se busca la perfección para ganar el balón sin cometerle falta al contrario.</a:t>
            </a:r>
          </a:p>
          <a:p>
            <a:pPr lvl="0"/>
            <a:r>
              <a:rPr lang="es-ES" sz="1600" dirty="0"/>
              <a:t>La </a:t>
            </a:r>
            <a:r>
              <a:rPr lang="es-ES" sz="1600" b="1" dirty="0"/>
              <a:t>temporización</a:t>
            </a:r>
            <a:r>
              <a:rPr lang="es-ES" sz="1600" dirty="0"/>
              <a:t> se trabaja esta acción para evitar las entradas incontroladas, esperando el momento para realizar la entrada, orientando o llevando al contrario hacia el lugar más ventajoso nuestro para quitarle el balón</a:t>
            </a:r>
            <a:r>
              <a:rPr lang="es-ES" sz="1600" dirty="0" smtClean="0"/>
              <a:t>.</a:t>
            </a:r>
          </a:p>
          <a:p>
            <a:r>
              <a:rPr lang="es-ES" sz="1600" b="1" dirty="0"/>
              <a:t>Táctica colectiva</a:t>
            </a:r>
            <a:endParaRPr lang="es-ES" sz="1600" dirty="0"/>
          </a:p>
          <a:p>
            <a:r>
              <a:rPr lang="es-ES" sz="1600" dirty="0"/>
              <a:t> </a:t>
            </a:r>
          </a:p>
          <a:p>
            <a:pPr lvl="0"/>
            <a:r>
              <a:rPr lang="es-ES" sz="1600" b="1" dirty="0"/>
              <a:t>El marcaje zonal </a:t>
            </a:r>
            <a:r>
              <a:rPr lang="es-ES" sz="1600" dirty="0"/>
              <a:t>se empieza a trabajar por zona, marcando así el jugador aprende a tener controlado al jugador rival y donde está el balón y aprende a jugar el puesto que se le asigna.</a:t>
            </a:r>
          </a:p>
          <a:p>
            <a:pPr lvl="0"/>
            <a:r>
              <a:rPr lang="es-ES" sz="1600" b="1" dirty="0"/>
              <a:t>La cobertura y permuta </a:t>
            </a:r>
            <a:r>
              <a:rPr lang="es-ES" sz="1600" dirty="0"/>
              <a:t>es muy importante trabajar estas acciones tácticas en esta categoría porque favorece la idea de ayuda y solidaridad del grupo con la intención de recuperar el balón.</a:t>
            </a:r>
          </a:p>
          <a:p>
            <a:pPr lvl="0"/>
            <a:r>
              <a:rPr lang="es-ES" sz="1600" dirty="0"/>
              <a:t>El trabajo en</a:t>
            </a:r>
            <a:r>
              <a:rPr lang="es-ES" sz="1600" b="1" dirty="0"/>
              <a:t> bloque </a:t>
            </a:r>
            <a:r>
              <a:rPr lang="es-ES" sz="1600" dirty="0"/>
              <a:t>se consolidará más en esta categoría ya se está jugando 9 contra 9, lo cual los obliga a estar pendientes del balón y también muchos jugadores que son defensas quieren jugar muy adelante y utilizando el bloque los obliga a que si suben deben de bajar a su puesto rápidamente.</a:t>
            </a:r>
          </a:p>
          <a:p>
            <a:r>
              <a:rPr lang="es-ES" sz="1600" dirty="0"/>
              <a:t>La </a:t>
            </a:r>
            <a:r>
              <a:rPr lang="es-ES" sz="1600" b="1" dirty="0"/>
              <a:t>presión </a:t>
            </a:r>
            <a:r>
              <a:rPr lang="es-ES" sz="1600" dirty="0"/>
              <a:t>se comienza a trabajar el 2 vs1 pero a la defensiva, tratando de no dejar pensar al jugador que tiene el balón y cortarle el regate y los pases cortos, los más alejados del balón vigilan los espacios cercanos a la propia puerta portería   investigación sobre movimientos tácticos en los medios campistas ofensiva y defensiva</a:t>
            </a:r>
          </a:p>
          <a:p>
            <a:pPr lvl="0"/>
            <a:endParaRPr lang="es-ES" sz="1600" dirty="0"/>
          </a:p>
          <a:p>
            <a:endParaRPr lang="es-ES" sz="1600" dirty="0"/>
          </a:p>
        </p:txBody>
      </p:sp>
    </p:spTree>
    <p:extLst>
      <p:ext uri="{BB962C8B-B14F-4D97-AF65-F5344CB8AC3E}">
        <p14:creationId xmlns:p14="http://schemas.microsoft.com/office/powerpoint/2010/main" xmlns="" val="197581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76"/>
          <p:cNvGrpSpPr>
            <a:grpSpLocks/>
          </p:cNvGrpSpPr>
          <p:nvPr/>
        </p:nvGrpSpPr>
        <p:grpSpPr bwMode="auto">
          <a:xfrm>
            <a:off x="107504" y="23992"/>
            <a:ext cx="8856983" cy="1892935"/>
            <a:chOff x="-38" y="0"/>
            <a:chExt cx="71056" cy="18933"/>
          </a:xfrm>
        </p:grpSpPr>
        <p:sp>
          <p:nvSpPr>
            <p:cNvPr id="5"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6"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7"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9"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0"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1"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2"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3"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4"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2"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3"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4"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5"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6"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8"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29"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3" name="2 CuadroTexto"/>
          <p:cNvSpPr txBox="1"/>
          <p:nvPr/>
        </p:nvSpPr>
        <p:spPr>
          <a:xfrm>
            <a:off x="323528" y="1474906"/>
            <a:ext cx="8496944" cy="3970318"/>
          </a:xfrm>
          <a:prstGeom prst="rect">
            <a:avLst/>
          </a:prstGeom>
          <a:noFill/>
        </p:spPr>
        <p:txBody>
          <a:bodyPr wrap="square" rtlCol="0">
            <a:spAutoFit/>
          </a:bodyPr>
          <a:lstStyle/>
          <a:p>
            <a:r>
              <a:rPr lang="es-ES" b="1" dirty="0"/>
              <a:t>JUEGO OFENSIVO</a:t>
            </a:r>
            <a:endParaRPr lang="es-ES" dirty="0"/>
          </a:p>
          <a:p>
            <a:r>
              <a:rPr lang="es-ES" b="1" i="1" dirty="0"/>
              <a:t>Ataque previsto</a:t>
            </a:r>
            <a:endParaRPr lang="es-ES" dirty="0"/>
          </a:p>
          <a:p>
            <a:r>
              <a:rPr lang="es-ES" dirty="0"/>
              <a:t> </a:t>
            </a:r>
          </a:p>
          <a:p>
            <a:pPr lvl="0"/>
            <a:r>
              <a:rPr lang="es-ES" dirty="0"/>
              <a:t>El </a:t>
            </a:r>
            <a:r>
              <a:rPr lang="es-ES" b="1" dirty="0"/>
              <a:t>desdoblamiento:</a:t>
            </a:r>
            <a:r>
              <a:rPr lang="es-ES" dirty="0"/>
              <a:t> Iniciar esta acción táctica para mantener una distribución racional del terreno de juego de tal manera que si un defensa sube al ataque su posición la ocupa otro jugador más cercano con el fin de no ser sorprendidos si se pierde el balón.</a:t>
            </a:r>
          </a:p>
          <a:p>
            <a:pPr lvl="0"/>
            <a:r>
              <a:rPr lang="es-ES" dirty="0"/>
              <a:t>La </a:t>
            </a:r>
            <a:r>
              <a:rPr lang="es-ES" b="1" dirty="0"/>
              <a:t>superioridad numérica</a:t>
            </a:r>
            <a:r>
              <a:rPr lang="es-ES" dirty="0"/>
              <a:t> se empieza a trabajar la superioridad 2x1; 3x1; 3x2; 4x2; 4x3; en espacio reducido, luego se trabajan en acciones de juego con opción a gol.</a:t>
            </a:r>
          </a:p>
          <a:p>
            <a:pPr lvl="0"/>
            <a:r>
              <a:rPr lang="es-ES" b="1" dirty="0"/>
              <a:t>Los apoyos </a:t>
            </a:r>
            <a:r>
              <a:rPr lang="es-ES" dirty="0"/>
              <a:t>se trabajaran para que los jugadores se acostumbren a que deben de apoyar a sus compañeros ya sea después de un pase o para ayudarlo a marcar a un jugador y acostumbrarlos a estar siempre en movimiento.</a:t>
            </a:r>
          </a:p>
          <a:p>
            <a:r>
              <a:rPr lang="es-ES" dirty="0"/>
              <a:t>El </a:t>
            </a:r>
            <a:r>
              <a:rPr lang="es-ES" b="1" dirty="0"/>
              <a:t>contraataque </a:t>
            </a:r>
            <a:r>
              <a:rPr lang="es-ES" dirty="0"/>
              <a:t>es importante trabajarlo en esta categoría ya que los jugadores son más rápidos y muchas veces se da este tipo de ocasión y hay que entrenarlo para aprovechar a los jugadores que son más rápidos</a:t>
            </a:r>
          </a:p>
        </p:txBody>
      </p:sp>
    </p:spTree>
    <p:extLst>
      <p:ext uri="{BB962C8B-B14F-4D97-AF65-F5344CB8AC3E}">
        <p14:creationId xmlns:p14="http://schemas.microsoft.com/office/powerpoint/2010/main" xmlns="" val="2035992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76"/>
          <p:cNvGrpSpPr>
            <a:grpSpLocks/>
          </p:cNvGrpSpPr>
          <p:nvPr/>
        </p:nvGrpSpPr>
        <p:grpSpPr bwMode="auto">
          <a:xfrm>
            <a:off x="107504" y="23992"/>
            <a:ext cx="8856983" cy="1892935"/>
            <a:chOff x="-38" y="0"/>
            <a:chExt cx="71056" cy="18933"/>
          </a:xfrm>
        </p:grpSpPr>
        <p:sp>
          <p:nvSpPr>
            <p:cNvPr id="5"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6"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7"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9"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0"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1"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2"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3"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4"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2"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3"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4"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5"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6"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8"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29"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3" name="2 CuadroTexto"/>
          <p:cNvSpPr txBox="1"/>
          <p:nvPr/>
        </p:nvSpPr>
        <p:spPr>
          <a:xfrm>
            <a:off x="467544" y="1707773"/>
            <a:ext cx="7848872" cy="2585323"/>
          </a:xfrm>
          <a:prstGeom prst="rect">
            <a:avLst/>
          </a:prstGeom>
          <a:noFill/>
        </p:spPr>
        <p:txBody>
          <a:bodyPr wrap="square" rtlCol="0">
            <a:spAutoFit/>
          </a:bodyPr>
          <a:lstStyle/>
          <a:p>
            <a:r>
              <a:rPr lang="es-ES" b="1" dirty="0"/>
              <a:t>ORGANIZACIÓN DEL JUEGO</a:t>
            </a:r>
            <a:endParaRPr lang="es-ES" dirty="0"/>
          </a:p>
          <a:p>
            <a:r>
              <a:rPr lang="es-ES" dirty="0"/>
              <a:t> </a:t>
            </a:r>
          </a:p>
          <a:p>
            <a:r>
              <a:rPr lang="es-ES" dirty="0"/>
              <a:t>SISTEMA DE JUEGO, enseñar: (1-4-4-2) (1-4-3-3)</a:t>
            </a:r>
          </a:p>
          <a:p>
            <a:pPr lvl="0"/>
            <a:r>
              <a:rPr lang="es-ES" dirty="0"/>
              <a:t>4 atrás: Si no son especialmente fuertes, y manifiestan problemas para abarcar el ancho del campo tanto en defensa como en ataque, (1-4-1-3).</a:t>
            </a:r>
          </a:p>
          <a:p>
            <a:pPr lvl="0"/>
            <a:r>
              <a:rPr lang="es-ES" dirty="0"/>
              <a:t>3 atrás: Lo recomendable, salvo en los casos anteriores, (1-3-1-1-3) que es parecido a (1-3-3-1-1), en función de la altura ocupada por los extremos. E incluso (1-3-2-3).</a:t>
            </a:r>
          </a:p>
          <a:p>
            <a:endParaRPr lang="es-ES" dirty="0"/>
          </a:p>
        </p:txBody>
      </p:sp>
    </p:spTree>
    <p:extLst>
      <p:ext uri="{BB962C8B-B14F-4D97-AF65-F5344CB8AC3E}">
        <p14:creationId xmlns:p14="http://schemas.microsoft.com/office/powerpoint/2010/main" xmlns="" val="3203225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23528" y="116632"/>
            <a:ext cx="8640960" cy="7140416"/>
          </a:xfrm>
          <a:prstGeom prst="rect">
            <a:avLst/>
          </a:prstGeom>
          <a:noFill/>
        </p:spPr>
        <p:txBody>
          <a:bodyPr wrap="square" rtlCol="0">
            <a:spAutoFit/>
          </a:bodyPr>
          <a:lstStyle/>
          <a:p>
            <a:r>
              <a:rPr lang="es-ES" b="1" dirty="0"/>
              <a:t>ACCIONES A BALÓN PARADO</a:t>
            </a:r>
            <a:r>
              <a:rPr lang="es-ES" dirty="0"/>
              <a:t> </a:t>
            </a:r>
          </a:p>
          <a:p>
            <a:r>
              <a:rPr lang="es-ES" dirty="0"/>
              <a:t> Incluirlas en todas las categorías con menor o mayor profundidad.</a:t>
            </a:r>
          </a:p>
          <a:p>
            <a:pPr lvl="0"/>
            <a:r>
              <a:rPr lang="es-ES" sz="1600" b="1" dirty="0"/>
              <a:t>DEFENSIVAS</a:t>
            </a:r>
            <a:endParaRPr lang="es-ES" sz="1600" dirty="0"/>
          </a:p>
          <a:p>
            <a:r>
              <a:rPr lang="es-ES" sz="1600" dirty="0"/>
              <a:t> </a:t>
            </a:r>
          </a:p>
          <a:p>
            <a:pPr lvl="0"/>
            <a:r>
              <a:rPr lang="es-ES" sz="1600" b="1" dirty="0"/>
              <a:t>SAQUE DE BANDA:</a:t>
            </a:r>
            <a:r>
              <a:rPr lang="es-ES" sz="1600" dirty="0"/>
              <a:t> Se les enseña cómo deben marcar al contrario para poder quitarle el balón sin cometerle falta y también a marcar al jugador que realiza el saque.</a:t>
            </a:r>
          </a:p>
          <a:p>
            <a:pPr lvl="0"/>
            <a:r>
              <a:rPr lang="es-ES" sz="1600" b="1" dirty="0"/>
              <a:t>SAQUE DE ESQUINA:</a:t>
            </a:r>
            <a:r>
              <a:rPr lang="es-ES" sz="1600" dirty="0"/>
              <a:t> Se les enseña a colocarse dentro del área y marcar a los rivales para evitar gol y la colocación de un jugador en el primer y segundo poste.</a:t>
            </a:r>
          </a:p>
          <a:p>
            <a:pPr lvl="0"/>
            <a:r>
              <a:rPr lang="es-ES" sz="1600" b="1" dirty="0"/>
              <a:t>SAQUE DE META:</a:t>
            </a:r>
            <a:r>
              <a:rPr lang="es-ES" sz="1600" dirty="0"/>
              <a:t> Se enseña a cerrar los espacios y a marcar a los jugadores para impedirles recibir el balón y que salgan jugando.</a:t>
            </a:r>
          </a:p>
          <a:p>
            <a:r>
              <a:rPr lang="es-ES" sz="1600" b="1" dirty="0"/>
              <a:t>TIROS LIBRES:</a:t>
            </a:r>
            <a:r>
              <a:rPr lang="es-ES" sz="1600" dirty="0"/>
              <a:t> Se trabaja lo que es la colocación de la barrera y se define quiénes la integran y los que van al rechazo de nuestro guardameta para sacar el balón y el que sale a evitar el tiro </a:t>
            </a:r>
            <a:r>
              <a:rPr lang="es-ES" sz="1600" dirty="0" smtClean="0"/>
              <a:t>directo</a:t>
            </a:r>
          </a:p>
          <a:p>
            <a:pPr lvl="0"/>
            <a:endParaRPr lang="es-ES" sz="1400" b="1" dirty="0" smtClean="0"/>
          </a:p>
          <a:p>
            <a:pPr lvl="0"/>
            <a:r>
              <a:rPr lang="es-ES" sz="1400" b="1" dirty="0" smtClean="0"/>
              <a:t>OFENSIVAS</a:t>
            </a:r>
            <a:endParaRPr lang="es-ES" sz="1400" dirty="0"/>
          </a:p>
          <a:p>
            <a:r>
              <a:rPr lang="es-ES" sz="1400" b="1" dirty="0"/>
              <a:t> </a:t>
            </a:r>
            <a:endParaRPr lang="es-ES" sz="1400" dirty="0"/>
          </a:p>
          <a:p>
            <a:pPr lvl="0"/>
            <a:r>
              <a:rPr lang="es-ES" sz="1400" b="1" dirty="0"/>
              <a:t>SAQUE INICIAL:</a:t>
            </a:r>
            <a:r>
              <a:rPr lang="es-ES" sz="1400" dirty="0"/>
              <a:t> Se debe trabajar el saque hacia delante y nunca hacia atrás y jugar para las bandas o realizar acciones individuales a la portería rival.</a:t>
            </a:r>
          </a:p>
          <a:p>
            <a:pPr lvl="0"/>
            <a:r>
              <a:rPr lang="es-ES" sz="1400" b="1" dirty="0"/>
              <a:t>SAQUE DE BANDA:</a:t>
            </a:r>
            <a:r>
              <a:rPr lang="es-ES" sz="1400" dirty="0"/>
              <a:t> Se enseña a realizar el saque con una pequeña carrera ya que en las edades anteriores se trabajó saque estático con piernas abiertas y en forma de paso, y el que recibe el balón tiene que hacerlo en movimiento para buscar el desmarque y avanzar más rápido hacia la portería rival. El que realizó el saque debe incorporarse al ataque rápidamente.</a:t>
            </a:r>
          </a:p>
          <a:p>
            <a:pPr lvl="0"/>
            <a:r>
              <a:rPr lang="es-ES" sz="1400" b="1" dirty="0"/>
              <a:t>SAQUE DE ESQUINA:</a:t>
            </a:r>
            <a:r>
              <a:rPr lang="es-ES" sz="1400" dirty="0"/>
              <a:t> Se enseña a realizar los saques de esquina al primer y al segundo poste; ya en esta categoría son capaces de golpear el balón más fuerte y levantarlo. Se enseña la colocación de los demás jugadores dentro del área.</a:t>
            </a:r>
          </a:p>
          <a:p>
            <a:pPr lvl="0"/>
            <a:r>
              <a:rPr lang="es-ES" sz="1400" b="1" dirty="0"/>
              <a:t>SAQUE DE META:</a:t>
            </a:r>
            <a:r>
              <a:rPr lang="es-ES" sz="1400" dirty="0"/>
              <a:t> Se les enseña a realizar los saques largos y también a que salgan jugando por las bandas para iniciar un ataque</a:t>
            </a:r>
            <a:r>
              <a:rPr lang="es-ES" sz="1400" dirty="0" smtClean="0"/>
              <a:t>.</a:t>
            </a:r>
          </a:p>
          <a:p>
            <a:r>
              <a:rPr lang="es-ES" sz="1200" b="1" dirty="0"/>
              <a:t>TIROS LIBRES: </a:t>
            </a:r>
            <a:r>
              <a:rPr lang="es-ES" sz="1200" dirty="0"/>
              <a:t>Se busca golpear el balón evitando la barrera y buscando el gol mandando el balón a los lugares más difíciles de llegar para el guardameta, también se buscan jugadas para realizarlas de dos toques en dado caso no se puede tirar directo al marco y se colocan jugadores en posiciones claves para dicho rechazo del balón por el contrario</a:t>
            </a:r>
          </a:p>
          <a:p>
            <a:pPr lvl="0"/>
            <a:endParaRPr lang="es-ES" sz="1400" dirty="0"/>
          </a:p>
          <a:p>
            <a:endParaRPr lang="es-ES" sz="1600" dirty="0"/>
          </a:p>
        </p:txBody>
      </p:sp>
    </p:spTree>
    <p:extLst>
      <p:ext uri="{BB962C8B-B14F-4D97-AF65-F5344CB8AC3E}">
        <p14:creationId xmlns:p14="http://schemas.microsoft.com/office/powerpoint/2010/main" xmlns="" val="12344458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76"/>
          <p:cNvGrpSpPr>
            <a:grpSpLocks/>
          </p:cNvGrpSpPr>
          <p:nvPr/>
        </p:nvGrpSpPr>
        <p:grpSpPr bwMode="auto">
          <a:xfrm>
            <a:off x="107504" y="23992"/>
            <a:ext cx="8856983" cy="1892935"/>
            <a:chOff x="-38" y="0"/>
            <a:chExt cx="71056" cy="18933"/>
          </a:xfrm>
        </p:grpSpPr>
        <p:sp>
          <p:nvSpPr>
            <p:cNvPr id="5"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6"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7"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9"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0"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1"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2"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3"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4"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2"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3"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4"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5"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6"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8"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29"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3" name="2 CuadroTexto"/>
          <p:cNvSpPr txBox="1"/>
          <p:nvPr/>
        </p:nvSpPr>
        <p:spPr>
          <a:xfrm>
            <a:off x="395536" y="1696740"/>
            <a:ext cx="8136904" cy="2308324"/>
          </a:xfrm>
          <a:prstGeom prst="rect">
            <a:avLst/>
          </a:prstGeom>
          <a:noFill/>
        </p:spPr>
        <p:txBody>
          <a:bodyPr wrap="square" rtlCol="0">
            <a:spAutoFit/>
          </a:bodyPr>
          <a:lstStyle/>
          <a:p>
            <a:r>
              <a:rPr lang="es-ES_tradnl" b="1" dirty="0"/>
              <a:t> </a:t>
            </a:r>
            <a:endParaRPr lang="es-ES" dirty="0"/>
          </a:p>
          <a:p>
            <a:pPr lvl="0"/>
            <a:r>
              <a:rPr lang="es-ES" b="1" dirty="0"/>
              <a:t>Preparación psicológica.</a:t>
            </a:r>
            <a:endParaRPr lang="es-ES" dirty="0"/>
          </a:p>
          <a:p>
            <a:r>
              <a:rPr lang="es-ES_tradnl" dirty="0"/>
              <a:t>Se recomienda trabajar los aspectos psicológicos relacionados con los procesos cognitivos, percepciones especializadas, pensamiento, memoria, además como elementos esenciales lo volitivo, la </a:t>
            </a:r>
            <a:r>
              <a:rPr lang="es-ES_tradnl" b="1" dirty="0"/>
              <a:t>motivación</a:t>
            </a:r>
            <a:r>
              <a:rPr lang="es-ES_tradnl" dirty="0"/>
              <a:t>, la </a:t>
            </a:r>
            <a:r>
              <a:rPr lang="es-ES_tradnl" b="1" dirty="0"/>
              <a:t>atención</a:t>
            </a:r>
            <a:r>
              <a:rPr lang="es-ES_tradnl" dirty="0"/>
              <a:t> y cuestiones </a:t>
            </a:r>
            <a:r>
              <a:rPr lang="es-ES_tradnl" b="1" dirty="0"/>
              <a:t>psicosociales</a:t>
            </a:r>
            <a:r>
              <a:rPr lang="es-ES_tradnl" dirty="0"/>
              <a:t> como el clima de equipo, cohesión, las metas y los valores del movimiento deportivo cubano.</a:t>
            </a:r>
            <a:endParaRPr lang="es-ES" dirty="0"/>
          </a:p>
          <a:p>
            <a:endParaRPr lang="es-ES" dirty="0"/>
          </a:p>
        </p:txBody>
      </p:sp>
    </p:spTree>
    <p:extLst>
      <p:ext uri="{BB962C8B-B14F-4D97-AF65-F5344CB8AC3E}">
        <p14:creationId xmlns:p14="http://schemas.microsoft.com/office/powerpoint/2010/main" xmlns="" val="860951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2288" y="5238526"/>
            <a:ext cx="5486400" cy="566738"/>
          </a:xfrm>
        </p:spPr>
        <p:txBody>
          <a:bodyPr>
            <a:noAutofit/>
          </a:bodyPr>
          <a:lstStyle/>
          <a:p>
            <a:pPr algn="ctr"/>
            <a:r>
              <a:rPr lang="es-ES" sz="5400" i="1" dirty="0" smtClean="0"/>
              <a:t>Muchas Gracias</a:t>
            </a:r>
            <a:endParaRPr lang="es-ES" sz="5400" i="1" dirty="0"/>
          </a:p>
        </p:txBody>
      </p:sp>
      <p:sp>
        <p:nvSpPr>
          <p:cNvPr id="4" name="3 Marcador de texto"/>
          <p:cNvSpPr>
            <a:spLocks noGrp="1"/>
          </p:cNvSpPr>
          <p:nvPr>
            <p:ph type="body" sz="half" idx="2"/>
          </p:nvPr>
        </p:nvSpPr>
        <p:spPr/>
        <p:txBody>
          <a:bodyPr/>
          <a:lstStyle/>
          <a:p>
            <a:r>
              <a:rPr lang="es-ES" dirty="0" smtClean="0"/>
              <a:t>     </a:t>
            </a:r>
            <a:endParaRPr lang="es-ES" dirty="0"/>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xmlns="" val="0"/>
              </a:ext>
            </a:extLst>
          </a:blip>
          <a:srcRect t="13852" b="13852"/>
          <a:stretch>
            <a:fillRect/>
          </a:stretch>
        </p:blipFill>
        <p:spPr bwMode="auto">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716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75033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76"/>
          <p:cNvGrpSpPr>
            <a:grpSpLocks/>
          </p:cNvGrpSpPr>
          <p:nvPr/>
        </p:nvGrpSpPr>
        <p:grpSpPr bwMode="auto">
          <a:xfrm>
            <a:off x="107504" y="23992"/>
            <a:ext cx="8856983" cy="1892935"/>
            <a:chOff x="-38" y="0"/>
            <a:chExt cx="71056" cy="18933"/>
          </a:xfrm>
        </p:grpSpPr>
        <p:sp>
          <p:nvSpPr>
            <p:cNvPr id="5"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8"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9"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11"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2"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3"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4"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2"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3"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4"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5"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6"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8"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9"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30"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31"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6" name="5 Rectángulo"/>
          <p:cNvSpPr/>
          <p:nvPr/>
        </p:nvSpPr>
        <p:spPr>
          <a:xfrm>
            <a:off x="428596" y="1508006"/>
            <a:ext cx="8286808" cy="4801314"/>
          </a:xfrm>
          <a:prstGeom prst="rect">
            <a:avLst/>
          </a:prstGeom>
        </p:spPr>
        <p:txBody>
          <a:bodyPr wrap="square">
            <a:spAutoFit/>
          </a:bodyPr>
          <a:lstStyle/>
          <a:p>
            <a:r>
              <a:rPr lang="es-ES" dirty="0" smtClean="0"/>
              <a:t>1. Introducción.</a:t>
            </a:r>
          </a:p>
          <a:p>
            <a:r>
              <a:rPr lang="es-ES" dirty="0" smtClean="0"/>
              <a:t>2. Sistema de Enseñanza</a:t>
            </a:r>
          </a:p>
          <a:p>
            <a:pPr>
              <a:buFont typeface="Wingdings" pitchFamily="2" charset="2"/>
              <a:buChar char="ü"/>
            </a:pPr>
            <a:r>
              <a:rPr lang="es-ES" dirty="0" smtClean="0"/>
              <a:t>Objetivo general</a:t>
            </a:r>
          </a:p>
          <a:p>
            <a:pPr>
              <a:buFont typeface="Wingdings" pitchFamily="2" charset="2"/>
              <a:buChar char="ü"/>
            </a:pPr>
            <a:r>
              <a:rPr lang="es-ES" dirty="0" smtClean="0"/>
              <a:t>Objetivos específicos </a:t>
            </a:r>
          </a:p>
          <a:p>
            <a:r>
              <a:rPr lang="es-ES" dirty="0" smtClean="0"/>
              <a:t>-Categoría 8 -9 años</a:t>
            </a:r>
          </a:p>
          <a:p>
            <a:r>
              <a:rPr lang="es-ES" dirty="0" smtClean="0"/>
              <a:t>-Categoría 10-11 años</a:t>
            </a:r>
          </a:p>
          <a:p>
            <a:r>
              <a:rPr lang="es-ES" dirty="0" smtClean="0"/>
              <a:t>-Categoría 12-13 años</a:t>
            </a:r>
          </a:p>
          <a:p>
            <a:r>
              <a:rPr lang="es-ES" dirty="0" smtClean="0"/>
              <a:t>-</a:t>
            </a:r>
            <a:r>
              <a:rPr lang="es-ES" dirty="0" smtClean="0">
                <a:solidFill>
                  <a:srgbClr val="FF0000"/>
                </a:solidFill>
              </a:rPr>
              <a:t>Categoría 12-13-14 años femenino Áreas  Deportivas</a:t>
            </a:r>
          </a:p>
          <a:p>
            <a:r>
              <a:rPr lang="es-ES" b="1" dirty="0" smtClean="0">
                <a:solidFill>
                  <a:srgbClr val="FF0000"/>
                </a:solidFill>
              </a:rPr>
              <a:t>- PROGRAMA DE FÚTBOL PARA LAS EDADES DE  16-17-18 AÑOS FEMENINO (EIDE)</a:t>
            </a:r>
            <a:endParaRPr lang="es-ES" dirty="0" smtClean="0">
              <a:solidFill>
                <a:srgbClr val="FF0000"/>
              </a:solidFill>
            </a:endParaRPr>
          </a:p>
          <a:p>
            <a:r>
              <a:rPr lang="es-ES" dirty="0" smtClean="0"/>
              <a:t>-Categoría 14-15 años(EIDE)</a:t>
            </a:r>
          </a:p>
          <a:p>
            <a:r>
              <a:rPr lang="es-ES" dirty="0" smtClean="0"/>
              <a:t>-Categoría 16-18 años(EIDE)</a:t>
            </a:r>
          </a:p>
          <a:p>
            <a:r>
              <a:rPr lang="es-ES" dirty="0" smtClean="0"/>
              <a:t>-Academias de fútbol 18-23 años</a:t>
            </a:r>
          </a:p>
          <a:p>
            <a:r>
              <a:rPr lang="es-ES" dirty="0" smtClean="0"/>
              <a:t>- </a:t>
            </a:r>
            <a:r>
              <a:rPr lang="es-ES" dirty="0" err="1" smtClean="0"/>
              <a:t>Futsal</a:t>
            </a:r>
            <a:r>
              <a:rPr lang="es-ES" dirty="0" smtClean="0"/>
              <a:t> Sub-12 años</a:t>
            </a:r>
          </a:p>
          <a:p>
            <a:r>
              <a:rPr lang="es-ES" dirty="0" smtClean="0"/>
              <a:t>-Sistema de enseñanza de los porteros.</a:t>
            </a:r>
          </a:p>
          <a:p>
            <a:r>
              <a:rPr lang="es-ES" dirty="0" smtClean="0"/>
              <a:t>3. Sistema competitivo</a:t>
            </a:r>
          </a:p>
          <a:p>
            <a:r>
              <a:rPr lang="es-ES" dirty="0" smtClean="0"/>
              <a:t>4. Sistema de selección</a:t>
            </a:r>
          </a:p>
          <a:p>
            <a:endParaRPr lang="es-ES" dirty="0"/>
          </a:p>
        </p:txBody>
      </p:sp>
      <p:sp>
        <p:nvSpPr>
          <p:cNvPr id="7" name="6 Rectángulo"/>
          <p:cNvSpPr/>
          <p:nvPr/>
        </p:nvSpPr>
        <p:spPr>
          <a:xfrm>
            <a:off x="6065094" y="571480"/>
            <a:ext cx="2251322" cy="369332"/>
          </a:xfrm>
          <a:prstGeom prst="rect">
            <a:avLst/>
          </a:prstGeom>
        </p:spPr>
        <p:txBody>
          <a:bodyPr wrap="none">
            <a:spAutoFit/>
          </a:bodyPr>
          <a:lstStyle/>
          <a:p>
            <a:r>
              <a:rPr lang="en-US" b="1" dirty="0" err="1" smtClean="0"/>
              <a:t>Alcance</a:t>
            </a:r>
            <a:r>
              <a:rPr lang="en-US" b="1" dirty="0" smtClean="0"/>
              <a:t> del </a:t>
            </a:r>
            <a:r>
              <a:rPr lang="en-US" b="1" dirty="0" err="1" smtClean="0"/>
              <a:t>Programa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76"/>
          <p:cNvGrpSpPr>
            <a:grpSpLocks/>
          </p:cNvGrpSpPr>
          <p:nvPr/>
        </p:nvGrpSpPr>
        <p:grpSpPr bwMode="auto">
          <a:xfrm>
            <a:off x="107504" y="23992"/>
            <a:ext cx="8856983" cy="1892935"/>
            <a:chOff x="-38" y="0"/>
            <a:chExt cx="71056" cy="18933"/>
          </a:xfrm>
        </p:grpSpPr>
        <p:sp>
          <p:nvSpPr>
            <p:cNvPr id="5"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6"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7"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9"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0"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1"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2"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3"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4"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2"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3"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4"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5"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6"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8"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29"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2" name="1 Rectángulo"/>
          <p:cNvSpPr/>
          <p:nvPr/>
        </p:nvSpPr>
        <p:spPr>
          <a:xfrm>
            <a:off x="3824968" y="1763524"/>
            <a:ext cx="1494063" cy="369332"/>
          </a:xfrm>
          <a:prstGeom prst="rect">
            <a:avLst/>
          </a:prstGeom>
        </p:spPr>
        <p:txBody>
          <a:bodyPr wrap="none">
            <a:spAutoFit/>
          </a:bodyPr>
          <a:lstStyle/>
          <a:p>
            <a:r>
              <a:rPr lang="en-US" b="1" dirty="0" err="1" smtClean="0"/>
              <a:t>Antecedentes</a:t>
            </a:r>
            <a:endParaRPr lang="en-US" dirty="0"/>
          </a:p>
        </p:txBody>
      </p:sp>
      <p:sp>
        <p:nvSpPr>
          <p:cNvPr id="3" name="2 Rectángulo"/>
          <p:cNvSpPr/>
          <p:nvPr/>
        </p:nvSpPr>
        <p:spPr>
          <a:xfrm>
            <a:off x="467543" y="2560836"/>
            <a:ext cx="8496195" cy="2031325"/>
          </a:xfrm>
          <a:prstGeom prst="rect">
            <a:avLst/>
          </a:prstGeom>
        </p:spPr>
        <p:txBody>
          <a:bodyPr wrap="square">
            <a:spAutoFit/>
          </a:bodyPr>
          <a:lstStyle/>
          <a:p>
            <a:pPr>
              <a:buFont typeface="Wingdings" pitchFamily="2" charset="2"/>
              <a:buChar char="ü"/>
            </a:pPr>
            <a:r>
              <a:rPr lang="es-ES" dirty="0" smtClean="0"/>
              <a:t>Planes de enseñanzas anteriores</a:t>
            </a:r>
          </a:p>
          <a:p>
            <a:pPr>
              <a:buFont typeface="Wingdings" pitchFamily="2" charset="2"/>
              <a:buChar char="ü"/>
            </a:pPr>
            <a:r>
              <a:rPr lang="es-ES" dirty="0" smtClean="0"/>
              <a:t>Banco de problemas Nacional</a:t>
            </a:r>
          </a:p>
          <a:p>
            <a:pPr>
              <a:buFont typeface="Wingdings" pitchFamily="2" charset="2"/>
              <a:buChar char="ü"/>
            </a:pPr>
            <a:r>
              <a:rPr lang="es-ES" dirty="0" smtClean="0"/>
              <a:t>Diagnostico de la situación actual del Fútbol en Cuba</a:t>
            </a:r>
          </a:p>
          <a:p>
            <a:pPr>
              <a:buFont typeface="Wingdings" pitchFamily="2" charset="2"/>
              <a:buChar char="ü"/>
            </a:pPr>
            <a:r>
              <a:rPr lang="es-ES" dirty="0" smtClean="0"/>
              <a:t>Demandas tecnológicas nacional</a:t>
            </a:r>
          </a:p>
          <a:p>
            <a:pPr>
              <a:buFont typeface="Wingdings" pitchFamily="2" charset="2"/>
              <a:buChar char="ü"/>
            </a:pPr>
            <a:r>
              <a:rPr lang="es-ES" dirty="0" smtClean="0"/>
              <a:t>Perfeccionamiento sistema competitivo</a:t>
            </a:r>
          </a:p>
          <a:p>
            <a:pPr>
              <a:buFont typeface="Wingdings" pitchFamily="2" charset="2"/>
              <a:buChar char="ü"/>
            </a:pPr>
            <a:r>
              <a:rPr lang="es-ES" dirty="0" smtClean="0"/>
              <a:t>Los resultados deportivos en el ciclo recién concluido y el nuevo sistema competitivo .</a:t>
            </a:r>
          </a:p>
          <a:p>
            <a:pPr>
              <a:buFont typeface="Wingdings" pitchFamily="2" charset="2"/>
              <a:buChar char="ü"/>
            </a:pPr>
            <a:r>
              <a:rPr lang="es-ES" dirty="0" smtClean="0"/>
              <a:t>Programa de preparación del deportista del 2012-2016</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76"/>
          <p:cNvGrpSpPr>
            <a:grpSpLocks/>
          </p:cNvGrpSpPr>
          <p:nvPr/>
        </p:nvGrpSpPr>
        <p:grpSpPr bwMode="auto">
          <a:xfrm>
            <a:off x="107504" y="23992"/>
            <a:ext cx="8856983" cy="1892935"/>
            <a:chOff x="-38" y="0"/>
            <a:chExt cx="71056" cy="18933"/>
          </a:xfrm>
        </p:grpSpPr>
        <p:sp>
          <p:nvSpPr>
            <p:cNvPr id="5" name="Shape 20"/>
            <p:cNvSpPr>
              <a:spLocks/>
            </p:cNvSpPr>
            <p:nvPr/>
          </p:nvSpPr>
          <p:spPr bwMode="auto">
            <a:xfrm>
              <a:off x="0" y="1988"/>
              <a:ext cx="71012" cy="12002"/>
            </a:xfrm>
            <a:custGeom>
              <a:avLst/>
              <a:gdLst>
                <a:gd name="T0" fmla="*/ 0 w 7101206"/>
                <a:gd name="T1" fmla="*/ 0 h 1200150"/>
                <a:gd name="T2" fmla="*/ 7101206 w 7101206"/>
                <a:gd name="T3" fmla="*/ 0 h 1200150"/>
                <a:gd name="T4" fmla="*/ 7101206 w 7101206"/>
                <a:gd name="T5" fmla="*/ 1200150 h 1200150"/>
                <a:gd name="T6" fmla="*/ 3514852 w 7101206"/>
                <a:gd name="T7" fmla="*/ 779145 h 1200150"/>
                <a:gd name="T8" fmla="*/ 0 w 7101206"/>
                <a:gd name="T9" fmla="*/ 1159637 h 1200150"/>
                <a:gd name="T10" fmla="*/ 0 w 7101206"/>
                <a:gd name="T11" fmla="*/ 0 h 1200150"/>
                <a:gd name="T12" fmla="*/ 0 w 7101206"/>
                <a:gd name="T13" fmla="*/ 0 h 1200150"/>
                <a:gd name="T14" fmla="*/ 7101206 w 7101206"/>
                <a:gd name="T15" fmla="*/ 1200150 h 1200150"/>
              </a:gdLst>
              <a:ahLst/>
              <a:cxnLst>
                <a:cxn ang="0">
                  <a:pos x="T0" y="T1"/>
                </a:cxn>
                <a:cxn ang="0">
                  <a:pos x="T2" y="T3"/>
                </a:cxn>
                <a:cxn ang="0">
                  <a:pos x="T4" y="T5"/>
                </a:cxn>
                <a:cxn ang="0">
                  <a:pos x="T6" y="T7"/>
                </a:cxn>
                <a:cxn ang="0">
                  <a:pos x="T8" y="T9"/>
                </a:cxn>
                <a:cxn ang="0">
                  <a:pos x="T10" y="T11"/>
                </a:cxn>
              </a:cxnLst>
              <a:rect l="T12" t="T13" r="T14" b="T15"/>
              <a:pathLst>
                <a:path w="7101206" h="1200150">
                  <a:moveTo>
                    <a:pt x="0" y="0"/>
                  </a:moveTo>
                  <a:lnTo>
                    <a:pt x="7101206" y="0"/>
                  </a:lnTo>
                  <a:lnTo>
                    <a:pt x="7101206" y="1200150"/>
                  </a:lnTo>
                  <a:lnTo>
                    <a:pt x="3514852" y="779145"/>
                  </a:lnTo>
                  <a:lnTo>
                    <a:pt x="0" y="1159637"/>
                  </a:lnTo>
                  <a:lnTo>
                    <a:pt x="0" y="0"/>
                  </a:lnTo>
                  <a:close/>
                </a:path>
              </a:pathLst>
            </a:custGeom>
            <a:solidFill>
              <a:srgbClr val="5B9BD5"/>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sp>
          <p:nvSpPr>
            <p:cNvPr id="6" name="Shape 975"/>
            <p:cNvSpPr>
              <a:spLocks/>
            </p:cNvSpPr>
            <p:nvPr/>
          </p:nvSpPr>
          <p:spPr bwMode="auto">
            <a:xfrm>
              <a:off x="0" y="1988"/>
              <a:ext cx="71012" cy="7811"/>
            </a:xfrm>
            <a:custGeom>
              <a:avLst/>
              <a:gdLst>
                <a:gd name="T0" fmla="*/ 0 w 7101206"/>
                <a:gd name="T1" fmla="*/ 0 h 781050"/>
                <a:gd name="T2" fmla="*/ 7101206 w 7101206"/>
                <a:gd name="T3" fmla="*/ 0 h 781050"/>
                <a:gd name="T4" fmla="*/ 7101206 w 7101206"/>
                <a:gd name="T5" fmla="*/ 781050 h 781050"/>
                <a:gd name="T6" fmla="*/ 0 w 7101206"/>
                <a:gd name="T7" fmla="*/ 781050 h 781050"/>
                <a:gd name="T8" fmla="*/ 0 w 7101206"/>
                <a:gd name="T9" fmla="*/ 0 h 781050"/>
                <a:gd name="T10" fmla="*/ 0 w 7101206"/>
                <a:gd name="T11" fmla="*/ 0 h 781050"/>
                <a:gd name="T12" fmla="*/ 7101206 w 7101206"/>
                <a:gd name="T13" fmla="*/ 781050 h 781050"/>
              </a:gdLst>
              <a:ahLst/>
              <a:cxnLst>
                <a:cxn ang="0">
                  <a:pos x="T0" y="T1"/>
                </a:cxn>
                <a:cxn ang="0">
                  <a:pos x="T2" y="T3"/>
                </a:cxn>
                <a:cxn ang="0">
                  <a:pos x="T4" y="T5"/>
                </a:cxn>
                <a:cxn ang="0">
                  <a:pos x="T6" y="T7"/>
                </a:cxn>
                <a:cxn ang="0">
                  <a:pos x="T8" y="T9"/>
                </a:cxn>
              </a:cxnLst>
              <a:rect l="T10" t="T11" r="T12" b="T13"/>
              <a:pathLst>
                <a:path w="7101206" h="781050">
                  <a:moveTo>
                    <a:pt x="0" y="0"/>
                  </a:moveTo>
                  <a:lnTo>
                    <a:pt x="7101206" y="0"/>
                  </a:lnTo>
                  <a:lnTo>
                    <a:pt x="7101206" y="781050"/>
                  </a:lnTo>
                  <a:lnTo>
                    <a:pt x="0" y="781050"/>
                  </a:lnTo>
                  <a:lnTo>
                    <a:pt x="0" y="0"/>
                  </a:lnTo>
                </a:path>
              </a:pathLst>
            </a:custGeom>
            <a:solidFill>
              <a:srgbClr val="FFFFFF"/>
            </a:solidFill>
            <a:ln>
              <a:noFill/>
            </a:ln>
            <a:extLst>
              <a:ext uri="{91240B29-F687-4F45-9708-019B960494DF}">
                <a14:hiddenLine xmlns:a14="http://schemas.microsoft.com/office/drawing/2010/main" xmlns="" w="0">
                  <a:solidFill>
                    <a:srgbClr val="000000"/>
                  </a:solidFill>
                  <a:miter lim="127000"/>
                  <a:headEnd/>
                  <a:tailEnd/>
                </a14:hiddenLine>
              </a:ext>
            </a:extLst>
          </p:spPr>
          <p:txBody>
            <a:bodyPr rot="0" vert="horz" wrap="square" lIns="91440" tIns="45720" rIns="91440" bIns="45720" anchor="t" anchorCtr="0" upright="1">
              <a:noAutofit/>
            </a:bodyPr>
            <a:lstStyle/>
            <a:p>
              <a:endParaRPr lang="es-ES"/>
            </a:p>
          </p:txBody>
        </p:sp>
        <p:pic>
          <p:nvPicPr>
            <p:cNvPr id="7" name="Picture 9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 y="1957"/>
              <a:ext cx="71056" cy="784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24"/>
            <p:cNvSpPr>
              <a:spLocks noChangeArrowheads="1"/>
            </p:cNvSpPr>
            <p:nvPr/>
          </p:nvSpPr>
          <p:spPr bwMode="auto">
            <a:xfrm>
              <a:off x="908" y="3181"/>
              <a:ext cx="27739"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2000" i="1" dirty="0">
                  <a:solidFill>
                    <a:srgbClr val="000000"/>
                  </a:solidFill>
                  <a:effectLst/>
                  <a:latin typeface="Brush Script MT"/>
                  <a:ea typeface="Brush Script MT"/>
                  <a:cs typeface="Brush Script MT"/>
                </a:rPr>
                <a:t>Comisión Nacional de Fútbol </a:t>
              </a:r>
              <a:endParaRPr lang="es-ES" sz="1100" dirty="0">
                <a:solidFill>
                  <a:srgbClr val="000000"/>
                </a:solidFill>
                <a:effectLst/>
                <a:latin typeface="Arial"/>
                <a:ea typeface="Arial"/>
              </a:endParaRPr>
            </a:p>
          </p:txBody>
        </p:sp>
        <p:sp>
          <p:nvSpPr>
            <p:cNvPr id="9" name="Rectangle 25"/>
            <p:cNvSpPr>
              <a:spLocks noChangeArrowheads="1"/>
            </p:cNvSpPr>
            <p:nvPr/>
          </p:nvSpPr>
          <p:spPr bwMode="auto">
            <a:xfrm>
              <a:off x="21762"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0" name="Rectangle 27"/>
            <p:cNvSpPr>
              <a:spLocks noChangeArrowheads="1"/>
            </p:cNvSpPr>
            <p:nvPr/>
          </p:nvSpPr>
          <p:spPr bwMode="auto">
            <a:xfrm>
              <a:off x="2788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1" name="Rectangle 28"/>
            <p:cNvSpPr>
              <a:spLocks noChangeArrowheads="1"/>
            </p:cNvSpPr>
            <p:nvPr/>
          </p:nvSpPr>
          <p:spPr bwMode="auto">
            <a:xfrm>
              <a:off x="32385"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2" name="Rectangle 29"/>
            <p:cNvSpPr>
              <a:spLocks noChangeArrowheads="1"/>
            </p:cNvSpPr>
            <p:nvPr/>
          </p:nvSpPr>
          <p:spPr bwMode="auto">
            <a:xfrm>
              <a:off x="36883"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3" name="Rectangle 30"/>
            <p:cNvSpPr>
              <a:spLocks noChangeArrowheads="1"/>
            </p:cNvSpPr>
            <p:nvPr/>
          </p:nvSpPr>
          <p:spPr bwMode="auto">
            <a:xfrm>
              <a:off x="41379"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4" name="Rectangle 31"/>
            <p:cNvSpPr>
              <a:spLocks noChangeArrowheads="1"/>
            </p:cNvSpPr>
            <p:nvPr/>
          </p:nvSpPr>
          <p:spPr bwMode="auto">
            <a:xfrm>
              <a:off x="45874" y="3181"/>
              <a:ext cx="952"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5" name="Rectangle 32"/>
            <p:cNvSpPr>
              <a:spLocks noChangeArrowheads="1"/>
            </p:cNvSpPr>
            <p:nvPr/>
          </p:nvSpPr>
          <p:spPr bwMode="auto">
            <a:xfrm>
              <a:off x="503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6" name="Rectangle 33"/>
            <p:cNvSpPr>
              <a:spLocks noChangeArrowheads="1"/>
            </p:cNvSpPr>
            <p:nvPr/>
          </p:nvSpPr>
          <p:spPr bwMode="auto">
            <a:xfrm>
              <a:off x="54870" y="3181"/>
              <a:ext cx="951" cy="3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7" name="Rectangle 35"/>
            <p:cNvSpPr>
              <a:spLocks noChangeArrowheads="1"/>
            </p:cNvSpPr>
            <p:nvPr/>
          </p:nvSpPr>
          <p:spPr bwMode="auto">
            <a:xfrm>
              <a:off x="61819"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8" name="Rectangle 38"/>
            <p:cNvSpPr>
              <a:spLocks noChangeArrowheads="1"/>
            </p:cNvSpPr>
            <p:nvPr/>
          </p:nvSpPr>
          <p:spPr bwMode="auto">
            <a:xfrm>
              <a:off x="66104" y="3867"/>
              <a:ext cx="524" cy="17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19" name="Rectangle 39"/>
            <p:cNvSpPr>
              <a:spLocks noChangeArrowheads="1"/>
            </p:cNvSpPr>
            <p:nvPr/>
          </p:nvSpPr>
          <p:spPr bwMode="auto">
            <a:xfrm>
              <a:off x="35511" y="7086"/>
              <a:ext cx="422" cy="1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0" name="Rectangle 41"/>
            <p:cNvSpPr>
              <a:spLocks noChangeArrowheads="1"/>
            </p:cNvSpPr>
            <p:nvPr/>
          </p:nvSpPr>
          <p:spPr bwMode="auto">
            <a:xfrm>
              <a:off x="4903" y="8898"/>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1" name="Rectangle 42"/>
            <p:cNvSpPr>
              <a:spLocks noChangeArrowheads="1"/>
            </p:cNvSpPr>
            <p:nvPr/>
          </p:nvSpPr>
          <p:spPr bwMode="auto">
            <a:xfrm>
              <a:off x="4903" y="11491"/>
              <a:ext cx="468" cy="18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2" name="Rectangle 43"/>
            <p:cNvSpPr>
              <a:spLocks noChangeArrowheads="1"/>
            </p:cNvSpPr>
            <p:nvPr/>
          </p:nvSpPr>
          <p:spPr bwMode="auto">
            <a:xfrm>
              <a:off x="4903" y="14095"/>
              <a:ext cx="268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3" name="Rectangle 44"/>
            <p:cNvSpPr>
              <a:spLocks noChangeArrowheads="1"/>
            </p:cNvSpPr>
            <p:nvPr/>
          </p:nvSpPr>
          <p:spPr bwMode="auto">
            <a:xfrm>
              <a:off x="6930" y="14095"/>
              <a:ext cx="1666"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just">
                <a:lnSpc>
                  <a:spcPct val="98000"/>
                </a:lnSpc>
                <a:spcAft>
                  <a:spcPts val="0"/>
                </a:spcAft>
              </a:pPr>
              <a:r>
                <a:rPr lang="en-US" sz="1100">
                  <a:solidFill>
                    <a:srgbClr val="000000"/>
                  </a:solidFill>
                  <a:effectLst/>
                  <a:latin typeface="Arial"/>
                  <a:ea typeface="Arial"/>
                </a:rPr>
                <a:t> </a:t>
              </a:r>
              <a:endParaRPr lang="es-ES" sz="1100">
                <a:solidFill>
                  <a:srgbClr val="000000"/>
                </a:solidFill>
                <a:effectLst/>
                <a:latin typeface="Arial"/>
                <a:ea typeface="Arial"/>
              </a:endParaRPr>
            </a:p>
          </p:txBody>
        </p:sp>
        <p:sp>
          <p:nvSpPr>
            <p:cNvPr id="24" name="Rectangle 47"/>
            <p:cNvSpPr>
              <a:spLocks noChangeArrowheads="1"/>
            </p:cNvSpPr>
            <p:nvPr/>
          </p:nvSpPr>
          <p:spPr bwMode="auto">
            <a:xfrm>
              <a:off x="19823" y="14095"/>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5" name="Rectangle 52"/>
            <p:cNvSpPr>
              <a:spLocks noChangeArrowheads="1"/>
            </p:cNvSpPr>
            <p:nvPr/>
          </p:nvSpPr>
          <p:spPr bwMode="auto">
            <a:xfrm>
              <a:off x="6610"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6" name="Rectangle 54"/>
            <p:cNvSpPr>
              <a:spLocks noChangeArrowheads="1"/>
            </p:cNvSpPr>
            <p:nvPr/>
          </p:nvSpPr>
          <p:spPr bwMode="auto">
            <a:xfrm>
              <a:off x="32933" y="17102"/>
              <a:ext cx="1037" cy="1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7" name="Rectangle 55"/>
            <p:cNvSpPr>
              <a:spLocks noChangeArrowheads="1"/>
            </p:cNvSpPr>
            <p:nvPr/>
          </p:nvSpPr>
          <p:spPr bwMode="auto">
            <a:xfrm>
              <a:off x="33695" y="16854"/>
              <a:ext cx="518"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sp>
          <p:nvSpPr>
            <p:cNvPr id="28" name="Rectangle 57"/>
            <p:cNvSpPr>
              <a:spLocks noChangeArrowheads="1"/>
            </p:cNvSpPr>
            <p:nvPr/>
          </p:nvSpPr>
          <p:spPr bwMode="auto">
            <a:xfrm>
              <a:off x="58085" y="16854"/>
              <a:ext cx="519" cy="2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indent="-6350" algn="l">
                <a:lnSpc>
                  <a:spcPct val="115000"/>
                </a:lnSpc>
                <a:spcAft>
                  <a:spcPts val="0"/>
                </a:spcAft>
              </a:pPr>
              <a:r>
                <a:rPr lang="es-ES" sz="1100">
                  <a:solidFill>
                    <a:srgbClr val="000000"/>
                  </a:solidFill>
                  <a:effectLst/>
                  <a:latin typeface="Arial"/>
                  <a:ea typeface="Arial"/>
                </a:rPr>
                <a:t> </a:t>
              </a:r>
            </a:p>
          </p:txBody>
        </p:sp>
        <p:pic>
          <p:nvPicPr>
            <p:cNvPr id="29" name="Picture 18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1936" y="0"/>
              <a:ext cx="9038" cy="15011"/>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2" name="1 Rectángulo"/>
          <p:cNvSpPr/>
          <p:nvPr/>
        </p:nvSpPr>
        <p:spPr>
          <a:xfrm>
            <a:off x="928662" y="2876743"/>
            <a:ext cx="7286676" cy="1200329"/>
          </a:xfrm>
          <a:prstGeom prst="rect">
            <a:avLst/>
          </a:prstGeom>
        </p:spPr>
        <p:txBody>
          <a:bodyPr wrap="square">
            <a:spAutoFit/>
          </a:bodyPr>
          <a:lstStyle/>
          <a:p>
            <a:endParaRPr lang="es-ES" dirty="0" smtClean="0"/>
          </a:p>
          <a:p>
            <a:pPr>
              <a:buFont typeface="Wingdings" pitchFamily="2" charset="2"/>
              <a:buChar char="ü"/>
            </a:pPr>
            <a:r>
              <a:rPr lang="es-ES" dirty="0" smtClean="0"/>
              <a:t>Reelaboración de los objetivos del sexo femenino</a:t>
            </a:r>
          </a:p>
          <a:p>
            <a:pPr>
              <a:buFont typeface="Wingdings" pitchFamily="2" charset="2"/>
              <a:buChar char="ü"/>
            </a:pPr>
            <a:r>
              <a:rPr lang="es-ES" dirty="0" smtClean="0"/>
              <a:t>Reevaluación y actualización de los contenidos cat femenina EIDE sub-18</a:t>
            </a:r>
          </a:p>
          <a:p>
            <a:pPr>
              <a:buFont typeface="Wingdings" pitchFamily="2" charset="2"/>
              <a:buChar char="ü"/>
            </a:pPr>
            <a:r>
              <a:rPr lang="es-ES" dirty="0" smtClean="0"/>
              <a:t>Perfeccionamiento sistema competitivo en el sexo femenino.</a:t>
            </a:r>
          </a:p>
        </p:txBody>
      </p:sp>
      <p:sp>
        <p:nvSpPr>
          <p:cNvPr id="3" name="2 Rectángulo"/>
          <p:cNvSpPr/>
          <p:nvPr/>
        </p:nvSpPr>
        <p:spPr>
          <a:xfrm>
            <a:off x="1357290" y="2051556"/>
            <a:ext cx="5429256" cy="369332"/>
          </a:xfrm>
          <a:prstGeom prst="rect">
            <a:avLst/>
          </a:prstGeom>
        </p:spPr>
        <p:txBody>
          <a:bodyPr wrap="square">
            <a:spAutoFit/>
          </a:bodyPr>
          <a:lstStyle/>
          <a:p>
            <a:r>
              <a:rPr lang="es-ES" b="1" dirty="0" smtClean="0"/>
              <a:t>Principales adecuaciones en el perfeccionamiento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xmlns="" val="3580266872"/>
              </p:ext>
            </p:extLst>
          </p:nvPr>
        </p:nvGraphicFramePr>
        <p:xfrm>
          <a:off x="251520" y="620688"/>
          <a:ext cx="8352930" cy="5981700"/>
        </p:xfrm>
        <a:graphic>
          <a:graphicData uri="http://schemas.openxmlformats.org/drawingml/2006/table">
            <a:tbl>
              <a:tblPr firstRow="1" bandRow="1">
                <a:tableStyleId>{5C22544A-7EE6-4342-B048-85BDC9FD1C3A}</a:tableStyleId>
              </a:tblPr>
              <a:tblGrid>
                <a:gridCol w="2784310"/>
                <a:gridCol w="2784310"/>
                <a:gridCol w="2784310"/>
              </a:tblGrid>
              <a:tr h="370840">
                <a:tc>
                  <a:txBody>
                    <a:bodyPr/>
                    <a:lstStyle/>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b="1" kern="1200" dirty="0" smtClean="0">
                          <a:solidFill>
                            <a:schemeClr val="dk1"/>
                          </a:solidFill>
                          <a:effectLst/>
                          <a:latin typeface="+mn-lt"/>
                          <a:ea typeface="+mn-ea"/>
                          <a:cs typeface="+mn-cs"/>
                        </a:rPr>
                        <a:t>Objetivo general.</a:t>
                      </a:r>
                      <a:endParaRPr lang="es-ES" sz="1400" kern="1200" dirty="0" smtClean="0">
                        <a:solidFill>
                          <a:schemeClr val="dk1"/>
                        </a:solidFill>
                        <a:effectLst/>
                        <a:latin typeface="+mn-lt"/>
                        <a:ea typeface="+mn-ea"/>
                        <a:cs typeface="+mn-cs"/>
                      </a:endParaRPr>
                    </a:p>
                    <a:p>
                      <a:endParaRPr lang="es-E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lt1"/>
                          </a:solidFill>
                          <a:effectLst/>
                          <a:latin typeface="+mn-lt"/>
                          <a:ea typeface="+mn-ea"/>
                          <a:cs typeface="+mn-cs"/>
                        </a:rPr>
                        <a:t>Objetivos específicos.</a:t>
                      </a:r>
                    </a:p>
                    <a:p>
                      <a:endParaRPr lang="es-ES" sz="1200" dirty="0"/>
                    </a:p>
                  </a:txBody>
                  <a:tcPr/>
                </a:tc>
              </a:tr>
              <a:tr h="370840">
                <a:tc>
                  <a:txBody>
                    <a:bodyPr/>
                    <a:lstStyle/>
                    <a:p>
                      <a:r>
                        <a:rPr lang="es-ES_tradnl" sz="1800" b="1" i="1" kern="1200" dirty="0" smtClean="0">
                          <a:solidFill>
                            <a:schemeClr val="dk1"/>
                          </a:solidFill>
                          <a:effectLst/>
                          <a:latin typeface="+mn-lt"/>
                          <a:ea typeface="+mn-ea"/>
                          <a:cs typeface="+mn-cs"/>
                        </a:rPr>
                        <a:t>13-14-15  áreas deportivas </a:t>
                      </a:r>
                      <a:endParaRPr lang="es-ES" dirty="0"/>
                    </a:p>
                  </a:txBody>
                  <a:tcPr/>
                </a:tc>
                <a:tc>
                  <a:txBody>
                    <a:bodyPr/>
                    <a:lstStyle/>
                    <a:p>
                      <a:r>
                        <a:rPr lang="es-ES" sz="1200" kern="1200" dirty="0" smtClean="0">
                          <a:solidFill>
                            <a:schemeClr val="dk1"/>
                          </a:solidFill>
                          <a:effectLst/>
                          <a:latin typeface="+mn-lt"/>
                          <a:ea typeface="+mn-ea"/>
                          <a:cs typeface="+mn-cs"/>
                        </a:rPr>
                        <a:t>Ejecutar mediante el  juego las técnicas y tácticas aprendidas de forma </a:t>
                      </a:r>
                      <a:r>
                        <a:rPr lang="es-ES" sz="1200" kern="1200" dirty="0" err="1" smtClean="0">
                          <a:solidFill>
                            <a:schemeClr val="dk1"/>
                          </a:solidFill>
                          <a:effectLst/>
                          <a:latin typeface="+mn-lt"/>
                          <a:ea typeface="+mn-ea"/>
                          <a:cs typeface="+mn-cs"/>
                        </a:rPr>
                        <a:t>semi</a:t>
                      </a:r>
                      <a:r>
                        <a:rPr lang="es-ES" sz="1200" kern="1200" dirty="0" smtClean="0">
                          <a:solidFill>
                            <a:schemeClr val="dk1"/>
                          </a:solidFill>
                          <a:effectLst/>
                          <a:latin typeface="+mn-lt"/>
                          <a:ea typeface="+mn-ea"/>
                          <a:cs typeface="+mn-cs"/>
                        </a:rPr>
                        <a:t>-pulida, donde se introduzcan paulatinamente los sistemas de juego, sin establecer aún la especialización de las posiciones de las jugadoras, regulando la  condición física y psicológica que caracterizan la categoría.</a:t>
                      </a:r>
                    </a:p>
                    <a:p>
                      <a:endParaRPr lang="es-ES" sz="1200" dirty="0"/>
                    </a:p>
                  </a:txBody>
                  <a:tcPr/>
                </a:tc>
                <a:tc>
                  <a:txBody>
                    <a:bodyPr/>
                    <a:lstStyle/>
                    <a:p>
                      <a:pPr lvl="0"/>
                      <a:r>
                        <a:rPr lang="es-ES" sz="1200" kern="1200" dirty="0" smtClean="0">
                          <a:solidFill>
                            <a:schemeClr val="dk1"/>
                          </a:solidFill>
                          <a:effectLst/>
                          <a:latin typeface="+mn-lt"/>
                          <a:ea typeface="+mn-ea"/>
                          <a:cs typeface="+mn-cs"/>
                        </a:rPr>
                        <a:t>Desarrollar las habilidades técnicas en condiciones reales del juego, con una fluidez acorde al desarrollo motriz.</a:t>
                      </a:r>
                    </a:p>
                    <a:p>
                      <a:pPr lvl="0"/>
                      <a:r>
                        <a:rPr lang="es-ES" sz="1200" kern="1200" dirty="0" smtClean="0">
                          <a:solidFill>
                            <a:schemeClr val="dk1"/>
                          </a:solidFill>
                          <a:effectLst/>
                          <a:latin typeface="+mn-lt"/>
                          <a:ea typeface="+mn-ea"/>
                          <a:cs typeface="+mn-cs"/>
                        </a:rPr>
                        <a:t>Conocer  e identificar los sistemas de juegos básicos del fútbol de forma simplificada, mediante la ubicación durante los juegos</a:t>
                      </a:r>
                    </a:p>
                    <a:p>
                      <a:pPr lvl="0"/>
                      <a:r>
                        <a:rPr lang="es-ES" sz="1200" kern="1200" dirty="0" smtClean="0">
                          <a:solidFill>
                            <a:schemeClr val="dk1"/>
                          </a:solidFill>
                          <a:effectLst/>
                          <a:latin typeface="+mn-lt"/>
                          <a:ea typeface="+mn-ea"/>
                          <a:cs typeface="+mn-cs"/>
                        </a:rPr>
                        <a:t>Trabajar las capacidades físicas acorde a las exigencias de la categoría, sin llegar a esfuerzos máximos.</a:t>
                      </a:r>
                    </a:p>
                    <a:p>
                      <a:pPr lvl="0"/>
                      <a:r>
                        <a:rPr lang="es-ES" sz="1200" kern="1200" dirty="0" smtClean="0">
                          <a:solidFill>
                            <a:schemeClr val="dk1"/>
                          </a:solidFill>
                          <a:effectLst/>
                          <a:latin typeface="+mn-lt"/>
                          <a:ea typeface="+mn-ea"/>
                          <a:cs typeface="+mn-cs"/>
                        </a:rPr>
                        <a:t>Introducir los fundamentos teóricos, tácticos y estratégicos sobre los que se sustenta en funcionamiento colectivo del equipo.</a:t>
                      </a:r>
                    </a:p>
                    <a:p>
                      <a:endParaRPr lang="es-ES" sz="1050" dirty="0"/>
                    </a:p>
                  </a:txBody>
                  <a:tcPr/>
                </a:tc>
              </a:tr>
              <a:tr h="370840">
                <a:tc>
                  <a:txBody>
                    <a:bodyPr/>
                    <a:lstStyle/>
                    <a:p>
                      <a:r>
                        <a:rPr lang="es-ES" sz="1800" b="1" kern="1200" dirty="0" smtClean="0">
                          <a:solidFill>
                            <a:schemeClr val="dk1"/>
                          </a:solidFill>
                          <a:effectLst/>
                          <a:latin typeface="+mn-lt"/>
                          <a:ea typeface="+mn-ea"/>
                          <a:cs typeface="+mn-cs"/>
                        </a:rPr>
                        <a:t>16-17-18  EIDE</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dk1"/>
                          </a:solidFill>
                          <a:effectLst/>
                          <a:latin typeface="+mn-lt"/>
                          <a:ea typeface="+mn-ea"/>
                          <a:cs typeface="+mn-cs"/>
                        </a:rPr>
                        <a:t> continuar con el aprendizaje de los elementos técnicos y tácticos programados para la edad. Regulando la  condición física y psicológica que caracterizan la categoría. Creando hábitos de higiene y conducta moral, basados en el compañerismo y respeto mutuo.</a:t>
                      </a:r>
                    </a:p>
                    <a:p>
                      <a:endParaRPr lang="es-ES" sz="1200" dirty="0"/>
                    </a:p>
                  </a:txBody>
                  <a:tcPr/>
                </a:tc>
                <a:tc>
                  <a:txBody>
                    <a:bodyPr/>
                    <a:lstStyle/>
                    <a:p>
                      <a:pPr lvl="0"/>
                      <a:r>
                        <a:rPr lang="es-ES" sz="1200" kern="1200" dirty="0" smtClean="0">
                          <a:solidFill>
                            <a:schemeClr val="dk1"/>
                          </a:solidFill>
                          <a:effectLst/>
                          <a:latin typeface="+mn-lt"/>
                          <a:ea typeface="+mn-ea"/>
                          <a:cs typeface="+mn-cs"/>
                        </a:rPr>
                        <a:t>Desarrollar las capacidades físicas por medio de ejercicios y juegos competitivos.</a:t>
                      </a:r>
                    </a:p>
                    <a:p>
                      <a:pPr lvl="0"/>
                      <a:r>
                        <a:rPr lang="es-ES" sz="1200" kern="1200" dirty="0" smtClean="0">
                          <a:solidFill>
                            <a:schemeClr val="dk1"/>
                          </a:solidFill>
                          <a:effectLst/>
                          <a:latin typeface="+mn-lt"/>
                          <a:ea typeface="+mn-ea"/>
                          <a:cs typeface="+mn-cs"/>
                        </a:rPr>
                        <a:t>Consolidar y Perfeccionar las habilidades técnicas aprendidas </a:t>
                      </a:r>
                    </a:p>
                    <a:p>
                      <a:pPr lvl="0"/>
                      <a:r>
                        <a:rPr lang="es-ES" sz="1200" kern="1200" dirty="0" smtClean="0">
                          <a:solidFill>
                            <a:schemeClr val="dk1"/>
                          </a:solidFill>
                          <a:effectLst/>
                          <a:latin typeface="+mn-lt"/>
                          <a:ea typeface="+mn-ea"/>
                          <a:cs typeface="+mn-cs"/>
                        </a:rPr>
                        <a:t>Enseñar a jugar en las diferentes posiciones del terreno y acciones tácticas nuevas tanto a la defensiva como a la ofensiva. Realizando juegos en espacio reducidos</a:t>
                      </a:r>
                    </a:p>
                    <a:p>
                      <a:r>
                        <a:rPr lang="es-ES" sz="1200" kern="1200" dirty="0" smtClean="0">
                          <a:solidFill>
                            <a:schemeClr val="dk1"/>
                          </a:solidFill>
                          <a:effectLst/>
                          <a:latin typeface="+mn-lt"/>
                          <a:ea typeface="+mn-ea"/>
                          <a:cs typeface="+mn-cs"/>
                        </a:rPr>
                        <a:t>Introducir los fundamentos teóricos, tácticos y estratégicos sobre los que se sustenta en funcionamiento colectivo del equipo</a:t>
                      </a:r>
                      <a:endParaRPr lang="es-ES" sz="12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xmlns="" val="299838622"/>
              </p:ext>
            </p:extLst>
          </p:nvPr>
        </p:nvGraphicFramePr>
        <p:xfrm>
          <a:off x="214282" y="1285861"/>
          <a:ext cx="8572558" cy="5143535"/>
        </p:xfrm>
        <a:graphic>
          <a:graphicData uri="http://schemas.openxmlformats.org/drawingml/2006/table">
            <a:tbl>
              <a:tblPr/>
              <a:tblGrid>
                <a:gridCol w="1019673"/>
                <a:gridCol w="1356968"/>
                <a:gridCol w="849527"/>
                <a:gridCol w="1015478"/>
                <a:gridCol w="1728411"/>
                <a:gridCol w="1439044"/>
                <a:gridCol w="1163457"/>
              </a:tblGrid>
              <a:tr h="500065">
                <a:tc>
                  <a:txBody>
                    <a:bodyPr/>
                    <a:lstStyle/>
                    <a:p>
                      <a:pPr marL="180340" algn="just"/>
                      <a:r>
                        <a:rPr lang="es-ES" sz="1000" b="1" dirty="0">
                          <a:latin typeface="Arial"/>
                          <a:cs typeface="Times New Roman"/>
                        </a:rPr>
                        <a:t>Categoría</a:t>
                      </a:r>
                      <a:endParaRPr lang="es-ES" sz="1100" dirty="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1590" algn="just"/>
                      <a:r>
                        <a:rPr lang="es-ES" sz="1000" b="1">
                          <a:latin typeface="Arial"/>
                          <a:cs typeface="Times New Roman"/>
                        </a:rPr>
                        <a:t>Tipo de Planificación</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s-ES" sz="1000" b="1">
                          <a:latin typeface="Arial"/>
                          <a:cs typeface="Times New Roman"/>
                        </a:rPr>
                        <a:t>Frec. Semanal.</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s-ES" sz="1000" b="1">
                          <a:latin typeface="Arial"/>
                          <a:cs typeface="Times New Roman"/>
                        </a:rPr>
                        <a:t>Tiempo de Trabajo</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tabLst>
                          <a:tab pos="85090" algn="l"/>
                        </a:tabLst>
                      </a:pPr>
                      <a:r>
                        <a:rPr lang="es-ES" sz="1000" b="1">
                          <a:latin typeface="Arial"/>
                          <a:cs typeface="Times New Roman"/>
                        </a:rPr>
                        <a:t>Objetivo Físico</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tabLst>
                          <a:tab pos="79375" algn="l"/>
                        </a:tabLst>
                      </a:pPr>
                      <a:r>
                        <a:rPr lang="es-ES" sz="1000" b="1">
                          <a:latin typeface="Arial"/>
                          <a:cs typeface="Times New Roman"/>
                        </a:rPr>
                        <a:t>Objetivo Técnico</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tabLst>
                          <a:tab pos="84455" algn="l"/>
                        </a:tabLst>
                      </a:pPr>
                      <a:r>
                        <a:rPr lang="es-ES" sz="1000" b="1" dirty="0">
                          <a:latin typeface="Arial"/>
                          <a:cs typeface="Times New Roman"/>
                        </a:rPr>
                        <a:t>Objetivo Táctico</a:t>
                      </a:r>
                      <a:endParaRPr lang="es-ES" sz="1100" dirty="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643470">
                <a:tc>
                  <a:txBody>
                    <a:bodyPr/>
                    <a:lstStyle/>
                    <a:p>
                      <a:pPr algn="just"/>
                      <a:r>
                        <a:rPr lang="es-ES" sz="1400" kern="1200" dirty="0" smtClean="0">
                          <a:solidFill>
                            <a:schemeClr val="tx1"/>
                          </a:solidFill>
                          <a:effectLst/>
                          <a:latin typeface="+mn-lt"/>
                          <a:ea typeface="+mn-ea"/>
                          <a:cs typeface="+mn-cs"/>
                        </a:rPr>
                        <a:t>13 – 14 – 15 (Femenino)</a:t>
                      </a:r>
                      <a:endParaRPr lang="es-ES" sz="1100" dirty="0">
                        <a:latin typeface="Calibri"/>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1590"/>
                      <a:r>
                        <a:rPr lang="es-ES" sz="1800" kern="1200" dirty="0" smtClean="0">
                          <a:solidFill>
                            <a:schemeClr val="tx1"/>
                          </a:solidFill>
                          <a:effectLst/>
                          <a:latin typeface="+mn-lt"/>
                          <a:ea typeface="+mn-ea"/>
                          <a:cs typeface="+mn-cs"/>
                        </a:rPr>
                        <a:t>Programa de enseñanza</a:t>
                      </a:r>
                      <a:endParaRPr lang="es-ES" sz="1400" dirty="0">
                        <a:latin typeface="Calibri"/>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s-ES" sz="1800" kern="1200" dirty="0" smtClean="0">
                          <a:solidFill>
                            <a:schemeClr val="tx1"/>
                          </a:solidFill>
                          <a:effectLst/>
                          <a:latin typeface="+mn-lt"/>
                          <a:ea typeface="+mn-ea"/>
                          <a:cs typeface="+mn-cs"/>
                        </a:rPr>
                        <a:t>3-5</a:t>
                      </a:r>
                      <a:endParaRPr lang="es-ES" sz="1400" dirty="0">
                        <a:latin typeface="Calibri"/>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es-ES_tradnl" sz="1400" kern="1200" dirty="0" smtClean="0">
                          <a:solidFill>
                            <a:schemeClr val="tx1"/>
                          </a:solidFill>
                          <a:effectLst/>
                          <a:latin typeface="+mn-lt"/>
                          <a:ea typeface="+mn-ea"/>
                          <a:cs typeface="+mn-cs"/>
                        </a:rPr>
                        <a:t>60-120 min</a:t>
                      </a:r>
                      <a:endParaRPr lang="es-ES" sz="2000" dirty="0">
                        <a:latin typeface="Times New Roman"/>
                        <a:ea typeface="Times New Roman"/>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lvl="0" indent="0" algn="just">
                        <a:lnSpc>
                          <a:spcPct val="115000"/>
                        </a:lnSpc>
                        <a:spcAft>
                          <a:spcPts val="0"/>
                        </a:spcAft>
                        <a:buFont typeface="Arial"/>
                        <a:buNone/>
                        <a:tabLst>
                          <a:tab pos="85090" algn="l"/>
                        </a:tabLst>
                      </a:pPr>
                      <a:r>
                        <a:rPr lang="es-ES" sz="1400" dirty="0">
                          <a:effectLst/>
                          <a:latin typeface="Arial"/>
                          <a:ea typeface="Times New Roman"/>
                          <a:cs typeface="Times New Roman"/>
                        </a:rPr>
                        <a:t>Desarrollar las capacidades físicas por medio de ejercicios y juegos competitivos.</a:t>
                      </a:r>
                      <a:endParaRPr lang="es-ES" sz="2400" dirty="0">
                        <a:effectLst/>
                        <a:latin typeface="Calibri"/>
                        <a:ea typeface="Times New Roman"/>
                        <a:cs typeface="Times New Roman"/>
                      </a:endParaRPr>
                    </a:p>
                    <a:p>
                      <a:pPr algn="just">
                        <a:spcAft>
                          <a:spcPts val="0"/>
                        </a:spcAft>
                        <a:tabLst>
                          <a:tab pos="85090" algn="l"/>
                        </a:tabLst>
                      </a:pPr>
                      <a:r>
                        <a:rPr lang="es-ES" sz="1400" u="none" strike="noStrike" dirty="0">
                          <a:effectLst/>
                          <a:latin typeface="Arial"/>
                          <a:cs typeface="Times New Roman"/>
                        </a:rPr>
                        <a:t> </a:t>
                      </a:r>
                      <a:endParaRPr lang="es-ES" sz="1800" dirty="0">
                        <a:effectLst/>
                        <a:latin typeface="Calibri"/>
                        <a:cs typeface="Times New Roman"/>
                      </a:endParaRPr>
                    </a:p>
                    <a:p>
                      <a:pPr algn="just">
                        <a:tabLst>
                          <a:tab pos="85090" algn="l"/>
                        </a:tabLst>
                      </a:pPr>
                      <a:r>
                        <a:rPr lang="es-ES" sz="1400" dirty="0">
                          <a:effectLst/>
                          <a:latin typeface="Arial"/>
                          <a:cs typeface="Times New Roman"/>
                        </a:rPr>
                        <a:t> </a:t>
                      </a:r>
                      <a:endParaRPr lang="es-ES" sz="1800" dirty="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lvl="0" indent="0" algn="just">
                        <a:lnSpc>
                          <a:spcPct val="115000"/>
                        </a:lnSpc>
                        <a:spcAft>
                          <a:spcPts val="0"/>
                        </a:spcAft>
                        <a:buFont typeface="Arial"/>
                        <a:buNone/>
                        <a:tabLst>
                          <a:tab pos="79375" algn="l"/>
                        </a:tabLst>
                      </a:pPr>
                      <a:r>
                        <a:rPr lang="es-ES" sz="1400" dirty="0">
                          <a:effectLst/>
                          <a:latin typeface="Arial"/>
                          <a:ea typeface="Times New Roman"/>
                          <a:cs typeface="Times New Roman"/>
                        </a:rPr>
                        <a:t>Consolidar habilidades técnicas aprendidas y continuar con la enseñanza de otras habilidades más complejas.</a:t>
                      </a:r>
                      <a:endParaRPr lang="es-ES" sz="2400" dirty="0">
                        <a:effectLst/>
                        <a:latin typeface="Calibri"/>
                        <a:ea typeface="Times New Roman"/>
                        <a:cs typeface="Times New Roman"/>
                      </a:endParaRPr>
                    </a:p>
                    <a:p>
                      <a:pPr algn="just">
                        <a:tabLst>
                          <a:tab pos="79375" algn="l"/>
                        </a:tabLst>
                      </a:pPr>
                      <a:r>
                        <a:rPr lang="es-ES" sz="1400" dirty="0">
                          <a:effectLst/>
                          <a:latin typeface="Arial"/>
                          <a:cs typeface="Times New Roman"/>
                        </a:rPr>
                        <a:t> </a:t>
                      </a:r>
                      <a:endParaRPr lang="es-ES" sz="1800" dirty="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lvl="0" indent="0" algn="just">
                        <a:lnSpc>
                          <a:spcPct val="115000"/>
                        </a:lnSpc>
                        <a:spcAft>
                          <a:spcPts val="0"/>
                        </a:spcAft>
                        <a:buFont typeface="Arial"/>
                        <a:buNone/>
                        <a:tabLst>
                          <a:tab pos="84455" algn="l"/>
                        </a:tabLst>
                      </a:pPr>
                      <a:r>
                        <a:rPr lang="es-ES" sz="1200" dirty="0">
                          <a:effectLst/>
                          <a:latin typeface="Arial"/>
                          <a:ea typeface="Times New Roman"/>
                          <a:cs typeface="Times New Roman"/>
                        </a:rPr>
                        <a:t>Enseñar a jugar en las diferentes posiciones del terreno (polivalencia) y acciones tácticas nuevas tanto a la defensiva como a la ofensiva.</a:t>
                      </a:r>
                      <a:endParaRPr lang="es-ES" sz="20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3" name="2 CuadroTexto"/>
          <p:cNvSpPr txBox="1"/>
          <p:nvPr/>
        </p:nvSpPr>
        <p:spPr>
          <a:xfrm>
            <a:off x="683568" y="476672"/>
            <a:ext cx="7416824" cy="369332"/>
          </a:xfrm>
          <a:prstGeom prst="rect">
            <a:avLst/>
          </a:prstGeom>
          <a:noFill/>
        </p:spPr>
        <p:txBody>
          <a:bodyPr wrap="square" rtlCol="0">
            <a:spAutoFit/>
          </a:bodyPr>
          <a:lstStyle/>
          <a:p>
            <a:pPr algn="ctr"/>
            <a:r>
              <a:rPr lang="es-ES" b="1" i="1" dirty="0" smtClean="0"/>
              <a:t>Sistema metodológico </a:t>
            </a:r>
            <a:endParaRPr lang="es-ES" b="1" i="1" dirty="0"/>
          </a:p>
        </p:txBody>
      </p:sp>
    </p:spTree>
    <p:extLst>
      <p:ext uri="{BB962C8B-B14F-4D97-AF65-F5344CB8AC3E}">
        <p14:creationId xmlns:p14="http://schemas.microsoft.com/office/powerpoint/2010/main" xmlns="" val="3694163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116871" y="1000108"/>
          <a:ext cx="8858313" cy="5640122"/>
        </p:xfrm>
        <a:graphic>
          <a:graphicData uri="http://schemas.openxmlformats.org/drawingml/2006/table">
            <a:tbl>
              <a:tblPr firstRow="1" bandRow="1">
                <a:tableStyleId>{5C22544A-7EE6-4342-B048-85BDC9FD1C3A}</a:tableStyleId>
              </a:tblPr>
              <a:tblGrid>
                <a:gridCol w="695864"/>
                <a:gridCol w="1187497"/>
                <a:gridCol w="1508139"/>
                <a:gridCol w="1989273"/>
                <a:gridCol w="1853859"/>
                <a:gridCol w="1623681"/>
              </a:tblGrid>
              <a:tr h="846442">
                <a:tc>
                  <a:txBody>
                    <a:bodyPr/>
                    <a:lstStyle/>
                    <a:p>
                      <a:r>
                        <a:rPr lang="en-US" sz="1600" b="1" dirty="0" err="1" smtClean="0"/>
                        <a:t>Categoría</a:t>
                      </a:r>
                      <a:endParaRPr lang="en-US" sz="1100" dirty="0"/>
                    </a:p>
                  </a:txBody>
                  <a:tcPr/>
                </a:tc>
                <a:tc>
                  <a:txBody>
                    <a:bodyPr/>
                    <a:lstStyle/>
                    <a:p>
                      <a:r>
                        <a:rPr lang="en-US" sz="1800" b="1" dirty="0" smtClean="0"/>
                        <a:t>NIVEL</a:t>
                      </a:r>
                      <a:endParaRPr lang="en-US" sz="1400" dirty="0"/>
                    </a:p>
                  </a:txBody>
                  <a:tcPr/>
                </a:tc>
                <a:tc>
                  <a:txBody>
                    <a:bodyPr/>
                    <a:lstStyle/>
                    <a:p>
                      <a:r>
                        <a:rPr lang="en-US" sz="1800" b="1" dirty="0" err="1" smtClean="0"/>
                        <a:t>Composición</a:t>
                      </a:r>
                      <a:r>
                        <a:rPr lang="en-US" sz="1800" b="1" dirty="0" smtClean="0"/>
                        <a:t> de los </a:t>
                      </a:r>
                      <a:r>
                        <a:rPr lang="en-US" sz="1800" b="1" dirty="0" err="1" smtClean="0"/>
                        <a:t>equipos</a:t>
                      </a:r>
                      <a:endParaRPr lang="en-US" sz="1600" dirty="0"/>
                    </a:p>
                  </a:txBody>
                  <a:tcPr/>
                </a:tc>
                <a:tc>
                  <a:txBody>
                    <a:bodyPr/>
                    <a:lstStyle/>
                    <a:p>
                      <a:r>
                        <a:rPr lang="en-US" sz="1800" b="1" dirty="0" err="1" smtClean="0"/>
                        <a:t>Reglamento</a:t>
                      </a:r>
                      <a:endParaRPr lang="en-US" sz="1600" dirty="0"/>
                    </a:p>
                  </a:txBody>
                  <a:tcPr/>
                </a:tc>
                <a:tc>
                  <a:txBody>
                    <a:bodyPr/>
                    <a:lstStyle/>
                    <a:p>
                      <a:r>
                        <a:rPr lang="en-US" sz="1800" b="1" dirty="0" err="1" smtClean="0"/>
                        <a:t>Estructura</a:t>
                      </a:r>
                      <a:endParaRPr lang="en-US" sz="1600" dirty="0"/>
                    </a:p>
                  </a:txBody>
                  <a:tcPr/>
                </a:tc>
                <a:tc>
                  <a:txBody>
                    <a:bodyPr/>
                    <a:lstStyle/>
                    <a:p>
                      <a:r>
                        <a:rPr lang="en-US" sz="1800" b="1" dirty="0" err="1" smtClean="0"/>
                        <a:t>Objetivo</a:t>
                      </a:r>
                      <a:endParaRPr lang="en-US" sz="1600" dirty="0"/>
                    </a:p>
                  </a:txBody>
                  <a:tcPr/>
                </a:tc>
              </a:tr>
              <a:tr h="4725722">
                <a:tc>
                  <a:txBody>
                    <a:bodyPr/>
                    <a:lstStyle/>
                    <a:p>
                      <a:r>
                        <a:rPr lang="en-US" sz="1800" dirty="0" smtClean="0"/>
                        <a:t>13-14-15</a:t>
                      </a:r>
                      <a:r>
                        <a:rPr lang="en-US" dirty="0" smtClean="0"/>
                        <a:t> </a:t>
                      </a:r>
                      <a:r>
                        <a:rPr lang="en-US" sz="1800" dirty="0" smtClean="0"/>
                        <a:t>(</a:t>
                      </a:r>
                      <a:r>
                        <a:rPr lang="en-US" sz="1800" dirty="0" err="1" smtClean="0"/>
                        <a:t>Femenino</a:t>
                      </a:r>
                      <a:r>
                        <a:rPr lang="en-US" sz="1800" dirty="0" smtClean="0"/>
                        <a:t>)</a:t>
                      </a:r>
                      <a:endParaRPr lang="en-US" dirty="0"/>
                    </a:p>
                  </a:txBody>
                  <a:tcPr/>
                </a:tc>
                <a:tc>
                  <a:txBody>
                    <a:bodyPr/>
                    <a:lstStyle/>
                    <a:p>
                      <a:r>
                        <a:rPr lang="en-US" sz="1800" dirty="0" smtClean="0"/>
                        <a:t>Base</a:t>
                      </a:r>
                      <a:endParaRPr lang="en-US" sz="1600" dirty="0" smtClean="0"/>
                    </a:p>
                    <a:p>
                      <a:r>
                        <a:rPr lang="en-US" sz="1800" dirty="0" smtClean="0"/>
                        <a:t>-Municipal</a:t>
                      </a:r>
                      <a:endParaRPr lang="en-US" sz="1600" dirty="0" smtClean="0"/>
                    </a:p>
                    <a:p>
                      <a:r>
                        <a:rPr lang="en-US" sz="1800" dirty="0" smtClean="0"/>
                        <a:t>-Provincial</a:t>
                      </a:r>
                      <a:endParaRPr lang="en-US" sz="1600" dirty="0" smtClean="0"/>
                    </a:p>
                    <a:p>
                      <a:endParaRPr lang="en-US" sz="1600" dirty="0"/>
                    </a:p>
                  </a:txBody>
                  <a:tcPr/>
                </a:tc>
                <a:tc>
                  <a:txBody>
                    <a:bodyPr/>
                    <a:lstStyle/>
                    <a:p>
                      <a:r>
                        <a:rPr lang="es-ES" sz="1800" dirty="0" smtClean="0"/>
                        <a:t>Los equipos estarán conformados por 16 niñas</a:t>
                      </a:r>
                      <a:endParaRPr lang="en-US" dirty="0"/>
                    </a:p>
                  </a:txBody>
                  <a:tcPr/>
                </a:tc>
                <a:tc>
                  <a:txBody>
                    <a:bodyPr/>
                    <a:lstStyle/>
                    <a:p>
                      <a:r>
                        <a:rPr lang="es-ES" sz="1800" dirty="0" smtClean="0"/>
                        <a:t>-Dimensiones del campo: medidas oficiales</a:t>
                      </a:r>
                      <a:endParaRPr lang="es-ES" sz="1200" dirty="0" smtClean="0"/>
                    </a:p>
                    <a:p>
                      <a:r>
                        <a:rPr lang="es-ES" sz="1800" dirty="0" smtClean="0"/>
                        <a:t>-Dimensiones de las porterías 2.44 cm x 7.32 cm.</a:t>
                      </a:r>
                      <a:endParaRPr lang="es-ES" sz="1200" dirty="0" smtClean="0"/>
                    </a:p>
                    <a:p>
                      <a:r>
                        <a:rPr lang="es-ES" sz="1800" dirty="0" smtClean="0"/>
                        <a:t>-Tiempo de juego:50 minutos. Con un periodo de descanso de 15 min entre los dos tiempos de 35 min.</a:t>
                      </a:r>
                      <a:endParaRPr lang="es-ES" sz="1200" dirty="0" smtClean="0"/>
                    </a:p>
                    <a:p>
                      <a:r>
                        <a:rPr lang="es-ES" sz="1800" dirty="0" smtClean="0"/>
                        <a:t>-Cambios son Volantes.</a:t>
                      </a:r>
                      <a:endParaRPr lang="es-ES" sz="1200" dirty="0" smtClean="0"/>
                    </a:p>
                    <a:p>
                      <a:r>
                        <a:rPr lang="es-ES" sz="1800" dirty="0" smtClean="0"/>
                        <a:t>-Reglas oficiales de la FIFA</a:t>
                      </a:r>
                      <a:endParaRPr lang="es-ES" sz="1200" dirty="0" smtClean="0"/>
                    </a:p>
                    <a:p>
                      <a:pPr>
                        <a:buFont typeface="Arial" pitchFamily="34" charset="0"/>
                        <a:buNone/>
                      </a:pPr>
                      <a:endParaRPr lang="en-US" sz="1200" dirty="0"/>
                    </a:p>
                  </a:txBody>
                  <a:tcPr/>
                </a:tc>
                <a:tc>
                  <a:txBody>
                    <a:bodyPr/>
                    <a:lstStyle/>
                    <a:p>
                      <a:r>
                        <a:rPr lang="es-ES" sz="1800" dirty="0" smtClean="0"/>
                        <a:t>-Fútbol 11</a:t>
                      </a:r>
                      <a:endParaRPr lang="es-ES" dirty="0" smtClean="0"/>
                    </a:p>
                    <a:p>
                      <a:r>
                        <a:rPr lang="es-ES" sz="1800" dirty="0" smtClean="0"/>
                        <a:t>-La etapa clasificatoria se realizará</a:t>
                      </a:r>
                      <a:endParaRPr lang="es-ES" dirty="0" smtClean="0"/>
                    </a:p>
                    <a:p>
                      <a:r>
                        <a:rPr lang="es-ES" sz="1800" dirty="0" smtClean="0"/>
                        <a:t>(Enero-marzo) Torneo concentrado.</a:t>
                      </a:r>
                      <a:endParaRPr lang="es-ES" dirty="0" smtClean="0"/>
                    </a:p>
                    <a:p>
                      <a:r>
                        <a:rPr lang="es-ES" sz="1800" dirty="0" smtClean="0"/>
                        <a:t>-La final en el mes de Abril. </a:t>
                      </a:r>
                      <a:endParaRPr lang="es-ES" dirty="0" smtClean="0"/>
                    </a:p>
                    <a:p>
                      <a:r>
                        <a:rPr lang="es-ES" sz="1800" dirty="0" smtClean="0"/>
                        <a:t>-Clasifica el 1er lugar de cada Zona y los dos mejores segundo lugares.</a:t>
                      </a:r>
                      <a:endParaRPr lang="es-ES" dirty="0" smtClean="0"/>
                    </a:p>
                    <a:p>
                      <a:endParaRPr lang="en-US" dirty="0"/>
                    </a:p>
                  </a:txBody>
                  <a:tcPr/>
                </a:tc>
                <a:tc>
                  <a:txBody>
                    <a:bodyPr/>
                    <a:lstStyle/>
                    <a:p>
                      <a:r>
                        <a:rPr lang="es-ES" sz="1800" dirty="0" smtClean="0"/>
                        <a:t>Desarrollar las capacidades físicas y habilidades técnicas y tácticas de las niñas a través de la práctica del fútbol.</a:t>
                      </a:r>
                      <a:endParaRPr lang="en-US" dirty="0"/>
                    </a:p>
                  </a:txBody>
                  <a:tcPr/>
                </a:tc>
              </a:tr>
            </a:tbl>
          </a:graphicData>
        </a:graphic>
      </p:graphicFrame>
      <p:sp>
        <p:nvSpPr>
          <p:cNvPr id="3" name="2 CuadroTexto"/>
          <p:cNvSpPr txBox="1"/>
          <p:nvPr/>
        </p:nvSpPr>
        <p:spPr>
          <a:xfrm>
            <a:off x="357158" y="428604"/>
            <a:ext cx="8286808" cy="369332"/>
          </a:xfrm>
          <a:prstGeom prst="rect">
            <a:avLst/>
          </a:prstGeom>
          <a:noFill/>
        </p:spPr>
        <p:txBody>
          <a:bodyPr wrap="square" rtlCol="0">
            <a:spAutoFit/>
          </a:bodyPr>
          <a:lstStyle/>
          <a:p>
            <a:pPr algn="ctr"/>
            <a:r>
              <a:rPr lang="en-US" b="1" i="1" dirty="0" smtClean="0"/>
              <a:t>SISTEMA COMPETITIVO</a:t>
            </a:r>
            <a:endParaRPr lang="es-ES" b="1"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xmlns="" val="3324736449"/>
              </p:ext>
            </p:extLst>
          </p:nvPr>
        </p:nvGraphicFramePr>
        <p:xfrm>
          <a:off x="214282" y="1285861"/>
          <a:ext cx="8572558" cy="5143535"/>
        </p:xfrm>
        <a:graphic>
          <a:graphicData uri="http://schemas.openxmlformats.org/drawingml/2006/table">
            <a:tbl>
              <a:tblPr/>
              <a:tblGrid>
                <a:gridCol w="1019673"/>
                <a:gridCol w="1356968"/>
                <a:gridCol w="849527"/>
                <a:gridCol w="1015478"/>
                <a:gridCol w="1728411"/>
                <a:gridCol w="1439044"/>
                <a:gridCol w="1163457"/>
              </a:tblGrid>
              <a:tr h="500065">
                <a:tc>
                  <a:txBody>
                    <a:bodyPr/>
                    <a:lstStyle/>
                    <a:p>
                      <a:pPr marL="180340" algn="just"/>
                      <a:r>
                        <a:rPr lang="es-ES" sz="1000" b="1" dirty="0">
                          <a:latin typeface="Arial"/>
                          <a:cs typeface="Times New Roman"/>
                        </a:rPr>
                        <a:t>Categoría</a:t>
                      </a:r>
                      <a:endParaRPr lang="es-ES" sz="1100" dirty="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a:r>
                        <a:rPr lang="es-ES" sz="1000" b="1">
                          <a:latin typeface="Arial"/>
                          <a:cs typeface="Times New Roman"/>
                        </a:rPr>
                        <a:t>Tipo de Planificación</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ES" sz="1000" b="1">
                          <a:latin typeface="Arial"/>
                          <a:cs typeface="Times New Roman"/>
                        </a:rPr>
                        <a:t>Frec. Semanal.</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s-ES" sz="1000" b="1">
                          <a:latin typeface="Arial"/>
                          <a:cs typeface="Times New Roman"/>
                        </a:rPr>
                        <a:t>Tiempo de Trabajo</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tabLst>
                          <a:tab pos="85090" algn="l"/>
                        </a:tabLst>
                      </a:pPr>
                      <a:r>
                        <a:rPr lang="es-ES" sz="1000" b="1">
                          <a:latin typeface="Arial"/>
                          <a:cs typeface="Times New Roman"/>
                        </a:rPr>
                        <a:t>Objetivo Físico</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tabLst>
                          <a:tab pos="79375" algn="l"/>
                        </a:tabLst>
                      </a:pPr>
                      <a:r>
                        <a:rPr lang="es-ES" sz="1000" b="1">
                          <a:latin typeface="Arial"/>
                          <a:cs typeface="Times New Roman"/>
                        </a:rPr>
                        <a:t>Objetivo Técnico</a:t>
                      </a:r>
                      <a:endParaRPr lang="es-ES" sz="110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tabLst>
                          <a:tab pos="84455" algn="l"/>
                        </a:tabLst>
                      </a:pPr>
                      <a:r>
                        <a:rPr lang="es-ES" sz="1000" b="1" dirty="0">
                          <a:latin typeface="Arial"/>
                          <a:cs typeface="Times New Roman"/>
                        </a:rPr>
                        <a:t>Objetivo Táctico</a:t>
                      </a:r>
                      <a:endParaRPr lang="es-ES" sz="1100" dirty="0">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470">
                <a:tc>
                  <a:txBody>
                    <a:bodyPr/>
                    <a:lstStyle/>
                    <a:p>
                      <a:pPr algn="just"/>
                      <a:r>
                        <a:rPr lang="es-ES" sz="1100" dirty="0">
                          <a:latin typeface="Arial"/>
                          <a:cs typeface="Times New Roman"/>
                        </a:rPr>
                        <a:t>16 – 17 – 18</a:t>
                      </a:r>
                      <a:endParaRPr lang="es-ES" sz="1400" dirty="0">
                        <a:latin typeface="Calibri"/>
                        <a:cs typeface="Times New Roman"/>
                      </a:endParaRPr>
                    </a:p>
                    <a:p>
                      <a:pPr algn="just"/>
                      <a:r>
                        <a:rPr lang="es-ES" sz="1100" dirty="0">
                          <a:latin typeface="Arial"/>
                          <a:cs typeface="Times New Roman"/>
                        </a:rPr>
                        <a:t>Femenino</a:t>
                      </a:r>
                      <a:endParaRPr lang="es-ES" sz="1400" dirty="0">
                        <a:latin typeface="Calibri"/>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r>
                        <a:rPr lang="es-ES" sz="1100" dirty="0">
                          <a:latin typeface="Arial"/>
                          <a:cs typeface="Times New Roman"/>
                        </a:rPr>
                        <a:t>Planes de entrenamiento con doble periodización </a:t>
                      </a:r>
                      <a:endParaRPr lang="es-ES" sz="1400" dirty="0">
                        <a:latin typeface="Calibri"/>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ES" sz="1100" dirty="0">
                          <a:latin typeface="Arial"/>
                          <a:cs typeface="Times New Roman"/>
                        </a:rPr>
                        <a:t>5</a:t>
                      </a:r>
                      <a:endParaRPr lang="es-ES" sz="1400" dirty="0">
                        <a:latin typeface="Calibri"/>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100" dirty="0">
                          <a:latin typeface="Arial"/>
                          <a:ea typeface="Times New Roman"/>
                          <a:cs typeface="Times New Roman"/>
                        </a:rPr>
                        <a:t>90-120 min</a:t>
                      </a:r>
                      <a:endParaRPr lang="es-ES" sz="2800" dirty="0">
                        <a:latin typeface="Times New Roman"/>
                        <a:ea typeface="Times New Roman"/>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a:spcAft>
                          <a:spcPts val="0"/>
                        </a:spcAft>
                        <a:buFont typeface="Arial"/>
                        <a:buNone/>
                        <a:tabLst>
                          <a:tab pos="85090" algn="l"/>
                        </a:tabLst>
                      </a:pPr>
                      <a:r>
                        <a:rPr lang="es-MX" sz="1100" dirty="0">
                          <a:latin typeface="Arial"/>
                          <a:ea typeface="Times New Roman"/>
                          <a:cs typeface="Times New Roman"/>
                        </a:rPr>
                        <a:t>Mejorar al máximo el desarrollo físico mediante un entrenamiento específico y funcional de la condición física correspondientes </a:t>
                      </a:r>
                      <a:r>
                        <a:rPr lang="es-ES_tradnl" sz="1100" dirty="0">
                          <a:latin typeface="Arial"/>
                          <a:ea typeface="Times New Roman"/>
                          <a:cs typeface="Times New Roman"/>
                        </a:rPr>
                        <a:t>con predominio en el desarrollo de la fuerza (rápida y explosiva)-velocidad (láctica y </a:t>
                      </a:r>
                      <a:r>
                        <a:rPr lang="es-ES_tradnl" sz="1100" dirty="0" err="1">
                          <a:latin typeface="Arial"/>
                          <a:ea typeface="Times New Roman"/>
                          <a:cs typeface="Times New Roman"/>
                        </a:rPr>
                        <a:t>álactica</a:t>
                      </a:r>
                      <a:r>
                        <a:rPr lang="es-ES_tradnl" sz="1100" dirty="0">
                          <a:latin typeface="Arial"/>
                          <a:ea typeface="Times New Roman"/>
                          <a:cs typeface="Times New Roman"/>
                        </a:rPr>
                        <a:t>)-resistencia (umbral aeróbico)</a:t>
                      </a:r>
                      <a:r>
                        <a:rPr lang="es-MX" sz="1100" dirty="0">
                          <a:latin typeface="Arial"/>
                          <a:ea typeface="Times New Roman"/>
                          <a:cs typeface="Times New Roman"/>
                        </a:rPr>
                        <a:t>, acorde a las exigencias competitivas. Haciendo énfasis en el sistemas integrados de preparación física. </a:t>
                      </a:r>
                      <a:endParaRPr lang="es-ES" sz="2800" dirty="0">
                        <a:latin typeface="Times New Roman"/>
                        <a:ea typeface="Times New Roman"/>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a:spcAft>
                          <a:spcPts val="0"/>
                        </a:spcAft>
                        <a:buFont typeface="Arial"/>
                        <a:buNone/>
                        <a:tabLst>
                          <a:tab pos="79375" algn="l"/>
                        </a:tabLst>
                      </a:pPr>
                      <a:r>
                        <a:rPr lang="es-MX" sz="1100" dirty="0">
                          <a:latin typeface="Arial"/>
                          <a:ea typeface="Times New Roman"/>
                          <a:cs typeface="Times New Roman"/>
                        </a:rPr>
                        <a:t>Consolidar los medios técnicos tácticos, individuales y grupales aprendidos en otras etapas, </a:t>
                      </a:r>
                      <a:r>
                        <a:rPr lang="es-ES_tradnl" sz="1100" dirty="0">
                          <a:latin typeface="Arial"/>
                          <a:ea typeface="Times New Roman"/>
                          <a:cs typeface="Times New Roman"/>
                        </a:rPr>
                        <a:t>de forma creativa en la solución  de las situaciones  del juego, haciendo énfasis en la utilización del balón.</a:t>
                      </a:r>
                      <a:endParaRPr lang="es-ES" sz="2800" dirty="0">
                        <a:latin typeface="Times New Roman"/>
                        <a:ea typeface="Times New Roman"/>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a:spcAft>
                          <a:spcPts val="0"/>
                        </a:spcAft>
                        <a:buFont typeface="Arial"/>
                        <a:buNone/>
                        <a:tabLst>
                          <a:tab pos="84455" algn="l"/>
                        </a:tabLst>
                      </a:pPr>
                      <a:r>
                        <a:rPr lang="es-ES_tradnl" sz="1100" dirty="0">
                          <a:latin typeface="Arial"/>
                          <a:ea typeface="Times New Roman"/>
                          <a:cs typeface="Times New Roman"/>
                        </a:rPr>
                        <a:t>Consolidar los fundamentos teóricos, tácticos y estratégicos sobre los que se sustenta el funcionamiento colectivo del equipo, en condiciones reales de juego.</a:t>
                      </a:r>
                      <a:endParaRPr lang="es-ES" sz="2800" dirty="0">
                        <a:latin typeface="Times New Roman"/>
                        <a:ea typeface="Times New Roman"/>
                        <a:cs typeface="Times New Roman"/>
                      </a:endParaRPr>
                    </a:p>
                  </a:txBody>
                  <a:tcPr marL="46011" marR="460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2 Rectángulo"/>
          <p:cNvSpPr/>
          <p:nvPr/>
        </p:nvSpPr>
        <p:spPr>
          <a:xfrm>
            <a:off x="3275856" y="620688"/>
            <a:ext cx="2353785" cy="369332"/>
          </a:xfrm>
          <a:prstGeom prst="rect">
            <a:avLst/>
          </a:prstGeom>
        </p:spPr>
        <p:txBody>
          <a:bodyPr wrap="none">
            <a:spAutoFit/>
          </a:bodyPr>
          <a:lstStyle/>
          <a:p>
            <a:pPr algn="ctr"/>
            <a:r>
              <a:rPr lang="es-ES" b="1" i="1" dirty="0"/>
              <a:t>Sistema metodológico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159075" y="1071546"/>
          <a:ext cx="8858313" cy="5500726"/>
        </p:xfrm>
        <a:graphic>
          <a:graphicData uri="http://schemas.openxmlformats.org/drawingml/2006/table">
            <a:tbl>
              <a:tblPr firstRow="1" bandRow="1">
                <a:tableStyleId>{5C22544A-7EE6-4342-B048-85BDC9FD1C3A}</a:tableStyleId>
              </a:tblPr>
              <a:tblGrid>
                <a:gridCol w="695864"/>
                <a:gridCol w="1391726"/>
                <a:gridCol w="1303910"/>
                <a:gridCol w="1989273"/>
                <a:gridCol w="1853859"/>
                <a:gridCol w="1623681"/>
              </a:tblGrid>
              <a:tr h="835591">
                <a:tc>
                  <a:txBody>
                    <a:bodyPr/>
                    <a:lstStyle/>
                    <a:p>
                      <a:r>
                        <a:rPr lang="en-US" sz="1600" b="1" dirty="0" err="1" smtClean="0"/>
                        <a:t>Categoría</a:t>
                      </a:r>
                      <a:endParaRPr lang="en-US" sz="1100" dirty="0"/>
                    </a:p>
                  </a:txBody>
                  <a:tcPr/>
                </a:tc>
                <a:tc>
                  <a:txBody>
                    <a:bodyPr/>
                    <a:lstStyle/>
                    <a:p>
                      <a:r>
                        <a:rPr lang="en-US" sz="1800" b="1" dirty="0" smtClean="0"/>
                        <a:t>NIVEL</a:t>
                      </a:r>
                      <a:endParaRPr lang="en-US" sz="1400" dirty="0"/>
                    </a:p>
                  </a:txBody>
                  <a:tcPr/>
                </a:tc>
                <a:tc>
                  <a:txBody>
                    <a:bodyPr/>
                    <a:lstStyle/>
                    <a:p>
                      <a:r>
                        <a:rPr lang="en-US" sz="1600" b="1" dirty="0" err="1" smtClean="0"/>
                        <a:t>Composición</a:t>
                      </a:r>
                      <a:r>
                        <a:rPr lang="en-US" sz="1600" b="1" dirty="0" smtClean="0"/>
                        <a:t> de los </a:t>
                      </a:r>
                      <a:r>
                        <a:rPr lang="en-US" sz="1600" b="1" dirty="0" err="1" smtClean="0"/>
                        <a:t>equipos</a:t>
                      </a:r>
                      <a:endParaRPr lang="en-US" sz="1400" dirty="0"/>
                    </a:p>
                  </a:txBody>
                  <a:tcPr/>
                </a:tc>
                <a:tc>
                  <a:txBody>
                    <a:bodyPr/>
                    <a:lstStyle/>
                    <a:p>
                      <a:r>
                        <a:rPr lang="en-US" sz="1800" b="1" dirty="0" err="1" smtClean="0"/>
                        <a:t>Reglamento</a:t>
                      </a:r>
                      <a:endParaRPr lang="en-US" sz="1600" dirty="0"/>
                    </a:p>
                  </a:txBody>
                  <a:tcPr/>
                </a:tc>
                <a:tc>
                  <a:txBody>
                    <a:bodyPr/>
                    <a:lstStyle/>
                    <a:p>
                      <a:r>
                        <a:rPr lang="en-US" sz="1800" b="1" dirty="0" err="1" smtClean="0"/>
                        <a:t>Estructura</a:t>
                      </a:r>
                      <a:endParaRPr lang="en-US" sz="1600" dirty="0"/>
                    </a:p>
                  </a:txBody>
                  <a:tcPr/>
                </a:tc>
                <a:tc>
                  <a:txBody>
                    <a:bodyPr/>
                    <a:lstStyle/>
                    <a:p>
                      <a:r>
                        <a:rPr lang="en-US" sz="1800" b="1" dirty="0" err="1" smtClean="0"/>
                        <a:t>Objetivo</a:t>
                      </a:r>
                      <a:endParaRPr lang="en-US" sz="1600" dirty="0"/>
                    </a:p>
                  </a:txBody>
                  <a:tcPr/>
                </a:tc>
              </a:tr>
              <a:tr h="4665135">
                <a:tc>
                  <a:txBody>
                    <a:bodyPr/>
                    <a:lstStyle/>
                    <a:p>
                      <a:r>
                        <a:rPr lang="en-US" dirty="0" smtClean="0"/>
                        <a:t>16-17-18</a:t>
                      </a:r>
                      <a:endParaRPr lang="en-US" dirty="0"/>
                    </a:p>
                  </a:txBody>
                  <a:tcPr/>
                </a:tc>
                <a:tc>
                  <a:txBody>
                    <a:bodyPr/>
                    <a:lstStyle/>
                    <a:p>
                      <a:endParaRPr lang="en-US" sz="1600" dirty="0" smtClean="0"/>
                    </a:p>
                    <a:p>
                      <a:endParaRPr lang="en-US" sz="1600" dirty="0" smtClean="0"/>
                    </a:p>
                    <a:p>
                      <a:r>
                        <a:rPr lang="en-US" sz="1800" dirty="0" smtClean="0"/>
                        <a:t>-Provincial</a:t>
                      </a:r>
                      <a:endParaRPr lang="en-US" sz="1600" dirty="0" smtClean="0"/>
                    </a:p>
                    <a:p>
                      <a:r>
                        <a:rPr lang="en-US" sz="1800" dirty="0" smtClean="0"/>
                        <a:t>-</a:t>
                      </a:r>
                      <a:r>
                        <a:rPr lang="en-US" sz="1800" dirty="0" err="1" smtClean="0"/>
                        <a:t>Clasificatorio</a:t>
                      </a:r>
                      <a:r>
                        <a:rPr lang="en-US" sz="1800" dirty="0" smtClean="0"/>
                        <a:t> Zonal</a:t>
                      </a:r>
                      <a:endParaRPr lang="en-US" sz="1600" dirty="0" smtClean="0"/>
                    </a:p>
                    <a:p>
                      <a:r>
                        <a:rPr lang="en-US" sz="1800" dirty="0" smtClean="0"/>
                        <a:t>-Final </a:t>
                      </a:r>
                      <a:r>
                        <a:rPr lang="en-US" sz="1800" dirty="0" err="1" smtClean="0"/>
                        <a:t>Nacional</a:t>
                      </a:r>
                      <a:r>
                        <a:rPr lang="en-US" sz="1800" dirty="0" smtClean="0"/>
                        <a:t> </a:t>
                      </a:r>
                      <a:endParaRPr lang="en-US" sz="1600" dirty="0" smtClean="0"/>
                    </a:p>
                    <a:p>
                      <a:endParaRPr lang="en-US" sz="1600" dirty="0"/>
                    </a:p>
                  </a:txBody>
                  <a:tcPr/>
                </a:tc>
                <a:tc>
                  <a:txBody>
                    <a:bodyPr/>
                    <a:lstStyle/>
                    <a:p>
                      <a:r>
                        <a:rPr lang="es-ES" sz="1800" dirty="0" smtClean="0"/>
                        <a:t>Los equipos estarán conformados por 16 niñas</a:t>
                      </a:r>
                      <a:endParaRPr lang="en-US" dirty="0"/>
                    </a:p>
                  </a:txBody>
                  <a:tcPr/>
                </a:tc>
                <a:tc>
                  <a:txBody>
                    <a:bodyPr/>
                    <a:lstStyle/>
                    <a:p>
                      <a:r>
                        <a:rPr lang="es-ES" sz="1800" dirty="0" smtClean="0"/>
                        <a:t>-Dimensiones del campo: medidas oficiales</a:t>
                      </a:r>
                      <a:endParaRPr lang="es-ES" sz="1200" dirty="0" smtClean="0"/>
                    </a:p>
                    <a:p>
                      <a:r>
                        <a:rPr lang="es-ES" sz="1800" dirty="0" smtClean="0"/>
                        <a:t>-Dimensiones de las porterías 2.44 cm x 7.32 cm.</a:t>
                      </a:r>
                      <a:endParaRPr lang="es-ES" sz="1200" dirty="0" smtClean="0"/>
                    </a:p>
                    <a:p>
                      <a:r>
                        <a:rPr lang="es-ES" sz="1800" dirty="0" smtClean="0"/>
                        <a:t>-Tiempo de juego:50 minutos. Con un periodo de descanso de 15 min entre los dos tiempos de 35 min.</a:t>
                      </a:r>
                      <a:endParaRPr lang="es-ES" sz="1200" dirty="0" smtClean="0"/>
                    </a:p>
                    <a:p>
                      <a:r>
                        <a:rPr lang="es-ES" sz="1800" dirty="0" smtClean="0"/>
                        <a:t>-Cambios son Volantes.</a:t>
                      </a:r>
                      <a:endParaRPr lang="es-ES" sz="1200" dirty="0" smtClean="0"/>
                    </a:p>
                    <a:p>
                      <a:r>
                        <a:rPr lang="es-ES" sz="1800" dirty="0" smtClean="0"/>
                        <a:t>-Reglas oficiales de la FIFA</a:t>
                      </a:r>
                      <a:endParaRPr lang="es-ES" sz="1200" dirty="0" smtClean="0"/>
                    </a:p>
                    <a:p>
                      <a:pPr>
                        <a:buFont typeface="Arial" pitchFamily="34" charset="0"/>
                        <a:buNone/>
                      </a:pPr>
                      <a:endParaRPr lang="en-US" sz="1200" dirty="0"/>
                    </a:p>
                  </a:txBody>
                  <a:tcPr/>
                </a:tc>
                <a:tc>
                  <a:txBody>
                    <a:bodyPr/>
                    <a:lstStyle/>
                    <a:p>
                      <a:r>
                        <a:rPr lang="es-ES" sz="1800" dirty="0" smtClean="0"/>
                        <a:t>-Fútbol 11</a:t>
                      </a:r>
                      <a:endParaRPr lang="es-ES" dirty="0" smtClean="0"/>
                    </a:p>
                    <a:p>
                      <a:r>
                        <a:rPr lang="es-ES" sz="1800" dirty="0" smtClean="0"/>
                        <a:t>-La etapa clasificatoria se realizará</a:t>
                      </a:r>
                      <a:endParaRPr lang="es-ES" dirty="0" smtClean="0"/>
                    </a:p>
                    <a:p>
                      <a:r>
                        <a:rPr lang="es-ES" sz="1800" dirty="0" smtClean="0"/>
                        <a:t>(Enero-marzo) Torneo concentrado.</a:t>
                      </a:r>
                      <a:endParaRPr lang="es-ES" dirty="0" smtClean="0"/>
                    </a:p>
                    <a:p>
                      <a:r>
                        <a:rPr lang="es-ES" sz="1800" dirty="0" smtClean="0"/>
                        <a:t>-La final en el mes </a:t>
                      </a:r>
                      <a:r>
                        <a:rPr lang="es-ES" sz="1800" smtClean="0"/>
                        <a:t>de </a:t>
                      </a:r>
                      <a:r>
                        <a:rPr lang="es-ES" sz="1800" smtClean="0"/>
                        <a:t>Mayo. </a:t>
                      </a:r>
                      <a:endParaRPr lang="es-ES" dirty="0" smtClean="0"/>
                    </a:p>
                    <a:p>
                      <a:r>
                        <a:rPr lang="es-ES" sz="1800" dirty="0" smtClean="0"/>
                        <a:t>-Clasifica el 1er lugar de </a:t>
                      </a:r>
                      <a:r>
                        <a:rPr lang="es-ES" sz="1800" dirty="0" smtClean="0"/>
                        <a:t>cada Zona </a:t>
                      </a:r>
                      <a:r>
                        <a:rPr lang="es-ES" sz="1800" dirty="0" smtClean="0"/>
                        <a:t>y los dos mejores segundo lugares.</a:t>
                      </a:r>
                      <a:endParaRPr lang="es-ES" dirty="0" smtClean="0"/>
                    </a:p>
                    <a:p>
                      <a:endParaRPr lang="en-US" dirty="0"/>
                    </a:p>
                  </a:txBody>
                  <a:tcPr/>
                </a:tc>
                <a:tc>
                  <a:txBody>
                    <a:bodyPr/>
                    <a:lstStyle/>
                    <a:p>
                      <a:r>
                        <a:rPr lang="es-ES" sz="1800" dirty="0" smtClean="0"/>
                        <a:t>Desarrollar las capacidades físicas y habilidades técnicas y tácticas de las niñas a través de la práctica del fútbol.</a:t>
                      </a:r>
                      <a:endParaRPr lang="en-US" dirty="0"/>
                    </a:p>
                  </a:txBody>
                  <a:tcPr/>
                </a:tc>
              </a:tr>
            </a:tbl>
          </a:graphicData>
        </a:graphic>
      </p:graphicFrame>
      <p:sp>
        <p:nvSpPr>
          <p:cNvPr id="3" name="2 CuadroTexto"/>
          <p:cNvSpPr txBox="1"/>
          <p:nvPr/>
        </p:nvSpPr>
        <p:spPr>
          <a:xfrm>
            <a:off x="500034" y="357166"/>
            <a:ext cx="7715304" cy="369332"/>
          </a:xfrm>
          <a:prstGeom prst="rect">
            <a:avLst/>
          </a:prstGeom>
          <a:noFill/>
        </p:spPr>
        <p:txBody>
          <a:bodyPr wrap="square" rtlCol="0">
            <a:spAutoFit/>
          </a:bodyPr>
          <a:lstStyle/>
          <a:p>
            <a:pPr algn="ctr"/>
            <a:r>
              <a:rPr lang="en-US" b="1" i="1" dirty="0" smtClean="0"/>
              <a:t>SISTEMA COMPETITIVO </a:t>
            </a:r>
            <a:endParaRPr lang="es-ES" b="1"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1045</Words>
  <Application>Microsoft Office PowerPoint</Application>
  <PresentationFormat>Presentación en pantalla (4:3)</PresentationFormat>
  <Paragraphs>409</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Muchas Gracias</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Rene</cp:lastModifiedBy>
  <cp:revision>49</cp:revision>
  <dcterms:created xsi:type="dcterms:W3CDTF">2016-05-12T03:48:07Z</dcterms:created>
  <dcterms:modified xsi:type="dcterms:W3CDTF">2016-05-17T16:29:29Z</dcterms:modified>
</cp:coreProperties>
</file>