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1" r:id="rId5"/>
    <p:sldId id="262" r:id="rId6"/>
    <p:sldId id="265" r:id="rId7"/>
    <p:sldId id="260" r:id="rId8"/>
    <p:sldId id="257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-648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481049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15726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48501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2295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396076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8088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51244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1141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39878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79816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965361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83C47-43B7-4F3A-8554-36CC1D264996}" type="datetimeFigureOut">
              <a:rPr lang="es-ES" smtClean="0"/>
              <a:pPr/>
              <a:t>13/02/2021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62631-4CDA-4B39-A5C4-B40C59F349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91113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933894" y="419755"/>
            <a:ext cx="7140388" cy="440120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90170" algn="l"/>
                <a:tab pos="180340" algn="l"/>
                <a:tab pos="270510" algn="l"/>
              </a:tabLst>
            </a:pPr>
            <a:r>
              <a:rPr lang="es-ES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TEMA1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90170" algn="l"/>
                <a:tab pos="180340" algn="l"/>
                <a:tab pos="270510" algn="l"/>
              </a:tabLst>
            </a:pPr>
            <a:endParaRPr lang="es-ES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tabLst>
                <a:tab pos="90170" algn="l"/>
                <a:tab pos="180340" algn="l"/>
                <a:tab pos="270510" algn="l"/>
              </a:tabLst>
            </a:pPr>
            <a:r>
              <a:rPr lang="es-ES" sz="2000" b="1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SUMARIO</a:t>
            </a:r>
            <a:endParaRPr lang="es-ES" sz="2000" b="1" i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90170" algn="l"/>
                <a:tab pos="180340" algn="l"/>
                <a:tab pos="270510" algn="l"/>
              </a:tabLst>
            </a:pPr>
            <a:r>
              <a:rPr lang="es-ES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INVESTIGACIÓN. </a:t>
            </a:r>
          </a:p>
          <a:p>
            <a:pPr marL="457200" indent="-45720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90170" algn="l"/>
                <a:tab pos="180340" algn="l"/>
                <a:tab pos="270510" algn="l"/>
              </a:tabLst>
            </a:pPr>
            <a:r>
              <a:rPr lang="es-ES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ETAPAS DEL PROCESO DE INVESTIGACIÓN.</a:t>
            </a:r>
          </a:p>
          <a:p>
            <a:pPr marL="457200" indent="-45720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  <a:tabLst>
                <a:tab pos="90170" algn="l"/>
                <a:tab pos="180340" algn="l"/>
                <a:tab pos="270510" algn="l"/>
              </a:tabLst>
            </a:pPr>
            <a:r>
              <a:rPr lang="es-ES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INVESTIGACIÓN EN </a:t>
            </a:r>
            <a:r>
              <a:rPr lang="es-ES" sz="2400" b="1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4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ACTIVIDAD CONCRETA DE UN PROFESIONAL DE LA CULTURA FÍSICA. </a:t>
            </a:r>
            <a:endParaRPr lang="es-ES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678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>
            <a:solidFill>
              <a:srgbClr val="FF0000"/>
            </a:solidFill>
          </a:ln>
        </p:spPr>
        <p:txBody>
          <a:bodyPr/>
          <a:lstStyle/>
          <a:p>
            <a:pPr algn="ctr"/>
            <a:r>
              <a:rPr lang="es-ES" b="1" dirty="0" smtClean="0"/>
              <a:t>OBJETIVOS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ln>
            <a:solidFill>
              <a:srgbClr val="92D050"/>
            </a:solidFill>
          </a:ln>
        </p:spPr>
        <p:txBody>
          <a:bodyPr/>
          <a:lstStyle/>
          <a:p>
            <a:pPr marL="514350" lvl="0" indent="-514350" algn="ctr">
              <a:buFont typeface="+mj-lt"/>
              <a:buAutoNum type="arabicPeriod"/>
            </a:pPr>
            <a:endParaRPr lang="es-ES" dirty="0" smtClean="0">
              <a:solidFill>
                <a:srgbClr val="FF0000"/>
              </a:solidFill>
            </a:endParaRPr>
          </a:p>
          <a:p>
            <a:pPr marL="514350" lvl="0" indent="-514350" algn="ctr">
              <a:buFont typeface="+mj-lt"/>
              <a:buAutoNum type="arabicPeriod"/>
            </a:pPr>
            <a:endParaRPr lang="es-ES" dirty="0">
              <a:solidFill>
                <a:srgbClr val="FF0000"/>
              </a:solidFill>
            </a:endParaRPr>
          </a:p>
          <a:p>
            <a:pPr marL="514350" lvl="0" indent="-514350" algn="ctr">
              <a:buFont typeface="+mj-lt"/>
              <a:buAutoNum type="arabicPeriod"/>
            </a:pPr>
            <a:endParaRPr lang="es-ES" dirty="0" smtClean="0">
              <a:solidFill>
                <a:srgbClr val="FF0000"/>
              </a:solidFill>
            </a:endParaRPr>
          </a:p>
          <a:p>
            <a:pPr marL="514350" lvl="0" indent="-514350" algn="ctr">
              <a:buFont typeface="+mj-lt"/>
              <a:buAutoNum type="arabicPeriod"/>
            </a:pPr>
            <a:r>
              <a:rPr lang="es-ES" b="1" dirty="0" smtClean="0"/>
              <a:t>CARACTERIZAR EL PROCESO DE INVESTIGACIÓN CIENTÍFICA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es-ES" b="1" dirty="0" smtClean="0"/>
              <a:t>CARACTERIZAR LAS </a:t>
            </a:r>
            <a:r>
              <a:rPr lang="es-ES" b="1" dirty="0"/>
              <a:t>DISTINTAS ETAPAS DEL PROCESO DE INVESTIGACIÓN.</a:t>
            </a:r>
          </a:p>
          <a:p>
            <a:pPr marL="514350" lvl="0" indent="-514350" algn="ctr">
              <a:buFont typeface="+mj-lt"/>
              <a:buAutoNum type="arabicPeriod"/>
            </a:pPr>
            <a:endParaRPr lang="es-ES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45608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es-ES" dirty="0"/>
              <a:t>LA INVESTIGACIÓN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844676"/>
            <a:ext cx="8062912" cy="4392613"/>
          </a:xfrm>
          <a:ln>
            <a:solidFill>
              <a:srgbClr val="FF0000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es-ES" dirty="0"/>
              <a:t>   </a:t>
            </a:r>
            <a:r>
              <a:rPr lang="es-ES" sz="3200" dirty="0"/>
              <a:t>PROCESO  CONTÍNUO, ORGANIZADO, MEDIANTE EL CUAL SE PRETENDE CONOCER ALGÚN FENÓMENO, YA SEA CON EL FIN DE ENCONTRAR LEYES GENERALES O SIMPLEMENTE CON EL PROPÓSITO DE OBTENER RESPUESTAS PARTICULARES A UNA NECESIDAD O INQUIETUD DETERMINADA </a:t>
            </a:r>
          </a:p>
        </p:txBody>
      </p:sp>
    </p:spTree>
    <p:extLst>
      <p:ext uri="{BB962C8B-B14F-4D97-AF65-F5344CB8AC3E}">
        <p14:creationId xmlns:p14="http://schemas.microsoft.com/office/powerpoint/2010/main" xmlns="" val="2004042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18764" y="365125"/>
            <a:ext cx="7422777" cy="1006475"/>
          </a:xfrm>
          <a:ln>
            <a:solidFill>
              <a:schemeClr val="tx2"/>
            </a:solidFill>
          </a:ln>
        </p:spPr>
        <p:txBody>
          <a:bodyPr/>
          <a:lstStyle/>
          <a:p>
            <a:pPr algn="ctr"/>
            <a:r>
              <a:rPr lang="es-ES" sz="3600" b="1" dirty="0"/>
              <a:t>LA INVESTIGACIÓN IMPLICA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1628776"/>
            <a:ext cx="8291513" cy="4824413"/>
          </a:xfrm>
          <a:ln>
            <a:solidFill>
              <a:srgbClr val="0070C0"/>
            </a:solidFill>
          </a:ln>
        </p:spPr>
        <p:txBody>
          <a:bodyPr/>
          <a:lstStyle/>
          <a:p>
            <a:pPr>
              <a:lnSpc>
                <a:spcPct val="80000"/>
              </a:lnSpc>
            </a:pPr>
            <a:endParaRPr lang="es-ES" dirty="0" smtClean="0"/>
          </a:p>
          <a:p>
            <a:pPr algn="ctr">
              <a:lnSpc>
                <a:spcPct val="80000"/>
              </a:lnSpc>
            </a:pPr>
            <a:r>
              <a:rPr lang="es-ES" sz="3200" b="1" dirty="0" smtClean="0"/>
              <a:t>EL </a:t>
            </a:r>
            <a:r>
              <a:rPr lang="es-ES" sz="3200" b="1" dirty="0"/>
              <a:t>DESCUBRIMIENTO DE ALGÚN ASPECTO DE LA REALIDAD</a:t>
            </a:r>
          </a:p>
          <a:p>
            <a:pPr algn="ctr">
              <a:lnSpc>
                <a:spcPct val="80000"/>
              </a:lnSpc>
            </a:pPr>
            <a:endParaRPr lang="es-ES" sz="3200" b="1" dirty="0"/>
          </a:p>
          <a:p>
            <a:pPr algn="ctr">
              <a:lnSpc>
                <a:spcPct val="80000"/>
              </a:lnSpc>
            </a:pPr>
            <a:r>
              <a:rPr lang="es-ES" sz="3200" b="1" dirty="0"/>
              <a:t>LA PRODUCCIÓN DE UN NUEVO CONOCIMIENTO, </a:t>
            </a:r>
            <a:r>
              <a:rPr lang="es-ES" sz="3200" dirty="0"/>
              <a:t>EL CUAL PUEDE ESTAR DIRIGIDO A</a:t>
            </a:r>
            <a:r>
              <a:rPr lang="es-ES" sz="3200" b="1" dirty="0"/>
              <a:t> </a:t>
            </a:r>
            <a:r>
              <a:rPr lang="es-ES" sz="3200" dirty="0"/>
              <a:t>INCREMENTAR LOS POSTULADOS TEÓRICOS DE UNA DETERMINADA CIENCIA (INVEST. PURA O BÁSICA); O PUEDE TENER UNA APLICACIÓN INMEDIATA EN LA SOLUCIÓN DE PROBLEMAS PRÁCTICOS (INVET. APLICADA)</a:t>
            </a:r>
          </a:p>
        </p:txBody>
      </p:sp>
    </p:spTree>
    <p:extLst>
      <p:ext uri="{BB962C8B-B14F-4D97-AF65-F5344CB8AC3E}">
        <p14:creationId xmlns:p14="http://schemas.microsoft.com/office/powerpoint/2010/main" xmlns="" val="2017736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ext Box 2"/>
          <p:cNvSpPr txBox="1">
            <a:spLocks noChangeArrowheads="1"/>
          </p:cNvSpPr>
          <p:nvPr/>
        </p:nvSpPr>
        <p:spPr bwMode="auto">
          <a:xfrm>
            <a:off x="2424114" y="765175"/>
            <a:ext cx="7272337" cy="5335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sz="3200" b="1" dirty="0">
                <a:latin typeface="Arial" panose="020B0604020202020204" pitchFamily="34" charset="0"/>
              </a:rPr>
              <a:t>LA INVESTIGACIÓN DEBE ESTAR PRESENTE:</a:t>
            </a:r>
          </a:p>
          <a:p>
            <a:pPr algn="ctr"/>
            <a:endParaRPr lang="es-ES" sz="3200" b="1" dirty="0">
              <a:latin typeface="Arial" panose="020B0604020202020204" pitchFamily="34" charset="0"/>
            </a:endParaRPr>
          </a:p>
          <a:p>
            <a:pPr algn="ctr"/>
            <a:r>
              <a:rPr lang="es-ES" sz="2400" b="1" dirty="0">
                <a:latin typeface="Arial" panose="020B0604020202020204" pitchFamily="34" charset="0"/>
              </a:rPr>
              <a:t> </a:t>
            </a:r>
            <a:r>
              <a:rPr lang="es-ES" sz="2800" b="1" dirty="0">
                <a:latin typeface="Arial" panose="020B0604020202020204" pitchFamily="34" charset="0"/>
              </a:rPr>
              <a:t>CUANDO SE PRETENDE ARRIBAR A UN DIAGNÓSTICO DE NECESIDADES, O CUANDO EL OBJETIVO ES PROBAR LA EFECTIVIDAD DEL PLAN, PROGRAMA O PROYECTO</a:t>
            </a:r>
          </a:p>
          <a:p>
            <a:pPr algn="ctr"/>
            <a:endParaRPr lang="es-ES" sz="2800" b="1" dirty="0">
              <a:latin typeface="Arial" panose="020B0604020202020204" pitchFamily="34" charset="0"/>
            </a:endParaRPr>
          </a:p>
          <a:p>
            <a:pPr algn="ctr"/>
            <a:r>
              <a:rPr lang="es-ES" sz="2000" b="1" dirty="0">
                <a:latin typeface="Arial" panose="020B0604020202020204" pitchFamily="34" charset="0"/>
              </a:rPr>
              <a:t>EN SÍNTESIS, LA INVESTIGACIÓN CIENTÍFICA ES UN PROCESO DIRIGIDO A LA SOLUCIÓN DE PROBLEMAS DEL SABER, MEDIANTE LA OBTENCIÓN DE NUEVOS CONOCIMIENTOS. </a:t>
            </a:r>
          </a:p>
        </p:txBody>
      </p:sp>
    </p:spTree>
    <p:extLst>
      <p:ext uri="{BB962C8B-B14F-4D97-AF65-F5344CB8AC3E}">
        <p14:creationId xmlns:p14="http://schemas.microsoft.com/office/powerpoint/2010/main" xmlns="" val="398080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4000" b="1" dirty="0"/>
              <a:t>DIMENSIÓN CRONOLÓGICA DE LA INVESTIGACIÓN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2175" y="2205318"/>
            <a:ext cx="6817659" cy="321384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ctr"/>
            <a:r>
              <a:rPr lang="es-ES" sz="3900" b="1" dirty="0"/>
              <a:t>INVESTIGACIÓN HISTÓRICA (</a:t>
            </a:r>
            <a:r>
              <a:rPr lang="es-ES" sz="2600" b="1" dirty="0"/>
              <a:t>LO QUE ERA)</a:t>
            </a:r>
          </a:p>
          <a:p>
            <a:pPr marL="0" indent="0" algn="ctr">
              <a:buNone/>
            </a:pPr>
            <a:endParaRPr lang="es-ES" sz="2600" b="1" dirty="0"/>
          </a:p>
          <a:p>
            <a:pPr algn="ctr"/>
            <a:r>
              <a:rPr lang="es-ES" sz="3900" b="1" dirty="0"/>
              <a:t>INVESTIGACIÓN DESCRIPTIVA (</a:t>
            </a:r>
            <a:r>
              <a:rPr lang="es-ES" sz="2600" b="1" dirty="0"/>
              <a:t>LO QUE ES)</a:t>
            </a:r>
          </a:p>
          <a:p>
            <a:pPr marL="0" indent="0" algn="ctr">
              <a:buNone/>
            </a:pPr>
            <a:endParaRPr lang="es-ES" sz="2600" b="1" dirty="0"/>
          </a:p>
          <a:p>
            <a:pPr algn="ctr"/>
            <a:r>
              <a:rPr lang="es-ES" sz="3900" b="1" dirty="0"/>
              <a:t>INVESTIGACIÓN EXPERIMENTAL (</a:t>
            </a:r>
            <a:r>
              <a:rPr lang="es-ES" sz="3000" b="1" dirty="0"/>
              <a:t>LO QUE SERÁ</a:t>
            </a:r>
            <a:r>
              <a:rPr lang="es-ES" sz="3900" b="1" dirty="0"/>
              <a:t>)</a:t>
            </a:r>
            <a:endParaRPr lang="es-ES" sz="3000" b="1" dirty="0"/>
          </a:p>
          <a:p>
            <a:pPr>
              <a:buFontTx/>
              <a:buNone/>
            </a:pPr>
            <a:endParaRPr lang="es-ES" b="1" dirty="0"/>
          </a:p>
          <a:p>
            <a:endParaRPr lang="es-ES" sz="1800" dirty="0"/>
          </a:p>
          <a:p>
            <a:pPr>
              <a:buFontTx/>
              <a:buNone/>
            </a:pPr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66354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673351" y="228601"/>
            <a:ext cx="6873875" cy="830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ETAPAS FUNDAMENTALES DEL PROCESO DE INVESTIGACIÓN CIENTÍFICA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60612" y="1295400"/>
            <a:ext cx="9197788" cy="46166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AutoNum type="arabicPeriod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IDENTIFICACIÓN DEL PROBLEMA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AutoNum type="arabicPeriod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FORMULACIÓN DE LA O LAS HIPÓTESIS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AutoNum type="arabicPeriod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SELECCIÓN DE LOS MÉTODOS, TÉCNICAS Y PROCEDIMIENTOS A EMPLEAR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AutoNum type="arabicPeriod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EJECUCIÓN DE LA INVESTIGACIÓN O RECOLECCIÓN DE DATOS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AutoNum type="arabicPeriod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ANÁLISIS E INTERPRETACIÓN DE RESULTADOS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AutoNum type="arabicPeriod"/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REDACCIÓN DEL INFORME FINAL </a:t>
            </a:r>
          </a:p>
        </p:txBody>
      </p:sp>
    </p:spTree>
    <p:extLst>
      <p:ext uri="{BB962C8B-B14F-4D97-AF65-F5344CB8AC3E}">
        <p14:creationId xmlns:p14="http://schemas.microsoft.com/office/powerpoint/2010/main" xmlns="" val="175226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 autoUpdateAnimBg="0"/>
      <p:bldP spid="9219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ángulo 1"/>
          <p:cNvSpPr>
            <a:spLocks noChangeArrowheads="1"/>
          </p:cNvSpPr>
          <p:nvPr/>
        </p:nvSpPr>
        <p:spPr bwMode="auto">
          <a:xfrm>
            <a:off x="1562101" y="262219"/>
            <a:ext cx="8713787" cy="75713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s-ES" sz="2400" b="1" dirty="0" smtClean="0"/>
              <a:t>LA INVESTIGACIÓN EN </a:t>
            </a:r>
            <a:r>
              <a:rPr lang="es-ES" sz="2400" b="1" i="1" dirty="0" smtClean="0"/>
              <a:t> </a:t>
            </a:r>
            <a:r>
              <a:rPr lang="es-ES" sz="2400" b="1" dirty="0" smtClean="0"/>
              <a:t> LA ACTIVIDAD CONCRETA DE UN PROFESIONAL DE LA CULTURA FÍSICA. </a:t>
            </a:r>
            <a:endParaRPr lang="es-ES" sz="2400" b="1" dirty="0"/>
          </a:p>
        </p:txBody>
      </p:sp>
      <p:sp>
        <p:nvSpPr>
          <p:cNvPr id="3" name="Rectángulo 2"/>
          <p:cNvSpPr/>
          <p:nvPr/>
        </p:nvSpPr>
        <p:spPr>
          <a:xfrm>
            <a:off x="968189" y="1137973"/>
            <a:ext cx="9720918" cy="5366084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defRPr/>
            </a:pPr>
            <a:r>
              <a:rPr lang="es-E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EN LAS CIENCIAS DE LA  CULTURA FÍSICA  SE DEBE </a:t>
            </a:r>
            <a:r>
              <a:rPr lang="es-ES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INVESTIGAR EN:</a:t>
            </a:r>
          </a:p>
          <a:p>
            <a:pPr algn="ctr">
              <a:lnSpc>
                <a:spcPct val="115000"/>
              </a:lnSpc>
              <a:defRPr/>
            </a:pPr>
            <a:endParaRPr lang="es-ES" sz="2000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15000"/>
              </a:lnSpc>
              <a:buFont typeface="Wingdings" panose="05000000000000000000" pitchFamily="2" charset="2"/>
              <a:buChar char="q"/>
              <a:defRPr/>
            </a:pPr>
            <a:r>
              <a:rPr lang="es-ES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LA BÚSQUEDA DE MÉTODOS QUE FAVOREZCAN EL CUMPLIMIENTO DE LOS OBJETIVOS DE LAS CLASES EN LA  ACTUALIDAD, </a:t>
            </a:r>
            <a:r>
              <a:rPr lang="es-ES" sz="2000" dirty="0">
                <a:ea typeface="Calibri" panose="020F0502020204030204" pitchFamily="34" charset="0"/>
                <a:cs typeface="Times New Roman" panose="02020603050405020304" pitchFamily="18" charset="0"/>
              </a:rPr>
              <a:t>Y ESTA TAREA CORRESPONDE, EN GRAN MEDIDA, A LOS MAESTROS Y PROFESORES QUE CADA DÍA DEBEN ESTAR MÁS PREPARADOS PARA ENFRENTAR  LOS CADA VEZ MÁS COMPLEJOS PROBLEMAS DEL AULA, DE LA ESCUELA Y DE LA COMUNIDAD</a:t>
            </a:r>
            <a:r>
              <a:rPr lang="es-E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, CON LA APLICACIÓN EFECTIVA DEL MÉTODO CIENTÍFICO. </a:t>
            </a:r>
          </a:p>
          <a:p>
            <a:pPr algn="ctr">
              <a:lnSpc>
                <a:spcPct val="115000"/>
              </a:lnSpc>
              <a:defRPr/>
            </a:pPr>
            <a:endParaRPr lang="es-E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ctr">
              <a:lnSpc>
                <a:spcPct val="115000"/>
              </a:lnSpc>
              <a:buFont typeface="Wingdings" panose="05000000000000000000" pitchFamily="2" charset="2"/>
              <a:buChar char="q"/>
              <a:defRPr/>
            </a:pPr>
            <a:r>
              <a:rPr lang="es-ES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LO ANTERIOR EXPLICA LA NECESIDAD DE QUE LOS MAESTROS Y PROFESORES DE CF TENGAN PLENO DOMINIO DEL MENCIONADO MÉTODO CIENTÍFICO, DE LA METODOLOGÍA DE LA INVESTIGACIÓN APLICADA A LA ACTIVIDAD FÍSICA</a:t>
            </a:r>
            <a:r>
              <a:rPr lang="es-E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QUE A NUESTRO MODO DE VER DEBEN RECIBIR DESDE SU FORMACIÓN DE PREGRADO, Y CONTINUAR PROFUNDIZANDO EN EL PUESTO DE TRABAJO, DE MANERA QUE TENGAN HERRAMIENTAS METODOLÓGICAS PARA ACTUAR COMO MAESTROS INVESTIGADORES Y QUE PRIME, EN SU PRÁCTICA PROFESIONAL, UN QUEHACER CIENTÍFICO</a:t>
            </a:r>
            <a:r>
              <a:rPr lang="es-ES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s-ES" sz="1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307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437</Words>
  <Application>Microsoft Office PowerPoint</Application>
  <PresentationFormat>Personalizado</PresentationFormat>
  <Paragraphs>46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OBJETIVOS</vt:lpstr>
      <vt:lpstr>LA INVESTIGACIÓN</vt:lpstr>
      <vt:lpstr>LA INVESTIGACIÓN IMPLICA</vt:lpstr>
      <vt:lpstr>Diapositiva 5</vt:lpstr>
      <vt:lpstr>DIMENSIÓN CRONOLÓGICA DE LA INVESTIGACIÓN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Ceclia</dc:creator>
  <cp:lastModifiedBy>CECILIA</cp:lastModifiedBy>
  <cp:revision>24</cp:revision>
  <dcterms:created xsi:type="dcterms:W3CDTF">2019-02-03T15:59:10Z</dcterms:created>
  <dcterms:modified xsi:type="dcterms:W3CDTF">2021-02-13T22:39:33Z</dcterms:modified>
</cp:coreProperties>
</file>