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60" r:id="rId2"/>
    <p:sldId id="290" r:id="rId3"/>
    <p:sldId id="286" r:id="rId4"/>
    <p:sldId id="287" r:id="rId5"/>
    <p:sldId id="288" r:id="rId6"/>
    <p:sldId id="262" r:id="rId7"/>
    <p:sldId id="261" r:id="rId8"/>
    <p:sldId id="263" r:id="rId9"/>
    <p:sldId id="264" r:id="rId10"/>
    <p:sldId id="265" r:id="rId11"/>
    <p:sldId id="285" r:id="rId12"/>
    <p:sldId id="266" r:id="rId13"/>
    <p:sldId id="267" r:id="rId14"/>
    <p:sldId id="268" r:id="rId15"/>
    <p:sldId id="296" r:id="rId16"/>
    <p:sldId id="272" r:id="rId17"/>
    <p:sldId id="273" r:id="rId18"/>
    <p:sldId id="270" r:id="rId19"/>
    <p:sldId id="289" r:id="rId20"/>
    <p:sldId id="271" r:id="rId21"/>
    <p:sldId id="274" r:id="rId22"/>
    <p:sldId id="284" r:id="rId23"/>
    <p:sldId id="275" r:id="rId24"/>
    <p:sldId id="295" r:id="rId25"/>
    <p:sldId id="282" r:id="rId26"/>
    <p:sldId id="276" r:id="rId27"/>
    <p:sldId id="278" r:id="rId28"/>
    <p:sldId id="279" r:id="rId29"/>
    <p:sldId id="297" r:id="rId30"/>
    <p:sldId id="283" r:id="rId31"/>
    <p:sldId id="293" r:id="rId32"/>
    <p:sldId id="291" r:id="rId33"/>
    <p:sldId id="294" r:id="rId34"/>
    <p:sldId id="29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54" d="100"/>
          <a:sy n="54" d="100"/>
        </p:scale>
        <p:origin x="-648"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1FB904-506B-4CBF-A452-EBE5EF2F43C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EB075622-2658-4509-BA86-FD2AC99A72A9}">
      <dgm:prSet phldrT="[Texto]" custT="1">
        <dgm:style>
          <a:lnRef idx="1">
            <a:schemeClr val="accent4"/>
          </a:lnRef>
          <a:fillRef idx="2">
            <a:schemeClr val="accent4"/>
          </a:fillRef>
          <a:effectRef idx="1">
            <a:schemeClr val="accent4"/>
          </a:effectRef>
          <a:fontRef idx="minor">
            <a:schemeClr val="dk1"/>
          </a:fontRef>
        </dgm:style>
      </dgm:prSet>
      <dgm:spPr>
        <a:solidFill>
          <a:schemeClr val="bg1"/>
        </a:solidFill>
        <a:ln>
          <a:solidFill>
            <a:schemeClr val="tx1"/>
          </a:solidFill>
        </a:ln>
      </dgm:spPr>
      <dgm:t>
        <a:bodyPr/>
        <a:lstStyle/>
        <a:p>
          <a:r>
            <a:rPr lang="es-ES" sz="2000" b="1" dirty="0" smtClean="0"/>
            <a:t>NIVEL SOCIO-PSICOLÓGICO</a:t>
          </a:r>
          <a:endParaRPr lang="es-ES" sz="2000" b="1" dirty="0"/>
        </a:p>
      </dgm:t>
    </dgm:pt>
    <dgm:pt modelId="{0CC710CA-E7C5-4CB6-8682-65F0BCAF43E7}" type="parTrans" cxnId="{6C1C156E-1F85-4764-AFAA-D8BA9D8997DD}">
      <dgm:prSet/>
      <dgm:spPr/>
      <dgm:t>
        <a:bodyPr/>
        <a:lstStyle/>
        <a:p>
          <a:endParaRPr lang="es-ES"/>
        </a:p>
      </dgm:t>
    </dgm:pt>
    <dgm:pt modelId="{FB959BEE-9DEB-49A2-9FD6-9137A281B27B}" type="sibTrans" cxnId="{6C1C156E-1F85-4764-AFAA-D8BA9D8997DD}">
      <dgm:prSet/>
      <dgm:spPr/>
      <dgm:t>
        <a:bodyPr/>
        <a:lstStyle/>
        <a:p>
          <a:endParaRPr lang="es-ES"/>
        </a:p>
      </dgm:t>
    </dgm:pt>
    <dgm:pt modelId="{8EEAE9D4-AF2C-421D-838E-6337927D0799}">
      <dgm:prSet phldrT="[Texto]"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r>
            <a:rPr lang="es-ES" sz="1800" b="1" dirty="0" smtClean="0"/>
            <a:t>SON OBJETO DE ESTUDIO ASPECTOS RELACIONADOS CON LA PSICOLOGÍA, SOCIOLOGÍA.</a:t>
          </a:r>
          <a:endParaRPr lang="es-ES" sz="1800" b="1" dirty="0"/>
        </a:p>
      </dgm:t>
    </dgm:pt>
    <dgm:pt modelId="{2DB21337-6780-4DCF-B787-B9F1DE4B4139}" type="parTrans" cxnId="{D136A98C-1917-4D5B-89CC-9BE000D6DFBC}">
      <dgm:prSet/>
      <dgm:spPr/>
      <dgm:t>
        <a:bodyPr/>
        <a:lstStyle/>
        <a:p>
          <a:endParaRPr lang="es-ES"/>
        </a:p>
      </dgm:t>
    </dgm:pt>
    <dgm:pt modelId="{9F5439CC-1306-44C9-9412-D6859761B236}" type="sibTrans" cxnId="{D136A98C-1917-4D5B-89CC-9BE000D6DFBC}">
      <dgm:prSet/>
      <dgm:spPr/>
      <dgm:t>
        <a:bodyPr/>
        <a:lstStyle/>
        <a:p>
          <a:endParaRPr lang="es-ES"/>
        </a:p>
      </dgm:t>
    </dgm:pt>
    <dgm:pt modelId="{834AE1F9-094D-43C4-82E3-C3CADDD28523}">
      <dgm:prSet phldrT="[Texto]" custT="1">
        <dgm:style>
          <a:lnRef idx="1">
            <a:schemeClr val="accent4"/>
          </a:lnRef>
          <a:fillRef idx="2">
            <a:schemeClr val="accent4"/>
          </a:fillRef>
          <a:effectRef idx="1">
            <a:schemeClr val="accent4"/>
          </a:effectRef>
          <a:fontRef idx="minor">
            <a:schemeClr val="dk1"/>
          </a:fontRef>
        </dgm:style>
      </dgm:prSet>
      <dgm:spPr>
        <a:solidFill>
          <a:schemeClr val="bg1"/>
        </a:solidFill>
        <a:ln>
          <a:solidFill>
            <a:schemeClr val="tx1"/>
          </a:solidFill>
        </a:ln>
      </dgm:spPr>
      <dgm:t>
        <a:bodyPr/>
        <a:lstStyle/>
        <a:p>
          <a:r>
            <a:rPr lang="es-ES" sz="2000" b="1" dirty="0" smtClean="0"/>
            <a:t>NIVEL INSTITUCIONAL</a:t>
          </a:r>
          <a:endParaRPr lang="es-ES" sz="2000" b="1" dirty="0"/>
        </a:p>
      </dgm:t>
    </dgm:pt>
    <dgm:pt modelId="{80C43F17-D663-4142-849F-97FDDE6F75B2}" type="parTrans" cxnId="{B6C6306D-5413-462D-90D5-DA17EAE3325D}">
      <dgm:prSet/>
      <dgm:spPr/>
      <dgm:t>
        <a:bodyPr/>
        <a:lstStyle/>
        <a:p>
          <a:endParaRPr lang="es-ES"/>
        </a:p>
      </dgm:t>
    </dgm:pt>
    <dgm:pt modelId="{1D51B709-B984-4C69-8C2A-4EE67E394FD4}" type="sibTrans" cxnId="{B6C6306D-5413-462D-90D5-DA17EAE3325D}">
      <dgm:prSet/>
      <dgm:spPr/>
      <dgm:t>
        <a:bodyPr/>
        <a:lstStyle/>
        <a:p>
          <a:endParaRPr lang="es-ES"/>
        </a:p>
      </dgm:t>
    </dgm:pt>
    <dgm:pt modelId="{C6EB9114-2C35-406F-B6FB-8AA4AFBC8C64}">
      <dgm:prSet phldrT="[Texto]" custT="1"/>
      <dgm:spPr>
        <a:solidFill>
          <a:schemeClr val="bg1">
            <a:alpha val="90000"/>
          </a:schemeClr>
        </a:solidFill>
        <a:ln>
          <a:solidFill>
            <a:schemeClr val="tx1">
              <a:alpha val="90000"/>
            </a:schemeClr>
          </a:solidFill>
        </a:ln>
      </dgm:spPr>
      <dgm:t>
        <a:bodyPr/>
        <a:lstStyle/>
        <a:p>
          <a:r>
            <a:rPr lang="es-ES" sz="1800" b="1" dirty="0" smtClean="0"/>
            <a:t>EL RELACIONADO CON EL ESTUDIO DEL SISTEMA INSTITUCIONAL.</a:t>
          </a:r>
          <a:endParaRPr lang="es-ES" sz="1800" b="1" dirty="0"/>
        </a:p>
      </dgm:t>
    </dgm:pt>
    <dgm:pt modelId="{3AAFF040-155E-4AB4-AF03-9A1F65BCC927}" type="parTrans" cxnId="{5FBE2E82-6FA3-4A19-B5F2-E69893E629E8}">
      <dgm:prSet/>
      <dgm:spPr/>
      <dgm:t>
        <a:bodyPr/>
        <a:lstStyle/>
        <a:p>
          <a:endParaRPr lang="es-ES"/>
        </a:p>
      </dgm:t>
    </dgm:pt>
    <dgm:pt modelId="{F81C2849-0107-4ABE-B8AB-9AF5F23CD4B1}" type="sibTrans" cxnId="{5FBE2E82-6FA3-4A19-B5F2-E69893E629E8}">
      <dgm:prSet/>
      <dgm:spPr/>
      <dgm:t>
        <a:bodyPr/>
        <a:lstStyle/>
        <a:p>
          <a:endParaRPr lang="es-ES"/>
        </a:p>
      </dgm:t>
    </dgm:pt>
    <dgm:pt modelId="{FE109AE8-B8B1-4124-BAC0-DCE453713E92}">
      <dgm:prSet phldrT="[Texto]" custT="1"/>
      <dgm:spPr>
        <a:solidFill>
          <a:schemeClr val="bg1">
            <a:alpha val="90000"/>
          </a:schemeClr>
        </a:solidFill>
        <a:ln>
          <a:solidFill>
            <a:schemeClr val="tx1">
              <a:alpha val="90000"/>
            </a:schemeClr>
          </a:solidFill>
        </a:ln>
      </dgm:spPr>
      <dgm:t>
        <a:bodyPr/>
        <a:lstStyle/>
        <a:p>
          <a:r>
            <a:rPr lang="es-ES" sz="1800" b="1" dirty="0" smtClean="0"/>
            <a:t>ES EL MÁS AMPLIO Y COMPLEJO. </a:t>
          </a:r>
          <a:endParaRPr lang="es-ES" sz="1800" b="1" dirty="0"/>
        </a:p>
      </dgm:t>
    </dgm:pt>
    <dgm:pt modelId="{222E8EE8-1001-4E45-8CEA-69DA1227A4B9}" type="sibTrans" cxnId="{68304195-0FFB-436F-B1E4-3D486A2FCF65}">
      <dgm:prSet/>
      <dgm:spPr/>
      <dgm:t>
        <a:bodyPr/>
        <a:lstStyle/>
        <a:p>
          <a:endParaRPr lang="es-ES"/>
        </a:p>
      </dgm:t>
    </dgm:pt>
    <dgm:pt modelId="{2A3895F7-D3A5-4EF0-AC4D-AA3CDB5DF6C0}" type="parTrans" cxnId="{68304195-0FFB-436F-B1E4-3D486A2FCF65}">
      <dgm:prSet/>
      <dgm:spPr/>
      <dgm:t>
        <a:bodyPr/>
        <a:lstStyle/>
        <a:p>
          <a:endParaRPr lang="es-ES"/>
        </a:p>
      </dgm:t>
    </dgm:pt>
    <dgm:pt modelId="{F8ED885C-2C45-4CF3-90C6-7D11978CC6F4}">
      <dgm:prSet phldrT="[Texto]" custT="1">
        <dgm:style>
          <a:lnRef idx="1">
            <a:schemeClr val="accent4"/>
          </a:lnRef>
          <a:fillRef idx="2">
            <a:schemeClr val="accent4"/>
          </a:fillRef>
          <a:effectRef idx="1">
            <a:schemeClr val="accent4"/>
          </a:effectRef>
          <a:fontRef idx="minor">
            <a:schemeClr val="dk1"/>
          </a:fontRef>
        </dgm:style>
      </dgm:prSet>
      <dgm:spPr>
        <a:solidFill>
          <a:schemeClr val="bg1"/>
        </a:solidFill>
        <a:ln>
          <a:solidFill>
            <a:schemeClr val="tx1"/>
          </a:solidFill>
        </a:ln>
      </dgm:spPr>
      <dgm:t>
        <a:bodyPr/>
        <a:lstStyle/>
        <a:p>
          <a:r>
            <a:rPr lang="es-ES" sz="2000" b="1" dirty="0" smtClean="0"/>
            <a:t>NIVEL</a:t>
          </a:r>
        </a:p>
        <a:p>
          <a:r>
            <a:rPr lang="es-ES" sz="2000" b="1" dirty="0" smtClean="0"/>
            <a:t>SOCIETAL</a:t>
          </a:r>
          <a:endParaRPr lang="es-ES" sz="2000" b="1" dirty="0"/>
        </a:p>
      </dgm:t>
    </dgm:pt>
    <dgm:pt modelId="{5895C7A7-22C5-4BAC-BFE4-2718EE49ABD3}" type="sibTrans" cxnId="{E0A9B477-7758-459F-8E97-C89C4122AC91}">
      <dgm:prSet/>
      <dgm:spPr/>
      <dgm:t>
        <a:bodyPr/>
        <a:lstStyle/>
        <a:p>
          <a:endParaRPr lang="es-ES"/>
        </a:p>
      </dgm:t>
    </dgm:pt>
    <dgm:pt modelId="{E458B3F9-383F-4662-B239-B29DAE69A3FD}" type="parTrans" cxnId="{E0A9B477-7758-459F-8E97-C89C4122AC91}">
      <dgm:prSet/>
      <dgm:spPr/>
      <dgm:t>
        <a:bodyPr/>
        <a:lstStyle/>
        <a:p>
          <a:endParaRPr lang="es-ES"/>
        </a:p>
      </dgm:t>
    </dgm:pt>
    <dgm:pt modelId="{D1B03168-99C2-43F1-BD35-6C765753AAE4}">
      <dgm:prSet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endParaRPr lang="es-ES" sz="1800" b="1" dirty="0"/>
        </a:p>
      </dgm:t>
    </dgm:pt>
    <dgm:pt modelId="{08FFA285-57E2-42B7-B30D-91783A6D572F}" type="parTrans" cxnId="{6B9A4968-4859-4453-B139-2C322A35A537}">
      <dgm:prSet/>
      <dgm:spPr/>
      <dgm:t>
        <a:bodyPr/>
        <a:lstStyle/>
        <a:p>
          <a:endParaRPr lang="es-ES"/>
        </a:p>
      </dgm:t>
    </dgm:pt>
    <dgm:pt modelId="{96160C42-D335-44E0-94F1-5FCDAE8072E5}" type="sibTrans" cxnId="{6B9A4968-4859-4453-B139-2C322A35A537}">
      <dgm:prSet/>
      <dgm:spPr/>
      <dgm:t>
        <a:bodyPr/>
        <a:lstStyle/>
        <a:p>
          <a:endParaRPr lang="es-ES"/>
        </a:p>
      </dgm:t>
    </dgm:pt>
    <dgm:pt modelId="{44875177-5DE7-4168-81C4-8FAF41FC26E3}">
      <dgm:prSet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r>
            <a:rPr lang="es-ES" sz="1800" b="1" dirty="0" smtClean="0"/>
            <a:t>-LAS ASPIRACIONES</a:t>
          </a:r>
          <a:endParaRPr lang="es-ES" sz="1800" b="1" dirty="0"/>
        </a:p>
      </dgm:t>
    </dgm:pt>
    <dgm:pt modelId="{4ABE9FBA-63E5-4940-8713-96EFC30EDFD3}" type="parTrans" cxnId="{F295E275-93BC-4147-9D90-3C32054F2C46}">
      <dgm:prSet/>
      <dgm:spPr/>
      <dgm:t>
        <a:bodyPr/>
        <a:lstStyle/>
        <a:p>
          <a:endParaRPr lang="es-ES"/>
        </a:p>
      </dgm:t>
    </dgm:pt>
    <dgm:pt modelId="{13A7E016-2C8B-4AB6-A720-3DBE3B760918}" type="sibTrans" cxnId="{F295E275-93BC-4147-9D90-3C32054F2C46}">
      <dgm:prSet/>
      <dgm:spPr/>
      <dgm:t>
        <a:bodyPr/>
        <a:lstStyle/>
        <a:p>
          <a:endParaRPr lang="es-ES"/>
        </a:p>
      </dgm:t>
    </dgm:pt>
    <dgm:pt modelId="{463A597A-24D6-4FDD-B6D6-A449D925FCF3}">
      <dgm:prSet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r>
            <a:rPr lang="es-ES" sz="1800" b="1" dirty="0" smtClean="0"/>
            <a:t>-</a:t>
          </a:r>
          <a:r>
            <a:rPr lang="es-ES" sz="1600" b="1" dirty="0" smtClean="0"/>
            <a:t>LAS MOTIVACIONES</a:t>
          </a:r>
          <a:endParaRPr lang="es-ES" sz="1800" b="1" dirty="0" smtClean="0"/>
        </a:p>
      </dgm:t>
    </dgm:pt>
    <dgm:pt modelId="{5BE8E0E8-5440-47D6-AE0E-964A6C2075B0}" type="parTrans" cxnId="{55997E7B-9661-473F-9CFD-F4C02F5D1BB7}">
      <dgm:prSet/>
      <dgm:spPr/>
      <dgm:t>
        <a:bodyPr/>
        <a:lstStyle/>
        <a:p>
          <a:endParaRPr lang="es-ES"/>
        </a:p>
      </dgm:t>
    </dgm:pt>
    <dgm:pt modelId="{0E54AA46-01A0-4B99-A83B-69A939DD1510}" type="sibTrans" cxnId="{55997E7B-9661-473F-9CFD-F4C02F5D1BB7}">
      <dgm:prSet/>
      <dgm:spPr/>
      <dgm:t>
        <a:bodyPr/>
        <a:lstStyle/>
        <a:p>
          <a:endParaRPr lang="es-ES"/>
        </a:p>
      </dgm:t>
    </dgm:pt>
    <dgm:pt modelId="{A6548307-CF33-41C0-AAE2-78DAB7076F6A}">
      <dgm:prSet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r>
            <a:rPr lang="es-ES" sz="1800" b="1" dirty="0" smtClean="0"/>
            <a:t>-LAS ACTIVIDADES</a:t>
          </a:r>
        </a:p>
      </dgm:t>
    </dgm:pt>
    <dgm:pt modelId="{3B348A65-6F73-418F-A10E-00284C3850C2}" type="parTrans" cxnId="{683E3DEF-2FBA-487C-82E1-C9638B4CC0FA}">
      <dgm:prSet/>
      <dgm:spPr/>
      <dgm:t>
        <a:bodyPr/>
        <a:lstStyle/>
        <a:p>
          <a:endParaRPr lang="es-ES"/>
        </a:p>
      </dgm:t>
    </dgm:pt>
    <dgm:pt modelId="{4CD4D08B-E956-41FD-91F7-FF764CD97482}" type="sibTrans" cxnId="{683E3DEF-2FBA-487C-82E1-C9638B4CC0FA}">
      <dgm:prSet/>
      <dgm:spPr/>
      <dgm:t>
        <a:bodyPr/>
        <a:lstStyle/>
        <a:p>
          <a:endParaRPr lang="es-ES"/>
        </a:p>
      </dgm:t>
    </dgm:pt>
    <dgm:pt modelId="{28AA5BE4-C65A-4FCB-AE95-9103F00BEC33}">
      <dgm:prSet custT="1">
        <dgm:style>
          <a:lnRef idx="1">
            <a:schemeClr val="accent4"/>
          </a:lnRef>
          <a:fillRef idx="3">
            <a:schemeClr val="accent4"/>
          </a:fillRef>
          <a:effectRef idx="2">
            <a:schemeClr val="accent4"/>
          </a:effectRef>
          <a:fontRef idx="minor">
            <a:schemeClr val="lt1"/>
          </a:fontRef>
        </dgm:style>
      </dgm:prSet>
      <dgm:spPr>
        <a:solidFill>
          <a:schemeClr val="bg1"/>
        </a:solidFill>
        <a:ln>
          <a:solidFill>
            <a:schemeClr val="tx1"/>
          </a:solidFill>
        </a:ln>
      </dgm:spPr>
      <dgm:t>
        <a:bodyPr/>
        <a:lstStyle/>
        <a:p>
          <a:r>
            <a:rPr lang="es-ES" sz="1800" b="1" dirty="0" smtClean="0"/>
            <a:t>-ACTITUDES, ENTRE OROS ASPECTO</a:t>
          </a:r>
          <a:r>
            <a:rPr lang="es-ES" sz="2000" b="1" dirty="0" smtClean="0"/>
            <a:t>S </a:t>
          </a:r>
          <a:endParaRPr lang="es-ES" sz="2000" b="1" dirty="0"/>
        </a:p>
      </dgm:t>
    </dgm:pt>
    <dgm:pt modelId="{F592E0E8-A907-4106-BEED-4713124F767F}" type="parTrans" cxnId="{BCD39DA6-3B89-4BB8-B193-3AE4CD9AC525}">
      <dgm:prSet/>
      <dgm:spPr/>
      <dgm:t>
        <a:bodyPr/>
        <a:lstStyle/>
        <a:p>
          <a:endParaRPr lang="es-ES"/>
        </a:p>
      </dgm:t>
    </dgm:pt>
    <dgm:pt modelId="{BA3FA9BE-DD02-41A1-989A-D45AE20696A2}" type="sibTrans" cxnId="{BCD39DA6-3B89-4BB8-B193-3AE4CD9AC525}">
      <dgm:prSet/>
      <dgm:spPr/>
      <dgm:t>
        <a:bodyPr/>
        <a:lstStyle/>
        <a:p>
          <a:endParaRPr lang="es-ES"/>
        </a:p>
      </dgm:t>
    </dgm:pt>
    <dgm:pt modelId="{851445CB-0644-4E43-93A8-F9CBC19306F2}">
      <dgm:prSet custT="1"/>
      <dgm:spPr>
        <a:solidFill>
          <a:schemeClr val="bg1">
            <a:alpha val="90000"/>
          </a:schemeClr>
        </a:solidFill>
        <a:ln>
          <a:solidFill>
            <a:schemeClr val="tx1">
              <a:alpha val="90000"/>
            </a:schemeClr>
          </a:solidFill>
        </a:ln>
      </dgm:spPr>
      <dgm:t>
        <a:bodyPr/>
        <a:lstStyle/>
        <a:p>
          <a:r>
            <a:rPr lang="es-ES" sz="1800" b="1" dirty="0" smtClean="0"/>
            <a:t>-POLÍTICAS</a:t>
          </a:r>
        </a:p>
      </dgm:t>
    </dgm:pt>
    <dgm:pt modelId="{9B521BED-859B-4245-BFB9-0921794723FB}" type="parTrans" cxnId="{99924B66-A2DB-4390-AAB7-F91D1AA2BB35}">
      <dgm:prSet/>
      <dgm:spPr/>
      <dgm:t>
        <a:bodyPr/>
        <a:lstStyle/>
        <a:p>
          <a:endParaRPr lang="es-ES"/>
        </a:p>
      </dgm:t>
    </dgm:pt>
    <dgm:pt modelId="{8A91C1D7-95B6-42DB-BDFA-FAEA336B947D}" type="sibTrans" cxnId="{99924B66-A2DB-4390-AAB7-F91D1AA2BB35}">
      <dgm:prSet/>
      <dgm:spPr/>
      <dgm:t>
        <a:bodyPr/>
        <a:lstStyle/>
        <a:p>
          <a:endParaRPr lang="es-ES"/>
        </a:p>
      </dgm:t>
    </dgm:pt>
    <dgm:pt modelId="{7F8AC5E1-6592-4812-BD10-0F204CBC038D}">
      <dgm:prSet custT="1"/>
      <dgm:spPr>
        <a:solidFill>
          <a:schemeClr val="bg1">
            <a:alpha val="90000"/>
          </a:schemeClr>
        </a:solidFill>
        <a:ln>
          <a:solidFill>
            <a:schemeClr val="tx1">
              <a:alpha val="90000"/>
            </a:schemeClr>
          </a:solidFill>
        </a:ln>
      </dgm:spPr>
      <dgm:t>
        <a:bodyPr/>
        <a:lstStyle/>
        <a:p>
          <a:r>
            <a:rPr lang="es-ES" sz="1800" b="1" dirty="0" smtClean="0"/>
            <a:t>-MILITARES</a:t>
          </a:r>
        </a:p>
      </dgm:t>
    </dgm:pt>
    <dgm:pt modelId="{8F51078F-5906-4EBB-8CE4-AF7A64F3F3DD}" type="parTrans" cxnId="{6A478608-8F5D-4041-BD87-EC1F8F486D26}">
      <dgm:prSet/>
      <dgm:spPr/>
      <dgm:t>
        <a:bodyPr/>
        <a:lstStyle/>
        <a:p>
          <a:endParaRPr lang="es-ES"/>
        </a:p>
      </dgm:t>
    </dgm:pt>
    <dgm:pt modelId="{3146DC93-41CA-47F9-9000-0EF914A436BA}" type="sibTrans" cxnId="{6A478608-8F5D-4041-BD87-EC1F8F486D26}">
      <dgm:prSet/>
      <dgm:spPr/>
      <dgm:t>
        <a:bodyPr/>
        <a:lstStyle/>
        <a:p>
          <a:endParaRPr lang="es-ES"/>
        </a:p>
      </dgm:t>
    </dgm:pt>
    <dgm:pt modelId="{207822BA-ED2E-44F5-B9B6-B16A0ADBA885}">
      <dgm:prSet custT="1"/>
      <dgm:spPr>
        <a:solidFill>
          <a:schemeClr val="bg1">
            <a:alpha val="90000"/>
          </a:schemeClr>
        </a:solidFill>
        <a:ln>
          <a:solidFill>
            <a:schemeClr val="tx1">
              <a:alpha val="90000"/>
            </a:schemeClr>
          </a:solidFill>
        </a:ln>
      </dgm:spPr>
      <dgm:t>
        <a:bodyPr/>
        <a:lstStyle/>
        <a:p>
          <a:r>
            <a:rPr lang="es-ES" sz="1800" b="1" dirty="0" smtClean="0"/>
            <a:t>-ECONÓMICAS</a:t>
          </a:r>
        </a:p>
      </dgm:t>
    </dgm:pt>
    <dgm:pt modelId="{CA2917CD-FECC-420A-B30C-9C61AE092841}" type="parTrans" cxnId="{EBFFBE9F-055B-4F66-896F-9BC295949DF6}">
      <dgm:prSet/>
      <dgm:spPr/>
      <dgm:t>
        <a:bodyPr/>
        <a:lstStyle/>
        <a:p>
          <a:endParaRPr lang="es-ES"/>
        </a:p>
      </dgm:t>
    </dgm:pt>
    <dgm:pt modelId="{85FB1D6C-4F68-4FB1-99ED-21B061BDE848}" type="sibTrans" cxnId="{EBFFBE9F-055B-4F66-896F-9BC295949DF6}">
      <dgm:prSet/>
      <dgm:spPr/>
      <dgm:t>
        <a:bodyPr/>
        <a:lstStyle/>
        <a:p>
          <a:endParaRPr lang="es-ES"/>
        </a:p>
      </dgm:t>
    </dgm:pt>
    <dgm:pt modelId="{D096759B-DD23-4514-B09E-7ABB61AFA4F7}">
      <dgm:prSet custT="1"/>
      <dgm:spPr>
        <a:solidFill>
          <a:schemeClr val="bg1">
            <a:alpha val="90000"/>
          </a:schemeClr>
        </a:solidFill>
        <a:ln>
          <a:solidFill>
            <a:schemeClr val="tx1">
              <a:alpha val="90000"/>
            </a:schemeClr>
          </a:solidFill>
        </a:ln>
      </dgm:spPr>
      <dgm:t>
        <a:bodyPr/>
        <a:lstStyle/>
        <a:p>
          <a:r>
            <a:rPr lang="es-ES" sz="1800" b="1" dirty="0" smtClean="0"/>
            <a:t>-RELIGIOSAS</a:t>
          </a:r>
        </a:p>
      </dgm:t>
    </dgm:pt>
    <dgm:pt modelId="{FC611CBB-1C65-4332-9FF0-2D9814D7EF6E}" type="parTrans" cxnId="{315C7F26-E706-4F65-915A-349EDB14BEC1}">
      <dgm:prSet/>
      <dgm:spPr/>
      <dgm:t>
        <a:bodyPr/>
        <a:lstStyle/>
        <a:p>
          <a:endParaRPr lang="es-ES"/>
        </a:p>
      </dgm:t>
    </dgm:pt>
    <dgm:pt modelId="{8403A629-1364-4226-9B9A-B6FFD594433F}" type="sibTrans" cxnId="{315C7F26-E706-4F65-915A-349EDB14BEC1}">
      <dgm:prSet/>
      <dgm:spPr/>
      <dgm:t>
        <a:bodyPr/>
        <a:lstStyle/>
        <a:p>
          <a:endParaRPr lang="es-ES"/>
        </a:p>
      </dgm:t>
    </dgm:pt>
    <dgm:pt modelId="{4171D264-5063-4D91-A1B8-8E113B1207BE}">
      <dgm:prSet custT="1"/>
      <dgm:spPr>
        <a:solidFill>
          <a:schemeClr val="bg1">
            <a:alpha val="90000"/>
          </a:schemeClr>
        </a:solidFill>
        <a:ln>
          <a:solidFill>
            <a:schemeClr val="tx1">
              <a:alpha val="90000"/>
            </a:schemeClr>
          </a:solidFill>
        </a:ln>
      </dgm:spPr>
      <dgm:t>
        <a:bodyPr/>
        <a:lstStyle/>
        <a:p>
          <a:r>
            <a:rPr lang="es-ES" sz="1800" b="1" dirty="0" smtClean="0"/>
            <a:t>EDUCACIONALES</a:t>
          </a:r>
        </a:p>
      </dgm:t>
    </dgm:pt>
    <dgm:pt modelId="{0D04A9D3-1327-4CB5-AB0B-E20A1D795F00}" type="parTrans" cxnId="{5B4E99DD-23F1-4248-ACB1-164E7D560014}">
      <dgm:prSet/>
      <dgm:spPr/>
      <dgm:t>
        <a:bodyPr/>
        <a:lstStyle/>
        <a:p>
          <a:endParaRPr lang="es-ES"/>
        </a:p>
      </dgm:t>
    </dgm:pt>
    <dgm:pt modelId="{E7D47A71-B40E-472C-90D0-692E4857393B}" type="sibTrans" cxnId="{5B4E99DD-23F1-4248-ACB1-164E7D560014}">
      <dgm:prSet/>
      <dgm:spPr/>
      <dgm:t>
        <a:bodyPr/>
        <a:lstStyle/>
        <a:p>
          <a:endParaRPr lang="es-ES"/>
        </a:p>
      </dgm:t>
    </dgm:pt>
    <dgm:pt modelId="{8FA9C8BF-90BA-4BED-B7CB-0E724009208B}">
      <dgm:prSet custT="1"/>
      <dgm:spPr>
        <a:solidFill>
          <a:schemeClr val="bg1">
            <a:alpha val="90000"/>
          </a:schemeClr>
        </a:solidFill>
        <a:ln>
          <a:solidFill>
            <a:schemeClr val="tx1">
              <a:alpha val="90000"/>
            </a:schemeClr>
          </a:solidFill>
        </a:ln>
      </dgm:spPr>
      <dgm:t>
        <a:bodyPr/>
        <a:lstStyle/>
        <a:p>
          <a:r>
            <a:rPr lang="es-ES" sz="1800" b="1" dirty="0" smtClean="0"/>
            <a:t>-LA FAMIL</a:t>
          </a:r>
          <a:r>
            <a:rPr lang="es-ES" sz="2000" b="1" dirty="0" smtClean="0"/>
            <a:t>IA</a:t>
          </a:r>
        </a:p>
      </dgm:t>
    </dgm:pt>
    <dgm:pt modelId="{A8FD3F02-5985-4FA4-B258-D498D1DF5A32}" type="parTrans" cxnId="{D4ACBF33-BCA0-4AE8-AC33-3B19F7CC0BE0}">
      <dgm:prSet/>
      <dgm:spPr/>
      <dgm:t>
        <a:bodyPr/>
        <a:lstStyle/>
        <a:p>
          <a:endParaRPr lang="es-ES"/>
        </a:p>
      </dgm:t>
    </dgm:pt>
    <dgm:pt modelId="{6C030336-4161-4E5B-8690-F3C6D489720B}" type="sibTrans" cxnId="{D4ACBF33-BCA0-4AE8-AC33-3B19F7CC0BE0}">
      <dgm:prSet/>
      <dgm:spPr/>
      <dgm:t>
        <a:bodyPr/>
        <a:lstStyle/>
        <a:p>
          <a:endParaRPr lang="es-ES"/>
        </a:p>
      </dgm:t>
    </dgm:pt>
    <dgm:pt modelId="{54A8DF0B-A729-4F08-BCDF-E95AF89A3F95}">
      <dgm:prSet phldrT="[Texto]" custT="1"/>
      <dgm:spPr>
        <a:solidFill>
          <a:schemeClr val="bg1">
            <a:alpha val="90000"/>
          </a:schemeClr>
        </a:solidFill>
        <a:ln>
          <a:solidFill>
            <a:schemeClr val="tx1">
              <a:alpha val="90000"/>
            </a:schemeClr>
          </a:solidFill>
        </a:ln>
      </dgm:spPr>
      <dgm:t>
        <a:bodyPr/>
        <a:lstStyle/>
        <a:p>
          <a:endParaRPr lang="es-ES" sz="1800" b="1" dirty="0"/>
        </a:p>
      </dgm:t>
    </dgm:pt>
    <dgm:pt modelId="{3A3F6DD4-EBDD-4777-9266-A5C01731D7F5}" type="parTrans" cxnId="{9DE17F21-5135-45F6-9EFF-E3E00C6F3975}">
      <dgm:prSet/>
      <dgm:spPr/>
      <dgm:t>
        <a:bodyPr/>
        <a:lstStyle/>
        <a:p>
          <a:endParaRPr lang="es-ES"/>
        </a:p>
      </dgm:t>
    </dgm:pt>
    <dgm:pt modelId="{2AC8B061-92C5-45F3-87B2-E1E7AF1B53CA}" type="sibTrans" cxnId="{9DE17F21-5135-45F6-9EFF-E3E00C6F3975}">
      <dgm:prSet/>
      <dgm:spPr/>
      <dgm:t>
        <a:bodyPr/>
        <a:lstStyle/>
        <a:p>
          <a:endParaRPr lang="es-ES"/>
        </a:p>
      </dgm:t>
    </dgm:pt>
    <dgm:pt modelId="{9FDE2E43-9BB2-449D-8544-90E785D87A60}">
      <dgm:prSet custT="1"/>
      <dgm:spPr>
        <a:solidFill>
          <a:schemeClr val="bg1">
            <a:alpha val="90000"/>
          </a:schemeClr>
        </a:solidFill>
        <a:ln>
          <a:solidFill>
            <a:schemeClr val="tx1">
              <a:alpha val="90000"/>
            </a:schemeClr>
          </a:solidFill>
        </a:ln>
      </dgm:spPr>
      <dgm:t>
        <a:bodyPr/>
        <a:lstStyle/>
        <a:p>
          <a:r>
            <a:rPr lang="es-ES" sz="1800" b="1" dirty="0" smtClean="0"/>
            <a:t>ABARCA A SECTORES MUY GRANDES DE GRUPOS SOCIALES E INDIVIDUOS.</a:t>
          </a:r>
        </a:p>
      </dgm:t>
    </dgm:pt>
    <dgm:pt modelId="{B134CAC7-394B-4CBC-91BF-497C17A50A26}" type="parTrans" cxnId="{122A8236-7C1D-4B9E-8C0C-8F246E7587B3}">
      <dgm:prSet/>
      <dgm:spPr/>
      <dgm:t>
        <a:bodyPr/>
        <a:lstStyle/>
        <a:p>
          <a:endParaRPr lang="es-ES"/>
        </a:p>
      </dgm:t>
    </dgm:pt>
    <dgm:pt modelId="{454B8F25-DDEF-4698-8E78-C5CED3BB0A82}" type="sibTrans" cxnId="{122A8236-7C1D-4B9E-8C0C-8F246E7587B3}">
      <dgm:prSet/>
      <dgm:spPr/>
      <dgm:t>
        <a:bodyPr/>
        <a:lstStyle/>
        <a:p>
          <a:endParaRPr lang="es-ES"/>
        </a:p>
      </dgm:t>
    </dgm:pt>
    <dgm:pt modelId="{48FBC0AD-C4A2-498E-BCB1-EF0E00B8F179}">
      <dgm:prSet custT="1"/>
      <dgm:spPr>
        <a:solidFill>
          <a:schemeClr val="bg1">
            <a:alpha val="90000"/>
          </a:schemeClr>
        </a:solidFill>
        <a:ln>
          <a:solidFill>
            <a:schemeClr val="tx1">
              <a:alpha val="90000"/>
            </a:schemeClr>
          </a:solidFill>
        </a:ln>
      </dgm:spPr>
      <dgm:t>
        <a:bodyPr/>
        <a:lstStyle/>
        <a:p>
          <a:r>
            <a:rPr lang="es-ES" sz="1800" b="1" dirty="0" smtClean="0"/>
            <a:t>EL PROBLEMA ABARCA LA SOCIEDAD EN SU CONJUNTO. </a:t>
          </a:r>
          <a:endParaRPr lang="es-ES" sz="1800" b="1" dirty="0"/>
        </a:p>
      </dgm:t>
    </dgm:pt>
    <dgm:pt modelId="{ADC894CE-73AC-4CE8-9ADA-458E714B581C}" type="parTrans" cxnId="{EC330F7B-C40C-4B4F-8854-160597AC0A59}">
      <dgm:prSet/>
      <dgm:spPr/>
      <dgm:t>
        <a:bodyPr/>
        <a:lstStyle/>
        <a:p>
          <a:endParaRPr lang="es-ES"/>
        </a:p>
      </dgm:t>
    </dgm:pt>
    <dgm:pt modelId="{994A3690-4836-45C2-BAA9-BFD2D5E86CFA}" type="sibTrans" cxnId="{EC330F7B-C40C-4B4F-8854-160597AC0A59}">
      <dgm:prSet/>
      <dgm:spPr/>
      <dgm:t>
        <a:bodyPr/>
        <a:lstStyle/>
        <a:p>
          <a:endParaRPr lang="es-ES"/>
        </a:p>
      </dgm:t>
    </dgm:pt>
    <dgm:pt modelId="{F50D4F6A-3629-4243-B236-7716C19CF6A5}">
      <dgm:prSet phldrT="[Texto]" custT="1"/>
      <dgm:spPr>
        <a:solidFill>
          <a:schemeClr val="bg1">
            <a:alpha val="90000"/>
          </a:schemeClr>
        </a:solidFill>
        <a:ln>
          <a:solidFill>
            <a:schemeClr val="tx1">
              <a:alpha val="90000"/>
            </a:schemeClr>
          </a:solidFill>
        </a:ln>
      </dgm:spPr>
      <dgm:t>
        <a:bodyPr/>
        <a:lstStyle/>
        <a:p>
          <a:endParaRPr lang="es-ES" sz="1800" b="1" dirty="0"/>
        </a:p>
      </dgm:t>
    </dgm:pt>
    <dgm:pt modelId="{88747C38-050D-4574-9BCC-CDC792638AAE}" type="parTrans" cxnId="{75A2BB56-508B-4340-8C3F-76891C346A8E}">
      <dgm:prSet/>
      <dgm:spPr/>
      <dgm:t>
        <a:bodyPr/>
        <a:lstStyle/>
        <a:p>
          <a:endParaRPr lang="es-ES"/>
        </a:p>
      </dgm:t>
    </dgm:pt>
    <dgm:pt modelId="{91D1C2FF-95C0-4519-98B0-17A4C574622E}" type="sibTrans" cxnId="{75A2BB56-508B-4340-8C3F-76891C346A8E}">
      <dgm:prSet/>
      <dgm:spPr/>
      <dgm:t>
        <a:bodyPr/>
        <a:lstStyle/>
        <a:p>
          <a:endParaRPr lang="es-ES"/>
        </a:p>
      </dgm:t>
    </dgm:pt>
    <dgm:pt modelId="{9757FADC-F4D7-4E6B-8477-AA864BCBCA2D}">
      <dgm:prSet custT="1"/>
      <dgm:spPr>
        <a:solidFill>
          <a:schemeClr val="bg1">
            <a:alpha val="90000"/>
          </a:schemeClr>
        </a:solidFill>
        <a:ln>
          <a:solidFill>
            <a:schemeClr val="tx1">
              <a:alpha val="90000"/>
            </a:schemeClr>
          </a:solidFill>
        </a:ln>
      </dgm:spPr>
      <dgm:t>
        <a:bodyPr/>
        <a:lstStyle/>
        <a:p>
          <a:endParaRPr lang="es-ES" sz="1800" b="1" dirty="0" smtClean="0"/>
        </a:p>
      </dgm:t>
    </dgm:pt>
    <dgm:pt modelId="{583336E9-1744-4CF7-805B-6EDFD93BCB74}" type="parTrans" cxnId="{1B95CADD-AD32-44F4-9A21-3C936E18B9DC}">
      <dgm:prSet/>
      <dgm:spPr/>
      <dgm:t>
        <a:bodyPr/>
        <a:lstStyle/>
        <a:p>
          <a:endParaRPr lang="es-ES"/>
        </a:p>
      </dgm:t>
    </dgm:pt>
    <dgm:pt modelId="{1E3F23B8-0A0E-45C0-8DD0-F3FEC14BDD65}" type="sibTrans" cxnId="{1B95CADD-AD32-44F4-9A21-3C936E18B9DC}">
      <dgm:prSet/>
      <dgm:spPr/>
      <dgm:t>
        <a:bodyPr/>
        <a:lstStyle/>
        <a:p>
          <a:endParaRPr lang="es-ES"/>
        </a:p>
      </dgm:t>
    </dgm:pt>
    <dgm:pt modelId="{E87AE538-906F-44BA-8C60-9306ADF33655}" type="pres">
      <dgm:prSet presAssocID="{CF1FB904-506B-4CBF-A452-EBE5EF2F43C7}" presName="Name0" presStyleCnt="0">
        <dgm:presLayoutVars>
          <dgm:dir/>
          <dgm:animLvl val="lvl"/>
          <dgm:resizeHandles val="exact"/>
        </dgm:presLayoutVars>
      </dgm:prSet>
      <dgm:spPr/>
      <dgm:t>
        <a:bodyPr/>
        <a:lstStyle/>
        <a:p>
          <a:endParaRPr lang="es-ES"/>
        </a:p>
      </dgm:t>
    </dgm:pt>
    <dgm:pt modelId="{6CD24F79-2475-4185-AB1B-6E10997618B3}" type="pres">
      <dgm:prSet presAssocID="{EB075622-2658-4509-BA86-FD2AC99A72A9}" presName="composite" presStyleCnt="0"/>
      <dgm:spPr/>
    </dgm:pt>
    <dgm:pt modelId="{580E8939-A775-4E24-AB11-022F497B90F8}" type="pres">
      <dgm:prSet presAssocID="{EB075622-2658-4509-BA86-FD2AC99A72A9}" presName="parTx" presStyleLbl="alignNode1" presStyleIdx="0" presStyleCnt="3" custLinFactNeighborX="-543" custLinFactNeighborY="-3401">
        <dgm:presLayoutVars>
          <dgm:chMax val="0"/>
          <dgm:chPref val="0"/>
          <dgm:bulletEnabled val="1"/>
        </dgm:presLayoutVars>
      </dgm:prSet>
      <dgm:spPr/>
      <dgm:t>
        <a:bodyPr/>
        <a:lstStyle/>
        <a:p>
          <a:endParaRPr lang="es-ES"/>
        </a:p>
      </dgm:t>
    </dgm:pt>
    <dgm:pt modelId="{42019068-2315-49A6-8EA9-3095646928E2}" type="pres">
      <dgm:prSet presAssocID="{EB075622-2658-4509-BA86-FD2AC99A72A9}" presName="desTx" presStyleLbl="alignAccFollowNode1" presStyleIdx="0" presStyleCnt="3">
        <dgm:presLayoutVars>
          <dgm:bulletEnabled val="1"/>
        </dgm:presLayoutVars>
      </dgm:prSet>
      <dgm:spPr/>
      <dgm:t>
        <a:bodyPr/>
        <a:lstStyle/>
        <a:p>
          <a:endParaRPr lang="es-ES"/>
        </a:p>
      </dgm:t>
    </dgm:pt>
    <dgm:pt modelId="{6734AC31-BA99-469E-B52E-327521D29A8E}" type="pres">
      <dgm:prSet presAssocID="{FB959BEE-9DEB-49A2-9FD6-9137A281B27B}" presName="space" presStyleCnt="0"/>
      <dgm:spPr/>
    </dgm:pt>
    <dgm:pt modelId="{484CBD85-5141-4CAE-887B-8CC9F12232D3}" type="pres">
      <dgm:prSet presAssocID="{834AE1F9-094D-43C4-82E3-C3CADDD28523}" presName="composite" presStyleCnt="0"/>
      <dgm:spPr/>
    </dgm:pt>
    <dgm:pt modelId="{A034E645-A9E2-4830-8172-C31F1C784704}" type="pres">
      <dgm:prSet presAssocID="{834AE1F9-094D-43C4-82E3-C3CADDD28523}" presName="parTx" presStyleLbl="alignNode1" presStyleIdx="1" presStyleCnt="3">
        <dgm:presLayoutVars>
          <dgm:chMax val="0"/>
          <dgm:chPref val="0"/>
          <dgm:bulletEnabled val="1"/>
        </dgm:presLayoutVars>
      </dgm:prSet>
      <dgm:spPr/>
      <dgm:t>
        <a:bodyPr/>
        <a:lstStyle/>
        <a:p>
          <a:endParaRPr lang="es-ES"/>
        </a:p>
      </dgm:t>
    </dgm:pt>
    <dgm:pt modelId="{4F1B27C5-25F7-4DD5-88EF-B4B5DF50D4E6}" type="pres">
      <dgm:prSet presAssocID="{834AE1F9-094D-43C4-82E3-C3CADDD28523}" presName="desTx" presStyleLbl="alignAccFollowNode1" presStyleIdx="1" presStyleCnt="3">
        <dgm:presLayoutVars>
          <dgm:bulletEnabled val="1"/>
        </dgm:presLayoutVars>
      </dgm:prSet>
      <dgm:spPr/>
      <dgm:t>
        <a:bodyPr/>
        <a:lstStyle/>
        <a:p>
          <a:endParaRPr lang="es-ES"/>
        </a:p>
      </dgm:t>
    </dgm:pt>
    <dgm:pt modelId="{E39714EE-A3DF-499C-932A-23CFE6FFDD71}" type="pres">
      <dgm:prSet presAssocID="{1D51B709-B984-4C69-8C2A-4EE67E394FD4}" presName="space" presStyleCnt="0"/>
      <dgm:spPr/>
    </dgm:pt>
    <dgm:pt modelId="{5054BB8E-9093-4BE6-83EE-834EDD3F2512}" type="pres">
      <dgm:prSet presAssocID="{F8ED885C-2C45-4CF3-90C6-7D11978CC6F4}" presName="composite" presStyleCnt="0"/>
      <dgm:spPr/>
    </dgm:pt>
    <dgm:pt modelId="{049137D4-F88A-40DA-AE0B-35D9A62B3C1A}" type="pres">
      <dgm:prSet presAssocID="{F8ED885C-2C45-4CF3-90C6-7D11978CC6F4}" presName="parTx" presStyleLbl="alignNode1" presStyleIdx="2" presStyleCnt="3">
        <dgm:presLayoutVars>
          <dgm:chMax val="0"/>
          <dgm:chPref val="0"/>
          <dgm:bulletEnabled val="1"/>
        </dgm:presLayoutVars>
      </dgm:prSet>
      <dgm:spPr/>
      <dgm:t>
        <a:bodyPr/>
        <a:lstStyle/>
        <a:p>
          <a:endParaRPr lang="es-ES"/>
        </a:p>
      </dgm:t>
    </dgm:pt>
    <dgm:pt modelId="{FFA27A2F-E2EA-44CD-A529-65C468F975CC}" type="pres">
      <dgm:prSet presAssocID="{F8ED885C-2C45-4CF3-90C6-7D11978CC6F4}" presName="desTx" presStyleLbl="alignAccFollowNode1" presStyleIdx="2" presStyleCnt="3">
        <dgm:presLayoutVars>
          <dgm:bulletEnabled val="1"/>
        </dgm:presLayoutVars>
      </dgm:prSet>
      <dgm:spPr/>
      <dgm:t>
        <a:bodyPr/>
        <a:lstStyle/>
        <a:p>
          <a:endParaRPr lang="es-ES"/>
        </a:p>
      </dgm:t>
    </dgm:pt>
  </dgm:ptLst>
  <dgm:cxnLst>
    <dgm:cxn modelId="{0D57D3E8-35A3-4BFC-9C04-7EE897E142B0}" type="presOf" srcId="{834AE1F9-094D-43C4-82E3-C3CADDD28523}" destId="{A034E645-A9E2-4830-8172-C31F1C784704}" srcOrd="0" destOrd="0" presId="urn:microsoft.com/office/officeart/2005/8/layout/hList1"/>
    <dgm:cxn modelId="{6B9A4968-4859-4453-B139-2C322A35A537}" srcId="{EB075622-2658-4509-BA86-FD2AC99A72A9}" destId="{D1B03168-99C2-43F1-BD35-6C765753AAE4}" srcOrd="1" destOrd="0" parTransId="{08FFA285-57E2-42B7-B30D-91783A6D572F}" sibTransId="{96160C42-D335-44E0-94F1-5FCDAE8072E5}"/>
    <dgm:cxn modelId="{BCD39DA6-3B89-4BB8-B193-3AE4CD9AC525}" srcId="{EB075622-2658-4509-BA86-FD2AC99A72A9}" destId="{28AA5BE4-C65A-4FCB-AE95-9103F00BEC33}" srcOrd="5" destOrd="0" parTransId="{F592E0E8-A907-4106-BEED-4713124F767F}" sibTransId="{BA3FA9BE-DD02-41A1-989A-D45AE20696A2}"/>
    <dgm:cxn modelId="{A875B996-8743-41F4-9698-8D6D2A7FF3CE}" type="presOf" srcId="{9FDE2E43-9BB2-449D-8544-90E785D87A60}" destId="{FFA27A2F-E2EA-44CD-A529-65C468F975CC}" srcOrd="0" destOrd="2" presId="urn:microsoft.com/office/officeart/2005/8/layout/hList1"/>
    <dgm:cxn modelId="{9DE17F21-5135-45F6-9EFF-E3E00C6F3975}" srcId="{834AE1F9-094D-43C4-82E3-C3CADDD28523}" destId="{54A8DF0B-A729-4F08-BCDF-E95AF89A3F95}" srcOrd="1" destOrd="0" parTransId="{3A3F6DD4-EBDD-4777-9266-A5C01731D7F5}" sibTransId="{2AC8B061-92C5-45F3-87B2-E1E7AF1B53CA}"/>
    <dgm:cxn modelId="{C7B498FC-5B9E-45C6-8EB6-DE6243D6F557}" type="presOf" srcId="{44875177-5DE7-4168-81C4-8FAF41FC26E3}" destId="{42019068-2315-49A6-8EA9-3095646928E2}" srcOrd="0" destOrd="2" presId="urn:microsoft.com/office/officeart/2005/8/layout/hList1"/>
    <dgm:cxn modelId="{26D456FA-41DB-42D3-B5FC-B5A13D16AD37}" type="presOf" srcId="{F8ED885C-2C45-4CF3-90C6-7D11978CC6F4}" destId="{049137D4-F88A-40DA-AE0B-35D9A62B3C1A}" srcOrd="0" destOrd="0" presId="urn:microsoft.com/office/officeart/2005/8/layout/hList1"/>
    <dgm:cxn modelId="{0FDC0330-EF31-4287-A33D-D915EE2E9B9C}" type="presOf" srcId="{A6548307-CF33-41C0-AAE2-78DAB7076F6A}" destId="{42019068-2315-49A6-8EA9-3095646928E2}" srcOrd="0" destOrd="4" presId="urn:microsoft.com/office/officeart/2005/8/layout/hList1"/>
    <dgm:cxn modelId="{94BEAE8A-B767-41C0-9471-13C84CE89534}" type="presOf" srcId="{4171D264-5063-4D91-A1B8-8E113B1207BE}" destId="{4F1B27C5-25F7-4DD5-88EF-B4B5DF50D4E6}" srcOrd="0" destOrd="6" presId="urn:microsoft.com/office/officeart/2005/8/layout/hList1"/>
    <dgm:cxn modelId="{5FBE2E82-6FA3-4A19-B5F2-E69893E629E8}" srcId="{834AE1F9-094D-43C4-82E3-C3CADDD28523}" destId="{C6EB9114-2C35-406F-B6FB-8AA4AFBC8C64}" srcOrd="0" destOrd="0" parTransId="{3AAFF040-155E-4AB4-AF03-9A1F65BCC927}" sibTransId="{F81C2849-0107-4ABE-B8AB-9AF5F23CD4B1}"/>
    <dgm:cxn modelId="{F295E275-93BC-4147-9D90-3C32054F2C46}" srcId="{EB075622-2658-4509-BA86-FD2AC99A72A9}" destId="{44875177-5DE7-4168-81C4-8FAF41FC26E3}" srcOrd="2" destOrd="0" parTransId="{4ABE9FBA-63E5-4940-8713-96EFC30EDFD3}" sibTransId="{13A7E016-2C8B-4AB6-A720-3DBE3B760918}"/>
    <dgm:cxn modelId="{EBFFBE9F-055B-4F66-896F-9BC295949DF6}" srcId="{834AE1F9-094D-43C4-82E3-C3CADDD28523}" destId="{207822BA-ED2E-44F5-B9B6-B16A0ADBA885}" srcOrd="4" destOrd="0" parTransId="{CA2917CD-FECC-420A-B30C-9C61AE092841}" sibTransId="{85FB1D6C-4F68-4FB1-99ED-21B061BDE848}"/>
    <dgm:cxn modelId="{0E4E6A4C-B216-4440-A27D-63632E51CA35}" type="presOf" srcId="{8EEAE9D4-AF2C-421D-838E-6337927D0799}" destId="{42019068-2315-49A6-8EA9-3095646928E2}" srcOrd="0" destOrd="0" presId="urn:microsoft.com/office/officeart/2005/8/layout/hList1"/>
    <dgm:cxn modelId="{2CD7BFAB-123D-47D2-91AA-66EFBFEA1665}" type="presOf" srcId="{8FA9C8BF-90BA-4BED-B7CB-0E724009208B}" destId="{4F1B27C5-25F7-4DD5-88EF-B4B5DF50D4E6}" srcOrd="0" destOrd="7" presId="urn:microsoft.com/office/officeart/2005/8/layout/hList1"/>
    <dgm:cxn modelId="{4A4569F1-FA61-41F6-A8DA-63CAFEDF111B}" type="presOf" srcId="{CF1FB904-506B-4CBF-A452-EBE5EF2F43C7}" destId="{E87AE538-906F-44BA-8C60-9306ADF33655}" srcOrd="0" destOrd="0" presId="urn:microsoft.com/office/officeart/2005/8/layout/hList1"/>
    <dgm:cxn modelId="{4362A9E9-C7DE-4562-AF0D-CDCC49E25027}" type="presOf" srcId="{F50D4F6A-3629-4243-B236-7716C19CF6A5}" destId="{FFA27A2F-E2EA-44CD-A529-65C468F975CC}" srcOrd="0" destOrd="1" presId="urn:microsoft.com/office/officeart/2005/8/layout/hList1"/>
    <dgm:cxn modelId="{5B4E99DD-23F1-4248-ACB1-164E7D560014}" srcId="{834AE1F9-094D-43C4-82E3-C3CADDD28523}" destId="{4171D264-5063-4D91-A1B8-8E113B1207BE}" srcOrd="6" destOrd="0" parTransId="{0D04A9D3-1327-4CB5-AB0B-E20A1D795F00}" sibTransId="{E7D47A71-B40E-472C-90D0-692E4857393B}"/>
    <dgm:cxn modelId="{1B95CADD-AD32-44F4-9A21-3C936E18B9DC}" srcId="{F8ED885C-2C45-4CF3-90C6-7D11978CC6F4}" destId="{9757FADC-F4D7-4E6B-8477-AA864BCBCA2D}" srcOrd="3" destOrd="0" parTransId="{583336E9-1744-4CF7-805B-6EDFD93BCB74}" sibTransId="{1E3F23B8-0A0E-45C0-8DD0-F3FEC14BDD65}"/>
    <dgm:cxn modelId="{122A8236-7C1D-4B9E-8C0C-8F246E7587B3}" srcId="{F8ED885C-2C45-4CF3-90C6-7D11978CC6F4}" destId="{9FDE2E43-9BB2-449D-8544-90E785D87A60}" srcOrd="2" destOrd="0" parTransId="{B134CAC7-394B-4CBC-91BF-497C17A50A26}" sibTransId="{454B8F25-DDEF-4698-8E78-C5CED3BB0A82}"/>
    <dgm:cxn modelId="{55803C34-170B-4CD8-A9F1-3CE0BC37428D}" type="presOf" srcId="{FE109AE8-B8B1-4124-BAC0-DCE453713E92}" destId="{FFA27A2F-E2EA-44CD-A529-65C468F975CC}" srcOrd="0" destOrd="0" presId="urn:microsoft.com/office/officeart/2005/8/layout/hList1"/>
    <dgm:cxn modelId="{B6C6306D-5413-462D-90D5-DA17EAE3325D}" srcId="{CF1FB904-506B-4CBF-A452-EBE5EF2F43C7}" destId="{834AE1F9-094D-43C4-82E3-C3CADDD28523}" srcOrd="1" destOrd="0" parTransId="{80C43F17-D663-4142-849F-97FDDE6F75B2}" sibTransId="{1D51B709-B984-4C69-8C2A-4EE67E394FD4}"/>
    <dgm:cxn modelId="{D4ACBF33-BCA0-4AE8-AC33-3B19F7CC0BE0}" srcId="{834AE1F9-094D-43C4-82E3-C3CADDD28523}" destId="{8FA9C8BF-90BA-4BED-B7CB-0E724009208B}" srcOrd="7" destOrd="0" parTransId="{A8FD3F02-5985-4FA4-B258-D498D1DF5A32}" sibTransId="{6C030336-4161-4E5B-8690-F3C6D489720B}"/>
    <dgm:cxn modelId="{AF82CBCE-6A61-4877-B104-5967DB313B10}" type="presOf" srcId="{EB075622-2658-4509-BA86-FD2AC99A72A9}" destId="{580E8939-A775-4E24-AB11-022F497B90F8}" srcOrd="0" destOrd="0" presId="urn:microsoft.com/office/officeart/2005/8/layout/hList1"/>
    <dgm:cxn modelId="{315C7F26-E706-4F65-915A-349EDB14BEC1}" srcId="{834AE1F9-094D-43C4-82E3-C3CADDD28523}" destId="{D096759B-DD23-4514-B09E-7ABB61AFA4F7}" srcOrd="5" destOrd="0" parTransId="{FC611CBB-1C65-4332-9FF0-2D9814D7EF6E}" sibTransId="{8403A629-1364-4226-9B9A-B6FFD594433F}"/>
    <dgm:cxn modelId="{55997E7B-9661-473F-9CFD-F4C02F5D1BB7}" srcId="{EB075622-2658-4509-BA86-FD2AC99A72A9}" destId="{463A597A-24D6-4FDD-B6D6-A449D925FCF3}" srcOrd="3" destOrd="0" parTransId="{5BE8E0E8-5440-47D6-AE0E-964A6C2075B0}" sibTransId="{0E54AA46-01A0-4B99-A83B-69A939DD1510}"/>
    <dgm:cxn modelId="{98D6BACC-E709-40C6-BAB9-AAE2666E05F5}" type="presOf" srcId="{463A597A-24D6-4FDD-B6D6-A449D925FCF3}" destId="{42019068-2315-49A6-8EA9-3095646928E2}" srcOrd="0" destOrd="3" presId="urn:microsoft.com/office/officeart/2005/8/layout/hList1"/>
    <dgm:cxn modelId="{75A2BB56-508B-4340-8C3F-76891C346A8E}" srcId="{F8ED885C-2C45-4CF3-90C6-7D11978CC6F4}" destId="{F50D4F6A-3629-4243-B236-7716C19CF6A5}" srcOrd="1" destOrd="0" parTransId="{88747C38-050D-4574-9BCC-CDC792638AAE}" sibTransId="{91D1C2FF-95C0-4519-98B0-17A4C574622E}"/>
    <dgm:cxn modelId="{F664FDEA-8046-42EE-9ED3-72CC2831AB34}" type="presOf" srcId="{207822BA-ED2E-44F5-B9B6-B16A0ADBA885}" destId="{4F1B27C5-25F7-4DD5-88EF-B4B5DF50D4E6}" srcOrd="0" destOrd="4" presId="urn:microsoft.com/office/officeart/2005/8/layout/hList1"/>
    <dgm:cxn modelId="{68304195-0FFB-436F-B1E4-3D486A2FCF65}" srcId="{F8ED885C-2C45-4CF3-90C6-7D11978CC6F4}" destId="{FE109AE8-B8B1-4124-BAC0-DCE453713E92}" srcOrd="0" destOrd="0" parTransId="{2A3895F7-D3A5-4EF0-AC4D-AA3CDB5DF6C0}" sibTransId="{222E8EE8-1001-4E45-8CEA-69DA1227A4B9}"/>
    <dgm:cxn modelId="{E0A9B477-7758-459F-8E97-C89C4122AC91}" srcId="{CF1FB904-506B-4CBF-A452-EBE5EF2F43C7}" destId="{F8ED885C-2C45-4CF3-90C6-7D11978CC6F4}" srcOrd="2" destOrd="0" parTransId="{E458B3F9-383F-4662-B239-B29DAE69A3FD}" sibTransId="{5895C7A7-22C5-4BAC-BFE4-2718EE49ABD3}"/>
    <dgm:cxn modelId="{995AAA7F-CA32-4D4C-9040-B8E3116CF43D}" type="presOf" srcId="{851445CB-0644-4E43-93A8-F9CBC19306F2}" destId="{4F1B27C5-25F7-4DD5-88EF-B4B5DF50D4E6}" srcOrd="0" destOrd="2" presId="urn:microsoft.com/office/officeart/2005/8/layout/hList1"/>
    <dgm:cxn modelId="{A2C67B21-06C8-4CC6-B3F6-AFF335C63860}" type="presOf" srcId="{D1B03168-99C2-43F1-BD35-6C765753AAE4}" destId="{42019068-2315-49A6-8EA9-3095646928E2}" srcOrd="0" destOrd="1" presId="urn:microsoft.com/office/officeart/2005/8/layout/hList1"/>
    <dgm:cxn modelId="{99924B66-A2DB-4390-AAB7-F91D1AA2BB35}" srcId="{834AE1F9-094D-43C4-82E3-C3CADDD28523}" destId="{851445CB-0644-4E43-93A8-F9CBC19306F2}" srcOrd="2" destOrd="0" parTransId="{9B521BED-859B-4245-BFB9-0921794723FB}" sibTransId="{8A91C1D7-95B6-42DB-BDFA-FAEA336B947D}"/>
    <dgm:cxn modelId="{D136A98C-1917-4D5B-89CC-9BE000D6DFBC}" srcId="{EB075622-2658-4509-BA86-FD2AC99A72A9}" destId="{8EEAE9D4-AF2C-421D-838E-6337927D0799}" srcOrd="0" destOrd="0" parTransId="{2DB21337-6780-4DCF-B787-B9F1DE4B4139}" sibTransId="{9F5439CC-1306-44C9-9412-D6859761B236}"/>
    <dgm:cxn modelId="{683E3DEF-2FBA-487C-82E1-C9638B4CC0FA}" srcId="{EB075622-2658-4509-BA86-FD2AC99A72A9}" destId="{A6548307-CF33-41C0-AAE2-78DAB7076F6A}" srcOrd="4" destOrd="0" parTransId="{3B348A65-6F73-418F-A10E-00284C3850C2}" sibTransId="{4CD4D08B-E956-41FD-91F7-FF764CD97482}"/>
    <dgm:cxn modelId="{287F96BC-750F-4844-8E5A-66F26F54E8EF}" type="presOf" srcId="{7F8AC5E1-6592-4812-BD10-0F204CBC038D}" destId="{4F1B27C5-25F7-4DD5-88EF-B4B5DF50D4E6}" srcOrd="0" destOrd="3" presId="urn:microsoft.com/office/officeart/2005/8/layout/hList1"/>
    <dgm:cxn modelId="{6A478608-8F5D-4041-BD87-EC1F8F486D26}" srcId="{834AE1F9-094D-43C4-82E3-C3CADDD28523}" destId="{7F8AC5E1-6592-4812-BD10-0F204CBC038D}" srcOrd="3" destOrd="0" parTransId="{8F51078F-5906-4EBB-8CE4-AF7A64F3F3DD}" sibTransId="{3146DC93-41CA-47F9-9000-0EF914A436BA}"/>
    <dgm:cxn modelId="{93E25898-ED9C-44F9-954B-59275E6A3DE5}" type="presOf" srcId="{28AA5BE4-C65A-4FCB-AE95-9103F00BEC33}" destId="{42019068-2315-49A6-8EA9-3095646928E2}" srcOrd="0" destOrd="5" presId="urn:microsoft.com/office/officeart/2005/8/layout/hList1"/>
    <dgm:cxn modelId="{235A937B-FAC0-4142-8B27-CE6C6BFCD93C}" type="presOf" srcId="{48FBC0AD-C4A2-498E-BCB1-EF0E00B8F179}" destId="{FFA27A2F-E2EA-44CD-A529-65C468F975CC}" srcOrd="0" destOrd="4" presId="urn:microsoft.com/office/officeart/2005/8/layout/hList1"/>
    <dgm:cxn modelId="{597386AF-DED5-4779-826B-FE95E6B2F669}" type="presOf" srcId="{54A8DF0B-A729-4F08-BCDF-E95AF89A3F95}" destId="{4F1B27C5-25F7-4DD5-88EF-B4B5DF50D4E6}" srcOrd="0" destOrd="1" presId="urn:microsoft.com/office/officeart/2005/8/layout/hList1"/>
    <dgm:cxn modelId="{6C1C156E-1F85-4764-AFAA-D8BA9D8997DD}" srcId="{CF1FB904-506B-4CBF-A452-EBE5EF2F43C7}" destId="{EB075622-2658-4509-BA86-FD2AC99A72A9}" srcOrd="0" destOrd="0" parTransId="{0CC710CA-E7C5-4CB6-8682-65F0BCAF43E7}" sibTransId="{FB959BEE-9DEB-49A2-9FD6-9137A281B27B}"/>
    <dgm:cxn modelId="{BCCD2961-FD4A-4882-BF74-D649B22C8BA0}" type="presOf" srcId="{C6EB9114-2C35-406F-B6FB-8AA4AFBC8C64}" destId="{4F1B27C5-25F7-4DD5-88EF-B4B5DF50D4E6}" srcOrd="0" destOrd="0" presId="urn:microsoft.com/office/officeart/2005/8/layout/hList1"/>
    <dgm:cxn modelId="{F0D8FA52-9D2F-4409-9784-7E07D09E91BC}" type="presOf" srcId="{D096759B-DD23-4514-B09E-7ABB61AFA4F7}" destId="{4F1B27C5-25F7-4DD5-88EF-B4B5DF50D4E6}" srcOrd="0" destOrd="5" presId="urn:microsoft.com/office/officeart/2005/8/layout/hList1"/>
    <dgm:cxn modelId="{EC330F7B-C40C-4B4F-8854-160597AC0A59}" srcId="{F8ED885C-2C45-4CF3-90C6-7D11978CC6F4}" destId="{48FBC0AD-C4A2-498E-BCB1-EF0E00B8F179}" srcOrd="4" destOrd="0" parTransId="{ADC894CE-73AC-4CE8-9ADA-458E714B581C}" sibTransId="{994A3690-4836-45C2-BAA9-BFD2D5E86CFA}"/>
    <dgm:cxn modelId="{ECABB75F-E36E-4C81-900E-AD8B2848955B}" type="presOf" srcId="{9757FADC-F4D7-4E6B-8477-AA864BCBCA2D}" destId="{FFA27A2F-E2EA-44CD-A529-65C468F975CC}" srcOrd="0" destOrd="3" presId="urn:microsoft.com/office/officeart/2005/8/layout/hList1"/>
    <dgm:cxn modelId="{77FB0E24-65E7-4621-813F-79E901AA2075}" type="presParOf" srcId="{E87AE538-906F-44BA-8C60-9306ADF33655}" destId="{6CD24F79-2475-4185-AB1B-6E10997618B3}" srcOrd="0" destOrd="0" presId="urn:microsoft.com/office/officeart/2005/8/layout/hList1"/>
    <dgm:cxn modelId="{EFA20E48-CB8F-412C-B86C-E873C5B25209}" type="presParOf" srcId="{6CD24F79-2475-4185-AB1B-6E10997618B3}" destId="{580E8939-A775-4E24-AB11-022F497B90F8}" srcOrd="0" destOrd="0" presId="urn:microsoft.com/office/officeart/2005/8/layout/hList1"/>
    <dgm:cxn modelId="{39AC4166-DB02-4032-9F64-48F4185D643A}" type="presParOf" srcId="{6CD24F79-2475-4185-AB1B-6E10997618B3}" destId="{42019068-2315-49A6-8EA9-3095646928E2}" srcOrd="1" destOrd="0" presId="urn:microsoft.com/office/officeart/2005/8/layout/hList1"/>
    <dgm:cxn modelId="{7E9D999C-0487-4A89-A977-5A53652008BE}" type="presParOf" srcId="{E87AE538-906F-44BA-8C60-9306ADF33655}" destId="{6734AC31-BA99-469E-B52E-327521D29A8E}" srcOrd="1" destOrd="0" presId="urn:microsoft.com/office/officeart/2005/8/layout/hList1"/>
    <dgm:cxn modelId="{D87E8482-25FC-4C7C-B6EC-A3C4AF13B2CB}" type="presParOf" srcId="{E87AE538-906F-44BA-8C60-9306ADF33655}" destId="{484CBD85-5141-4CAE-887B-8CC9F12232D3}" srcOrd="2" destOrd="0" presId="urn:microsoft.com/office/officeart/2005/8/layout/hList1"/>
    <dgm:cxn modelId="{E2AD32BE-8C66-4DD2-80C7-EBE3DF34B267}" type="presParOf" srcId="{484CBD85-5141-4CAE-887B-8CC9F12232D3}" destId="{A034E645-A9E2-4830-8172-C31F1C784704}" srcOrd="0" destOrd="0" presId="urn:microsoft.com/office/officeart/2005/8/layout/hList1"/>
    <dgm:cxn modelId="{212D39F1-4989-4919-B51D-91C9108E83CD}" type="presParOf" srcId="{484CBD85-5141-4CAE-887B-8CC9F12232D3}" destId="{4F1B27C5-25F7-4DD5-88EF-B4B5DF50D4E6}" srcOrd="1" destOrd="0" presId="urn:microsoft.com/office/officeart/2005/8/layout/hList1"/>
    <dgm:cxn modelId="{2137EB13-DBA4-4E34-857E-AFB341DADF38}" type="presParOf" srcId="{E87AE538-906F-44BA-8C60-9306ADF33655}" destId="{E39714EE-A3DF-499C-932A-23CFE6FFDD71}" srcOrd="3" destOrd="0" presId="urn:microsoft.com/office/officeart/2005/8/layout/hList1"/>
    <dgm:cxn modelId="{C94116C5-FB32-4BEA-B7A3-729881F4F121}" type="presParOf" srcId="{E87AE538-906F-44BA-8C60-9306ADF33655}" destId="{5054BB8E-9093-4BE6-83EE-834EDD3F2512}" srcOrd="4" destOrd="0" presId="urn:microsoft.com/office/officeart/2005/8/layout/hList1"/>
    <dgm:cxn modelId="{646E16DC-2D96-4F77-A5A4-D843E4B8DF5C}" type="presParOf" srcId="{5054BB8E-9093-4BE6-83EE-834EDD3F2512}" destId="{049137D4-F88A-40DA-AE0B-35D9A62B3C1A}" srcOrd="0" destOrd="0" presId="urn:microsoft.com/office/officeart/2005/8/layout/hList1"/>
    <dgm:cxn modelId="{B173F672-5381-4C4F-A50D-CFC5CA3A7069}" type="presParOf" srcId="{5054BB8E-9093-4BE6-83EE-834EDD3F2512}" destId="{FFA27A2F-E2EA-44CD-A529-65C468F975CC}"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60399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253714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1172236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65180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149111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3816455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2226429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266708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140580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176397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764DE79-268F-4C1A-8933-263129D2AF90}" type="datetimeFigureOut">
              <a:rPr lang="en-US" smtClean="0"/>
              <a:pPr/>
              <a:t>2/13/2021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36866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pPr/>
              <a:t>2/13/2021</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pPr/>
              <a:t>‹Nº›</a:t>
            </a:fld>
            <a:endParaRPr lang="en-US" dirty="0"/>
          </a:p>
        </p:txBody>
      </p:sp>
    </p:spTree>
    <p:extLst>
      <p:ext uri="{BB962C8B-B14F-4D97-AF65-F5344CB8AC3E}">
        <p14:creationId xmlns="" xmlns:p14="http://schemas.microsoft.com/office/powerpoint/2010/main" val="1129418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83340" y="268941"/>
            <a:ext cx="9412942" cy="6063198"/>
          </a:xfrm>
          <a:prstGeom prst="rect">
            <a:avLst/>
          </a:prstGeom>
          <a:noFill/>
          <a:ln>
            <a:solidFill>
              <a:srgbClr val="00B0F0"/>
            </a:solidFill>
          </a:ln>
        </p:spPr>
        <p:txBody>
          <a:bodyPr wrap="square" rtlCol="0">
            <a:spAutoFit/>
          </a:bodyPr>
          <a:lstStyle/>
          <a:p>
            <a:pPr algn="ctr"/>
            <a:r>
              <a:rPr lang="es-ES" sz="2800" b="1" dirty="0" smtClean="0"/>
              <a:t>INTRODUCCIÓN.</a:t>
            </a:r>
          </a:p>
          <a:p>
            <a:pPr algn="ctr"/>
            <a:endParaRPr lang="es-ES" sz="2400" b="1" dirty="0" smtClean="0"/>
          </a:p>
          <a:p>
            <a:pPr marL="342900" indent="-342900" algn="ctr">
              <a:buFont typeface="Wingdings" panose="05000000000000000000" pitchFamily="2" charset="2"/>
              <a:buChar char="Ø"/>
            </a:pPr>
            <a:r>
              <a:rPr lang="es-ES" sz="2400" b="1" dirty="0" smtClean="0"/>
              <a:t>ORGANIZACIÓN Y CONTROL DEL GRUPO</a:t>
            </a:r>
          </a:p>
          <a:p>
            <a:pPr algn="ctr"/>
            <a:endParaRPr lang="es-ES" sz="2400" b="1" dirty="0" smtClean="0"/>
          </a:p>
          <a:p>
            <a:pPr marL="342900" indent="-342900" algn="ctr">
              <a:buFont typeface="Wingdings" panose="05000000000000000000" pitchFamily="2" charset="2"/>
              <a:buChar char="Ø"/>
            </a:pPr>
            <a:r>
              <a:rPr lang="es-ES" sz="2400" b="1" dirty="0" smtClean="0"/>
              <a:t>TRABAJO EDUCATIVO</a:t>
            </a:r>
            <a:endParaRPr lang="es-ES" dirty="0"/>
          </a:p>
          <a:p>
            <a:endParaRPr lang="es-ES" dirty="0" smtClean="0"/>
          </a:p>
          <a:p>
            <a:pPr marL="342900" indent="-342900" algn="ctr">
              <a:buFont typeface="Wingdings" panose="05000000000000000000" pitchFamily="2" charset="2"/>
              <a:buChar char="Ø"/>
            </a:pPr>
            <a:r>
              <a:rPr lang="es-ES" sz="2400" b="1" dirty="0" smtClean="0"/>
              <a:t>REMEMORAR EL CONTENIDO IMPARTIDO EN EL TEMA 1 (este tema culminó con un seminario)</a:t>
            </a:r>
          </a:p>
          <a:p>
            <a:pPr algn="ctr"/>
            <a:endParaRPr lang="es-ES" sz="2400" b="1" dirty="0"/>
          </a:p>
          <a:p>
            <a:pPr algn="ctr"/>
            <a:endParaRPr lang="es-ES" sz="2400" b="1" dirty="0"/>
          </a:p>
          <a:p>
            <a:pPr marL="342900" indent="-342900" algn="ctr">
              <a:buFont typeface="Wingdings" panose="05000000000000000000" pitchFamily="2" charset="2"/>
              <a:buChar char="Ø"/>
            </a:pPr>
            <a:r>
              <a:rPr lang="es-ES" sz="2400" b="1" dirty="0" smtClean="0"/>
              <a:t>ESTABLECER NEXOS CON EL NUEVO CONTENIDO</a:t>
            </a:r>
          </a:p>
          <a:p>
            <a:pPr algn="ctr"/>
            <a:r>
              <a:rPr lang="es-ES" dirty="0" smtClean="0"/>
              <a:t>¿</a:t>
            </a:r>
            <a:r>
              <a:rPr lang="es-ES" b="1" dirty="0" smtClean="0"/>
              <a:t>Qué factores propiciaron el desarrollo del conocimiento humano hasta llegar a ser un conocimiento científico?</a:t>
            </a:r>
          </a:p>
          <a:p>
            <a:pPr algn="ctr"/>
            <a:r>
              <a:rPr lang="es-ES" b="1" dirty="0" smtClean="0"/>
              <a:t>¿Se puede afirmar que la ciencia se nutre a sí misma?</a:t>
            </a:r>
          </a:p>
          <a:p>
            <a:pPr algn="ctr"/>
            <a:r>
              <a:rPr lang="es-ES" b="1" dirty="0" smtClean="0"/>
              <a:t>¿Por qué se plantea que la ciencia tiene un carácter dinámico?</a:t>
            </a:r>
          </a:p>
          <a:p>
            <a:pPr algn="ctr"/>
            <a:endParaRPr lang="es-ES" b="1" dirty="0" smtClean="0"/>
          </a:p>
          <a:p>
            <a:pPr algn="ctr"/>
            <a:r>
              <a:rPr lang="es-ES" b="1" dirty="0" smtClean="0"/>
              <a:t>(Introducir nuevo contenido)</a:t>
            </a:r>
            <a:endParaRPr lang="es-ES" b="1" dirty="0"/>
          </a:p>
          <a:p>
            <a:pPr algn="ctr"/>
            <a:endParaRPr lang="es-ES" b="1" dirty="0"/>
          </a:p>
        </p:txBody>
      </p:sp>
    </p:spTree>
    <p:extLst>
      <p:ext uri="{BB962C8B-B14F-4D97-AF65-F5344CB8AC3E}">
        <p14:creationId xmlns="" xmlns:p14="http://schemas.microsoft.com/office/powerpoint/2010/main" val="803086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48118" y="123079"/>
            <a:ext cx="8350623" cy="710640"/>
          </a:xfrm>
          <a:ln>
            <a:solidFill>
              <a:schemeClr val="accent6">
                <a:lumMod val="75000"/>
              </a:schemeClr>
            </a:solidFill>
          </a:ln>
        </p:spPr>
        <p:txBody>
          <a:bodyPr>
            <a:noAutofit/>
          </a:bodyPr>
          <a:lstStyle/>
          <a:p>
            <a:pPr algn="ctr" eaLnBrk="1" hangingPunct="1"/>
            <a:r>
              <a:rPr lang="es-ES" sz="2400" b="1" dirty="0" smtClean="0">
                <a:solidFill>
                  <a:schemeClr val="tx1">
                    <a:lumMod val="95000"/>
                    <a:lumOff val="5000"/>
                  </a:schemeClr>
                </a:solidFill>
              </a:rPr>
              <a:t>2. FORMULACIÓN OPERATIVA DEL PROBLEMA CIENTÍFICO</a:t>
            </a:r>
          </a:p>
        </p:txBody>
      </p:sp>
      <p:sp>
        <p:nvSpPr>
          <p:cNvPr id="9219" name="Rectangle 3"/>
          <p:cNvSpPr>
            <a:spLocks noGrp="1" noChangeArrowheads="1"/>
          </p:cNvSpPr>
          <p:nvPr>
            <p:ph type="body" idx="1"/>
          </p:nvPr>
        </p:nvSpPr>
        <p:spPr>
          <a:xfrm>
            <a:off x="1358153" y="1156447"/>
            <a:ext cx="9305365" cy="4746812"/>
          </a:xfrm>
        </p:spPr>
        <p:txBody>
          <a:bodyPr>
            <a:normAutofit fontScale="70000" lnSpcReduction="20000"/>
          </a:bodyPr>
          <a:lstStyle/>
          <a:p>
            <a:pPr algn="ctr" eaLnBrk="1" hangingPunct="1">
              <a:lnSpc>
                <a:spcPct val="90000"/>
              </a:lnSpc>
              <a:buFontTx/>
              <a:buNone/>
            </a:pPr>
            <a:r>
              <a:rPr lang="es-ES" sz="2200" b="1" dirty="0"/>
              <a:t>   </a:t>
            </a:r>
            <a:r>
              <a:rPr lang="es-ES" sz="2200" b="1" dirty="0" smtClean="0"/>
              <a:t> </a:t>
            </a:r>
          </a:p>
          <a:p>
            <a:pPr algn="ctr" eaLnBrk="1" hangingPunct="1">
              <a:lnSpc>
                <a:spcPct val="90000"/>
              </a:lnSpc>
              <a:buFontTx/>
              <a:buNone/>
            </a:pPr>
            <a:r>
              <a:rPr lang="es-ES" sz="2300" b="1" dirty="0" smtClean="0"/>
              <a:t>CUALQUIER </a:t>
            </a:r>
            <a:r>
              <a:rPr lang="es-ES" sz="2300" b="1" dirty="0"/>
              <a:t>INVESTIGACIÓN EN SU </a:t>
            </a:r>
            <a:r>
              <a:rPr lang="es-ES" sz="2300" b="1" dirty="0" smtClean="0"/>
              <a:t>DESARROLLO:</a:t>
            </a:r>
          </a:p>
          <a:p>
            <a:r>
              <a:rPr lang="es-ES" sz="2300" b="1" dirty="0" smtClean="0">
                <a:latin typeface="Arial" panose="020B0604020202020204" pitchFamily="34" charset="0"/>
                <a:cs typeface="Arial" panose="020B0604020202020204" pitchFamily="34" charset="0"/>
              </a:rPr>
              <a:t>FORMULA</a:t>
            </a:r>
            <a:r>
              <a:rPr lang="es-ES" sz="2300" b="1" dirty="0">
                <a:latin typeface="Arial" panose="020B0604020202020204" pitchFamily="34" charset="0"/>
                <a:cs typeface="Arial" panose="020B0604020202020204" pitchFamily="34" charset="0"/>
              </a:rPr>
              <a:t>, PLANTEA E INTENTA RESOLVER PROBLEMAS COGNOSCITIVOS</a:t>
            </a:r>
            <a:r>
              <a:rPr lang="es-ES" sz="2300" b="1" dirty="0" smtClean="0">
                <a:latin typeface="Arial" panose="020B0604020202020204" pitchFamily="34" charset="0"/>
                <a:cs typeface="Arial" panose="020B0604020202020204" pitchFamily="34" charset="0"/>
              </a:rPr>
              <a:t>.</a:t>
            </a:r>
          </a:p>
          <a:p>
            <a:r>
              <a:rPr lang="es-ES" sz="2300" b="1" dirty="0" smtClean="0">
                <a:latin typeface="Arial" panose="020B0604020202020204" pitchFamily="34" charset="0"/>
                <a:cs typeface="Arial" panose="020B0604020202020204" pitchFamily="34" charset="0"/>
              </a:rPr>
              <a:t> </a:t>
            </a:r>
            <a:r>
              <a:rPr lang="es-ES" sz="2300" b="1" dirty="0">
                <a:latin typeface="Arial" panose="020B0604020202020204" pitchFamily="34" charset="0"/>
                <a:cs typeface="Arial" panose="020B0604020202020204" pitchFamily="34" charset="0"/>
              </a:rPr>
              <a:t>NO SE TRATA SIMPLEMENTE DE QUE LA INVESTIGACIÓN COMIENCE POR LOS </a:t>
            </a:r>
          </a:p>
          <a:p>
            <a:pPr marL="268288" indent="-268288">
              <a:buNone/>
            </a:pPr>
            <a:r>
              <a:rPr lang="es-ES" sz="2300" b="1" dirty="0" smtClean="0">
                <a:latin typeface="Arial" panose="020B0604020202020204" pitchFamily="34" charset="0"/>
                <a:cs typeface="Arial" panose="020B0604020202020204" pitchFamily="34" charset="0"/>
              </a:rPr>
              <a:t>     PROBLEMAS</a:t>
            </a:r>
            <a:r>
              <a:rPr lang="es-ES" sz="2300" b="1" dirty="0">
                <a:latin typeface="Arial" panose="020B0604020202020204" pitchFamily="34" charset="0"/>
                <a:cs typeface="Arial" panose="020B0604020202020204" pitchFamily="34" charset="0"/>
              </a:rPr>
              <a:t>; SINO:</a:t>
            </a:r>
            <a:endParaRPr lang="es-ES" sz="1800" b="1" dirty="0">
              <a:latin typeface="Arial" panose="020B0604020202020204" pitchFamily="34" charset="0"/>
              <a:cs typeface="Arial" panose="020B0604020202020204" pitchFamily="34" charset="0"/>
            </a:endParaRPr>
          </a:p>
          <a:p>
            <a:pPr algn="ctr" eaLnBrk="1" hangingPunct="1">
              <a:lnSpc>
                <a:spcPct val="90000"/>
              </a:lnSpc>
              <a:buFontTx/>
              <a:buNone/>
            </a:pPr>
            <a:endParaRPr lang="es-ES" sz="2100" b="1" i="1" u="sng" dirty="0" smtClean="0"/>
          </a:p>
          <a:p>
            <a:pPr algn="ctr" eaLnBrk="1" hangingPunct="1">
              <a:lnSpc>
                <a:spcPct val="90000"/>
              </a:lnSpc>
              <a:buFontTx/>
              <a:buNone/>
            </a:pPr>
            <a:r>
              <a:rPr lang="es-ES" sz="2100" b="1" i="1" u="sng" dirty="0" smtClean="0"/>
              <a:t>según M. Bunge (1972) </a:t>
            </a:r>
            <a:r>
              <a:rPr lang="es-ES" sz="1500" b="1" i="1" u="sng" dirty="0" smtClean="0"/>
              <a:t>..</a:t>
            </a:r>
            <a:r>
              <a:rPr lang="es-ES" sz="1500" b="1" i="1" dirty="0" smtClean="0"/>
              <a:t> </a:t>
            </a:r>
            <a:r>
              <a:rPr lang="es-ES" sz="2300" b="1" i="1" dirty="0"/>
              <a:t>LA INVESTIGACIÓN CONSISTE EN </a:t>
            </a:r>
            <a:r>
              <a:rPr lang="es-ES" sz="2300" b="1" i="1" u="sng" dirty="0"/>
              <a:t>TRATAR CONSTANTEMENTE PROBLEMAS</a:t>
            </a:r>
            <a:r>
              <a:rPr lang="es-ES" sz="2300" b="1" i="1" dirty="0"/>
              <a:t>, DE </a:t>
            </a:r>
            <a:endParaRPr lang="es-ES" sz="2300" b="1" i="1" dirty="0" smtClean="0"/>
          </a:p>
          <a:p>
            <a:pPr algn="ctr" eaLnBrk="1" hangingPunct="1">
              <a:lnSpc>
                <a:spcPct val="90000"/>
              </a:lnSpc>
              <a:buFontTx/>
              <a:buNone/>
            </a:pPr>
            <a:r>
              <a:rPr lang="es-ES" sz="2300" b="1" i="1" dirty="0" smtClean="0"/>
              <a:t>AHÍ </a:t>
            </a:r>
            <a:r>
              <a:rPr lang="es-ES" sz="2300" b="1" i="1" dirty="0"/>
              <a:t>QUE LAS TAREAS DEL INVESTIGADOR </a:t>
            </a:r>
            <a:r>
              <a:rPr lang="es-ES" sz="2300" b="1" i="1" dirty="0" smtClean="0"/>
              <a:t>SEAN: </a:t>
            </a:r>
          </a:p>
          <a:p>
            <a:pPr algn="ctr" eaLnBrk="1" hangingPunct="1">
              <a:lnSpc>
                <a:spcPct val="90000"/>
              </a:lnSpc>
              <a:buFont typeface="Wingdings" panose="05000000000000000000" pitchFamily="2" charset="2"/>
              <a:buChar char="ü"/>
            </a:pPr>
            <a:r>
              <a:rPr lang="es-ES" sz="2600" b="1" i="1" dirty="0" smtClean="0"/>
              <a:t>CAPTAR PROBLEMAS </a:t>
            </a:r>
          </a:p>
          <a:p>
            <a:pPr algn="ctr" eaLnBrk="1" hangingPunct="1">
              <a:lnSpc>
                <a:spcPct val="90000"/>
              </a:lnSpc>
              <a:buFont typeface="Wingdings" panose="05000000000000000000" pitchFamily="2" charset="2"/>
              <a:buChar char="ü"/>
            </a:pPr>
            <a:r>
              <a:rPr lang="es-ES" sz="2600" b="1" i="1" dirty="0" smtClean="0"/>
              <a:t> INSERTARLOS </a:t>
            </a:r>
            <a:r>
              <a:rPr lang="es-ES" sz="2600" b="1" i="1" dirty="0"/>
              <a:t>EN UN CUERPO DE CONOCIMIENTOS </a:t>
            </a:r>
            <a:r>
              <a:rPr lang="es-ES" sz="2600" b="1" i="1" dirty="0" smtClean="0"/>
              <a:t> </a:t>
            </a:r>
          </a:p>
          <a:p>
            <a:pPr algn="ctr" eaLnBrk="1" hangingPunct="1">
              <a:lnSpc>
                <a:spcPct val="90000"/>
              </a:lnSpc>
              <a:buFont typeface="Wingdings" panose="05000000000000000000" pitchFamily="2" charset="2"/>
              <a:buChar char="ü"/>
            </a:pPr>
            <a:r>
              <a:rPr lang="es-ES" sz="2600" b="1" i="1" dirty="0" smtClean="0"/>
              <a:t>INTENTAR </a:t>
            </a:r>
            <a:r>
              <a:rPr lang="es-ES" sz="2600" b="1" i="1" dirty="0"/>
              <a:t>RESOLVERLOS CON EL MISMO </a:t>
            </a:r>
            <a:r>
              <a:rPr lang="es-ES" sz="2600" b="1" i="1" dirty="0" smtClean="0"/>
              <a:t>RIGOR</a:t>
            </a:r>
          </a:p>
          <a:p>
            <a:pPr algn="ctr" eaLnBrk="1" hangingPunct="1">
              <a:lnSpc>
                <a:spcPct val="90000"/>
              </a:lnSpc>
              <a:buFont typeface="Wingdings" panose="05000000000000000000" pitchFamily="2" charset="2"/>
              <a:buChar char="ü"/>
            </a:pPr>
            <a:endParaRPr lang="es-ES" sz="1800" b="1" dirty="0" smtClean="0"/>
          </a:p>
          <a:p>
            <a:pPr marL="0" indent="0" algn="ctr">
              <a:buNone/>
            </a:pPr>
            <a:r>
              <a:rPr lang="es-ES_tradnl" sz="2300" b="1" i="1" u="sng" dirty="0">
                <a:latin typeface="Calibri" panose="020F0502020204030204" pitchFamily="34" charset="0"/>
              </a:rPr>
              <a:t>Según </a:t>
            </a:r>
            <a:r>
              <a:rPr lang="es-ES_tradnl" sz="2300" b="1" i="1" u="sng" dirty="0" err="1">
                <a:latin typeface="Calibri" panose="020F0502020204030204" pitchFamily="34" charset="0"/>
              </a:rPr>
              <a:t>Kerlinger</a:t>
            </a:r>
            <a:r>
              <a:rPr lang="es-ES_tradnl" sz="2300" b="1" i="1" u="sng" dirty="0">
                <a:latin typeface="Calibri" panose="020F0502020204030204" pitchFamily="34" charset="0"/>
              </a:rPr>
              <a:t>:</a:t>
            </a:r>
            <a:r>
              <a:rPr lang="es-ES_tradnl" sz="2300" b="1" i="1" dirty="0">
                <a:latin typeface="Calibri" panose="020F0502020204030204" pitchFamily="34" charset="0"/>
              </a:rPr>
              <a:t>  </a:t>
            </a:r>
            <a:r>
              <a:rPr lang="es-ES_tradnl" sz="2600" b="1" i="1" dirty="0">
                <a:latin typeface="Calibri" panose="020F0502020204030204" pitchFamily="34" charset="0"/>
              </a:rPr>
              <a:t>... </a:t>
            </a:r>
            <a:r>
              <a:rPr lang="es-ES_tradnl" sz="2100" b="1" i="1" dirty="0" smtClean="0">
                <a:latin typeface="Arial" panose="020B0604020202020204" pitchFamily="34" charset="0"/>
                <a:cs typeface="Arial" panose="020B0604020202020204" pitchFamily="34" charset="0"/>
              </a:rPr>
              <a:t>“</a:t>
            </a:r>
            <a:r>
              <a:rPr lang="es-ES_tradnl" sz="2300" b="1" i="1" dirty="0" smtClean="0">
                <a:latin typeface="Arial" panose="020B0604020202020204" pitchFamily="34" charset="0"/>
                <a:cs typeface="Arial" panose="020B0604020202020204" pitchFamily="34" charset="0"/>
              </a:rPr>
              <a:t>ES UNA PREGUNTA QUE ESTABLECE UNA SITUACIÓN </a:t>
            </a:r>
          </a:p>
          <a:p>
            <a:pPr marL="0" indent="0" algn="ctr">
              <a:buNone/>
            </a:pPr>
            <a:r>
              <a:rPr lang="es-ES_tradnl" sz="2300" b="1" i="1" dirty="0" smtClean="0">
                <a:latin typeface="Arial" panose="020B0604020202020204" pitchFamily="34" charset="0"/>
                <a:cs typeface="Arial" panose="020B0604020202020204" pitchFamily="34" charset="0"/>
              </a:rPr>
              <a:t>QUE REQUIERE DISCUSIÓN, INVESTIGACIÓN, UNA DECISIÓN O UNA  </a:t>
            </a:r>
          </a:p>
          <a:p>
            <a:pPr marL="0" indent="0" algn="ctr">
              <a:buNone/>
            </a:pPr>
            <a:r>
              <a:rPr lang="es-ES_tradnl" sz="2300" b="1" i="1" dirty="0" smtClean="0">
                <a:latin typeface="Arial" panose="020B0604020202020204" pitchFamily="34" charset="0"/>
                <a:cs typeface="Arial" panose="020B0604020202020204" pitchFamily="34" charset="0"/>
              </a:rPr>
              <a:t>SOLUCIÓN”.</a:t>
            </a:r>
            <a:endParaRPr lang="es-ES_tradnl" sz="2300" b="1" dirty="0" smtClean="0">
              <a:latin typeface="Arial" panose="020B0604020202020204" pitchFamily="34" charset="0"/>
              <a:cs typeface="Arial" panose="020B0604020202020204" pitchFamily="34" charset="0"/>
            </a:endParaRPr>
          </a:p>
          <a:p>
            <a:pPr marL="0" indent="0" algn="ctr" eaLnBrk="1" hangingPunct="1">
              <a:lnSpc>
                <a:spcPct val="90000"/>
              </a:lnSpc>
              <a:buNone/>
            </a:pPr>
            <a:endParaRPr lang="es-ES" sz="2600" b="1" dirty="0" smtClean="0">
              <a:latin typeface="Arial" panose="020B0604020202020204" pitchFamily="34" charset="0"/>
              <a:cs typeface="Arial" panose="020B0604020202020204" pitchFamily="34" charset="0"/>
            </a:endParaRPr>
          </a:p>
          <a:p>
            <a:pPr algn="ctr" eaLnBrk="1" hangingPunct="1">
              <a:lnSpc>
                <a:spcPct val="90000"/>
              </a:lnSpc>
              <a:buFont typeface="Wingdings" panose="05000000000000000000" pitchFamily="2" charset="2"/>
              <a:buChar char="ü"/>
            </a:pPr>
            <a:endParaRPr lang="es-ES" sz="3000" b="1" dirty="0"/>
          </a:p>
          <a:p>
            <a:pPr marL="0" indent="0" algn="ctr" eaLnBrk="1" hangingPunct="1">
              <a:lnSpc>
                <a:spcPct val="90000"/>
              </a:lnSpc>
              <a:buNone/>
            </a:pPr>
            <a:endParaRPr lang="es-ES" b="1" dirty="0">
              <a:solidFill>
                <a:srgbClr val="00B050"/>
              </a:solidFill>
            </a:endParaRPr>
          </a:p>
        </p:txBody>
      </p:sp>
    </p:spTree>
    <p:extLst>
      <p:ext uri="{BB962C8B-B14F-4D97-AF65-F5344CB8AC3E}">
        <p14:creationId xmlns="" xmlns:p14="http://schemas.microsoft.com/office/powerpoint/2010/main" val="1053616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2736850" y="289062"/>
            <a:ext cx="6797675" cy="6413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0"/>
              </a:spcBef>
              <a:spcAft>
                <a:spcPct val="0"/>
              </a:spcAft>
              <a:buClrTx/>
              <a:buFontTx/>
              <a:buNone/>
            </a:pPr>
            <a:r>
              <a:rPr lang="es-ES" sz="3600" dirty="0">
                <a:latin typeface="Arial" panose="020B0604020202020204" pitchFamily="34" charset="0"/>
                <a:cs typeface="Arial" panose="020B0604020202020204" pitchFamily="34" charset="0"/>
              </a:rPr>
              <a:t>PROBLEMA CIENTÍFICO</a:t>
            </a:r>
          </a:p>
        </p:txBody>
      </p:sp>
      <p:sp>
        <p:nvSpPr>
          <p:cNvPr id="69635" name="Text Box 4"/>
          <p:cNvSpPr txBox="1">
            <a:spLocks noChangeArrowheads="1"/>
          </p:cNvSpPr>
          <p:nvPr/>
        </p:nvSpPr>
        <p:spPr bwMode="auto">
          <a:xfrm>
            <a:off x="3733800" y="1687504"/>
            <a:ext cx="4267200" cy="95410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0"/>
              </a:spcBef>
              <a:spcAft>
                <a:spcPct val="0"/>
              </a:spcAft>
              <a:buClrTx/>
              <a:buFontTx/>
              <a:buNone/>
            </a:pPr>
            <a:r>
              <a:rPr lang="es-ES" sz="2800" b="1" dirty="0">
                <a:latin typeface="Arial" panose="020B0604020202020204" pitchFamily="34" charset="0"/>
                <a:cs typeface="Arial" panose="020B0604020202020204" pitchFamily="34" charset="0"/>
              </a:rPr>
              <a:t>SITUACIÓN </a:t>
            </a:r>
            <a:r>
              <a:rPr lang="es-ES" sz="2800" b="1" dirty="0" smtClean="0">
                <a:latin typeface="Arial" panose="020B0604020202020204" pitchFamily="34" charset="0"/>
                <a:cs typeface="Arial" panose="020B0604020202020204" pitchFamily="34" charset="0"/>
              </a:rPr>
              <a:t>PROBLEMÁTICA</a:t>
            </a:r>
            <a:endParaRPr lang="es-ES" sz="2800" b="1" dirty="0">
              <a:latin typeface="Arial" panose="020B0604020202020204" pitchFamily="34" charset="0"/>
              <a:cs typeface="Arial" panose="020B0604020202020204" pitchFamily="34" charset="0"/>
            </a:endParaRPr>
          </a:p>
        </p:txBody>
      </p:sp>
      <p:sp>
        <p:nvSpPr>
          <p:cNvPr id="69636" name="Line 6"/>
          <p:cNvSpPr>
            <a:spLocks noChangeShapeType="1"/>
          </p:cNvSpPr>
          <p:nvPr/>
        </p:nvSpPr>
        <p:spPr bwMode="auto">
          <a:xfrm>
            <a:off x="2552700" y="3810001"/>
            <a:ext cx="2362200" cy="0"/>
          </a:xfrm>
          <a:prstGeom prst="line">
            <a:avLst/>
          </a:prstGeom>
          <a:noFill/>
          <a:ln w="762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637" name="Text Box 8"/>
          <p:cNvSpPr txBox="1">
            <a:spLocks noChangeArrowheads="1"/>
          </p:cNvSpPr>
          <p:nvPr/>
        </p:nvSpPr>
        <p:spPr bwMode="auto">
          <a:xfrm>
            <a:off x="2019300" y="3017043"/>
            <a:ext cx="35814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50000"/>
              </a:spcBef>
              <a:spcAft>
                <a:spcPct val="0"/>
              </a:spcAft>
              <a:buClrTx/>
              <a:buFontTx/>
              <a:buNone/>
            </a:pPr>
            <a:r>
              <a:rPr lang="es-ES" sz="2800" b="1" dirty="0">
                <a:latin typeface="Times New Roman" panose="02020603050405020304" pitchFamily="18" charset="0"/>
              </a:rPr>
              <a:t>CONOCIMIENTOS</a:t>
            </a:r>
          </a:p>
        </p:txBody>
      </p:sp>
      <p:sp>
        <p:nvSpPr>
          <p:cNvPr id="69638" name="Rectangle 9"/>
          <p:cNvSpPr>
            <a:spLocks noChangeArrowheads="1"/>
          </p:cNvSpPr>
          <p:nvPr/>
        </p:nvSpPr>
        <p:spPr bwMode="auto">
          <a:xfrm>
            <a:off x="2447924" y="4037340"/>
            <a:ext cx="2773363"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0"/>
              </a:spcBef>
              <a:spcAft>
                <a:spcPct val="0"/>
              </a:spcAft>
              <a:buClrTx/>
              <a:buFontTx/>
              <a:buNone/>
            </a:pPr>
            <a:r>
              <a:rPr lang="es-ES" sz="2800" b="1" dirty="0">
                <a:latin typeface="Times New Roman" panose="02020603050405020304" pitchFamily="18" charset="0"/>
              </a:rPr>
              <a:t>ACUMULADOS</a:t>
            </a:r>
          </a:p>
        </p:txBody>
      </p:sp>
      <p:sp>
        <p:nvSpPr>
          <p:cNvPr id="69639" name="Text Box 10"/>
          <p:cNvSpPr txBox="1">
            <a:spLocks noChangeArrowheads="1"/>
          </p:cNvSpPr>
          <p:nvPr/>
        </p:nvSpPr>
        <p:spPr bwMode="auto">
          <a:xfrm>
            <a:off x="6172200" y="3048000"/>
            <a:ext cx="685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50000"/>
              </a:spcBef>
              <a:spcAft>
                <a:spcPct val="0"/>
              </a:spcAft>
              <a:buClrTx/>
              <a:buFontTx/>
              <a:buNone/>
            </a:pPr>
            <a:endParaRPr lang="es-ES" sz="2400">
              <a:latin typeface="Times New Roman" panose="02020603050405020304" pitchFamily="18" charset="0"/>
            </a:endParaRPr>
          </a:p>
        </p:txBody>
      </p:sp>
      <p:sp>
        <p:nvSpPr>
          <p:cNvPr id="69640" name="Text Box 12"/>
          <p:cNvSpPr txBox="1">
            <a:spLocks noChangeArrowheads="1"/>
          </p:cNvSpPr>
          <p:nvPr/>
        </p:nvSpPr>
        <p:spPr bwMode="auto">
          <a:xfrm>
            <a:off x="5513785" y="2879725"/>
            <a:ext cx="725488" cy="1555750"/>
          </a:xfrm>
          <a:prstGeom prst="rect">
            <a:avLst/>
          </a:prstGeom>
          <a:solidFill>
            <a:schemeClr val="bg1"/>
          </a:solidFill>
          <a:ln w="9525">
            <a:solidFill>
              <a:schemeClr val="tx1"/>
            </a:solidFill>
            <a:miter lim="800000"/>
            <a:headEnd/>
            <a:tailEnd/>
          </a:ln>
          <a:effectLst/>
        </p:spPr>
        <p:txBody>
          <a:bodyPr wrap="none">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0"/>
              </a:spcBef>
              <a:spcAft>
                <a:spcPct val="0"/>
              </a:spcAft>
              <a:buClrTx/>
              <a:buFontTx/>
              <a:buNone/>
            </a:pPr>
            <a:r>
              <a:rPr lang="es-ES" sz="9600" dirty="0">
                <a:latin typeface="Times New Roman" panose="02020603050405020304" pitchFamily="18" charset="0"/>
              </a:rPr>
              <a:t>?</a:t>
            </a:r>
          </a:p>
        </p:txBody>
      </p:sp>
      <p:sp>
        <p:nvSpPr>
          <p:cNvPr id="69641" name="Text Box 13"/>
          <p:cNvSpPr txBox="1">
            <a:spLocks noChangeArrowheads="1"/>
          </p:cNvSpPr>
          <p:nvPr/>
        </p:nvSpPr>
        <p:spPr bwMode="auto">
          <a:xfrm>
            <a:off x="6515100" y="2940050"/>
            <a:ext cx="1828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50000"/>
              </a:spcBef>
              <a:spcAft>
                <a:spcPct val="0"/>
              </a:spcAft>
              <a:buClrTx/>
              <a:buFontTx/>
              <a:buNone/>
            </a:pPr>
            <a:r>
              <a:rPr lang="es-ES" sz="2800" b="1" dirty="0" smtClean="0">
                <a:latin typeface="Times New Roman" panose="02020603050405020304" pitchFamily="18" charset="0"/>
              </a:rPr>
              <a:t>MÉTODO</a:t>
            </a:r>
            <a:endParaRPr lang="es-ES" sz="2800" b="1" dirty="0">
              <a:latin typeface="Times New Roman" panose="02020603050405020304" pitchFamily="18" charset="0"/>
            </a:endParaRPr>
          </a:p>
        </p:txBody>
      </p:sp>
      <p:sp>
        <p:nvSpPr>
          <p:cNvPr id="69644" name="Text Box 16"/>
          <p:cNvSpPr txBox="1">
            <a:spLocks noChangeArrowheads="1"/>
          </p:cNvSpPr>
          <p:nvPr/>
        </p:nvSpPr>
        <p:spPr bwMode="auto">
          <a:xfrm>
            <a:off x="3733801" y="5607707"/>
            <a:ext cx="51816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50000"/>
              </a:spcBef>
              <a:spcAft>
                <a:spcPct val="0"/>
              </a:spcAft>
              <a:buClrTx/>
              <a:buFontTx/>
              <a:buNone/>
            </a:pPr>
            <a:r>
              <a:rPr lang="es-ES" sz="2800" b="1" dirty="0">
                <a:latin typeface="Times New Roman" panose="02020603050405020304" pitchFamily="18" charset="0"/>
              </a:rPr>
              <a:t>LENGUAJE CIENTIFÍCO</a:t>
            </a:r>
          </a:p>
        </p:txBody>
      </p:sp>
      <p:sp>
        <p:nvSpPr>
          <p:cNvPr id="69645" name="Line 18"/>
          <p:cNvSpPr>
            <a:spLocks noChangeShapeType="1"/>
          </p:cNvSpPr>
          <p:nvPr/>
        </p:nvSpPr>
        <p:spPr bwMode="auto">
          <a:xfrm>
            <a:off x="6362700" y="3657600"/>
            <a:ext cx="2362200" cy="0"/>
          </a:xfrm>
          <a:prstGeom prst="line">
            <a:avLst/>
          </a:prstGeom>
          <a:noFill/>
          <a:ln w="762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646" name="Text Box 19"/>
          <p:cNvSpPr txBox="1">
            <a:spLocks noChangeArrowheads="1"/>
          </p:cNvSpPr>
          <p:nvPr/>
        </p:nvSpPr>
        <p:spPr bwMode="auto">
          <a:xfrm>
            <a:off x="6324601" y="3810001"/>
            <a:ext cx="2568575"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50000"/>
              </a:spcBef>
              <a:spcAft>
                <a:spcPct val="0"/>
              </a:spcAft>
              <a:buClrTx/>
              <a:buFontTx/>
              <a:buNone/>
            </a:pPr>
            <a:r>
              <a:rPr lang="es-ES" sz="2800" b="1" dirty="0">
                <a:latin typeface="Times New Roman" panose="02020603050405020304" pitchFamily="18" charset="0"/>
              </a:rPr>
              <a:t>CIENTÍFICO</a:t>
            </a:r>
          </a:p>
        </p:txBody>
      </p:sp>
      <p:cxnSp>
        <p:nvCxnSpPr>
          <p:cNvPr id="3" name="Conector recto de flecha 2"/>
          <p:cNvCxnSpPr/>
          <p:nvPr/>
        </p:nvCxnSpPr>
        <p:spPr>
          <a:xfrm>
            <a:off x="5858109" y="4742613"/>
            <a:ext cx="0" cy="865094"/>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54240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99446" y="96184"/>
            <a:ext cx="8377519" cy="750981"/>
          </a:xfrm>
          <a:ln>
            <a:solidFill>
              <a:schemeClr val="accent6">
                <a:lumMod val="75000"/>
              </a:schemeClr>
            </a:solidFill>
          </a:ln>
        </p:spPr>
        <p:txBody>
          <a:bodyPr>
            <a:normAutofit/>
          </a:bodyPr>
          <a:lstStyle/>
          <a:p>
            <a:pPr algn="ctr"/>
            <a:r>
              <a:rPr lang="es-ES" sz="2800" b="1" dirty="0"/>
              <a:t>DETERMINACIÓN DEL PROBLEMA CIENTÍFICO</a:t>
            </a:r>
            <a:endParaRPr lang="es-ES" sz="3600" b="1" dirty="0"/>
          </a:p>
        </p:txBody>
      </p:sp>
      <p:sp>
        <p:nvSpPr>
          <p:cNvPr id="3" name="Marcador de contenido 2"/>
          <p:cNvSpPr>
            <a:spLocks noGrp="1"/>
          </p:cNvSpPr>
          <p:nvPr>
            <p:ph idx="1"/>
          </p:nvPr>
        </p:nvSpPr>
        <p:spPr>
          <a:xfrm>
            <a:off x="2070847" y="1008530"/>
            <a:ext cx="9130554" cy="4921623"/>
          </a:xfrm>
          <a:ln>
            <a:solidFill>
              <a:schemeClr val="accent6">
                <a:lumMod val="75000"/>
              </a:schemeClr>
            </a:solidFill>
          </a:ln>
        </p:spPr>
        <p:txBody>
          <a:bodyPr>
            <a:normAutofit fontScale="55000" lnSpcReduction="20000"/>
          </a:bodyPr>
          <a:lstStyle/>
          <a:p>
            <a:pPr marL="0" indent="0">
              <a:lnSpc>
                <a:spcPct val="80000"/>
              </a:lnSpc>
              <a:buNone/>
            </a:pPr>
            <a:endParaRPr lang="es-ES" dirty="0" smtClean="0"/>
          </a:p>
          <a:p>
            <a:pPr algn="ctr">
              <a:lnSpc>
                <a:spcPct val="80000"/>
              </a:lnSpc>
            </a:pPr>
            <a:r>
              <a:rPr lang="es-ES" sz="3600" b="1" dirty="0" smtClean="0"/>
              <a:t>EL  </a:t>
            </a:r>
            <a:r>
              <a:rPr lang="es-ES" sz="3600" b="1" dirty="0"/>
              <a:t>INVESTIGADOR PRECISA LO QUE </a:t>
            </a:r>
            <a:endParaRPr lang="es-ES" sz="3600" b="1" dirty="0" smtClean="0"/>
          </a:p>
          <a:p>
            <a:pPr marL="0" indent="0" algn="ctr">
              <a:lnSpc>
                <a:spcPct val="80000"/>
              </a:lnSpc>
              <a:buNone/>
            </a:pPr>
            <a:r>
              <a:rPr lang="es-ES" sz="3600" b="1" dirty="0" smtClean="0"/>
              <a:t>DESEA SABER  DE </a:t>
            </a:r>
            <a:r>
              <a:rPr lang="es-ES" sz="3600" b="1" dirty="0"/>
              <a:t>MANERA CONDENSADA, BREVE Y CONCRETA. </a:t>
            </a:r>
            <a:endParaRPr lang="es-ES" sz="3600" b="1" dirty="0" smtClean="0"/>
          </a:p>
          <a:p>
            <a:pPr algn="ctr">
              <a:lnSpc>
                <a:spcPct val="200000"/>
              </a:lnSpc>
            </a:pPr>
            <a:r>
              <a:rPr lang="es-ES" sz="3600" b="1" dirty="0"/>
              <a:t>ES BÁSICAMENTE UNA AFIRMACIÓN O UNA INTERROGANTE QUE EL INVESTIGADOR SE PLANTEA ACERCA DEL FENÓMENO QUE ESTÁ </a:t>
            </a:r>
            <a:r>
              <a:rPr lang="es-ES" sz="3600" b="1" dirty="0" smtClean="0"/>
              <a:t>ESTUDIANDO. </a:t>
            </a:r>
          </a:p>
          <a:p>
            <a:pPr algn="ctr">
              <a:lnSpc>
                <a:spcPct val="200000"/>
              </a:lnSpc>
            </a:pPr>
            <a:r>
              <a:rPr lang="es-ES" sz="3600" b="1" dirty="0" smtClean="0"/>
              <a:t>ES </a:t>
            </a:r>
            <a:r>
              <a:rPr lang="es-ES" sz="3600" b="1" dirty="0"/>
              <a:t>UNA FORMA PRECISA Y CLARA DE EXPRESAR LO QUE SE DESEA SABER DEL TEMA O SITUACIÓN QUE PRETENDE ESTUDIAR.</a:t>
            </a:r>
          </a:p>
          <a:p>
            <a:pPr algn="ctr">
              <a:lnSpc>
                <a:spcPct val="200000"/>
              </a:lnSpc>
            </a:pPr>
            <a:r>
              <a:rPr lang="es-ES" sz="3600" b="1" dirty="0" smtClean="0"/>
              <a:t>EXPRESA </a:t>
            </a:r>
            <a:r>
              <a:rPr lang="es-ES" sz="3600" b="1" dirty="0"/>
              <a:t>QUÉ SE QUIERE SABER, ACERCA DE QUÉ( CUÁL EVENTO, CARACTERÍSTICA O SITUACIÓN), EN QUIÉNES, EN CUÁL CONTEXTO Y CUÁNDO</a:t>
            </a:r>
            <a:endParaRPr lang="es-ES" sz="2500" dirty="0"/>
          </a:p>
        </p:txBody>
      </p:sp>
    </p:spTree>
    <p:extLst>
      <p:ext uri="{BB962C8B-B14F-4D97-AF65-F5344CB8AC3E}">
        <p14:creationId xmlns="" xmlns:p14="http://schemas.microsoft.com/office/powerpoint/2010/main" val="4289335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38835" y="753036"/>
            <a:ext cx="8915400" cy="4635115"/>
          </a:xfrm>
          <a:prstGeom prst="rect">
            <a:avLst/>
          </a:prstGeom>
          <a:ln>
            <a:solidFill>
              <a:schemeClr val="tx1"/>
            </a:solidFill>
          </a:ln>
        </p:spPr>
        <p:txBody>
          <a:bodyPr wrap="square">
            <a:spAutoFit/>
          </a:bodyPr>
          <a:lstStyle/>
          <a:p>
            <a:pPr algn="ctr">
              <a:lnSpc>
                <a:spcPct val="90000"/>
              </a:lnSpc>
            </a:pPr>
            <a:r>
              <a:rPr lang="es-ES" sz="2000" b="1" dirty="0"/>
              <a:t>AL PLANTEAR EL PROBLEMA SE RECOMIENDA </a:t>
            </a:r>
            <a:r>
              <a:rPr lang="es-ES" sz="2000" b="1" dirty="0" smtClean="0"/>
              <a:t>TENER  EN CUENTA LAS </a:t>
            </a:r>
            <a:r>
              <a:rPr lang="es-ES" sz="2000" b="1" dirty="0"/>
              <a:t>SIGUIENTES </a:t>
            </a:r>
            <a:r>
              <a:rPr lang="es-ES" sz="2000" b="1" dirty="0" smtClean="0"/>
              <a:t>INTERROGANTES:</a:t>
            </a:r>
          </a:p>
          <a:p>
            <a:pPr algn="ctr">
              <a:lnSpc>
                <a:spcPct val="90000"/>
              </a:lnSpc>
            </a:pPr>
            <a:endParaRPr lang="es-ES" b="1" dirty="0" smtClean="0">
              <a:solidFill>
                <a:srgbClr val="FF0000"/>
              </a:solidFill>
            </a:endParaRPr>
          </a:p>
          <a:p>
            <a:pPr>
              <a:lnSpc>
                <a:spcPct val="90000"/>
              </a:lnSpc>
            </a:pPr>
            <a:endParaRPr lang="es-ES" sz="1400" dirty="0">
              <a:solidFill>
                <a:schemeClr val="folHlink"/>
              </a:solidFill>
            </a:endParaRPr>
          </a:p>
          <a:p>
            <a:pPr algn="ctr">
              <a:spcBef>
                <a:spcPct val="0"/>
              </a:spcBef>
            </a:pPr>
            <a:r>
              <a:rPr lang="es-ES" sz="2000" b="1" dirty="0" smtClean="0"/>
              <a:t>1. </a:t>
            </a:r>
            <a:r>
              <a:rPr lang="es-ES" sz="1400" b="1" dirty="0" smtClean="0"/>
              <a:t>¿</a:t>
            </a:r>
            <a:r>
              <a:rPr lang="es-ES" sz="2400" b="1" dirty="0" smtClean="0"/>
              <a:t>CUÁLES </a:t>
            </a:r>
            <a:r>
              <a:rPr lang="es-ES" sz="2400" b="1" dirty="0"/>
              <a:t>SON LOS ELEMENTOS DEL PROBLEMA: DATOS, SITUACIONES, Y CONCEPTOS RELACIONADOS CON EL MISMO.</a:t>
            </a:r>
          </a:p>
          <a:p>
            <a:pPr algn="ctr">
              <a:spcBef>
                <a:spcPct val="0"/>
              </a:spcBef>
              <a:buFontTx/>
              <a:buAutoNum type="arabicPeriod"/>
            </a:pPr>
            <a:endParaRPr lang="es-ES" sz="2400" b="1" dirty="0"/>
          </a:p>
          <a:p>
            <a:pPr algn="ctr">
              <a:spcBef>
                <a:spcPct val="0"/>
              </a:spcBef>
            </a:pPr>
            <a:r>
              <a:rPr lang="es-ES" sz="2400" b="1" dirty="0" smtClean="0"/>
              <a:t>2. ¿CUÁLES </a:t>
            </a:r>
            <a:r>
              <a:rPr lang="es-ES" sz="2400" b="1" dirty="0"/>
              <a:t>SON LOS HECHOS ANTERIORES QUE GUARDAN RELACIÓN CON EL PROBLEMA?</a:t>
            </a:r>
          </a:p>
          <a:p>
            <a:pPr algn="ctr">
              <a:spcBef>
                <a:spcPct val="0"/>
              </a:spcBef>
              <a:buFontTx/>
              <a:buAutoNum type="arabicPeriod"/>
            </a:pPr>
            <a:endParaRPr lang="es-ES" sz="2400" b="1" dirty="0"/>
          </a:p>
          <a:p>
            <a:pPr algn="ctr">
              <a:spcBef>
                <a:spcPct val="0"/>
              </a:spcBef>
            </a:pPr>
            <a:r>
              <a:rPr lang="es-ES" sz="2400" b="1" dirty="0" smtClean="0"/>
              <a:t>3. ¿CUÁL </a:t>
            </a:r>
            <a:r>
              <a:rPr lang="es-ES" sz="2400" b="1" dirty="0"/>
              <a:t>ES LA SITUACIÓN ACTUAL?</a:t>
            </a:r>
          </a:p>
          <a:p>
            <a:pPr algn="ctr">
              <a:spcBef>
                <a:spcPct val="0"/>
              </a:spcBef>
              <a:buFontTx/>
              <a:buAutoNum type="arabicPeriod"/>
            </a:pPr>
            <a:endParaRPr lang="es-ES" sz="2400" b="1" dirty="0"/>
          </a:p>
          <a:p>
            <a:pPr algn="ctr">
              <a:spcBef>
                <a:spcPct val="0"/>
              </a:spcBef>
            </a:pPr>
            <a:r>
              <a:rPr lang="es-ES" sz="2400" b="1" dirty="0" smtClean="0"/>
              <a:t>4. ¿CUÁL </a:t>
            </a:r>
            <a:r>
              <a:rPr lang="es-ES" sz="2400" b="1" dirty="0"/>
              <a:t>ES LA RELEVANCIA  DEL PROBLEMA?</a:t>
            </a:r>
          </a:p>
          <a:p>
            <a:pPr>
              <a:lnSpc>
                <a:spcPct val="90000"/>
              </a:lnSpc>
            </a:pPr>
            <a:endParaRPr lang="es-ES" sz="1400" dirty="0">
              <a:solidFill>
                <a:schemeClr val="folHlink"/>
              </a:solidFill>
            </a:endParaRPr>
          </a:p>
        </p:txBody>
      </p:sp>
    </p:spTree>
    <p:extLst>
      <p:ext uri="{BB962C8B-B14F-4D97-AF65-F5344CB8AC3E}">
        <p14:creationId xmlns="" xmlns:p14="http://schemas.microsoft.com/office/powerpoint/2010/main" val="93437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09482" y="1133146"/>
            <a:ext cx="7516906" cy="3453253"/>
          </a:xfrm>
          <a:prstGeom prst="rect">
            <a:avLst/>
          </a:prstGeom>
          <a:ln>
            <a:solidFill>
              <a:schemeClr val="tx1"/>
            </a:solidFill>
          </a:ln>
        </p:spPr>
        <p:txBody>
          <a:bodyPr wrap="square">
            <a:spAutoFit/>
          </a:bodyPr>
          <a:lstStyle/>
          <a:p>
            <a:pPr algn="ctr"/>
            <a:r>
              <a:rPr lang="es-ES" sz="2000" b="1" dirty="0"/>
              <a:t>LA FORMULACIÓN DEL </a:t>
            </a:r>
            <a:r>
              <a:rPr lang="es-ES" sz="2000" b="1" dirty="0" smtClean="0"/>
              <a:t>PROBLEMA</a:t>
            </a:r>
          </a:p>
          <a:p>
            <a:pPr algn="ctr"/>
            <a:endParaRPr lang="es-ES" b="1" dirty="0" smtClean="0">
              <a:solidFill>
                <a:srgbClr val="FF0000"/>
              </a:solidFill>
            </a:endParaRPr>
          </a:p>
          <a:p>
            <a:endParaRPr lang="es-ES" sz="1200" dirty="0">
              <a:solidFill>
                <a:schemeClr val="folHlink"/>
              </a:solidFill>
            </a:endParaRPr>
          </a:p>
          <a:p>
            <a:pPr algn="ctr">
              <a:lnSpc>
                <a:spcPct val="90000"/>
              </a:lnSpc>
            </a:pPr>
            <a:r>
              <a:rPr lang="es-ES" sz="2000" b="1" dirty="0"/>
              <a:t>CONSISTE EN LA PRESENTACIÓN ORACIONAL DEL MISMO, ES DECIR, “REDUCCIÓN DEL PROBLEMA A TÉRMINOS CONCRETOS, EXPLÍCITOS, CLAROS Y PRECISOS</a:t>
            </a:r>
            <a:r>
              <a:rPr lang="es-ES" sz="2000" b="1" dirty="0" smtClean="0"/>
              <a:t>.”</a:t>
            </a:r>
          </a:p>
          <a:p>
            <a:pPr algn="r">
              <a:lnSpc>
                <a:spcPct val="90000"/>
              </a:lnSpc>
            </a:pPr>
            <a:r>
              <a:rPr lang="es-ES" sz="1600" b="1" dirty="0" smtClean="0"/>
              <a:t>(</a:t>
            </a:r>
            <a:r>
              <a:rPr lang="es-ES" sz="1600" b="1" dirty="0"/>
              <a:t>TAMAYO, 1993)</a:t>
            </a:r>
            <a:endParaRPr lang="es-ES" sz="2000" b="1" dirty="0"/>
          </a:p>
          <a:p>
            <a:pPr algn="ctr">
              <a:lnSpc>
                <a:spcPct val="90000"/>
              </a:lnSpc>
            </a:pPr>
            <a:endParaRPr lang="es-ES" sz="2000" b="1" dirty="0" smtClean="0"/>
          </a:p>
          <a:p>
            <a:pPr algn="ctr">
              <a:lnSpc>
                <a:spcPct val="90000"/>
              </a:lnSpc>
            </a:pPr>
            <a:endParaRPr lang="es-ES" sz="2000" b="1" dirty="0"/>
          </a:p>
          <a:p>
            <a:pPr algn="ctr">
              <a:lnSpc>
                <a:spcPct val="90000"/>
              </a:lnSpc>
            </a:pPr>
            <a:r>
              <a:rPr lang="es-ES" sz="2000" b="1" i="1" dirty="0"/>
              <a:t>ADEMÁS DE LA FORMA INTERROGATIVA, LA FORMULACIÓN DEL PROBLEMA PUEDE ADOPTAR TAMBIÉN LA FORMA DECLARATIVA</a:t>
            </a:r>
          </a:p>
          <a:p>
            <a:endParaRPr lang="es-ES" sz="1400" dirty="0" smtClean="0">
              <a:solidFill>
                <a:schemeClr val="folHlink"/>
              </a:solidFill>
            </a:endParaRPr>
          </a:p>
          <a:p>
            <a:endParaRPr lang="es-ES" sz="1400" dirty="0"/>
          </a:p>
        </p:txBody>
      </p:sp>
    </p:spTree>
    <p:extLst>
      <p:ext uri="{BB962C8B-B14F-4D97-AF65-F5344CB8AC3E}">
        <p14:creationId xmlns="" xmlns:p14="http://schemas.microsoft.com/office/powerpoint/2010/main" val="1247799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89412" y="365125"/>
            <a:ext cx="5351929" cy="898899"/>
          </a:xfrm>
          <a:ln>
            <a:solidFill>
              <a:srgbClr val="002060"/>
            </a:solidFill>
          </a:ln>
        </p:spPr>
        <p:txBody>
          <a:bodyPr>
            <a:normAutofit/>
          </a:bodyPr>
          <a:lstStyle/>
          <a:p>
            <a:pPr algn="ctr"/>
            <a:r>
              <a:rPr lang="es-ES" sz="3600" b="1" dirty="0"/>
              <a:t>EJEMPLOS</a:t>
            </a:r>
          </a:p>
        </p:txBody>
      </p:sp>
      <p:sp>
        <p:nvSpPr>
          <p:cNvPr id="3" name="Marcador de contenido 2"/>
          <p:cNvSpPr>
            <a:spLocks noGrp="1"/>
          </p:cNvSpPr>
          <p:nvPr>
            <p:ph sz="half" idx="1"/>
          </p:nvPr>
        </p:nvSpPr>
        <p:spPr>
          <a:xfrm>
            <a:off x="838200" y="1825625"/>
            <a:ext cx="4755776" cy="3849034"/>
          </a:xfrm>
          <a:ln>
            <a:solidFill>
              <a:schemeClr val="accent6">
                <a:lumMod val="75000"/>
              </a:schemeClr>
            </a:solidFill>
          </a:ln>
        </p:spPr>
        <p:txBody>
          <a:bodyPr>
            <a:normAutofit fontScale="92500" lnSpcReduction="20000"/>
          </a:bodyPr>
          <a:lstStyle/>
          <a:p>
            <a:pPr marL="0" indent="0" algn="ctr">
              <a:buNone/>
            </a:pPr>
            <a:r>
              <a:rPr lang="es-ES" sz="3000" b="1" dirty="0"/>
              <a:t>EN FORMA </a:t>
            </a:r>
            <a:r>
              <a:rPr lang="es-ES" sz="3000" b="1" dirty="0" smtClean="0"/>
              <a:t>INTERROGATIVA</a:t>
            </a:r>
          </a:p>
          <a:p>
            <a:pPr marL="0" indent="0" algn="ctr">
              <a:buNone/>
            </a:pPr>
            <a:endParaRPr lang="es-ES" sz="3500" b="1" dirty="0"/>
          </a:p>
          <a:p>
            <a:pPr algn="ctr">
              <a:buNone/>
            </a:pPr>
            <a:r>
              <a:rPr lang="es-ES" sz="3000" b="1" i="1" dirty="0"/>
              <a:t>    ¿CUÁLES SON LOS FACTORES QUE </a:t>
            </a:r>
            <a:r>
              <a:rPr lang="es-ES" sz="3000" b="1" i="1" dirty="0" smtClean="0"/>
              <a:t>INCIDIERON </a:t>
            </a:r>
            <a:r>
              <a:rPr lang="es-ES" sz="3000" b="1" i="1" dirty="0"/>
              <a:t>EN EL RENDIMIENTO DE LOS ATLETAS DEL ÁREA DE VELOCIDAD DEL EQUIPO JUVENIL CUBANO DE ATLETISMO DURANTE </a:t>
            </a:r>
            <a:r>
              <a:rPr lang="es-ES" sz="3000" b="1" i="1" dirty="0" smtClean="0"/>
              <a:t>EL CUATRIENIO 2014-2018?</a:t>
            </a:r>
            <a:endParaRPr lang="es-ES" sz="3500" b="1" i="1" dirty="0"/>
          </a:p>
        </p:txBody>
      </p:sp>
      <p:sp>
        <p:nvSpPr>
          <p:cNvPr id="4" name="Marcador de contenido 3"/>
          <p:cNvSpPr>
            <a:spLocks noGrp="1"/>
          </p:cNvSpPr>
          <p:nvPr>
            <p:ph sz="half" idx="2"/>
          </p:nvPr>
        </p:nvSpPr>
        <p:spPr>
          <a:xfrm>
            <a:off x="6010836" y="1825625"/>
            <a:ext cx="4867835" cy="3849034"/>
          </a:xfrm>
          <a:ln>
            <a:solidFill>
              <a:schemeClr val="accent6">
                <a:lumMod val="75000"/>
              </a:schemeClr>
            </a:solidFill>
          </a:ln>
        </p:spPr>
        <p:txBody>
          <a:bodyPr>
            <a:normAutofit fontScale="92500" lnSpcReduction="20000"/>
          </a:bodyPr>
          <a:lstStyle/>
          <a:p>
            <a:pPr marL="0" indent="0" algn="ctr">
              <a:buNone/>
            </a:pPr>
            <a:endParaRPr lang="es-ES" b="1" i="1" dirty="0" smtClean="0"/>
          </a:p>
          <a:p>
            <a:pPr marL="0" indent="0" algn="ctr">
              <a:buNone/>
            </a:pPr>
            <a:r>
              <a:rPr lang="es-ES" b="1" i="1" dirty="0" smtClean="0"/>
              <a:t>EN </a:t>
            </a:r>
            <a:r>
              <a:rPr lang="es-ES" b="1" i="1" dirty="0"/>
              <a:t>FORMA DECLARATIVA</a:t>
            </a:r>
          </a:p>
          <a:p>
            <a:pPr>
              <a:buNone/>
            </a:pPr>
            <a:r>
              <a:rPr lang="es-ES" sz="2400" i="1" dirty="0"/>
              <a:t>   </a:t>
            </a:r>
            <a:endParaRPr lang="es-ES" sz="2400" i="1" dirty="0" smtClean="0"/>
          </a:p>
          <a:p>
            <a:pPr algn="ctr">
              <a:buNone/>
            </a:pPr>
            <a:r>
              <a:rPr lang="es-ES" sz="2400" i="1" dirty="0" smtClean="0"/>
              <a:t>  </a:t>
            </a:r>
            <a:r>
              <a:rPr lang="es-ES" b="1" i="1" dirty="0"/>
              <a:t>DETERMINACIÓN DE LOS FACTORES QUE </a:t>
            </a:r>
            <a:r>
              <a:rPr lang="es-ES" b="1" i="1" dirty="0" smtClean="0"/>
              <a:t>INCIDIERON </a:t>
            </a:r>
            <a:r>
              <a:rPr lang="es-ES" b="1" i="1" dirty="0"/>
              <a:t>EN EL RENDIMIENTO DE LOS ATLETAS DEL ÁREA DE VELOCIDAD DEL EQUIPO JUVENIL CUBANO DE ATLETISMO DURANTE </a:t>
            </a:r>
            <a:r>
              <a:rPr lang="es-ES" b="1" i="1" dirty="0" smtClean="0"/>
              <a:t>EL CUATRIENIO 2014-2018</a:t>
            </a:r>
            <a:endParaRPr lang="es-ES" b="1" i="1" dirty="0"/>
          </a:p>
          <a:p>
            <a:pPr algn="ctr">
              <a:buNone/>
            </a:pPr>
            <a:endParaRPr lang="es-ES" b="1" i="1" dirty="0"/>
          </a:p>
        </p:txBody>
      </p:sp>
    </p:spTree>
    <p:extLst>
      <p:ext uri="{BB962C8B-B14F-4D97-AF65-F5344CB8AC3E}">
        <p14:creationId xmlns="" xmlns:p14="http://schemas.microsoft.com/office/powerpoint/2010/main" val="1474525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26340" y="739152"/>
            <a:ext cx="6858001" cy="5201424"/>
          </a:xfrm>
          <a:prstGeom prst="rect">
            <a:avLst/>
          </a:prstGeom>
          <a:ln>
            <a:solidFill>
              <a:schemeClr val="tx1"/>
            </a:solidFill>
          </a:ln>
        </p:spPr>
        <p:txBody>
          <a:bodyPr wrap="square">
            <a:spAutoFit/>
          </a:bodyPr>
          <a:lstStyle/>
          <a:p>
            <a:pPr algn="ctr"/>
            <a:r>
              <a:rPr lang="es-ES" sz="2400" b="1" dirty="0"/>
              <a:t>LOS REQUISITOS QUE DEBEN CUMPLIR LOS PROBLEMAS </a:t>
            </a:r>
            <a:r>
              <a:rPr lang="es-ES" sz="2400" b="1" dirty="0" smtClean="0"/>
              <a:t>CIENTÍFICOS</a:t>
            </a:r>
          </a:p>
          <a:p>
            <a:pPr algn="ctr"/>
            <a:endParaRPr lang="es-ES" sz="3200" b="1" dirty="0" smtClean="0">
              <a:solidFill>
                <a:srgbClr val="FF0000"/>
              </a:solidFill>
            </a:endParaRPr>
          </a:p>
          <a:p>
            <a:pPr algn="ctr"/>
            <a:endParaRPr lang="es-ES" sz="2800" b="1" dirty="0">
              <a:solidFill>
                <a:srgbClr val="FF0000"/>
              </a:solidFill>
            </a:endParaRPr>
          </a:p>
          <a:p>
            <a:pPr marL="571500" indent="-571500" algn="ctr">
              <a:buFont typeface="Wingdings" panose="05000000000000000000" pitchFamily="2" charset="2"/>
              <a:buChar char="Ø"/>
            </a:pPr>
            <a:r>
              <a:rPr lang="es-ES" sz="2800" dirty="0"/>
              <a:t>OBJETIVIDAD</a:t>
            </a:r>
          </a:p>
          <a:p>
            <a:pPr algn="ctr"/>
            <a:endParaRPr lang="es-ES" sz="2800" dirty="0"/>
          </a:p>
          <a:p>
            <a:pPr marL="571500" indent="-571500" algn="ctr">
              <a:buFont typeface="Wingdings" panose="05000000000000000000" pitchFamily="2" charset="2"/>
              <a:buChar char="Ø"/>
            </a:pPr>
            <a:r>
              <a:rPr lang="es-ES" sz="2800" dirty="0"/>
              <a:t>ESPECIFICIDAD</a:t>
            </a:r>
          </a:p>
          <a:p>
            <a:pPr algn="ctr"/>
            <a:endParaRPr lang="es-ES" sz="2800" dirty="0"/>
          </a:p>
          <a:p>
            <a:pPr marL="571500" indent="-571500" algn="ctr">
              <a:buFont typeface="Wingdings" panose="05000000000000000000" pitchFamily="2" charset="2"/>
              <a:buChar char="Ø"/>
            </a:pPr>
            <a:r>
              <a:rPr lang="es-ES" sz="2800" dirty="0"/>
              <a:t>CONTRASTABILIDAD EMPÍRICA</a:t>
            </a:r>
          </a:p>
          <a:p>
            <a:pPr algn="ctr"/>
            <a:endParaRPr lang="es-ES" sz="2800" dirty="0"/>
          </a:p>
          <a:p>
            <a:pPr marL="571500" indent="-571500" algn="ctr">
              <a:buFont typeface="Wingdings" panose="05000000000000000000" pitchFamily="2" charset="2"/>
              <a:buChar char="Ø"/>
            </a:pPr>
            <a:r>
              <a:rPr lang="es-ES" sz="2800" dirty="0"/>
              <a:t>UTILIDAD</a:t>
            </a:r>
          </a:p>
          <a:p>
            <a:pPr algn="ctr"/>
            <a:endParaRPr lang="es-ES" sz="2800" b="1" dirty="0">
              <a:solidFill>
                <a:srgbClr val="FF0000"/>
              </a:solidFill>
            </a:endParaRPr>
          </a:p>
        </p:txBody>
      </p:sp>
    </p:spTree>
    <p:extLst>
      <p:ext uri="{BB962C8B-B14F-4D97-AF65-F5344CB8AC3E}">
        <p14:creationId xmlns="" xmlns:p14="http://schemas.microsoft.com/office/powerpoint/2010/main" val="871532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6036" y="2624137"/>
            <a:ext cx="2696788" cy="1315851"/>
          </a:xfrm>
          <a:ln>
            <a:solidFill>
              <a:schemeClr val="accent6">
                <a:lumMod val="75000"/>
              </a:schemeClr>
            </a:solidFill>
          </a:ln>
        </p:spPr>
        <p:txBody>
          <a:bodyPr>
            <a:normAutofit/>
          </a:bodyPr>
          <a:lstStyle/>
          <a:p>
            <a:pPr algn="ctr"/>
            <a:r>
              <a:rPr lang="es-ES" sz="2800" b="1" dirty="0"/>
              <a:t>VALORACIÓN DEL PROBLEMA</a:t>
            </a:r>
            <a:br>
              <a:rPr lang="es-ES" sz="2800" b="1" dirty="0"/>
            </a:br>
            <a:endParaRPr lang="es-ES" sz="2800" b="1" dirty="0"/>
          </a:p>
        </p:txBody>
      </p:sp>
      <p:sp>
        <p:nvSpPr>
          <p:cNvPr id="7" name="Rectángulo 6"/>
          <p:cNvSpPr/>
          <p:nvPr/>
        </p:nvSpPr>
        <p:spPr>
          <a:xfrm>
            <a:off x="3859306" y="1264025"/>
            <a:ext cx="5607423" cy="4154984"/>
          </a:xfrm>
          <a:prstGeom prst="rect">
            <a:avLst/>
          </a:prstGeom>
          <a:ln>
            <a:solidFill>
              <a:srgbClr val="002060"/>
            </a:solidFill>
          </a:ln>
        </p:spPr>
        <p:txBody>
          <a:bodyPr wrap="square">
            <a:spAutoFit/>
          </a:bodyPr>
          <a:lstStyle/>
          <a:p>
            <a:pPr algn="ctr"/>
            <a:r>
              <a:rPr lang="es-ES" sz="2400" b="1" dirty="0"/>
              <a:t>REAL</a:t>
            </a:r>
          </a:p>
          <a:p>
            <a:pPr algn="ctr"/>
            <a:endParaRPr lang="es-ES" sz="2400" b="1" dirty="0"/>
          </a:p>
          <a:p>
            <a:pPr algn="ctr"/>
            <a:r>
              <a:rPr lang="es-ES" sz="2400" b="1" dirty="0"/>
              <a:t>FACTIBLE</a:t>
            </a:r>
          </a:p>
          <a:p>
            <a:pPr algn="ctr"/>
            <a:endParaRPr lang="es-ES" sz="2400" b="1" dirty="0"/>
          </a:p>
          <a:p>
            <a:pPr algn="ctr"/>
            <a:r>
              <a:rPr lang="es-ES" sz="2400" b="1" dirty="0"/>
              <a:t>RELEVANTE</a:t>
            </a:r>
          </a:p>
          <a:p>
            <a:pPr algn="ctr"/>
            <a:endParaRPr lang="es-ES" sz="2400" b="1" dirty="0"/>
          </a:p>
          <a:p>
            <a:pPr algn="ctr"/>
            <a:r>
              <a:rPr lang="es-ES" sz="2400" b="1" dirty="0"/>
              <a:t>RESOLUBLE</a:t>
            </a:r>
          </a:p>
          <a:p>
            <a:pPr algn="ctr"/>
            <a:endParaRPr lang="es-ES" sz="2400" b="1" dirty="0"/>
          </a:p>
          <a:p>
            <a:pPr algn="ctr"/>
            <a:r>
              <a:rPr lang="es-ES" sz="2400" b="1" dirty="0"/>
              <a:t>GENERADOR DE CONOCIMIENTOS</a:t>
            </a:r>
          </a:p>
          <a:p>
            <a:pPr algn="ctr"/>
            <a:endParaRPr lang="es-ES" sz="2400" b="1" dirty="0"/>
          </a:p>
          <a:p>
            <a:pPr algn="ctr"/>
            <a:r>
              <a:rPr lang="es-ES" sz="2400" b="1" dirty="0"/>
              <a:t>GENERADOR DE NUEVOS PROBLEMAS</a:t>
            </a:r>
          </a:p>
        </p:txBody>
      </p:sp>
    </p:spTree>
    <p:extLst>
      <p:ext uri="{BB962C8B-B14F-4D97-AF65-F5344CB8AC3E}">
        <p14:creationId xmlns="" xmlns:p14="http://schemas.microsoft.com/office/powerpoint/2010/main" val="1187459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84294" y="833719"/>
            <a:ext cx="7422776" cy="4708981"/>
          </a:xfrm>
          <a:prstGeom prst="rect">
            <a:avLst/>
          </a:prstGeom>
          <a:ln>
            <a:solidFill>
              <a:srgbClr val="002060"/>
            </a:solidFill>
          </a:ln>
        </p:spPr>
        <p:txBody>
          <a:bodyPr wrap="square">
            <a:spAutoFit/>
          </a:bodyPr>
          <a:lstStyle/>
          <a:p>
            <a:pPr algn="ctr">
              <a:spcBef>
                <a:spcPct val="0"/>
              </a:spcBef>
            </a:pPr>
            <a:r>
              <a:rPr lang="es-ES" sz="2800" b="1" dirty="0"/>
              <a:t>LOS EJEMPLOS ANTERIORES CUMPLEN CON LAS SIGUIENTES CONDICIONES</a:t>
            </a:r>
            <a:r>
              <a:rPr lang="es-ES" sz="2400" b="1" dirty="0" smtClean="0"/>
              <a:t>:</a:t>
            </a:r>
          </a:p>
          <a:p>
            <a:pPr algn="ctr">
              <a:spcBef>
                <a:spcPct val="0"/>
              </a:spcBef>
            </a:pPr>
            <a:endParaRPr lang="es-ES" sz="2000" b="1" dirty="0"/>
          </a:p>
          <a:p>
            <a:pPr algn="ctr">
              <a:spcBef>
                <a:spcPct val="0"/>
              </a:spcBef>
            </a:pPr>
            <a:endParaRPr lang="es-ES" sz="2000" b="1" dirty="0" smtClean="0"/>
          </a:p>
          <a:p>
            <a:pPr marL="342900" indent="-342900" algn="ctr">
              <a:spcBef>
                <a:spcPct val="0"/>
              </a:spcBef>
              <a:buFont typeface="+mj-lt"/>
              <a:buAutoNum type="arabicPeriod"/>
            </a:pPr>
            <a:r>
              <a:rPr lang="es-ES" sz="2400" b="1" dirty="0"/>
              <a:t>CARECEN DE EXPRESIONES QUE IMPLICAN JUICIOS DE VALOR: BUENO, MALO, MEJOR, ETC</a:t>
            </a:r>
            <a:r>
              <a:rPr lang="es-ES" sz="2400" b="1" dirty="0" smtClean="0"/>
              <a:t>.</a:t>
            </a:r>
          </a:p>
          <a:p>
            <a:pPr marL="342900" indent="-342900" algn="ctr">
              <a:spcBef>
                <a:spcPct val="0"/>
              </a:spcBef>
              <a:buFont typeface="+mj-lt"/>
              <a:buAutoNum type="arabicPeriod"/>
            </a:pPr>
            <a:endParaRPr lang="es-ES" sz="2400" b="1" dirty="0" smtClean="0"/>
          </a:p>
          <a:p>
            <a:pPr marL="342900" indent="-342900" algn="ctr">
              <a:spcBef>
                <a:spcPct val="0"/>
              </a:spcBef>
              <a:buFont typeface="+mj-lt"/>
              <a:buAutoNum type="arabicPeriod"/>
            </a:pPr>
            <a:r>
              <a:rPr lang="es-ES" sz="2400" b="1" dirty="0" smtClean="0"/>
              <a:t>NO </a:t>
            </a:r>
            <a:r>
              <a:rPr lang="es-ES" sz="2400" b="1" dirty="0"/>
              <a:t>ORIGINAN RESPUESTAS TALES COMO</a:t>
            </a:r>
            <a:r>
              <a:rPr lang="es-ES" sz="2000" b="1" dirty="0"/>
              <a:t> </a:t>
            </a:r>
            <a:r>
              <a:rPr lang="es-ES" sz="2800" b="1" dirty="0"/>
              <a:t>SI </a:t>
            </a:r>
            <a:r>
              <a:rPr lang="es-ES" sz="2000" b="1" dirty="0"/>
              <a:t>O </a:t>
            </a:r>
            <a:r>
              <a:rPr lang="es-ES" sz="2800" b="1" dirty="0"/>
              <a:t>NO.</a:t>
            </a:r>
          </a:p>
          <a:p>
            <a:pPr algn="ctr">
              <a:spcBef>
                <a:spcPct val="0"/>
              </a:spcBef>
              <a:buFontTx/>
              <a:buAutoNum type="arabicPeriod"/>
            </a:pPr>
            <a:endParaRPr lang="es-ES" sz="2800" b="1" dirty="0"/>
          </a:p>
          <a:p>
            <a:pPr marL="342900" indent="-342900" algn="ctr">
              <a:spcBef>
                <a:spcPct val="0"/>
              </a:spcBef>
              <a:buFont typeface="+mj-lt"/>
              <a:buAutoNum type="arabicPeriod"/>
            </a:pPr>
            <a:r>
              <a:rPr lang="es-ES" sz="2400" b="1" dirty="0"/>
              <a:t>ESTÁN DELIMITADOS EN CUANTO A TIEMPO, ESPACIO Y POBLACIÓN</a:t>
            </a:r>
            <a:r>
              <a:rPr lang="es-ES" dirty="0"/>
              <a:t> </a:t>
            </a:r>
          </a:p>
          <a:p>
            <a:pPr algn="ctr">
              <a:spcBef>
                <a:spcPct val="0"/>
              </a:spcBef>
            </a:pPr>
            <a:endParaRPr lang="es-ES" sz="2800" b="1" dirty="0"/>
          </a:p>
        </p:txBody>
      </p:sp>
    </p:spTree>
    <p:extLst>
      <p:ext uri="{BB962C8B-B14F-4D97-AF65-F5344CB8AC3E}">
        <p14:creationId xmlns="" xmlns:p14="http://schemas.microsoft.com/office/powerpoint/2010/main" val="2181474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 xmlns:p14="http://schemas.microsoft.com/office/powerpoint/2010/main" val="30976120"/>
              </p:ext>
            </p:extLst>
          </p:nvPr>
        </p:nvGraphicFramePr>
        <p:xfrm>
          <a:off x="1116106" y="1223682"/>
          <a:ext cx="8996082" cy="5465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2514600" y="403412"/>
            <a:ext cx="7691718" cy="523220"/>
          </a:xfrm>
          <a:prstGeom prst="rect">
            <a:avLst/>
          </a:prstGeom>
          <a:noFill/>
          <a:ln>
            <a:solidFill>
              <a:schemeClr val="tx1"/>
            </a:solidFill>
          </a:ln>
        </p:spPr>
        <p:txBody>
          <a:bodyPr wrap="square" rtlCol="0">
            <a:spAutoFit/>
          </a:bodyPr>
          <a:lstStyle/>
          <a:p>
            <a:pPr algn="ctr"/>
            <a:r>
              <a:rPr lang="es-ES" sz="2800" b="1" dirty="0" smtClean="0"/>
              <a:t>NIVELES DEL PROBLEMA</a:t>
            </a:r>
            <a:endParaRPr lang="es-ES" sz="2800" b="1" dirty="0"/>
          </a:p>
        </p:txBody>
      </p:sp>
    </p:spTree>
    <p:extLst>
      <p:ext uri="{BB962C8B-B14F-4D97-AF65-F5344CB8AC3E}">
        <p14:creationId xmlns="" xmlns:p14="http://schemas.microsoft.com/office/powerpoint/2010/main" val="2164645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329" y="2380128"/>
            <a:ext cx="3786001" cy="820271"/>
          </a:xfrm>
          <a:ln>
            <a:solidFill>
              <a:srgbClr val="002060"/>
            </a:solidFill>
          </a:ln>
        </p:spPr>
        <p:txBody>
          <a:bodyPr>
            <a:noAutofit/>
          </a:bodyPr>
          <a:lstStyle/>
          <a:p>
            <a:r>
              <a:rPr lang="es-ES" sz="2400" b="1" dirty="0" smtClean="0"/>
              <a:t>¿</a:t>
            </a:r>
            <a:r>
              <a:rPr lang="es-ES" sz="1600" b="1" dirty="0" smtClean="0"/>
              <a:t>QUÉ ES  A LO PRIMERO QUE ENFRENTA UN PROFESOR - INVESTIGADOR EN SUS AULAS O ÁREAS DE PRÁCTICAS DEPORTIVAS O DE EF?</a:t>
            </a:r>
            <a:endParaRPr lang="es-ES" sz="1600" b="1" dirty="0"/>
          </a:p>
        </p:txBody>
      </p:sp>
      <p:sp>
        <p:nvSpPr>
          <p:cNvPr id="3" name="Marcador de contenido 2"/>
          <p:cNvSpPr>
            <a:spLocks noGrp="1"/>
          </p:cNvSpPr>
          <p:nvPr>
            <p:ph idx="1"/>
          </p:nvPr>
        </p:nvSpPr>
        <p:spPr>
          <a:xfrm>
            <a:off x="3980330" y="463923"/>
            <a:ext cx="6663671" cy="5795683"/>
          </a:xfrm>
          <a:ln>
            <a:solidFill>
              <a:srgbClr val="00B0F0"/>
            </a:solidFill>
          </a:ln>
        </p:spPr>
        <p:txBody>
          <a:bodyPr>
            <a:normAutofit fontScale="85000" lnSpcReduction="20000"/>
          </a:bodyPr>
          <a:lstStyle/>
          <a:p>
            <a:endParaRPr lang="es-ES" sz="2800" dirty="0" smtClean="0"/>
          </a:p>
          <a:p>
            <a:r>
              <a:rPr lang="es-ES" sz="2800" b="1" dirty="0" smtClean="0"/>
              <a:t>UN</a:t>
            </a:r>
            <a:r>
              <a:rPr lang="es-ES" sz="2400" b="1" dirty="0" smtClean="0"/>
              <a:t> </a:t>
            </a:r>
            <a:r>
              <a:rPr lang="es-ES" sz="2400" b="1" dirty="0" smtClean="0">
                <a:latin typeface="Arial" panose="020B0604020202020204" pitchFamily="34" charset="0"/>
                <a:cs typeface="Arial" panose="020B0604020202020204" pitchFamily="34" charset="0"/>
              </a:rPr>
              <a:t>FENÓMENO </a:t>
            </a:r>
            <a:r>
              <a:rPr lang="es-ES" sz="2800" dirty="0" smtClean="0">
                <a:latin typeface="Arial" panose="020B0604020202020204" pitchFamily="34" charset="0"/>
                <a:cs typeface="Arial" panose="020B0604020202020204" pitchFamily="34" charset="0"/>
              </a:rPr>
              <a:t>(</a:t>
            </a:r>
            <a:r>
              <a:rPr lang="es-ES" sz="2400" dirty="0" smtClean="0">
                <a:latin typeface="Arial" panose="020B0604020202020204" pitchFamily="34" charset="0"/>
                <a:cs typeface="Arial" panose="020B0604020202020204" pitchFamily="34" charset="0"/>
              </a:rPr>
              <a:t>manifestación </a:t>
            </a:r>
            <a:r>
              <a:rPr lang="es-ES" sz="2400" dirty="0">
                <a:latin typeface="Arial" panose="020B0604020202020204" pitchFamily="34" charset="0"/>
                <a:cs typeface="Arial" panose="020B0604020202020204" pitchFamily="34" charset="0"/>
              </a:rPr>
              <a:t>que se hace presente a la consciencia de un sujeto y aparece como objeto de su </a:t>
            </a:r>
            <a:r>
              <a:rPr lang="es-ES" sz="2400" dirty="0" smtClean="0">
                <a:latin typeface="Arial" panose="020B0604020202020204" pitchFamily="34" charset="0"/>
                <a:cs typeface="Arial" panose="020B0604020202020204" pitchFamily="34" charset="0"/>
              </a:rPr>
              <a:t>percepción)</a:t>
            </a:r>
          </a:p>
          <a:p>
            <a:r>
              <a:rPr lang="es-ES" sz="2800" b="1" dirty="0" smtClean="0"/>
              <a:t>UNA SITUACIÓN </a:t>
            </a:r>
            <a:r>
              <a:rPr lang="es-ES" sz="3100" dirty="0" smtClean="0"/>
              <a:t>(</a:t>
            </a:r>
            <a:r>
              <a:rPr lang="es-ES" sz="2400" dirty="0" smtClean="0">
                <a:latin typeface="Arial" panose="020B0604020202020204" pitchFamily="34" charset="0"/>
                <a:cs typeface="Arial" panose="020B0604020202020204" pitchFamily="34" charset="0"/>
              </a:rPr>
              <a:t>Conjunto </a:t>
            </a:r>
            <a:r>
              <a:rPr lang="es-ES" sz="2400" dirty="0">
                <a:latin typeface="Arial" panose="020B0604020202020204" pitchFamily="34" charset="0"/>
                <a:cs typeface="Arial" panose="020B0604020202020204" pitchFamily="34" charset="0"/>
              </a:rPr>
              <a:t>de factores o circunstancias </a:t>
            </a:r>
            <a:r>
              <a:rPr lang="es-ES" sz="2400" dirty="0" smtClean="0">
                <a:latin typeface="Arial" panose="020B0604020202020204" pitchFamily="34" charset="0"/>
                <a:cs typeface="Arial" panose="020B0604020202020204" pitchFamily="34" charset="0"/>
              </a:rPr>
              <a:t>     que </a:t>
            </a:r>
            <a:r>
              <a:rPr lang="es-ES" sz="2400" dirty="0">
                <a:latin typeface="Arial" panose="020B0604020202020204" pitchFamily="34" charset="0"/>
                <a:cs typeface="Arial" panose="020B0604020202020204" pitchFamily="34" charset="0"/>
              </a:rPr>
              <a:t>afectan a alguien o algo en un </a:t>
            </a:r>
            <a:r>
              <a:rPr lang="es-ES" sz="2400" dirty="0" smtClean="0">
                <a:latin typeface="Arial" panose="020B0604020202020204" pitchFamily="34" charset="0"/>
                <a:cs typeface="Arial" panose="020B0604020202020204" pitchFamily="34" charset="0"/>
              </a:rPr>
              <a:t>determinado momento</a:t>
            </a:r>
            <a:r>
              <a:rPr lang="es-ES" sz="2400" dirty="0" smtClean="0"/>
              <a:t>)</a:t>
            </a:r>
            <a:endParaRPr lang="es-ES" sz="3100" dirty="0" smtClean="0"/>
          </a:p>
          <a:p>
            <a:pPr marL="0" indent="0" algn="ctr">
              <a:lnSpc>
                <a:spcPct val="150000"/>
              </a:lnSpc>
              <a:buNone/>
            </a:pPr>
            <a:r>
              <a:rPr lang="es-ES" sz="2600" b="1" dirty="0" smtClean="0"/>
              <a:t>QUE SI BIEN ES INDICATIVO DE ALGUNA DIFICULTAD EXISTENTE Y DE UNA CONTRADICCIÓN DE DETERMINADO  TIPO, AÚN NO APARECEN ACLARADAS LAS  POSIBILIDADES Y LA NECESIDAD DE ESTUDIAR DETERMINADO ASPECTO DE ESE FENÓMENO. </a:t>
            </a:r>
          </a:p>
          <a:p>
            <a:pPr marL="0" indent="0" algn="ctr">
              <a:lnSpc>
                <a:spcPct val="150000"/>
              </a:lnSpc>
              <a:buNone/>
            </a:pPr>
            <a:r>
              <a:rPr lang="es-ES" sz="2600" b="1" dirty="0" smtClean="0"/>
              <a:t>ES DECIR,A LO PRIMERO QUE NOS ENFRENTAMOS ES A UNA </a:t>
            </a:r>
          </a:p>
          <a:p>
            <a:pPr marL="0" indent="0" algn="ctr">
              <a:buNone/>
            </a:pPr>
            <a:r>
              <a:rPr lang="es-ES" sz="2600" b="1" dirty="0" smtClean="0"/>
              <a:t>SITUACIÓN PROBLEMÁTICA</a:t>
            </a:r>
            <a:endParaRPr lang="es-ES" sz="2600" b="1" dirty="0"/>
          </a:p>
        </p:txBody>
      </p:sp>
    </p:spTree>
    <p:extLst>
      <p:ext uri="{BB962C8B-B14F-4D97-AF65-F5344CB8AC3E}">
        <p14:creationId xmlns="" xmlns:p14="http://schemas.microsoft.com/office/powerpoint/2010/main" val="4033984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25388" y="376082"/>
            <a:ext cx="9238130" cy="5416868"/>
          </a:xfrm>
          <a:prstGeom prst="rect">
            <a:avLst/>
          </a:prstGeom>
          <a:ln>
            <a:solidFill>
              <a:schemeClr val="accent1"/>
            </a:solidFill>
          </a:ln>
        </p:spPr>
        <p:txBody>
          <a:bodyPr wrap="square">
            <a:spAutoFit/>
          </a:bodyPr>
          <a:lstStyle/>
          <a:p>
            <a:pPr algn="ctr"/>
            <a:r>
              <a:rPr lang="es-ES" sz="2400" b="1" dirty="0"/>
              <a:t>ALGUNOS ERRORES COMUNES AL PLANTER UN PROBLEMA </a:t>
            </a:r>
            <a:r>
              <a:rPr lang="es-ES" sz="2400" b="1" dirty="0" smtClean="0"/>
              <a:t>CIENTÍFICO</a:t>
            </a:r>
            <a:r>
              <a:rPr lang="es-ES" sz="2000" b="1" dirty="0" smtClean="0"/>
              <a:t>:</a:t>
            </a:r>
          </a:p>
          <a:p>
            <a:pPr algn="ctr"/>
            <a:endParaRPr lang="es-ES" sz="2000" b="1" dirty="0" smtClean="0"/>
          </a:p>
          <a:p>
            <a:endParaRPr lang="es-ES" dirty="0"/>
          </a:p>
          <a:p>
            <a:pPr marL="457200" indent="-457200" algn="ctr">
              <a:lnSpc>
                <a:spcPct val="90000"/>
              </a:lnSpc>
              <a:buFont typeface="Wingdings" panose="05000000000000000000" pitchFamily="2" charset="2"/>
              <a:buChar char="ü"/>
            </a:pPr>
            <a:r>
              <a:rPr lang="es-ES" sz="2000" b="1" dirty="0"/>
              <a:t>RECOLECTAR INFORMACIÓN SIN UN PROPÓSITO DEFINIDO, DESPUÉS DE HABER DEJADO ATRÁS LA FASE DE EXPLORACIÓN.</a:t>
            </a:r>
          </a:p>
          <a:p>
            <a:pPr algn="ctr">
              <a:lnSpc>
                <a:spcPct val="90000"/>
              </a:lnSpc>
            </a:pPr>
            <a:endParaRPr lang="es-ES" sz="2000" b="1" dirty="0"/>
          </a:p>
          <a:p>
            <a:pPr marL="457200" indent="-457200" algn="ctr">
              <a:lnSpc>
                <a:spcPct val="90000"/>
              </a:lnSpc>
              <a:buFont typeface="Wingdings" panose="05000000000000000000" pitchFamily="2" charset="2"/>
              <a:buChar char="ü"/>
            </a:pPr>
            <a:r>
              <a:rPr lang="es-ES" sz="2000" b="1" dirty="0"/>
              <a:t>TOMAR UN GRUPO DE DATOS QUE YA EXISTEN Y HAN SIDO RECOGIDOS POR OTROS INVESTIGADORES Y CON PROPÓSITOS DIFERENTES A LA INVESTIGACIÓN, </a:t>
            </a:r>
            <a:r>
              <a:rPr lang="es-ES" sz="2000" b="1" dirty="0" smtClean="0"/>
              <a:t>TRATAR </a:t>
            </a:r>
            <a:r>
              <a:rPr lang="es-ES" sz="2000" b="1" dirty="0"/>
              <a:t>DE ENCAJARLE UNA PREGUNTA DE INVESTIGACIÓN.</a:t>
            </a:r>
          </a:p>
          <a:p>
            <a:pPr algn="ctr">
              <a:lnSpc>
                <a:spcPct val="90000"/>
              </a:lnSpc>
            </a:pPr>
            <a:endParaRPr lang="es-ES" sz="2000" b="1" dirty="0"/>
          </a:p>
          <a:p>
            <a:pPr marL="457200" indent="-457200" algn="ctr">
              <a:lnSpc>
                <a:spcPct val="90000"/>
              </a:lnSpc>
              <a:buFont typeface="Wingdings" panose="05000000000000000000" pitchFamily="2" charset="2"/>
              <a:buChar char="ü"/>
            </a:pPr>
            <a:r>
              <a:rPr lang="es-ES" sz="2000" b="1" dirty="0"/>
              <a:t>DEFINIR EL PROBLEMA SIN HABER REALIZADO UN PROCESO PREVIO DE EXPLORACIÓN Y SIN HABER REVISADO LA BIBLIOGRAFÍA EXISTENTE SOBRE EL TEMA.</a:t>
            </a:r>
          </a:p>
          <a:p>
            <a:pPr algn="ctr">
              <a:lnSpc>
                <a:spcPct val="90000"/>
              </a:lnSpc>
            </a:pPr>
            <a:endParaRPr lang="es-ES" sz="2000" b="1" dirty="0"/>
          </a:p>
          <a:p>
            <a:pPr marL="457200" indent="-457200" algn="ctr">
              <a:lnSpc>
                <a:spcPct val="90000"/>
              </a:lnSpc>
              <a:buFont typeface="Wingdings" panose="05000000000000000000" pitchFamily="2" charset="2"/>
              <a:buChar char="ü"/>
            </a:pPr>
            <a:r>
              <a:rPr lang="es-ES" sz="2000" b="1" dirty="0"/>
              <a:t>DEFINIR EL ENUNCIADO DE FORMA  TAN AMBÍGUA Y GENERAL QUE EL INVESTIGADOR NO SEPA </a:t>
            </a:r>
            <a:r>
              <a:rPr lang="es-ES" sz="2000" b="1" dirty="0" smtClean="0"/>
              <a:t>QUÉ </a:t>
            </a:r>
            <a:r>
              <a:rPr lang="es-ES" sz="2000" b="1" dirty="0"/>
              <a:t>CAMINO TOMAR Y GENERE CONCLUSIONES ARBITRARIAS</a:t>
            </a:r>
            <a:r>
              <a:rPr lang="es-ES" sz="2000" dirty="0"/>
              <a:t>.</a:t>
            </a:r>
          </a:p>
          <a:p>
            <a:endParaRPr lang="es-ES" sz="1600" dirty="0" smtClean="0"/>
          </a:p>
          <a:p>
            <a:endParaRPr lang="es-ES" sz="1600" dirty="0"/>
          </a:p>
        </p:txBody>
      </p:sp>
    </p:spTree>
    <p:extLst>
      <p:ext uri="{BB962C8B-B14F-4D97-AF65-F5344CB8AC3E}">
        <p14:creationId xmlns="" xmlns:p14="http://schemas.microsoft.com/office/powerpoint/2010/main" val="40654159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42247" y="136525"/>
            <a:ext cx="7960660" cy="1325563"/>
          </a:xfrm>
          <a:ln>
            <a:solidFill>
              <a:schemeClr val="tx1"/>
            </a:solidFill>
          </a:ln>
        </p:spPr>
        <p:txBody>
          <a:bodyPr>
            <a:noAutofit/>
          </a:bodyPr>
          <a:lstStyle/>
          <a:p>
            <a:pPr algn="ctr"/>
            <a:r>
              <a:rPr lang="es-ES" sz="2000" b="1" i="1" dirty="0" smtClean="0"/>
              <a:t>RESUMIENDO:</a:t>
            </a:r>
            <a:r>
              <a:rPr lang="es-ES" sz="3200" dirty="0" smtClean="0"/>
              <a:t/>
            </a:r>
            <a:br>
              <a:rPr lang="es-ES" sz="3200" dirty="0" smtClean="0"/>
            </a:br>
            <a:r>
              <a:rPr lang="es-ES" sz="2800" b="1" dirty="0" smtClean="0"/>
              <a:t>PARA LA FORMULACIÓN DEL PROBLEMA CIENTÍFICO USTEDES DEBERAN:</a:t>
            </a:r>
            <a:endParaRPr lang="es-ES" sz="2800" b="1" dirty="0"/>
          </a:p>
        </p:txBody>
      </p:sp>
      <p:sp>
        <p:nvSpPr>
          <p:cNvPr id="3" name="Marcador de contenido 2"/>
          <p:cNvSpPr>
            <a:spLocks noGrp="1"/>
          </p:cNvSpPr>
          <p:nvPr>
            <p:ph idx="1"/>
          </p:nvPr>
        </p:nvSpPr>
        <p:spPr>
          <a:xfrm>
            <a:off x="2232212" y="1973542"/>
            <a:ext cx="7678270" cy="3593540"/>
          </a:xfrm>
          <a:ln>
            <a:solidFill>
              <a:schemeClr val="tx1"/>
            </a:solidFill>
          </a:ln>
        </p:spPr>
        <p:txBody>
          <a:bodyPr>
            <a:normAutofit/>
          </a:bodyPr>
          <a:lstStyle/>
          <a:p>
            <a:pPr marL="609600" indent="-609600" algn="ctr">
              <a:buFont typeface="Wingdings" panose="05000000000000000000" pitchFamily="2" charset="2"/>
              <a:buAutoNum type="arabicPeriod"/>
            </a:pPr>
            <a:r>
              <a:rPr lang="es-ES" sz="2400" b="1" dirty="0" smtClean="0">
                <a:solidFill>
                  <a:schemeClr val="tx1">
                    <a:lumMod val="95000"/>
                    <a:lumOff val="5000"/>
                  </a:schemeClr>
                </a:solidFill>
              </a:rPr>
              <a:t>DETECTAR Y ELEGIR </a:t>
            </a:r>
            <a:r>
              <a:rPr lang="es-ES" sz="2400" b="1" dirty="0">
                <a:solidFill>
                  <a:schemeClr val="tx1">
                    <a:lumMod val="95000"/>
                    <a:lumOff val="5000"/>
                  </a:schemeClr>
                </a:solidFill>
              </a:rPr>
              <a:t>DE UN ÁREA PROBLEMÁTICA</a:t>
            </a:r>
          </a:p>
          <a:p>
            <a:pPr marL="609600" indent="-609600" algn="ctr">
              <a:buFont typeface="Wingdings" panose="05000000000000000000" pitchFamily="2" charset="2"/>
              <a:buAutoNum type="arabicPeriod"/>
            </a:pPr>
            <a:endParaRPr lang="es-ES" sz="2400" b="1" dirty="0">
              <a:solidFill>
                <a:schemeClr val="tx1">
                  <a:lumMod val="95000"/>
                  <a:lumOff val="5000"/>
                </a:schemeClr>
              </a:solidFill>
            </a:endParaRPr>
          </a:p>
          <a:p>
            <a:pPr marL="609600" indent="-609600" algn="ctr">
              <a:buFont typeface="Wingdings" panose="05000000000000000000" pitchFamily="2" charset="2"/>
              <a:buAutoNum type="arabicPeriod"/>
            </a:pPr>
            <a:r>
              <a:rPr lang="es-ES" sz="2400" b="1" dirty="0" smtClean="0">
                <a:solidFill>
                  <a:schemeClr val="tx1">
                    <a:lumMod val="95000"/>
                    <a:lumOff val="5000"/>
                  </a:schemeClr>
                </a:solidFill>
              </a:rPr>
              <a:t>IDENTIFICAR </a:t>
            </a:r>
            <a:r>
              <a:rPr lang="es-ES" sz="2400" b="1" dirty="0">
                <a:solidFill>
                  <a:schemeClr val="tx1">
                    <a:lumMod val="95000"/>
                    <a:lumOff val="5000"/>
                  </a:schemeClr>
                </a:solidFill>
              </a:rPr>
              <a:t>Y </a:t>
            </a:r>
            <a:r>
              <a:rPr lang="es-ES" sz="2400" b="1" dirty="0" smtClean="0">
                <a:solidFill>
                  <a:schemeClr val="tx1">
                    <a:lumMod val="95000"/>
                    <a:lumOff val="5000"/>
                  </a:schemeClr>
                </a:solidFill>
              </a:rPr>
              <a:t>DELIMITAR EL </a:t>
            </a:r>
            <a:r>
              <a:rPr lang="es-ES" sz="2400" b="1" dirty="0">
                <a:solidFill>
                  <a:schemeClr val="tx1">
                    <a:lumMod val="95000"/>
                    <a:lumOff val="5000"/>
                  </a:schemeClr>
                </a:solidFill>
              </a:rPr>
              <a:t>PROBLEMA. </a:t>
            </a:r>
            <a:endParaRPr lang="es-ES" sz="2400" b="1" dirty="0" smtClean="0">
              <a:solidFill>
                <a:schemeClr val="tx1">
                  <a:lumMod val="95000"/>
                  <a:lumOff val="5000"/>
                </a:schemeClr>
              </a:solidFill>
            </a:endParaRPr>
          </a:p>
          <a:p>
            <a:pPr marL="609600" indent="-609600" algn="ctr">
              <a:buFont typeface="Wingdings" panose="05000000000000000000" pitchFamily="2" charset="2"/>
              <a:buAutoNum type="arabicPeriod"/>
            </a:pPr>
            <a:endParaRPr lang="es-ES" sz="2400" b="1" dirty="0">
              <a:solidFill>
                <a:schemeClr val="tx1">
                  <a:lumMod val="95000"/>
                  <a:lumOff val="5000"/>
                </a:schemeClr>
              </a:solidFill>
            </a:endParaRPr>
          </a:p>
          <a:p>
            <a:pPr marL="609600" indent="-609600" algn="ctr">
              <a:buFont typeface="Wingdings" panose="05000000000000000000" pitchFamily="2" charset="2"/>
              <a:buAutoNum type="arabicPeriod"/>
            </a:pPr>
            <a:r>
              <a:rPr lang="es-ES" sz="2400" b="1" dirty="0" smtClean="0">
                <a:solidFill>
                  <a:schemeClr val="tx1">
                    <a:lumMod val="95000"/>
                    <a:lumOff val="5000"/>
                  </a:schemeClr>
                </a:solidFill>
              </a:rPr>
              <a:t>VALORAR EL </a:t>
            </a:r>
            <a:r>
              <a:rPr lang="es-ES" sz="2400" b="1" dirty="0">
                <a:solidFill>
                  <a:schemeClr val="tx1">
                    <a:lumMod val="95000"/>
                    <a:lumOff val="5000"/>
                  </a:schemeClr>
                </a:solidFill>
              </a:rPr>
              <a:t>PROBLEMA</a:t>
            </a:r>
          </a:p>
          <a:p>
            <a:pPr marL="609600" indent="-609600" algn="ctr">
              <a:buFont typeface="Wingdings" panose="05000000000000000000" pitchFamily="2" charset="2"/>
              <a:buAutoNum type="arabicPeriod"/>
            </a:pPr>
            <a:endParaRPr lang="es-ES" sz="2400" b="1" dirty="0">
              <a:solidFill>
                <a:schemeClr val="tx1">
                  <a:lumMod val="95000"/>
                  <a:lumOff val="5000"/>
                </a:schemeClr>
              </a:solidFill>
            </a:endParaRPr>
          </a:p>
          <a:p>
            <a:pPr marL="609600" indent="-609600" algn="ctr">
              <a:buFont typeface="Wingdings" panose="05000000000000000000" pitchFamily="2" charset="2"/>
              <a:buAutoNum type="arabicPeriod"/>
            </a:pPr>
            <a:r>
              <a:rPr lang="es-ES" sz="2400" b="1" dirty="0" smtClean="0">
                <a:solidFill>
                  <a:schemeClr val="tx1">
                    <a:lumMod val="95000"/>
                    <a:lumOff val="5000"/>
                  </a:schemeClr>
                </a:solidFill>
              </a:rPr>
              <a:t>FORMULAR </a:t>
            </a:r>
            <a:r>
              <a:rPr lang="es-ES" sz="2400" b="1" dirty="0">
                <a:solidFill>
                  <a:schemeClr val="tx1">
                    <a:lumMod val="95000"/>
                    <a:lumOff val="5000"/>
                  </a:schemeClr>
                </a:solidFill>
              </a:rPr>
              <a:t>OPERATIVA </a:t>
            </a:r>
            <a:r>
              <a:rPr lang="es-ES" sz="2400" b="1" dirty="0" smtClean="0">
                <a:solidFill>
                  <a:schemeClr val="tx1">
                    <a:lumMod val="95000"/>
                    <a:lumOff val="5000"/>
                  </a:schemeClr>
                </a:solidFill>
              </a:rPr>
              <a:t>EL </a:t>
            </a:r>
            <a:r>
              <a:rPr lang="es-ES" sz="2400" b="1" dirty="0">
                <a:solidFill>
                  <a:schemeClr val="tx1">
                    <a:lumMod val="95000"/>
                    <a:lumOff val="5000"/>
                  </a:schemeClr>
                </a:solidFill>
              </a:rPr>
              <a:t>PROBLEMA</a:t>
            </a:r>
          </a:p>
        </p:txBody>
      </p:sp>
    </p:spTree>
    <p:extLst>
      <p:ext uri="{BB962C8B-B14F-4D97-AF65-F5344CB8AC3E}">
        <p14:creationId xmlns="" xmlns:p14="http://schemas.microsoft.com/office/powerpoint/2010/main" val="1832064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8047" y="365125"/>
            <a:ext cx="7355542" cy="898899"/>
          </a:xfrm>
          <a:ln>
            <a:solidFill>
              <a:srgbClr val="002060"/>
            </a:solidFill>
          </a:ln>
        </p:spPr>
        <p:txBody>
          <a:bodyPr>
            <a:normAutofit/>
          </a:bodyPr>
          <a:lstStyle/>
          <a:p>
            <a:pPr algn="ctr"/>
            <a:r>
              <a:rPr lang="es-ES" sz="2800" b="1" dirty="0" smtClean="0"/>
              <a:t>ORIENTACIÓN DEL ESTUDIO INDEPENDIENTE</a:t>
            </a:r>
            <a:endParaRPr lang="es-ES" sz="2800" b="1" dirty="0"/>
          </a:p>
        </p:txBody>
      </p:sp>
      <p:sp>
        <p:nvSpPr>
          <p:cNvPr id="3" name="Marcador de contenido 2"/>
          <p:cNvSpPr>
            <a:spLocks noGrp="1"/>
          </p:cNvSpPr>
          <p:nvPr>
            <p:ph idx="1"/>
          </p:nvPr>
        </p:nvSpPr>
        <p:spPr>
          <a:xfrm>
            <a:off x="1210234" y="1825625"/>
            <a:ext cx="9412941" cy="3795246"/>
          </a:xfrm>
          <a:ln>
            <a:solidFill>
              <a:schemeClr val="tx1"/>
            </a:solidFill>
          </a:ln>
        </p:spPr>
        <p:txBody>
          <a:bodyPr/>
          <a:lstStyle/>
          <a:p>
            <a:pPr marL="0" indent="0">
              <a:buNone/>
            </a:pPr>
            <a:endParaRPr lang="es-ES" dirty="0" smtClean="0"/>
          </a:p>
          <a:p>
            <a:pPr marL="0" indent="0">
              <a:buNone/>
            </a:pPr>
            <a:r>
              <a:rPr lang="es-ES" sz="2400" b="1" dirty="0" smtClean="0"/>
              <a:t>A PATIR DE LOS ELEMENTOS ABORDADOS HASTA AQUÍ DEBERÁN:</a:t>
            </a:r>
          </a:p>
          <a:p>
            <a:pPr marL="0" indent="0">
              <a:buNone/>
            </a:pPr>
            <a:endParaRPr lang="es-ES" sz="2400" dirty="0"/>
          </a:p>
          <a:p>
            <a:pPr marL="0" indent="0" algn="ctr">
              <a:buNone/>
            </a:pPr>
            <a:r>
              <a:rPr lang="es-ES" sz="3200" b="1" u="sng" dirty="0" smtClean="0"/>
              <a:t>Caracterizar los tipos de problemas  más frecuentes en la Cultura Física.</a:t>
            </a:r>
          </a:p>
          <a:p>
            <a:pPr marL="0" indent="0" algn="ctr">
              <a:buNone/>
            </a:pPr>
            <a:r>
              <a:rPr lang="es-ES" b="1" dirty="0" smtClean="0"/>
              <a:t>Consultar en la bibliografía básica “La </a:t>
            </a:r>
            <a:r>
              <a:rPr lang="es-ES" b="1" dirty="0"/>
              <a:t>Investigación Científica en la Actividad Física: Su </a:t>
            </a:r>
            <a:r>
              <a:rPr lang="es-ES" b="1" dirty="0" smtClean="0"/>
              <a:t>Metodología” Cap. 5. Págs.80-8</a:t>
            </a:r>
            <a:r>
              <a:rPr lang="es-ES" sz="3200" b="1" dirty="0" smtClean="0"/>
              <a:t>3  </a:t>
            </a:r>
            <a:endParaRPr lang="es-ES" sz="3200" b="1" dirty="0"/>
          </a:p>
        </p:txBody>
      </p:sp>
    </p:spTree>
    <p:extLst>
      <p:ext uri="{BB962C8B-B14F-4D97-AF65-F5344CB8AC3E}">
        <p14:creationId xmlns="" xmlns:p14="http://schemas.microsoft.com/office/powerpoint/2010/main" val="3740064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1353" y="228601"/>
            <a:ext cx="11712389" cy="6447919"/>
          </a:xfrm>
          <a:prstGeom prst="rect">
            <a:avLst/>
          </a:prstGeom>
          <a:ln>
            <a:solidFill>
              <a:schemeClr val="accent2"/>
            </a:solidFill>
          </a:ln>
        </p:spPr>
        <p:txBody>
          <a:bodyPr wrap="square">
            <a:spAutoFit/>
          </a:bodyPr>
          <a:lstStyle/>
          <a:p>
            <a:pPr algn="ctr"/>
            <a:r>
              <a:rPr lang="es-ES" sz="2400" b="1" u="sng" dirty="0" smtClean="0"/>
              <a:t>3- </a:t>
            </a:r>
            <a:r>
              <a:rPr lang="es-ES" sz="2800" b="1" u="sng" dirty="0" smtClean="0"/>
              <a:t>LA ELECCIÓN </a:t>
            </a:r>
            <a:r>
              <a:rPr lang="es-ES" sz="2800" b="1" u="sng" dirty="0"/>
              <a:t>Y DELIMITACIÓN DEL </a:t>
            </a:r>
            <a:r>
              <a:rPr lang="es-ES" sz="2800" b="1" u="sng" dirty="0" smtClean="0"/>
              <a:t>TEMA DE INVESTIGACIÓN.</a:t>
            </a:r>
          </a:p>
          <a:p>
            <a:pPr algn="ctr"/>
            <a:endParaRPr lang="es-ES" sz="2800" b="1" dirty="0"/>
          </a:p>
          <a:p>
            <a:pPr marL="342900" indent="-342900" algn="ctr">
              <a:lnSpc>
                <a:spcPct val="150000"/>
              </a:lnSpc>
              <a:buFont typeface="Wingdings" panose="05000000000000000000" pitchFamily="2" charset="2"/>
              <a:buChar char="v"/>
            </a:pPr>
            <a:r>
              <a:rPr lang="es-ES_tradnl" sz="2400" b="1" i="1" dirty="0" smtClean="0"/>
              <a:t>PARA SU DELIMITACIÓN DEBEMOS CONOCER LOS ANTECEDENTES DEL PROBLEMA</a:t>
            </a:r>
            <a:r>
              <a:rPr lang="es-ES_tradnl" sz="2000" b="1" i="1" dirty="0" smtClean="0"/>
              <a:t>:</a:t>
            </a:r>
            <a:r>
              <a:rPr lang="es-ES_tradnl" sz="2000" b="1" i="1" dirty="0" smtClean="0">
                <a:latin typeface="Calibri" panose="020F0502020204030204" pitchFamily="34" charset="0"/>
              </a:rPr>
              <a:t> </a:t>
            </a:r>
          </a:p>
          <a:p>
            <a:pPr algn="ctr">
              <a:lnSpc>
                <a:spcPct val="150000"/>
              </a:lnSpc>
            </a:pPr>
            <a:r>
              <a:rPr lang="es-ES_tradnl" sz="2400" b="1" i="1" dirty="0" smtClean="0">
                <a:latin typeface="Calibri" panose="020F0502020204030204" pitchFamily="34" charset="0"/>
              </a:rPr>
              <a:t>ESTOS SON LOS ARGUMENTOS QUE POSIBILITAN  LA DETERMINACIÓN Y UBICACIÓN DEL PROBLEMA DE INVESTIGACIÓN </a:t>
            </a:r>
            <a:r>
              <a:rPr lang="es-ES_tradnl" sz="2400" b="1" i="1" u="sng" dirty="0" smtClean="0">
                <a:latin typeface="Calibri" panose="020F0502020204030204" pitchFamily="34" charset="0"/>
              </a:rPr>
              <a:t>EN UN CONTEXTO DETERMINADO</a:t>
            </a:r>
            <a:r>
              <a:rPr lang="es-ES_tradnl" sz="2400" b="1" i="1" dirty="0" smtClean="0">
                <a:latin typeface="Calibri" panose="020F0502020204030204" pitchFamily="34" charset="0"/>
              </a:rPr>
              <a:t>. </a:t>
            </a:r>
          </a:p>
          <a:p>
            <a:pPr algn="ctr"/>
            <a:r>
              <a:rPr lang="es-ES" sz="2400" b="1" dirty="0" smtClean="0"/>
              <a:t/>
            </a:r>
            <a:br>
              <a:rPr lang="es-ES" sz="2400" b="1" dirty="0" smtClean="0"/>
            </a:br>
            <a:endParaRPr lang="es-ES" b="1" dirty="0" smtClean="0">
              <a:latin typeface="Verdana" panose="020B0604030504040204" pitchFamily="34" charset="0"/>
              <a:cs typeface="Times New Roman" panose="02020603050405020304" pitchFamily="18" charset="0"/>
            </a:endParaRPr>
          </a:p>
          <a:p>
            <a:pPr marL="342900" indent="-342900" algn="ctr">
              <a:lnSpc>
                <a:spcPct val="150000"/>
              </a:lnSpc>
              <a:buFont typeface="Wingdings" panose="05000000000000000000" pitchFamily="2" charset="2"/>
              <a:buChar char="v"/>
            </a:pPr>
            <a:r>
              <a:rPr lang="es-ES_tradnl" sz="2000" b="1" i="1" dirty="0" smtClean="0">
                <a:latin typeface="Arial" panose="020B0604020202020204" pitchFamily="34" charset="0"/>
                <a:cs typeface="Arial" panose="020B0604020202020204" pitchFamily="34" charset="0"/>
              </a:rPr>
              <a:t>EL TEMA EXPRESA EL SUB PROBLEMA ESPECÍFICO QUE </a:t>
            </a:r>
            <a:endParaRPr lang="es-ES_tradnl" sz="2000" b="1" i="1" dirty="0">
              <a:latin typeface="Arial" panose="020B0604020202020204" pitchFamily="34" charset="0"/>
              <a:cs typeface="Arial" panose="020B0604020202020204" pitchFamily="34" charset="0"/>
            </a:endParaRPr>
          </a:p>
          <a:p>
            <a:pPr algn="ctr">
              <a:lnSpc>
                <a:spcPct val="150000"/>
              </a:lnSpc>
            </a:pPr>
            <a:r>
              <a:rPr lang="es-ES_tradnl" sz="2000" b="1" i="1" dirty="0" smtClean="0">
                <a:latin typeface="Arial" panose="020B0604020202020204" pitchFamily="34" charset="0"/>
                <a:cs typeface="Arial" panose="020B0604020202020204" pitchFamily="34" charset="0"/>
              </a:rPr>
              <a:t>SE QUIERE INVESTIGAR</a:t>
            </a:r>
          </a:p>
          <a:p>
            <a:pPr algn="ctr">
              <a:lnSpc>
                <a:spcPct val="150000"/>
              </a:lnSpc>
            </a:pPr>
            <a:endParaRPr lang="es-ES" b="1" dirty="0" smtClean="0"/>
          </a:p>
          <a:p>
            <a:pPr marL="285750" indent="-285750" algn="ctr">
              <a:lnSpc>
                <a:spcPct val="150000"/>
              </a:lnSpc>
              <a:buFont typeface="Wingdings" panose="05000000000000000000" pitchFamily="2" charset="2"/>
              <a:buChar char="v"/>
            </a:pPr>
            <a:r>
              <a:rPr lang="es-ES_tradnl" b="1" dirty="0" smtClean="0">
                <a:latin typeface="Verdana" panose="020B0604030504040204" pitchFamily="34" charset="0"/>
                <a:cs typeface="Times New Roman" panose="02020603050405020304" pitchFamily="18" charset="0"/>
              </a:rPr>
              <a:t> </a:t>
            </a:r>
            <a:r>
              <a:rPr lang="es-ES_tradnl" sz="2000" b="1" i="1" dirty="0" smtClean="0">
                <a:latin typeface="Arial" panose="020B0604020202020204" pitchFamily="34" charset="0"/>
                <a:cs typeface="Arial" panose="020B0604020202020204" pitchFamily="34" charset="0"/>
              </a:rPr>
              <a:t>EL TEMA DE LA INVESTIGACIÓN DELIMITA EL CÍRCULO DE FENÓMENOS QUE SERÁN OBJETO DE ESTUDIO, POR LO QUE SE DEBE PLANTEAR DE MANERA CLARA, PRECISA, Y CUMPLIENDO TODOS LOS REQUISITOS DE UN PROBLEMA CIENTÍFICO.</a:t>
            </a:r>
          </a:p>
          <a:p>
            <a:pPr algn="ctr">
              <a:lnSpc>
                <a:spcPct val="150000"/>
              </a:lnSpc>
            </a:pPr>
            <a:endParaRPr lang="es-ES_tradnl" sz="2000" b="1" i="1"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281979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55452" y="487688"/>
            <a:ext cx="8300029" cy="523220"/>
          </a:xfrm>
          <a:prstGeom prst="rect">
            <a:avLst/>
          </a:prstGeom>
          <a:ln>
            <a:solidFill>
              <a:srgbClr val="002060"/>
            </a:solidFill>
          </a:ln>
        </p:spPr>
        <p:txBody>
          <a:bodyPr wrap="none">
            <a:spAutoFit/>
          </a:bodyPr>
          <a:lstStyle/>
          <a:p>
            <a:pPr>
              <a:spcBef>
                <a:spcPct val="50000"/>
              </a:spcBef>
            </a:pPr>
            <a:r>
              <a:rPr lang="es-ES_tradnl" sz="2800" b="1" i="1" dirty="0" smtClean="0">
                <a:latin typeface="Calibri" panose="020F0502020204030204" pitchFamily="34" charset="0"/>
              </a:rPr>
              <a:t>¿QUÉ TRATAR EN LOS ANTECEDENTES DEL PROBLEMA?</a:t>
            </a:r>
            <a:endParaRPr lang="es-ES_tradnl" sz="2000" b="1" i="1" dirty="0">
              <a:latin typeface="Calibri" panose="020F0502020204030204" pitchFamily="34" charset="0"/>
            </a:endParaRPr>
          </a:p>
        </p:txBody>
      </p:sp>
      <p:sp>
        <p:nvSpPr>
          <p:cNvPr id="3" name="Rectángulo 2"/>
          <p:cNvSpPr/>
          <p:nvPr/>
        </p:nvSpPr>
        <p:spPr>
          <a:xfrm>
            <a:off x="1653989" y="1667437"/>
            <a:ext cx="8861611" cy="2825389"/>
          </a:xfrm>
          <a:prstGeom prst="rect">
            <a:avLst/>
          </a:prstGeom>
          <a:ln>
            <a:solidFill>
              <a:schemeClr val="tx1"/>
            </a:solidFill>
          </a:ln>
        </p:spPr>
        <p:txBody>
          <a:bodyPr wrap="square">
            <a:spAutoFit/>
          </a:bodyPr>
          <a:lstStyle/>
          <a:p>
            <a:pPr algn="ctr">
              <a:lnSpc>
                <a:spcPct val="80000"/>
              </a:lnSpc>
              <a:spcBef>
                <a:spcPct val="50000"/>
              </a:spcBef>
              <a:buFontTx/>
              <a:buChar char="•"/>
            </a:pPr>
            <a:r>
              <a:rPr lang="es-ES_tradnl" sz="2400" b="1" i="1" dirty="0" smtClean="0">
                <a:latin typeface="Calibri" panose="020F0502020204030204" pitchFamily="34" charset="0"/>
              </a:rPr>
              <a:t>CONTEXTO SOCIO-HISTÓRICO, ECONÓMICO, POLÍTICO, CULTURAL, EDUCACIONAL; ETC. , EN QUE SURGE Y SE DESARROLLA.</a:t>
            </a:r>
          </a:p>
          <a:p>
            <a:pPr algn="ctr">
              <a:lnSpc>
                <a:spcPct val="80000"/>
              </a:lnSpc>
              <a:spcBef>
                <a:spcPct val="50000"/>
              </a:spcBef>
              <a:buFontTx/>
              <a:buChar char="•"/>
            </a:pPr>
            <a:r>
              <a:rPr lang="es-ES_tradnl" sz="2400" b="1" i="1" dirty="0" smtClean="0">
                <a:latin typeface="Calibri" panose="020F0502020204030204" pitchFamily="34" charset="0"/>
              </a:rPr>
              <a:t>TEORÍAS, POSICIONES Y ENFOQUES A PARTIR DE LOS CUALES HA SIDO TRATADO.</a:t>
            </a:r>
          </a:p>
          <a:p>
            <a:pPr algn="ctr">
              <a:lnSpc>
                <a:spcPct val="90000"/>
              </a:lnSpc>
              <a:spcBef>
                <a:spcPct val="50000"/>
              </a:spcBef>
              <a:buFontTx/>
              <a:buChar char="•"/>
            </a:pPr>
            <a:r>
              <a:rPr lang="es-ES_tradnl" sz="2400" b="1" i="1" dirty="0" smtClean="0">
                <a:latin typeface="Calibri" panose="020F0502020204030204" pitchFamily="34" charset="0"/>
              </a:rPr>
              <a:t>EVIDENCIAS EMPÍRICAS OBTENIDAS EN INVESTIGACIONES PREVIAS.</a:t>
            </a:r>
          </a:p>
          <a:p>
            <a:pPr algn="ctr">
              <a:lnSpc>
                <a:spcPct val="90000"/>
              </a:lnSpc>
              <a:spcBef>
                <a:spcPct val="50000"/>
              </a:spcBef>
              <a:buFontTx/>
              <a:buChar char="•"/>
            </a:pPr>
            <a:r>
              <a:rPr lang="es-ES_tradnl" sz="2400" b="1" i="1" dirty="0" smtClean="0">
                <a:latin typeface="Calibri" panose="020F0502020204030204" pitchFamily="34" charset="0"/>
              </a:rPr>
              <a:t>BALANCE CRÍTICO DE LOS LOGROS Y LIMITACIONES DE LAS TEORÍAS E INVESTIGACIONES ANTERIORES.</a:t>
            </a:r>
            <a:endParaRPr lang="es-ES_tradnl" sz="2400" i="1" dirty="0">
              <a:latin typeface="Calibri" panose="020F0502020204030204" pitchFamily="34" charset="0"/>
            </a:endParaRPr>
          </a:p>
        </p:txBody>
      </p:sp>
    </p:spTree>
    <p:extLst>
      <p:ext uri="{BB962C8B-B14F-4D97-AF65-F5344CB8AC3E}">
        <p14:creationId xmlns="" xmlns:p14="http://schemas.microsoft.com/office/powerpoint/2010/main" val="2816055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01906" y="837509"/>
            <a:ext cx="8364071" cy="4708981"/>
          </a:xfrm>
          <a:prstGeom prst="rect">
            <a:avLst/>
          </a:prstGeom>
          <a:ln>
            <a:solidFill>
              <a:schemeClr val="tx1"/>
            </a:solidFill>
          </a:ln>
        </p:spPr>
        <p:txBody>
          <a:bodyPr wrap="square">
            <a:spAutoFit/>
          </a:bodyPr>
          <a:lstStyle/>
          <a:p>
            <a:pPr algn="ctr">
              <a:spcBef>
                <a:spcPct val="0"/>
              </a:spcBef>
              <a:spcAft>
                <a:spcPct val="0"/>
              </a:spcAft>
            </a:pPr>
            <a:r>
              <a:rPr lang="es-ES_tradnl" sz="2000" b="1" i="1" dirty="0" smtClean="0">
                <a:latin typeface="Verdana" panose="020B0604030504040204" pitchFamily="34" charset="0"/>
                <a:cs typeface="Times New Roman" panose="02020603050405020304" pitchFamily="18" charset="0"/>
              </a:rPr>
              <a:t>ASPECTOS A TENER EN CUENTA EN LA SELECCIÓN DEL TEMA:</a:t>
            </a:r>
            <a:endParaRPr lang="es-ES" sz="2000" b="1" dirty="0" smtClean="0">
              <a:latin typeface="Arial" panose="020B0604020202020204" pitchFamily="34" charset="0"/>
            </a:endParaRPr>
          </a:p>
          <a:p>
            <a:pPr>
              <a:spcBef>
                <a:spcPct val="0"/>
              </a:spcBef>
              <a:spcAft>
                <a:spcPct val="0"/>
              </a:spcAft>
              <a:buClrTx/>
              <a:buFontTx/>
              <a:buChar char="•"/>
            </a:pPr>
            <a:endParaRPr lang="es-ES_tradnl" sz="2000" b="1" i="1" dirty="0" smtClean="0">
              <a:solidFill>
                <a:srgbClr val="FFFF00"/>
              </a:solidFill>
              <a:latin typeface="Verdana" panose="020B0604030504040204" pitchFamily="34" charset="0"/>
              <a:cs typeface="Times New Roman" panose="02020603050405020304" pitchFamily="18"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QUE SURJA DE LA ACTIVIDAD PRÁCTICA.</a:t>
            </a:r>
          </a:p>
          <a:p>
            <a:pPr algn="ctr">
              <a:spcBef>
                <a:spcPct val="0"/>
              </a:spcBef>
              <a:spcAft>
                <a:spcPct val="0"/>
              </a:spcAft>
              <a:buClrTx/>
            </a:pPr>
            <a:endParaRPr lang="es-ES" sz="2000" b="1" dirty="0" smtClean="0">
              <a:latin typeface="Arial" panose="020B0604020202020204" pitchFamily="34"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QUE SEA ACTUAL, NOVEDOSO Y NECESARIO.</a:t>
            </a:r>
          </a:p>
          <a:p>
            <a:pPr algn="ctr">
              <a:spcBef>
                <a:spcPct val="0"/>
              </a:spcBef>
              <a:spcAft>
                <a:spcPct val="0"/>
              </a:spcAft>
              <a:buClrTx/>
            </a:pPr>
            <a:endParaRPr lang="es-ES" sz="2000" b="1" dirty="0" smtClean="0">
              <a:latin typeface="Arial" panose="020B0604020202020204" pitchFamily="34"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QUE NO SEA EXTREMADAMENTE AMPLIO.</a:t>
            </a:r>
          </a:p>
          <a:p>
            <a:pPr algn="ctr">
              <a:spcBef>
                <a:spcPct val="0"/>
              </a:spcBef>
              <a:spcAft>
                <a:spcPct val="0"/>
              </a:spcAft>
              <a:buClrTx/>
            </a:pPr>
            <a:endParaRPr lang="es-ES" sz="2000" b="1" dirty="0" smtClean="0">
              <a:latin typeface="Arial" panose="020B0604020202020204" pitchFamily="34"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QUE NO SOBREPASE EL NIVEL DE LA CIENCIA NI EL DE LA PREPARACIÓN DEL INVESTIGADOR.</a:t>
            </a:r>
          </a:p>
          <a:p>
            <a:pPr algn="ctr">
              <a:spcBef>
                <a:spcPct val="0"/>
              </a:spcBef>
              <a:spcAft>
                <a:spcPct val="0"/>
              </a:spcAft>
              <a:buClrTx/>
            </a:pPr>
            <a:endParaRPr lang="es-ES" sz="2000" b="1" dirty="0" smtClean="0">
              <a:latin typeface="Arial" panose="020B0604020202020204" pitchFamily="34"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QUE EL INVESTIGADOR ESTÉ INTERESADO EN  ÉL.</a:t>
            </a:r>
          </a:p>
          <a:p>
            <a:pPr algn="ctr">
              <a:spcBef>
                <a:spcPct val="0"/>
              </a:spcBef>
              <a:spcAft>
                <a:spcPct val="0"/>
              </a:spcAft>
              <a:buClrTx/>
            </a:pPr>
            <a:endParaRPr lang="es-ES" sz="2000" b="1" dirty="0" smtClean="0">
              <a:latin typeface="Arial" panose="020B0604020202020204" pitchFamily="34" charset="0"/>
            </a:endParaRPr>
          </a:p>
          <a:p>
            <a:pPr algn="ctr">
              <a:spcBef>
                <a:spcPct val="0"/>
              </a:spcBef>
              <a:spcAft>
                <a:spcPct val="0"/>
              </a:spcAft>
              <a:buClrTx/>
              <a:buFontTx/>
              <a:buChar char="•"/>
            </a:pPr>
            <a:r>
              <a:rPr lang="es-ES_tradnl" sz="2000" b="1" i="1" dirty="0" smtClean="0">
                <a:latin typeface="Verdana" panose="020B0604030504040204" pitchFamily="34" charset="0"/>
                <a:cs typeface="Times New Roman" panose="02020603050405020304" pitchFamily="18" charset="0"/>
              </a:rPr>
              <a:t>NO CAER EN REPETICIONES.</a:t>
            </a:r>
            <a:endParaRPr lang="es-ES" b="1" dirty="0">
              <a:latin typeface="Arial" panose="020B0604020202020204" pitchFamily="34" charset="0"/>
            </a:endParaRPr>
          </a:p>
        </p:txBody>
      </p:sp>
    </p:spTree>
    <p:extLst>
      <p:ext uri="{BB962C8B-B14F-4D97-AF65-F5344CB8AC3E}">
        <p14:creationId xmlns="" xmlns:p14="http://schemas.microsoft.com/office/powerpoint/2010/main" val="15729301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92623" y="578224"/>
            <a:ext cx="8189259" cy="5032147"/>
          </a:xfrm>
          <a:prstGeom prst="rect">
            <a:avLst/>
          </a:prstGeom>
          <a:ln>
            <a:solidFill>
              <a:schemeClr val="tx1"/>
            </a:solidFill>
          </a:ln>
        </p:spPr>
        <p:txBody>
          <a:bodyPr wrap="square">
            <a:spAutoFit/>
          </a:bodyPr>
          <a:lstStyle/>
          <a:p>
            <a:pPr algn="ctr">
              <a:spcBef>
                <a:spcPct val="0"/>
              </a:spcBef>
              <a:spcAft>
                <a:spcPct val="0"/>
              </a:spcAft>
            </a:pPr>
            <a:r>
              <a:rPr lang="es-ES_tradnl" sz="2400" b="1" i="1" dirty="0">
                <a:latin typeface="Verdana" panose="020B0604030504040204" pitchFamily="34" charset="0"/>
                <a:cs typeface="Times New Roman" panose="02020603050405020304" pitchFamily="18" charset="0"/>
              </a:rPr>
              <a:t>¿</a:t>
            </a:r>
            <a:r>
              <a:rPr lang="es-ES_tradnl" sz="2000" b="1" i="1" dirty="0">
                <a:latin typeface="Verdana" panose="020B0604030504040204" pitchFamily="34" charset="0"/>
                <a:cs typeface="Times New Roman" panose="02020603050405020304" pitchFamily="18" charset="0"/>
              </a:rPr>
              <a:t>CÓMO PRECISAR O ELEGIR EL TEMA DE INVESTIGACIÓN</a:t>
            </a:r>
            <a:r>
              <a:rPr lang="es-ES_tradnl" sz="2000" b="1" i="1" dirty="0" smtClean="0">
                <a:latin typeface="Verdana" panose="020B0604030504040204" pitchFamily="34" charset="0"/>
                <a:cs typeface="Times New Roman" panose="02020603050405020304" pitchFamily="18" charset="0"/>
              </a:rPr>
              <a:t>?</a:t>
            </a:r>
          </a:p>
          <a:p>
            <a:pPr algn="just">
              <a:spcBef>
                <a:spcPct val="0"/>
              </a:spcBef>
              <a:spcAft>
                <a:spcPct val="0"/>
              </a:spcAft>
            </a:pPr>
            <a:endParaRPr lang="es-ES_tradnl" sz="1100" i="1" dirty="0">
              <a:solidFill>
                <a:srgbClr val="FF0000"/>
              </a:solidFill>
              <a:latin typeface="Verdana" panose="020B0604030504040204" pitchFamily="34" charset="0"/>
              <a:cs typeface="Times New Roman" panose="02020603050405020304" pitchFamily="18" charset="0"/>
            </a:endParaRPr>
          </a:p>
          <a:p>
            <a:pPr algn="just">
              <a:spcBef>
                <a:spcPct val="0"/>
              </a:spcBef>
              <a:spcAft>
                <a:spcPct val="0"/>
              </a:spcAft>
              <a:buFont typeface="Wingdings" panose="05000000000000000000" pitchFamily="2" charset="2"/>
              <a:buChar char="v"/>
            </a:pPr>
            <a:r>
              <a:rPr lang="es-ES_tradnl" sz="1400" b="1" i="1" dirty="0" smtClean="0">
                <a:solidFill>
                  <a:schemeClr val="tx1">
                    <a:lumMod val="95000"/>
                    <a:lumOff val="5000"/>
                  </a:schemeClr>
                </a:solidFill>
                <a:latin typeface="Verdana" panose="020B0604030504040204" pitchFamily="34" charset="0"/>
                <a:cs typeface="Times New Roman" panose="02020603050405020304" pitchFamily="18" charset="0"/>
              </a:rPr>
              <a:t>EN EL PROCESO DE INVESTIGACIÓN, EL INVESTIGADOR NO PUEDE ESTUDIAR SIMULTÁNEAMENTE TODO EL SISTEMA PROBLÉMICO COMO UNA TOTALIDAD, POR RAZONES DE RECURSOS, DE PERSONAL, DE TIEMPO,  ENTRE OTROS. </a:t>
            </a:r>
          </a:p>
          <a:p>
            <a:pPr algn="just">
              <a:spcBef>
                <a:spcPct val="0"/>
              </a:spcBef>
              <a:spcAft>
                <a:spcPct val="0"/>
              </a:spcAft>
              <a:buFont typeface="Wingdings" panose="05000000000000000000" pitchFamily="2" charset="2"/>
              <a:buChar char="v"/>
            </a:pPr>
            <a:endParaRPr lang="es-ES_tradnl" sz="1400" b="1" i="1" dirty="0" smtClean="0">
              <a:solidFill>
                <a:schemeClr val="tx1">
                  <a:lumMod val="95000"/>
                  <a:lumOff val="5000"/>
                </a:schemeClr>
              </a:solidFill>
              <a:latin typeface="Verdana" panose="020B0604030504040204" pitchFamily="34" charset="0"/>
              <a:cs typeface="Times New Roman" panose="02020603050405020304" pitchFamily="18" charset="0"/>
            </a:endParaRPr>
          </a:p>
          <a:p>
            <a:pPr algn="just">
              <a:spcBef>
                <a:spcPct val="0"/>
              </a:spcBef>
              <a:spcAft>
                <a:spcPct val="0"/>
              </a:spcAft>
              <a:buFont typeface="Wingdings" panose="05000000000000000000" pitchFamily="2" charset="2"/>
              <a:buChar char="v"/>
            </a:pPr>
            <a:r>
              <a:rPr lang="es-ES_tradnl" sz="1400" b="1" i="1" dirty="0" smtClean="0">
                <a:solidFill>
                  <a:schemeClr val="tx1">
                    <a:lumMod val="95000"/>
                    <a:lumOff val="5000"/>
                  </a:schemeClr>
                </a:solidFill>
                <a:latin typeface="Verdana" panose="020B0604030504040204" pitchFamily="34" charset="0"/>
                <a:cs typeface="Times New Roman" panose="02020603050405020304" pitchFamily="18" charset="0"/>
              </a:rPr>
              <a:t>SE REQUIERE QUE EL PROBLEMA COMPLEJO SE DESCOMPONGA EN  DIFERENTES SUB PROBLEMAS MEDIANTE LA  ABSTRACCIÓN, DE MANERA QUE SE PUEDAN ABORDAR POR ETAPAS SUCESIVAS.</a:t>
            </a:r>
            <a:endParaRPr lang="es-ES" sz="1400" b="1" dirty="0" smtClean="0">
              <a:solidFill>
                <a:schemeClr val="tx1">
                  <a:lumMod val="95000"/>
                  <a:lumOff val="5000"/>
                </a:schemeClr>
              </a:solidFill>
              <a:latin typeface="Arial" panose="020B0604020202020204" pitchFamily="34" charset="0"/>
            </a:endParaRPr>
          </a:p>
          <a:p>
            <a:pPr algn="just">
              <a:spcBef>
                <a:spcPct val="0"/>
              </a:spcBef>
              <a:spcAft>
                <a:spcPct val="0"/>
              </a:spcAft>
              <a:buClrTx/>
              <a:buFont typeface="Wingdings" panose="05000000000000000000" pitchFamily="2" charset="2"/>
              <a:buChar char="v"/>
            </a:pPr>
            <a:endParaRPr lang="es-ES_tradnl" sz="1400" b="1" i="1" dirty="0" smtClean="0">
              <a:solidFill>
                <a:schemeClr val="tx1">
                  <a:lumMod val="95000"/>
                  <a:lumOff val="5000"/>
                </a:schemeClr>
              </a:solidFill>
              <a:latin typeface="Verdana" panose="020B0604030504040204" pitchFamily="34" charset="0"/>
              <a:cs typeface="Times New Roman" panose="02020603050405020304" pitchFamily="18" charset="0"/>
            </a:endParaRPr>
          </a:p>
          <a:p>
            <a:pPr algn="just">
              <a:spcBef>
                <a:spcPct val="0"/>
              </a:spcBef>
              <a:spcAft>
                <a:spcPct val="0"/>
              </a:spcAft>
              <a:buClrTx/>
              <a:buFont typeface="Wingdings" panose="05000000000000000000" pitchFamily="2" charset="2"/>
              <a:buChar char="v"/>
            </a:pPr>
            <a:r>
              <a:rPr lang="es-ES_tradnl" sz="1400" b="1" i="1" dirty="0" smtClean="0">
                <a:solidFill>
                  <a:schemeClr val="tx1">
                    <a:lumMod val="95000"/>
                    <a:lumOff val="5000"/>
                  </a:schemeClr>
                </a:solidFill>
                <a:latin typeface="Verdana" panose="020B0604030504040204" pitchFamily="34" charset="0"/>
                <a:cs typeface="Times New Roman" panose="02020603050405020304" pitchFamily="18" charset="0"/>
              </a:rPr>
              <a:t>LA SOLUCIÓN DE DIFERENTES SUB PROBLEMAS Y LA SÍNTESIS INTEGRAL DE SUS RESULTADOS,  LLEVA A LA SOLUCIÓN DEL SISTEMA PROBLÉMICO.</a:t>
            </a:r>
          </a:p>
          <a:p>
            <a:pPr algn="just">
              <a:spcBef>
                <a:spcPct val="0"/>
              </a:spcBef>
              <a:spcAft>
                <a:spcPct val="0"/>
              </a:spcAft>
              <a:buClrTx/>
              <a:buFont typeface="Wingdings" panose="05000000000000000000" pitchFamily="2" charset="2"/>
              <a:buChar char="v"/>
            </a:pPr>
            <a:endParaRPr lang="es-ES" sz="1400" b="1" dirty="0" smtClean="0">
              <a:solidFill>
                <a:schemeClr val="tx1">
                  <a:lumMod val="95000"/>
                  <a:lumOff val="5000"/>
                </a:schemeClr>
              </a:solidFill>
              <a:latin typeface="Arial" panose="020B0604020202020204" pitchFamily="34" charset="0"/>
            </a:endParaRPr>
          </a:p>
          <a:p>
            <a:pPr algn="just">
              <a:spcBef>
                <a:spcPct val="0"/>
              </a:spcBef>
              <a:spcAft>
                <a:spcPct val="0"/>
              </a:spcAft>
              <a:buClrTx/>
            </a:pPr>
            <a:endParaRPr lang="es-ES_tradnl" sz="1600" b="1" i="1" dirty="0" smtClean="0">
              <a:solidFill>
                <a:schemeClr val="tx1">
                  <a:lumMod val="95000"/>
                  <a:lumOff val="5000"/>
                </a:schemeClr>
              </a:solidFill>
              <a:latin typeface="Verdana" panose="020B0604030504040204" pitchFamily="34" charset="0"/>
              <a:cs typeface="Times New Roman" panose="02020603050405020304" pitchFamily="18" charset="0"/>
            </a:endParaRPr>
          </a:p>
          <a:p>
            <a:pPr algn="just">
              <a:spcBef>
                <a:spcPct val="0"/>
              </a:spcBef>
              <a:spcAft>
                <a:spcPct val="0"/>
              </a:spcAft>
              <a:buClrTx/>
            </a:pPr>
            <a:endParaRPr lang="es-ES_tradnl" sz="1600" b="1" i="1" dirty="0" smtClean="0">
              <a:solidFill>
                <a:schemeClr val="tx1">
                  <a:lumMod val="95000"/>
                  <a:lumOff val="5000"/>
                </a:schemeClr>
              </a:solidFill>
              <a:latin typeface="Verdana" panose="020B0604030504040204" pitchFamily="34" charset="0"/>
              <a:cs typeface="Times New Roman" panose="02020603050405020304" pitchFamily="18" charset="0"/>
            </a:endParaRPr>
          </a:p>
          <a:p>
            <a:pPr algn="ctr">
              <a:spcBef>
                <a:spcPct val="0"/>
              </a:spcBef>
              <a:spcAft>
                <a:spcPct val="0"/>
              </a:spcAft>
              <a:buClrTx/>
              <a:buFont typeface="Wingdings" panose="05000000000000000000" pitchFamily="2" charset="2"/>
              <a:buChar char="v"/>
            </a:pPr>
            <a:r>
              <a:rPr lang="es-ES_tradnl" sz="1600" b="1" i="1" dirty="0" smtClean="0">
                <a:latin typeface="Verdana" panose="020B0604030504040204" pitchFamily="34" charset="0"/>
                <a:cs typeface="Times New Roman" panose="02020603050405020304" pitchFamily="18" charset="0"/>
              </a:rPr>
              <a:t>ES NECESARIO EN EL PROCESO DE INVESTIGACIÓN DEFINIR EL TEMA DE INVESTIGACIÓN, O SEA; "LA DENOMINACIÓN DE AQUELLOS ASPECTOS DE LA SITUACIÓN PROBLEMÁTICA QUE SE HAN CONSIDERADO NECESARIO INVESTIGAR POR SU CARÁCTER UNITARIO COMO PROBLEMA DE INVESTIGACIÓN". </a:t>
            </a:r>
            <a:endParaRPr lang="es-ES" sz="1600" dirty="0"/>
          </a:p>
        </p:txBody>
      </p:sp>
      <p:sp>
        <p:nvSpPr>
          <p:cNvPr id="3" name="Flecha izquierda y derecha 2"/>
          <p:cNvSpPr/>
          <p:nvPr/>
        </p:nvSpPr>
        <p:spPr>
          <a:xfrm rot="5400000">
            <a:off x="5404725" y="3696021"/>
            <a:ext cx="742277" cy="484632"/>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 xmlns:p14="http://schemas.microsoft.com/office/powerpoint/2010/main" val="1095927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50576" y="1330082"/>
            <a:ext cx="9453283" cy="4278094"/>
          </a:xfrm>
          <a:prstGeom prst="rect">
            <a:avLst/>
          </a:prstGeom>
          <a:ln>
            <a:solidFill>
              <a:schemeClr val="tx1"/>
            </a:solidFill>
          </a:ln>
        </p:spPr>
        <p:txBody>
          <a:bodyPr wrap="square">
            <a:spAutoFit/>
          </a:bodyPr>
          <a:lstStyle/>
          <a:p>
            <a:pPr algn="ctr">
              <a:lnSpc>
                <a:spcPct val="80000"/>
              </a:lnSpc>
              <a:spcBef>
                <a:spcPct val="0"/>
              </a:spcBef>
              <a:spcAft>
                <a:spcPct val="0"/>
              </a:spcAft>
            </a:pPr>
            <a:r>
              <a:rPr lang="es-ES" sz="2400" b="1" i="1" u="sng" dirty="0" smtClean="0">
                <a:latin typeface="Verdana" panose="020B0604030504040204" pitchFamily="34" charset="0"/>
              </a:rPr>
              <a:t>4</a:t>
            </a:r>
            <a:r>
              <a:rPr lang="es-ES" sz="2000" b="1" i="1" u="sng" dirty="0" smtClean="0">
                <a:latin typeface="Verdana" panose="020B0604030504040204" pitchFamily="34" charset="0"/>
              </a:rPr>
              <a:t>. EL </a:t>
            </a:r>
            <a:r>
              <a:rPr lang="es-ES" sz="2000" b="1" i="1" u="sng" dirty="0">
                <a:latin typeface="Verdana" panose="020B0604030504040204" pitchFamily="34" charset="0"/>
              </a:rPr>
              <a:t>OBJETO DE </a:t>
            </a:r>
            <a:r>
              <a:rPr lang="es-ES" sz="2000" b="1" i="1" u="sng" dirty="0" smtClean="0">
                <a:latin typeface="Verdana" panose="020B0604030504040204" pitchFamily="34" charset="0"/>
              </a:rPr>
              <a:t>ESTUDIO Y EL CAMPO DE ACCIÓN</a:t>
            </a:r>
            <a:endParaRPr lang="es-ES" sz="2000" b="1" i="1" u="sng" dirty="0">
              <a:latin typeface="Verdana" panose="020B0604030504040204" pitchFamily="34" charset="0"/>
            </a:endParaRPr>
          </a:p>
          <a:p>
            <a:pPr algn="just">
              <a:lnSpc>
                <a:spcPct val="80000"/>
              </a:lnSpc>
              <a:spcBef>
                <a:spcPct val="0"/>
              </a:spcBef>
              <a:spcAft>
                <a:spcPct val="0"/>
              </a:spcAft>
            </a:pPr>
            <a:endParaRPr lang="es-ES" sz="2000" i="1" dirty="0">
              <a:latin typeface="Verdana" panose="020B0604030504040204" pitchFamily="34" charset="0"/>
            </a:endParaRPr>
          </a:p>
          <a:p>
            <a:pPr algn="ctr">
              <a:lnSpc>
                <a:spcPct val="80000"/>
              </a:lnSpc>
              <a:spcBef>
                <a:spcPct val="0"/>
              </a:spcBef>
              <a:spcAft>
                <a:spcPct val="0"/>
              </a:spcAft>
            </a:pPr>
            <a:endParaRPr lang="es-ES" sz="2000" i="1" dirty="0" smtClean="0">
              <a:latin typeface="Verdana" panose="020B0604030504040204" pitchFamily="34" charset="0"/>
            </a:endParaRPr>
          </a:p>
          <a:p>
            <a:pPr algn="ctr">
              <a:lnSpc>
                <a:spcPct val="80000"/>
              </a:lnSpc>
              <a:spcBef>
                <a:spcPct val="0"/>
              </a:spcBef>
              <a:spcAft>
                <a:spcPct val="0"/>
              </a:spcAft>
            </a:pPr>
            <a:r>
              <a:rPr lang="es-ES" sz="2000" i="1" dirty="0" smtClean="0">
                <a:latin typeface="Verdana" panose="020B0604030504040204" pitchFamily="34" charset="0"/>
              </a:rPr>
              <a:t>“COMO PARTE DEL FENÓMENO DONDE SURGE EL PROBLEMA CIENTÍFICO, CONSTITUYE SU ESENCIA, ES DECIR, EL CONJUNTO DE CONEXIONES Y RELACIONES PROFUNDAS QUE DETERMINAN LOS RASGOS PRINCIPALES DE UN SISTEMA DADO”. </a:t>
            </a:r>
          </a:p>
          <a:p>
            <a:pPr algn="r">
              <a:lnSpc>
                <a:spcPct val="80000"/>
              </a:lnSpc>
              <a:spcBef>
                <a:spcPct val="0"/>
              </a:spcBef>
              <a:spcAft>
                <a:spcPct val="0"/>
              </a:spcAft>
            </a:pPr>
            <a:r>
              <a:rPr lang="es-ES" sz="1400" b="1" i="1" dirty="0" smtClean="0">
                <a:latin typeface="Verdana" panose="020B0604030504040204" pitchFamily="34" charset="0"/>
              </a:rPr>
              <a:t>Según </a:t>
            </a:r>
            <a:r>
              <a:rPr lang="es-ES" sz="1400" b="1" i="1" dirty="0" err="1" smtClean="0">
                <a:latin typeface="Verdana" panose="020B0604030504040204" pitchFamily="34" charset="0"/>
              </a:rPr>
              <a:t>A.Ruiz</a:t>
            </a:r>
            <a:r>
              <a:rPr lang="es-ES" sz="1400" b="1" i="1" dirty="0" smtClean="0">
                <a:latin typeface="Verdana" panose="020B0604030504040204" pitchFamily="34" charset="0"/>
              </a:rPr>
              <a:t>  </a:t>
            </a:r>
            <a:r>
              <a:rPr lang="es-ES" sz="1400" b="1" i="1" dirty="0">
                <a:latin typeface="Verdana" panose="020B0604030504040204" pitchFamily="34" charset="0"/>
              </a:rPr>
              <a:t>(2006)</a:t>
            </a:r>
          </a:p>
          <a:p>
            <a:pPr algn="ctr">
              <a:lnSpc>
                <a:spcPct val="80000"/>
              </a:lnSpc>
              <a:spcBef>
                <a:spcPct val="0"/>
              </a:spcBef>
              <a:spcAft>
                <a:spcPct val="0"/>
              </a:spcAft>
            </a:pPr>
            <a:endParaRPr lang="es-ES" sz="2000" i="1" dirty="0">
              <a:latin typeface="Verdana" panose="020B0604030504040204" pitchFamily="34" charset="0"/>
            </a:endParaRPr>
          </a:p>
          <a:p>
            <a:pPr algn="ctr">
              <a:lnSpc>
                <a:spcPct val="80000"/>
              </a:lnSpc>
              <a:spcBef>
                <a:spcPct val="0"/>
              </a:spcBef>
              <a:spcAft>
                <a:spcPct val="0"/>
              </a:spcAft>
            </a:pPr>
            <a:r>
              <a:rPr lang="es-ES" sz="2000" i="1" dirty="0">
                <a:latin typeface="Verdana" panose="020B0604030504040204" pitchFamily="34" charset="0"/>
              </a:rPr>
              <a:t>EN RESUMEN </a:t>
            </a:r>
            <a:r>
              <a:rPr lang="es-ES" sz="2000" i="1" dirty="0" smtClean="0">
                <a:latin typeface="Verdana" panose="020B0604030504040204" pitchFamily="34" charset="0"/>
              </a:rPr>
              <a:t>: </a:t>
            </a:r>
            <a:r>
              <a:rPr lang="es-ES" sz="2000" i="1" dirty="0">
                <a:latin typeface="Verdana" panose="020B0604030504040204" pitchFamily="34" charset="0"/>
              </a:rPr>
              <a:t>ES </a:t>
            </a:r>
            <a:r>
              <a:rPr lang="es-ES" sz="2000" b="1" i="1" dirty="0">
                <a:latin typeface="Verdana" panose="020B0604030504040204" pitchFamily="34" charset="0"/>
              </a:rPr>
              <a:t>LO QUE QUEREMOS SABER</a:t>
            </a:r>
            <a:r>
              <a:rPr lang="es-ES" sz="2000" i="1" dirty="0">
                <a:latin typeface="Verdana" panose="020B0604030504040204" pitchFamily="34" charset="0"/>
              </a:rPr>
              <a:t>,  ES EL </a:t>
            </a:r>
            <a:r>
              <a:rPr lang="es-ES" sz="2000" b="1" i="1" dirty="0">
                <a:latin typeface="Verdana" panose="020B0604030504040204" pitchFamily="34" charset="0"/>
              </a:rPr>
              <a:t>RECORTE DE LA REALIDAD QUE QUIERO </a:t>
            </a:r>
            <a:r>
              <a:rPr lang="es-ES" sz="2000" b="1" i="1" dirty="0" smtClean="0">
                <a:latin typeface="Verdana" panose="020B0604030504040204" pitchFamily="34" charset="0"/>
              </a:rPr>
              <a:t>ESTUDIAR</a:t>
            </a:r>
          </a:p>
          <a:p>
            <a:pPr algn="ctr">
              <a:lnSpc>
                <a:spcPct val="80000"/>
              </a:lnSpc>
              <a:spcBef>
                <a:spcPct val="0"/>
              </a:spcBef>
              <a:spcAft>
                <a:spcPct val="0"/>
              </a:spcAft>
            </a:pPr>
            <a:r>
              <a:rPr lang="es-ES" sz="2000" i="1" dirty="0" smtClean="0">
                <a:latin typeface="Verdana" panose="020B0604030504040204" pitchFamily="34" charset="0"/>
              </a:rPr>
              <a:t>DE </a:t>
            </a:r>
            <a:r>
              <a:rPr lang="es-ES" sz="2000" i="1" dirty="0">
                <a:latin typeface="Verdana" panose="020B0604030504040204" pitchFamily="34" charset="0"/>
              </a:rPr>
              <a:t>FORMA CIENTÍFICA. </a:t>
            </a:r>
            <a:endParaRPr lang="es-ES" sz="2000" i="1" dirty="0" smtClean="0">
              <a:latin typeface="Verdana" panose="020B0604030504040204" pitchFamily="34" charset="0"/>
            </a:endParaRPr>
          </a:p>
          <a:p>
            <a:pPr algn="ctr">
              <a:lnSpc>
                <a:spcPct val="80000"/>
              </a:lnSpc>
              <a:spcBef>
                <a:spcPct val="0"/>
              </a:spcBef>
              <a:spcAft>
                <a:spcPct val="0"/>
              </a:spcAft>
            </a:pPr>
            <a:r>
              <a:rPr lang="es-ES" sz="2000" i="1" dirty="0" smtClean="0">
                <a:latin typeface="Verdana" panose="020B0604030504040204" pitchFamily="34" charset="0"/>
              </a:rPr>
              <a:t>ES </a:t>
            </a:r>
            <a:r>
              <a:rPr lang="es-ES" sz="2000" i="1" dirty="0">
                <a:latin typeface="Verdana" panose="020B0604030504040204" pitchFamily="34" charset="0"/>
              </a:rPr>
              <a:t>EL RESULTADO FINAL DEL PROCESO INVESTIGATIVO, </a:t>
            </a:r>
            <a:r>
              <a:rPr lang="es-ES" sz="2000" b="1" i="1" dirty="0">
                <a:latin typeface="Verdana" panose="020B0604030504040204" pitchFamily="34" charset="0"/>
              </a:rPr>
              <a:t>LA REALIDAD TRANSFORMADA,</a:t>
            </a:r>
            <a:r>
              <a:rPr lang="es-ES" sz="2000" i="1" dirty="0">
                <a:latin typeface="Verdana" panose="020B0604030504040204" pitchFamily="34" charset="0"/>
              </a:rPr>
              <a:t> </a:t>
            </a:r>
            <a:r>
              <a:rPr lang="es-ES" sz="2000" b="1" i="1" dirty="0">
                <a:latin typeface="Verdana" panose="020B0604030504040204" pitchFamily="34" charset="0"/>
              </a:rPr>
              <a:t>LA CONTRADICCIÓN SOLUCIONADA</a:t>
            </a:r>
            <a:r>
              <a:rPr lang="es-ES" sz="2000" i="1" dirty="0">
                <a:latin typeface="Verdana" panose="020B0604030504040204" pitchFamily="34" charset="0"/>
              </a:rPr>
              <a:t>.</a:t>
            </a:r>
          </a:p>
          <a:p>
            <a:pPr algn="ctr">
              <a:lnSpc>
                <a:spcPct val="80000"/>
              </a:lnSpc>
              <a:spcBef>
                <a:spcPct val="0"/>
              </a:spcBef>
              <a:spcAft>
                <a:spcPct val="0"/>
              </a:spcAft>
            </a:pPr>
            <a:endParaRPr lang="es-ES" sz="2000" i="1" dirty="0">
              <a:latin typeface="Verdana" panose="020B0604030504040204" pitchFamily="34" charset="0"/>
            </a:endParaRPr>
          </a:p>
          <a:p>
            <a:pPr algn="r">
              <a:lnSpc>
                <a:spcPct val="80000"/>
              </a:lnSpc>
              <a:spcBef>
                <a:spcPct val="0"/>
              </a:spcBef>
              <a:spcAft>
                <a:spcPct val="0"/>
              </a:spcAft>
            </a:pPr>
            <a:r>
              <a:rPr lang="es-ES" b="1" i="1" dirty="0">
                <a:latin typeface="Verdana" panose="020B0604030504040204" pitchFamily="34" charset="0"/>
              </a:rPr>
              <a:t>¿CÓMO SE LOGRA ESTO?</a:t>
            </a:r>
          </a:p>
        </p:txBody>
      </p:sp>
    </p:spTree>
    <p:extLst>
      <p:ext uri="{BB962C8B-B14F-4D97-AF65-F5344CB8AC3E}">
        <p14:creationId xmlns="" xmlns:p14="http://schemas.microsoft.com/office/powerpoint/2010/main" val="3678453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0306" y="241466"/>
            <a:ext cx="11120718" cy="6340197"/>
          </a:xfrm>
          <a:prstGeom prst="rect">
            <a:avLst/>
          </a:prstGeom>
          <a:ln>
            <a:solidFill>
              <a:schemeClr val="tx1"/>
            </a:solidFill>
          </a:ln>
        </p:spPr>
        <p:txBody>
          <a:bodyPr wrap="square">
            <a:spAutoFit/>
          </a:bodyPr>
          <a:lstStyle/>
          <a:p>
            <a:pPr algn="ctr">
              <a:defRPr/>
            </a:pPr>
            <a:r>
              <a:rPr lang="es-ES" sz="2800" b="1" dirty="0"/>
              <a:t>PARA LOGRAR LA TRANSFORMACIÓN DEL OBJETO DE ESTUDIO SE DEBE</a:t>
            </a:r>
            <a:r>
              <a:rPr lang="es-ES" sz="2800" b="1" dirty="0" smtClean="0"/>
              <a:t>:</a:t>
            </a:r>
          </a:p>
          <a:p>
            <a:pPr algn="ctr">
              <a:defRPr/>
            </a:pPr>
            <a:endParaRPr lang="es-ES" sz="2400" b="1" dirty="0" smtClean="0"/>
          </a:p>
          <a:p>
            <a:pPr algn="ctr">
              <a:defRPr/>
            </a:pPr>
            <a:endParaRPr lang="es-ES" sz="2400" b="1" dirty="0"/>
          </a:p>
          <a:p>
            <a:pPr marL="457200" indent="-457200" algn="ctr">
              <a:buFont typeface="Wingdings" panose="05000000000000000000" pitchFamily="2" charset="2"/>
              <a:buChar char="v"/>
              <a:defRPr/>
            </a:pPr>
            <a:r>
              <a:rPr lang="es-ES" sz="3200" b="1" dirty="0"/>
              <a:t>DELIMITAR EL OBJETO DE </a:t>
            </a:r>
            <a:r>
              <a:rPr lang="es-ES" sz="3200" b="1" dirty="0" smtClean="0"/>
              <a:t>ESTUDIO</a:t>
            </a:r>
          </a:p>
          <a:p>
            <a:pPr algn="ctr">
              <a:defRPr/>
            </a:pPr>
            <a:endParaRPr lang="es-ES" sz="3200" b="1" dirty="0"/>
          </a:p>
          <a:p>
            <a:pPr marL="457200" indent="-457200" algn="ctr">
              <a:buFont typeface="Wingdings" panose="05000000000000000000" pitchFamily="2" charset="2"/>
              <a:buChar char="v"/>
              <a:defRPr/>
            </a:pPr>
            <a:r>
              <a:rPr lang="es-ES" sz="3200" b="1" dirty="0" smtClean="0"/>
              <a:t>ELABORAR CONCEPTUALMENTE  EL </a:t>
            </a:r>
            <a:r>
              <a:rPr lang="es-ES" sz="3200" b="1" dirty="0"/>
              <a:t>OBJETO DE ESTUDIO</a:t>
            </a:r>
            <a:r>
              <a:rPr lang="es-ES" sz="3200" b="1" dirty="0" smtClean="0"/>
              <a:t>.</a:t>
            </a:r>
          </a:p>
          <a:p>
            <a:pPr algn="ctr">
              <a:buFont typeface="+mj-lt"/>
              <a:buAutoNum type="arabicPeriod"/>
              <a:defRPr/>
            </a:pPr>
            <a:endParaRPr lang="es-ES" sz="3200" b="1" dirty="0"/>
          </a:p>
          <a:p>
            <a:pPr marL="457200" indent="-457200" algn="ctr">
              <a:buFont typeface="Wingdings" panose="05000000000000000000" pitchFamily="2" charset="2"/>
              <a:buChar char="v"/>
              <a:defRPr/>
            </a:pPr>
            <a:r>
              <a:rPr lang="es-ES" sz="3200" b="1" dirty="0" smtClean="0"/>
              <a:t>ELABORAR EMPÍRICAMENTE </a:t>
            </a:r>
            <a:r>
              <a:rPr lang="es-ES" sz="3200" b="1" dirty="0"/>
              <a:t>DEL OBJETO DE </a:t>
            </a:r>
            <a:r>
              <a:rPr lang="es-ES" sz="3200" b="1" dirty="0" smtClean="0"/>
              <a:t>ESTUDIO.</a:t>
            </a:r>
          </a:p>
          <a:p>
            <a:pPr algn="ctr">
              <a:buFont typeface="+mj-lt"/>
              <a:buAutoNum type="arabicPeriod"/>
              <a:defRPr/>
            </a:pPr>
            <a:endParaRPr lang="es-ES" sz="3200" b="1" dirty="0"/>
          </a:p>
          <a:p>
            <a:pPr marL="457200" indent="-457200" algn="ctr">
              <a:buFont typeface="Wingdings" panose="05000000000000000000" pitchFamily="2" charset="2"/>
              <a:buChar char="v"/>
              <a:defRPr/>
            </a:pPr>
            <a:r>
              <a:rPr lang="es-ES" sz="3200" b="1" dirty="0" smtClean="0"/>
              <a:t>CONSTRUIR LA </a:t>
            </a:r>
            <a:r>
              <a:rPr lang="es-ES" sz="3200" b="1" dirty="0"/>
              <a:t>INTERPRETACIÓN DEL OBJETO DE ESTUDIO QUE SE VA A PLASMAR EN EL INFORME FINAL DE LA INVESTIGACIÓN</a:t>
            </a:r>
          </a:p>
          <a:p>
            <a:pPr algn="ctr">
              <a:defRPr/>
            </a:pPr>
            <a:endParaRPr lang="es-ES" sz="2800" b="1" dirty="0">
              <a:solidFill>
                <a:srgbClr val="FF0000"/>
              </a:solidFill>
            </a:endParaRPr>
          </a:p>
          <a:p>
            <a:pPr>
              <a:defRPr/>
            </a:pPr>
            <a:endParaRPr lang="es-ES" b="1" dirty="0">
              <a:solidFill>
                <a:srgbClr val="FF0000"/>
              </a:solidFill>
            </a:endParaRPr>
          </a:p>
        </p:txBody>
      </p:sp>
    </p:spTree>
    <p:extLst>
      <p:ext uri="{BB962C8B-B14F-4D97-AF65-F5344CB8AC3E}">
        <p14:creationId xmlns="" xmlns:p14="http://schemas.microsoft.com/office/powerpoint/2010/main" val="3773402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86753" y="591672"/>
            <a:ext cx="8498541" cy="4795159"/>
          </a:xfrm>
          <a:prstGeom prst="rect">
            <a:avLst/>
          </a:prstGeom>
          <a:ln>
            <a:solidFill>
              <a:schemeClr val="accent1"/>
            </a:solidFill>
          </a:ln>
        </p:spPr>
        <p:txBody>
          <a:bodyPr wrap="square">
            <a:spAutoFit/>
          </a:bodyPr>
          <a:lstStyle/>
          <a:p>
            <a:pPr algn="ctr">
              <a:lnSpc>
                <a:spcPct val="80000"/>
              </a:lnSpc>
              <a:spcBef>
                <a:spcPct val="0"/>
              </a:spcBef>
              <a:spcAft>
                <a:spcPct val="0"/>
              </a:spcAft>
            </a:pPr>
            <a:r>
              <a:rPr lang="es-ES" sz="2000" b="1" i="1" dirty="0" smtClean="0">
                <a:latin typeface="Verdana" panose="020B0604030504040204" pitchFamily="34" charset="0"/>
              </a:rPr>
              <a:t>¿CÓMO SE DETERMINA EL OBJETO DE ESTUDIO?</a:t>
            </a:r>
          </a:p>
          <a:p>
            <a:pPr algn="ctr">
              <a:lnSpc>
                <a:spcPct val="80000"/>
              </a:lnSpc>
              <a:spcBef>
                <a:spcPct val="0"/>
              </a:spcBef>
              <a:spcAft>
                <a:spcPct val="0"/>
              </a:spcAft>
            </a:pPr>
            <a:endParaRPr lang="es-ES" sz="2000" b="1" i="1" dirty="0" smtClean="0">
              <a:solidFill>
                <a:srgbClr val="FF0000"/>
              </a:solidFill>
              <a:latin typeface="Verdana" panose="020B0604030504040204" pitchFamily="34" charset="0"/>
            </a:endParaRPr>
          </a:p>
          <a:p>
            <a:pPr algn="ctr">
              <a:lnSpc>
                <a:spcPct val="80000"/>
              </a:lnSpc>
              <a:spcBef>
                <a:spcPct val="0"/>
              </a:spcBef>
              <a:spcAft>
                <a:spcPct val="0"/>
              </a:spcAft>
            </a:pPr>
            <a:endParaRPr lang="es-ES" sz="2000" b="1" i="1" dirty="0" smtClean="0">
              <a:latin typeface="Verdana" panose="020B0604030504040204" pitchFamily="34" charset="0"/>
            </a:endParaRPr>
          </a:p>
          <a:p>
            <a:pPr algn="ctr">
              <a:lnSpc>
                <a:spcPct val="80000"/>
              </a:lnSpc>
              <a:spcBef>
                <a:spcPct val="0"/>
              </a:spcBef>
              <a:spcAft>
                <a:spcPct val="0"/>
              </a:spcAft>
            </a:pPr>
            <a:r>
              <a:rPr lang="es-ES" sz="2000" b="1" i="1" dirty="0" smtClean="0">
                <a:latin typeface="Verdana" panose="020B0604030504040204" pitchFamily="34" charset="0"/>
              </a:rPr>
              <a:t>EN LA PRÁCTICA INVESTIGATIVA, EXISTEN TRES POSICIONES PARA DETERMINAR EL OBJETO DE </a:t>
            </a:r>
            <a:r>
              <a:rPr lang="es-ES" b="1" i="1" dirty="0" smtClean="0">
                <a:latin typeface="Verdana" panose="020B0604030504040204" pitchFamily="34" charset="0"/>
              </a:rPr>
              <a:t>ESTUDIO:</a:t>
            </a:r>
          </a:p>
          <a:p>
            <a:pPr algn="r">
              <a:lnSpc>
                <a:spcPct val="80000"/>
              </a:lnSpc>
              <a:spcBef>
                <a:spcPct val="0"/>
              </a:spcBef>
              <a:spcAft>
                <a:spcPct val="0"/>
              </a:spcAft>
            </a:pPr>
            <a:r>
              <a:rPr lang="es-ES" b="1" i="1" dirty="0" smtClean="0">
                <a:latin typeface="Verdana" panose="020B0604030504040204" pitchFamily="34" charset="0"/>
              </a:rPr>
              <a:t> </a:t>
            </a:r>
            <a:r>
              <a:rPr lang="es-ES" sz="1400" b="1" i="1" dirty="0" smtClean="0">
                <a:latin typeface="Verdana" panose="020B0604030504040204" pitchFamily="34" charset="0"/>
              </a:rPr>
              <a:t>SEGÚN A.RUIZ  (2006)</a:t>
            </a:r>
            <a:endParaRPr lang="es-ES" sz="1600" b="1" i="1" dirty="0" smtClean="0">
              <a:latin typeface="Verdana" panose="020B0604030504040204" pitchFamily="34" charset="0"/>
            </a:endParaRPr>
          </a:p>
          <a:p>
            <a:pPr algn="just">
              <a:lnSpc>
                <a:spcPct val="80000"/>
              </a:lnSpc>
              <a:spcBef>
                <a:spcPct val="0"/>
              </a:spcBef>
              <a:spcAft>
                <a:spcPct val="0"/>
              </a:spcAft>
            </a:pPr>
            <a:endParaRPr lang="es-ES" sz="1600" b="1" i="1" dirty="0" smtClean="0">
              <a:latin typeface="Verdana" panose="020B0604030504040204" pitchFamily="34" charset="0"/>
            </a:endParaRPr>
          </a:p>
          <a:p>
            <a:pPr algn="just">
              <a:lnSpc>
                <a:spcPct val="80000"/>
              </a:lnSpc>
              <a:spcBef>
                <a:spcPct val="0"/>
              </a:spcBef>
              <a:spcAft>
                <a:spcPct val="0"/>
              </a:spcAft>
            </a:pPr>
            <a:endParaRPr lang="es-ES" sz="1600" b="1" i="1" dirty="0">
              <a:latin typeface="Verdana" panose="020B0604030504040204" pitchFamily="34" charset="0"/>
            </a:endParaRPr>
          </a:p>
          <a:p>
            <a:pPr algn="just">
              <a:lnSpc>
                <a:spcPct val="80000"/>
              </a:lnSpc>
              <a:spcBef>
                <a:spcPct val="0"/>
              </a:spcBef>
              <a:spcAft>
                <a:spcPct val="0"/>
              </a:spcAft>
            </a:pPr>
            <a:endParaRPr lang="es-ES" sz="1600" b="1" i="1" dirty="0">
              <a:latin typeface="Verdana" panose="020B0604030504040204" pitchFamily="34" charset="0"/>
            </a:endParaRPr>
          </a:p>
          <a:p>
            <a:pPr algn="ctr">
              <a:lnSpc>
                <a:spcPct val="80000"/>
              </a:lnSpc>
              <a:spcBef>
                <a:spcPct val="0"/>
              </a:spcBef>
              <a:spcAft>
                <a:spcPct val="0"/>
              </a:spcAft>
              <a:buFont typeface="Wingdings" panose="05000000000000000000" pitchFamily="2" charset="2"/>
              <a:buChar char="Ø"/>
            </a:pPr>
            <a:r>
              <a:rPr lang="es-ES" sz="2400" i="1" dirty="0" smtClean="0">
                <a:latin typeface="Verdana" panose="020B0604030504040204" pitchFamily="34" charset="0"/>
              </a:rPr>
              <a:t>AQUELLA QUE CONSIDERA A </a:t>
            </a:r>
            <a:r>
              <a:rPr lang="es-ES" sz="2400" b="1" i="1" dirty="0" smtClean="0">
                <a:latin typeface="Verdana" panose="020B0604030504040204" pitchFamily="34" charset="0"/>
              </a:rPr>
              <a:t>LA VARIABLE DEPENDIENTE</a:t>
            </a:r>
            <a:r>
              <a:rPr lang="es-ES" sz="2400" i="1" dirty="0" smtClean="0">
                <a:latin typeface="Verdana" panose="020B0604030504040204" pitchFamily="34" charset="0"/>
              </a:rPr>
              <a:t> COMO EL OBJETO DE ESTUDIO.</a:t>
            </a:r>
          </a:p>
          <a:p>
            <a:pPr algn="ctr">
              <a:lnSpc>
                <a:spcPct val="80000"/>
              </a:lnSpc>
              <a:spcBef>
                <a:spcPct val="0"/>
              </a:spcBef>
              <a:spcAft>
                <a:spcPct val="0"/>
              </a:spcAft>
            </a:pPr>
            <a:endParaRPr lang="es-ES" sz="2400" i="1" dirty="0" smtClean="0">
              <a:latin typeface="Verdana" panose="020B0604030504040204" pitchFamily="34" charset="0"/>
            </a:endParaRPr>
          </a:p>
          <a:p>
            <a:pPr algn="ctr">
              <a:lnSpc>
                <a:spcPct val="80000"/>
              </a:lnSpc>
              <a:spcBef>
                <a:spcPct val="0"/>
              </a:spcBef>
              <a:spcAft>
                <a:spcPct val="0"/>
              </a:spcAft>
              <a:buFont typeface="Wingdings" panose="05000000000000000000" pitchFamily="2" charset="2"/>
              <a:buChar char="Ø"/>
            </a:pPr>
            <a:r>
              <a:rPr lang="es-ES" sz="2400" i="1" dirty="0" smtClean="0">
                <a:latin typeface="Verdana" panose="020B0604030504040204" pitchFamily="34" charset="0"/>
              </a:rPr>
              <a:t>AQUELLA  QUE DETERMINA A </a:t>
            </a:r>
            <a:r>
              <a:rPr lang="es-ES" sz="2400" b="1" i="1" dirty="0" smtClean="0">
                <a:latin typeface="Verdana" panose="020B0604030504040204" pitchFamily="34" charset="0"/>
              </a:rPr>
              <a:t>LA VARIABLE INDEPENDIENTE</a:t>
            </a:r>
            <a:r>
              <a:rPr lang="es-ES" sz="2400" i="1" dirty="0" smtClean="0">
                <a:latin typeface="Verdana" panose="020B0604030504040204" pitchFamily="34" charset="0"/>
              </a:rPr>
              <a:t> COMO EL OBJETO DE ESTUDIO </a:t>
            </a:r>
          </a:p>
          <a:p>
            <a:pPr algn="ctr">
              <a:lnSpc>
                <a:spcPct val="80000"/>
              </a:lnSpc>
              <a:spcBef>
                <a:spcPct val="0"/>
              </a:spcBef>
              <a:spcAft>
                <a:spcPct val="0"/>
              </a:spcAft>
              <a:buFont typeface="Wingdings" panose="05000000000000000000" pitchFamily="2" charset="2"/>
              <a:buChar char="Ø"/>
            </a:pPr>
            <a:endParaRPr lang="es-ES" sz="2400" i="1" dirty="0" smtClean="0">
              <a:latin typeface="Verdana" panose="020B0604030504040204" pitchFamily="34" charset="0"/>
            </a:endParaRPr>
          </a:p>
          <a:p>
            <a:pPr algn="ctr">
              <a:lnSpc>
                <a:spcPct val="80000"/>
              </a:lnSpc>
              <a:spcBef>
                <a:spcPct val="0"/>
              </a:spcBef>
              <a:spcAft>
                <a:spcPct val="0"/>
              </a:spcAft>
              <a:buFont typeface="Wingdings" panose="05000000000000000000" pitchFamily="2" charset="2"/>
              <a:buChar char="Ø"/>
            </a:pPr>
            <a:r>
              <a:rPr lang="es-ES" sz="2400" i="1" dirty="0" smtClean="0">
                <a:latin typeface="Verdana" panose="020B0604030504040204" pitchFamily="34" charset="0"/>
              </a:rPr>
              <a:t>AQUELLA QUE CONSIDERA </a:t>
            </a:r>
            <a:r>
              <a:rPr lang="es-ES" sz="2400" b="1" i="1" dirty="0" smtClean="0">
                <a:latin typeface="Verdana" panose="020B0604030504040204" pitchFamily="34" charset="0"/>
              </a:rPr>
              <a:t>EL PROCESO </a:t>
            </a:r>
            <a:r>
              <a:rPr lang="es-ES" sz="2400" i="1" dirty="0" smtClean="0">
                <a:latin typeface="Verdana" panose="020B0604030504040204" pitchFamily="34" charset="0"/>
              </a:rPr>
              <a:t>QUE SE DA ENTRE LA VARIABLE INDEPENDIENTE Y LA DEPENDIENTE</a:t>
            </a:r>
            <a:r>
              <a:rPr lang="es-ES" sz="2000" i="1" dirty="0" smtClean="0">
                <a:latin typeface="Verdana" panose="020B0604030504040204" pitchFamily="34" charset="0"/>
              </a:rPr>
              <a:t>.</a:t>
            </a:r>
            <a:endParaRPr lang="es-ES" sz="2400" dirty="0"/>
          </a:p>
        </p:txBody>
      </p:sp>
    </p:spTree>
    <p:extLst>
      <p:ext uri="{BB962C8B-B14F-4D97-AF65-F5344CB8AC3E}">
        <p14:creationId xmlns="" xmlns:p14="http://schemas.microsoft.com/office/powerpoint/2010/main" val="4292041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18129" y="2299447"/>
            <a:ext cx="7543801" cy="3065930"/>
          </a:xfrm>
          <a:ln>
            <a:solidFill>
              <a:schemeClr val="accent2">
                <a:lumMod val="75000"/>
              </a:schemeClr>
            </a:solidFill>
          </a:ln>
        </p:spPr>
        <p:txBody>
          <a:bodyPr>
            <a:noAutofit/>
          </a:bodyPr>
          <a:lstStyle/>
          <a:p>
            <a:r>
              <a:rPr lang="es-ES" sz="4400" dirty="0" smtClean="0"/>
              <a:t/>
            </a:r>
            <a:br>
              <a:rPr lang="es-ES" sz="4400" dirty="0" smtClean="0"/>
            </a:br>
            <a:r>
              <a:rPr lang="es-ES" sz="4400" dirty="0"/>
              <a:t/>
            </a:r>
            <a:br>
              <a:rPr lang="es-ES" sz="4400" dirty="0"/>
            </a:br>
            <a:r>
              <a:rPr lang="es-ES" sz="4400" dirty="0" smtClean="0"/>
              <a:t/>
            </a:r>
            <a:br>
              <a:rPr lang="es-ES" sz="4400" dirty="0" smtClean="0"/>
            </a:br>
            <a:r>
              <a:rPr lang="es-ES" sz="4400" dirty="0"/>
              <a:t/>
            </a:r>
            <a:br>
              <a:rPr lang="es-ES" sz="4400" dirty="0"/>
            </a:br>
            <a:r>
              <a:rPr lang="es-ES" sz="4400" dirty="0" smtClean="0"/>
              <a:t/>
            </a:r>
            <a:br>
              <a:rPr lang="es-ES" sz="4400" dirty="0" smtClean="0"/>
            </a:br>
            <a:r>
              <a:rPr lang="es-ES" sz="1800" b="1" u="sng" dirty="0" smtClean="0"/>
              <a:t>SUMARIO:</a:t>
            </a:r>
            <a:r>
              <a:rPr lang="es-ES" sz="2800" dirty="0" smtClean="0"/>
              <a:t/>
            </a:r>
            <a:br>
              <a:rPr lang="es-ES" sz="2800" dirty="0" smtClean="0"/>
            </a:br>
            <a:r>
              <a:rPr lang="es-ES" sz="2800" dirty="0" smtClean="0"/>
              <a:t/>
            </a:r>
            <a:br>
              <a:rPr lang="es-ES" sz="2800" dirty="0" smtClean="0"/>
            </a:br>
            <a:r>
              <a:rPr lang="es-ES" sz="2000" b="1" dirty="0" smtClean="0"/>
              <a:t>1-SITUACIÓN PROBLEMÁTICA. </a:t>
            </a:r>
            <a:br>
              <a:rPr lang="es-ES" sz="2000" b="1" dirty="0" smtClean="0"/>
            </a:br>
            <a:r>
              <a:rPr lang="es-ES" sz="2000" b="1" dirty="0" smtClean="0"/>
              <a:t/>
            </a:r>
            <a:br>
              <a:rPr lang="es-ES" sz="2000" b="1" dirty="0" smtClean="0"/>
            </a:br>
            <a:r>
              <a:rPr lang="es-ES" sz="2000" b="1" dirty="0" smtClean="0"/>
              <a:t>2-FORMULACIÓN OPERATIVA DEL PROBLEMA</a:t>
            </a:r>
            <a:br>
              <a:rPr lang="es-ES" sz="2000" b="1" dirty="0" smtClean="0"/>
            </a:br>
            <a:r>
              <a:rPr lang="es-ES" sz="2000" b="1" dirty="0" smtClean="0"/>
              <a:t/>
            </a:r>
            <a:br>
              <a:rPr lang="es-ES" sz="2000" b="1" dirty="0" smtClean="0"/>
            </a:br>
            <a:r>
              <a:rPr lang="es-ES" sz="2000" b="1" dirty="0" smtClean="0"/>
              <a:t> 3-ELECCIÓN Y DELIMITACIÓN DEL TEMA.</a:t>
            </a:r>
            <a:br>
              <a:rPr lang="es-ES" sz="2000" b="1" dirty="0" smtClean="0"/>
            </a:br>
            <a:r>
              <a:rPr lang="es-ES" sz="2000" b="1" dirty="0" smtClean="0"/>
              <a:t/>
            </a:r>
            <a:br>
              <a:rPr lang="es-ES" sz="2000" b="1" dirty="0" smtClean="0"/>
            </a:br>
            <a:r>
              <a:rPr lang="es-ES" sz="2000" b="1" dirty="0" smtClean="0"/>
              <a:t>4- OBJETO DE ESTUDIO Y CAMPO DE ACCIÓN</a:t>
            </a:r>
            <a:r>
              <a:rPr lang="es-ES" sz="3600" dirty="0" smtClean="0"/>
              <a:t>.</a:t>
            </a:r>
            <a:endParaRPr lang="es-ES" sz="3600" dirty="0"/>
          </a:p>
        </p:txBody>
      </p:sp>
      <p:sp>
        <p:nvSpPr>
          <p:cNvPr id="3" name="Subtítulo 2"/>
          <p:cNvSpPr>
            <a:spLocks noGrp="1"/>
          </p:cNvSpPr>
          <p:nvPr>
            <p:ph type="subTitle" idx="1"/>
          </p:nvPr>
        </p:nvSpPr>
        <p:spPr>
          <a:xfrm>
            <a:off x="1160929" y="670578"/>
            <a:ext cx="8843683" cy="822045"/>
          </a:xfrm>
          <a:ln>
            <a:solidFill>
              <a:srgbClr val="00B0F0"/>
            </a:solidFill>
          </a:ln>
        </p:spPr>
        <p:txBody>
          <a:bodyPr>
            <a:noAutofit/>
          </a:bodyPr>
          <a:lstStyle/>
          <a:p>
            <a:r>
              <a:rPr lang="es-ES" sz="2000" b="1" dirty="0" smtClean="0"/>
              <a:t>TEMA 2: EL DISEÑO TEÓRICO DE LA INVESTIGACIÓN: SUS COMPONENTES</a:t>
            </a:r>
            <a:endParaRPr lang="es-ES" sz="2000" b="1" dirty="0"/>
          </a:p>
        </p:txBody>
      </p:sp>
    </p:spTree>
    <p:extLst>
      <p:ext uri="{BB962C8B-B14F-4D97-AF65-F5344CB8AC3E}">
        <p14:creationId xmlns="" xmlns:p14="http://schemas.microsoft.com/office/powerpoint/2010/main" val="248799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63271" y="783522"/>
            <a:ext cx="7745505" cy="3170099"/>
          </a:xfrm>
          <a:prstGeom prst="rect">
            <a:avLst/>
          </a:prstGeom>
          <a:ln>
            <a:solidFill>
              <a:schemeClr val="accent1"/>
            </a:solidFill>
          </a:ln>
        </p:spPr>
        <p:txBody>
          <a:bodyPr wrap="square">
            <a:spAutoFit/>
          </a:bodyPr>
          <a:lstStyle/>
          <a:p>
            <a:pPr algn="ctr"/>
            <a:r>
              <a:rPr lang="es-ES" sz="2400" b="1" i="1" dirty="0">
                <a:solidFill>
                  <a:srgbClr val="FF0000"/>
                </a:solidFill>
              </a:rPr>
              <a:t>CAMPO DE </a:t>
            </a:r>
            <a:r>
              <a:rPr lang="es-ES" sz="2400" b="1" i="1" dirty="0" smtClean="0">
                <a:solidFill>
                  <a:srgbClr val="FF0000"/>
                </a:solidFill>
              </a:rPr>
              <a:t>ACCIÓN  DE LA INVESTIGACIÓN:</a:t>
            </a:r>
          </a:p>
          <a:p>
            <a:pPr algn="ctr"/>
            <a:endParaRPr lang="es-ES" sz="2400" b="1" i="1" dirty="0" smtClean="0">
              <a:solidFill>
                <a:srgbClr val="FF0000"/>
              </a:solidFill>
            </a:endParaRPr>
          </a:p>
          <a:p>
            <a:pPr algn="ctr"/>
            <a:endParaRPr lang="es-ES" sz="2400" b="1" i="1" dirty="0">
              <a:solidFill>
                <a:srgbClr val="FF0000"/>
              </a:solidFill>
            </a:endParaRPr>
          </a:p>
          <a:p>
            <a:pPr algn="ctr"/>
            <a:r>
              <a:rPr lang="es-ES" sz="2400" b="1" i="1" dirty="0" smtClean="0"/>
              <a:t>ASPECTO, SECTOR O ÁREA DEL CONOCIMIENTO DONDE RECAE EL RESULTADO DE LA INVESTIGACIÓN Y POR TANTO ES  MENOS AMPLIO QUE EL OBJETO. </a:t>
            </a:r>
          </a:p>
          <a:p>
            <a:pPr algn="ctr"/>
            <a:r>
              <a:rPr lang="es-ES" sz="2400" b="1" i="1" dirty="0" smtClean="0">
                <a:solidFill>
                  <a:srgbClr val="FF0000"/>
                </a:solidFill>
              </a:rPr>
              <a:t> </a:t>
            </a:r>
          </a:p>
          <a:p>
            <a:pPr algn="ctr"/>
            <a:endParaRPr lang="es-ES" sz="3200" b="1" i="1" dirty="0">
              <a:solidFill>
                <a:srgbClr val="FF0000"/>
              </a:solidFill>
            </a:endParaRPr>
          </a:p>
        </p:txBody>
      </p:sp>
    </p:spTree>
    <p:extLst>
      <p:ext uri="{BB962C8B-B14F-4D97-AF65-F5344CB8AC3E}">
        <p14:creationId xmlns="" xmlns:p14="http://schemas.microsoft.com/office/powerpoint/2010/main" val="21858523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0"/>
            <a:ext cx="9910482" cy="656850"/>
          </a:xfrm>
          <a:ln>
            <a:solidFill>
              <a:schemeClr val="tx1"/>
            </a:solidFill>
          </a:ln>
        </p:spPr>
        <p:txBody>
          <a:bodyPr>
            <a:noAutofit/>
          </a:bodyPr>
          <a:lstStyle/>
          <a:p>
            <a:pPr algn="ctr"/>
            <a:r>
              <a:rPr lang="es-ES" sz="1800" b="1" dirty="0" smtClean="0"/>
              <a:t>EJEMPLO DE UN DISEÑO CON:</a:t>
            </a:r>
            <a:br>
              <a:rPr lang="es-ES" sz="1800" b="1" dirty="0" smtClean="0"/>
            </a:br>
            <a:r>
              <a:rPr lang="es-ES" sz="1800" b="1" dirty="0" smtClean="0"/>
              <a:t>SITUACIÓN PROBLEMÁTICA, TEMA, PROBLEMA CIENTÍFICO,OBJETO DE ESTUDIO Y CAMPO DE ACCIÓN</a:t>
            </a:r>
            <a:endParaRPr lang="es-ES" sz="1800" b="1" dirty="0"/>
          </a:p>
        </p:txBody>
      </p:sp>
      <p:sp>
        <p:nvSpPr>
          <p:cNvPr id="3" name="Marcador de contenido 2"/>
          <p:cNvSpPr>
            <a:spLocks noGrp="1"/>
          </p:cNvSpPr>
          <p:nvPr>
            <p:ph sz="half" idx="1"/>
          </p:nvPr>
        </p:nvSpPr>
        <p:spPr>
          <a:xfrm>
            <a:off x="370775" y="889766"/>
            <a:ext cx="6091517" cy="5358654"/>
          </a:xfrm>
          <a:ln>
            <a:solidFill>
              <a:schemeClr val="tx1"/>
            </a:solidFill>
          </a:ln>
        </p:spPr>
        <p:txBody>
          <a:bodyPr>
            <a:noAutofit/>
          </a:bodyPr>
          <a:lstStyle/>
          <a:p>
            <a:pPr marL="0" indent="0">
              <a:buNone/>
            </a:pPr>
            <a:r>
              <a:rPr lang="es-ES" sz="1800" dirty="0" smtClean="0">
                <a:latin typeface="Arial" panose="020B0604020202020204" pitchFamily="34" charset="0"/>
                <a:cs typeface="Arial" panose="020B0604020202020204" pitchFamily="34" charset="0"/>
              </a:rPr>
              <a:t>Es una preocupación constante de la dirección de nuestro gobierno, garantizar </a:t>
            </a:r>
            <a:r>
              <a:rPr lang="es-ES" sz="1800" b="1" dirty="0" smtClean="0">
                <a:latin typeface="Arial" panose="020B0604020202020204" pitchFamily="34" charset="0"/>
                <a:cs typeface="Arial" panose="020B0604020202020204" pitchFamily="34" charset="0"/>
              </a:rPr>
              <a:t>una vida sana y promover el bienestar en todas las edades</a:t>
            </a:r>
            <a:r>
              <a:rPr lang="es-ES" sz="1800" dirty="0" smtClean="0">
                <a:latin typeface="Arial" panose="020B0604020202020204" pitchFamily="34" charset="0"/>
                <a:cs typeface="Arial" panose="020B0604020202020204" pitchFamily="34" charset="0"/>
              </a:rPr>
              <a:t>, como parte de los objetivos de desarrollo sostenible </a:t>
            </a:r>
            <a:r>
              <a:rPr lang="es-ES" sz="1800" dirty="0">
                <a:latin typeface="Arial" panose="020B0604020202020204" pitchFamily="34" charset="0"/>
                <a:cs typeface="Arial" panose="020B0604020202020204" pitchFamily="34" charset="0"/>
              </a:rPr>
              <a:t>hasta el 2030.  </a:t>
            </a:r>
            <a:r>
              <a:rPr lang="es-ES" sz="1800" dirty="0" smtClean="0">
                <a:latin typeface="Arial" panose="020B0604020202020204" pitchFamily="34" charset="0"/>
                <a:cs typeface="Arial" panose="020B0604020202020204" pitchFamily="34" charset="0"/>
              </a:rPr>
              <a:t>adoptados en la Asamblea General de la ONU. </a:t>
            </a:r>
          </a:p>
          <a:p>
            <a:pPr marL="0" indent="0">
              <a:buNone/>
            </a:pPr>
            <a:r>
              <a:rPr lang="es-ES" sz="1800" dirty="0" smtClean="0">
                <a:latin typeface="Arial" panose="020B0604020202020204" pitchFamily="34" charset="0"/>
                <a:cs typeface="Arial" panose="020B0604020202020204" pitchFamily="34" charset="0"/>
              </a:rPr>
              <a:t>En un recorrido realizado durante 4 fines de semana por algunos Consejos Populares con los alumnos de 3er año de la UCCFD que realizan su PLI en escuelas primarias, se detectó que gran cantidad de niños y niñas de entre 7-10 años de edad, no participan en las actividades físicas-recreativas que se ofertan en sus comunidades , las cuales pudieran potenciar y desarrollar las habilidades motrices básicas que se trabajan en la Educación Física.</a:t>
            </a:r>
          </a:p>
          <a:p>
            <a:pPr marL="0" indent="0">
              <a:buNone/>
            </a:pPr>
            <a:r>
              <a:rPr lang="es-ES" sz="1800" dirty="0" smtClean="0">
                <a:latin typeface="Arial" panose="020B0604020202020204" pitchFamily="34" charset="0"/>
                <a:cs typeface="Arial" panose="020B0604020202020204" pitchFamily="34" charset="0"/>
              </a:rPr>
              <a:t>Durante las observaciones a estas actividades, los estudiantes detectaron que las actividades que se realizan por los diferentes facilitadores de la comunidad no se corresponden con las edades de los niños ni con sus intereses, quedando estos excluidos de esa gran fiesta popular.</a:t>
            </a:r>
          </a:p>
        </p:txBody>
      </p:sp>
      <p:sp>
        <p:nvSpPr>
          <p:cNvPr id="4" name="Marcador de contenido 3"/>
          <p:cNvSpPr>
            <a:spLocks noGrp="1"/>
          </p:cNvSpPr>
          <p:nvPr>
            <p:ph sz="half" idx="2"/>
          </p:nvPr>
        </p:nvSpPr>
        <p:spPr>
          <a:xfrm>
            <a:off x="7102289" y="889766"/>
            <a:ext cx="4435288" cy="5374508"/>
          </a:xfrm>
          <a:ln>
            <a:solidFill>
              <a:schemeClr val="tx1"/>
            </a:solidFill>
          </a:ln>
        </p:spPr>
        <p:txBody>
          <a:bodyPr>
            <a:normAutofit lnSpcReduction="10000"/>
          </a:bodyPr>
          <a:lstStyle/>
          <a:p>
            <a:endParaRPr lang="es-ES" dirty="0" smtClean="0"/>
          </a:p>
          <a:p>
            <a:pPr marL="0" indent="0">
              <a:lnSpc>
                <a:spcPct val="80000"/>
              </a:lnSpc>
              <a:spcBef>
                <a:spcPct val="50000"/>
              </a:spcBef>
              <a:buNone/>
            </a:pPr>
            <a:r>
              <a:rPr lang="es-ES_tradnl" sz="2000" b="1" i="1" u="sng" dirty="0" smtClean="0">
                <a:latin typeface="Calibri" panose="020F0502020204030204" pitchFamily="34" charset="0"/>
              </a:rPr>
              <a:t>Tema</a:t>
            </a:r>
            <a:r>
              <a:rPr lang="es-ES_tradnl" sz="2000" b="1" i="1" u="sng" dirty="0">
                <a:latin typeface="Calibri" panose="020F0502020204030204" pitchFamily="34" charset="0"/>
              </a:rPr>
              <a:t>:</a:t>
            </a:r>
          </a:p>
          <a:p>
            <a:pPr marL="0" indent="0">
              <a:spcBef>
                <a:spcPct val="50000"/>
              </a:spcBef>
              <a:buNone/>
            </a:pPr>
            <a:r>
              <a:rPr lang="es-MX" sz="1800" b="1" i="1" dirty="0">
                <a:latin typeface="Calibri" panose="020F0502020204030204" pitchFamily="34" charset="0"/>
              </a:rPr>
              <a:t>“Estrategia </a:t>
            </a:r>
            <a:r>
              <a:rPr lang="es-MX" sz="1800" b="1" i="1" dirty="0" smtClean="0">
                <a:latin typeface="Calibri" panose="020F0502020204030204" pitchFamily="34" charset="0"/>
              </a:rPr>
              <a:t>para la incorporación de niños </a:t>
            </a:r>
            <a:r>
              <a:rPr lang="es-MX" sz="1800" b="1" i="1" dirty="0">
                <a:latin typeface="Calibri" panose="020F0502020204030204" pitchFamily="34" charset="0"/>
              </a:rPr>
              <a:t>y </a:t>
            </a:r>
            <a:r>
              <a:rPr lang="es-MX" sz="1800" b="1" i="1" dirty="0" smtClean="0">
                <a:latin typeface="Calibri" panose="020F0502020204030204" pitchFamily="34" charset="0"/>
              </a:rPr>
              <a:t>niñas de 7-10 años en las actividades físicas-recreativas del </a:t>
            </a:r>
            <a:r>
              <a:rPr lang="es-MX" sz="1800" b="1" i="1" dirty="0">
                <a:latin typeface="Calibri" panose="020F0502020204030204" pitchFamily="34" charset="0"/>
              </a:rPr>
              <a:t>CP El Canal .Municipio Cerro”</a:t>
            </a:r>
            <a:endParaRPr lang="es-ES" sz="1800" b="1" i="1" dirty="0">
              <a:latin typeface="Calibri" panose="020F0502020204030204" pitchFamily="34" charset="0"/>
            </a:endParaRPr>
          </a:p>
          <a:p>
            <a:pPr marL="0" indent="0">
              <a:spcBef>
                <a:spcPct val="50000"/>
              </a:spcBef>
              <a:buNone/>
            </a:pPr>
            <a:r>
              <a:rPr lang="es-ES_tradnl" sz="2000" b="1" i="1" u="sng" dirty="0">
                <a:latin typeface="Calibri" panose="020F0502020204030204" pitchFamily="34" charset="0"/>
              </a:rPr>
              <a:t>Problema científico:</a:t>
            </a:r>
          </a:p>
          <a:p>
            <a:pPr marL="0" indent="0">
              <a:spcBef>
                <a:spcPct val="50000"/>
              </a:spcBef>
              <a:buNone/>
            </a:pPr>
            <a:r>
              <a:rPr lang="es-ES" sz="2000" b="1" i="1" dirty="0">
                <a:latin typeface="Calibri" panose="020F0502020204030204" pitchFamily="34" charset="0"/>
              </a:rPr>
              <a:t>¿</a:t>
            </a:r>
            <a:r>
              <a:rPr lang="es-ES" sz="1800" b="1" i="1" dirty="0">
                <a:latin typeface="Calibri" panose="020F0502020204030204" pitchFamily="34" charset="0"/>
              </a:rPr>
              <a:t>Cómo </a:t>
            </a:r>
            <a:r>
              <a:rPr lang="es-ES" sz="1800" b="1" i="1" dirty="0" smtClean="0">
                <a:latin typeface="Calibri" panose="020F0502020204030204" pitchFamily="34" charset="0"/>
              </a:rPr>
              <a:t>incorporar a los </a:t>
            </a:r>
            <a:r>
              <a:rPr lang="es-MX" sz="1800" b="1" i="1" dirty="0" smtClean="0">
                <a:solidFill>
                  <a:srgbClr val="000000"/>
                </a:solidFill>
                <a:latin typeface="Calibri" panose="020F0502020204030204" pitchFamily="34" charset="0"/>
              </a:rPr>
              <a:t>niños </a:t>
            </a:r>
            <a:r>
              <a:rPr lang="es-MX" sz="1800" b="1" i="1" dirty="0">
                <a:solidFill>
                  <a:srgbClr val="000000"/>
                </a:solidFill>
                <a:latin typeface="Calibri" panose="020F0502020204030204" pitchFamily="34" charset="0"/>
              </a:rPr>
              <a:t>y </a:t>
            </a:r>
            <a:r>
              <a:rPr lang="es-MX" sz="1800" b="1" i="1" dirty="0" smtClean="0">
                <a:solidFill>
                  <a:srgbClr val="000000"/>
                </a:solidFill>
                <a:latin typeface="Calibri" panose="020F0502020204030204" pitchFamily="34" charset="0"/>
              </a:rPr>
              <a:t>niñas de 7-10 años a las actividades físicas-recreativas que se ofertan en </a:t>
            </a:r>
            <a:r>
              <a:rPr lang="es-MX" sz="1800" b="1" i="1" dirty="0" smtClean="0">
                <a:latin typeface="Calibri" panose="020F0502020204030204" pitchFamily="34" charset="0"/>
              </a:rPr>
              <a:t>el CP ” </a:t>
            </a:r>
            <a:r>
              <a:rPr lang="es-MX" sz="1800" b="1" i="1" dirty="0">
                <a:latin typeface="Calibri" panose="020F0502020204030204" pitchFamily="34" charset="0"/>
              </a:rPr>
              <a:t>El </a:t>
            </a:r>
            <a:r>
              <a:rPr lang="es-MX" sz="1800" b="1" i="1" dirty="0" smtClean="0">
                <a:latin typeface="Calibri" panose="020F0502020204030204" pitchFamily="34" charset="0"/>
              </a:rPr>
              <a:t>Canal” del </a:t>
            </a:r>
            <a:r>
              <a:rPr lang="es-MX" sz="1800" b="1" i="1" dirty="0">
                <a:latin typeface="Calibri" panose="020F0502020204030204" pitchFamily="34" charset="0"/>
              </a:rPr>
              <a:t>Municipio Cerro</a:t>
            </a:r>
            <a:r>
              <a:rPr lang="es-MX" sz="1800" b="1" i="1" dirty="0" smtClean="0">
                <a:latin typeface="Calibri" panose="020F0502020204030204" pitchFamily="34" charset="0"/>
              </a:rPr>
              <a:t>?</a:t>
            </a:r>
          </a:p>
          <a:p>
            <a:pPr marL="0" indent="0">
              <a:spcBef>
                <a:spcPct val="50000"/>
              </a:spcBef>
              <a:buNone/>
            </a:pPr>
            <a:r>
              <a:rPr lang="es-MX" sz="2000" b="1" i="1" u="sng" dirty="0" smtClean="0">
                <a:latin typeface="Calibri" panose="020F0502020204030204" pitchFamily="34" charset="0"/>
              </a:rPr>
              <a:t>Objeto de estudio</a:t>
            </a:r>
          </a:p>
          <a:p>
            <a:pPr marL="0" indent="0">
              <a:spcBef>
                <a:spcPct val="50000"/>
              </a:spcBef>
              <a:buNone/>
            </a:pPr>
            <a:r>
              <a:rPr lang="es-ES_tradnl" sz="1800" b="1" i="1" dirty="0">
                <a:latin typeface="Calibri" panose="020F0502020204030204" pitchFamily="34" charset="0"/>
              </a:rPr>
              <a:t>El proceso de recreación </a:t>
            </a:r>
            <a:r>
              <a:rPr lang="es-ES_tradnl" sz="1800" b="1" i="1" dirty="0" smtClean="0">
                <a:latin typeface="Calibri" panose="020F0502020204030204" pitchFamily="34" charset="0"/>
              </a:rPr>
              <a:t>física-deportiva en </a:t>
            </a:r>
            <a:r>
              <a:rPr lang="es-ES_tradnl" sz="1800" b="1" i="1" dirty="0">
                <a:latin typeface="Calibri" panose="020F0502020204030204" pitchFamily="34" charset="0"/>
              </a:rPr>
              <a:t>la </a:t>
            </a:r>
            <a:r>
              <a:rPr lang="es-ES_tradnl" sz="1800" b="1" i="1" dirty="0" smtClean="0">
                <a:latin typeface="Calibri" panose="020F0502020204030204" pitchFamily="34" charset="0"/>
              </a:rPr>
              <a:t>comunidad.</a:t>
            </a:r>
          </a:p>
          <a:p>
            <a:pPr marL="0" indent="0">
              <a:spcBef>
                <a:spcPct val="50000"/>
              </a:spcBef>
              <a:buNone/>
            </a:pPr>
            <a:r>
              <a:rPr lang="es-ES_tradnl" sz="2000" b="1" i="1" u="sng" dirty="0" smtClean="0">
                <a:latin typeface="Calibri" panose="020F0502020204030204" pitchFamily="34" charset="0"/>
              </a:rPr>
              <a:t>Campo de acción</a:t>
            </a:r>
          </a:p>
          <a:p>
            <a:pPr marL="0" indent="0">
              <a:spcBef>
                <a:spcPct val="50000"/>
              </a:spcBef>
              <a:buNone/>
            </a:pPr>
            <a:r>
              <a:rPr lang="es-MX" sz="1800" b="1" i="1" smtClean="0">
                <a:latin typeface="Calibri" panose="020F0502020204030204" pitchFamily="34" charset="0"/>
              </a:rPr>
              <a:t>La incorporación </a:t>
            </a:r>
            <a:r>
              <a:rPr lang="es-MX" sz="1800" b="1" i="1" dirty="0" smtClean="0">
                <a:latin typeface="Calibri" panose="020F0502020204030204" pitchFamily="34" charset="0"/>
              </a:rPr>
              <a:t>de niños </a:t>
            </a:r>
            <a:r>
              <a:rPr lang="es-MX" sz="1800" b="1" i="1" dirty="0">
                <a:latin typeface="Calibri" panose="020F0502020204030204" pitchFamily="34" charset="0"/>
              </a:rPr>
              <a:t>y niñas </a:t>
            </a:r>
            <a:r>
              <a:rPr lang="es-MX" sz="1800" b="1" i="1" dirty="0" smtClean="0">
                <a:latin typeface="Calibri" panose="020F0502020204030204" pitchFamily="34" charset="0"/>
              </a:rPr>
              <a:t>de 7-10 años en las actividades físicas-recreativas en  </a:t>
            </a:r>
            <a:r>
              <a:rPr lang="es-MX" sz="1800" b="1" i="1" dirty="0">
                <a:latin typeface="Calibri" panose="020F0502020204030204" pitchFamily="34" charset="0"/>
              </a:rPr>
              <a:t>la comunidad  </a:t>
            </a:r>
            <a:r>
              <a:rPr lang="es-MX" sz="1800" b="1" i="1" dirty="0" smtClean="0">
                <a:latin typeface="Calibri" panose="020F0502020204030204" pitchFamily="34" charset="0"/>
              </a:rPr>
              <a:t>.</a:t>
            </a:r>
            <a:endParaRPr lang="es-ES" sz="2000" b="1" i="1" u="sng" dirty="0">
              <a:latin typeface="Calibri" panose="020F0502020204030204" pitchFamily="34" charset="0"/>
            </a:endParaRPr>
          </a:p>
        </p:txBody>
      </p:sp>
      <p:sp>
        <p:nvSpPr>
          <p:cNvPr id="6" name="Llamada de flecha a la derecha 5"/>
          <p:cNvSpPr/>
          <p:nvPr/>
        </p:nvSpPr>
        <p:spPr>
          <a:xfrm>
            <a:off x="6481482" y="3065929"/>
            <a:ext cx="432548" cy="914400"/>
          </a:xfrm>
          <a:prstGeom prst="rightArrow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Flecha doblada 6"/>
          <p:cNvSpPr/>
          <p:nvPr/>
        </p:nvSpPr>
        <p:spPr>
          <a:xfrm rot="19204336">
            <a:off x="6433940" y="1071947"/>
            <a:ext cx="981611" cy="1139448"/>
          </a:xfrm>
          <a:prstGeom prst="bentArrow">
            <a:avLst>
              <a:gd name="adj1" fmla="val 23348"/>
              <a:gd name="adj2" fmla="val 25000"/>
              <a:gd name="adj3" fmla="val 25000"/>
              <a:gd name="adj4" fmla="val 4375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 xmlns:p14="http://schemas.microsoft.com/office/powerpoint/2010/main" val="80899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98495" y="336176"/>
            <a:ext cx="9036424" cy="5093702"/>
          </a:xfrm>
          <a:prstGeom prst="rect">
            <a:avLst/>
          </a:prstGeom>
          <a:noFill/>
          <a:ln>
            <a:solidFill>
              <a:schemeClr val="accent1"/>
            </a:solidFill>
          </a:ln>
        </p:spPr>
        <p:txBody>
          <a:bodyPr wrap="square" rtlCol="0">
            <a:spAutoFit/>
          </a:bodyPr>
          <a:lstStyle/>
          <a:p>
            <a:pPr algn="ctr"/>
            <a:r>
              <a:rPr lang="es-ES" sz="2000" b="1" u="sng" dirty="0" smtClean="0"/>
              <a:t>CONCLUSIONES</a:t>
            </a:r>
          </a:p>
          <a:p>
            <a:pPr algn="ctr"/>
            <a:endParaRPr lang="es-ES" b="1" dirty="0"/>
          </a:p>
          <a:p>
            <a:pPr marL="342900" indent="-342900" algn="ctr">
              <a:lnSpc>
                <a:spcPct val="150000"/>
              </a:lnSpc>
              <a:buFont typeface="+mj-lt"/>
              <a:buAutoNum type="arabicPeriod"/>
            </a:pPr>
            <a:r>
              <a:rPr lang="es-ES" sz="1400" b="1" i="1" u="sng" dirty="0" smtClean="0">
                <a:latin typeface="Arial" panose="020B0604020202020204" pitchFamily="34" charset="0"/>
                <a:cs typeface="Arial" panose="020B0604020202020204" pitchFamily="34" charset="0"/>
              </a:rPr>
              <a:t>LA SITUACIÓN PROBLEMÁTICA</a:t>
            </a:r>
            <a:r>
              <a:rPr lang="es-ES" sz="1400" b="1" i="1" dirty="0" smtClean="0">
                <a:latin typeface="Arial" panose="020B0604020202020204" pitchFamily="34" charset="0"/>
                <a:cs typeface="Arial" panose="020B0604020202020204" pitchFamily="34" charset="0"/>
              </a:rPr>
              <a:t> </a:t>
            </a:r>
            <a:r>
              <a:rPr lang="es-ES" sz="1200" b="1" i="1" dirty="0" smtClean="0">
                <a:latin typeface="Arial" panose="020B0604020202020204" pitchFamily="34" charset="0"/>
                <a:cs typeface="Arial" panose="020B0604020202020204" pitchFamily="34" charset="0"/>
              </a:rPr>
              <a:t>CONSTITUYE EL PRIMER ESLABÓN DE LA CADENA:</a:t>
            </a:r>
          </a:p>
          <a:p>
            <a:pPr algn="ctr">
              <a:lnSpc>
                <a:spcPct val="150000"/>
              </a:lnSpc>
            </a:pPr>
            <a:r>
              <a:rPr lang="es-ES" sz="1200" b="1" i="1" dirty="0" smtClean="0">
                <a:latin typeface="Arial" panose="020B0604020202020204" pitchFamily="34" charset="0"/>
                <a:cs typeface="Arial" panose="020B0604020202020204" pitchFamily="34" charset="0"/>
              </a:rPr>
              <a:t> PROBLEMA-INVESTIGACIÓN-SOLUCIÓN.</a:t>
            </a:r>
          </a:p>
          <a:p>
            <a:pPr algn="ctr"/>
            <a:endParaRPr lang="es-ES" sz="1400" b="1" i="1" dirty="0" smtClean="0"/>
          </a:p>
          <a:p>
            <a:pPr algn="ctr">
              <a:lnSpc>
                <a:spcPct val="150000"/>
              </a:lnSpc>
            </a:pPr>
            <a:r>
              <a:rPr lang="es-ES_tradnl" sz="1200" b="1" i="1" dirty="0" smtClean="0">
                <a:latin typeface="Arial" panose="020B0604020202020204" pitchFamily="34" charset="0"/>
                <a:cs typeface="Arial" panose="020B0604020202020204" pitchFamily="34" charset="0"/>
              </a:rPr>
              <a:t>2.  A </a:t>
            </a:r>
            <a:r>
              <a:rPr lang="es-ES_tradnl" sz="1200" b="1" i="1" dirty="0">
                <a:latin typeface="Arial" panose="020B0604020202020204" pitchFamily="34" charset="0"/>
                <a:cs typeface="Arial" panose="020B0604020202020204" pitchFamily="34" charset="0"/>
              </a:rPr>
              <a:t>PARTIR DE </a:t>
            </a:r>
            <a:r>
              <a:rPr lang="es-ES_tradnl" sz="1200" b="1" i="1" dirty="0" smtClean="0">
                <a:latin typeface="Arial" panose="020B0604020202020204" pitchFamily="34" charset="0"/>
                <a:cs typeface="Arial" panose="020B0604020202020204" pitchFamily="34" charset="0"/>
              </a:rPr>
              <a:t>ESA PROBLEMÁTICA, </a:t>
            </a:r>
            <a:r>
              <a:rPr lang="es-ES_tradnl" sz="1200" b="1" i="1" dirty="0">
                <a:latin typeface="Arial" panose="020B0604020202020204" pitchFamily="34" charset="0"/>
                <a:cs typeface="Arial" panose="020B0604020202020204" pitchFamily="34" charset="0"/>
              </a:rPr>
              <a:t>QUE SURGE EN UN CONTEXTO </a:t>
            </a:r>
            <a:r>
              <a:rPr lang="es-ES_tradnl" sz="1200" b="1" i="1" dirty="0" smtClean="0">
                <a:latin typeface="Arial" panose="020B0604020202020204" pitchFamily="34" charset="0"/>
                <a:cs typeface="Arial" panose="020B0604020202020204" pitchFamily="34" charset="0"/>
              </a:rPr>
              <a:t>ESPECÍFICO</a:t>
            </a:r>
            <a:r>
              <a:rPr lang="es-ES" sz="1200" b="1" i="1" dirty="0"/>
              <a:t> </a:t>
            </a:r>
            <a:r>
              <a:rPr lang="es-ES" sz="1200" b="1" i="1" dirty="0">
                <a:latin typeface="Arial" panose="020B0604020202020204" pitchFamily="34" charset="0"/>
                <a:cs typeface="Arial" panose="020B0604020202020204" pitchFamily="34" charset="0"/>
              </a:rPr>
              <a:t>EL  INVESTIGADOR PRECISA LO QUE </a:t>
            </a:r>
            <a:r>
              <a:rPr lang="es-ES" sz="1200" b="1" i="1" dirty="0" smtClean="0">
                <a:latin typeface="Arial" panose="020B0604020202020204" pitchFamily="34" charset="0"/>
                <a:cs typeface="Arial" panose="020B0604020202020204" pitchFamily="34" charset="0"/>
              </a:rPr>
              <a:t>DESEA SABER DE </a:t>
            </a:r>
            <a:r>
              <a:rPr lang="es-ES" sz="1200" b="1" i="1" dirty="0">
                <a:latin typeface="Arial" panose="020B0604020202020204" pitchFamily="34" charset="0"/>
                <a:cs typeface="Arial" panose="020B0604020202020204" pitchFamily="34" charset="0"/>
              </a:rPr>
              <a:t>MANERA CONDENSADA, BREVE Y </a:t>
            </a:r>
            <a:r>
              <a:rPr lang="es-ES" sz="1200" b="1" i="1" dirty="0" smtClean="0">
                <a:latin typeface="Arial" panose="020B0604020202020204" pitchFamily="34" charset="0"/>
                <a:cs typeface="Arial" panose="020B0604020202020204" pitchFamily="34" charset="0"/>
              </a:rPr>
              <a:t>CONCRETA GENERANDO EL </a:t>
            </a:r>
            <a:r>
              <a:rPr lang="es-ES" sz="1200" b="1" i="1" u="sng" dirty="0" smtClean="0">
                <a:latin typeface="Arial" panose="020B0604020202020204" pitchFamily="34" charset="0"/>
                <a:cs typeface="Arial" panose="020B0604020202020204" pitchFamily="34" charset="0"/>
              </a:rPr>
              <a:t>PROBLEMA CIENTÍFICO</a:t>
            </a:r>
            <a:endParaRPr lang="es-ES" sz="1200" b="1" i="1" u="sng" dirty="0">
              <a:latin typeface="Arial" panose="020B0604020202020204" pitchFamily="34" charset="0"/>
              <a:cs typeface="Arial" panose="020B0604020202020204" pitchFamily="34" charset="0"/>
            </a:endParaRPr>
          </a:p>
          <a:p>
            <a:pPr marL="342900" indent="-342900" algn="ctr">
              <a:lnSpc>
                <a:spcPct val="150000"/>
              </a:lnSpc>
              <a:buFont typeface="Arial" panose="020B0604020202020204" pitchFamily="34" charset="0"/>
              <a:buChar char="•"/>
            </a:pPr>
            <a:endParaRPr lang="es-ES_tradnl" sz="1200" b="1" i="1" dirty="0" smtClean="0">
              <a:latin typeface="Arial" panose="020B0604020202020204" pitchFamily="34" charset="0"/>
              <a:cs typeface="Arial" panose="020B0604020202020204" pitchFamily="34" charset="0"/>
            </a:endParaRPr>
          </a:p>
          <a:p>
            <a:pPr algn="ctr">
              <a:lnSpc>
                <a:spcPct val="150000"/>
              </a:lnSpc>
            </a:pPr>
            <a:r>
              <a:rPr lang="es-ES_tradnl" sz="1200" b="1" i="1" dirty="0" smtClean="0">
                <a:latin typeface="Arial" panose="020B0604020202020204" pitchFamily="34" charset="0"/>
                <a:cs typeface="Arial" panose="020B0604020202020204" pitchFamily="34" charset="0"/>
              </a:rPr>
              <a:t>3.  CONOCER LOS ANTECEDENTES DEL PROBLEMA </a:t>
            </a:r>
          </a:p>
          <a:p>
            <a:pPr algn="ctr">
              <a:lnSpc>
                <a:spcPct val="150000"/>
              </a:lnSpc>
            </a:pPr>
            <a:r>
              <a:rPr lang="es-ES_tradnl" sz="1200" b="1" i="1" dirty="0" smtClean="0">
                <a:latin typeface="Arial" panose="020B0604020202020204" pitchFamily="34" charset="0"/>
                <a:cs typeface="Arial" panose="020B0604020202020204" pitchFamily="34" charset="0"/>
              </a:rPr>
              <a:t>QUE POSIBILITEN  LA DETERMINACIÓN Y UBICACIÓN DEL PROBLEMA DE INVESTIGACIÓN EN UN CONTEXTO DETERMINADO, PERMITEN DEFINIR </a:t>
            </a:r>
            <a:r>
              <a:rPr lang="es-ES_tradnl" sz="1200" b="1" i="1" dirty="0">
                <a:latin typeface="Arial" panose="020B0604020202020204" pitchFamily="34" charset="0"/>
                <a:cs typeface="Arial" panose="020B0604020202020204" pitchFamily="34" charset="0"/>
              </a:rPr>
              <a:t>EL TEMA DE </a:t>
            </a:r>
            <a:r>
              <a:rPr lang="es-ES_tradnl" sz="1200" b="1" i="1" dirty="0" smtClean="0">
                <a:latin typeface="Arial" panose="020B0604020202020204" pitchFamily="34" charset="0"/>
                <a:cs typeface="Arial" panose="020B0604020202020204" pitchFamily="34" charset="0"/>
              </a:rPr>
              <a:t>INVESTIGACIÓN</a:t>
            </a:r>
          </a:p>
          <a:p>
            <a:pPr algn="ctr">
              <a:lnSpc>
                <a:spcPct val="150000"/>
              </a:lnSpc>
            </a:pPr>
            <a:endParaRPr lang="es-ES_tradnl" sz="1200" b="1" i="1" dirty="0" smtClean="0">
              <a:latin typeface="Arial" panose="020B0604020202020204" pitchFamily="34" charset="0"/>
              <a:cs typeface="Arial" panose="020B0604020202020204" pitchFamily="34" charset="0"/>
            </a:endParaRPr>
          </a:p>
          <a:p>
            <a:pPr algn="ctr">
              <a:lnSpc>
                <a:spcPct val="150000"/>
              </a:lnSpc>
            </a:pPr>
            <a:r>
              <a:rPr lang="es-ES" sz="1200" b="1" i="1" dirty="0" smtClean="0">
                <a:latin typeface="Verdana" panose="020B0604030504040204" pitchFamily="34" charset="0"/>
              </a:rPr>
              <a:t>4.  </a:t>
            </a:r>
            <a:r>
              <a:rPr lang="es-ES" sz="1200" b="1" i="1" dirty="0" smtClean="0">
                <a:latin typeface="Arial" panose="020B0604020202020204" pitchFamily="34" charset="0"/>
                <a:cs typeface="Arial" panose="020B0604020202020204" pitchFamily="34" charset="0"/>
              </a:rPr>
              <a:t>DELIMITAR QUÉ ASPECTO DE LA REALIDAD NECESITA SER TRANSFORMADO,</a:t>
            </a:r>
            <a:r>
              <a:rPr lang="es-ES" sz="1200" i="1" dirty="0" smtClean="0">
                <a:latin typeface="Arial" panose="020B0604020202020204" pitchFamily="34" charset="0"/>
                <a:cs typeface="Arial" panose="020B0604020202020204" pitchFamily="34" charset="0"/>
              </a:rPr>
              <a:t> </a:t>
            </a:r>
            <a:r>
              <a:rPr lang="es-ES" sz="1200" b="1" i="1" dirty="0">
                <a:latin typeface="Arial" panose="020B0604020202020204" pitchFamily="34" charset="0"/>
                <a:cs typeface="Arial" panose="020B0604020202020204" pitchFamily="34" charset="0"/>
              </a:rPr>
              <a:t>LA CONTRADICCIÓN </a:t>
            </a:r>
            <a:r>
              <a:rPr lang="es-ES" sz="1200" b="1" i="1" dirty="0" smtClean="0">
                <a:latin typeface="Arial" panose="020B0604020202020204" pitchFamily="34" charset="0"/>
                <a:cs typeface="Arial" panose="020B0604020202020204" pitchFamily="34" charset="0"/>
              </a:rPr>
              <a:t> </a:t>
            </a:r>
          </a:p>
          <a:p>
            <a:pPr algn="ctr">
              <a:lnSpc>
                <a:spcPct val="150000"/>
              </a:lnSpc>
            </a:pPr>
            <a:r>
              <a:rPr lang="es-ES" sz="1200" b="1" i="1" dirty="0" smtClean="0">
                <a:latin typeface="Arial" panose="020B0604020202020204" pitchFamily="34" charset="0"/>
                <a:cs typeface="Arial" panose="020B0604020202020204" pitchFamily="34" charset="0"/>
              </a:rPr>
              <a:t>QUE VA A SER SOLUCIONADA  EN EL PROCESO.(OBJETO DE ESTUDIO)</a:t>
            </a:r>
          </a:p>
          <a:p>
            <a:pPr algn="ctr">
              <a:lnSpc>
                <a:spcPct val="150000"/>
              </a:lnSpc>
            </a:pPr>
            <a:endParaRPr lang="es-ES" sz="1200" i="1" dirty="0" smtClean="0">
              <a:latin typeface="Arial" panose="020B0604020202020204" pitchFamily="34" charset="0"/>
              <a:cs typeface="Arial" panose="020B0604020202020204" pitchFamily="34" charset="0"/>
            </a:endParaRPr>
          </a:p>
          <a:p>
            <a:pPr algn="ctr">
              <a:lnSpc>
                <a:spcPct val="150000"/>
              </a:lnSpc>
            </a:pPr>
            <a:r>
              <a:rPr lang="es-ES" sz="1400" b="1" i="1" dirty="0" smtClean="0"/>
              <a:t>5.  </a:t>
            </a:r>
            <a:r>
              <a:rPr lang="es-ES" sz="1600" b="1" i="1" dirty="0" smtClean="0"/>
              <a:t>PRECISAR EL ASPECTO</a:t>
            </a:r>
            <a:r>
              <a:rPr lang="es-ES" sz="1600" b="1" i="1" dirty="0"/>
              <a:t>, SECTOR O ÁREA DEL CONOCIMIENTO DONDE RECAE EL RESULTADO DE LA </a:t>
            </a:r>
            <a:r>
              <a:rPr lang="es-ES" sz="1600" b="1" i="1" dirty="0" smtClean="0"/>
              <a:t>INVESTIGACIÓN (CAMPO DE ACCIÓN)</a:t>
            </a:r>
            <a:endParaRPr lang="es-ES_tradnl" sz="1600" b="1" i="1" u="sng"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5946099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6482" y="376517"/>
            <a:ext cx="10515600" cy="535827"/>
          </a:xfrm>
          <a:ln>
            <a:solidFill>
              <a:schemeClr val="tx1"/>
            </a:solidFill>
          </a:ln>
        </p:spPr>
        <p:txBody>
          <a:bodyPr>
            <a:normAutofit/>
          </a:bodyPr>
          <a:lstStyle/>
          <a:p>
            <a:pPr algn="ctr"/>
            <a:r>
              <a:rPr lang="es-ES" sz="2000" b="1" dirty="0" smtClean="0"/>
              <a:t>ORIENTACIÓN PARA LA CLASE PRÁCTICA EN EL AULA</a:t>
            </a:r>
            <a:endParaRPr lang="es-ES" sz="2000" b="1" dirty="0"/>
          </a:p>
        </p:txBody>
      </p:sp>
      <p:sp>
        <p:nvSpPr>
          <p:cNvPr id="3" name="Marcador de contenido 2"/>
          <p:cNvSpPr>
            <a:spLocks noGrp="1"/>
          </p:cNvSpPr>
          <p:nvPr>
            <p:ph idx="1"/>
          </p:nvPr>
        </p:nvSpPr>
        <p:spPr>
          <a:xfrm>
            <a:off x="874058" y="1089214"/>
            <a:ext cx="10125636" cy="5271245"/>
          </a:xfrm>
          <a:ln>
            <a:solidFill>
              <a:srgbClr val="0070C0"/>
            </a:solidFill>
          </a:ln>
        </p:spPr>
        <p:txBody>
          <a:bodyPr>
            <a:normAutofit/>
          </a:bodyPr>
          <a:lstStyle/>
          <a:p>
            <a:endParaRPr lang="es-ES" sz="2000" dirty="0" smtClean="0"/>
          </a:p>
          <a:p>
            <a:r>
              <a:rPr lang="es-ES" sz="2000" dirty="0" smtClean="0"/>
              <a:t>Redactar una situación </a:t>
            </a:r>
            <a:r>
              <a:rPr lang="es-ES" sz="2000" dirty="0"/>
              <a:t>problemática detectada en la Práctica Docente </a:t>
            </a:r>
            <a:r>
              <a:rPr lang="es-ES" sz="2000" dirty="0" smtClean="0"/>
              <a:t>Interna (Miércoles) </a:t>
            </a:r>
            <a:r>
              <a:rPr lang="es-ES" sz="2000" dirty="0"/>
              <a:t>o en alguna  de las asignaturas ya recibidas en el primer </a:t>
            </a:r>
            <a:r>
              <a:rPr lang="es-ES" sz="2000" dirty="0" smtClean="0"/>
              <a:t>semestre y en la que ustedes estén motivados por solucionar algún aspecto en el que aún subyace alguna contradicción..</a:t>
            </a:r>
          </a:p>
          <a:p>
            <a:r>
              <a:rPr lang="es-ES" sz="2000" dirty="0" smtClean="0"/>
              <a:t>Esta situación deben consultarla con los profesores del departamento de Educación Física u otros departamentos del ejercicio de la profesión para constatar si se está investigando en ello, o si ya se investigó y cuál fue la vía de solución.</a:t>
            </a:r>
          </a:p>
          <a:p>
            <a:r>
              <a:rPr lang="es-ES" sz="2000" dirty="0" smtClean="0"/>
              <a:t> Deben definir con argumentos científicos la </a:t>
            </a:r>
            <a:r>
              <a:rPr lang="es-ES" sz="2000" dirty="0"/>
              <a:t>contradicción que se aprecia en esa situación</a:t>
            </a:r>
            <a:r>
              <a:rPr lang="es-ES" sz="2000" dirty="0" smtClean="0"/>
              <a:t>.</a:t>
            </a:r>
          </a:p>
          <a:p>
            <a:r>
              <a:rPr lang="es-ES" sz="2000" dirty="0" smtClean="0"/>
              <a:t>Deberán formular un problema científico a partir de la misma y ubicarla en una temática de acuerdo al contexto en que surja la situación.</a:t>
            </a:r>
          </a:p>
          <a:p>
            <a:r>
              <a:rPr lang="es-ES" sz="2000" dirty="0" smtClean="0"/>
              <a:t>Delimitar el objeto de estudio y precisar el campo de acción de su posible investigación.</a:t>
            </a:r>
          </a:p>
          <a:p>
            <a:pPr marL="0" indent="0" algn="ctr">
              <a:buNone/>
            </a:pPr>
            <a:r>
              <a:rPr lang="es-ES" sz="1800" b="1" u="sng" dirty="0" smtClean="0"/>
              <a:t>RECORDAR ….</a:t>
            </a:r>
          </a:p>
          <a:p>
            <a:pPr algn="ctr"/>
            <a:r>
              <a:rPr lang="es-ES" sz="1800" b="1" dirty="0" smtClean="0"/>
              <a:t>TRABAJAR EN LOS EQUIPOS YA CONFORMADOS POR USTEDES DE 4 INTEGRANTES</a:t>
            </a:r>
          </a:p>
          <a:p>
            <a:pPr algn="ctr"/>
            <a:r>
              <a:rPr lang="es-ES" sz="1800" b="1" dirty="0" smtClean="0"/>
              <a:t>LA BIBLIOGRAFÍA BÁSICA Y LA COMPLEMETARIA QUE ESTÁ MARCADA CON OJO EN SU PAQUETE MÓVIL Y EL SITIO FTP DE LA UCCFD. APOYARSE TAMBIÉN  EN LOS PP DE LAS CLASES</a:t>
            </a:r>
          </a:p>
          <a:p>
            <a:pPr algn="ctr"/>
            <a:endParaRPr lang="es-ES" sz="1800" b="1" dirty="0" smtClean="0">
              <a:solidFill>
                <a:srgbClr val="FF0000"/>
              </a:solidFill>
            </a:endParaRPr>
          </a:p>
          <a:p>
            <a:endParaRPr lang="es-ES" sz="2000" dirty="0"/>
          </a:p>
        </p:txBody>
      </p:sp>
    </p:spTree>
    <p:extLst>
      <p:ext uri="{BB962C8B-B14F-4D97-AF65-F5344CB8AC3E}">
        <p14:creationId xmlns="" xmlns:p14="http://schemas.microsoft.com/office/powerpoint/2010/main" val="2970978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2695" y="1684245"/>
            <a:ext cx="9424148" cy="4278094"/>
          </a:xfrm>
          <a:prstGeom prst="rect">
            <a:avLst/>
          </a:prstGeom>
          <a:noFill/>
          <a:ln>
            <a:solidFill>
              <a:schemeClr val="tx1"/>
            </a:solidFill>
          </a:ln>
        </p:spPr>
        <p:txBody>
          <a:bodyPr wrap="square" rtlCol="0">
            <a:spAutoFit/>
          </a:bodyPr>
          <a:lstStyle/>
          <a:p>
            <a:pPr algn="ctr"/>
            <a:r>
              <a:rPr lang="es-ES" sz="2000" b="1" dirty="0"/>
              <a:t>BIBLIOGRAFÍA</a:t>
            </a:r>
          </a:p>
          <a:p>
            <a:endParaRPr lang="es-ES" dirty="0"/>
          </a:p>
          <a:p>
            <a:endParaRPr lang="es-ES" dirty="0"/>
          </a:p>
          <a:p>
            <a:pPr lvl="0"/>
            <a:r>
              <a:rPr lang="es-ES_tradnl" sz="2400" dirty="0"/>
              <a:t>Estévez </a:t>
            </a:r>
            <a:r>
              <a:rPr lang="es-ES_tradnl" sz="2400" dirty="0" err="1"/>
              <a:t>Cullell</a:t>
            </a:r>
            <a:r>
              <a:rPr lang="es-ES_tradnl" sz="2400" dirty="0"/>
              <a:t>, Migdalia; Margarita Arroyo Mendoza y Cecilia González Terry. (2004) </a:t>
            </a:r>
            <a:r>
              <a:rPr lang="es-ES_tradnl" sz="2400" b="1" dirty="0"/>
              <a:t>La Investigación Científica en la Actividad Física: Su Metodología</a:t>
            </a:r>
            <a:r>
              <a:rPr lang="es-ES_tradnl" sz="2400" dirty="0"/>
              <a:t>. </a:t>
            </a:r>
            <a:r>
              <a:rPr lang="es-ES_tradnl" sz="2400" b="1" dirty="0"/>
              <a:t>Capítulo 5</a:t>
            </a:r>
          </a:p>
          <a:p>
            <a:endParaRPr lang="es-ES" sz="2400" dirty="0" smtClean="0"/>
          </a:p>
          <a:p>
            <a:r>
              <a:rPr lang="es-ES" sz="2400" dirty="0" smtClean="0"/>
              <a:t>Bijarro </a:t>
            </a:r>
            <a:r>
              <a:rPr lang="es-ES" sz="2400" dirty="0"/>
              <a:t>Hernández, Francisco ( </a:t>
            </a:r>
            <a:r>
              <a:rPr lang="es-ES" sz="2400" dirty="0" err="1"/>
              <a:t>sf</a:t>
            </a:r>
            <a:r>
              <a:rPr lang="es-ES" sz="2400" dirty="0"/>
              <a:t>) Desarrollo estratégico para la investigación científica . Universidad autónoma de Tamaulipas</a:t>
            </a:r>
            <a:r>
              <a:rPr lang="es-ES" sz="2400"/>
              <a:t>. </a:t>
            </a:r>
            <a:endParaRPr lang="es-ES" sz="2400" smtClean="0"/>
          </a:p>
          <a:p>
            <a:endParaRPr lang="es-ES" sz="2400" b="1" dirty="0"/>
          </a:p>
          <a:p>
            <a:pPr lvl="0"/>
            <a:r>
              <a:rPr lang="es-ES" sz="2400" dirty="0"/>
              <a:t>Cerezal, M. Julio y Jorge </a:t>
            </a:r>
            <a:r>
              <a:rPr lang="es-ES" sz="2400" dirty="0" err="1"/>
              <a:t>Fiallo</a:t>
            </a:r>
            <a:r>
              <a:rPr lang="es-ES" sz="2400" dirty="0"/>
              <a:t>. M (2002) Cómo investigar en Pedagogía. La Habana. Ed. Pueblo y Educación. </a:t>
            </a:r>
            <a:endParaRPr lang="es-ES" sz="2400" b="1" dirty="0"/>
          </a:p>
        </p:txBody>
      </p:sp>
    </p:spTree>
    <p:extLst>
      <p:ext uri="{BB962C8B-B14F-4D97-AF65-F5344CB8AC3E}">
        <p14:creationId xmlns="" xmlns:p14="http://schemas.microsoft.com/office/powerpoint/2010/main" val="1372658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67635" y="833717"/>
            <a:ext cx="5419165" cy="523220"/>
          </a:xfrm>
          <a:prstGeom prst="rect">
            <a:avLst/>
          </a:prstGeom>
          <a:noFill/>
          <a:ln>
            <a:solidFill>
              <a:srgbClr val="7030A0"/>
            </a:solidFill>
          </a:ln>
        </p:spPr>
        <p:txBody>
          <a:bodyPr wrap="square" rtlCol="0">
            <a:spAutoFit/>
          </a:bodyPr>
          <a:lstStyle/>
          <a:p>
            <a:pPr algn="ctr"/>
            <a:r>
              <a:rPr lang="es-ES" sz="2800" b="1" dirty="0" smtClean="0"/>
              <a:t>OBJETIVOS</a:t>
            </a:r>
            <a:endParaRPr lang="es-ES" sz="2800" b="1" dirty="0"/>
          </a:p>
        </p:txBody>
      </p:sp>
      <p:sp>
        <p:nvSpPr>
          <p:cNvPr id="3" name="Rectángulo 2"/>
          <p:cNvSpPr/>
          <p:nvPr/>
        </p:nvSpPr>
        <p:spPr>
          <a:xfrm>
            <a:off x="2124635" y="1694776"/>
            <a:ext cx="8256494" cy="4835170"/>
          </a:xfrm>
          <a:prstGeom prst="rect">
            <a:avLst/>
          </a:prstGeom>
          <a:ln>
            <a:solidFill>
              <a:schemeClr val="accent1"/>
            </a:solidFill>
          </a:ln>
        </p:spPr>
        <p:txBody>
          <a:bodyPr wrap="square">
            <a:spAutoFit/>
          </a:bodyPr>
          <a:lstStyle/>
          <a:p>
            <a:pPr marL="342900" lvl="0" indent="-342900" algn="ctr">
              <a:lnSpc>
                <a:spcPct val="115000"/>
              </a:lnSpc>
              <a:spcAft>
                <a:spcPts val="0"/>
              </a:spcAft>
              <a:buFont typeface="Symbol" panose="05050102010706020507" pitchFamily="18" charset="2"/>
              <a:buChar char=""/>
              <a:tabLst>
                <a:tab pos="180340" algn="l"/>
                <a:tab pos="270510" algn="l"/>
              </a:tabLst>
            </a:pPr>
            <a:endParaRPr lang="es-ES" sz="2400"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tabLst>
                <a:tab pos="180340" algn="l"/>
                <a:tab pos="270510" algn="l"/>
              </a:tabLst>
            </a:pPr>
            <a:endParaRPr lang="es-ES"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tabLst>
                <a:tab pos="180340" algn="l"/>
                <a:tab pos="270510" algn="l"/>
              </a:tabLst>
            </a:pPr>
            <a:endParaRPr lang="es-ES" b="1"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ctr">
              <a:lnSpc>
                <a:spcPct val="115000"/>
              </a:lnSpc>
              <a:buFont typeface="Symbol" panose="05050102010706020507" pitchFamily="18" charset="2"/>
              <a:buChar char=""/>
              <a:tabLst>
                <a:tab pos="180340" algn="l"/>
                <a:tab pos="270510" algn="l"/>
              </a:tabLst>
            </a:pPr>
            <a:r>
              <a:rPr lang="es-ES" b="1" dirty="0" smtClean="0">
                <a:latin typeface="Arial" panose="020B0604020202020204" pitchFamily="34" charset="0"/>
                <a:ea typeface="Calibri" panose="020F0502020204030204" pitchFamily="34" charset="0"/>
                <a:cs typeface="Times New Roman" panose="02020603050405020304" pitchFamily="18" charset="0"/>
              </a:rPr>
              <a:t>FORMULAR DE MANERA LÓGICA Y COHERENTE EL  PROBLEMA DE </a:t>
            </a:r>
            <a:r>
              <a:rPr lang="es-ES" b="1" smtClean="0">
                <a:latin typeface="Arial" panose="020B0604020202020204" pitchFamily="34" charset="0"/>
                <a:ea typeface="Calibri" panose="020F0502020204030204" pitchFamily="34" charset="0"/>
                <a:cs typeface="Times New Roman" panose="02020603050405020304" pitchFamily="18" charset="0"/>
              </a:rPr>
              <a:t>INVESTIGACIÓN </a:t>
            </a:r>
            <a:r>
              <a:rPr lang="es-ES" b="1" smtClean="0">
                <a:latin typeface="Arial" panose="020B0604020202020204" pitchFamily="34" charset="0"/>
                <a:ea typeface="Calibri" panose="020F0502020204030204" pitchFamily="34" charset="0"/>
                <a:cs typeface="Times New Roman" panose="02020603050405020304" pitchFamily="18" charset="0"/>
              </a:rPr>
              <a:t>CIENTÍFICA</a:t>
            </a:r>
          </a:p>
          <a:p>
            <a:pPr marL="342900" indent="-342900" algn="ctr">
              <a:lnSpc>
                <a:spcPct val="115000"/>
              </a:lnSpc>
              <a:tabLst>
                <a:tab pos="180340" algn="l"/>
                <a:tab pos="270510" algn="l"/>
              </a:tabLst>
            </a:pPr>
            <a:endParaRPr lang="es-ES" b="1"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ctr">
              <a:lnSpc>
                <a:spcPct val="115000"/>
              </a:lnSpc>
              <a:buFont typeface="Symbol" panose="05050102010706020507" pitchFamily="18" charset="2"/>
              <a:buChar char=""/>
              <a:tabLst>
                <a:tab pos="180340" algn="l"/>
                <a:tab pos="270510" algn="l"/>
              </a:tabLst>
            </a:pPr>
            <a:r>
              <a:rPr lang="es-ES" b="1" dirty="0" smtClean="0">
                <a:latin typeface="Arial" panose="020B0604020202020204" pitchFamily="34" charset="0"/>
                <a:ea typeface="Calibri" panose="020F0502020204030204" pitchFamily="34" charset="0"/>
                <a:cs typeface="Times New Roman" panose="02020603050405020304" pitchFamily="18" charset="0"/>
              </a:rPr>
              <a:t>DELIMITAR EL TEMA DE INVESTIGACIÓN</a:t>
            </a:r>
          </a:p>
          <a:p>
            <a:pPr marL="342900" lvl="0" indent="-342900" algn="ctr">
              <a:lnSpc>
                <a:spcPct val="115000"/>
              </a:lnSpc>
              <a:spcAft>
                <a:spcPts val="0"/>
              </a:spcAft>
              <a:buFont typeface="Symbol" panose="05050102010706020507" pitchFamily="18" charset="2"/>
              <a:buChar char=""/>
              <a:tabLst>
                <a:tab pos="180340" algn="l"/>
                <a:tab pos="270510" algn="l"/>
              </a:tabLst>
            </a:pPr>
            <a:endParaRPr lang="es-ES"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tabLst>
                <a:tab pos="180340" algn="l"/>
                <a:tab pos="270510" algn="l"/>
              </a:tabLst>
            </a:pPr>
            <a:endParaRPr lang="es-ES" b="1" dirty="0">
              <a:latin typeface="Arial" panose="020B0604020202020204" pitchFamily="34" charset="0"/>
              <a:ea typeface="Calibri" panose="020F0502020204030204" pitchFamily="34" charset="0"/>
              <a:cs typeface="Times New Roman" panose="02020603050405020304" pitchFamily="18" charset="0"/>
            </a:endParaRPr>
          </a:p>
          <a:p>
            <a:pPr marL="342900" indent="-342900" algn="ctr">
              <a:lnSpc>
                <a:spcPct val="115000"/>
              </a:lnSpc>
              <a:buFont typeface="Symbol" panose="05050102010706020507" pitchFamily="18" charset="2"/>
              <a:buChar char=""/>
              <a:tabLst>
                <a:tab pos="180340" algn="l"/>
                <a:tab pos="270510" algn="l"/>
              </a:tabLst>
            </a:pPr>
            <a:r>
              <a:rPr lang="es-ES" sz="2000" b="1" dirty="0"/>
              <a:t>DELIMITAR EL OBJETO DE ESTUDIO Y EL CAMPO DE LA </a:t>
            </a:r>
            <a:r>
              <a:rPr lang="es-ES" sz="2000" b="1" dirty="0" smtClean="0"/>
              <a:t>INVESTIGACIÓN EN LA INVESTIGACIÓN.</a:t>
            </a:r>
            <a:endParaRPr lang="es-ES" sz="2000" b="1" dirty="0"/>
          </a:p>
          <a:p>
            <a:pPr marL="342900" lvl="0" indent="-342900" algn="ctr">
              <a:lnSpc>
                <a:spcPct val="115000"/>
              </a:lnSpc>
              <a:spcAft>
                <a:spcPts val="0"/>
              </a:spcAft>
              <a:buFont typeface="Symbol" panose="05050102010706020507" pitchFamily="18" charset="2"/>
              <a:buChar char=""/>
              <a:tabLst>
                <a:tab pos="180340" algn="l"/>
                <a:tab pos="270510" algn="l"/>
              </a:tabLst>
            </a:pPr>
            <a:endParaRPr lang="es-ES" sz="2800"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lnSpc>
                <a:spcPct val="115000"/>
              </a:lnSpc>
              <a:spcAft>
                <a:spcPts val="0"/>
              </a:spcAft>
              <a:buFont typeface="Symbol" panose="05050102010706020507" pitchFamily="18" charset="2"/>
              <a:buChar char=""/>
              <a:tabLst>
                <a:tab pos="180340" algn="l"/>
                <a:tab pos="270510" algn="l"/>
              </a:tabLst>
            </a:pPr>
            <a:endParaRPr lang="es-ES" sz="1600" b="1" dirty="0">
              <a:latin typeface="Arial" panose="020B0604020202020204" pitchFamily="34" charset="0"/>
              <a:ea typeface="Calibri" panose="020F0502020204030204" pitchFamily="34" charset="0"/>
              <a:cs typeface="Times New Roman" panose="02020603050405020304" pitchFamily="18" charset="0"/>
            </a:endParaRPr>
          </a:p>
          <a:p>
            <a:pPr lvl="0" algn="ctr">
              <a:lnSpc>
                <a:spcPct val="115000"/>
              </a:lnSpc>
              <a:spcAft>
                <a:spcPts val="0"/>
              </a:spcAft>
              <a:tabLst>
                <a:tab pos="180340" algn="l"/>
                <a:tab pos="270510" algn="l"/>
              </a:tabLst>
            </a:pPr>
            <a:endParaRPr lang="es-ES" sz="1600"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504238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67435" y="484093"/>
            <a:ext cx="8659906" cy="4739759"/>
          </a:xfrm>
          <a:prstGeom prst="rect">
            <a:avLst/>
          </a:prstGeom>
          <a:noFill/>
          <a:ln>
            <a:solidFill>
              <a:schemeClr val="tx1"/>
            </a:solidFill>
          </a:ln>
        </p:spPr>
        <p:txBody>
          <a:bodyPr wrap="square" rtlCol="0">
            <a:spAutoFit/>
          </a:bodyPr>
          <a:lstStyle/>
          <a:p>
            <a:pPr algn="ctr"/>
            <a:r>
              <a:rPr lang="es-ES" sz="2000" b="1" dirty="0" smtClean="0"/>
              <a:t>¿A QUÉ DENOMINAMOS DISEÑO TEÓRICO?</a:t>
            </a:r>
          </a:p>
          <a:p>
            <a:pPr algn="ctr"/>
            <a:endParaRPr lang="es-ES" sz="2800" b="1" dirty="0">
              <a:solidFill>
                <a:srgbClr val="C00000"/>
              </a:solidFill>
            </a:endParaRPr>
          </a:p>
          <a:p>
            <a:r>
              <a:rPr lang="es-ES" dirty="0" smtClean="0"/>
              <a:t>Luego de escuchar algunas ideas, precisar que:</a:t>
            </a:r>
          </a:p>
          <a:p>
            <a:endParaRPr lang="es-ES" dirty="0" smtClean="0"/>
          </a:p>
          <a:p>
            <a:endParaRPr lang="es-ES" dirty="0" smtClean="0"/>
          </a:p>
          <a:p>
            <a:pPr algn="ctr"/>
            <a:r>
              <a:rPr lang="es-ES" sz="2000" b="1" dirty="0" smtClean="0"/>
              <a:t>ES EL  CONJUNTO DE COMPONENTES QUE PERMITEN BRINDAR UNA IDEA DEL PROCESO INVESTIGATIVO  COMO UN TODO ÚNICO. ( recordar etapas del proceso)</a:t>
            </a:r>
          </a:p>
          <a:p>
            <a:pPr algn="ctr"/>
            <a:endParaRPr lang="es-ES" sz="2000" b="1" dirty="0"/>
          </a:p>
          <a:p>
            <a:pPr algn="ctr"/>
            <a:r>
              <a:rPr lang="es-ES" sz="2000" b="1" dirty="0" smtClean="0"/>
              <a:t>ES DONDE SE EXPRESAN MAYORMENTE LOS ESFUERZOS TEÓRICOS DEL INVESTIGADOR.</a:t>
            </a:r>
          </a:p>
          <a:p>
            <a:pPr algn="ctr"/>
            <a:endParaRPr lang="es-ES" sz="2000" b="1" dirty="0"/>
          </a:p>
          <a:p>
            <a:pPr algn="ctr"/>
            <a:r>
              <a:rPr lang="es-ES" sz="2000" b="1" dirty="0" smtClean="0"/>
              <a:t>ES DONDE PRIMA DE MANERA MÁS DIRECTA Y ESENCIAL , EL PENSAMIENTO ABSTRACTO MEDIANTE  EL TRABAJO CONCEPTUAL Y DE FUNDAMENTACIÓN GENERAL </a:t>
            </a:r>
            <a:endParaRPr lang="es-ES" sz="2000" b="1" dirty="0"/>
          </a:p>
        </p:txBody>
      </p:sp>
    </p:spTree>
    <p:extLst>
      <p:ext uri="{BB962C8B-B14F-4D97-AF65-F5344CB8AC3E}">
        <p14:creationId xmlns="" xmlns:p14="http://schemas.microsoft.com/office/powerpoint/2010/main" val="2082086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79176" y="605118"/>
            <a:ext cx="9372600" cy="4985980"/>
          </a:xfrm>
          <a:prstGeom prst="rect">
            <a:avLst/>
          </a:prstGeom>
          <a:ln>
            <a:solidFill>
              <a:schemeClr val="accent6">
                <a:lumMod val="75000"/>
              </a:schemeClr>
            </a:solidFill>
          </a:ln>
        </p:spPr>
        <p:txBody>
          <a:bodyPr wrap="square">
            <a:spAutoFit/>
          </a:bodyPr>
          <a:lstStyle/>
          <a:p>
            <a:pPr>
              <a:defRPr/>
            </a:pPr>
            <a:r>
              <a:rPr lang="es-ES_tradnl" sz="2000" b="1" i="1" u="sng" dirty="0" smtClean="0">
                <a:latin typeface="Verdana" pitchFamily="34" charset="0"/>
                <a:cs typeface="Times New Roman" pitchFamily="18" charset="0"/>
              </a:rPr>
              <a:t>DESARROLLO</a:t>
            </a:r>
          </a:p>
          <a:p>
            <a:pPr algn="ctr">
              <a:defRPr/>
            </a:pPr>
            <a:r>
              <a:rPr lang="es-ES_tradnl" sz="1600" b="1" i="1" dirty="0" smtClean="0">
                <a:latin typeface="Verdana" pitchFamily="34" charset="0"/>
                <a:cs typeface="Times New Roman" pitchFamily="18" charset="0"/>
              </a:rPr>
              <a:t>¿</a:t>
            </a:r>
            <a:r>
              <a:rPr lang="es-ES_tradnl" b="1" i="1" dirty="0" smtClean="0">
                <a:latin typeface="Verdana" pitchFamily="34" charset="0"/>
                <a:cs typeface="Times New Roman" pitchFamily="18" charset="0"/>
              </a:rPr>
              <a:t>CUÁNDO INICIA UNA INVESTIGACIÓN?</a:t>
            </a:r>
          </a:p>
          <a:p>
            <a:pPr algn="ctr">
              <a:defRPr/>
            </a:pPr>
            <a:endParaRPr lang="es-ES_tradnl" sz="2000" b="1" i="1" dirty="0">
              <a:latin typeface="Verdana" pitchFamily="34" charset="0"/>
              <a:cs typeface="Times New Roman" pitchFamily="18" charset="0"/>
            </a:endParaRPr>
          </a:p>
          <a:p>
            <a:pPr algn="ctr">
              <a:defRPr/>
            </a:pPr>
            <a:endParaRPr lang="es-ES_tradnl" sz="1600" i="1" dirty="0">
              <a:latin typeface="Verdana" pitchFamily="34" charset="0"/>
              <a:cs typeface="Times New Roman" pitchFamily="18" charset="0"/>
            </a:endParaRPr>
          </a:p>
          <a:p>
            <a:pPr algn="ctr">
              <a:defRPr/>
            </a:pPr>
            <a:r>
              <a:rPr lang="es-ES_tradnl" b="1" i="1" dirty="0" smtClean="0">
                <a:latin typeface="Verdana" pitchFamily="34" charset="0"/>
                <a:cs typeface="Times New Roman" pitchFamily="18" charset="0"/>
              </a:rPr>
              <a:t>A PARTIR DE UNA PROBLEMÁTICA QUE SURGE EN UN CONTEXTO ESPECÍFICO,</a:t>
            </a:r>
          </a:p>
          <a:p>
            <a:pPr algn="ctr">
              <a:defRPr/>
            </a:pPr>
            <a:endParaRPr lang="es-ES_tradnl" b="1" i="1" dirty="0" smtClean="0">
              <a:latin typeface="Verdana" pitchFamily="34" charset="0"/>
              <a:cs typeface="Times New Roman" pitchFamily="18" charset="0"/>
            </a:endParaRPr>
          </a:p>
          <a:p>
            <a:pPr algn="ctr">
              <a:defRPr/>
            </a:pPr>
            <a:r>
              <a:rPr lang="es-ES_tradnl" b="1" i="1" dirty="0" smtClean="0">
                <a:latin typeface="Verdana" pitchFamily="34" charset="0"/>
                <a:cs typeface="Times New Roman" pitchFamily="18" charset="0"/>
              </a:rPr>
              <a:t>ALGUNOS AUTORES DICEN QUE LA INVESTIGACIÓN SURGE DE UNA IDEA, </a:t>
            </a:r>
          </a:p>
          <a:p>
            <a:pPr algn="ctr">
              <a:defRPr/>
            </a:pPr>
            <a:endParaRPr lang="es-ES_tradnl" b="1" i="1" dirty="0" smtClean="0">
              <a:latin typeface="Verdana" pitchFamily="34" charset="0"/>
              <a:cs typeface="Times New Roman" pitchFamily="18" charset="0"/>
            </a:endParaRPr>
          </a:p>
          <a:p>
            <a:pPr algn="ctr">
              <a:defRPr/>
            </a:pPr>
            <a:r>
              <a:rPr lang="es-ES_tradnl" b="1" i="1" dirty="0" smtClean="0">
                <a:latin typeface="Verdana" pitchFamily="34" charset="0"/>
                <a:cs typeface="Times New Roman" pitchFamily="18" charset="0"/>
              </a:rPr>
              <a:t>EN DEFINITIVA ESTA IDEA SE TRADUCE DE UNA SITUACIÓN PROBLEMÁTICA</a:t>
            </a:r>
            <a:r>
              <a:rPr lang="es-ES" b="1" i="1" dirty="0" smtClean="0">
                <a:latin typeface="Arial" charset="0"/>
              </a:rPr>
              <a:t>  O PROBLÉMICA</a:t>
            </a:r>
            <a:r>
              <a:rPr lang="es-ES" b="1" dirty="0" smtClean="0">
                <a:latin typeface="Arial" charset="0"/>
              </a:rPr>
              <a:t>.</a:t>
            </a:r>
          </a:p>
          <a:p>
            <a:pPr algn="ctr">
              <a:defRPr/>
            </a:pPr>
            <a:endParaRPr lang="es-ES" b="1" dirty="0" smtClean="0">
              <a:latin typeface="Arial" charset="0"/>
            </a:endParaRPr>
          </a:p>
          <a:p>
            <a:pPr algn="ctr">
              <a:defRPr/>
            </a:pPr>
            <a:endParaRPr lang="es-ES" b="1" dirty="0">
              <a:latin typeface="Arial" charset="0"/>
            </a:endParaRPr>
          </a:p>
          <a:p>
            <a:pPr algn="ctr">
              <a:defRPr/>
            </a:pPr>
            <a:r>
              <a:rPr lang="es-VE" sz="2000" b="1" dirty="0" smtClean="0">
                <a:latin typeface="Arial" pitchFamily="34" charset="0"/>
                <a:cs typeface="Arial" pitchFamily="34" charset="0"/>
              </a:rPr>
              <a:t>(NO </a:t>
            </a:r>
            <a:r>
              <a:rPr lang="es-VE" sz="2000" b="1" dirty="0">
                <a:latin typeface="Arial" pitchFamily="34" charset="0"/>
                <a:cs typeface="Arial" pitchFamily="34" charset="0"/>
              </a:rPr>
              <a:t>CONSTITUYE EL PROBLEMA CIENTÍFICO EN SÍ, SINO EL PUNTO DE PARTIDA PARA SU DELIMITACIÓN Y </a:t>
            </a:r>
            <a:r>
              <a:rPr lang="es-VE" sz="2000" b="1" dirty="0" smtClean="0">
                <a:latin typeface="Arial" pitchFamily="34" charset="0"/>
                <a:cs typeface="Arial" pitchFamily="34" charset="0"/>
              </a:rPr>
              <a:t>FORMULACIÓN). </a:t>
            </a:r>
            <a:endParaRPr lang="es-VE" sz="2000" b="1" dirty="0">
              <a:latin typeface="Arial" pitchFamily="34" charset="0"/>
              <a:cs typeface="Arial" pitchFamily="34" charset="0"/>
            </a:endParaRPr>
          </a:p>
          <a:p>
            <a:pPr algn="ctr">
              <a:defRPr/>
            </a:pPr>
            <a:endParaRPr lang="es-ES" sz="2400" b="1" dirty="0">
              <a:latin typeface="Arial" charset="0"/>
            </a:endParaRPr>
          </a:p>
        </p:txBody>
      </p:sp>
    </p:spTree>
    <p:extLst>
      <p:ext uri="{BB962C8B-B14F-4D97-AF65-F5344CB8AC3E}">
        <p14:creationId xmlns="" xmlns:p14="http://schemas.microsoft.com/office/powerpoint/2010/main" val="393035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08095" y="217209"/>
            <a:ext cx="7512424" cy="1019922"/>
          </a:xfrm>
          <a:ln>
            <a:solidFill>
              <a:srgbClr val="00B0F0"/>
            </a:solidFill>
          </a:ln>
        </p:spPr>
        <p:txBody>
          <a:bodyPr>
            <a:normAutofit/>
          </a:bodyPr>
          <a:lstStyle/>
          <a:p>
            <a:r>
              <a:rPr lang="es-ES" sz="2800" b="1" dirty="0" smtClean="0"/>
              <a:t>1</a:t>
            </a:r>
            <a:r>
              <a:rPr lang="es-ES" sz="3600" b="1" dirty="0" smtClean="0"/>
              <a:t>. </a:t>
            </a:r>
            <a:r>
              <a:rPr lang="es-ES" sz="2400" b="1" dirty="0" smtClean="0"/>
              <a:t>LA SITUACIÓN PROBLEMÁTICA O PROBLÉMICA</a:t>
            </a:r>
            <a:endParaRPr lang="es-ES" sz="2400" b="1" dirty="0"/>
          </a:p>
        </p:txBody>
      </p:sp>
      <p:sp>
        <p:nvSpPr>
          <p:cNvPr id="3" name="Marcador de contenido 2"/>
          <p:cNvSpPr>
            <a:spLocks noGrp="1"/>
          </p:cNvSpPr>
          <p:nvPr>
            <p:ph idx="1"/>
          </p:nvPr>
        </p:nvSpPr>
        <p:spPr>
          <a:xfrm>
            <a:off x="2038092" y="1963819"/>
            <a:ext cx="7247965" cy="3593540"/>
          </a:xfrm>
          <a:ln>
            <a:solidFill>
              <a:schemeClr val="accent2">
                <a:lumMod val="75000"/>
              </a:schemeClr>
            </a:solidFill>
          </a:ln>
        </p:spPr>
        <p:txBody>
          <a:bodyPr>
            <a:normAutofit fontScale="92500" lnSpcReduction="20000"/>
          </a:bodyPr>
          <a:lstStyle/>
          <a:p>
            <a:pPr marL="0" indent="0" algn="just">
              <a:buClr>
                <a:srgbClr val="FF0000"/>
              </a:buClr>
              <a:buNone/>
            </a:pPr>
            <a:r>
              <a:rPr lang="es-EC" dirty="0">
                <a:solidFill>
                  <a:srgbClr val="000099"/>
                </a:solidFill>
                <a:latin typeface="Arial" charset="0"/>
                <a:cs typeface="Arial" charset="0"/>
              </a:rPr>
              <a:t> </a:t>
            </a:r>
            <a:endParaRPr lang="es-EC" dirty="0" smtClean="0">
              <a:solidFill>
                <a:srgbClr val="000099"/>
              </a:solidFill>
              <a:latin typeface="Arial" charset="0"/>
              <a:cs typeface="Arial" charset="0"/>
            </a:endParaRPr>
          </a:p>
          <a:p>
            <a:pPr algn="ctr">
              <a:buFont typeface="Wingdings" panose="05000000000000000000" pitchFamily="2" charset="2"/>
              <a:buChar char="Ø"/>
            </a:pPr>
            <a:r>
              <a:rPr lang="es-EC" sz="1900" b="1" dirty="0" smtClean="0">
                <a:latin typeface="Arial" charset="0"/>
                <a:cs typeface="Arial" charset="0"/>
              </a:rPr>
              <a:t>ES EL EFECTO ORIGINARIO O MANIFESTACIÓN EXTERNA DE UNA CONTRADICCIÓN.</a:t>
            </a:r>
          </a:p>
          <a:p>
            <a:pPr marL="0" indent="0" algn="ctr">
              <a:buNone/>
            </a:pPr>
            <a:endParaRPr lang="es-EC" sz="1900" b="1" dirty="0" smtClean="0">
              <a:latin typeface="Arial" charset="0"/>
              <a:cs typeface="Arial" charset="0"/>
            </a:endParaRPr>
          </a:p>
          <a:p>
            <a:pPr algn="ctr">
              <a:buClr>
                <a:schemeClr val="tx1"/>
              </a:buClr>
              <a:buFont typeface="Wingdings" panose="05000000000000000000" pitchFamily="2" charset="2"/>
              <a:buChar char="Ø"/>
            </a:pPr>
            <a:r>
              <a:rPr lang="es-MX" sz="1900" b="1" dirty="0" smtClean="0">
                <a:latin typeface="Arial" charset="0"/>
                <a:cs typeface="Arial" charset="0"/>
              </a:rPr>
              <a:t> S</a:t>
            </a:r>
            <a:r>
              <a:rPr lang="es-ES_tradnl" sz="1900" b="1" dirty="0" smtClean="0">
                <a:latin typeface="Arial" charset="0"/>
                <a:cs typeface="Arial" charset="0"/>
              </a:rPr>
              <a:t>U FORMULACIÓN SE PRESENTA EN TÉRMINOS “NEGATIVOS”  Y EN </a:t>
            </a:r>
            <a:r>
              <a:rPr lang="es-MX" sz="1900" b="1" dirty="0" smtClean="0">
                <a:latin typeface="Arial" charset="0"/>
                <a:cs typeface="Arial" charset="0"/>
              </a:rPr>
              <a:t>EL ESCRITO CIENTÍFICO SE FUNDAMENTA.</a:t>
            </a:r>
          </a:p>
          <a:p>
            <a:pPr marL="0" indent="0" algn="ctr">
              <a:buClr>
                <a:schemeClr val="tx1"/>
              </a:buClr>
              <a:buNone/>
            </a:pPr>
            <a:endParaRPr lang="es-MX" sz="1900" b="1" dirty="0" smtClean="0">
              <a:latin typeface="Arial" charset="0"/>
              <a:cs typeface="Arial" charset="0"/>
            </a:endParaRPr>
          </a:p>
          <a:p>
            <a:pPr algn="ctr">
              <a:buClr>
                <a:schemeClr val="tx1"/>
              </a:buClr>
              <a:buFont typeface="Wingdings" panose="05000000000000000000" pitchFamily="2" charset="2"/>
              <a:buChar char="Ø"/>
            </a:pPr>
            <a:r>
              <a:rPr lang="es-EC" sz="1900" b="1" dirty="0" smtClean="0">
                <a:latin typeface="Arial" charset="0"/>
                <a:cs typeface="Arial" charset="0"/>
              </a:rPr>
              <a:t>ES  OBSERVABLE Y VERIFICABLE  EMPÍRICAMENTE.</a:t>
            </a:r>
          </a:p>
          <a:p>
            <a:pPr marL="0" indent="0" algn="ctr">
              <a:buClr>
                <a:srgbClr val="FF0000"/>
              </a:buClr>
              <a:buNone/>
            </a:pPr>
            <a:r>
              <a:rPr lang="es-EC" sz="1900" b="1" dirty="0" smtClean="0">
                <a:latin typeface="Arial" charset="0"/>
                <a:cs typeface="Arial" charset="0"/>
              </a:rPr>
              <a:t> </a:t>
            </a:r>
          </a:p>
          <a:p>
            <a:pPr algn="ctr">
              <a:buClr>
                <a:schemeClr val="tx1"/>
              </a:buClr>
              <a:buFont typeface="Wingdings" panose="05000000000000000000" pitchFamily="2" charset="2"/>
              <a:buChar char="Ø"/>
            </a:pPr>
            <a:r>
              <a:rPr lang="es-EC" sz="1900" b="1" dirty="0" smtClean="0">
                <a:latin typeface="Arial" charset="0"/>
                <a:cs typeface="Arial" charset="0"/>
              </a:rPr>
              <a:t>ES OBJETIVA EN SU MANIFESTACIÓN Y EXTERNA AL INVESTIGADOR.</a:t>
            </a:r>
            <a:endParaRPr lang="es-VE" sz="1900" b="1" dirty="0" smtClean="0">
              <a:latin typeface="Arial" charset="0"/>
              <a:cs typeface="Arial" charset="0"/>
            </a:endParaRPr>
          </a:p>
          <a:p>
            <a:pPr algn="ctr"/>
            <a:endParaRPr lang="es-ES" sz="2600" b="1" dirty="0"/>
          </a:p>
        </p:txBody>
      </p:sp>
    </p:spTree>
    <p:extLst>
      <p:ext uri="{BB962C8B-B14F-4D97-AF65-F5344CB8AC3E}">
        <p14:creationId xmlns="" xmlns:p14="http://schemas.microsoft.com/office/powerpoint/2010/main" val="296477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3988" y="365126"/>
            <a:ext cx="9076765" cy="737534"/>
          </a:xfrm>
          <a:ln>
            <a:solidFill>
              <a:schemeClr val="accent6">
                <a:lumMod val="75000"/>
              </a:schemeClr>
            </a:solidFill>
          </a:ln>
        </p:spPr>
        <p:txBody>
          <a:bodyPr>
            <a:normAutofit/>
          </a:bodyPr>
          <a:lstStyle/>
          <a:p>
            <a:pPr algn="ctr"/>
            <a:r>
              <a:rPr lang="es-ES_tradnl" sz="2000" b="1" dirty="0" smtClean="0">
                <a:latin typeface="Arial" pitchFamily="34" charset="0"/>
                <a:cs typeface="Arial" pitchFamily="34" charset="0"/>
              </a:rPr>
              <a:t>EJEMPLOS DE</a:t>
            </a:r>
            <a:br>
              <a:rPr lang="es-ES_tradnl" sz="2000" b="1" dirty="0" smtClean="0">
                <a:latin typeface="Arial" pitchFamily="34" charset="0"/>
                <a:cs typeface="Arial" pitchFamily="34" charset="0"/>
              </a:rPr>
            </a:br>
            <a:r>
              <a:rPr lang="es-ES_tradnl" sz="2000" b="1" dirty="0" smtClean="0">
                <a:latin typeface="Arial" pitchFamily="34" charset="0"/>
                <a:cs typeface="Arial" pitchFamily="34" charset="0"/>
              </a:rPr>
              <a:t>SITUACIONES PROBLEMÁTICAS EN EL DEPORTE Y LA EF</a:t>
            </a:r>
            <a:endParaRPr lang="es-ES" sz="2000" dirty="0"/>
          </a:p>
        </p:txBody>
      </p:sp>
      <p:sp>
        <p:nvSpPr>
          <p:cNvPr id="3" name="Marcador de contenido 2"/>
          <p:cNvSpPr>
            <a:spLocks noGrp="1"/>
          </p:cNvSpPr>
          <p:nvPr>
            <p:ph idx="1"/>
          </p:nvPr>
        </p:nvSpPr>
        <p:spPr>
          <a:xfrm>
            <a:off x="1653988" y="1425388"/>
            <a:ext cx="9278470" cy="4553381"/>
          </a:xfrm>
          <a:ln>
            <a:solidFill>
              <a:schemeClr val="accent6">
                <a:lumMod val="75000"/>
              </a:schemeClr>
            </a:solidFill>
          </a:ln>
        </p:spPr>
        <p:txBody>
          <a:bodyPr>
            <a:normAutofit lnSpcReduction="10000"/>
          </a:bodyPr>
          <a:lstStyle/>
          <a:p>
            <a:pPr marL="514350" indent="-514350" algn="just">
              <a:spcBef>
                <a:spcPts val="0"/>
              </a:spcBef>
              <a:spcAft>
                <a:spcPts val="1800"/>
              </a:spcAft>
              <a:buFont typeface="+mj-lt"/>
              <a:buAutoNum type="alphaLcParenR"/>
              <a:defRPr/>
            </a:pPr>
            <a:r>
              <a:rPr lang="es-ES" sz="2400" dirty="0">
                <a:latin typeface="Arial" panose="020B0604020202020204" pitchFamily="34" charset="0"/>
                <a:cs typeface="Arial" panose="020B0604020202020204" pitchFamily="34" charset="0"/>
              </a:rPr>
              <a:t>Carencia de recursos teóricos que podrían </a:t>
            </a:r>
            <a:r>
              <a:rPr lang="es-ES" sz="2400" dirty="0" smtClean="0">
                <a:latin typeface="Arial" panose="020B0604020202020204" pitchFamily="34" charset="0"/>
                <a:cs typeface="Arial" panose="020B0604020202020204" pitchFamily="34" charset="0"/>
              </a:rPr>
              <a:t>prever </a:t>
            </a:r>
            <a:r>
              <a:rPr lang="es-ES" sz="2400" dirty="0">
                <a:latin typeface="Arial" panose="020B0604020202020204" pitchFamily="34" charset="0"/>
                <a:cs typeface="Arial" panose="020B0604020202020204" pitchFamily="34" charset="0"/>
              </a:rPr>
              <a:t>las transformaciones de la actividad competitiva.</a:t>
            </a:r>
          </a:p>
          <a:p>
            <a:pPr marL="514350" indent="-514350" algn="just">
              <a:spcBef>
                <a:spcPts val="0"/>
              </a:spcBef>
              <a:spcAft>
                <a:spcPts val="1800"/>
              </a:spcAft>
              <a:buFont typeface="+mj-lt"/>
              <a:buAutoNum type="alphaLcParenR"/>
              <a:defRPr/>
            </a:pPr>
            <a:r>
              <a:rPr lang="es-ES" sz="2400" dirty="0">
                <a:latin typeface="Arial" panose="020B0604020202020204" pitchFamily="34" charset="0"/>
                <a:cs typeface="Arial" panose="020B0604020202020204" pitchFamily="34" charset="0"/>
              </a:rPr>
              <a:t>No se aprecian recursos metodológicos para enfrentar las innovaciones </a:t>
            </a:r>
            <a:r>
              <a:rPr lang="es-ES" sz="2400" dirty="0" smtClean="0">
                <a:latin typeface="Arial" panose="020B0604020202020204" pitchFamily="34" charset="0"/>
                <a:cs typeface="Arial" panose="020B0604020202020204" pitchFamily="34" charset="0"/>
              </a:rPr>
              <a:t>tecnológicas en la esgrima.</a:t>
            </a:r>
            <a:endParaRPr lang="es-ES" sz="2400" dirty="0">
              <a:latin typeface="Arial" panose="020B0604020202020204" pitchFamily="34" charset="0"/>
              <a:cs typeface="Arial" panose="020B0604020202020204" pitchFamily="34" charset="0"/>
            </a:endParaRPr>
          </a:p>
          <a:p>
            <a:pPr marL="514350" indent="-514350" algn="just">
              <a:spcBef>
                <a:spcPts val="0"/>
              </a:spcBef>
              <a:spcAft>
                <a:spcPts val="1800"/>
              </a:spcAft>
              <a:buFont typeface="+mj-lt"/>
              <a:buAutoNum type="alphaLcParenR"/>
              <a:defRPr/>
            </a:pPr>
            <a:r>
              <a:rPr lang="es-ES" sz="2400" dirty="0">
                <a:latin typeface="Arial" panose="020B0604020202020204" pitchFamily="34" charset="0"/>
                <a:cs typeface="Arial" panose="020B0604020202020204" pitchFamily="34" charset="0"/>
              </a:rPr>
              <a:t>No está claro el fundamento que sustenta la formulación de los objetivos generales de la </a:t>
            </a:r>
            <a:r>
              <a:rPr lang="es-ES" sz="2400" dirty="0" smtClean="0">
                <a:latin typeface="Arial" panose="020B0604020202020204" pitchFamily="34" charset="0"/>
                <a:cs typeface="Arial" panose="020B0604020202020204" pitchFamily="34" charset="0"/>
              </a:rPr>
              <a:t>preparación física de los futbolistas escolares.</a:t>
            </a:r>
          </a:p>
          <a:p>
            <a:pPr marL="514350" indent="-514350" algn="just">
              <a:spcBef>
                <a:spcPts val="0"/>
              </a:spcBef>
              <a:spcAft>
                <a:spcPts val="1800"/>
              </a:spcAft>
              <a:buFont typeface="+mj-lt"/>
              <a:buAutoNum type="alphaLcParenR"/>
              <a:defRPr/>
            </a:pPr>
            <a:r>
              <a:rPr lang="es-ES" sz="2400" dirty="0" smtClean="0">
                <a:latin typeface="Arial" panose="020B0604020202020204" pitchFamily="34" charset="0"/>
                <a:cs typeface="Arial" panose="020B0604020202020204" pitchFamily="34" charset="0"/>
              </a:rPr>
              <a:t> Deficiencias en la utilización de recursos de aprendizaje para el cumplimiento de los objetivos en las clases de Educación Física en el I Ciclo.</a:t>
            </a:r>
          </a:p>
          <a:p>
            <a:pPr marL="514350" indent="-514350" algn="just">
              <a:spcBef>
                <a:spcPts val="0"/>
              </a:spcBef>
              <a:spcAft>
                <a:spcPts val="1800"/>
              </a:spcAft>
              <a:buFont typeface="+mj-lt"/>
              <a:buAutoNum type="alphaLcParenR"/>
              <a:defRPr/>
            </a:pPr>
            <a:r>
              <a:rPr lang="es-ES" sz="2400" dirty="0" smtClean="0">
                <a:latin typeface="Arial" panose="020B0604020202020204" pitchFamily="34" charset="0"/>
                <a:cs typeface="Arial" panose="020B0604020202020204" pitchFamily="34" charset="0"/>
              </a:rPr>
              <a:t>Baja motivación por la práctica de la EF</a:t>
            </a:r>
          </a:p>
          <a:p>
            <a:pPr marL="514350" indent="-514350" algn="just">
              <a:spcBef>
                <a:spcPts val="0"/>
              </a:spcBef>
              <a:spcAft>
                <a:spcPts val="1800"/>
              </a:spcAft>
              <a:buFont typeface="+mj-lt"/>
              <a:buAutoNum type="alphaLcParenR"/>
              <a:defRPr/>
            </a:pPr>
            <a:endParaRPr lang="es-ES" sz="2400" dirty="0"/>
          </a:p>
        </p:txBody>
      </p:sp>
    </p:spTree>
    <p:extLst>
      <p:ext uri="{BB962C8B-B14F-4D97-AF65-F5344CB8AC3E}">
        <p14:creationId xmlns="" xmlns:p14="http://schemas.microsoft.com/office/powerpoint/2010/main" val="971087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solidFill>
            <a:schemeClr val="bg1"/>
          </a:solidFill>
          <a:ln>
            <a:solidFill>
              <a:srgbClr val="D60093"/>
            </a:solidFill>
            <a:miter lim="800000"/>
            <a:headEnd/>
            <a:tailEnd/>
          </a:ln>
        </p:spPr>
        <p:txBody>
          <a:bodyPr>
            <a:normAutofit/>
          </a:bodyPr>
          <a:lstStyle/>
          <a:p>
            <a:pPr algn="ctr"/>
            <a:r>
              <a:rPr lang="es-CO" sz="3600" b="1" i="1" dirty="0" smtClean="0"/>
              <a:t>RESUMIENDO:</a:t>
            </a:r>
            <a:br>
              <a:rPr lang="es-CO" sz="3600" b="1" i="1" dirty="0" smtClean="0"/>
            </a:br>
            <a:r>
              <a:rPr lang="es-CO" sz="3600" b="1" i="1" dirty="0" smtClean="0"/>
              <a:t>LA SITUACIÓN PROBLEMÁTICA</a:t>
            </a:r>
            <a:endParaRPr lang="es-ES" sz="3600" b="1" i="1" dirty="0"/>
          </a:p>
        </p:txBody>
      </p:sp>
      <p:sp>
        <p:nvSpPr>
          <p:cNvPr id="12291" name="Rectangle 3"/>
          <p:cNvSpPr>
            <a:spLocks noGrp="1" noChangeArrowheads="1"/>
          </p:cNvSpPr>
          <p:nvPr>
            <p:ph type="body" idx="1"/>
          </p:nvPr>
        </p:nvSpPr>
        <p:spPr>
          <a:ln>
            <a:solidFill>
              <a:srgbClr val="D60093"/>
            </a:solidFill>
            <a:miter lim="800000"/>
            <a:headEnd/>
            <a:tailEnd/>
          </a:ln>
        </p:spPr>
        <p:txBody>
          <a:bodyPr>
            <a:normAutofit/>
          </a:bodyPr>
          <a:lstStyle/>
          <a:p>
            <a:pPr algn="ctr"/>
            <a:endParaRPr lang="es-CO" sz="3200" b="1" i="1" dirty="0" smtClean="0">
              <a:solidFill>
                <a:srgbClr val="002060"/>
              </a:solidFill>
            </a:endParaRPr>
          </a:p>
          <a:p>
            <a:pPr algn="ctr"/>
            <a:r>
              <a:rPr lang="es-CO" sz="3200" b="1" i="1" dirty="0" smtClean="0">
                <a:solidFill>
                  <a:srgbClr val="002060"/>
                </a:solidFill>
              </a:rPr>
              <a:t>CONSTITUYEN </a:t>
            </a:r>
            <a:r>
              <a:rPr lang="es-CO" sz="3200" b="1" i="1" dirty="0">
                <a:solidFill>
                  <a:srgbClr val="002060"/>
                </a:solidFill>
              </a:rPr>
              <a:t>VIVENCIAS APRECIADAS POR EL INVESTIGADOR.</a:t>
            </a:r>
          </a:p>
          <a:p>
            <a:pPr algn="ctr">
              <a:buFontTx/>
              <a:buNone/>
            </a:pPr>
            <a:endParaRPr lang="es-CO" sz="3200" b="1" i="1" dirty="0">
              <a:solidFill>
                <a:srgbClr val="002060"/>
              </a:solidFill>
            </a:endParaRPr>
          </a:p>
          <a:p>
            <a:pPr algn="ctr"/>
            <a:r>
              <a:rPr lang="es-CO" sz="3200" b="1" i="1" dirty="0" smtClean="0">
                <a:solidFill>
                  <a:srgbClr val="002060"/>
                </a:solidFill>
              </a:rPr>
              <a:t>SE </a:t>
            </a:r>
            <a:r>
              <a:rPr lang="es-CO" sz="3200" b="1" i="1" dirty="0">
                <a:solidFill>
                  <a:srgbClr val="002060"/>
                </a:solidFill>
              </a:rPr>
              <a:t>EVIDENCIA UNA DETERMINADA CONTRADICCIÓN.</a:t>
            </a:r>
          </a:p>
          <a:p>
            <a:pPr algn="ctr"/>
            <a:endParaRPr lang="es-CO" sz="3200" b="1" i="1" dirty="0">
              <a:solidFill>
                <a:srgbClr val="002060"/>
              </a:solidFill>
            </a:endParaRPr>
          </a:p>
          <a:p>
            <a:pPr algn="ctr"/>
            <a:r>
              <a:rPr lang="es-CO" sz="3200" b="1" i="1" dirty="0">
                <a:solidFill>
                  <a:srgbClr val="002060"/>
                </a:solidFill>
              </a:rPr>
              <a:t>RELACIONES DE CAUSA </a:t>
            </a:r>
            <a:r>
              <a:rPr lang="es-CO" sz="3200" b="1" i="1" dirty="0" smtClean="0">
                <a:solidFill>
                  <a:srgbClr val="002060"/>
                </a:solidFill>
              </a:rPr>
              <a:t>Y EFECTO</a:t>
            </a:r>
            <a:endParaRPr lang="es-ES" sz="3200" b="1" i="1" dirty="0">
              <a:solidFill>
                <a:srgbClr val="002060"/>
              </a:solidFill>
            </a:endParaRPr>
          </a:p>
        </p:txBody>
      </p:sp>
    </p:spTree>
    <p:extLst>
      <p:ext uri="{BB962C8B-B14F-4D97-AF65-F5344CB8AC3E}">
        <p14:creationId xmlns="" xmlns:p14="http://schemas.microsoft.com/office/powerpoint/2010/main" val="2086185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1052</TotalTime>
  <Words>2442</Words>
  <Application>Microsoft Office PowerPoint</Application>
  <PresentationFormat>Personalizado</PresentationFormat>
  <Paragraphs>333</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Diapositiva 1</vt:lpstr>
      <vt:lpstr>¿QUÉ ES  A LO PRIMERO QUE ENFRENTA UN PROFESOR - INVESTIGADOR EN SUS AULAS O ÁREAS DE PRÁCTICAS DEPORTIVAS O DE EF?</vt:lpstr>
      <vt:lpstr>     SUMARIO:  1-SITUACIÓN PROBLEMÁTICA.   2-FORMULACIÓN OPERATIVA DEL PROBLEMA   3-ELECCIÓN Y DELIMITACIÓN DEL TEMA.  4- OBJETO DE ESTUDIO Y CAMPO DE ACCIÓN.</vt:lpstr>
      <vt:lpstr>Diapositiva 4</vt:lpstr>
      <vt:lpstr>Diapositiva 5</vt:lpstr>
      <vt:lpstr>Diapositiva 6</vt:lpstr>
      <vt:lpstr>1. LA SITUACIÓN PROBLEMÁTICA O PROBLÉMICA</vt:lpstr>
      <vt:lpstr>EJEMPLOS DE SITUACIONES PROBLEMÁTICAS EN EL DEPORTE Y LA EF</vt:lpstr>
      <vt:lpstr>RESUMIENDO: LA SITUACIÓN PROBLEMÁTICA</vt:lpstr>
      <vt:lpstr>2. FORMULACIÓN OPERATIVA DEL PROBLEMA CIENTÍFICO</vt:lpstr>
      <vt:lpstr>Diapositiva 11</vt:lpstr>
      <vt:lpstr>DETERMINACIÓN DEL PROBLEMA CIENTÍFICO</vt:lpstr>
      <vt:lpstr>Diapositiva 13</vt:lpstr>
      <vt:lpstr>Diapositiva 14</vt:lpstr>
      <vt:lpstr>EJEMPLOS</vt:lpstr>
      <vt:lpstr>Diapositiva 16</vt:lpstr>
      <vt:lpstr>VALORACIÓN DEL PROBLEMA </vt:lpstr>
      <vt:lpstr>Diapositiva 18</vt:lpstr>
      <vt:lpstr>Diapositiva 19</vt:lpstr>
      <vt:lpstr>Diapositiva 20</vt:lpstr>
      <vt:lpstr>RESUMIENDO: PARA LA FORMULACIÓN DEL PROBLEMA CIENTÍFICO USTEDES DEBERAN:</vt:lpstr>
      <vt:lpstr>ORIENTACIÓN DEL ESTUDIO INDEPENDIENTE</vt:lpstr>
      <vt:lpstr>Diapositiva 23</vt:lpstr>
      <vt:lpstr>Diapositiva 24</vt:lpstr>
      <vt:lpstr>Diapositiva 25</vt:lpstr>
      <vt:lpstr>Diapositiva 26</vt:lpstr>
      <vt:lpstr>Diapositiva 27</vt:lpstr>
      <vt:lpstr>Diapositiva 28</vt:lpstr>
      <vt:lpstr>Diapositiva 29</vt:lpstr>
      <vt:lpstr>Diapositiva 30</vt:lpstr>
      <vt:lpstr>EJEMPLO DE UN DISEÑO CON: SITUACIÓN PROBLEMÁTICA, TEMA, PROBLEMA CIENTÍFICO,OBJETO DE ESTUDIO Y CAMPO DE ACCIÓN</vt:lpstr>
      <vt:lpstr>Diapositiva 32</vt:lpstr>
      <vt:lpstr>ORIENTACIÓN PARA LA CLASE PRÁCTICA EN EL AULA</vt:lpstr>
      <vt:lpstr>Diapositiva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SUMARIO:  1-Situación problemática.   2-Formulación operativa del problema   3-Elección y delimitación del tema.  4- Objeto de estudio y campo de acción.</dc:title>
  <dc:creator>Ceclia</dc:creator>
  <cp:lastModifiedBy>CECILIA</cp:lastModifiedBy>
  <cp:revision>211</cp:revision>
  <dcterms:created xsi:type="dcterms:W3CDTF">2019-02-12T12:21:23Z</dcterms:created>
  <dcterms:modified xsi:type="dcterms:W3CDTF">2021-02-13T12:16:28Z</dcterms:modified>
</cp:coreProperties>
</file>