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2" r:id="rId3"/>
    <p:sldId id="273" r:id="rId4"/>
    <p:sldId id="275" r:id="rId5"/>
    <p:sldId id="276" r:id="rId6"/>
    <p:sldId id="267" r:id="rId7"/>
    <p:sldId id="268" r:id="rId8"/>
    <p:sldId id="279" r:id="rId9"/>
    <p:sldId id="280" r:id="rId10"/>
    <p:sldId id="281" r:id="rId11"/>
    <p:sldId id="283" r:id="rId12"/>
    <p:sldId id="269" r:id="rId13"/>
    <p:sldId id="270" r:id="rId14"/>
    <p:sldId id="284" r:id="rId15"/>
    <p:sldId id="285" r:id="rId16"/>
    <p:sldId id="257" r:id="rId17"/>
    <p:sldId id="258" r:id="rId18"/>
    <p:sldId id="259" r:id="rId19"/>
    <p:sldId id="260" r:id="rId20"/>
    <p:sldId id="262" r:id="rId21"/>
    <p:sldId id="266" r:id="rId22"/>
    <p:sldId id="264" r:id="rId23"/>
    <p:sldId id="265" r:id="rId24"/>
    <p:sldId id="282" r:id="rId25"/>
    <p:sldId id="271" r:id="rId26"/>
    <p:sldId id="287" r:id="rId27"/>
    <p:sldId id="288" r:id="rId2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54" d="100"/>
          <a:sy n="54" d="100"/>
        </p:scale>
        <p:origin x="-648" y="-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1822614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1331341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8072617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7814"/>
            <a:ext cx="10972800" cy="1139825"/>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609600" y="1600201"/>
            <a:ext cx="10972800" cy="4530725"/>
          </a:xfrm>
        </p:spPr>
        <p:txBody>
          <a:bodyPr/>
          <a:lstStyle/>
          <a:p>
            <a:pPr lvl="0"/>
            <a:endParaRPr lang="es-E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1BB813EB-2AB3-4B94-89EE-11AB74B95229}" type="slidenum">
              <a:rPr lang="es-ES"/>
              <a:pPr>
                <a:defRPr/>
              </a:pPr>
              <a:t>‹Nº›</a:t>
            </a:fld>
            <a:endParaRPr lang="es-ES"/>
          </a:p>
        </p:txBody>
      </p:sp>
    </p:spTree>
    <p:extLst>
      <p:ext uri="{BB962C8B-B14F-4D97-AF65-F5344CB8AC3E}">
        <p14:creationId xmlns:p14="http://schemas.microsoft.com/office/powerpoint/2010/main" xmlns="" val="107064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1593333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619910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972704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4112250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674550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4129298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1261930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32A0910-91E5-4725-8552-DDF427D93EC1}" type="datetimeFigureOut">
              <a:rPr lang="es-ES" smtClean="0"/>
              <a:pPr/>
              <a:t>13/02/2021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27471154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2A0910-91E5-4725-8552-DDF427D93EC1}" type="datetimeFigureOut">
              <a:rPr lang="es-ES" smtClean="0"/>
              <a:pPr/>
              <a:t>13/02/2021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7A27C-FCA5-45E2-85C4-2FBAA4A6E05E}" type="slidenum">
              <a:rPr lang="es-ES" smtClean="0"/>
              <a:pPr/>
              <a:t>‹Nº›</a:t>
            </a:fld>
            <a:endParaRPr lang="es-ES"/>
          </a:p>
        </p:txBody>
      </p:sp>
    </p:spTree>
    <p:extLst>
      <p:ext uri="{BB962C8B-B14F-4D97-AF65-F5344CB8AC3E}">
        <p14:creationId xmlns:p14="http://schemas.microsoft.com/office/powerpoint/2010/main" xmlns="" val="8412810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411413" y="1350963"/>
            <a:ext cx="7059612" cy="3186112"/>
          </a:xfrm>
          <a:prstGeom prst="rect">
            <a:avLst/>
          </a:prstGeom>
          <a:noFill/>
          <a:ln>
            <a:solidFill>
              <a:schemeClr val="tx1"/>
            </a:solidFill>
          </a:ln>
        </p:spPr>
        <p:txBody>
          <a:bodyPr>
            <a:spAutoFit/>
          </a:bodyPr>
          <a:lstStyle/>
          <a:p>
            <a:pPr algn="ctr">
              <a:defRPr/>
            </a:pPr>
            <a:r>
              <a:rPr lang="es-ES" sz="2100" b="1" dirty="0"/>
              <a:t>INTRODUCCIÓN.</a:t>
            </a:r>
          </a:p>
          <a:p>
            <a:pPr algn="ctr">
              <a:defRPr/>
            </a:pPr>
            <a:endParaRPr lang="es-ES" b="1" dirty="0"/>
          </a:p>
          <a:p>
            <a:pPr marL="257175" indent="-257175" algn="ctr">
              <a:buFont typeface="Wingdings" panose="05000000000000000000" pitchFamily="2" charset="2"/>
              <a:buChar char="Ø"/>
              <a:defRPr/>
            </a:pPr>
            <a:r>
              <a:rPr lang="es-ES" b="1" dirty="0"/>
              <a:t>ORGANIZACIÓN Y CONTROL DEL GRUPO</a:t>
            </a:r>
          </a:p>
          <a:p>
            <a:pPr algn="ctr">
              <a:defRPr/>
            </a:pPr>
            <a:endParaRPr lang="es-ES" b="1" dirty="0"/>
          </a:p>
          <a:p>
            <a:pPr marL="257175" indent="-257175" algn="ctr">
              <a:buFont typeface="Wingdings" panose="05000000000000000000" pitchFamily="2" charset="2"/>
              <a:buChar char="Ø"/>
              <a:defRPr/>
            </a:pPr>
            <a:r>
              <a:rPr lang="es-ES" b="1" dirty="0"/>
              <a:t>TRABAJO EDUCATIVO</a:t>
            </a:r>
            <a:endParaRPr lang="es-ES" dirty="0"/>
          </a:p>
          <a:p>
            <a:pPr>
              <a:defRPr/>
            </a:pPr>
            <a:endParaRPr lang="es-ES" dirty="0"/>
          </a:p>
          <a:p>
            <a:pPr marL="257175" indent="-257175" algn="ctr">
              <a:buFont typeface="Wingdings" panose="05000000000000000000" pitchFamily="2" charset="2"/>
              <a:buChar char="Ø"/>
              <a:defRPr/>
            </a:pPr>
            <a:r>
              <a:rPr lang="es-ES" b="1" dirty="0"/>
              <a:t>REMEMORAR EL CONTENIDO IMPARTIDO EN LA</a:t>
            </a:r>
          </a:p>
          <a:p>
            <a:pPr algn="ctr">
              <a:defRPr/>
            </a:pPr>
            <a:r>
              <a:rPr lang="es-ES" b="1" dirty="0"/>
              <a:t> CONFERENCIA ANTERIOR</a:t>
            </a:r>
          </a:p>
          <a:p>
            <a:pPr algn="ctr">
              <a:defRPr/>
            </a:pPr>
            <a:endParaRPr lang="es-ES" b="1" dirty="0"/>
          </a:p>
          <a:p>
            <a:pPr algn="ctr">
              <a:defRPr/>
            </a:pPr>
            <a:endParaRPr lang="es-ES" b="1" dirty="0"/>
          </a:p>
          <a:p>
            <a:pPr algn="ctr">
              <a:defRPr/>
            </a:pPr>
            <a:endParaRPr lang="es-ES" b="1" dirty="0"/>
          </a:p>
        </p:txBody>
      </p:sp>
    </p:spTree>
    <p:extLst>
      <p:ext uri="{BB962C8B-B14F-4D97-AF65-F5344CB8AC3E}">
        <p14:creationId xmlns:p14="http://schemas.microsoft.com/office/powerpoint/2010/main" xmlns="" val="11570151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58153" y="463619"/>
            <a:ext cx="9063318" cy="4708981"/>
          </a:xfrm>
          <a:prstGeom prst="rect">
            <a:avLst/>
          </a:prstGeom>
          <a:ln>
            <a:solidFill>
              <a:srgbClr val="002060"/>
            </a:solidFill>
          </a:ln>
        </p:spPr>
        <p:txBody>
          <a:bodyPr wrap="square">
            <a:spAutoFit/>
          </a:bodyPr>
          <a:lstStyle/>
          <a:p>
            <a:pPr algn="ctr"/>
            <a:r>
              <a:rPr lang="es-ES" u="sng" dirty="0" smtClean="0"/>
              <a:t> </a:t>
            </a:r>
            <a:r>
              <a:rPr lang="es-ES" b="1" u="sng" dirty="0" smtClean="0"/>
              <a:t>EJEMPLOS DE LA AUTORA ANTES CITADA</a:t>
            </a:r>
          </a:p>
          <a:p>
            <a:pPr algn="ctr"/>
            <a:endParaRPr lang="es-ES" u="sng" dirty="0" smtClean="0"/>
          </a:p>
          <a:p>
            <a:pPr algn="ctr"/>
            <a:r>
              <a:rPr lang="es-ES" sz="2000" dirty="0" smtClean="0"/>
              <a:t>1</a:t>
            </a:r>
            <a:r>
              <a:rPr lang="es-ES" sz="2400" dirty="0" smtClean="0"/>
              <a:t>. </a:t>
            </a:r>
            <a:r>
              <a:rPr lang="es-ES" sz="2000" dirty="0" smtClean="0"/>
              <a:t>¿</a:t>
            </a:r>
            <a:r>
              <a:rPr lang="es-ES" sz="2400" dirty="0" smtClean="0"/>
              <a:t>CÓMO SE HA COMPORTADO EL PROCESO DE EVOLUCIÓN HISTÓRICA DEL DEPORTE DE BOXEO  EN MATANZAS?  </a:t>
            </a:r>
          </a:p>
          <a:p>
            <a:pPr algn="ctr"/>
            <a:endParaRPr lang="es-ES" sz="2400" dirty="0" smtClean="0"/>
          </a:p>
          <a:p>
            <a:pPr algn="ctr"/>
            <a:r>
              <a:rPr lang="es-ES" sz="2400" dirty="0" smtClean="0"/>
              <a:t>2. ¿CUÁLES SON LAS CARACTERÍSTICAS QUE DEBERÁN REUNIR LOS BOXEADORES COLOMBINOS QUE SERÁN INCLUIDOS EN LAS RESEÑAS HISTÓRICAS? </a:t>
            </a:r>
          </a:p>
          <a:p>
            <a:pPr algn="ctr"/>
            <a:endParaRPr lang="es-ES" sz="2400" dirty="0" smtClean="0"/>
          </a:p>
          <a:p>
            <a:pPr algn="ctr"/>
            <a:r>
              <a:rPr lang="es-ES" sz="2400" dirty="0" smtClean="0"/>
              <a:t>3. ¿CUÁLES SON LAS EXPERIENCIAS Y RESULTADOS DEPORTIVOS DE LOS BOXEADORES SELECCIONADOS  EN EL CONTEXTO HISTÓRICO-CONCRETO EN EL QUE SE DESARROLLARON LOS BOXEADORES DEL MUNICIPIO DE COLÓN? </a:t>
            </a:r>
          </a:p>
        </p:txBody>
      </p:sp>
    </p:spTree>
    <p:extLst>
      <p:ext uri="{BB962C8B-B14F-4D97-AF65-F5344CB8AC3E}">
        <p14:creationId xmlns:p14="http://schemas.microsoft.com/office/powerpoint/2010/main" xmlns="" val="783943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54741" y="344788"/>
            <a:ext cx="10165978" cy="6432530"/>
          </a:xfrm>
          <a:prstGeom prst="rect">
            <a:avLst/>
          </a:prstGeom>
          <a:ln>
            <a:solidFill>
              <a:srgbClr val="002060"/>
            </a:solidFill>
          </a:ln>
        </p:spPr>
        <p:txBody>
          <a:bodyPr wrap="square">
            <a:spAutoFit/>
          </a:bodyPr>
          <a:lstStyle/>
          <a:p>
            <a:pPr algn="ctr"/>
            <a:r>
              <a:rPr lang="es-ES" sz="1400" b="1" dirty="0" smtClean="0">
                <a:effectLst/>
                <a:latin typeface="Arial" panose="020B0604020202020204" pitchFamily="34" charset="0"/>
                <a:ea typeface="Times New Roman" panose="02020603050405020304" pitchFamily="18" charset="0"/>
                <a:cs typeface="Arial" panose="020B0604020202020204" pitchFamily="34" charset="0"/>
              </a:rPr>
              <a:t>LAS PREGUNTAS CIENTÍFICAS: SEGÚN LA DrC. CELIA RIZO Y EL DrC. LUIS CAMPISTROUS(1999) EN SU </a:t>
            </a:r>
            <a:r>
              <a:rPr lang="es-ES" sz="1400" b="1" dirty="0" smtClean="0">
                <a:latin typeface="Arial" panose="020B0604020202020204" pitchFamily="34" charset="0"/>
                <a:ea typeface="Times New Roman" panose="02020603050405020304" pitchFamily="18" charset="0"/>
                <a:cs typeface="Arial" panose="020B0604020202020204" pitchFamily="34" charset="0"/>
              </a:rPr>
              <a:t>PUBLICACIÓN “</a:t>
            </a:r>
            <a:r>
              <a:rPr lang="es-ES" sz="1400" b="1" i="1" dirty="0" smtClean="0">
                <a:latin typeface="Arial" panose="020B0604020202020204" pitchFamily="34" charset="0"/>
                <a:cs typeface="Arial" panose="020B0604020202020204" pitchFamily="34" charset="0"/>
              </a:rPr>
              <a:t>SOBRE LAS HIPÓTESIS Y LAS PREGUNTAS CIENTÍFICAS EN LOS TRABAJOS DE INVESTIGACIÓN”.</a:t>
            </a:r>
          </a:p>
          <a:p>
            <a:pPr algn="ctr">
              <a:spcAft>
                <a:spcPts val="0"/>
              </a:spcAft>
            </a:pPr>
            <a:endParaRPr lang="es-ES"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es-ES" sz="1600" dirty="0" smtClean="0">
                <a:effectLst/>
                <a:latin typeface="Arial" panose="020B0604020202020204" pitchFamily="34" charset="0"/>
                <a:ea typeface="Times New Roman" panose="02020603050405020304" pitchFamily="18" charset="0"/>
                <a:cs typeface="Arial" panose="020B0604020202020204" pitchFamily="34" charset="0"/>
              </a:rPr>
              <a:t>…..”En el campo de las Ciencias Sociales, en particular en las investigaciones educativas, es muy común que el investigador no tenga una respuesta previa para el problema científico que está investigando, es decir, no tiene una respuesta anticipada al problema que investiga. ¿Qué hacer entonces? ¿Qué respuesta sintética puede plantear al problema existente?  ¿Cómo podría formular una hipótesis para su investigación que satisfaga todos los requisitos que ella requiere?”</a:t>
            </a:r>
          </a:p>
          <a:p>
            <a:pPr algn="ctr">
              <a:spcAft>
                <a:spcPts val="0"/>
              </a:spcAft>
            </a:pPr>
            <a:endParaRPr lang="es-ES" sz="1600" dirty="0">
              <a:latin typeface="Arial" panose="020B0604020202020204" pitchFamily="34" charset="0"/>
              <a:ea typeface="Times New Roman" panose="02020603050405020304" pitchFamily="18" charset="0"/>
              <a:cs typeface="Arial" panose="020B0604020202020204" pitchFamily="34" charset="0"/>
            </a:endParaRPr>
          </a:p>
          <a:p>
            <a:pPr algn="ctr"/>
            <a:r>
              <a:rPr lang="es-ES" sz="1600" dirty="0" smtClean="0">
                <a:effectLst/>
                <a:latin typeface="Arial" panose="020B0604020202020204" pitchFamily="34" charset="0"/>
                <a:ea typeface="Times New Roman" panose="02020603050405020304" pitchFamily="18" charset="0"/>
                <a:cs typeface="Arial" panose="020B0604020202020204" pitchFamily="34" charset="0"/>
              </a:rPr>
              <a:t>…”</a:t>
            </a:r>
            <a:r>
              <a:rPr lang="es-ES" sz="1600" dirty="0" smtClean="0">
                <a:latin typeface="Arial" panose="020B0604020202020204" pitchFamily="34" charset="0"/>
                <a:cs typeface="Arial" panose="020B0604020202020204" pitchFamily="34" charset="0"/>
              </a:rPr>
              <a:t>Cuando </a:t>
            </a:r>
            <a:r>
              <a:rPr lang="es-ES" sz="1600" dirty="0">
                <a:latin typeface="Arial" panose="020B0604020202020204" pitchFamily="34" charset="0"/>
                <a:cs typeface="Arial" panose="020B0604020202020204" pitchFamily="34" charset="0"/>
              </a:rPr>
              <a:t>se trata de encontrar soluciones a un problema por la vía científica?</a:t>
            </a:r>
          </a:p>
          <a:p>
            <a:pPr algn="ctr"/>
            <a:r>
              <a:rPr lang="es-ES" sz="1600" dirty="0">
                <a:latin typeface="Arial" panose="020B0604020202020204" pitchFamily="34" charset="0"/>
                <a:cs typeface="Arial" panose="020B0604020202020204" pitchFamily="34" charset="0"/>
              </a:rPr>
              <a:t>	La respuesta la encontramos en los propios procesos de pensamiento: </a:t>
            </a:r>
            <a:r>
              <a:rPr lang="es-ES" sz="1600" b="1" dirty="0">
                <a:latin typeface="Arial" panose="020B0604020202020204" pitchFamily="34" charset="0"/>
                <a:cs typeface="Arial" panose="020B0604020202020204" pitchFamily="34" charset="0"/>
              </a:rPr>
              <a:t>nos podemos acercar al conocimiento de algo, tanto por la vía sintética como por la vía analítica. </a:t>
            </a:r>
            <a:r>
              <a:rPr lang="es-ES" sz="1600" dirty="0">
                <a:latin typeface="Arial" panose="020B0604020202020204" pitchFamily="34" charset="0"/>
                <a:cs typeface="Arial" panose="020B0604020202020204" pitchFamily="34" charset="0"/>
              </a:rPr>
              <a:t>Esto significa que se puede asumir primero el todo, para después llegar a conocer sus partes, pero también primero se pueden investigar las partes para después llegar a conocer el </a:t>
            </a:r>
            <a:r>
              <a:rPr lang="es-ES" sz="1600" dirty="0" smtClean="0">
                <a:latin typeface="Arial" panose="020B0604020202020204" pitchFamily="34" charset="0"/>
                <a:cs typeface="Arial" panose="020B0604020202020204" pitchFamily="34" charset="0"/>
              </a:rPr>
              <a:t>todo. ¿Qué </a:t>
            </a:r>
            <a:r>
              <a:rPr lang="es-ES" sz="1600" dirty="0">
                <a:latin typeface="Arial" panose="020B0604020202020204" pitchFamily="34" charset="0"/>
                <a:cs typeface="Arial" panose="020B0604020202020204" pitchFamily="34" charset="0"/>
              </a:rPr>
              <a:t>significa lo antes planteado para la </a:t>
            </a:r>
            <a:r>
              <a:rPr lang="es-ES" sz="1600" dirty="0" smtClean="0">
                <a:latin typeface="Arial" panose="020B0604020202020204" pitchFamily="34" charset="0"/>
                <a:cs typeface="Arial" panose="020B0604020202020204" pitchFamily="34" charset="0"/>
              </a:rPr>
              <a:t>investigación científica</a:t>
            </a:r>
            <a:r>
              <a:rPr lang="es-ES" sz="1600" dirty="0">
                <a:latin typeface="Arial" panose="020B0604020202020204" pitchFamily="34" charset="0"/>
                <a:cs typeface="Arial" panose="020B0604020202020204" pitchFamily="34" charset="0"/>
              </a:rPr>
              <a:t>?</a:t>
            </a:r>
          </a:p>
          <a:p>
            <a:pPr algn="ctr"/>
            <a:r>
              <a:rPr lang="es-ES" sz="1600" dirty="0">
                <a:latin typeface="Arial" panose="020B0604020202020204" pitchFamily="34" charset="0"/>
                <a:cs typeface="Arial" panose="020B0604020202020204" pitchFamily="34" charset="0"/>
              </a:rPr>
              <a:t>	</a:t>
            </a:r>
            <a:endParaRPr lang="es-ES" sz="1600" dirty="0" smtClean="0">
              <a:latin typeface="Arial" panose="020B0604020202020204" pitchFamily="34" charset="0"/>
              <a:cs typeface="Arial" panose="020B0604020202020204" pitchFamily="34" charset="0"/>
            </a:endParaRPr>
          </a:p>
          <a:p>
            <a:pPr algn="ctr"/>
            <a:r>
              <a:rPr lang="es-ES" sz="1600" dirty="0" smtClean="0">
                <a:latin typeface="Arial" panose="020B0604020202020204" pitchFamily="34" charset="0"/>
                <a:cs typeface="Arial" panose="020B0604020202020204" pitchFamily="34" charset="0"/>
              </a:rPr>
              <a:t>Desde </a:t>
            </a:r>
            <a:r>
              <a:rPr lang="es-ES" sz="1600" dirty="0">
                <a:latin typeface="Arial" panose="020B0604020202020204" pitchFamily="34" charset="0"/>
                <a:cs typeface="Arial" panose="020B0604020202020204" pitchFamily="34" charset="0"/>
              </a:rPr>
              <a:t>nuestro punto de vista, lo anterior significa que </a:t>
            </a:r>
            <a:r>
              <a:rPr lang="es-ES" sz="1600" b="1" dirty="0">
                <a:latin typeface="Arial" panose="020B0604020202020204" pitchFamily="34" charset="0"/>
                <a:cs typeface="Arial" panose="020B0604020202020204" pitchFamily="34" charset="0"/>
              </a:rPr>
              <a:t>nos podemos acercar a la solución de un problema científico también por la vía analítica</a:t>
            </a:r>
            <a:r>
              <a:rPr lang="es-ES" sz="1600" dirty="0">
                <a:latin typeface="Arial" panose="020B0604020202020204" pitchFamily="34" charset="0"/>
                <a:cs typeface="Arial" panose="020B0604020202020204" pitchFamily="34" charset="0"/>
              </a:rPr>
              <a:t>, es decir, </a:t>
            </a:r>
            <a:r>
              <a:rPr lang="es-ES" sz="1600" b="1" dirty="0">
                <a:latin typeface="Arial" panose="020B0604020202020204" pitchFamily="34" charset="0"/>
                <a:cs typeface="Arial" panose="020B0604020202020204" pitchFamily="34" charset="0"/>
              </a:rPr>
              <a:t>a partir del problema de investigación, descomponerlo en subproblemas</a:t>
            </a:r>
            <a:r>
              <a:rPr lang="es-ES" sz="1600" dirty="0">
                <a:latin typeface="Arial" panose="020B0604020202020204" pitchFamily="34" charset="0"/>
                <a:cs typeface="Arial" panose="020B0604020202020204" pitchFamily="34" charset="0"/>
              </a:rPr>
              <a:t> que deben ser resueltos en el proceso investigativo, y que de la solución completa de los mismos puede derivarse una respuesta al problema que generó la </a:t>
            </a:r>
            <a:r>
              <a:rPr lang="es-ES" sz="1600" dirty="0" smtClean="0">
                <a:latin typeface="Arial" panose="020B0604020202020204" pitchFamily="34" charset="0"/>
                <a:cs typeface="Arial" panose="020B0604020202020204" pitchFamily="34" charset="0"/>
              </a:rPr>
              <a:t>investigación.</a:t>
            </a:r>
          </a:p>
          <a:p>
            <a:pPr algn="ctr"/>
            <a:endParaRPr lang="es-ES" sz="1600" b="1" dirty="0" smtClean="0">
              <a:latin typeface="Arial" panose="020B0604020202020204" pitchFamily="34" charset="0"/>
              <a:cs typeface="Arial" panose="020B0604020202020204" pitchFamily="34" charset="0"/>
            </a:endParaRPr>
          </a:p>
          <a:p>
            <a:pPr algn="ctr"/>
            <a:r>
              <a:rPr lang="es-ES" sz="1600" b="1" dirty="0" smtClean="0">
                <a:latin typeface="Arial" panose="020B0604020202020204" pitchFamily="34" charset="0"/>
                <a:cs typeface="Arial" panose="020B0604020202020204" pitchFamily="34" charset="0"/>
              </a:rPr>
              <a:t> </a:t>
            </a:r>
            <a:r>
              <a:rPr lang="es-ES" sz="1600" b="1" dirty="0">
                <a:latin typeface="Arial" panose="020B0604020202020204" pitchFamily="34" charset="0"/>
                <a:cs typeface="Arial" panose="020B0604020202020204" pitchFamily="34" charset="0"/>
              </a:rPr>
              <a:t>Estos subproblemas es a lo que denominamos preguntas científicas</a:t>
            </a:r>
            <a:r>
              <a:rPr lang="es-ES" sz="1600" dirty="0">
                <a:latin typeface="Arial" panose="020B0604020202020204" pitchFamily="34" charset="0"/>
                <a:cs typeface="Arial" panose="020B0604020202020204" pitchFamily="34" charset="0"/>
              </a:rPr>
              <a:t>, y que en principio tienen las mismas funciones de las hipótesis pues también contribuyen a explorar, esclarecer, valorar, los componentes de lo que se investiga, sus relaciones fundamentales y </a:t>
            </a:r>
            <a:r>
              <a:rPr lang="es-ES" sz="1600" b="1" dirty="0">
                <a:latin typeface="Arial" panose="020B0604020202020204" pitchFamily="34" charset="0"/>
                <a:cs typeface="Arial" panose="020B0604020202020204" pitchFamily="34" charset="0"/>
              </a:rPr>
              <a:t>orientar, en definitiva el curso de la investigación</a:t>
            </a:r>
            <a:r>
              <a:rPr lang="es-ES" sz="1600" dirty="0">
                <a:latin typeface="Arial" panose="020B0604020202020204" pitchFamily="34" charset="0"/>
                <a:cs typeface="Arial" panose="020B0604020202020204" pitchFamily="34" charset="0"/>
              </a:rPr>
              <a:t>, que es también una de las principales funciones que se le reconoce a las hipótesis en una </a:t>
            </a:r>
            <a:r>
              <a:rPr lang="es-ES" sz="1600" dirty="0" smtClean="0">
                <a:latin typeface="Arial" panose="020B0604020202020204" pitchFamily="34" charset="0"/>
                <a:cs typeface="Arial" panose="020B0604020202020204" pitchFamily="34" charset="0"/>
              </a:rPr>
              <a:t>investigación”.</a:t>
            </a:r>
            <a:endParaRPr lang="es-ES" sz="1600" dirty="0">
              <a:latin typeface="Arial" panose="020B0604020202020204" pitchFamily="34" charset="0"/>
              <a:cs typeface="Arial" panose="020B0604020202020204" pitchFamily="34" charset="0"/>
            </a:endParaRPr>
          </a:p>
          <a:p>
            <a:pPr algn="ctr"/>
            <a:endParaRPr lang="es-ES"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228489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2003425" y="115889"/>
            <a:ext cx="8229600" cy="847725"/>
          </a:xfrm>
        </p:spPr>
        <p:txBody>
          <a:bodyPr>
            <a:normAutofit/>
          </a:bodyPr>
          <a:lstStyle/>
          <a:p>
            <a:pPr eaLnBrk="1" hangingPunct="1"/>
            <a:r>
              <a:rPr lang="es-ES" sz="2800" b="1" dirty="0"/>
              <a:t>EJEMPLOS DE </a:t>
            </a:r>
            <a:r>
              <a:rPr lang="es-ES" sz="2800" b="1" dirty="0" smtClean="0"/>
              <a:t>PREGUNTAS CIENTÍFICAS</a:t>
            </a:r>
            <a:endParaRPr lang="es-ES" sz="2800" b="1" dirty="0"/>
          </a:p>
        </p:txBody>
      </p:sp>
      <p:sp>
        <p:nvSpPr>
          <p:cNvPr id="176131" name="Rectangle 3"/>
          <p:cNvSpPr>
            <a:spLocks noGrp="1" noChangeArrowheads="1"/>
          </p:cNvSpPr>
          <p:nvPr>
            <p:ph idx="1"/>
          </p:nvPr>
        </p:nvSpPr>
        <p:spPr>
          <a:xfrm>
            <a:off x="1519517" y="871538"/>
            <a:ext cx="8592671" cy="4399709"/>
          </a:xfrm>
          <a:solidFill>
            <a:schemeClr val="bg1"/>
          </a:solidFill>
          <a:ln>
            <a:solidFill>
              <a:srgbClr val="002060"/>
            </a:solidFill>
          </a:ln>
        </p:spPr>
        <p:txBody>
          <a:bodyPr/>
          <a:lstStyle/>
          <a:p>
            <a:pPr algn="ctr" eaLnBrk="1" hangingPunct="1">
              <a:buFont typeface="Wingdings" panose="05000000000000000000" pitchFamily="2" charset="2"/>
              <a:buNone/>
              <a:defRPr/>
            </a:pPr>
            <a:endParaRPr lang="es-ES" dirty="0" smtClean="0"/>
          </a:p>
          <a:p>
            <a:pPr algn="ctr" eaLnBrk="1" hangingPunct="1">
              <a:buFont typeface="Wingdings" panose="05000000000000000000" pitchFamily="2" charset="2"/>
              <a:buNone/>
              <a:defRPr/>
            </a:pPr>
            <a:r>
              <a:rPr lang="es-ES" dirty="0" smtClean="0"/>
              <a:t>¿</a:t>
            </a:r>
            <a:r>
              <a:rPr lang="es-ES" sz="3600" dirty="0" smtClean="0"/>
              <a:t> </a:t>
            </a:r>
            <a:r>
              <a:rPr lang="es-ES" sz="2400" dirty="0"/>
              <a:t>QUÉ CRITERIOS TEÓRICOS- METODOLÓGICOS SUSTENTAN....?</a:t>
            </a:r>
          </a:p>
          <a:p>
            <a:pPr algn="ctr" eaLnBrk="1" hangingPunct="1">
              <a:buFont typeface="Wingdings" panose="05000000000000000000" pitchFamily="2" charset="2"/>
              <a:buNone/>
              <a:defRPr/>
            </a:pPr>
            <a:r>
              <a:rPr lang="es-ES" sz="2400" dirty="0"/>
              <a:t> </a:t>
            </a:r>
          </a:p>
          <a:p>
            <a:pPr algn="ctr" eaLnBrk="1" hangingPunct="1">
              <a:buFont typeface="Wingdings" panose="05000000000000000000" pitchFamily="2" charset="2"/>
              <a:buNone/>
              <a:defRPr/>
            </a:pPr>
            <a:r>
              <a:rPr lang="es-ES" sz="2400" dirty="0"/>
              <a:t>¿QUÉ RELACIÓN EXISTE ENTRE </a:t>
            </a:r>
            <a:r>
              <a:rPr lang="es-ES" sz="2400" dirty="0" smtClean="0"/>
              <a:t>EL COMPORTAMIENTO DE LAS HMB DE LOS NIÑOS Y NIÑAS DE PRIMER GRADO Y</a:t>
            </a:r>
          </a:p>
          <a:p>
            <a:pPr algn="ctr" eaLnBrk="1" hangingPunct="1">
              <a:buFont typeface="Wingdings" panose="05000000000000000000" pitchFamily="2" charset="2"/>
              <a:buNone/>
              <a:defRPr/>
            </a:pPr>
            <a:r>
              <a:rPr lang="es-ES" sz="2400" dirty="0" smtClean="0"/>
              <a:t>LOS MÉTODOS QUE UTILIZAN LOS PROFESORES DE EDUCACIÓN FÍSICA? </a:t>
            </a:r>
            <a:endParaRPr lang="es-ES" sz="2400" b="1" dirty="0"/>
          </a:p>
          <a:p>
            <a:pPr algn="ctr" eaLnBrk="1" hangingPunct="1">
              <a:buFont typeface="Wingdings" panose="05000000000000000000" pitchFamily="2" charset="2"/>
              <a:buNone/>
              <a:defRPr/>
            </a:pPr>
            <a:r>
              <a:rPr lang="es-ES" sz="2400" dirty="0" smtClean="0"/>
              <a:t> </a:t>
            </a:r>
            <a:r>
              <a:rPr lang="es-ES" sz="2400" dirty="0"/>
              <a:t>¿QUÉ FACTORES SE ASOCIAN </a:t>
            </a:r>
            <a:r>
              <a:rPr lang="es-ES" sz="2400" dirty="0" smtClean="0"/>
              <a:t>AL DESARROLLO DE LAS HMB EN LOS NIÑOS Y NIÑAS DE PRIMER GRADO?</a:t>
            </a:r>
            <a:endParaRPr lang="es-ES" sz="2400" dirty="0"/>
          </a:p>
        </p:txBody>
      </p:sp>
    </p:spTree>
    <p:extLst>
      <p:ext uri="{BB962C8B-B14F-4D97-AF65-F5344CB8AC3E}">
        <p14:creationId xmlns:p14="http://schemas.microsoft.com/office/powerpoint/2010/main" xmlns="" val="5154139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6131">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61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61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61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613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61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1"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640541" y="188915"/>
            <a:ext cx="8670272" cy="719136"/>
          </a:xfrm>
        </p:spPr>
        <p:txBody>
          <a:bodyPr>
            <a:normAutofit/>
          </a:bodyPr>
          <a:lstStyle/>
          <a:p>
            <a:pPr algn="ctr" eaLnBrk="1" hangingPunct="1"/>
            <a:r>
              <a:rPr lang="es-ES" sz="2800" b="1" dirty="0"/>
              <a:t>LAS TAREAS DE INVESTIGACIÓN</a:t>
            </a:r>
          </a:p>
        </p:txBody>
      </p:sp>
      <p:sp>
        <p:nvSpPr>
          <p:cNvPr id="177155" name="Rectangle 3"/>
          <p:cNvSpPr>
            <a:spLocks noGrp="1" noChangeArrowheads="1"/>
          </p:cNvSpPr>
          <p:nvPr>
            <p:ph idx="1"/>
          </p:nvPr>
        </p:nvSpPr>
        <p:spPr>
          <a:xfrm>
            <a:off x="1169893" y="908050"/>
            <a:ext cx="9507071" cy="4753162"/>
          </a:xfrm>
          <a:solidFill>
            <a:schemeClr val="bg1"/>
          </a:solidFill>
          <a:ln>
            <a:solidFill>
              <a:srgbClr val="002060"/>
            </a:solidFill>
          </a:ln>
        </p:spPr>
        <p:txBody>
          <a:bodyPr/>
          <a:lstStyle/>
          <a:p>
            <a:pPr marL="514350" indent="-514350" algn="ctr">
              <a:buFontTx/>
              <a:buAutoNum type="arabicPeriod"/>
              <a:defRPr/>
            </a:pPr>
            <a:endParaRPr lang="es-ES" dirty="0" smtClean="0"/>
          </a:p>
          <a:p>
            <a:pPr marL="514350" indent="-514350" algn="ctr">
              <a:buFontTx/>
              <a:buAutoNum type="arabicPeriod"/>
              <a:defRPr/>
            </a:pPr>
            <a:r>
              <a:rPr lang="es-ES" sz="2400" dirty="0" smtClean="0"/>
              <a:t>SE </a:t>
            </a:r>
            <a:r>
              <a:rPr lang="es-ES" sz="2400" dirty="0"/>
              <a:t>DEBEN CORRESPONDER CON LOS OBJETIVOS DE LA INVESTIGACIÓN</a:t>
            </a:r>
          </a:p>
          <a:p>
            <a:pPr marL="514350" indent="-514350" algn="ctr">
              <a:buNone/>
              <a:defRPr/>
            </a:pPr>
            <a:endParaRPr lang="es-ES" sz="2400" dirty="0"/>
          </a:p>
          <a:p>
            <a:pPr marL="514350" indent="-514350" algn="ctr">
              <a:buNone/>
              <a:defRPr/>
            </a:pPr>
            <a:r>
              <a:rPr lang="es-ES" sz="2400" dirty="0"/>
              <a:t>2. SE DERIVAN DE LAS PREGUNTAS CIENTÍFICAS O PLANTEAMIENTO HIPOTÉTICO</a:t>
            </a:r>
          </a:p>
          <a:p>
            <a:pPr marL="514350" indent="-514350" algn="ctr">
              <a:buNone/>
              <a:defRPr/>
            </a:pPr>
            <a:endParaRPr lang="es-ES" sz="2400" dirty="0"/>
          </a:p>
          <a:p>
            <a:pPr marL="514350" indent="-514350" algn="ctr">
              <a:buNone/>
              <a:defRPr/>
            </a:pPr>
            <a:r>
              <a:rPr lang="es-ES" sz="2400" dirty="0"/>
              <a:t>3. POSEEN ESTRUCTURA DE SISTEMA</a:t>
            </a:r>
          </a:p>
          <a:p>
            <a:pPr marL="514350" indent="-514350" algn="ctr">
              <a:buNone/>
              <a:defRPr/>
            </a:pPr>
            <a:endParaRPr lang="es-ES" sz="2400" dirty="0"/>
          </a:p>
          <a:p>
            <a:pPr marL="514350" indent="-514350" algn="ctr">
              <a:buNone/>
              <a:defRPr/>
            </a:pPr>
            <a:r>
              <a:rPr lang="es-ES" sz="2400" dirty="0"/>
              <a:t>4.-CADA TAREA IMPLICA UN CONJUNTO DE ACCIONES COGNOSCITIVAS QUE ESTÁN ENLAZADAS POR UN OBJETIVO ESPECÍFICO COMÚN</a:t>
            </a:r>
          </a:p>
          <a:p>
            <a:pPr marL="514350" indent="-514350">
              <a:buFont typeface="Wingdings" panose="05000000000000000000" pitchFamily="2" charset="2"/>
              <a:buAutoNum type="arabicPeriod"/>
              <a:defRPr/>
            </a:pPr>
            <a:endParaRPr lang="es-ES" sz="2400" dirty="0">
              <a:solidFill>
                <a:srgbClr val="FFFF00"/>
              </a:solidFill>
              <a:effectLst>
                <a:outerShdw blurRad="38100" dist="38100" dir="2700000" algn="tl">
                  <a:srgbClr val="000000"/>
                </a:outerShdw>
              </a:effectLst>
            </a:endParaRPr>
          </a:p>
        </p:txBody>
      </p:sp>
    </p:spTree>
    <p:extLst>
      <p:ext uri="{BB962C8B-B14F-4D97-AF65-F5344CB8AC3E}">
        <p14:creationId xmlns:p14="http://schemas.microsoft.com/office/powerpoint/2010/main" xmlns="" val="620207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715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71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7155">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7155">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715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08529" y="457200"/>
            <a:ext cx="9036424" cy="5386090"/>
          </a:xfrm>
          <a:prstGeom prst="rect">
            <a:avLst/>
          </a:prstGeom>
          <a:ln>
            <a:solidFill>
              <a:schemeClr val="accent1"/>
            </a:solidFill>
          </a:ln>
        </p:spPr>
        <p:txBody>
          <a:bodyPr wrap="square">
            <a:spAutoFit/>
          </a:bodyPr>
          <a:lstStyle/>
          <a:p>
            <a:pPr lvl="0" algn="ctr" eaLnBrk="0" fontAlgn="base" hangingPunct="0">
              <a:spcBef>
                <a:spcPct val="0"/>
              </a:spcBef>
              <a:spcAft>
                <a:spcPct val="0"/>
              </a:spcAft>
            </a:pPr>
            <a:r>
              <a:rPr lang="es-CR" sz="1600" b="1" i="1" u="sng" dirty="0" smtClean="0">
                <a:effectLst/>
                <a:latin typeface="Arial" panose="020B0604020202020204" pitchFamily="34" charset="0"/>
                <a:ea typeface="Times New Roman" panose="02020603050405020304" pitchFamily="18" charset="0"/>
                <a:cs typeface="Arial" panose="020B0604020202020204" pitchFamily="34" charset="0"/>
              </a:rPr>
              <a:t>SEGÚN:  DrC. ARIEL RUIZ (2007) EN SU: </a:t>
            </a:r>
            <a:r>
              <a:rPr kumimoji="0" lang="es-ES" sz="1600" b="1" i="1"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LA INVESTIGACIÓN</a:t>
            </a:r>
            <a:r>
              <a:rPr kumimoji="0" lang="es-ES" sz="2800" b="1" i="1"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 </a:t>
            </a:r>
            <a:r>
              <a:rPr kumimoji="0" lang="es-ES" sz="1600" b="1" i="1"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EN LA</a:t>
            </a:r>
            <a:endParaRPr kumimoji="0" lang="es-ES" sz="1000" b="1" i="0" u="sng" strike="noStrike" cap="none" normalizeH="0" baseline="0" dirty="0" smtClean="0">
              <a:ln>
                <a:noFill/>
              </a:ln>
              <a:effectLst/>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kumimoji="0" lang="es-ES" sz="1600" b="1" i="1" u="sng"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EDUCACIÓN</a:t>
            </a:r>
            <a:endParaRPr lang="es-CR" sz="1600" i="1" u="sng" dirty="0" smtClean="0">
              <a:effectLst/>
              <a:latin typeface="Arial" panose="020B0604020202020204" pitchFamily="34" charset="0"/>
              <a:ea typeface="Times New Roman" panose="02020603050405020304" pitchFamily="18" charset="0"/>
            </a:endParaRPr>
          </a:p>
          <a:p>
            <a:pPr indent="180340" algn="ctr">
              <a:lnSpc>
                <a:spcPct val="150000"/>
              </a:lnSpc>
              <a:spcAft>
                <a:spcPts val="0"/>
              </a:spcAft>
            </a:pPr>
            <a:r>
              <a:rPr lang="es-CR" sz="1600" b="1" i="1" dirty="0" smtClean="0">
                <a:effectLst/>
                <a:latin typeface="Arial" panose="020B0604020202020204" pitchFamily="34" charset="0"/>
                <a:ea typeface="Times New Roman" panose="02020603050405020304" pitchFamily="18" charset="0"/>
              </a:rPr>
              <a:t> “</a:t>
            </a:r>
            <a:r>
              <a:rPr lang="es-CR" sz="1400" b="1" i="1" dirty="0" smtClean="0">
                <a:effectLst/>
                <a:latin typeface="Arial" panose="020B0604020202020204" pitchFamily="34" charset="0"/>
                <a:ea typeface="Times New Roman" panose="02020603050405020304" pitchFamily="18" charset="0"/>
                <a:cs typeface="Arial" panose="020B0604020202020204" pitchFamily="34" charset="0"/>
              </a:rPr>
              <a:t>PARA DETERMINAR EL NÚMERO DE TAREAS SE HACE NECESARIO  ESTABLECER PRIMERO:  </a:t>
            </a:r>
          </a:p>
          <a:p>
            <a:pPr indent="180340" algn="ctr">
              <a:lnSpc>
                <a:spcPct val="150000"/>
              </a:lnSpc>
              <a:spcAft>
                <a:spcPts val="0"/>
              </a:spcAft>
            </a:pPr>
            <a:r>
              <a:rPr lang="es-CR" sz="1400" b="1" i="1" dirty="0" smtClean="0">
                <a:effectLst/>
                <a:latin typeface="Arial" panose="020B0604020202020204" pitchFamily="34" charset="0"/>
                <a:ea typeface="Times New Roman" panose="02020603050405020304" pitchFamily="18" charset="0"/>
                <a:cs typeface="Arial" panose="020B0604020202020204" pitchFamily="34" charset="0"/>
              </a:rPr>
              <a:t>SU  RELACIÓN E INTERDEPENDENCIA, PUES  MUCHAS  VECES  LA SOLUCIÓN DE UNA TAREA DEPENDE LA REALIZACIÓN PREVIA DE OTRAS. </a:t>
            </a:r>
            <a:endParaRPr lang="es-ES" sz="1050" b="1" dirty="0" smtClean="0">
              <a:effectLst/>
              <a:latin typeface="Arial" panose="020B0604020202020204" pitchFamily="34" charset="0"/>
              <a:ea typeface="Times New Roman" panose="02020603050405020304" pitchFamily="18" charset="0"/>
              <a:cs typeface="Arial" panose="020B0604020202020204" pitchFamily="34" charset="0"/>
            </a:endParaRPr>
          </a:p>
          <a:p>
            <a:pPr indent="180340" algn="ctr">
              <a:lnSpc>
                <a:spcPct val="150000"/>
              </a:lnSpc>
              <a:spcAft>
                <a:spcPts val="0"/>
              </a:spcAft>
            </a:pPr>
            <a:r>
              <a:rPr lang="es-CR" sz="1400" b="1" i="1" dirty="0" smtClean="0">
                <a:effectLst/>
                <a:latin typeface="Arial" panose="020B0604020202020204" pitchFamily="34" charset="0"/>
                <a:ea typeface="Times New Roman" panose="02020603050405020304" pitchFamily="18" charset="0"/>
                <a:cs typeface="Arial" panose="020B0604020202020204" pitchFamily="34" charset="0"/>
              </a:rPr>
              <a:t>     </a:t>
            </a:r>
          </a:p>
          <a:p>
            <a:pPr indent="180340" algn="ctr">
              <a:lnSpc>
                <a:spcPct val="150000"/>
              </a:lnSpc>
              <a:spcAft>
                <a:spcPts val="0"/>
              </a:spcAft>
            </a:pPr>
            <a:r>
              <a:rPr lang="es-CR" sz="1400" b="1" i="1" dirty="0" smtClean="0">
                <a:effectLst/>
                <a:latin typeface="Arial" panose="020B0604020202020204" pitchFamily="34" charset="0"/>
                <a:ea typeface="Times New Roman" panose="02020603050405020304" pitchFamily="18" charset="0"/>
                <a:cs typeface="Arial" panose="020B0604020202020204" pitchFamily="34" charset="0"/>
              </a:rPr>
              <a:t>POR EJEMPLO NO SE PUEDE DETERMINAR LA INFLUENCIA DE UN DETERMINADO MÉTODO DE ENSEÑANZA EN UN GRUPO DE ALUMNOS SIN CONOCER PREVIAMENTE ENTRE OTROS:</a:t>
            </a:r>
            <a:endParaRPr lang="es-ES" sz="1050" b="1" dirty="0" smtClean="0">
              <a:effectLst/>
              <a:latin typeface="Arial" panose="020B0604020202020204" pitchFamily="34" charset="0"/>
              <a:ea typeface="Times New Roman" panose="02020603050405020304" pitchFamily="18" charset="0"/>
              <a:cs typeface="Arial" panose="020B0604020202020204" pitchFamily="34" charset="0"/>
            </a:endParaRPr>
          </a:p>
          <a:p>
            <a:pPr indent="180340" algn="ctr">
              <a:lnSpc>
                <a:spcPct val="150000"/>
              </a:lnSpc>
              <a:spcAft>
                <a:spcPts val="0"/>
              </a:spcAft>
            </a:pPr>
            <a:r>
              <a:rPr lang="es-CR" sz="1400" b="1" i="1" dirty="0" smtClean="0">
                <a:effectLst/>
                <a:latin typeface="Arial" panose="020B0604020202020204" pitchFamily="34" charset="0"/>
                <a:ea typeface="Times New Roman" panose="02020603050405020304" pitchFamily="18" charset="0"/>
                <a:cs typeface="Arial" panose="020B0604020202020204" pitchFamily="34" charset="0"/>
              </a:rPr>
              <a:t> </a:t>
            </a:r>
            <a:endParaRPr lang="es-ES" sz="1050" b="1"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ctr">
              <a:lnSpc>
                <a:spcPct val="150000"/>
              </a:lnSpc>
              <a:spcAft>
                <a:spcPts val="0"/>
              </a:spcAft>
              <a:buFont typeface="+mj-lt"/>
              <a:buAutoNum type="arabicPeriod"/>
              <a:tabLst>
                <a:tab pos="228600" algn="l"/>
              </a:tabLst>
            </a:pPr>
            <a:r>
              <a:rPr lang="es-CR" sz="1400" b="1" i="1" dirty="0" smtClean="0">
                <a:effectLst/>
                <a:latin typeface="Arial" panose="020B0604020202020204" pitchFamily="34" charset="0"/>
                <a:ea typeface="Times New Roman" panose="02020603050405020304" pitchFamily="18" charset="0"/>
                <a:cs typeface="Arial" panose="020B0604020202020204" pitchFamily="34" charset="0"/>
              </a:rPr>
              <a:t>EL ESTADO DE SALUD DE LOS ALUMNOS (CAPACIDAD DE TRABAJO FÍSICO  E INTELECTUAL).</a:t>
            </a:r>
            <a:endParaRPr lang="es-ES" sz="1050" b="1"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ctr">
              <a:lnSpc>
                <a:spcPct val="150000"/>
              </a:lnSpc>
              <a:spcAft>
                <a:spcPts val="0"/>
              </a:spcAft>
              <a:buFont typeface="+mj-lt"/>
              <a:buAutoNum type="arabicPeriod"/>
              <a:tabLst>
                <a:tab pos="228600" algn="l"/>
              </a:tabLst>
            </a:pPr>
            <a:r>
              <a:rPr lang="es-CR" sz="1400" b="1" i="1" dirty="0" smtClean="0">
                <a:effectLst/>
                <a:latin typeface="Arial" panose="020B0604020202020204" pitchFamily="34" charset="0"/>
                <a:ea typeface="Times New Roman" panose="02020603050405020304" pitchFamily="18" charset="0"/>
                <a:cs typeface="Arial" panose="020B0604020202020204" pitchFamily="34" charset="0"/>
              </a:rPr>
              <a:t>SUS EXPERIENCIAS COGNOSCITIVAS EN LA DISCIPLINA.</a:t>
            </a:r>
            <a:endParaRPr lang="es-ES" sz="1050" b="1"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ctr">
              <a:lnSpc>
                <a:spcPct val="150000"/>
              </a:lnSpc>
              <a:spcAft>
                <a:spcPts val="0"/>
              </a:spcAft>
              <a:buFont typeface="+mj-lt"/>
              <a:buAutoNum type="arabicPeriod"/>
              <a:tabLst>
                <a:tab pos="228600" algn="l"/>
              </a:tabLst>
            </a:pPr>
            <a:r>
              <a:rPr lang="es-CR" sz="1400" b="1" i="1" dirty="0" smtClean="0">
                <a:effectLst/>
                <a:latin typeface="Arial" panose="020B0604020202020204" pitchFamily="34" charset="0"/>
                <a:ea typeface="Times New Roman" panose="02020603050405020304" pitchFamily="18" charset="0"/>
                <a:cs typeface="Arial" panose="020B0604020202020204" pitchFamily="34" charset="0"/>
              </a:rPr>
              <a:t>SUS PARTICULARIDADES ETARIAS.</a:t>
            </a:r>
            <a:endParaRPr lang="es-ES" sz="1050" b="1" dirty="0">
              <a:latin typeface="Arial" panose="020B0604020202020204" pitchFamily="34" charset="0"/>
              <a:ea typeface="Times New Roman" panose="02020603050405020304" pitchFamily="18" charset="0"/>
              <a:cs typeface="Arial" panose="020B0604020202020204" pitchFamily="34" charset="0"/>
            </a:endParaRPr>
          </a:p>
          <a:p>
            <a:pPr lvl="0" algn="ctr">
              <a:lnSpc>
                <a:spcPct val="150000"/>
              </a:lnSpc>
              <a:spcAft>
                <a:spcPts val="0"/>
              </a:spcAft>
              <a:tabLst>
                <a:tab pos="228600" algn="l"/>
              </a:tabLst>
            </a:pPr>
            <a:r>
              <a:rPr lang="es-CR" sz="1400" b="1" i="1" dirty="0" smtClean="0">
                <a:effectLst/>
                <a:latin typeface="Arial" panose="020B0604020202020204" pitchFamily="34" charset="0"/>
                <a:ea typeface="Times New Roman" panose="02020603050405020304" pitchFamily="18" charset="0"/>
                <a:cs typeface="Arial" panose="020B0604020202020204" pitchFamily="34" charset="0"/>
              </a:rPr>
              <a:t> </a:t>
            </a:r>
            <a:endParaRPr lang="es-ES" sz="1050" b="1" dirty="0" smtClean="0">
              <a:effectLst/>
              <a:latin typeface="Arial" panose="020B0604020202020204" pitchFamily="34" charset="0"/>
              <a:ea typeface="Times New Roman" panose="02020603050405020304" pitchFamily="18" charset="0"/>
              <a:cs typeface="Arial" panose="020B0604020202020204" pitchFamily="34" charset="0"/>
            </a:endParaRPr>
          </a:p>
          <a:p>
            <a:pPr marL="1890395" indent="180340" algn="ctr">
              <a:lnSpc>
                <a:spcPct val="150000"/>
              </a:lnSpc>
              <a:spcAft>
                <a:spcPts val="0"/>
              </a:spcAft>
              <a:tabLst>
                <a:tab pos="9144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Lst>
            </a:pPr>
            <a:r>
              <a:rPr lang="es-CR" sz="1200" b="1" i="1" u="sng" dirty="0" smtClean="0">
                <a:effectLst/>
                <a:latin typeface="Arial" panose="020B0604020202020204" pitchFamily="34" charset="0"/>
                <a:ea typeface="Times New Roman" panose="02020603050405020304" pitchFamily="18" charset="0"/>
                <a:cs typeface="Arial" panose="020B0604020202020204" pitchFamily="34" charset="0"/>
              </a:rPr>
              <a:t>     NO   DEBE  CONFUNDIRSE  LAS  TAREAS  DE  INVESTIGACIÓN  CON LAS ACTIVIDADES  EMPÍRICAS  QUE DEBE REALIZAR  EL  INVESTIGADOR  PARA CUMPLIMENTARLAS</a:t>
            </a:r>
            <a:r>
              <a:rPr lang="es-CR" sz="1200" b="1" i="1" dirty="0" smtClean="0">
                <a:effectLst/>
                <a:latin typeface="Arial" panose="020B0604020202020204" pitchFamily="34" charset="0"/>
                <a:ea typeface="Times New Roman" panose="02020603050405020304" pitchFamily="18" charset="0"/>
                <a:cs typeface="Arial" panose="020B0604020202020204" pitchFamily="34" charset="0"/>
              </a:rPr>
              <a:t>.”</a:t>
            </a:r>
            <a:endParaRPr lang="es-ES" sz="1000" b="1" dirty="0" smtClean="0">
              <a:effectLst/>
              <a:latin typeface="Arial" panose="020B0604020202020204" pitchFamily="34" charset="0"/>
              <a:ea typeface="Times New Roman" panose="02020603050405020304" pitchFamily="18" charset="0"/>
              <a:cs typeface="Arial" panose="020B0604020202020204" pitchFamily="34" charset="0"/>
            </a:endParaRPr>
          </a:p>
          <a:p>
            <a:pPr indent="180340" algn="ctr">
              <a:lnSpc>
                <a:spcPct val="150000"/>
              </a:lnSpc>
              <a:spcAft>
                <a:spcPts val="0"/>
              </a:spcAft>
            </a:pPr>
            <a:r>
              <a:rPr lang="es-CR" sz="1400" i="1" dirty="0" smtClean="0">
                <a:effectLst/>
                <a:latin typeface="Arial" panose="020B0604020202020204" pitchFamily="34" charset="0"/>
                <a:ea typeface="Times New Roman" panose="02020603050405020304" pitchFamily="18" charset="0"/>
              </a:rPr>
              <a:t> </a:t>
            </a:r>
            <a:endParaRPr lang="es-ES" sz="1000" dirty="0" smtClean="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204773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37130" y="521488"/>
            <a:ext cx="9117106" cy="5355312"/>
          </a:xfrm>
          <a:prstGeom prst="rect">
            <a:avLst/>
          </a:prstGeom>
          <a:ln>
            <a:solidFill>
              <a:schemeClr val="accent1"/>
            </a:solidFill>
          </a:ln>
        </p:spPr>
        <p:txBody>
          <a:bodyPr wrap="square">
            <a:spAutoFit/>
          </a:bodyPr>
          <a:lstStyle/>
          <a:p>
            <a:pPr indent="180340" algn="just">
              <a:lnSpc>
                <a:spcPct val="150000"/>
              </a:lnSpc>
              <a:spcAft>
                <a:spcPts val="0"/>
              </a:spcAft>
            </a:pPr>
            <a:r>
              <a:rPr lang="es-CR" sz="1400" b="1" i="1" dirty="0" smtClean="0">
                <a:effectLst/>
                <a:latin typeface="Arial" panose="020B0604020202020204" pitchFamily="34" charset="0"/>
                <a:ea typeface="Times New Roman" panose="02020603050405020304" pitchFamily="18" charset="0"/>
              </a:rPr>
              <a:t>CONTINUA EL AUTOR ANTES CITADO </a:t>
            </a:r>
          </a:p>
          <a:p>
            <a:pPr indent="180340" algn="ctr">
              <a:lnSpc>
                <a:spcPct val="150000"/>
              </a:lnSpc>
              <a:spcAft>
                <a:spcPts val="0"/>
              </a:spcAft>
            </a:pPr>
            <a:r>
              <a:rPr lang="es-CR" sz="1200" i="1" dirty="0" smtClean="0">
                <a:effectLst/>
                <a:latin typeface="Arial" panose="020B0604020202020204" pitchFamily="34" charset="0"/>
                <a:ea typeface="Times New Roman" panose="02020603050405020304" pitchFamily="18" charset="0"/>
              </a:rPr>
              <a:t>“LAS TAREAS SON A MI JUICIO, OBJETIVOS PARCIALES DERIVADOS DE  LOS OBJETIVOS  GENERALES  DE LA INVESTIGACIÓN, Y  POR  TANTO  SIEMPRE TIENEN QUE TENER DETERMINADOS RESULTADOS. </a:t>
            </a:r>
            <a:endParaRPr lang="es-ES" sz="1000" dirty="0" smtClean="0">
              <a:effectLst/>
              <a:latin typeface="Times New Roman" panose="02020603050405020304" pitchFamily="18" charset="0"/>
              <a:ea typeface="Times New Roman" panose="02020603050405020304" pitchFamily="18" charset="0"/>
            </a:endParaRPr>
          </a:p>
          <a:p>
            <a:pPr indent="180340" algn="ctr">
              <a:lnSpc>
                <a:spcPct val="150000"/>
              </a:lnSpc>
              <a:spcAft>
                <a:spcPts val="0"/>
              </a:spcAft>
            </a:pPr>
            <a:r>
              <a:rPr lang="es-CR" sz="1200" i="1" dirty="0" smtClean="0">
                <a:effectLst/>
                <a:latin typeface="Arial" panose="020B0604020202020204" pitchFamily="34" charset="0"/>
                <a:ea typeface="Times New Roman" panose="02020603050405020304" pitchFamily="18" charset="0"/>
              </a:rPr>
              <a:t> </a:t>
            </a:r>
            <a:endParaRPr lang="es-ES" sz="1000" dirty="0" smtClean="0">
              <a:effectLst/>
              <a:latin typeface="Times New Roman" panose="02020603050405020304" pitchFamily="18" charset="0"/>
              <a:ea typeface="Times New Roman" panose="02020603050405020304" pitchFamily="18" charset="0"/>
            </a:endParaRPr>
          </a:p>
          <a:p>
            <a:pPr indent="180340" algn="ctr">
              <a:lnSpc>
                <a:spcPct val="150000"/>
              </a:lnSpc>
              <a:spcAft>
                <a:spcPts val="0"/>
              </a:spcAft>
            </a:pPr>
            <a:r>
              <a:rPr lang="es-CR" sz="1200" b="1" i="1" dirty="0" smtClean="0">
                <a:effectLst/>
                <a:latin typeface="Arial" panose="020B0604020202020204" pitchFamily="34" charset="0"/>
                <a:ea typeface="Times New Roman" panose="02020603050405020304" pitchFamily="18" charset="0"/>
              </a:rPr>
              <a:t>     POR EJEMPLO SI LA TAREA SE DENOMINA:</a:t>
            </a:r>
            <a:endParaRPr lang="es-ES" sz="1000" b="1" dirty="0" smtClean="0">
              <a:effectLst/>
              <a:latin typeface="Times New Roman" panose="02020603050405020304" pitchFamily="18" charset="0"/>
              <a:ea typeface="Times New Roman" panose="02020603050405020304" pitchFamily="18" charset="0"/>
            </a:endParaRPr>
          </a:p>
          <a:p>
            <a:pPr marL="342900" lvl="0" indent="-342900" algn="ctr">
              <a:lnSpc>
                <a:spcPct val="150000"/>
              </a:lnSpc>
              <a:spcAft>
                <a:spcPts val="0"/>
              </a:spcAft>
              <a:buFont typeface="+mj-lt"/>
              <a:buAutoNum type="arabicPeriod"/>
              <a:tabLst>
                <a:tab pos="228600" algn="l"/>
              </a:tabLst>
            </a:pPr>
            <a:r>
              <a:rPr lang="es-CR" sz="1200" i="1" dirty="0" smtClean="0">
                <a:effectLst/>
                <a:latin typeface="Arial" panose="020B0604020202020204" pitchFamily="34" charset="0"/>
                <a:ea typeface="Times New Roman" panose="02020603050405020304" pitchFamily="18" charset="0"/>
              </a:rPr>
              <a:t>DETERMINAR (O DETERMINACIÓN DE) LOS CRITERIOS DE DIFERENTES AUTORES LATINOAMERICANOS  SOBRE  EL CONCEPTO EDUCACIÓN, ES NECESARIO REALIZAR  DIFERENTES  ACTIVIDADES QUE NOS CONDUZCA A ELLO, POR EJEMPLO:</a:t>
            </a:r>
            <a:endParaRPr lang="es-ES" sz="1000" dirty="0" smtClean="0">
              <a:effectLst/>
              <a:latin typeface="Times New Roman" panose="02020603050405020304" pitchFamily="18" charset="0"/>
              <a:ea typeface="Times New Roman" panose="02020603050405020304" pitchFamily="18" charset="0"/>
            </a:endParaRPr>
          </a:p>
          <a:p>
            <a:pPr indent="180340" algn="ctr">
              <a:lnSpc>
                <a:spcPct val="150000"/>
              </a:lnSpc>
              <a:spcAft>
                <a:spcPts val="0"/>
              </a:spcAft>
            </a:pPr>
            <a:r>
              <a:rPr lang="es-CR" sz="1200" i="1" dirty="0" smtClean="0">
                <a:effectLst/>
                <a:latin typeface="Arial" panose="020B0604020202020204" pitchFamily="34" charset="0"/>
                <a:ea typeface="Times New Roman" panose="02020603050405020304" pitchFamily="18" charset="0"/>
              </a:rPr>
              <a:t> </a:t>
            </a:r>
            <a:endParaRPr lang="es-ES" sz="1000" dirty="0" smtClean="0">
              <a:effectLst/>
              <a:latin typeface="Times New Roman" panose="02020603050405020304" pitchFamily="18" charset="0"/>
              <a:ea typeface="Times New Roman" panose="02020603050405020304" pitchFamily="18" charset="0"/>
            </a:endParaRPr>
          </a:p>
          <a:p>
            <a:pPr marL="342900" lvl="0" indent="-342900" algn="ctr">
              <a:lnSpc>
                <a:spcPct val="150000"/>
              </a:lnSpc>
              <a:spcAft>
                <a:spcPts val="0"/>
              </a:spcAft>
              <a:buFont typeface="+mj-lt"/>
              <a:buAutoNum type="arabicPeriod"/>
              <a:tabLst>
                <a:tab pos="381000" algn="l"/>
              </a:tabLst>
            </a:pPr>
            <a:r>
              <a:rPr lang="es-CR" sz="1200" i="1" dirty="0" smtClean="0">
                <a:effectLst/>
                <a:latin typeface="Arial" panose="020B0604020202020204" pitchFamily="34" charset="0"/>
                <a:ea typeface="Times New Roman" panose="02020603050405020304" pitchFamily="18" charset="0"/>
              </a:rPr>
              <a:t>BUSCAR EN LAS FUENTES BIBLIOGRÁFICAS QUIENES HAN ESCRITO SOBRE EL CONCEPTO    EDUCACIÓN.</a:t>
            </a:r>
            <a:endParaRPr lang="es-ES" sz="1000" dirty="0" smtClean="0">
              <a:effectLst/>
              <a:latin typeface="Times New Roman" panose="02020603050405020304" pitchFamily="18" charset="0"/>
              <a:ea typeface="Times New Roman" panose="02020603050405020304" pitchFamily="18" charset="0"/>
            </a:endParaRPr>
          </a:p>
          <a:p>
            <a:pPr marL="342900" lvl="0" indent="-342900" algn="ctr">
              <a:lnSpc>
                <a:spcPct val="150000"/>
              </a:lnSpc>
              <a:spcAft>
                <a:spcPts val="0"/>
              </a:spcAft>
              <a:buFont typeface="+mj-lt"/>
              <a:buAutoNum type="arabicPeriod"/>
              <a:tabLst>
                <a:tab pos="381000" algn="l"/>
              </a:tabLst>
            </a:pPr>
            <a:r>
              <a:rPr lang="es-CR" sz="1200" i="1" dirty="0" smtClean="0">
                <a:effectLst/>
                <a:latin typeface="Arial" panose="020B0604020202020204" pitchFamily="34" charset="0"/>
                <a:ea typeface="Times New Roman" panose="02020603050405020304" pitchFamily="18" charset="0"/>
              </a:rPr>
              <a:t>DEFINIR  SU  GRADO  DE  ACTUALIDAD (TAL  VEZ  POR  AÑO  DE  SU PUBLICACIÓN).</a:t>
            </a:r>
            <a:endParaRPr lang="es-ES" sz="1000" dirty="0" smtClean="0">
              <a:effectLst/>
              <a:latin typeface="Times New Roman" panose="02020603050405020304" pitchFamily="18" charset="0"/>
              <a:ea typeface="Times New Roman" panose="02020603050405020304" pitchFamily="18" charset="0"/>
            </a:endParaRPr>
          </a:p>
          <a:p>
            <a:pPr marL="342900" lvl="0" indent="-342900" algn="ctr">
              <a:lnSpc>
                <a:spcPct val="150000"/>
              </a:lnSpc>
              <a:spcAft>
                <a:spcPts val="0"/>
              </a:spcAft>
              <a:buFont typeface="+mj-lt"/>
              <a:buAutoNum type="arabicPeriod"/>
              <a:tabLst>
                <a:tab pos="90170" algn="l"/>
                <a:tab pos="381000" algn="l"/>
              </a:tabLst>
            </a:pPr>
            <a:r>
              <a:rPr lang="es-CR" sz="1200" i="1" dirty="0" smtClean="0">
                <a:effectLst/>
                <a:latin typeface="Arial" panose="020B0604020202020204" pitchFamily="34" charset="0"/>
                <a:ea typeface="Times New Roman" panose="02020603050405020304" pitchFamily="18" charset="0"/>
              </a:rPr>
              <a:t>DEFINIR  SU NIVEL DE VERACIDAD (TAL VEZ POR LA VERSIÓN  DE LA OBRA ORIGINAL, TRADUCCIÓN, REFERENCIA).</a:t>
            </a:r>
            <a:endParaRPr lang="es-ES" sz="1000" dirty="0" smtClean="0">
              <a:effectLst/>
              <a:latin typeface="Times New Roman" panose="02020603050405020304" pitchFamily="18" charset="0"/>
              <a:ea typeface="Times New Roman" panose="02020603050405020304" pitchFamily="18" charset="0"/>
            </a:endParaRPr>
          </a:p>
          <a:p>
            <a:pPr marL="342900" lvl="0" indent="-342900" algn="ctr">
              <a:lnSpc>
                <a:spcPct val="150000"/>
              </a:lnSpc>
              <a:spcAft>
                <a:spcPts val="0"/>
              </a:spcAft>
              <a:buFont typeface="+mj-lt"/>
              <a:buAutoNum type="arabicPeriod"/>
              <a:tabLst>
                <a:tab pos="381000" algn="l"/>
              </a:tabLst>
            </a:pPr>
            <a:r>
              <a:rPr lang="es-CR" sz="1200" i="1" dirty="0" smtClean="0">
                <a:effectLst/>
                <a:latin typeface="Arial" panose="020B0604020202020204" pitchFamily="34" charset="0"/>
                <a:ea typeface="Times New Roman" panose="02020603050405020304" pitchFamily="18" charset="0"/>
              </a:rPr>
              <a:t>PUDIERAN HACERSE ENCUESTAS, ENTREVISTAS, ETC.</a:t>
            </a:r>
            <a:endParaRPr lang="es-ES" sz="1000" dirty="0" smtClean="0">
              <a:effectLst/>
              <a:latin typeface="Times New Roman" panose="02020603050405020304" pitchFamily="18" charset="0"/>
              <a:ea typeface="Times New Roman" panose="02020603050405020304" pitchFamily="18" charset="0"/>
            </a:endParaRPr>
          </a:p>
          <a:p>
            <a:pPr indent="180340" algn="ctr">
              <a:lnSpc>
                <a:spcPct val="150000"/>
              </a:lnSpc>
              <a:spcAft>
                <a:spcPts val="0"/>
              </a:spcAft>
            </a:pPr>
            <a:endParaRPr lang="es-ES" sz="1000" dirty="0" smtClean="0">
              <a:effectLst/>
              <a:latin typeface="Times New Roman" panose="02020603050405020304" pitchFamily="18" charset="0"/>
              <a:ea typeface="Times New Roman" panose="02020603050405020304" pitchFamily="18" charset="0"/>
            </a:endParaRPr>
          </a:p>
          <a:p>
            <a:pPr indent="180340" algn="ctr">
              <a:lnSpc>
                <a:spcPct val="150000"/>
              </a:lnSpc>
              <a:spcAft>
                <a:spcPts val="0"/>
              </a:spcAft>
            </a:pPr>
            <a:r>
              <a:rPr lang="es-CR" sz="1200" i="1" dirty="0" smtClean="0">
                <a:effectLst/>
                <a:latin typeface="Arial" panose="020B0604020202020204" pitchFamily="34" charset="0"/>
                <a:ea typeface="Times New Roman" panose="02020603050405020304" pitchFamily="18" charset="0"/>
              </a:rPr>
              <a:t>     </a:t>
            </a:r>
            <a:r>
              <a:rPr lang="es-CR" sz="1200" b="1" i="1" u="sng" dirty="0" smtClean="0">
                <a:effectLst/>
                <a:latin typeface="Arial" panose="020B0604020202020204" pitchFamily="34" charset="0"/>
                <a:ea typeface="Times New Roman" panose="02020603050405020304" pitchFamily="18" charset="0"/>
              </a:rPr>
              <a:t>EN  SENTIDO  GENERAL EL NÚMERO DE TAREAS DEBE  SER  RELATIVAMENTE PEQUEÑO,  AUNQUE  LO  SUFICIENTE  PARA  DARLE  RESPUESTAS  A  LOS OBJETIVOS, PERO LAS ACTIVIDADES PUEDEN SER MÚLTIPLES Y  DIVERSAS, TODAS LAS NECESARIAS PARA SATISFACER LAS TAREAS”.</a:t>
            </a:r>
            <a:endParaRPr lang="es-ES" sz="1000" b="1" u="sng" dirty="0" smtClean="0">
              <a:effectLst/>
              <a:latin typeface="Times New Roman" panose="02020603050405020304" pitchFamily="18" charset="0"/>
              <a:ea typeface="Times New Roman" panose="02020603050405020304" pitchFamily="18" charset="0"/>
            </a:endParaRPr>
          </a:p>
          <a:p>
            <a:pPr indent="180340" algn="ctr">
              <a:lnSpc>
                <a:spcPct val="150000"/>
              </a:lnSpc>
              <a:spcAft>
                <a:spcPts val="0"/>
              </a:spcAft>
            </a:pPr>
            <a:r>
              <a:rPr lang="es-CR" sz="1200" b="1" i="1" u="sng" dirty="0" smtClean="0">
                <a:effectLst/>
                <a:latin typeface="Arial" panose="020B0604020202020204" pitchFamily="34" charset="0"/>
                <a:ea typeface="Times New Roman" panose="02020603050405020304" pitchFamily="18" charset="0"/>
              </a:rPr>
              <a:t> </a:t>
            </a:r>
            <a:endParaRPr lang="es-ES" sz="1200" b="1" u="sng" dirty="0"/>
          </a:p>
        </p:txBody>
      </p:sp>
    </p:spTree>
    <p:extLst>
      <p:ext uri="{BB962C8B-B14F-4D97-AF65-F5344CB8AC3E}">
        <p14:creationId xmlns:p14="http://schemas.microsoft.com/office/powerpoint/2010/main" xmlns="" val="30669588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1344706" y="399056"/>
            <a:ext cx="9184341" cy="5410712"/>
          </a:xfrm>
          <a:prstGeom prst="rect">
            <a:avLst/>
          </a:prstGeom>
          <a:noFill/>
          <a:ln w="9525">
            <a:solidFill>
              <a:srgbClr val="00206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ctr"/>
            <a:r>
              <a:rPr lang="es-ES" sz="1600" b="1" dirty="0" smtClean="0"/>
              <a:t>IGUALMENTE,  LAS TAREAS SEGÚN DrC. RAÚL GONZÁLEZ SÁNCHEZ  EN SU CONFERENCIA  PARA ASPIRANTES A DOCTORES, SOBRE EL TEMA PLANTEA QUE:</a:t>
            </a:r>
          </a:p>
          <a:p>
            <a:pPr algn="just"/>
            <a:endParaRPr lang="es-ES" b="1" dirty="0">
              <a:latin typeface="Arial" panose="020B0604020202020204" pitchFamily="34" charset="0"/>
            </a:endParaRPr>
          </a:p>
          <a:p>
            <a:pPr algn="just"/>
            <a:r>
              <a:rPr lang="es-ES" b="1" dirty="0" smtClean="0">
                <a:latin typeface="Arial" panose="020B0604020202020204" pitchFamily="34" charset="0"/>
              </a:rPr>
              <a:t>En la 1ra </a:t>
            </a:r>
            <a:r>
              <a:rPr lang="es-ES" b="1" dirty="0">
                <a:latin typeface="Arial" panose="020B0604020202020204" pitchFamily="34" charset="0"/>
              </a:rPr>
              <a:t>tarea</a:t>
            </a:r>
            <a:r>
              <a:rPr lang="es-ES" sz="1600" dirty="0">
                <a:latin typeface="Arial" panose="020B0604020202020204" pitchFamily="34" charset="0"/>
              </a:rPr>
              <a:t>. </a:t>
            </a:r>
            <a:r>
              <a:rPr lang="es-ES" b="1" dirty="0" smtClean="0">
                <a:latin typeface="Arial" panose="020B0604020202020204" pitchFamily="34" charset="0"/>
              </a:rPr>
              <a:t>Debe realizarse una </a:t>
            </a:r>
            <a:r>
              <a:rPr lang="es-ES" sz="1600" dirty="0" smtClean="0">
                <a:latin typeface="Arial" panose="020B0604020202020204" pitchFamily="34" charset="0"/>
              </a:rPr>
              <a:t>:</a:t>
            </a:r>
          </a:p>
          <a:p>
            <a:pPr algn="just"/>
            <a:r>
              <a:rPr lang="es-ES" sz="2000" dirty="0" smtClean="0">
                <a:latin typeface="Arial" panose="020B0604020202020204" pitchFamily="34" charset="0"/>
              </a:rPr>
              <a:t>Caracterización </a:t>
            </a:r>
            <a:r>
              <a:rPr lang="es-ES" sz="2000" dirty="0">
                <a:latin typeface="Arial" panose="020B0604020202020204" pitchFamily="34" charset="0"/>
              </a:rPr>
              <a:t>teórica del </a:t>
            </a:r>
            <a:r>
              <a:rPr lang="es-ES" sz="2000" dirty="0" smtClean="0">
                <a:latin typeface="Arial" panose="020B0604020202020204" pitchFamily="34" charset="0"/>
              </a:rPr>
              <a:t>objeto</a:t>
            </a:r>
            <a:r>
              <a:rPr lang="es-ES" sz="2000" dirty="0">
                <a:latin typeface="Arial" panose="020B0604020202020204" pitchFamily="34" charset="0"/>
              </a:rPr>
              <a:t>. Con esta tarea se le da respuesta a las preguntas gnoseológicas, se arriba a las regularidades teóricas modelo teórico que permite determinar los indicadores para la caracterización empírica</a:t>
            </a:r>
            <a:r>
              <a:rPr lang="es-ES" sz="2000" dirty="0" smtClean="0">
                <a:latin typeface="Arial" panose="020B0604020202020204" pitchFamily="34" charset="0"/>
              </a:rPr>
              <a:t>.</a:t>
            </a:r>
          </a:p>
          <a:p>
            <a:pPr algn="just"/>
            <a:endParaRPr lang="es-ES" sz="2000" dirty="0" smtClean="0">
              <a:latin typeface="Arial" panose="020B0604020202020204" pitchFamily="34" charset="0"/>
            </a:endParaRPr>
          </a:p>
          <a:p>
            <a:pPr algn="just"/>
            <a:r>
              <a:rPr lang="es-ES" sz="2000" b="1" dirty="0" smtClean="0">
                <a:latin typeface="Arial" panose="020B0604020202020204" pitchFamily="34" charset="0"/>
              </a:rPr>
              <a:t>En esta tarea se debe</a:t>
            </a:r>
            <a:r>
              <a:rPr lang="es-ES" sz="2000" dirty="0" smtClean="0">
                <a:latin typeface="Arial" panose="020B0604020202020204" pitchFamily="34" charset="0"/>
              </a:rPr>
              <a:t>:</a:t>
            </a:r>
          </a:p>
          <a:p>
            <a:pPr algn="just">
              <a:lnSpc>
                <a:spcPct val="80000"/>
              </a:lnSpc>
            </a:pPr>
            <a:r>
              <a:rPr lang="es-ES" sz="2000" dirty="0" smtClean="0"/>
              <a:t>-</a:t>
            </a:r>
            <a:r>
              <a:rPr lang="es-ES" sz="2400" dirty="0" smtClean="0"/>
              <a:t>Determinar y valorar las etapas evolutivas del objeto, las características     esenciales de cada una, los problemas resueltos total o parcialmente y precisar qué aspectos quedan aún por resolver. Aportes y tendencias.</a:t>
            </a:r>
          </a:p>
          <a:p>
            <a:pPr algn="just">
              <a:lnSpc>
                <a:spcPct val="80000"/>
              </a:lnSpc>
            </a:pPr>
            <a:endParaRPr lang="es-ES" sz="2400" dirty="0" smtClean="0"/>
          </a:p>
          <a:p>
            <a:pPr algn="just">
              <a:lnSpc>
                <a:spcPct val="80000"/>
              </a:lnSpc>
            </a:pPr>
            <a:r>
              <a:rPr lang="es-ES" sz="2400" dirty="0"/>
              <a:t>-</a:t>
            </a:r>
            <a:r>
              <a:rPr lang="es-ES" sz="2400" dirty="0" smtClean="0"/>
              <a:t>Describir el objeto como un sistema: sus componentes, relaciones internas y externas, estructura y funcionamiento, destacando la significación del campo como uno de los subsistemas esenciales del objeto.</a:t>
            </a:r>
          </a:p>
          <a:p>
            <a:pPr algn="just"/>
            <a:endParaRPr lang="es-ES" sz="2400" dirty="0">
              <a:latin typeface="Arial" panose="020B0604020202020204" pitchFamily="34" charset="0"/>
            </a:endParaRPr>
          </a:p>
        </p:txBody>
      </p:sp>
    </p:spTree>
    <p:extLst>
      <p:ext uri="{BB962C8B-B14F-4D97-AF65-F5344CB8AC3E}">
        <p14:creationId xmlns:p14="http://schemas.microsoft.com/office/powerpoint/2010/main" xmlns="" val="2277934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73206" y="109631"/>
            <a:ext cx="10515600" cy="401358"/>
          </a:xfrm>
        </p:spPr>
        <p:txBody>
          <a:bodyPr>
            <a:noAutofit/>
          </a:bodyPr>
          <a:lstStyle/>
          <a:p>
            <a:pPr algn="ctr"/>
            <a:r>
              <a:rPr lang="es-ES" sz="3200" b="1" dirty="0" smtClean="0"/>
              <a:t/>
            </a:r>
            <a:br>
              <a:rPr lang="es-ES" sz="3200" b="1" dirty="0" smtClean="0"/>
            </a:br>
            <a:r>
              <a:rPr lang="es-ES" sz="2800" b="1" dirty="0" smtClean="0"/>
              <a:t>En </a:t>
            </a:r>
            <a:r>
              <a:rPr lang="es-ES" sz="2800" b="1" dirty="0"/>
              <a:t>tarea se debe:</a:t>
            </a:r>
            <a:br>
              <a:rPr lang="es-ES" sz="2800" b="1" dirty="0"/>
            </a:br>
            <a:endParaRPr lang="es-ES" sz="2800" b="1" dirty="0"/>
          </a:p>
        </p:txBody>
      </p:sp>
      <p:sp>
        <p:nvSpPr>
          <p:cNvPr id="4099" name="Rectangle 3"/>
          <p:cNvSpPr>
            <a:spLocks noGrp="1" noChangeArrowheads="1"/>
          </p:cNvSpPr>
          <p:nvPr>
            <p:ph idx="1"/>
          </p:nvPr>
        </p:nvSpPr>
        <p:spPr>
          <a:xfrm>
            <a:off x="1855694" y="852771"/>
            <a:ext cx="8511988" cy="3665441"/>
          </a:xfrm>
          <a:ln>
            <a:solidFill>
              <a:srgbClr val="002060"/>
            </a:solidFill>
          </a:ln>
        </p:spPr>
        <p:txBody>
          <a:bodyPr>
            <a:noAutofit/>
          </a:bodyPr>
          <a:lstStyle/>
          <a:p>
            <a:pPr marL="0" indent="0" algn="just">
              <a:lnSpc>
                <a:spcPct val="80000"/>
              </a:lnSpc>
              <a:buNone/>
            </a:pPr>
            <a:endParaRPr lang="es-ES" sz="2000" dirty="0" smtClean="0"/>
          </a:p>
          <a:p>
            <a:pPr algn="just">
              <a:lnSpc>
                <a:spcPct val="80000"/>
              </a:lnSpc>
            </a:pPr>
            <a:r>
              <a:rPr lang="es-ES" sz="2400" dirty="0" smtClean="0">
                <a:latin typeface="Arial" panose="020B0604020202020204" pitchFamily="34" charset="0"/>
                <a:cs typeface="Arial" panose="020B0604020202020204" pitchFamily="34" charset="0"/>
              </a:rPr>
              <a:t>Definir el sistema de conceptos, categorías, principios, leyes y teorías que se asumen, los que rigen, sustentan o explican el funcionamiento del objeto como sistema desde todos los puntos de vista requeridos: filosófico, sociológico, psicológico, pedagógico entre otros, lo que no implica la fragmentación del análisis para cada una de estas ciencias.</a:t>
            </a:r>
          </a:p>
          <a:p>
            <a:pPr marL="0" indent="0" algn="just">
              <a:lnSpc>
                <a:spcPct val="80000"/>
              </a:lnSpc>
              <a:buNone/>
            </a:pPr>
            <a:endParaRPr lang="es-ES" sz="2400" dirty="0" smtClean="0">
              <a:latin typeface="Arial" panose="020B0604020202020204" pitchFamily="34" charset="0"/>
              <a:cs typeface="Arial" panose="020B0604020202020204" pitchFamily="34" charset="0"/>
            </a:endParaRPr>
          </a:p>
          <a:p>
            <a:pPr algn="just">
              <a:lnSpc>
                <a:spcPct val="80000"/>
              </a:lnSpc>
            </a:pPr>
            <a:r>
              <a:rPr lang="es-ES" sz="2400" dirty="0" smtClean="0">
                <a:latin typeface="Arial" panose="020B0604020202020204" pitchFamily="34" charset="0"/>
                <a:cs typeface="Arial" panose="020B0604020202020204" pitchFamily="34" charset="0"/>
              </a:rPr>
              <a:t>- Argumentar teóricamente la importancia y posibilidades de alcanzar el objetivo de la investigación</a:t>
            </a:r>
            <a:r>
              <a:rPr lang="es-ES" sz="2000" dirty="0" smtClean="0">
                <a:latin typeface="Arial" panose="020B0604020202020204" pitchFamily="34" charset="0"/>
                <a:cs typeface="Arial" panose="020B0604020202020204" pitchFamily="34" charset="0"/>
              </a:rPr>
              <a:t>.</a:t>
            </a:r>
          </a:p>
          <a:p>
            <a:pPr algn="just">
              <a:lnSpc>
                <a:spcPct val="80000"/>
              </a:lnSpc>
            </a:pPr>
            <a:endParaRPr lang="es-ES" sz="2000" dirty="0" smtClean="0"/>
          </a:p>
          <a:p>
            <a:pPr marL="0" indent="0" algn="just">
              <a:lnSpc>
                <a:spcPct val="80000"/>
              </a:lnSpc>
              <a:buNone/>
            </a:pPr>
            <a:endParaRPr lang="es-ES" sz="1600" dirty="0"/>
          </a:p>
        </p:txBody>
      </p:sp>
    </p:spTree>
    <p:extLst>
      <p:ext uri="{BB962C8B-B14F-4D97-AF65-F5344CB8AC3E}">
        <p14:creationId xmlns:p14="http://schemas.microsoft.com/office/powerpoint/2010/main" xmlns="" val="11977922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pPr algn="ctr"/>
            <a:r>
              <a:rPr lang="es-ES" sz="2400" b="1" dirty="0" smtClean="0">
                <a:latin typeface="Arial" panose="020B0604020202020204" pitchFamily="34" charset="0"/>
                <a:cs typeface="Arial" panose="020B0604020202020204" pitchFamily="34" charset="0"/>
              </a:rPr>
              <a:t>Ejemplos de la posible redacción </a:t>
            </a:r>
            <a:br>
              <a:rPr lang="es-ES" sz="2400" b="1" dirty="0" smtClean="0">
                <a:latin typeface="Arial" panose="020B0604020202020204" pitchFamily="34" charset="0"/>
                <a:cs typeface="Arial" panose="020B0604020202020204" pitchFamily="34" charset="0"/>
              </a:rPr>
            </a:br>
            <a:r>
              <a:rPr lang="es-ES" sz="2400" b="1" dirty="0" smtClean="0">
                <a:latin typeface="Arial" panose="020B0604020202020204" pitchFamily="34" charset="0"/>
                <a:cs typeface="Arial" panose="020B0604020202020204" pitchFamily="34" charset="0"/>
              </a:rPr>
              <a:t>del enunciado esta tarea:</a:t>
            </a:r>
            <a:br>
              <a:rPr lang="es-ES" sz="2400" b="1" dirty="0" smtClean="0">
                <a:latin typeface="Arial" panose="020B0604020202020204" pitchFamily="34" charset="0"/>
                <a:cs typeface="Arial" panose="020B0604020202020204" pitchFamily="34" charset="0"/>
              </a:rPr>
            </a:br>
            <a:endParaRPr lang="es-ES" sz="2400" b="1" dirty="0">
              <a:latin typeface="Arial" panose="020B0604020202020204" pitchFamily="34" charset="0"/>
              <a:cs typeface="Arial" panose="020B0604020202020204" pitchFamily="34" charset="0"/>
            </a:endParaRPr>
          </a:p>
        </p:txBody>
      </p:sp>
      <p:sp>
        <p:nvSpPr>
          <p:cNvPr id="5123" name="Rectangle 3"/>
          <p:cNvSpPr>
            <a:spLocks noGrp="1" noChangeArrowheads="1"/>
          </p:cNvSpPr>
          <p:nvPr>
            <p:ph idx="1"/>
          </p:nvPr>
        </p:nvSpPr>
        <p:spPr>
          <a:xfrm>
            <a:off x="1223682" y="1825625"/>
            <a:ext cx="8538883" cy="3028763"/>
          </a:xfrm>
          <a:ln>
            <a:solidFill>
              <a:schemeClr val="accent1"/>
            </a:solidFill>
          </a:ln>
        </p:spPr>
        <p:txBody>
          <a:bodyPr>
            <a:normAutofit/>
          </a:bodyPr>
          <a:lstStyle/>
          <a:p>
            <a:pPr>
              <a:buFont typeface="Wingdings" panose="05000000000000000000" pitchFamily="2" charset="2"/>
              <a:buNone/>
            </a:pPr>
            <a:r>
              <a:rPr lang="es-ES" i="1" dirty="0" smtClean="0"/>
              <a:t>  </a:t>
            </a:r>
          </a:p>
          <a:p>
            <a:pPr marL="514350" indent="-514350">
              <a:buFont typeface="+mj-lt"/>
              <a:buAutoNum type="arabicPeriod"/>
            </a:pPr>
            <a:r>
              <a:rPr lang="es-ES" i="1" dirty="0" smtClean="0"/>
              <a:t> </a:t>
            </a:r>
            <a:r>
              <a:rPr lang="es-ES" i="1" dirty="0">
                <a:latin typeface="Arial" panose="020B0604020202020204" pitchFamily="34" charset="0"/>
                <a:cs typeface="Arial" panose="020B0604020202020204" pitchFamily="34" charset="0"/>
              </a:rPr>
              <a:t>Determinación de los antecedentes teóricos que caracterizan </a:t>
            </a:r>
            <a:r>
              <a:rPr lang="es-ES" i="1" dirty="0" smtClean="0">
                <a:latin typeface="Arial" panose="020B0604020202020204" pitchFamily="34" charset="0"/>
                <a:cs typeface="Arial" panose="020B0604020202020204" pitchFamily="34" charset="0"/>
              </a:rPr>
              <a:t>la clase de Educación Física de </a:t>
            </a:r>
            <a:r>
              <a:rPr lang="es-ES" i="1" dirty="0">
                <a:latin typeface="Arial" panose="020B0604020202020204" pitchFamily="34" charset="0"/>
                <a:cs typeface="Arial" panose="020B0604020202020204" pitchFamily="34" charset="0"/>
              </a:rPr>
              <a:t>hoy y su evolución histórica</a:t>
            </a:r>
            <a:r>
              <a:rPr lang="es-ES" i="1" dirty="0" smtClean="0">
                <a:latin typeface="Arial" panose="020B0604020202020204" pitchFamily="34" charset="0"/>
                <a:cs typeface="Arial" panose="020B0604020202020204" pitchFamily="34" charset="0"/>
              </a:rPr>
              <a:t>.</a:t>
            </a:r>
          </a:p>
          <a:p>
            <a:pPr>
              <a:buFont typeface="Wingdings" panose="05000000000000000000" pitchFamily="2" charset="2"/>
              <a:buNone/>
            </a:pPr>
            <a:r>
              <a:rPr lang="es-ES" i="1" dirty="0" smtClean="0">
                <a:latin typeface="Arial" panose="020B0604020202020204" pitchFamily="34" charset="0"/>
                <a:cs typeface="Arial" panose="020B0604020202020204" pitchFamily="34" charset="0"/>
              </a:rPr>
              <a:t> </a:t>
            </a:r>
            <a:endParaRPr lang="es-E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929373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a:xfrm>
            <a:off x="779929" y="252319"/>
            <a:ext cx="9386047" cy="4951693"/>
          </a:xfrm>
          <a:ln>
            <a:solidFill>
              <a:schemeClr val="accent1"/>
            </a:solidFill>
          </a:ln>
        </p:spPr>
        <p:txBody>
          <a:bodyPr>
            <a:noAutofit/>
          </a:bodyPr>
          <a:lstStyle/>
          <a:p>
            <a:pPr algn="just"/>
            <a:r>
              <a:rPr lang="es-ES" sz="2000" b="1" dirty="0">
                <a:latin typeface="Arial" panose="020B0604020202020204" pitchFamily="34" charset="0"/>
                <a:cs typeface="Arial" panose="020B0604020202020204" pitchFamily="34" charset="0"/>
              </a:rPr>
              <a:t>2da tarea</a:t>
            </a:r>
            <a:r>
              <a:rPr lang="es-ES" sz="2000" dirty="0">
                <a:latin typeface="Arial" panose="020B0604020202020204" pitchFamily="34" charset="0"/>
                <a:cs typeface="Arial" panose="020B0604020202020204" pitchFamily="34" charset="0"/>
              </a:rPr>
              <a:t>. </a:t>
            </a:r>
            <a:r>
              <a:rPr lang="es-ES" sz="2400" dirty="0">
                <a:latin typeface="Arial" panose="020B0604020202020204" pitchFamily="34" charset="0"/>
                <a:cs typeface="Arial" panose="020B0604020202020204" pitchFamily="34" charset="0"/>
              </a:rPr>
              <a:t>Caracterización empírica del </a:t>
            </a:r>
            <a:r>
              <a:rPr lang="es-ES" sz="2400" dirty="0" smtClean="0">
                <a:latin typeface="Arial" panose="020B0604020202020204" pitchFamily="34" charset="0"/>
                <a:cs typeface="Arial" panose="020B0604020202020204" pitchFamily="34" charset="0"/>
              </a:rPr>
              <a:t>objeto </a:t>
            </a:r>
            <a:r>
              <a:rPr lang="es-ES" sz="2400" dirty="0">
                <a:latin typeface="Arial" panose="020B0604020202020204" pitchFamily="34" charset="0"/>
                <a:cs typeface="Arial" panose="020B0604020202020204" pitchFamily="34" charset="0"/>
              </a:rPr>
              <a:t>con el empleo de los indicadores derivados del modelo </a:t>
            </a:r>
            <a:r>
              <a:rPr lang="es-ES" sz="2400" dirty="0" smtClean="0">
                <a:latin typeface="Arial" panose="020B0604020202020204" pitchFamily="34" charset="0"/>
                <a:cs typeface="Arial" panose="020B0604020202020204" pitchFamily="34" charset="0"/>
              </a:rPr>
              <a:t>teórico. Determinación </a:t>
            </a:r>
            <a:r>
              <a:rPr lang="es-ES" sz="2400" dirty="0">
                <a:latin typeface="Arial" panose="020B0604020202020204" pitchFamily="34" charset="0"/>
                <a:cs typeface="Arial" panose="020B0604020202020204" pitchFamily="34" charset="0"/>
              </a:rPr>
              <a:t>de insuficiencias y potencialidades.</a:t>
            </a:r>
          </a:p>
          <a:p>
            <a:pPr marL="0" indent="0" algn="ctr">
              <a:buNone/>
            </a:pPr>
            <a:r>
              <a:rPr lang="es-ES" sz="2400" b="1" dirty="0" smtClean="0">
                <a:latin typeface="Arial" panose="020B0604020202020204" pitchFamily="34" charset="0"/>
                <a:cs typeface="Arial" panose="020B0604020202020204" pitchFamily="34" charset="0"/>
              </a:rPr>
              <a:t>En </a:t>
            </a:r>
            <a:r>
              <a:rPr lang="es-ES" sz="2400" b="1" dirty="0">
                <a:latin typeface="Arial" panose="020B0604020202020204" pitchFamily="34" charset="0"/>
                <a:cs typeface="Arial" panose="020B0604020202020204" pitchFamily="34" charset="0"/>
              </a:rPr>
              <a:t>tarea se debe</a:t>
            </a:r>
            <a:r>
              <a:rPr lang="es-ES" sz="2400" b="1" dirty="0" smtClean="0">
                <a:latin typeface="Arial" panose="020B0604020202020204" pitchFamily="34" charset="0"/>
                <a:cs typeface="Arial" panose="020B0604020202020204" pitchFamily="34" charset="0"/>
              </a:rPr>
              <a:t>:</a:t>
            </a:r>
          </a:p>
          <a:p>
            <a:pPr marL="0" indent="0" algn="just">
              <a:buNone/>
            </a:pPr>
            <a:endParaRPr lang="es-ES" sz="1800" b="1" dirty="0">
              <a:latin typeface="Arial" panose="020B0604020202020204" pitchFamily="34" charset="0"/>
              <a:cs typeface="Arial" panose="020B0604020202020204" pitchFamily="34" charset="0"/>
            </a:endParaRPr>
          </a:p>
          <a:p>
            <a:pPr marL="0" indent="0" algn="just">
              <a:lnSpc>
                <a:spcPct val="100000"/>
              </a:lnSpc>
              <a:spcBef>
                <a:spcPts val="0"/>
              </a:spcBef>
              <a:buNone/>
            </a:pPr>
            <a:r>
              <a:rPr lang="es-ES" sz="1800" dirty="0" smtClean="0">
                <a:solidFill>
                  <a:prstClr val="black"/>
                </a:solidFill>
                <a:latin typeface="Arial" panose="020B0604020202020204" pitchFamily="34" charset="0"/>
                <a:cs typeface="Arial" panose="020B0604020202020204" pitchFamily="34" charset="0"/>
              </a:rPr>
              <a:t>-</a:t>
            </a:r>
            <a:r>
              <a:rPr lang="es-ES" sz="2400" dirty="0" smtClean="0">
                <a:solidFill>
                  <a:prstClr val="black"/>
                </a:solidFill>
                <a:latin typeface="Arial" panose="020B0604020202020204" pitchFamily="34" charset="0"/>
                <a:cs typeface="Arial" panose="020B0604020202020204" pitchFamily="34" charset="0"/>
              </a:rPr>
              <a:t>Elaborar </a:t>
            </a:r>
            <a:r>
              <a:rPr lang="es-ES" sz="2400" dirty="0">
                <a:solidFill>
                  <a:prstClr val="black"/>
                </a:solidFill>
                <a:latin typeface="Arial" panose="020B0604020202020204" pitchFamily="34" charset="0"/>
                <a:cs typeface="Arial" panose="020B0604020202020204" pitchFamily="34" charset="0"/>
              </a:rPr>
              <a:t>una matriz para correlacionar indicadores contra métodos e instrumentos </a:t>
            </a:r>
            <a:r>
              <a:rPr lang="es-ES" sz="2400" dirty="0" smtClean="0">
                <a:solidFill>
                  <a:prstClr val="black"/>
                </a:solidFill>
                <a:latin typeface="Arial" panose="020B0604020202020204" pitchFamily="34" charset="0"/>
                <a:cs typeface="Arial" panose="020B0604020202020204" pitchFamily="34" charset="0"/>
              </a:rPr>
              <a:t>de investigación</a:t>
            </a:r>
            <a:r>
              <a:rPr lang="es-ES" sz="2400" dirty="0">
                <a:solidFill>
                  <a:prstClr val="black"/>
                </a:solidFill>
                <a:latin typeface="Arial" panose="020B0604020202020204" pitchFamily="34" charset="0"/>
                <a:cs typeface="Arial" panose="020B0604020202020204" pitchFamily="34" charset="0"/>
              </a:rPr>
              <a:t>, se debe propiciar el empleo de más de una vía de indagación empírica </a:t>
            </a:r>
            <a:r>
              <a:rPr lang="es-ES" sz="2400" dirty="0" smtClean="0">
                <a:solidFill>
                  <a:prstClr val="black"/>
                </a:solidFill>
                <a:latin typeface="Arial" panose="020B0604020202020204" pitchFamily="34" charset="0"/>
                <a:cs typeface="Arial" panose="020B0604020202020204" pitchFamily="34" charset="0"/>
              </a:rPr>
              <a:t>para cada </a:t>
            </a:r>
            <a:r>
              <a:rPr lang="es-ES" sz="2400" dirty="0">
                <a:solidFill>
                  <a:prstClr val="black"/>
                </a:solidFill>
                <a:latin typeface="Arial" panose="020B0604020202020204" pitchFamily="34" charset="0"/>
                <a:cs typeface="Arial" panose="020B0604020202020204" pitchFamily="34" charset="0"/>
              </a:rPr>
              <a:t>indicador, aspecto que permitirá contrastar los resultados por más de una fuente.</a:t>
            </a:r>
          </a:p>
          <a:p>
            <a:pPr marL="0" lvl="0" indent="0" algn="just">
              <a:lnSpc>
                <a:spcPct val="100000"/>
              </a:lnSpc>
              <a:spcBef>
                <a:spcPts val="0"/>
              </a:spcBef>
              <a:buNone/>
            </a:pPr>
            <a:r>
              <a:rPr lang="es-ES" sz="2400" dirty="0" smtClean="0">
                <a:solidFill>
                  <a:prstClr val="black"/>
                </a:solidFill>
                <a:latin typeface="Arial" panose="020B0604020202020204" pitchFamily="34" charset="0"/>
                <a:cs typeface="Arial" panose="020B0604020202020204" pitchFamily="34" charset="0"/>
              </a:rPr>
              <a:t>-Igualmente </a:t>
            </a:r>
            <a:r>
              <a:rPr lang="es-ES" sz="2400" dirty="0">
                <a:solidFill>
                  <a:prstClr val="black"/>
                </a:solidFill>
                <a:latin typeface="Arial" panose="020B0604020202020204" pitchFamily="34" charset="0"/>
                <a:cs typeface="Arial" panose="020B0604020202020204" pitchFamily="34" charset="0"/>
              </a:rPr>
              <a:t>se deben evitar instrumentos sobrecargados o excesivamente extensos.</a:t>
            </a:r>
          </a:p>
          <a:p>
            <a:pPr marL="0" lvl="0" indent="0" algn="just">
              <a:lnSpc>
                <a:spcPct val="100000"/>
              </a:lnSpc>
              <a:spcBef>
                <a:spcPts val="0"/>
              </a:spcBef>
              <a:buNone/>
            </a:pPr>
            <a:r>
              <a:rPr lang="es-ES" sz="2400" dirty="0">
                <a:solidFill>
                  <a:prstClr val="black"/>
                </a:solidFill>
                <a:latin typeface="Arial" panose="020B0604020202020204" pitchFamily="34" charset="0"/>
                <a:cs typeface="Arial" panose="020B0604020202020204" pitchFamily="34" charset="0"/>
              </a:rPr>
              <a:t>- Elaborar los instrumentos. Estos deben ser validados antes de ser aplicados.</a:t>
            </a:r>
          </a:p>
          <a:p>
            <a:pPr marL="0" lvl="0" indent="0" algn="just">
              <a:lnSpc>
                <a:spcPct val="100000"/>
              </a:lnSpc>
              <a:spcBef>
                <a:spcPts val="0"/>
              </a:spcBef>
              <a:buNone/>
            </a:pPr>
            <a:endParaRPr lang="es-ES" sz="2400" dirty="0" smtClean="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9404898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41294" y="240804"/>
            <a:ext cx="8928848" cy="5016758"/>
          </a:xfrm>
          <a:prstGeom prst="rect">
            <a:avLst/>
          </a:prstGeom>
        </p:spPr>
        <p:txBody>
          <a:bodyPr wrap="square">
            <a:spAutoFit/>
          </a:bodyPr>
          <a:lstStyle/>
          <a:p>
            <a:pPr marL="457200" algn="ctr">
              <a:spcAft>
                <a:spcPts val="0"/>
              </a:spcAft>
            </a:pPr>
            <a:r>
              <a:rPr lang="es-ES" sz="1600" b="1" dirty="0" smtClean="0">
                <a:effectLst/>
                <a:latin typeface="Arial" panose="020B0604020202020204" pitchFamily="34" charset="0"/>
                <a:ea typeface="Times New Roman" panose="02020603050405020304" pitchFamily="18" charset="0"/>
                <a:cs typeface="Arial" panose="020B0604020202020204" pitchFamily="34" charset="0"/>
              </a:rPr>
              <a:t>REMEMORACIÓN DEL CONTENIDO ANTERIOR</a:t>
            </a:r>
          </a:p>
          <a:p>
            <a:pPr marL="457200" algn="just">
              <a:spcAft>
                <a:spcPts val="0"/>
              </a:spcAft>
            </a:pPr>
            <a:endParaRPr lang="es-ES" sz="1600" b="1" dirty="0">
              <a:latin typeface="Arial" panose="020B0604020202020204" pitchFamily="34" charset="0"/>
              <a:ea typeface="Times New Roman" panose="02020603050405020304" pitchFamily="18" charset="0"/>
              <a:cs typeface="Arial" panose="020B0604020202020204" pitchFamily="34" charset="0"/>
            </a:endParaRPr>
          </a:p>
          <a:p>
            <a:pPr marL="457200" algn="ctr">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La solución de cualquier problema científico implica el planteamiento de determinadas interrogantes, suposiciones o hipótesis más o menos fundamentadas, con ayuda de las cuales el investigador intentará explicar aquellos hechos que no encajan en la vieja teoría. </a:t>
            </a:r>
          </a:p>
          <a:p>
            <a:pPr marL="457200" algn="just">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 </a:t>
            </a:r>
          </a:p>
          <a:p>
            <a:pPr marL="457200" algn="ctr">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En las hipótesis como predicción, suposición, proposición se dejan sentadas las posibles causas que generaron el problema: se establecen las variables, las relaciones entre ellas y se prevén los métodos a utilizar en la investigación. Esto hace de la </a:t>
            </a:r>
            <a:r>
              <a:rPr lang="es-ES" sz="2400" b="1" dirty="0" smtClean="0">
                <a:effectLst/>
                <a:latin typeface="Arial" panose="020B0604020202020204" pitchFamily="34" charset="0"/>
                <a:ea typeface="Times New Roman" panose="02020603050405020304" pitchFamily="18" charset="0"/>
                <a:cs typeface="Arial" panose="020B0604020202020204" pitchFamily="34" charset="0"/>
              </a:rPr>
              <a:t>hipótesis el elemento rector del proceso de Investigación Científica</a:t>
            </a:r>
            <a:r>
              <a:rPr lang="es-ES" sz="2400" dirty="0" smtClean="0">
                <a:effectLst/>
                <a:latin typeface="Arial" panose="020B0604020202020204" pitchFamily="34" charset="0"/>
                <a:ea typeface="Times New Roman" panose="02020603050405020304" pitchFamily="18" charset="0"/>
                <a:cs typeface="Arial" panose="020B0604020202020204" pitchFamily="34" charset="0"/>
              </a:rPr>
              <a:t>. </a:t>
            </a:r>
          </a:p>
        </p:txBody>
      </p:sp>
    </p:spTree>
    <p:extLst>
      <p:ext uri="{BB962C8B-B14F-4D97-AF65-F5344CB8AC3E}">
        <p14:creationId xmlns:p14="http://schemas.microsoft.com/office/powerpoint/2010/main" xmlns="" val="2262001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90918" y="551330"/>
            <a:ext cx="7826188" cy="5970865"/>
          </a:xfrm>
          <a:prstGeom prst="rect">
            <a:avLst/>
          </a:prstGeom>
          <a:ln>
            <a:solidFill>
              <a:srgbClr val="002060"/>
            </a:solidFill>
          </a:ln>
        </p:spPr>
        <p:txBody>
          <a:bodyPr wrap="square">
            <a:spAutoFit/>
          </a:bodyPr>
          <a:lstStyle/>
          <a:p>
            <a:endParaRPr lang="es-ES" sz="2400" dirty="0" smtClean="0">
              <a:latin typeface="Arial" panose="020B0604020202020204" pitchFamily="34" charset="0"/>
            </a:endParaRPr>
          </a:p>
          <a:p>
            <a:pPr lvl="0" algn="just"/>
            <a:r>
              <a:rPr lang="es-ES" sz="2400" dirty="0" smtClean="0">
                <a:solidFill>
                  <a:prstClr val="black"/>
                </a:solidFill>
                <a:latin typeface="Arial" panose="020B0604020202020204" pitchFamily="34" charset="0"/>
                <a:cs typeface="Arial" panose="020B0604020202020204" pitchFamily="34" charset="0"/>
              </a:rPr>
              <a:t>-Aplicar </a:t>
            </a:r>
            <a:r>
              <a:rPr lang="es-ES" sz="2400" dirty="0">
                <a:solidFill>
                  <a:prstClr val="black"/>
                </a:solidFill>
                <a:latin typeface="Arial" panose="020B0604020202020204" pitchFamily="34" charset="0"/>
                <a:cs typeface="Arial" panose="020B0604020202020204" pitchFamily="34" charset="0"/>
              </a:rPr>
              <a:t>los instrumentos y métodos empíricos en la práctica escolar y registrar todas las incidencias para obtener datos empíricos.</a:t>
            </a:r>
          </a:p>
          <a:p>
            <a:pPr algn="just"/>
            <a:endParaRPr lang="es-ES" dirty="0">
              <a:latin typeface="Arial" panose="020B0604020202020204" pitchFamily="34" charset="0"/>
            </a:endParaRPr>
          </a:p>
          <a:p>
            <a:pPr algn="just"/>
            <a:r>
              <a:rPr lang="es-ES" sz="2400" dirty="0" smtClean="0">
                <a:latin typeface="Arial" panose="020B0604020202020204" pitchFamily="34" charset="0"/>
              </a:rPr>
              <a:t>-Procesar </a:t>
            </a:r>
            <a:r>
              <a:rPr lang="es-ES" sz="2400" dirty="0">
                <a:latin typeface="Arial" panose="020B0604020202020204" pitchFamily="34" charset="0"/>
              </a:rPr>
              <a:t>la información mediante la integración y contrastación de los datos colectados </a:t>
            </a:r>
            <a:r>
              <a:rPr lang="es-ES" sz="2400" dirty="0" smtClean="0">
                <a:latin typeface="Arial" panose="020B0604020202020204" pitchFamily="34" charset="0"/>
              </a:rPr>
              <a:t>por las </a:t>
            </a:r>
            <a:r>
              <a:rPr lang="es-ES" sz="2400" dirty="0">
                <a:latin typeface="Arial" panose="020B0604020202020204" pitchFamily="34" charset="0"/>
              </a:rPr>
              <a:t>diferentes vías empleadas</a:t>
            </a:r>
            <a:r>
              <a:rPr lang="es-ES" sz="2400" dirty="0" smtClean="0">
                <a:latin typeface="Arial" panose="020B0604020202020204" pitchFamily="34" charset="0"/>
              </a:rPr>
              <a:t>.</a:t>
            </a:r>
          </a:p>
          <a:p>
            <a:pPr algn="just"/>
            <a:endParaRPr lang="es-ES" sz="2400" dirty="0">
              <a:latin typeface="Arial" panose="020B0604020202020204" pitchFamily="34" charset="0"/>
            </a:endParaRPr>
          </a:p>
          <a:p>
            <a:pPr marL="457200" indent="-457200" algn="just">
              <a:buFontTx/>
              <a:buChar char="-"/>
            </a:pPr>
            <a:r>
              <a:rPr lang="es-ES" sz="2400" dirty="0" smtClean="0">
                <a:latin typeface="Arial" panose="020B0604020202020204" pitchFamily="34" charset="0"/>
              </a:rPr>
              <a:t>De </a:t>
            </a:r>
            <a:r>
              <a:rPr lang="es-ES" sz="2400" dirty="0">
                <a:latin typeface="Arial" panose="020B0604020202020204" pitchFamily="34" charset="0"/>
              </a:rPr>
              <a:t>existir contradicciones al contrastar las diferentes fuentes de datos empíricos </a:t>
            </a:r>
            <a:r>
              <a:rPr lang="es-ES" sz="2400" dirty="0" smtClean="0">
                <a:latin typeface="Arial" panose="020B0604020202020204" pitchFamily="34" charset="0"/>
              </a:rPr>
              <a:t>se requiere </a:t>
            </a:r>
            <a:r>
              <a:rPr lang="es-ES" sz="2400" dirty="0">
                <a:latin typeface="Arial" panose="020B0604020202020204" pitchFamily="34" charset="0"/>
              </a:rPr>
              <a:t>buscar nuevas vías que permitan aproximarse lo más posible a la realidad</a:t>
            </a:r>
            <a:r>
              <a:rPr lang="es-ES" sz="2400" dirty="0" smtClean="0">
                <a:latin typeface="Arial" panose="020B0604020202020204" pitchFamily="34" charset="0"/>
              </a:rPr>
              <a:t>.</a:t>
            </a:r>
          </a:p>
          <a:p>
            <a:pPr marL="457200" indent="-457200" algn="just">
              <a:buFontTx/>
              <a:buChar char="-"/>
            </a:pPr>
            <a:endParaRPr lang="es-ES" sz="2400" dirty="0">
              <a:latin typeface="Arial" panose="020B0604020202020204" pitchFamily="34" charset="0"/>
            </a:endParaRPr>
          </a:p>
          <a:p>
            <a:pPr algn="just"/>
            <a:r>
              <a:rPr lang="es-ES" sz="2400" dirty="0">
                <a:latin typeface="Arial" panose="020B0604020202020204" pitchFamily="34" charset="0"/>
              </a:rPr>
              <a:t>- Determinar las regularidades </a:t>
            </a:r>
            <a:r>
              <a:rPr lang="es-ES" sz="2400" dirty="0" smtClean="0">
                <a:latin typeface="Arial" panose="020B0604020202020204" pitchFamily="34" charset="0"/>
              </a:rPr>
              <a:t>empíricas en el objeto</a:t>
            </a:r>
            <a:r>
              <a:rPr lang="es-ES" sz="2800" dirty="0" smtClean="0">
                <a:latin typeface="Arial" panose="020B0604020202020204" pitchFamily="34" charset="0"/>
              </a:rPr>
              <a:t>.</a:t>
            </a:r>
            <a:endParaRPr lang="es-ES" sz="2800" dirty="0">
              <a:latin typeface="Arial" panose="020B0604020202020204" pitchFamily="34" charset="0"/>
            </a:endParaRPr>
          </a:p>
          <a:p>
            <a:pPr algn="just"/>
            <a:endParaRPr lang="es-ES" sz="2400" dirty="0" smtClean="0">
              <a:latin typeface="Arial" panose="020B0604020202020204" pitchFamily="34" charset="0"/>
            </a:endParaRPr>
          </a:p>
        </p:txBody>
      </p:sp>
    </p:spTree>
    <p:extLst>
      <p:ext uri="{BB962C8B-B14F-4D97-AF65-F5344CB8AC3E}">
        <p14:creationId xmlns:p14="http://schemas.microsoft.com/office/powerpoint/2010/main" xmlns="" val="1331337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237129" y="363915"/>
            <a:ext cx="8740589" cy="5570756"/>
          </a:xfrm>
          <a:prstGeom prst="rect">
            <a:avLst/>
          </a:prstGeom>
          <a:ln>
            <a:solidFill>
              <a:schemeClr val="accent1"/>
            </a:solidFill>
          </a:ln>
        </p:spPr>
        <p:txBody>
          <a:bodyPr wrap="square">
            <a:spAutoFit/>
          </a:bodyPr>
          <a:lstStyle/>
          <a:p>
            <a:r>
              <a:rPr lang="es-ES" sz="2400" dirty="0" smtClean="0">
                <a:latin typeface="Arial" panose="020B0604020202020204" pitchFamily="34" charset="0"/>
                <a:cs typeface="Arial" panose="020B0604020202020204" pitchFamily="34" charset="0"/>
              </a:rPr>
              <a:t>Diagnosticar y pronosticar. Como conclusiones se debe llegar a las regularidades que revelen las insuficiencias y sus causas, así como las potencialidades, todo lo que permite prever:</a:t>
            </a:r>
          </a:p>
          <a:p>
            <a:r>
              <a:rPr lang="es-ES" sz="2400" dirty="0" smtClean="0">
                <a:latin typeface="Arial" panose="020B0604020202020204" pitchFamily="34" charset="0"/>
                <a:cs typeface="Arial" panose="020B0604020202020204" pitchFamily="34" charset="0"/>
              </a:rPr>
              <a:t>1. ¿Cuál será la futura evolución del objeto de no intervenirse en él?</a:t>
            </a:r>
          </a:p>
          <a:p>
            <a:r>
              <a:rPr lang="es-ES" sz="2400" dirty="0" smtClean="0">
                <a:latin typeface="Arial" panose="020B0604020202020204" pitchFamily="34" charset="0"/>
                <a:cs typeface="Arial" panose="020B0604020202020204" pitchFamily="34" charset="0"/>
              </a:rPr>
              <a:t>2. ¿Qué posibilidades reales existen de alcanzar el objetivo?</a:t>
            </a:r>
          </a:p>
          <a:p>
            <a:endParaRPr lang="es-ES" sz="2400" dirty="0" smtClean="0">
              <a:latin typeface="Arial" panose="020B0604020202020204" pitchFamily="34" charset="0"/>
              <a:cs typeface="Arial" panose="020B0604020202020204" pitchFamily="34" charset="0"/>
            </a:endParaRPr>
          </a:p>
          <a:p>
            <a:pPr algn="ctr"/>
            <a:r>
              <a:rPr lang="es-ES" sz="2400" b="1" dirty="0" smtClean="0">
                <a:latin typeface="Arial" panose="020B0604020202020204" pitchFamily="34" charset="0"/>
                <a:cs typeface="Arial" panose="020B0604020202020204" pitchFamily="34" charset="0"/>
              </a:rPr>
              <a:t>Ejemplos de la posible redacción del enunciado de esta tarea:</a:t>
            </a:r>
            <a:r>
              <a:rPr lang="es-ES" sz="2400" dirty="0" smtClean="0">
                <a:latin typeface="Arial" panose="020B0604020202020204" pitchFamily="34" charset="0"/>
                <a:cs typeface="Arial" panose="020B0604020202020204" pitchFamily="34" charset="0"/>
              </a:rPr>
              <a:t/>
            </a:r>
            <a:br>
              <a:rPr lang="es-ES" sz="2400" dirty="0" smtClean="0">
                <a:latin typeface="Arial" panose="020B0604020202020204" pitchFamily="34" charset="0"/>
                <a:cs typeface="Arial" panose="020B0604020202020204" pitchFamily="34" charset="0"/>
              </a:rPr>
            </a:br>
            <a:endParaRPr lang="es-ES" sz="2400" dirty="0">
              <a:latin typeface="Arial" panose="020B0604020202020204" pitchFamily="34" charset="0"/>
              <a:cs typeface="Arial" panose="020B0604020202020204" pitchFamily="34" charset="0"/>
            </a:endParaRPr>
          </a:p>
          <a:p>
            <a:r>
              <a:rPr lang="es-ES" sz="2400" dirty="0" smtClean="0">
                <a:latin typeface="Arial" panose="020B0604020202020204" pitchFamily="34" charset="0"/>
                <a:cs typeface="Arial" panose="020B0604020202020204" pitchFamily="34" charset="0"/>
              </a:rPr>
              <a:t>2. Caracterización del aprendizaje   las Habilidades Motrices Básicas  de los niños y niñas de primer grado en la clases de Educación Física.</a:t>
            </a:r>
          </a:p>
          <a:p>
            <a:endParaRPr lang="es-E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14130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32012" y="908720"/>
            <a:ext cx="9640180" cy="4832092"/>
          </a:xfrm>
          <a:prstGeom prst="rect">
            <a:avLst/>
          </a:prstGeom>
          <a:noFill/>
          <a:ln w="9525">
            <a:solidFill>
              <a:srgbClr val="002060"/>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just"/>
            <a:r>
              <a:rPr lang="es-ES" sz="2800" b="1" dirty="0">
                <a:latin typeface="Arial" panose="020B0604020202020204" pitchFamily="34" charset="0"/>
              </a:rPr>
              <a:t>3ra tarea</a:t>
            </a:r>
            <a:r>
              <a:rPr lang="es-ES" sz="2800" dirty="0">
                <a:latin typeface="Arial" panose="020B0604020202020204" pitchFamily="34" charset="0"/>
              </a:rPr>
              <a:t>. Modelación de la propuesta a implementar en la práctica escolar a partir de la remodelación teórica del campo en el objeto de investigación</a:t>
            </a:r>
            <a:r>
              <a:rPr lang="es-ES" sz="2800" dirty="0" smtClean="0">
                <a:latin typeface="Arial" panose="020B0604020202020204" pitchFamily="34" charset="0"/>
              </a:rPr>
              <a:t>.</a:t>
            </a:r>
          </a:p>
          <a:p>
            <a:pPr algn="just"/>
            <a:r>
              <a:rPr lang="es-ES" sz="2800" dirty="0" smtClean="0">
                <a:latin typeface="Arial" panose="020B0604020202020204" pitchFamily="34" charset="0"/>
              </a:rPr>
              <a:t>Con </a:t>
            </a:r>
            <a:r>
              <a:rPr lang="es-ES" sz="2800" dirty="0">
                <a:latin typeface="Arial" panose="020B0604020202020204" pitchFamily="34" charset="0"/>
              </a:rPr>
              <a:t>esta tarea se explican qué transformaciones se deben operar en el sistema para lograr su funcionamiento óptimo y qué se propone para lograrlas.</a:t>
            </a:r>
          </a:p>
          <a:p>
            <a:pPr algn="just"/>
            <a:endParaRPr lang="es-ES" sz="2800" dirty="0">
              <a:latin typeface="Arial" panose="020B0604020202020204" pitchFamily="34" charset="0"/>
            </a:endParaRPr>
          </a:p>
          <a:p>
            <a:pPr algn="just"/>
            <a:r>
              <a:rPr lang="es-ES" sz="2800" dirty="0" err="1">
                <a:latin typeface="Arial" panose="020B0604020202020204" pitchFamily="34" charset="0"/>
              </a:rPr>
              <a:t>Ej</a:t>
            </a:r>
            <a:r>
              <a:rPr lang="es-ES" sz="2800" dirty="0">
                <a:latin typeface="Arial" panose="020B0604020202020204" pitchFamily="34" charset="0"/>
              </a:rPr>
              <a:t>: 3. Elaboración de una estrategia física- recreativa para la potenciación de las HMB de niños y niñas de primer grado de la escuela primaria Oscar Lucero del Municipio Habana </a:t>
            </a:r>
            <a:r>
              <a:rPr lang="es-ES" sz="2800" dirty="0" smtClean="0">
                <a:latin typeface="Arial" panose="020B0604020202020204" pitchFamily="34" charset="0"/>
              </a:rPr>
              <a:t>Vieja.</a:t>
            </a:r>
            <a:endParaRPr lang="es-ES" sz="2800" dirty="0">
              <a:latin typeface="Arial" panose="020B0604020202020204" pitchFamily="34" charset="0"/>
            </a:endParaRPr>
          </a:p>
        </p:txBody>
      </p:sp>
    </p:spTree>
    <p:extLst>
      <p:ext uri="{BB962C8B-B14F-4D97-AF65-F5344CB8AC3E}">
        <p14:creationId xmlns:p14="http://schemas.microsoft.com/office/powerpoint/2010/main" xmlns="" val="1690933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1223681" y="262593"/>
            <a:ext cx="8269943" cy="5755422"/>
          </a:xfrm>
          <a:prstGeom prst="rect">
            <a:avLst/>
          </a:prstGeom>
          <a:noFill/>
          <a:ln w="9525">
            <a:solidFill>
              <a:schemeClr val="accent1"/>
            </a:solidFill>
            <a:miter lim="800000"/>
            <a:headEnd/>
            <a:tailEnd/>
          </a:ln>
          <a:effectLst/>
          <a:extLst>
            <a:ext uri="{909E8E84-426E-40DD-AFC4-6F175D3DCCD1}">
              <a14:hiddenFill xmlns:a14="http://schemas.microsoft.com/office/drawing/2010/main" xmlns="">
                <a:solidFill>
                  <a:schemeClr val="accent1"/>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just"/>
            <a:r>
              <a:rPr lang="es-ES" sz="2000" b="1" dirty="0">
                <a:latin typeface="Arial" panose="020B0604020202020204" pitchFamily="34" charset="0"/>
              </a:rPr>
              <a:t>4ta tarea. </a:t>
            </a:r>
            <a:r>
              <a:rPr lang="es-ES" sz="2400" dirty="0">
                <a:latin typeface="Arial" panose="020B0604020202020204" pitchFamily="34" charset="0"/>
              </a:rPr>
              <a:t>Validación de la propuesta.</a:t>
            </a:r>
          </a:p>
          <a:p>
            <a:pPr algn="just"/>
            <a:endParaRPr lang="es-ES" sz="2400" dirty="0" smtClean="0">
              <a:latin typeface="Arial" panose="020B0604020202020204" pitchFamily="34" charset="0"/>
            </a:endParaRPr>
          </a:p>
          <a:p>
            <a:pPr algn="just"/>
            <a:r>
              <a:rPr lang="es-ES" sz="2400" dirty="0" smtClean="0">
                <a:latin typeface="Arial" panose="020B0604020202020204" pitchFamily="34" charset="0"/>
              </a:rPr>
              <a:t>La </a:t>
            </a:r>
            <a:r>
              <a:rPr lang="es-ES" sz="2400" dirty="0">
                <a:latin typeface="Arial" panose="020B0604020202020204" pitchFamily="34" charset="0"/>
              </a:rPr>
              <a:t>validación es otro tema muy polémico en la actualidad. Muchos dudan de la confiabilidad científica de un experimento pedagógico, dado el nivel de subjetividad y las posibilidades de falsear los datos colectados.</a:t>
            </a:r>
          </a:p>
          <a:p>
            <a:pPr algn="just"/>
            <a:endParaRPr lang="es-ES" sz="2400" dirty="0" smtClean="0">
              <a:latin typeface="Arial" panose="020B0604020202020204" pitchFamily="34" charset="0"/>
            </a:endParaRPr>
          </a:p>
          <a:p>
            <a:pPr algn="just"/>
            <a:r>
              <a:rPr lang="es-ES" sz="2400" dirty="0" smtClean="0">
                <a:latin typeface="Arial" panose="020B0604020202020204" pitchFamily="34" charset="0"/>
              </a:rPr>
              <a:t>Esta </a:t>
            </a:r>
            <a:r>
              <a:rPr lang="es-ES" sz="2400" dirty="0">
                <a:latin typeface="Arial" panose="020B0604020202020204" pitchFamily="34" charset="0"/>
              </a:rPr>
              <a:t>etapa consiste en la ejecución controlada de la propuesta para comprobar si verdaderamente resuelve o no el problema y además, si no interfiere el logro de otros objetivos del trabajo en la escuela.</a:t>
            </a:r>
          </a:p>
          <a:p>
            <a:pPr algn="just"/>
            <a:r>
              <a:rPr lang="es-ES" sz="2400" dirty="0" err="1">
                <a:latin typeface="Arial" panose="020B0604020202020204" pitchFamily="34" charset="0"/>
              </a:rPr>
              <a:t>Ej</a:t>
            </a:r>
            <a:r>
              <a:rPr lang="es-ES" sz="3200" dirty="0">
                <a:latin typeface="Arial" panose="020B0604020202020204" pitchFamily="34" charset="0"/>
              </a:rPr>
              <a:t>: </a:t>
            </a:r>
            <a:r>
              <a:rPr lang="es-ES" sz="2400" dirty="0">
                <a:latin typeface="Arial" panose="020B0604020202020204" pitchFamily="34" charset="0"/>
              </a:rPr>
              <a:t>4. Valoración de la constatación empírica </a:t>
            </a:r>
            <a:r>
              <a:rPr lang="es-ES" sz="2400" dirty="0" smtClean="0">
                <a:latin typeface="Arial" panose="020B0604020202020204" pitchFamily="34" charset="0"/>
              </a:rPr>
              <a:t>de la estrategia física- recreativa en los niños y niñas de primer grado de la escuela primaria Oscar Lucero del Municipio Habana Vieja.</a:t>
            </a:r>
            <a:endParaRPr lang="es-ES" dirty="0">
              <a:latin typeface="Arial" panose="020B0604020202020204" pitchFamily="34" charset="0"/>
            </a:endParaRPr>
          </a:p>
        </p:txBody>
      </p:sp>
    </p:spTree>
    <p:extLst>
      <p:ext uri="{BB962C8B-B14F-4D97-AF65-F5344CB8AC3E}">
        <p14:creationId xmlns:p14="http://schemas.microsoft.com/office/powerpoint/2010/main" xmlns="" val="6252184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82588" y="408417"/>
            <a:ext cx="7853083" cy="4524315"/>
          </a:xfrm>
          <a:prstGeom prst="rect">
            <a:avLst/>
          </a:prstGeom>
          <a:ln>
            <a:solidFill>
              <a:schemeClr val="accent1"/>
            </a:solidFill>
          </a:ln>
        </p:spPr>
        <p:txBody>
          <a:bodyPr wrap="square">
            <a:spAutoFit/>
          </a:bodyPr>
          <a:lstStyle/>
          <a:p>
            <a:pPr algn="ctr"/>
            <a:r>
              <a:rPr lang="es-ES" b="1" u="sng" dirty="0" smtClean="0"/>
              <a:t>EJEMPLOS DE TAREAS  DE M. GUARDO EN RELACIÓN CON LAS PREGUNTAS ANTES PLANTEADAS EN LA DIAPOSITIVA 10</a:t>
            </a:r>
          </a:p>
          <a:p>
            <a:pPr algn="ctr"/>
            <a:endParaRPr lang="es-ES" b="1" u="sng" dirty="0" smtClean="0"/>
          </a:p>
          <a:p>
            <a:pPr marL="457200" indent="-457200" algn="ctr">
              <a:buAutoNum type="arabicPeriod"/>
            </a:pPr>
            <a:r>
              <a:rPr lang="es-ES" b="1" dirty="0" smtClean="0"/>
              <a:t>ESTUDIO DEL PROCESO DE EVOLUCIÓN HISTÓRICA DEL DEPORTE DE  BOXEO EN MATANZAS CON ÉNFASIS EN EL MUNICIPIO DE COLÓN.  </a:t>
            </a:r>
          </a:p>
          <a:p>
            <a:pPr marL="457200" indent="-457200" algn="ctr">
              <a:buAutoNum type="arabicPeriod"/>
            </a:pPr>
            <a:endParaRPr lang="es-ES" b="1" dirty="0" smtClean="0"/>
          </a:p>
          <a:p>
            <a:pPr marL="457200" indent="-457200" algn="ctr">
              <a:buAutoNum type="arabicPeriod" startAt="2"/>
            </a:pPr>
            <a:r>
              <a:rPr lang="es-ES" b="1" dirty="0" smtClean="0"/>
              <a:t>SELECCIÓN DE BOXEADORES COLOMBINOS QUE FORMARÁN PARTE DE LA MUESTRA DE LA INVESTIGACIÓN. </a:t>
            </a:r>
          </a:p>
          <a:p>
            <a:pPr marL="457200" indent="-457200" algn="ctr">
              <a:buAutoNum type="arabicPeriod" startAt="2"/>
            </a:pPr>
            <a:endParaRPr lang="es-ES" b="1" dirty="0" smtClean="0"/>
          </a:p>
          <a:p>
            <a:pPr marL="457200" indent="-457200" algn="ctr">
              <a:buAutoNum type="arabicPeriod" startAt="3"/>
            </a:pPr>
            <a:r>
              <a:rPr lang="es-ES" b="1" dirty="0" smtClean="0"/>
              <a:t>BÚSQUEDA DE INFORMACIÓN  SOBRE LAS EXPERIENCIAS  Y RESULTADOS DEPORTIVOS DE LOS BOXEADORES EN EL CONTEXTO HISTÓRICO-CONCRETO EN EL QUE SE DESARROLLARON LOS BOXEADORES DEL MUNICIPIO DE COLÓN. </a:t>
            </a:r>
          </a:p>
          <a:p>
            <a:pPr marL="457200" indent="-457200" algn="ctr">
              <a:buAutoNum type="arabicPeriod" startAt="3"/>
            </a:pPr>
            <a:endParaRPr lang="es-ES" b="1" dirty="0" smtClean="0"/>
          </a:p>
          <a:p>
            <a:pPr algn="ctr"/>
            <a:r>
              <a:rPr lang="es-ES" b="1" dirty="0" smtClean="0"/>
              <a:t>4.   DESCRIPCIÓN DE LAS RESEÑAS INDIVIDUALES DE LOS BOXEADORES SELECCIONADOS. </a:t>
            </a:r>
            <a:endParaRPr lang="es-ES" b="1" dirty="0"/>
          </a:p>
        </p:txBody>
      </p:sp>
    </p:spTree>
    <p:extLst>
      <p:ext uri="{BB962C8B-B14F-4D97-AF65-F5344CB8AC3E}">
        <p14:creationId xmlns:p14="http://schemas.microsoft.com/office/powerpoint/2010/main" xmlns="" val="28500092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82705" y="264367"/>
            <a:ext cx="10972800" cy="770493"/>
          </a:xfrm>
          <a:ln>
            <a:solidFill>
              <a:schemeClr val="accent2"/>
            </a:solidFill>
            <a:miter lim="800000"/>
            <a:headEnd/>
            <a:tailEnd/>
          </a:ln>
        </p:spPr>
        <p:txBody>
          <a:bodyPr>
            <a:normAutofit/>
          </a:bodyPr>
          <a:lstStyle/>
          <a:p>
            <a:pPr algn="ctr" eaLnBrk="1" hangingPunct="1"/>
            <a:r>
              <a:rPr lang="es-ES" sz="2000" b="1" dirty="0"/>
              <a:t>RELACIÓN ENTRE</a:t>
            </a:r>
            <a:r>
              <a:rPr lang="es-ES" sz="2400" b="1" dirty="0"/>
              <a:t> </a:t>
            </a:r>
            <a:r>
              <a:rPr lang="es-ES" sz="2000" b="1" dirty="0"/>
              <a:t>OBJETIVO-PREGUNTA CIENTÍFICA-TAREA CIENTÍFICA</a:t>
            </a:r>
          </a:p>
        </p:txBody>
      </p:sp>
      <p:graphicFrame>
        <p:nvGraphicFramePr>
          <p:cNvPr id="178204" name="Group 28"/>
          <p:cNvGraphicFramePr>
            <a:graphicFrameLocks noGrp="1"/>
          </p:cNvGraphicFramePr>
          <p:nvPr>
            <p:ph type="tbl" idx="1"/>
            <p:extLst>
              <p:ext uri="{D42A27DB-BD31-4B8C-83A1-F6EECF244321}">
                <p14:modId xmlns:p14="http://schemas.microsoft.com/office/powerpoint/2010/main" xmlns="" val="1677660567"/>
              </p:ext>
            </p:extLst>
          </p:nvPr>
        </p:nvGraphicFramePr>
        <p:xfrm>
          <a:off x="1304364" y="1773240"/>
          <a:ext cx="9251577" cy="3323196"/>
        </p:xfrm>
        <a:graphic>
          <a:graphicData uri="http://schemas.openxmlformats.org/drawingml/2006/table">
            <a:tbl>
              <a:tblPr/>
              <a:tblGrid>
                <a:gridCol w="3083859"/>
                <a:gridCol w="3083859"/>
                <a:gridCol w="3083859"/>
              </a:tblGrid>
              <a:tr h="86879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s-ES" sz="1800" b="1" i="0" u="none" strike="noStrike" cap="none" normalizeH="0" baseline="0" dirty="0" smtClean="0">
                          <a:ln>
                            <a:noFill/>
                          </a:ln>
                          <a:solidFill>
                            <a:schemeClr val="tx1"/>
                          </a:solidFill>
                          <a:effectLst/>
                          <a:latin typeface="Arial" charset="0"/>
                        </a:rPr>
                        <a:t>OBJETIVO ESPECÍFICO</a:t>
                      </a:r>
                    </a:p>
                  </a:txBody>
                  <a:tcPr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s-ES" sz="1800" b="1" i="0" u="none" strike="noStrike" cap="none" normalizeH="0" baseline="0" dirty="0" smtClean="0">
                          <a:ln>
                            <a:noFill/>
                          </a:ln>
                          <a:solidFill>
                            <a:schemeClr val="tx1"/>
                          </a:solidFill>
                          <a:effectLst/>
                          <a:latin typeface="Arial" charset="0"/>
                        </a:rPr>
                        <a:t>PREGUNTA CIENTÍFICA</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s-ES" sz="1800" b="1" i="0" u="none" strike="noStrike" cap="none" normalizeH="0" baseline="0" dirty="0" smtClean="0">
                          <a:ln>
                            <a:noFill/>
                          </a:ln>
                          <a:solidFill>
                            <a:schemeClr val="tx1"/>
                          </a:solidFill>
                          <a:effectLst/>
                          <a:latin typeface="Arial" charset="0"/>
                        </a:rPr>
                        <a:t>TAREA CIENTÍFICA</a:t>
                      </a:r>
                    </a:p>
                  </a:txBody>
                  <a:tcPr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45440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s-ES" sz="1800" b="0" i="0" u="none" strike="noStrike" cap="none" normalizeH="0" baseline="0" dirty="0" smtClean="0">
                          <a:ln>
                            <a:noFill/>
                          </a:ln>
                          <a:solidFill>
                            <a:schemeClr val="tx1"/>
                          </a:solidFill>
                          <a:effectLst/>
                          <a:latin typeface="Arial" charset="0"/>
                        </a:rPr>
                        <a:t>EVALUAR EL DESEMPEÑO DE LOS PROFESORES DE EDUCACIÓN FÍSICA DEL PRIMER CICLO DE LA ESCUELA…..</a:t>
                      </a:r>
                    </a:p>
                  </a:txBody>
                  <a:tcPr marT="45703" marB="4570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defRPr/>
                      </a:pPr>
                      <a:r>
                        <a:rPr kumimoji="0" lang="es-ES" sz="2000" b="0" i="0" u="none" strike="noStrike" cap="none" normalizeH="0" baseline="0" dirty="0" smtClean="0">
                          <a:ln>
                            <a:noFill/>
                          </a:ln>
                          <a:solidFill>
                            <a:schemeClr val="tx1"/>
                          </a:solidFill>
                          <a:effectLst/>
                          <a:latin typeface="Arial" charset="0"/>
                        </a:rPr>
                        <a:t>¿</a:t>
                      </a:r>
                      <a:r>
                        <a:rPr kumimoji="0" lang="es-ES" sz="1800" b="0" i="0" u="none" strike="noStrike" cap="none" normalizeH="0" baseline="0" dirty="0" smtClean="0">
                          <a:ln>
                            <a:noFill/>
                          </a:ln>
                          <a:solidFill>
                            <a:schemeClr val="tx1"/>
                          </a:solidFill>
                          <a:effectLst/>
                          <a:latin typeface="Arial" charset="0"/>
                        </a:rPr>
                        <a:t>CÓMO ES EL DESEMPEÑO DE LOS PROFESORES DE EDUCACIÓN FÍSICA DEL PRIMER CICLO DE LA ESCUELA…..</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r>
                        <a:rPr kumimoji="0" lang="es-ES" sz="1800" b="0" i="0" u="none" strike="noStrike" cap="none" normalizeH="0" baseline="0" dirty="0" smtClean="0">
                          <a:ln>
                            <a:noFill/>
                          </a:ln>
                          <a:solidFill>
                            <a:schemeClr val="tx1"/>
                          </a:solidFill>
                          <a:effectLst/>
                          <a:latin typeface="Arial" charset="0"/>
                        </a:rPr>
                        <a:t>  </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defRPr/>
                      </a:pPr>
                      <a:r>
                        <a:rPr kumimoji="0" lang="es-ES" sz="1800" b="0" i="0" u="none" strike="noStrike" cap="none" normalizeH="0" baseline="0" dirty="0" smtClean="0">
                          <a:ln>
                            <a:noFill/>
                          </a:ln>
                          <a:solidFill>
                            <a:schemeClr val="tx1"/>
                          </a:solidFill>
                          <a:effectLst/>
                          <a:latin typeface="Arial" charset="0"/>
                        </a:rPr>
                        <a:t>DIAGNÓSTICO DEL DESEMPEÑO DE LOS PROFESORES DE EDUCACIÓN FÍSICA DEL PRIMER CICLO DE LA ESCUELA…..</a:t>
                      </a:r>
                    </a:p>
                    <a:p>
                      <a:pPr marL="0" marR="0" lvl="0" indent="0" algn="ctr" defTabSz="914400" rtl="0" eaLnBrk="1" fontAlgn="base" latinLnBrk="0" hangingPunct="1">
                        <a:lnSpc>
                          <a:spcPct val="100000"/>
                        </a:lnSpc>
                        <a:spcBef>
                          <a:spcPct val="20000"/>
                        </a:spcBef>
                        <a:spcAft>
                          <a:spcPct val="0"/>
                        </a:spcAft>
                        <a:buClr>
                          <a:schemeClr val="hlink"/>
                        </a:buClr>
                        <a:buSzPct val="75000"/>
                        <a:buFont typeface="Wingdings" pitchFamily="2" charset="2"/>
                        <a:buNone/>
                        <a:tabLst/>
                      </a:pPr>
                      <a:endParaRPr kumimoji="0" lang="es-ES" sz="1800" b="0" i="0" u="none" strike="noStrike" cap="none" normalizeH="0" baseline="0" dirty="0" smtClean="0">
                        <a:ln>
                          <a:noFill/>
                        </a:ln>
                        <a:solidFill>
                          <a:schemeClr val="tx1"/>
                        </a:solidFill>
                        <a:effectLst/>
                        <a:latin typeface="Arial" charset="0"/>
                      </a:endParaRPr>
                    </a:p>
                  </a:txBody>
                  <a:tcPr marT="45703" marB="4570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 name="Rectángulo 1"/>
          <p:cNvSpPr/>
          <p:nvPr/>
        </p:nvSpPr>
        <p:spPr>
          <a:xfrm>
            <a:off x="8195224" y="665528"/>
            <a:ext cx="2928494" cy="369332"/>
          </a:xfrm>
          <a:prstGeom prst="rect">
            <a:avLst/>
          </a:prstGeom>
        </p:spPr>
        <p:txBody>
          <a:bodyPr wrap="none">
            <a:spAutoFit/>
          </a:bodyPr>
          <a:lstStyle/>
          <a:p>
            <a:r>
              <a:rPr lang="es-ES" b="1" dirty="0"/>
              <a:t>J. CEREZAL Y J. FIALLO (2004)</a:t>
            </a:r>
            <a:endParaRPr lang="es-ES" dirty="0"/>
          </a:p>
        </p:txBody>
      </p:sp>
    </p:spTree>
    <p:extLst>
      <p:ext uri="{BB962C8B-B14F-4D97-AF65-F5344CB8AC3E}">
        <p14:creationId xmlns:p14="http://schemas.microsoft.com/office/powerpoint/2010/main" xmlns="" val="40814203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58153" y="416858"/>
            <a:ext cx="9265023" cy="5262979"/>
          </a:xfrm>
          <a:prstGeom prst="rect">
            <a:avLst/>
          </a:prstGeom>
          <a:noFill/>
          <a:ln>
            <a:solidFill>
              <a:schemeClr val="accent1"/>
            </a:solidFill>
          </a:ln>
        </p:spPr>
        <p:txBody>
          <a:bodyPr wrap="square" rtlCol="0">
            <a:spAutoFit/>
          </a:bodyPr>
          <a:lstStyle/>
          <a:p>
            <a:pPr algn="ctr"/>
            <a:endParaRPr lang="es-ES" sz="2000" b="1" u="sng" dirty="0" smtClean="0">
              <a:latin typeface="Arial" panose="020B0604020202020204" pitchFamily="34" charset="0"/>
              <a:cs typeface="Arial" panose="020B0604020202020204" pitchFamily="34" charset="0"/>
            </a:endParaRPr>
          </a:p>
          <a:p>
            <a:pPr algn="ctr"/>
            <a:r>
              <a:rPr lang="es-ES" sz="2000" b="1" u="sng" dirty="0" smtClean="0">
                <a:latin typeface="Arial" panose="020B0604020202020204" pitchFamily="34" charset="0"/>
                <a:cs typeface="Arial" panose="020B0604020202020204" pitchFamily="34" charset="0"/>
              </a:rPr>
              <a:t>CONCLUSIONES </a:t>
            </a:r>
          </a:p>
          <a:p>
            <a:pPr algn="ctr"/>
            <a:endParaRPr lang="es-ES" sz="2000" b="1" u="sng" dirty="0" smtClean="0">
              <a:latin typeface="Arial" panose="020B0604020202020204" pitchFamily="34" charset="0"/>
              <a:cs typeface="Arial" panose="020B0604020202020204" pitchFamily="34" charset="0"/>
            </a:endParaRPr>
          </a:p>
          <a:p>
            <a:r>
              <a:rPr lang="es-CR" sz="2000" i="1" dirty="0" smtClean="0">
                <a:latin typeface="Arial" panose="020B0604020202020204" pitchFamily="34" charset="0"/>
                <a:cs typeface="Arial" panose="020B0604020202020204" pitchFamily="34" charset="0"/>
              </a:rPr>
              <a:t>Como se pudo apreciar </a:t>
            </a:r>
            <a:r>
              <a:rPr lang="es-CR" sz="2000" i="1" dirty="0">
                <a:latin typeface="Arial" panose="020B0604020202020204" pitchFamily="34" charset="0"/>
                <a:cs typeface="Arial" panose="020B0604020202020204" pitchFamily="34" charset="0"/>
              </a:rPr>
              <a:t> </a:t>
            </a:r>
            <a:r>
              <a:rPr lang="es-CR" sz="2000" i="1" dirty="0" smtClean="0">
                <a:latin typeface="Arial" panose="020B0604020202020204" pitchFamily="34" charset="0"/>
                <a:cs typeface="Arial" panose="020B0604020202020204" pitchFamily="34" charset="0"/>
              </a:rPr>
              <a:t>en lo abordado anteriormente y siguiendo los criterios de los autores citados:</a:t>
            </a:r>
          </a:p>
          <a:p>
            <a:pPr algn="ctr"/>
            <a:endParaRPr lang="es-CR" sz="2000" i="1" dirty="0" smtClean="0">
              <a:latin typeface="Arial" panose="020B0604020202020204" pitchFamily="34" charset="0"/>
              <a:cs typeface="Arial" panose="020B0604020202020204" pitchFamily="34" charset="0"/>
            </a:endParaRPr>
          </a:p>
          <a:p>
            <a:pPr algn="ctr"/>
            <a:r>
              <a:rPr lang="es-CR" sz="2000" i="1" dirty="0" smtClean="0">
                <a:latin typeface="Arial" panose="020B0604020202020204" pitchFamily="34" charset="0"/>
                <a:cs typeface="Arial" panose="020B0604020202020204" pitchFamily="34" charset="0"/>
              </a:rPr>
              <a:t>Regularmente</a:t>
            </a:r>
            <a:r>
              <a:rPr lang="es-CR" sz="2000" i="1" dirty="0">
                <a:latin typeface="Arial" panose="020B0604020202020204" pitchFamily="34" charset="0"/>
                <a:cs typeface="Arial" panose="020B0604020202020204" pitchFamily="34" charset="0"/>
              </a:rPr>
              <a:t>, de acuerdo con las experiencias extraídas de la práctica, todas las investigaciones transitan por varios </a:t>
            </a:r>
            <a:r>
              <a:rPr lang="es-CR" sz="2000" b="1" i="1" dirty="0">
                <a:latin typeface="Arial" panose="020B0604020202020204" pitchFamily="34" charset="0"/>
                <a:cs typeface="Arial" panose="020B0604020202020204" pitchFamily="34" charset="0"/>
              </a:rPr>
              <a:t>momentos esenciales:</a:t>
            </a:r>
            <a:endParaRPr lang="es-ES" sz="2000" dirty="0">
              <a:latin typeface="Arial" panose="020B0604020202020204" pitchFamily="34" charset="0"/>
              <a:cs typeface="Arial" panose="020B0604020202020204" pitchFamily="34" charset="0"/>
            </a:endParaRPr>
          </a:p>
          <a:p>
            <a:pPr algn="ctr"/>
            <a:r>
              <a:rPr lang="es-CR" sz="2000" b="1" i="1" dirty="0">
                <a:latin typeface="Arial" panose="020B0604020202020204" pitchFamily="34" charset="0"/>
                <a:cs typeface="Arial" panose="020B0604020202020204" pitchFamily="34" charset="0"/>
              </a:rPr>
              <a:t> </a:t>
            </a:r>
            <a:endParaRPr lang="es-ES" sz="2000" dirty="0">
              <a:latin typeface="Arial" panose="020B0604020202020204" pitchFamily="34" charset="0"/>
              <a:cs typeface="Arial" panose="020B0604020202020204" pitchFamily="34" charset="0"/>
            </a:endParaRPr>
          </a:p>
          <a:p>
            <a:pPr marL="457200" lvl="0" indent="-457200" algn="ctr">
              <a:buFont typeface="Wingdings" panose="05000000000000000000" pitchFamily="2" charset="2"/>
              <a:buChar char="Ø"/>
            </a:pPr>
            <a:r>
              <a:rPr lang="es-CR" sz="2000" i="1" dirty="0">
                <a:latin typeface="Arial" panose="020B0604020202020204" pitchFamily="34" charset="0"/>
                <a:cs typeface="Arial" panose="020B0604020202020204" pitchFamily="34" charset="0"/>
              </a:rPr>
              <a:t>Momento de </a:t>
            </a:r>
            <a:r>
              <a:rPr lang="es-CR" sz="2000" b="1" i="1" dirty="0">
                <a:latin typeface="Arial" panose="020B0604020202020204" pitchFamily="34" charset="0"/>
                <a:cs typeface="Arial" panose="020B0604020202020204" pitchFamily="34" charset="0"/>
              </a:rPr>
              <a:t>estudio histórico</a:t>
            </a:r>
            <a:r>
              <a:rPr lang="es-CR" sz="2000" i="1" dirty="0">
                <a:latin typeface="Arial" panose="020B0604020202020204" pitchFamily="34" charset="0"/>
                <a:cs typeface="Arial" panose="020B0604020202020204" pitchFamily="34" charset="0"/>
              </a:rPr>
              <a:t> sobre los antecedentes y el contexto del objeto.</a:t>
            </a:r>
            <a:endParaRPr lang="es-ES" sz="2000" dirty="0">
              <a:latin typeface="Arial" panose="020B0604020202020204" pitchFamily="34" charset="0"/>
              <a:cs typeface="Arial" panose="020B0604020202020204" pitchFamily="34" charset="0"/>
            </a:endParaRPr>
          </a:p>
          <a:p>
            <a:pPr marL="457200" lvl="0" indent="-457200" algn="ctr">
              <a:buFont typeface="Wingdings" panose="05000000000000000000" pitchFamily="2" charset="2"/>
              <a:buChar char="Ø"/>
            </a:pPr>
            <a:r>
              <a:rPr lang="es-CR" sz="2000" i="1" dirty="0">
                <a:latin typeface="Arial" panose="020B0604020202020204" pitchFamily="34" charset="0"/>
                <a:cs typeface="Arial" panose="020B0604020202020204" pitchFamily="34" charset="0"/>
              </a:rPr>
              <a:t>Momento de </a:t>
            </a:r>
            <a:r>
              <a:rPr lang="es-CR" sz="2000" b="1" i="1" dirty="0">
                <a:latin typeface="Arial" panose="020B0604020202020204" pitchFamily="34" charset="0"/>
                <a:cs typeface="Arial" panose="020B0604020202020204" pitchFamily="34" charset="0"/>
              </a:rPr>
              <a:t>estudio-diagnóstico</a:t>
            </a:r>
            <a:r>
              <a:rPr lang="es-CR" sz="2000" i="1" dirty="0">
                <a:latin typeface="Arial" panose="020B0604020202020204" pitchFamily="34" charset="0"/>
                <a:cs typeface="Arial" panose="020B0604020202020204" pitchFamily="34" charset="0"/>
              </a:rPr>
              <a:t> sobre el estado del objeto (el ser) y que junto con  el estudio histórico, permite comprender el movimiento del objeto.</a:t>
            </a:r>
            <a:endParaRPr lang="es-ES" sz="2000" dirty="0">
              <a:latin typeface="Arial" panose="020B0604020202020204" pitchFamily="34" charset="0"/>
              <a:cs typeface="Arial" panose="020B0604020202020204" pitchFamily="34" charset="0"/>
            </a:endParaRPr>
          </a:p>
          <a:p>
            <a:pPr marL="457200" lvl="0" indent="-457200" algn="ctr">
              <a:buFont typeface="Wingdings" panose="05000000000000000000" pitchFamily="2" charset="2"/>
              <a:buChar char="Ø"/>
            </a:pPr>
            <a:r>
              <a:rPr lang="es-CR" sz="2000" i="1" dirty="0">
                <a:latin typeface="Arial" panose="020B0604020202020204" pitchFamily="34" charset="0"/>
                <a:cs typeface="Arial" panose="020B0604020202020204" pitchFamily="34" charset="0"/>
              </a:rPr>
              <a:t>Momento de la </a:t>
            </a:r>
            <a:r>
              <a:rPr lang="es-CR" sz="2000" b="1" i="1" dirty="0">
                <a:latin typeface="Arial" panose="020B0604020202020204" pitchFamily="34" charset="0"/>
                <a:cs typeface="Arial" panose="020B0604020202020204" pitchFamily="34" charset="0"/>
              </a:rPr>
              <a:t>configuración de la estrategia de transformación</a:t>
            </a:r>
            <a:r>
              <a:rPr lang="es-CR" sz="2000" i="1" dirty="0">
                <a:latin typeface="Arial" panose="020B0604020202020204" pitchFamily="34" charset="0"/>
                <a:cs typeface="Arial" panose="020B0604020202020204" pitchFamily="34" charset="0"/>
              </a:rPr>
              <a:t> del objeto     (modelo del deber ser) y si fuera necesario, </a:t>
            </a:r>
            <a:endParaRPr lang="es-ES" sz="2000" dirty="0">
              <a:latin typeface="Arial" panose="020B0604020202020204" pitchFamily="34" charset="0"/>
              <a:cs typeface="Arial" panose="020B0604020202020204" pitchFamily="34" charset="0"/>
            </a:endParaRPr>
          </a:p>
          <a:p>
            <a:pPr lvl="0" algn="ctr"/>
            <a:r>
              <a:rPr lang="es-CR" sz="2000" i="1" dirty="0">
                <a:latin typeface="Arial" panose="020B0604020202020204" pitchFamily="34" charset="0"/>
                <a:cs typeface="Arial" panose="020B0604020202020204" pitchFamily="34" charset="0"/>
              </a:rPr>
              <a:t>Momento de </a:t>
            </a:r>
            <a:r>
              <a:rPr lang="es-CR" sz="2000" b="1" i="1" dirty="0">
                <a:latin typeface="Arial" panose="020B0604020202020204" pitchFamily="34" charset="0"/>
                <a:cs typeface="Arial" panose="020B0604020202020204" pitchFamily="34" charset="0"/>
              </a:rPr>
              <a:t>exploración empírica de factibilidad práctica.</a:t>
            </a:r>
            <a:endParaRPr lang="es-ES" sz="2000" dirty="0">
              <a:latin typeface="Arial" panose="020B0604020202020204" pitchFamily="34" charset="0"/>
              <a:cs typeface="Arial" panose="020B0604020202020204" pitchFamily="34" charset="0"/>
            </a:endParaRPr>
          </a:p>
          <a:p>
            <a:endParaRPr lang="es-E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68532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1196788" y="1306650"/>
            <a:ext cx="8565777" cy="3847207"/>
          </a:xfrm>
          <a:prstGeom prst="rect">
            <a:avLst/>
          </a:prstGeom>
          <a:ln>
            <a:solidFill>
              <a:schemeClr val="accent1"/>
            </a:solidFill>
          </a:ln>
        </p:spPr>
        <p:txBody>
          <a:bodyPr wrap="square">
            <a:spAutoFit/>
          </a:bodyPr>
          <a:lstStyle/>
          <a:p>
            <a:pPr algn="ctr"/>
            <a:r>
              <a:rPr lang="es-ES" sz="2400" dirty="0" smtClean="0"/>
              <a:t>DE FORMA QUE:</a:t>
            </a:r>
          </a:p>
          <a:p>
            <a:pPr algn="ctr"/>
            <a:endParaRPr lang="es-ES" sz="2400" dirty="0"/>
          </a:p>
          <a:p>
            <a:pPr algn="ctr"/>
            <a:r>
              <a:rPr lang="es-ES" sz="2400" dirty="0" smtClean="0"/>
              <a:t> EN TODO EL PROCESO CIENTÍFICO-INVESTIGATIVO, SE PUEDEN EMPLEAR INDISTINTAMENTE HIPÓTESIS CIENTÍFICAS Y DE TRABAJOS, PREGUNTAS CIENTÍFICAS Y DE TRABAJOS, </a:t>
            </a:r>
          </a:p>
          <a:p>
            <a:pPr algn="ctr"/>
            <a:endParaRPr lang="es-ES" sz="2400" dirty="0"/>
          </a:p>
          <a:p>
            <a:pPr algn="ctr"/>
            <a:r>
              <a:rPr lang="es-ES" sz="2400" dirty="0" smtClean="0"/>
              <a:t>TODO LO CUAL PROPICIA UN CAMINO COHERENTE HACIA LA SOLUCIÓN DE LOS MACRO Y MICRO PROBLEMAS QUE SURGEN DENTRO DE LA COMPLEJIDAD DEL ESTUDIO DEL FENÓMENO EDUCATIVO ABORDADO</a:t>
            </a:r>
            <a:r>
              <a:rPr lang="es-ES" sz="2800" dirty="0" smtClean="0"/>
              <a:t>.</a:t>
            </a:r>
            <a:endParaRPr lang="es-ES" sz="2800" dirty="0"/>
          </a:p>
        </p:txBody>
      </p:sp>
    </p:spTree>
    <p:extLst>
      <p:ext uri="{BB962C8B-B14F-4D97-AF65-F5344CB8AC3E}">
        <p14:creationId xmlns:p14="http://schemas.microsoft.com/office/powerpoint/2010/main" xmlns="" val="2822785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658906" y="256577"/>
            <a:ext cx="8243047" cy="5139869"/>
          </a:xfrm>
          <a:prstGeom prst="rect">
            <a:avLst/>
          </a:prstGeom>
          <a:ln>
            <a:solidFill>
              <a:srgbClr val="002060"/>
            </a:solidFill>
          </a:ln>
        </p:spPr>
        <p:txBody>
          <a:bodyPr wrap="square">
            <a:spAutoFit/>
          </a:bodyPr>
          <a:lstStyle/>
          <a:p>
            <a:r>
              <a:rPr lang="es-ES" sz="1600" b="1" dirty="0" smtClean="0">
                <a:latin typeface="Arial" panose="020B0604020202020204" pitchFamily="34" charset="0"/>
                <a:cs typeface="Arial" panose="020B0604020202020204" pitchFamily="34" charset="0"/>
              </a:rPr>
              <a:t>EVALUACIÓN (PREGUNTA ESCRITA) </a:t>
            </a:r>
            <a:r>
              <a:rPr lang="es-ES" sz="1600" b="1" dirty="0" err="1" smtClean="0">
                <a:latin typeface="Arial" panose="020B0604020202020204" pitchFamily="34" charset="0"/>
                <a:cs typeface="Arial" panose="020B0604020202020204" pitchFamily="34" charset="0"/>
              </a:rPr>
              <a:t>Diapo</a:t>
            </a:r>
            <a:r>
              <a:rPr lang="es-ES" sz="1600" b="1" dirty="0" smtClean="0">
                <a:latin typeface="Arial" panose="020B0604020202020204" pitchFamily="34" charset="0"/>
                <a:cs typeface="Arial" panose="020B0604020202020204" pitchFamily="34" charset="0"/>
              </a:rPr>
              <a:t> del profesor no se le copia a los estudiantes</a:t>
            </a:r>
          </a:p>
          <a:p>
            <a:endParaRPr lang="es-ES" b="1" dirty="0" smtClean="0">
              <a:latin typeface="Arial" panose="020B0604020202020204" pitchFamily="34" charset="0"/>
              <a:cs typeface="Arial" panose="020B0604020202020204" pitchFamily="34" charset="0"/>
            </a:endParaRPr>
          </a:p>
          <a:p>
            <a:pPr algn="just"/>
            <a:r>
              <a:rPr lang="es-ES" b="1" dirty="0" smtClean="0">
                <a:latin typeface="Arial" panose="020B0604020202020204" pitchFamily="34" charset="0"/>
                <a:cs typeface="Arial" panose="020B0604020202020204" pitchFamily="34" charset="0"/>
              </a:rPr>
              <a:t>¿CUÁL ES LA UTILIDAD DE LA HIPÓTESIS EN LA INVESTIGACIÓN CIENTÍFICA?</a:t>
            </a:r>
          </a:p>
          <a:p>
            <a:pPr algn="just"/>
            <a:r>
              <a:rPr lang="es-ES" b="1" dirty="0" smtClean="0">
                <a:latin typeface="Arial" panose="020B0604020202020204" pitchFamily="34" charset="0"/>
                <a:cs typeface="Arial" panose="020B0604020202020204" pitchFamily="34" charset="0"/>
              </a:rPr>
              <a:t> </a:t>
            </a:r>
          </a:p>
          <a:p>
            <a:pPr algn="just"/>
            <a:r>
              <a:rPr lang="es-ES" dirty="0" smtClean="0">
                <a:latin typeface="Arial" panose="020B0604020202020204" pitchFamily="34" charset="0"/>
                <a:cs typeface="Arial" panose="020B0604020202020204" pitchFamily="34" charset="0"/>
              </a:rPr>
              <a:t>1</a:t>
            </a:r>
            <a:r>
              <a:rPr lang="es-ES" sz="2000" b="1" dirty="0" smtClean="0">
                <a:latin typeface="Arial" panose="020B0604020202020204" pitchFamily="34" charset="0"/>
                <a:cs typeface="Arial" panose="020B0604020202020204" pitchFamily="34" charset="0"/>
              </a:rPr>
              <a:t>. Constituyen guías de la investigación. </a:t>
            </a:r>
          </a:p>
          <a:p>
            <a:pPr algn="just"/>
            <a:r>
              <a:rPr lang="es-ES" dirty="0" smtClean="0">
                <a:latin typeface="Arial" panose="020B0604020202020204" pitchFamily="34" charset="0"/>
                <a:cs typeface="Arial" panose="020B0604020202020204" pitchFamily="34" charset="0"/>
              </a:rPr>
              <a:t>• Nos ayuda a buscar el conocimiento, proporciona lógica al estudio, son </a:t>
            </a:r>
          </a:p>
          <a:p>
            <a:pPr algn="just"/>
            <a:r>
              <a:rPr lang="es-ES" dirty="0" smtClean="0">
                <a:latin typeface="Arial" panose="020B0604020202020204" pitchFamily="34" charset="0"/>
                <a:cs typeface="Arial" panose="020B0604020202020204" pitchFamily="34" charset="0"/>
              </a:rPr>
              <a:t>objetivos para la acción. </a:t>
            </a:r>
          </a:p>
          <a:p>
            <a:pPr algn="just"/>
            <a:r>
              <a:rPr lang="es-ES" dirty="0" smtClean="0">
                <a:latin typeface="Arial" panose="020B0604020202020204" pitchFamily="34" charset="0"/>
                <a:cs typeface="Arial" panose="020B0604020202020204" pitchFamily="34" charset="0"/>
              </a:rPr>
              <a:t>2. </a:t>
            </a:r>
            <a:r>
              <a:rPr lang="es-ES" sz="2000" b="1" dirty="0" smtClean="0">
                <a:latin typeface="Arial" panose="020B0604020202020204" pitchFamily="34" charset="0"/>
                <a:cs typeface="Arial" panose="020B0604020202020204" pitchFamily="34" charset="0"/>
              </a:rPr>
              <a:t>Tienen función descriptiva y explicativa. </a:t>
            </a:r>
          </a:p>
          <a:p>
            <a:pPr algn="just"/>
            <a:r>
              <a:rPr lang="es-ES" dirty="0" smtClean="0">
                <a:latin typeface="Arial" panose="020B0604020202020204" pitchFamily="34" charset="0"/>
                <a:cs typeface="Arial" panose="020B0604020202020204" pitchFamily="34" charset="0"/>
              </a:rPr>
              <a:t>• La evidencia empírica a favor o en contra del fenómeno que se estudia, </a:t>
            </a:r>
          </a:p>
          <a:p>
            <a:pPr algn="just"/>
            <a:r>
              <a:rPr lang="es-ES" dirty="0" smtClean="0">
                <a:latin typeface="Arial" panose="020B0604020202020204" pitchFamily="34" charset="0"/>
                <a:cs typeface="Arial" panose="020B0604020202020204" pitchFamily="34" charset="0"/>
              </a:rPr>
              <a:t>incrementa o descubre sobre ese fenómeno. </a:t>
            </a:r>
          </a:p>
          <a:p>
            <a:pPr algn="just"/>
            <a:r>
              <a:rPr lang="es-ES" dirty="0" smtClean="0">
                <a:latin typeface="Arial" panose="020B0604020202020204" pitchFamily="34" charset="0"/>
                <a:cs typeface="Arial" panose="020B0604020202020204" pitchFamily="34" charset="0"/>
              </a:rPr>
              <a:t>3. </a:t>
            </a:r>
            <a:r>
              <a:rPr lang="es-ES" sz="2000" b="1" dirty="0" smtClean="0">
                <a:latin typeface="Arial" panose="020B0604020202020204" pitchFamily="34" charset="0"/>
                <a:cs typeface="Arial" panose="020B0604020202020204" pitchFamily="34" charset="0"/>
              </a:rPr>
              <a:t>Prueba teorías. </a:t>
            </a:r>
          </a:p>
          <a:p>
            <a:pPr algn="just"/>
            <a:r>
              <a:rPr lang="es-ES" dirty="0" smtClean="0">
                <a:latin typeface="Arial" panose="020B0604020202020204" pitchFamily="34" charset="0"/>
                <a:cs typeface="Arial" panose="020B0604020202020204" pitchFamily="34" charset="0"/>
              </a:rPr>
              <a:t>• Siempre que la evidencia sea a favor, la teoría se hace cada vez más </a:t>
            </a:r>
          </a:p>
          <a:p>
            <a:pPr algn="just"/>
            <a:r>
              <a:rPr lang="es-ES" dirty="0" smtClean="0">
                <a:latin typeface="Arial" panose="020B0604020202020204" pitchFamily="34" charset="0"/>
                <a:cs typeface="Arial" panose="020B0604020202020204" pitchFamily="34" charset="0"/>
              </a:rPr>
              <a:t>fuerte. </a:t>
            </a:r>
          </a:p>
          <a:p>
            <a:pPr algn="just"/>
            <a:r>
              <a:rPr lang="es-ES" dirty="0" smtClean="0">
                <a:latin typeface="Arial" panose="020B0604020202020204" pitchFamily="34" charset="0"/>
                <a:cs typeface="Arial" panose="020B0604020202020204" pitchFamily="34" charset="0"/>
              </a:rPr>
              <a:t>4. </a:t>
            </a:r>
            <a:r>
              <a:rPr lang="es-ES" sz="2000" b="1" dirty="0" smtClean="0">
                <a:latin typeface="Arial" panose="020B0604020202020204" pitchFamily="34" charset="0"/>
                <a:cs typeface="Arial" panose="020B0604020202020204" pitchFamily="34" charset="0"/>
              </a:rPr>
              <a:t>Sugiere teorías. </a:t>
            </a:r>
          </a:p>
          <a:p>
            <a:pPr algn="just"/>
            <a:r>
              <a:rPr lang="es-ES" dirty="0" smtClean="0">
                <a:latin typeface="Arial" panose="020B0604020202020204" pitchFamily="34" charset="0"/>
                <a:cs typeface="Arial" panose="020B0604020202020204" pitchFamily="34" charset="0"/>
              </a:rPr>
              <a:t>• Como resultado de la prueba de una hipótesis se puede construir teorías o </a:t>
            </a:r>
          </a:p>
          <a:p>
            <a:pPr algn="just"/>
            <a:r>
              <a:rPr lang="es-ES" dirty="0" smtClean="0">
                <a:latin typeface="Arial" panose="020B0604020202020204" pitchFamily="34" charset="0"/>
                <a:cs typeface="Arial" panose="020B0604020202020204" pitchFamily="34" charset="0"/>
              </a:rPr>
              <a:t>bases para esta. </a:t>
            </a:r>
            <a:endParaRPr lang="es-E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850788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1586753" y="908050"/>
            <a:ext cx="7893424" cy="3416320"/>
          </a:xfrm>
          <a:prstGeom prst="rect">
            <a:avLst/>
          </a:prstGeom>
          <a:noFill/>
          <a:ln>
            <a:solidFill>
              <a:srgbClr val="002060"/>
            </a:solidFill>
          </a:ln>
        </p:spPr>
        <p:txBody>
          <a:bodyPr wrap="square">
            <a:spAutoFit/>
          </a:bodyPr>
          <a:lstStyle/>
          <a:p>
            <a:pPr algn="ctr">
              <a:defRPr/>
            </a:pPr>
            <a:r>
              <a:rPr lang="es-ES" sz="2400" b="1" dirty="0" smtClean="0"/>
              <a:t>TEMA 3</a:t>
            </a:r>
            <a:endParaRPr lang="es-ES" sz="2400" b="1" dirty="0" smtClean="0"/>
          </a:p>
          <a:p>
            <a:pPr algn="ctr">
              <a:defRPr/>
            </a:pPr>
            <a:endParaRPr lang="es-ES" sz="2000" b="1" dirty="0"/>
          </a:p>
          <a:p>
            <a:pPr algn="ctr"/>
            <a:r>
              <a:rPr lang="es-ES" sz="2000" dirty="0" smtClean="0"/>
              <a:t>1. </a:t>
            </a:r>
            <a:r>
              <a:rPr lang="es-ES" sz="2400" b="1" dirty="0" smtClean="0"/>
              <a:t>LAS PREGUNTAS CIENTÍFICAS. DEFINICIÓN. METODOLOGÍA PARA SU ELABORACIÓN. </a:t>
            </a:r>
          </a:p>
          <a:p>
            <a:pPr algn="ctr"/>
            <a:endParaRPr lang="es-ES" sz="2400" b="1" dirty="0" smtClean="0"/>
          </a:p>
          <a:p>
            <a:pPr algn="ctr"/>
            <a:r>
              <a:rPr lang="es-ES" sz="2400" b="1" dirty="0" smtClean="0"/>
              <a:t>2. LAS TAREAS DE INVESTIGACIÓN. DEFINICIÓN. METODOLOGÍA PARA SU ELABORACIÓN.</a:t>
            </a:r>
          </a:p>
          <a:p>
            <a:pPr algn="ctr">
              <a:defRPr/>
            </a:pPr>
            <a:endParaRPr lang="es-ES" sz="2800" b="1" dirty="0" smtClean="0"/>
          </a:p>
          <a:p>
            <a:pPr algn="ctr">
              <a:defRPr/>
            </a:pPr>
            <a:endParaRPr lang="es-ES" sz="2400" b="1" dirty="0"/>
          </a:p>
        </p:txBody>
      </p:sp>
    </p:spTree>
    <p:extLst>
      <p:ext uri="{BB962C8B-B14F-4D97-AF65-F5344CB8AC3E}">
        <p14:creationId xmlns:p14="http://schemas.microsoft.com/office/powerpoint/2010/main" xmlns="" val="1076409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208215" y="981075"/>
            <a:ext cx="6532374" cy="3693319"/>
          </a:xfrm>
          <a:prstGeom prst="rect">
            <a:avLst/>
          </a:prstGeom>
          <a:noFill/>
          <a:ln>
            <a:solidFill>
              <a:schemeClr val="tx1"/>
            </a:solidFill>
          </a:ln>
        </p:spPr>
        <p:txBody>
          <a:bodyPr wrap="square">
            <a:spAutoFit/>
          </a:bodyPr>
          <a:lstStyle/>
          <a:p>
            <a:pPr algn="ctr">
              <a:defRPr/>
            </a:pPr>
            <a:r>
              <a:rPr lang="es-ES" sz="2400" b="1" dirty="0"/>
              <a:t>OBJETIVOS</a:t>
            </a:r>
          </a:p>
          <a:p>
            <a:pPr algn="ctr">
              <a:defRPr/>
            </a:pPr>
            <a:endParaRPr lang="es-ES" b="1" dirty="0"/>
          </a:p>
          <a:p>
            <a:pPr marL="457200" indent="-457200" algn="ctr">
              <a:buFont typeface="+mj-lt"/>
              <a:buAutoNum type="arabicPeriod"/>
              <a:defRPr/>
            </a:pPr>
            <a:r>
              <a:rPr lang="es-ES" sz="2400" b="1" dirty="0"/>
              <a:t>CARACTERIZAR </a:t>
            </a:r>
            <a:r>
              <a:rPr lang="es-ES" sz="2400" b="1" dirty="0" smtClean="0"/>
              <a:t>LAS PREGUNTAS </a:t>
            </a:r>
            <a:r>
              <a:rPr lang="es-ES" sz="2400" b="1" dirty="0"/>
              <a:t>CIENTÍFICA.</a:t>
            </a:r>
          </a:p>
          <a:p>
            <a:pPr marL="457200" indent="-457200" algn="ctr">
              <a:buFont typeface="+mj-lt"/>
              <a:buAutoNum type="arabicPeriod"/>
              <a:defRPr/>
            </a:pPr>
            <a:endParaRPr lang="es-ES" sz="2400" b="1" dirty="0"/>
          </a:p>
          <a:p>
            <a:pPr marL="457200" indent="-457200" algn="ctr">
              <a:buFont typeface="+mj-lt"/>
              <a:buAutoNum type="arabicPeriod"/>
              <a:defRPr/>
            </a:pPr>
            <a:r>
              <a:rPr lang="es-ES" sz="2400" b="1" dirty="0" smtClean="0"/>
              <a:t>DISEÑAR LAS PREGUNTAS CIENTÍFICAS ATENDIENDO A </a:t>
            </a:r>
            <a:r>
              <a:rPr lang="es-ES" sz="2400" b="1" dirty="0"/>
              <a:t>LOS </a:t>
            </a:r>
            <a:r>
              <a:rPr lang="es-ES" sz="2400" b="1" dirty="0" smtClean="0"/>
              <a:t>COMPONENTES PARA SUFORMULACIÓN.</a:t>
            </a:r>
          </a:p>
          <a:p>
            <a:pPr marL="457200" indent="-457200" algn="ctr">
              <a:buFont typeface="+mj-lt"/>
              <a:buAutoNum type="arabicPeriod"/>
              <a:defRPr/>
            </a:pPr>
            <a:endParaRPr lang="es-ES" sz="2400" b="1" dirty="0"/>
          </a:p>
          <a:p>
            <a:pPr marL="457200" indent="-457200" algn="ctr">
              <a:buFont typeface="+mj-lt"/>
              <a:buAutoNum type="arabicPeriod"/>
              <a:defRPr/>
            </a:pPr>
            <a:endParaRPr lang="es-ES" sz="2800" b="1" dirty="0"/>
          </a:p>
          <a:p>
            <a:pPr algn="ctr">
              <a:defRPr/>
            </a:pPr>
            <a:endParaRPr lang="es-ES" sz="2000" b="1" dirty="0"/>
          </a:p>
        </p:txBody>
      </p:sp>
    </p:spTree>
    <p:extLst>
      <p:ext uri="{BB962C8B-B14F-4D97-AF65-F5344CB8AC3E}">
        <p14:creationId xmlns:p14="http://schemas.microsoft.com/office/powerpoint/2010/main" xmlns="" val="895369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19288" y="333375"/>
            <a:ext cx="8291512" cy="1150938"/>
          </a:xfrm>
        </p:spPr>
        <p:txBody>
          <a:bodyPr>
            <a:normAutofit/>
          </a:bodyPr>
          <a:lstStyle/>
          <a:p>
            <a:pPr algn="ctr" eaLnBrk="1" hangingPunct="1"/>
            <a:r>
              <a:rPr lang="es-ES" sz="2800" b="1" dirty="0" smtClean="0"/>
              <a:t>LAS PREGUNTAS </a:t>
            </a:r>
            <a:r>
              <a:rPr lang="es-ES" sz="2800" b="1" dirty="0"/>
              <a:t>CIENTÍFICA</a:t>
            </a:r>
            <a:br>
              <a:rPr lang="es-ES" sz="2800" b="1" dirty="0"/>
            </a:br>
            <a:endParaRPr lang="es-ES" sz="2800" b="1" dirty="0"/>
          </a:p>
        </p:txBody>
      </p:sp>
      <p:sp>
        <p:nvSpPr>
          <p:cNvPr id="174083" name="Rectangle 3"/>
          <p:cNvSpPr>
            <a:spLocks noGrp="1" noChangeArrowheads="1"/>
          </p:cNvSpPr>
          <p:nvPr>
            <p:ph idx="1"/>
          </p:nvPr>
        </p:nvSpPr>
        <p:spPr>
          <a:xfrm>
            <a:off x="968188" y="1844674"/>
            <a:ext cx="8875059" cy="3507255"/>
          </a:xfrm>
        </p:spPr>
        <p:style>
          <a:lnRef idx="2">
            <a:schemeClr val="accent1"/>
          </a:lnRef>
          <a:fillRef idx="1">
            <a:schemeClr val="lt1"/>
          </a:fillRef>
          <a:effectRef idx="0">
            <a:schemeClr val="accent1"/>
          </a:effectRef>
          <a:fontRef idx="minor">
            <a:schemeClr val="dk1"/>
          </a:fontRef>
        </p:style>
        <p:txBody>
          <a:bodyPr>
            <a:noAutofit/>
          </a:bodyPr>
          <a:lstStyle/>
          <a:p>
            <a:pPr algn="ctr" eaLnBrk="1" hangingPunct="1">
              <a:lnSpc>
                <a:spcPct val="150000"/>
              </a:lnSpc>
              <a:buFont typeface="Wingdings" panose="05000000000000000000" pitchFamily="2" charset="2"/>
              <a:buNone/>
              <a:defRPr/>
            </a:pPr>
            <a:r>
              <a:rPr lang="es-ES" sz="3200" dirty="0" smtClean="0">
                <a:effectLst>
                  <a:outerShdw blurRad="38100" dist="38100" dir="2700000" algn="tl">
                    <a:srgbClr val="000000"/>
                  </a:outerShdw>
                </a:effectLst>
                <a:latin typeface="Arial" panose="020B0604020202020204" pitchFamily="34" charset="0"/>
                <a:cs typeface="Arial" panose="020B0604020202020204" pitchFamily="34" charset="0"/>
              </a:rPr>
              <a:t>   </a:t>
            </a:r>
            <a:r>
              <a:rPr lang="es-ES" b="1" dirty="0" smtClean="0">
                <a:latin typeface="Arial" panose="020B0604020202020204" pitchFamily="34" charset="0"/>
                <a:cs typeface="Arial" panose="020B0604020202020204" pitchFamily="34" charset="0"/>
              </a:rPr>
              <a:t>SISTEMA DE INTERROGANTES, QUE SE DERIVAN DEL PROBLEMA CIENTÍFICO Y QUE ORIENTAN AL INVESTIGADOR  DURANTE EL DESARROLLO DEL ESTUDIO, EN LA BÚSQUEDA DEL RESULTADO ESPERADO PARA LOGRAR EL OBJETIVO</a:t>
            </a:r>
            <a:endParaRPr lang="es-ES" sz="24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9966009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08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408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838200" y="365125"/>
            <a:ext cx="10515600" cy="925793"/>
          </a:xfrm>
        </p:spPr>
        <p:txBody>
          <a:bodyPr/>
          <a:lstStyle/>
          <a:p>
            <a:pPr algn="ctr" eaLnBrk="1" hangingPunct="1"/>
            <a:r>
              <a:rPr lang="es-ES" sz="3200" b="1" dirty="0" smtClean="0"/>
              <a:t>ALGUNAS ACLARACIONES</a:t>
            </a:r>
            <a:r>
              <a:rPr lang="es-ES" sz="1400" dirty="0"/>
              <a:t/>
            </a:r>
            <a:br>
              <a:rPr lang="es-ES" sz="1400" dirty="0"/>
            </a:br>
            <a:r>
              <a:rPr lang="es-ES" sz="1800" b="1" dirty="0"/>
              <a:t>J. CEREZAL Y J. FIALLO (2004)</a:t>
            </a:r>
            <a:endParaRPr lang="es-ES" b="1" dirty="0" smtClean="0"/>
          </a:p>
        </p:txBody>
      </p:sp>
      <p:sp>
        <p:nvSpPr>
          <p:cNvPr id="175107" name="Rectangle 3"/>
          <p:cNvSpPr>
            <a:spLocks noGrp="1" noChangeArrowheads="1"/>
          </p:cNvSpPr>
          <p:nvPr>
            <p:ph idx="1"/>
          </p:nvPr>
        </p:nvSpPr>
        <p:spPr>
          <a:xfrm>
            <a:off x="999564" y="1453963"/>
            <a:ext cx="9556377" cy="3951755"/>
          </a:xfrm>
          <a:solidFill>
            <a:schemeClr val="bg1"/>
          </a:solidFill>
          <a:ln>
            <a:solidFill>
              <a:srgbClr val="002060"/>
            </a:solidFill>
          </a:ln>
        </p:spPr>
        <p:txBody>
          <a:bodyPr>
            <a:noAutofit/>
          </a:bodyPr>
          <a:lstStyle/>
          <a:p>
            <a:pPr algn="ctr" eaLnBrk="1" hangingPunct="1">
              <a:lnSpc>
                <a:spcPct val="90000"/>
              </a:lnSpc>
              <a:defRPr/>
            </a:pPr>
            <a:endParaRPr lang="es-ES" sz="2000" b="1" dirty="0" smtClean="0">
              <a:latin typeface="+mj-lt"/>
              <a:cs typeface="Arial" panose="020B0604020202020204" pitchFamily="34" charset="0"/>
            </a:endParaRPr>
          </a:p>
          <a:p>
            <a:pPr algn="ctr" eaLnBrk="1" hangingPunct="1">
              <a:lnSpc>
                <a:spcPct val="90000"/>
              </a:lnSpc>
              <a:defRPr/>
            </a:pPr>
            <a:r>
              <a:rPr lang="es-ES" sz="2000" b="1" dirty="0" smtClean="0">
                <a:latin typeface="+mj-lt"/>
                <a:cs typeface="Arial" panose="020B0604020202020204" pitchFamily="34" charset="0"/>
              </a:rPr>
              <a:t>LA </a:t>
            </a:r>
            <a:r>
              <a:rPr lang="es-ES" sz="2000" b="1" dirty="0">
                <a:latin typeface="+mj-lt"/>
                <a:cs typeface="Arial" panose="020B0604020202020204" pitchFamily="34" charset="0"/>
              </a:rPr>
              <a:t>CANTIDAD DE PREGUNTAS CIENTÍFICAS NO ESTÁ DETERMINADA, DEPENDE DEL ALCANCE DE LA INVESTIGACIÓN, SE FORMULAN TANTAS COMO SEAN NECESARIAS PARA ABARCAR TODO EL PROBLEMA DE LA </a:t>
            </a:r>
            <a:r>
              <a:rPr lang="es-ES" sz="2000" b="1" dirty="0" smtClean="0">
                <a:latin typeface="+mj-lt"/>
                <a:cs typeface="Arial" panose="020B0604020202020204" pitchFamily="34" charset="0"/>
              </a:rPr>
              <a:t>INVESTIGACIÓN</a:t>
            </a:r>
          </a:p>
          <a:p>
            <a:pPr algn="ctr" eaLnBrk="1" hangingPunct="1">
              <a:lnSpc>
                <a:spcPct val="90000"/>
              </a:lnSpc>
              <a:defRPr/>
            </a:pPr>
            <a:endParaRPr lang="es-ES" sz="2000" b="1" dirty="0">
              <a:latin typeface="+mj-lt"/>
              <a:cs typeface="Arial" panose="020B0604020202020204" pitchFamily="34" charset="0"/>
            </a:endParaRPr>
          </a:p>
          <a:p>
            <a:pPr algn="ctr" eaLnBrk="1" hangingPunct="1">
              <a:lnSpc>
                <a:spcPct val="90000"/>
              </a:lnSpc>
              <a:defRPr/>
            </a:pPr>
            <a:r>
              <a:rPr lang="es-ES" sz="2000" b="1" dirty="0">
                <a:latin typeface="+mj-lt"/>
                <a:cs typeface="Arial" panose="020B0604020202020204" pitchFamily="34" charset="0"/>
              </a:rPr>
              <a:t>DEBEN TENER UNA FORMULACIÓN PRECISA Y OFRECER LA CAPACIDAD DE ORIENTACIÓN DE LA </a:t>
            </a:r>
            <a:r>
              <a:rPr lang="es-ES" sz="2000" b="1" dirty="0" smtClean="0">
                <a:latin typeface="+mj-lt"/>
                <a:cs typeface="Arial" panose="020B0604020202020204" pitchFamily="34" charset="0"/>
              </a:rPr>
              <a:t>INVESTIGACIÓN</a:t>
            </a:r>
          </a:p>
          <a:p>
            <a:pPr algn="ctr" eaLnBrk="1" hangingPunct="1">
              <a:lnSpc>
                <a:spcPct val="90000"/>
              </a:lnSpc>
              <a:defRPr/>
            </a:pPr>
            <a:endParaRPr lang="es-ES" sz="2000" b="1" dirty="0">
              <a:latin typeface="+mj-lt"/>
              <a:cs typeface="Arial" panose="020B0604020202020204" pitchFamily="34" charset="0"/>
            </a:endParaRPr>
          </a:p>
          <a:p>
            <a:pPr algn="ctr" eaLnBrk="1" hangingPunct="1">
              <a:lnSpc>
                <a:spcPct val="90000"/>
              </a:lnSpc>
              <a:defRPr/>
            </a:pPr>
            <a:r>
              <a:rPr lang="es-ES" sz="2000" b="1" dirty="0">
                <a:latin typeface="+mj-lt"/>
                <a:cs typeface="Arial" panose="020B0604020202020204" pitchFamily="34" charset="0"/>
              </a:rPr>
              <a:t>NO SE RESPONDEN CON MONOSÍLABOS, SINO QUE PARA LLEGAR A SU RESPUESTA SEA NECESARIO DESARROLLAR, UNA O MÁS TAREAS DE INVESTIGACIÓN</a:t>
            </a:r>
          </a:p>
        </p:txBody>
      </p:sp>
    </p:spTree>
    <p:extLst>
      <p:ext uri="{BB962C8B-B14F-4D97-AF65-F5344CB8AC3E}">
        <p14:creationId xmlns:p14="http://schemas.microsoft.com/office/powerpoint/2010/main" xmlns="" val="24968887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510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51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5107">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510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600200" y="322729"/>
            <a:ext cx="8955741" cy="5755422"/>
          </a:xfrm>
          <a:prstGeom prst="rect">
            <a:avLst/>
          </a:prstGeom>
          <a:ln>
            <a:solidFill>
              <a:srgbClr val="002060"/>
            </a:solidFill>
          </a:ln>
        </p:spPr>
        <p:txBody>
          <a:bodyPr wrap="square">
            <a:spAutoFit/>
          </a:bodyPr>
          <a:lstStyle/>
          <a:p>
            <a:pPr algn="ctr">
              <a:lnSpc>
                <a:spcPct val="150000"/>
              </a:lnSpc>
              <a:spcAft>
                <a:spcPts val="600"/>
              </a:spcAft>
            </a:pPr>
            <a:r>
              <a:rPr lang="es-ES" b="1" u="sng" dirty="0" smtClean="0"/>
              <a:t>SEGÚN LOS AUTORES:  DrC.  J</a:t>
            </a:r>
            <a:r>
              <a:rPr lang="es-ES" b="1" u="sng" dirty="0"/>
              <a:t>. CEREZAL Y </a:t>
            </a:r>
            <a:r>
              <a:rPr lang="es-ES" b="1" u="sng" dirty="0" smtClean="0"/>
              <a:t>EL  DrC. J</a:t>
            </a:r>
            <a:r>
              <a:rPr lang="es-ES" b="1" u="sng" dirty="0"/>
              <a:t>. FIALLO (2004</a:t>
            </a:r>
            <a:r>
              <a:rPr lang="es-ES" b="1" u="sng" dirty="0" smtClean="0"/>
              <a:t>) ¿CÓMO INVESTIGAR EN PEDAGOGÍA?</a:t>
            </a:r>
            <a:endParaRPr lang="es-ES_tradnl" u="sng" dirty="0">
              <a:latin typeface="Verdana" panose="020B0604030504040204" pitchFamily="34" charset="0"/>
              <a:ea typeface="Times New Roman" panose="02020603050405020304" pitchFamily="18" charset="0"/>
              <a:cs typeface="Times New Roman" panose="02020603050405020304" pitchFamily="18" charset="0"/>
            </a:endParaRPr>
          </a:p>
          <a:p>
            <a:pPr algn="ctr">
              <a:lnSpc>
                <a:spcPct val="150000"/>
              </a:lnSpc>
              <a:spcAft>
                <a:spcPts val="600"/>
              </a:spcAft>
            </a:pPr>
            <a:endParaRPr lang="es-ES_tradnl" sz="2000" dirty="0" smtClean="0">
              <a:effectLst/>
              <a:latin typeface="Arial" panose="020B0604020202020204" pitchFamily="34" charset="0"/>
              <a:ea typeface="Times New Roman" panose="02020603050405020304" pitchFamily="18" charset="0"/>
              <a:cs typeface="Arial" panose="020B0604020202020204" pitchFamily="34" charset="0"/>
            </a:endParaRPr>
          </a:p>
          <a:p>
            <a:pPr algn="ctr">
              <a:lnSpc>
                <a:spcPct val="150000"/>
              </a:lnSpc>
              <a:spcAft>
                <a:spcPts val="600"/>
              </a:spcAft>
            </a:pPr>
            <a:r>
              <a:rPr lang="es-ES_tradnl" sz="1600" dirty="0" smtClean="0">
                <a:effectLst/>
                <a:latin typeface="Arial" panose="020B0604020202020204" pitchFamily="34" charset="0"/>
                <a:ea typeface="Times New Roman" panose="02020603050405020304" pitchFamily="18" charset="0"/>
                <a:cs typeface="Arial" panose="020B0604020202020204" pitchFamily="34" charset="0"/>
              </a:rPr>
              <a:t>EN LAS </a:t>
            </a:r>
            <a:r>
              <a:rPr lang="es-ES_tradnl" sz="1600" b="1" i="1" dirty="0" smtClean="0">
                <a:effectLst/>
                <a:latin typeface="Arial" panose="020B0604020202020204" pitchFamily="34" charset="0"/>
                <a:ea typeface="Times New Roman" panose="02020603050405020304" pitchFamily="18" charset="0"/>
                <a:cs typeface="Arial" panose="020B0604020202020204" pitchFamily="34" charset="0"/>
              </a:rPr>
              <a:t>“PREGUNTAS CIENTÍFICAS”</a:t>
            </a:r>
            <a:r>
              <a:rPr lang="es-ES_tradnl" sz="1600" dirty="0" smtClean="0">
                <a:effectLst/>
                <a:latin typeface="Arial" panose="020B0604020202020204" pitchFamily="34" charset="0"/>
                <a:ea typeface="Times New Roman" panose="02020603050405020304" pitchFamily="18" charset="0"/>
                <a:cs typeface="Arial" panose="020B0604020202020204" pitchFamily="34" charset="0"/>
              </a:rPr>
              <a:t>, DEBEN EVALUARSE DOS COMPONENTES: EL PROYECTIVO Y EL PRODUCTIVO-CREATIVO. EL </a:t>
            </a:r>
            <a:r>
              <a:rPr lang="es-ES_tradnl" sz="1600" b="1" i="1" dirty="0" smtClean="0">
                <a:effectLst/>
                <a:latin typeface="Arial" panose="020B0604020202020204" pitchFamily="34" charset="0"/>
                <a:ea typeface="Times New Roman" panose="02020603050405020304" pitchFamily="18" charset="0"/>
                <a:cs typeface="Arial" panose="020B0604020202020204" pitchFamily="34" charset="0"/>
              </a:rPr>
              <a:t>“COMPONENTE PROYECTIVO”</a:t>
            </a:r>
            <a:r>
              <a:rPr lang="es-ES_tradnl" sz="1600" dirty="0" smtClean="0">
                <a:effectLst/>
                <a:latin typeface="Arial" panose="020B0604020202020204" pitchFamily="34" charset="0"/>
                <a:ea typeface="Times New Roman" panose="02020603050405020304" pitchFamily="18" charset="0"/>
                <a:cs typeface="Arial" panose="020B0604020202020204" pitchFamily="34" charset="0"/>
              </a:rPr>
              <a:t> TIENE EN CUENTA LA </a:t>
            </a:r>
            <a:r>
              <a:rPr lang="es-ES_tradnl" sz="1600" i="1" dirty="0" smtClean="0">
                <a:effectLst/>
                <a:latin typeface="Arial" panose="020B0604020202020204" pitchFamily="34" charset="0"/>
                <a:ea typeface="Times New Roman" panose="02020603050405020304" pitchFamily="18" charset="0"/>
                <a:cs typeface="Arial" panose="020B0604020202020204" pitchFamily="34" charset="0"/>
              </a:rPr>
              <a:t>FORMULACIÓN PRECISA </a:t>
            </a:r>
            <a:r>
              <a:rPr lang="es-ES_tradnl" sz="1600" dirty="0" smtClean="0">
                <a:effectLst/>
                <a:latin typeface="Arial" panose="020B0604020202020204" pitchFamily="34" charset="0"/>
                <a:ea typeface="Times New Roman" panose="02020603050405020304" pitchFamily="18" charset="0"/>
                <a:cs typeface="Arial" panose="020B0604020202020204" pitchFamily="34" charset="0"/>
              </a:rPr>
              <a:t>DE LAS PREGUNTAS, SU RIQUEZA EN EL CONTENIDO, QUE NO PUEDAN SER RESPONDIDAS CON MONOSÍLABOS, Y QUE ABARQUEN, EXACTAMENTE, TODO EL PROBLEMA DE INVESTIGACIÓN.</a:t>
            </a:r>
          </a:p>
          <a:p>
            <a:pPr algn="ctr">
              <a:lnSpc>
                <a:spcPct val="150000"/>
              </a:lnSpc>
              <a:spcAft>
                <a:spcPts val="600"/>
              </a:spcAft>
            </a:pPr>
            <a:endParaRPr lang="es-ES" sz="1600" dirty="0" smtClean="0">
              <a:latin typeface="Arial" panose="020B0604020202020204" pitchFamily="34" charset="0"/>
              <a:ea typeface="Times New Roman" panose="02020603050405020304" pitchFamily="18" charset="0"/>
              <a:cs typeface="Arial" panose="020B0604020202020204" pitchFamily="34" charset="0"/>
            </a:endParaRPr>
          </a:p>
          <a:p>
            <a:pPr algn="ctr">
              <a:lnSpc>
                <a:spcPct val="150000"/>
              </a:lnSpc>
              <a:spcAft>
                <a:spcPts val="600"/>
              </a:spcAft>
            </a:pPr>
            <a:r>
              <a:rPr lang="es-ES_tradnl" sz="1600" dirty="0" smtClean="0">
                <a:effectLst/>
                <a:latin typeface="Arial" panose="020B0604020202020204" pitchFamily="34" charset="0"/>
                <a:ea typeface="Times New Roman" panose="02020603050405020304" pitchFamily="18" charset="0"/>
                <a:cs typeface="Arial" panose="020B0604020202020204" pitchFamily="34" charset="0"/>
              </a:rPr>
              <a:t>EL </a:t>
            </a:r>
            <a:r>
              <a:rPr lang="es-ES_tradnl" sz="1600" b="1" i="1" dirty="0" smtClean="0">
                <a:effectLst/>
                <a:latin typeface="Arial" panose="020B0604020202020204" pitchFamily="34" charset="0"/>
                <a:ea typeface="Times New Roman" panose="02020603050405020304" pitchFamily="18" charset="0"/>
                <a:cs typeface="Arial" panose="020B0604020202020204" pitchFamily="34" charset="0"/>
              </a:rPr>
              <a:t>“COMPONENTE PRODUCTIVO CREATIVO”</a:t>
            </a:r>
            <a:r>
              <a:rPr lang="es-ES_tradnl" sz="1600" i="1" dirty="0" smtClean="0">
                <a:effectLst/>
                <a:latin typeface="Arial" panose="020B0604020202020204" pitchFamily="34" charset="0"/>
                <a:ea typeface="Times New Roman" panose="02020603050405020304" pitchFamily="18" charset="0"/>
                <a:cs typeface="Arial" panose="020B0604020202020204" pitchFamily="34" charset="0"/>
              </a:rPr>
              <a:t> </a:t>
            </a:r>
            <a:r>
              <a:rPr lang="es-ES_tradnl" sz="1600" dirty="0" smtClean="0">
                <a:effectLst/>
                <a:latin typeface="Arial" panose="020B0604020202020204" pitchFamily="34" charset="0"/>
                <a:ea typeface="Times New Roman" panose="02020603050405020304" pitchFamily="18" charset="0"/>
                <a:cs typeface="Arial" panose="020B0604020202020204" pitchFamily="34" charset="0"/>
              </a:rPr>
              <a:t>TIENE EN CUENTA LA </a:t>
            </a:r>
            <a:r>
              <a:rPr lang="es-ES_tradnl" sz="1600" i="1" dirty="0" smtClean="0">
                <a:effectLst/>
                <a:latin typeface="Arial" panose="020B0604020202020204" pitchFamily="34" charset="0"/>
                <a:ea typeface="Times New Roman" panose="02020603050405020304" pitchFamily="18" charset="0"/>
                <a:cs typeface="Arial" panose="020B0604020202020204" pitchFamily="34" charset="0"/>
              </a:rPr>
              <a:t>CAPACIDAD DE ORIENTACIÓN</a:t>
            </a:r>
            <a:r>
              <a:rPr lang="es-ES_tradnl" sz="1600" dirty="0" smtClean="0">
                <a:effectLst/>
                <a:latin typeface="Arial" panose="020B0604020202020204" pitchFamily="34" charset="0"/>
                <a:ea typeface="Times New Roman" panose="02020603050405020304" pitchFamily="18" charset="0"/>
                <a:cs typeface="Arial" panose="020B0604020202020204" pitchFamily="34" charset="0"/>
              </a:rPr>
              <a:t> DE LAS PREGUNTAS CIENTÍFICAS, COMO UNA FORMA DE ORIENTAR LOS PASOS O ETAPAS QUE DEBE DAR UN INVESTIGADOR PARA DAR CUMPLIMIENTO A LOS OBJETIVOS TRAZADOS, DE HECHO CONSTITUYEN SUBCONJUNTOS DEL PROBLEMA DE INVESTIGACIÓN.</a:t>
            </a:r>
            <a:endParaRPr lang="es-ES"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xmlns="" val="3852901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116106" y="261914"/>
            <a:ext cx="8619565" cy="5324535"/>
          </a:xfrm>
          <a:prstGeom prst="rect">
            <a:avLst/>
          </a:prstGeom>
          <a:ln>
            <a:solidFill>
              <a:srgbClr val="002060"/>
            </a:solidFill>
          </a:ln>
        </p:spPr>
        <p:txBody>
          <a:bodyPr wrap="square">
            <a:spAutoFit/>
          </a:bodyPr>
          <a:lstStyle/>
          <a:p>
            <a:endParaRPr lang="es-ES" dirty="0" smtClean="0"/>
          </a:p>
          <a:p>
            <a:pPr algn="ctr"/>
            <a:r>
              <a:rPr lang="es-ES" sz="1600" b="1" u="sng" dirty="0" smtClean="0">
                <a:latin typeface="Arial" panose="020B0604020202020204" pitchFamily="34" charset="0"/>
                <a:cs typeface="Arial" panose="020B0604020202020204" pitchFamily="34" charset="0"/>
              </a:rPr>
              <a:t>SEGÚN LA DrC. M. GUARDO ( </a:t>
            </a:r>
            <a:r>
              <a:rPr lang="es-ES" sz="1600" b="1" u="sng" dirty="0" err="1" smtClean="0">
                <a:latin typeface="Arial" panose="020B0604020202020204" pitchFamily="34" charset="0"/>
                <a:cs typeface="Arial" panose="020B0604020202020204" pitchFamily="34" charset="0"/>
              </a:rPr>
              <a:t>sf</a:t>
            </a:r>
            <a:r>
              <a:rPr lang="es-ES" sz="1600" b="1" u="sng" dirty="0" smtClean="0">
                <a:latin typeface="Arial" panose="020B0604020202020204" pitchFamily="34" charset="0"/>
                <a:cs typeface="Arial" panose="020B0604020202020204" pitchFamily="34" charset="0"/>
              </a:rPr>
              <a:t>) EN SU: LOS COMPONENTES DEL DISEÑO TEÓRICO DE LA INVESTIGACIÓN CIENTÍFICA. UNA REFLEXIÓN PRAXIOLÓGICA. </a:t>
            </a:r>
          </a:p>
          <a:p>
            <a:endParaRPr lang="es-ES" dirty="0" smtClean="0"/>
          </a:p>
          <a:p>
            <a:pPr marL="285750" indent="-285750" algn="ctr">
              <a:buFont typeface="Wingdings" panose="05000000000000000000" pitchFamily="2" charset="2"/>
              <a:buChar char="Ø"/>
            </a:pPr>
            <a:r>
              <a:rPr lang="es-ES" sz="2000" dirty="0" smtClean="0">
                <a:latin typeface="Arial" panose="020B0604020202020204" pitchFamily="34" charset="0"/>
                <a:cs typeface="Arial" panose="020B0604020202020204" pitchFamily="34" charset="0"/>
              </a:rPr>
              <a:t>“</a:t>
            </a:r>
            <a:r>
              <a:rPr lang="es-ES" sz="1400" dirty="0" smtClean="0">
                <a:latin typeface="Arial" panose="020B0604020202020204" pitchFamily="34" charset="0"/>
                <a:cs typeface="Arial" panose="020B0604020202020204" pitchFamily="34" charset="0"/>
              </a:rPr>
              <a:t>LAS PREGUNTAS CIENTÍFICAS COMO  IMPULSORA DIRECTA DEL MOVIMIENTO EN LA ESPIRAL DEL CONOCIMIENTO PARA CONOCER Y TRANSFORMAR LA REALIDAD CONTRADICTORIA, RESPONDE A LOS “VACÍOS” EN LA  Y CULTURA PROFESIONAL Y CIENTÍFICA DEL SUJETO-INVESTIGADOR SOBRE LO QUE SE INVESTIGA SEGÚN EL CAMPO DE ACCIÓN.</a:t>
            </a:r>
          </a:p>
          <a:p>
            <a:pPr algn="ctr"/>
            <a:r>
              <a:rPr lang="es-ES" sz="1400" dirty="0" smtClean="0">
                <a:latin typeface="Arial" panose="020B0604020202020204" pitchFamily="34" charset="0"/>
                <a:cs typeface="Arial" panose="020B0604020202020204" pitchFamily="34" charset="0"/>
              </a:rPr>
              <a:t> </a:t>
            </a:r>
          </a:p>
          <a:p>
            <a:pPr marL="285750" indent="-285750" algn="ctr">
              <a:buFont typeface="Wingdings" panose="05000000000000000000" pitchFamily="2" charset="2"/>
              <a:buChar char="Ø"/>
            </a:pPr>
            <a:r>
              <a:rPr lang="es-ES" sz="1400" dirty="0" smtClean="0">
                <a:latin typeface="Arial" panose="020B0604020202020204" pitchFamily="34" charset="0"/>
                <a:cs typeface="Arial" panose="020B0604020202020204" pitchFamily="34" charset="0"/>
              </a:rPr>
              <a:t> COMO CUESTIONAMIENTOS QUE TRANSITAN DESDE LO NO PROPOSITIVO A LO PROPOSITIVO. PUEDE SER UTILIZADA PARA FUNDAMENTAR CUALQUIERA DE LOS COMPONENTES  ANTERIORES, ES DECIR ANTE LO NO PROPOSITIVO APARECEN EN CONSECUENCIA CON LA LÓGICA INTERNA DE LA INVESTIGACIÓN  Y PARA LO PROPOSITIVO SE RECOMIENDAN UNA VEZ DEFINIDO EL CAMPO DE ACCIÓN.</a:t>
            </a:r>
          </a:p>
          <a:p>
            <a:pPr marL="285750" indent="-285750" algn="ctr">
              <a:buFont typeface="Wingdings" panose="05000000000000000000" pitchFamily="2" charset="2"/>
              <a:buChar char="Ø"/>
            </a:pPr>
            <a:endParaRPr lang="es-ES" sz="1400" dirty="0">
              <a:latin typeface="Arial" panose="020B0604020202020204" pitchFamily="34" charset="0"/>
              <a:cs typeface="Arial" panose="020B0604020202020204" pitchFamily="34" charset="0"/>
            </a:endParaRPr>
          </a:p>
          <a:p>
            <a:pPr marL="285750" indent="-285750" algn="ctr">
              <a:buFont typeface="Wingdings" panose="05000000000000000000" pitchFamily="2" charset="2"/>
              <a:buChar char="Ø"/>
            </a:pPr>
            <a:r>
              <a:rPr lang="es-ES" sz="1400" dirty="0" smtClean="0">
                <a:latin typeface="Arial" panose="020B0604020202020204" pitchFamily="34" charset="0"/>
                <a:cs typeface="Arial" panose="020B0604020202020204" pitchFamily="34" charset="0"/>
              </a:rPr>
              <a:t> SERÁ UTILIZADA PARA BUSCAR RESPUESTAS QUE  FUNDAMENTEN Y ARGUMENTEN TANTO LOS EFECTOS COMO LAS CAUSAS  ASÍ COMO PARA ESTABLECE RELACIONES ENTRE LO OBJETIVO Y SUBJETIVO INTERNO AL SUJETO INVESTIGADOR. ES TRANSVERSAL. </a:t>
            </a:r>
          </a:p>
          <a:p>
            <a:pPr algn="ctr"/>
            <a:endParaRPr lang="es-ES" sz="1400" dirty="0" smtClean="0">
              <a:latin typeface="Arial" panose="020B0604020202020204" pitchFamily="34" charset="0"/>
              <a:cs typeface="Arial" panose="020B0604020202020204" pitchFamily="34" charset="0"/>
            </a:endParaRPr>
          </a:p>
          <a:p>
            <a:pPr marL="285750" indent="-285750" algn="ctr">
              <a:buFont typeface="Wingdings" panose="05000000000000000000" pitchFamily="2" charset="2"/>
              <a:buChar char="v"/>
            </a:pPr>
            <a:r>
              <a:rPr lang="es-ES" sz="1400" dirty="0" smtClean="0">
                <a:latin typeface="Arial" panose="020B0604020202020204" pitchFamily="34" charset="0"/>
                <a:cs typeface="Arial" panose="020B0604020202020204" pitchFamily="34" charset="0"/>
              </a:rPr>
              <a:t>POR TODAS ESTAS RAZONES NUNCA UNA O VARIAS PREGUNTA CIENTÍFICA COMO INTERROGANTES AL FIN PODRÁN SUSTITUIR A UNA HIPÓTESIS  Y MUCHO MENOS LA POSIBLE SOLUCIÓN PRECISA  DE UN PROBLEMA CIENTÍFICO”. </a:t>
            </a:r>
            <a:endParaRPr lang="es-E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77149866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266</TotalTime>
  <Words>2021</Words>
  <Application>Microsoft Office PowerPoint</Application>
  <PresentationFormat>Personalizado</PresentationFormat>
  <Paragraphs>206</Paragraphs>
  <Slides>27</Slides>
  <Notes>0</Notes>
  <HiddenSlides>0</HiddenSlides>
  <MMClips>0</MMClips>
  <ScaleCrop>false</ScaleCrop>
  <HeadingPairs>
    <vt:vector size="4" baseType="variant">
      <vt:variant>
        <vt:lpstr>Tema</vt:lpstr>
      </vt:variant>
      <vt:variant>
        <vt:i4>1</vt:i4>
      </vt:variant>
      <vt:variant>
        <vt:lpstr>Títulos de diapositiva</vt:lpstr>
      </vt:variant>
      <vt:variant>
        <vt:i4>27</vt:i4>
      </vt:variant>
    </vt:vector>
  </HeadingPairs>
  <TitlesOfParts>
    <vt:vector size="28" baseType="lpstr">
      <vt:lpstr>Tema de Office</vt:lpstr>
      <vt:lpstr>Diapositiva 1</vt:lpstr>
      <vt:lpstr>Diapositiva 2</vt:lpstr>
      <vt:lpstr>Diapositiva 3</vt:lpstr>
      <vt:lpstr>Diapositiva 4</vt:lpstr>
      <vt:lpstr>Diapositiva 5</vt:lpstr>
      <vt:lpstr>LAS PREGUNTAS CIENTÍFICA </vt:lpstr>
      <vt:lpstr>ALGUNAS ACLARACIONES J. CEREZAL Y J. FIALLO (2004)</vt:lpstr>
      <vt:lpstr>Diapositiva 8</vt:lpstr>
      <vt:lpstr>Diapositiva 9</vt:lpstr>
      <vt:lpstr>Diapositiva 10</vt:lpstr>
      <vt:lpstr>Diapositiva 11</vt:lpstr>
      <vt:lpstr>EJEMPLOS DE PREGUNTAS CIENTÍFICAS</vt:lpstr>
      <vt:lpstr>LAS TAREAS DE INVESTIGACIÓN</vt:lpstr>
      <vt:lpstr>Diapositiva 14</vt:lpstr>
      <vt:lpstr>Diapositiva 15</vt:lpstr>
      <vt:lpstr>Diapositiva 16</vt:lpstr>
      <vt:lpstr> En tarea se debe: </vt:lpstr>
      <vt:lpstr>Ejemplos de la posible redacción  del enunciado esta tarea: </vt:lpstr>
      <vt:lpstr>Diapositiva 19</vt:lpstr>
      <vt:lpstr>Diapositiva 20</vt:lpstr>
      <vt:lpstr>Diapositiva 21</vt:lpstr>
      <vt:lpstr>Diapositiva 22</vt:lpstr>
      <vt:lpstr>Diapositiva 23</vt:lpstr>
      <vt:lpstr>Diapositiva 24</vt:lpstr>
      <vt:lpstr>RELACIÓN ENTRE OBJETIVO-PREGUNTA CIENTÍFICA-TAREA CIENTÍFICA</vt:lpstr>
      <vt:lpstr>Diapositiva 26</vt:lpstr>
      <vt:lpstr>Diapositiva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Ceclia</dc:creator>
  <cp:lastModifiedBy>CECILIA</cp:lastModifiedBy>
  <cp:revision>68</cp:revision>
  <dcterms:created xsi:type="dcterms:W3CDTF">2019-03-06T05:55:24Z</dcterms:created>
  <dcterms:modified xsi:type="dcterms:W3CDTF">2021-02-13T22:54:57Z</dcterms:modified>
</cp:coreProperties>
</file>