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7" r:id="rId16"/>
    <p:sldId id="275" r:id="rId17"/>
    <p:sldId id="278" r:id="rId18"/>
    <p:sldId id="276" r:id="rId19"/>
    <p:sldId id="279" r:id="rId20"/>
    <p:sldId id="280" r:id="rId21"/>
    <p:sldId id="281" r:id="rId22"/>
    <p:sldId id="282" r:id="rId23"/>
    <p:sldId id="283" r:id="rId24"/>
    <p:sldId id="288" r:id="rId25"/>
    <p:sldId id="284" r:id="rId26"/>
    <p:sldId id="285" r:id="rId27"/>
    <p:sldId id="286" r:id="rId28"/>
    <p:sldId id="287" r:id="rId29"/>
    <p:sldId id="289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47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83340" y="658906"/>
            <a:ext cx="9412942" cy="3939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INTRODUCCIÓN.</a:t>
            </a:r>
          </a:p>
          <a:p>
            <a:pPr algn="ctr"/>
            <a:endParaRPr lang="es-ES" sz="2400" b="1" dirty="0" smtClean="0"/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s-ES" sz="2400" b="1" dirty="0" smtClean="0"/>
              <a:t>ORGANIZACIÓN Y CONTROL DEL GRUPO</a:t>
            </a:r>
          </a:p>
          <a:p>
            <a:pPr algn="ctr"/>
            <a:endParaRPr lang="es-ES" sz="2400" b="1" dirty="0" smtClean="0"/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s-ES" sz="2400" b="1" dirty="0" smtClean="0"/>
              <a:t>TRABAJO EDUCATIVO</a:t>
            </a:r>
            <a:endParaRPr lang="es-ES" dirty="0"/>
          </a:p>
          <a:p>
            <a:endParaRPr lang="es-ES" dirty="0" smtClean="0"/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s-ES" sz="2400" b="1" dirty="0" smtClean="0"/>
              <a:t>REMEMORAR EL CONTENIDO IMPARTIDO EN LA</a:t>
            </a:r>
          </a:p>
          <a:p>
            <a:pPr algn="ctr"/>
            <a:r>
              <a:rPr lang="es-ES" sz="2400" b="1" dirty="0" smtClean="0"/>
              <a:t> CONFERENCIA ANTERIOR</a:t>
            </a:r>
            <a:endParaRPr lang="es-ES" sz="2400" b="1" dirty="0"/>
          </a:p>
          <a:p>
            <a:pPr algn="ctr"/>
            <a:endParaRPr lang="es-ES" sz="2400" b="1" dirty="0"/>
          </a:p>
          <a:p>
            <a:pPr algn="ctr"/>
            <a:endParaRPr lang="es-ES" b="1" dirty="0" smtClean="0"/>
          </a:p>
          <a:p>
            <a:pPr algn="ctr"/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37605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662517" y="362044"/>
            <a:ext cx="6790765" cy="1015663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PUNTOS DE VISTA POR SU NIVEL DE GENERALIDAD</a:t>
            </a:r>
          </a:p>
          <a:p>
            <a:pPr algn="ctr"/>
            <a:r>
              <a:rPr lang="es-ES" sz="2000" b="1" dirty="0" smtClean="0"/>
              <a:t>SOLO SE CONSIDERARÁN </a:t>
            </a:r>
          </a:p>
          <a:p>
            <a:pPr algn="ctr"/>
            <a:r>
              <a:rPr lang="es-ES" sz="2000" b="1" dirty="0" smtClean="0"/>
              <a:t>CARACTERÍSTICAS ESENCIALES: </a:t>
            </a:r>
            <a:endParaRPr lang="es-ES" sz="2000" b="1" dirty="0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842246" y="2003611"/>
            <a:ext cx="8673353" cy="353943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es-ES" sz="1600" b="1" dirty="0" smtClean="0">
                <a:latin typeface="Arial Black" panose="020B0A04020102020204" pitchFamily="34" charset="0"/>
              </a:rPr>
              <a:t>ES UN SÍMBOLO, EN EL SENTIDO DE QUE NO ESTÁ</a:t>
            </a:r>
          </a:p>
          <a:p>
            <a:pPr algn="ctr"/>
            <a:r>
              <a:rPr lang="es-ES" sz="1600" b="1" dirty="0" smtClean="0">
                <a:latin typeface="Arial Black" panose="020B0A04020102020204" pitchFamily="34" charset="0"/>
              </a:rPr>
              <a:t>EN LA REALIDAD, AUNQUE REPRESENTA O MODELA ALGO DE LA REALIDAD.  </a:t>
            </a:r>
          </a:p>
          <a:p>
            <a:pPr algn="ctr"/>
            <a:endParaRPr lang="es-ES" sz="1600" b="1" dirty="0" smtClean="0">
              <a:latin typeface="Arial Black" panose="020B0A04020102020204" pitchFamily="34" charset="0"/>
            </a:endParaRPr>
          </a:p>
          <a:p>
            <a:pPr algn="ctr"/>
            <a:r>
              <a:rPr lang="es-ES" sz="1600" b="1" dirty="0" smtClean="0">
                <a:latin typeface="Arial Black" panose="020B0A04020102020204" pitchFamily="34" charset="0"/>
              </a:rPr>
              <a:t>2. NO TIENE UN VALOR ESPECÍFICO, ES DECIR NO REPRESENTA UN ELEMENTO DETERMINADO DE CIERTA FAMILIA DE ELEMENTOS, SINO UN ELEMENTO ARBITRARIO DE UNA DETERMINADA FAMILIA.</a:t>
            </a:r>
          </a:p>
          <a:p>
            <a:pPr algn="ctr"/>
            <a:endParaRPr lang="es-ES" sz="1600" b="1" dirty="0">
              <a:latin typeface="Arial Black" panose="020B0A04020102020204" pitchFamily="34" charset="0"/>
            </a:endParaRPr>
          </a:p>
          <a:p>
            <a:pPr algn="ctr"/>
            <a:r>
              <a:rPr lang="es-ES" sz="1600" b="1" dirty="0" smtClean="0">
                <a:latin typeface="Arial Black" panose="020B0A04020102020204" pitchFamily="34" charset="0"/>
              </a:rPr>
              <a:t>3. NO BASTA DECIDIR EL MODELO DE LA REALIDAD, HAY QUE CONOCER TAMBIÉN LOS VALORES DE ESA VARIABLE. </a:t>
            </a:r>
          </a:p>
          <a:p>
            <a:pPr algn="ctr"/>
            <a:endParaRPr lang="es-ES" sz="1600" b="1" dirty="0" smtClean="0">
              <a:latin typeface="Arial Black" panose="020B0A04020102020204" pitchFamily="34" charset="0"/>
            </a:endParaRPr>
          </a:p>
          <a:p>
            <a:pPr algn="ctr"/>
            <a:r>
              <a:rPr lang="es-ES" sz="1600" b="1" dirty="0" smtClean="0">
                <a:latin typeface="Arial Black" panose="020B0A04020102020204" pitchFamily="34" charset="0"/>
              </a:rPr>
              <a:t>4. LOS VALORES NO TIENEN QUE TENER UNA ESTRUCTURA MATEMÁTICA, PUEDEN REPRESENTAR OBJETOS CUALESQUIERA, MEDIBLES EN CUALQUIER TIPO DE ESCALA.</a:t>
            </a:r>
            <a:endParaRPr lang="es-ES" sz="1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08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397794" y="1112551"/>
            <a:ext cx="8459787" cy="1015663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es-ES" sz="2000" b="1" dirty="0" smtClean="0">
                <a:latin typeface="Arial Black" panose="020B0A04020102020204" pitchFamily="34" charset="0"/>
              </a:rPr>
              <a:t>ES UN SÍMBOLO, EN EL SENTIDO DE QUE NO ESTÁ</a:t>
            </a:r>
          </a:p>
          <a:p>
            <a:pPr algn="ctr"/>
            <a:r>
              <a:rPr lang="es-ES" sz="2000" b="1" dirty="0" smtClean="0">
                <a:latin typeface="Arial Black" panose="020B0A04020102020204" pitchFamily="34" charset="0"/>
              </a:rPr>
              <a:t>EN LA REALIDAD, AUNQUE REPRESENTA O MODELA ALGO DE LA REALIDAD.  </a:t>
            </a:r>
            <a:endParaRPr lang="es-ES" sz="2000" b="1" dirty="0">
              <a:latin typeface="Arial Black" panose="020B0A04020102020204" pitchFamily="34" charset="0"/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701986" y="3932627"/>
            <a:ext cx="151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b="1" dirty="0">
                <a:latin typeface="Arial Black" panose="020B0A04020102020204" pitchFamily="34" charset="0"/>
              </a:rPr>
              <a:t>NOTAS (N)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498786" y="5441724"/>
            <a:ext cx="192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b="1">
                <a:latin typeface="Arial Black" panose="020B0A04020102020204" pitchFamily="34" charset="0"/>
              </a:rPr>
              <a:t>MÉTODOS (M)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4014882" y="4115983"/>
            <a:ext cx="18002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3899647" y="5757863"/>
            <a:ext cx="1915460" cy="5057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6743701" y="3991669"/>
            <a:ext cx="311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s-ES" sz="1600" b="1" dirty="0">
                <a:latin typeface="Arial Black" panose="020B0A04020102020204" pitchFamily="34" charset="0"/>
              </a:rPr>
              <a:t>NOTAS DE CADA ALUMNO</a:t>
            </a:r>
          </a:p>
          <a:p>
            <a:pPr algn="ctr"/>
            <a:r>
              <a:rPr lang="es-ES" sz="1600" b="1" dirty="0">
                <a:latin typeface="Arial Black" panose="020B0A04020102020204" pitchFamily="34" charset="0"/>
              </a:rPr>
              <a:t>EN PARTICULAR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6683190" y="5467351"/>
            <a:ext cx="36734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sz="1600" b="1" dirty="0">
                <a:latin typeface="Arial Black" panose="020B0A04020102020204" pitchFamily="34" charset="0"/>
              </a:rPr>
              <a:t>MÉTODO QUE UTILIZA CADA PROFESOR </a:t>
            </a:r>
            <a:r>
              <a:rPr lang="es-ES" sz="1600" b="1" dirty="0" smtClean="0">
                <a:latin typeface="Arial Black" panose="020B0A04020102020204" pitchFamily="34" charset="0"/>
              </a:rPr>
              <a:t>DE EF EN </a:t>
            </a:r>
            <a:r>
              <a:rPr lang="es-ES" sz="1600" b="1" dirty="0">
                <a:latin typeface="Arial Black" panose="020B0A04020102020204" pitchFamily="34" charset="0"/>
              </a:rPr>
              <a:t>PARTICULAR 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89965" y="264003"/>
            <a:ext cx="7019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EJEMPLOS</a:t>
            </a:r>
            <a:endParaRPr lang="es-ES" sz="2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1210235" y="2729753"/>
            <a:ext cx="250115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VARIABLE</a:t>
            </a:r>
          </a:p>
          <a:p>
            <a:pPr algn="ct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ES EL MODELO 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454354" y="2576652"/>
            <a:ext cx="3698129" cy="1231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LA CARACTERÍSTICA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ES LA REALIDAD REPRESENTADA </a:t>
            </a:r>
          </a:p>
          <a:p>
            <a:pPr algn="ct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 ESE  MODELO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9867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731963" y="397016"/>
            <a:ext cx="8316913" cy="70788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" sz="2000" b="1" dirty="0" smtClean="0">
                <a:latin typeface="Arial Black" panose="020B0A04020102020204" pitchFamily="34" charset="0"/>
              </a:rPr>
              <a:t>2. ES UN ELEMENTO ARBITRARIO DE UNA DETERMINADA</a:t>
            </a:r>
          </a:p>
          <a:p>
            <a:pPr algn="ctr"/>
            <a:r>
              <a:rPr lang="es-ES" sz="2000" b="1" dirty="0" smtClean="0">
                <a:latin typeface="Arial Black" panose="020B0A04020102020204" pitchFamily="34" charset="0"/>
              </a:rPr>
              <a:t> FAMILIA DE ELEMENTOS.</a:t>
            </a:r>
            <a:endParaRPr lang="es-ES" sz="2000" b="1" dirty="0">
              <a:latin typeface="Arial Black" panose="020B0A04020102020204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178424" y="1734672"/>
            <a:ext cx="3557612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latin typeface="Arial Black" panose="020B0A04020102020204" pitchFamily="34" charset="0"/>
              </a:rPr>
              <a:t>MODELO</a:t>
            </a:r>
          </a:p>
          <a:p>
            <a:pPr algn="ctr"/>
            <a:r>
              <a:rPr lang="es-ES" b="1" dirty="0" smtClean="0">
                <a:latin typeface="Arial Black" panose="020B0A04020102020204" pitchFamily="34" charset="0"/>
              </a:rPr>
              <a:t>(</a:t>
            </a:r>
            <a:r>
              <a:rPr lang="es-ES" b="1" dirty="0">
                <a:latin typeface="Arial Black" panose="020B0A04020102020204" pitchFamily="34" charset="0"/>
              </a:rPr>
              <a:t>Abstracción de la realidad)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032625" y="1829624"/>
            <a:ext cx="2663825" cy="366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b="1" dirty="0" smtClean="0">
                <a:latin typeface="Arial Black" panose="020B0A04020102020204" pitchFamily="34" charset="0"/>
              </a:rPr>
              <a:t>REALIDAD</a:t>
            </a:r>
            <a:endParaRPr lang="es-ES" b="1" dirty="0">
              <a:latin typeface="Arial Black" panose="020B0A04020102020204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2937277" y="3104415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b="1" dirty="0">
                <a:latin typeface="Arial Black" panose="020B0A04020102020204" pitchFamily="34" charset="0"/>
              </a:rPr>
              <a:t>NOTAS (N)</a:t>
            </a:r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4990306" y="3338852"/>
            <a:ext cx="18002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7148513" y="3122088"/>
            <a:ext cx="311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s-ES" sz="1600" b="1" dirty="0">
                <a:latin typeface="Arial Black" panose="020B0A04020102020204" pitchFamily="34" charset="0"/>
              </a:rPr>
              <a:t>NOTAS DE CADA ALUMNO</a:t>
            </a:r>
          </a:p>
          <a:p>
            <a:pPr algn="ctr"/>
            <a:r>
              <a:rPr lang="es-ES" sz="1600" b="1" dirty="0">
                <a:latin typeface="Arial Black" panose="020B0A04020102020204" pitchFamily="34" charset="0"/>
              </a:rPr>
              <a:t>EN PARTICULAR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3527626" y="3664843"/>
            <a:ext cx="3369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2698713" y="4034175"/>
            <a:ext cx="16578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b="1"/>
              <a:t>Con   5 </a:t>
            </a:r>
            <a:r>
              <a:rPr lang="es-ES" b="1">
                <a:cs typeface="Tahoma" panose="020B0604030504040204" pitchFamily="34" charset="0"/>
              </a:rPr>
              <a:t>≤ N </a:t>
            </a:r>
            <a:r>
              <a:rPr lang="es-ES" b="1"/>
              <a:t>≤10</a:t>
            </a:r>
            <a:r>
              <a:rPr lang="es-ES">
                <a:cs typeface="Tahoma" panose="020B0604030504040204" pitchFamily="34" charset="0"/>
              </a:rPr>
              <a:t> </a:t>
            </a:r>
          </a:p>
        </p:txBody>
      </p:sp>
      <p:graphicFrame>
        <p:nvGraphicFramePr>
          <p:cNvPr id="32854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311216"/>
              </p:ext>
            </p:extLst>
          </p:nvPr>
        </p:nvGraphicFramePr>
        <p:xfrm>
          <a:off x="7758953" y="3849509"/>
          <a:ext cx="1774359" cy="2160497"/>
        </p:xfrm>
        <a:graphic>
          <a:graphicData uri="http://schemas.openxmlformats.org/drawingml/2006/table">
            <a:tbl>
              <a:tblPr/>
              <a:tblGrid>
                <a:gridCol w="813044"/>
                <a:gridCol w="961315"/>
              </a:tblGrid>
              <a:tr h="4055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Alumno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Nota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4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6.8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4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4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4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9.2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4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8.8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4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6.7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55" name="Text Box 87"/>
          <p:cNvSpPr txBox="1">
            <a:spLocks noChangeArrowheads="1"/>
          </p:cNvSpPr>
          <p:nvPr/>
        </p:nvSpPr>
        <p:spPr bwMode="auto">
          <a:xfrm>
            <a:off x="1746652" y="4758611"/>
            <a:ext cx="5416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s-ES" b="1" dirty="0">
                <a:latin typeface="Arial Black" panose="020B0A04020102020204" pitchFamily="34" charset="0"/>
              </a:rPr>
              <a:t>Los valores pueden cambiar</a:t>
            </a:r>
          </a:p>
          <a:p>
            <a:pPr algn="ctr"/>
            <a:r>
              <a:rPr lang="es-ES" b="1" dirty="0">
                <a:latin typeface="Arial Black" panose="020B0A04020102020204" pitchFamily="34" charset="0"/>
              </a:rPr>
              <a:t>según los criterios evaluativos existentes</a:t>
            </a:r>
          </a:p>
        </p:txBody>
      </p:sp>
    </p:spTree>
    <p:extLst>
      <p:ext uri="{BB962C8B-B14F-4D97-AF65-F5344CB8AC3E}">
        <p14:creationId xmlns:p14="http://schemas.microsoft.com/office/powerpoint/2010/main" val="209596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290918" y="457200"/>
            <a:ext cx="9377083" cy="1938992"/>
          </a:xfrm>
          <a:prstGeom prst="rect">
            <a:avLst/>
          </a:prstGeom>
          <a:solidFill>
            <a:schemeClr val="bg1"/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" sz="2000" b="1" dirty="0" smtClean="0">
                <a:cs typeface="Arial" panose="020B0604020202020204" pitchFamily="34" charset="0"/>
              </a:rPr>
              <a:t>3. NO BASTA DECIDIR EL MODELO DE LA REALIDAD, HAY QUE CONOCER TAMBIÉN LOS VALORES DE ESA VARIABLE. </a:t>
            </a:r>
          </a:p>
          <a:p>
            <a:pPr algn="ctr"/>
            <a:endParaRPr lang="es-ES" sz="2000" b="1" dirty="0" smtClean="0">
              <a:cs typeface="Arial" panose="020B0604020202020204" pitchFamily="34" charset="0"/>
            </a:endParaRPr>
          </a:p>
          <a:p>
            <a:pPr algn="ctr"/>
            <a:r>
              <a:rPr lang="es-ES" sz="2000" b="1" dirty="0" smtClean="0">
                <a:cs typeface="Arial" panose="020B0604020202020204" pitchFamily="34" charset="0"/>
              </a:rPr>
              <a:t>4. LOS VALORES NO TIENEN QUE TENER UNA ESTRUCTURA MATEMÁTICA, PUEDEN REPRESENTAR OBJETOS CUALESQUIERA, MEDIBLES EN CUALQUIER TIPO DE ESCALA.</a:t>
            </a:r>
            <a:endParaRPr lang="es-ES" sz="2000" b="1" dirty="0">
              <a:cs typeface="Arial" panose="020B0604020202020204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466057" y="2691468"/>
            <a:ext cx="3693319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s-ES" b="1" dirty="0">
                <a:latin typeface="Arial Black" panose="020B0A04020102020204" pitchFamily="34" charset="0"/>
              </a:rPr>
              <a:t>Modelo</a:t>
            </a:r>
          </a:p>
          <a:p>
            <a:pPr algn="ctr"/>
            <a:r>
              <a:rPr lang="es-ES" b="1" dirty="0">
                <a:latin typeface="Arial Black" panose="020B0A04020102020204" pitchFamily="34" charset="0"/>
              </a:rPr>
              <a:t>(Abstracción de la realidad)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6959601" y="2786923"/>
            <a:ext cx="2663825" cy="3667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b="1" dirty="0">
                <a:latin typeface="Arial Black" panose="020B0A04020102020204" pitchFamily="34" charset="0"/>
              </a:rPr>
              <a:t>Realidad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4259263" y="3807064"/>
            <a:ext cx="18002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6736044" y="3544366"/>
            <a:ext cx="3438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s-ES" sz="1600" b="1" dirty="0">
                <a:latin typeface="Arial Black" panose="020B0A04020102020204" pitchFamily="34" charset="0"/>
              </a:rPr>
              <a:t>MÉTODO DE CADA MAESTRO</a:t>
            </a:r>
          </a:p>
          <a:p>
            <a:pPr algn="ctr"/>
            <a:r>
              <a:rPr lang="es-ES" sz="1600" b="1" dirty="0">
                <a:latin typeface="Arial Black" panose="020B0A04020102020204" pitchFamily="34" charset="0"/>
              </a:rPr>
              <a:t>EN PARTICULAR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1774359" y="3624174"/>
            <a:ext cx="200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b="1" dirty="0" smtClean="0">
                <a:latin typeface="Arial Black" panose="020B0A04020102020204" pitchFamily="34" charset="0"/>
              </a:rPr>
              <a:t>METODOS </a:t>
            </a:r>
            <a:r>
              <a:rPr lang="es-ES" b="1" dirty="0">
                <a:latin typeface="Arial Black" panose="020B0A04020102020204" pitchFamily="34" charset="0"/>
              </a:rPr>
              <a:t>(M)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74292" y="5423337"/>
            <a:ext cx="56278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s-ES" b="1" dirty="0">
                <a:latin typeface="Arial Black" panose="020B0A04020102020204" pitchFamily="34" charset="0"/>
              </a:rPr>
              <a:t>Los valores pueden cambiar</a:t>
            </a:r>
          </a:p>
          <a:p>
            <a:pPr algn="ctr"/>
            <a:r>
              <a:rPr lang="es-ES" b="1" dirty="0">
                <a:latin typeface="Arial Black" panose="020B0A04020102020204" pitchFamily="34" charset="0"/>
              </a:rPr>
              <a:t>según los criterios teóricos que se asuman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2979738" y="50276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s-MX"/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1501309" y="4324090"/>
            <a:ext cx="2546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s-ES" b="1" dirty="0">
                <a:latin typeface="Arial Black" panose="020B0A04020102020204" pitchFamily="34" charset="0"/>
              </a:rPr>
              <a:t>P: productivos</a:t>
            </a:r>
          </a:p>
          <a:p>
            <a:pPr algn="ctr"/>
            <a:r>
              <a:rPr lang="es-ES" b="1" dirty="0">
                <a:latin typeface="Arial Black" panose="020B0A04020102020204" pitchFamily="34" charset="0"/>
              </a:rPr>
              <a:t>NP: no productivos</a:t>
            </a:r>
          </a:p>
        </p:txBody>
      </p:sp>
      <p:graphicFrame>
        <p:nvGraphicFramePr>
          <p:cNvPr id="31793" name="Group 49"/>
          <p:cNvGraphicFramePr>
            <a:graphicFrameLocks noGrp="1"/>
          </p:cNvGraphicFramePr>
          <p:nvPr/>
        </p:nvGraphicFramePr>
        <p:xfrm>
          <a:off x="7680325" y="4557713"/>
          <a:ext cx="1728788" cy="1920240"/>
        </p:xfrm>
        <a:graphic>
          <a:graphicData uri="http://schemas.openxmlformats.org/drawingml/2006/table">
            <a:tbl>
              <a:tblPr/>
              <a:tblGrid>
                <a:gridCol w="936625"/>
                <a:gridCol w="792163"/>
              </a:tblGrid>
              <a:tr h="163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Maestro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Valor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15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567237" y="398090"/>
            <a:ext cx="77247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r>
              <a:rPr lang="es-ES" sz="1400" dirty="0"/>
              <a:t> </a:t>
            </a:r>
            <a:r>
              <a:rPr lang="es-ES" sz="1400" dirty="0" smtClean="0">
                <a:latin typeface="Arial Black" panose="020B0A04020102020204" pitchFamily="34" charset="0"/>
              </a:rPr>
              <a:t>UNA </a:t>
            </a:r>
            <a:r>
              <a:rPr lang="es-ES" sz="1400" u="sng" dirty="0" smtClean="0">
                <a:latin typeface="Arial Black" panose="020B0A04020102020204" pitchFamily="34" charset="0"/>
              </a:rPr>
              <a:t>VARIABLE</a:t>
            </a:r>
            <a:r>
              <a:rPr lang="es-ES" sz="1400" dirty="0" smtClean="0">
                <a:latin typeface="Arial Black" panose="020B0A04020102020204" pitchFamily="34" charset="0"/>
              </a:rPr>
              <a:t> ES UN SÍMBOLO QUE REPRESENTA O MODELA UNA CIERTA FACETA O CARACTERÍSTICA DE LA REALIDAD</a:t>
            </a:r>
            <a:r>
              <a:rPr lang="es-ES" sz="1600" dirty="0" smtClean="0">
                <a:latin typeface="Arial Black" panose="020B0A04020102020204" pitchFamily="34" charset="0"/>
              </a:rPr>
              <a:t>.</a:t>
            </a:r>
            <a:endParaRPr lang="es-ES" sz="1600" dirty="0">
              <a:latin typeface="Arial Black" panose="020B0A04020102020204" pitchFamily="34" charset="0"/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362635" y="1251044"/>
            <a:ext cx="7724775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r>
              <a:rPr lang="es-ES" dirty="0"/>
              <a:t> </a:t>
            </a:r>
            <a:r>
              <a:rPr lang="es-ES" sz="1400" dirty="0" smtClean="0">
                <a:latin typeface="Arial Black" panose="020B0A04020102020204" pitchFamily="34" charset="0"/>
              </a:rPr>
              <a:t>UNA </a:t>
            </a:r>
            <a:r>
              <a:rPr lang="es-ES" sz="1400" u="sng" dirty="0" smtClean="0">
                <a:latin typeface="Arial Black" panose="020B0A04020102020204" pitchFamily="34" charset="0"/>
              </a:rPr>
              <a:t>VARIABLE </a:t>
            </a:r>
            <a:r>
              <a:rPr lang="es-ES" sz="1400" dirty="0" smtClean="0">
                <a:latin typeface="Arial Black" panose="020B0A04020102020204" pitchFamily="34" charset="0"/>
              </a:rPr>
              <a:t>NO TIENE UN VALOR ESPECÍFICO (NO REPRESENTA UN ELEMENTO DETERMINADO DE ESA REALIDAD</a:t>
            </a:r>
            <a:r>
              <a:rPr lang="es-ES" sz="1600" dirty="0" smtClean="0">
                <a:latin typeface="Arial Black" panose="020B0A04020102020204" pitchFamily="34" charset="0"/>
              </a:rPr>
              <a:t>).</a:t>
            </a:r>
            <a:endParaRPr lang="es-ES" sz="1600" dirty="0">
              <a:latin typeface="Arial Black" panose="020B0A04020102020204" pitchFamily="34" charset="0"/>
            </a:endParaRP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567237" y="2143596"/>
            <a:ext cx="77247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r>
              <a:rPr lang="es-ES" dirty="0" smtClean="0"/>
              <a:t> </a:t>
            </a:r>
            <a:r>
              <a:rPr lang="es-ES" sz="1400" dirty="0" smtClean="0">
                <a:latin typeface="Arial Black" panose="020B0A04020102020204" pitchFamily="34" charset="0"/>
              </a:rPr>
              <a:t>UNA </a:t>
            </a:r>
            <a:r>
              <a:rPr lang="es-ES" sz="1400" u="sng" dirty="0" smtClean="0">
                <a:latin typeface="Arial Black" panose="020B0A04020102020204" pitchFamily="34" charset="0"/>
              </a:rPr>
              <a:t>VARIABLE</a:t>
            </a:r>
            <a:r>
              <a:rPr lang="es-ES" sz="1400" dirty="0" smtClean="0">
                <a:latin typeface="Arial Black" panose="020B0A04020102020204" pitchFamily="34" charset="0"/>
              </a:rPr>
              <a:t> PUEDE TOMAR CUALQUIERA DE LOS VALORES POSIBLES (PREVIAMENTE DETERMINADOS POR EL INVESTIGADOR)</a:t>
            </a:r>
            <a:endParaRPr lang="es-ES" sz="1400" dirty="0">
              <a:latin typeface="Arial Black" panose="020B0A04020102020204" pitchFamily="34" charset="0"/>
            </a:endParaRP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362635" y="3165104"/>
            <a:ext cx="8924365" cy="1231106"/>
          </a:xfrm>
          <a:prstGeom prst="rect">
            <a:avLst/>
          </a:prstGeom>
          <a:solidFill>
            <a:schemeClr val="bg1"/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buClr>
                <a:schemeClr val="hlink"/>
              </a:buClr>
            </a:pPr>
            <a:r>
              <a:rPr lang="es-ES" b="1" dirty="0">
                <a:latin typeface="Arial Black" panose="020B0A04020102020204" pitchFamily="34" charset="0"/>
              </a:rPr>
              <a:t>Lo anterior significa que </a:t>
            </a:r>
            <a:r>
              <a:rPr lang="es-ES" b="1" u="sng" dirty="0">
                <a:latin typeface="Arial Black" panose="020B0A04020102020204" pitchFamily="34" charset="0"/>
              </a:rPr>
              <a:t>cuando se introduce una variable se tiene que introducir conjuntamente el dominio o conjunto de valores que puede tomar en el contexto de que se trate </a:t>
            </a:r>
            <a:r>
              <a:rPr lang="es-ES" b="1" dirty="0">
                <a:latin typeface="Arial Black" panose="020B0A04020102020204" pitchFamily="34" charset="0"/>
              </a:rPr>
              <a:t>(a partir de los puntos de vista que el investigador ha obtenido por la vía teórica o empírica</a:t>
            </a:r>
            <a:r>
              <a:rPr lang="es-ES" sz="2000" b="1" dirty="0">
                <a:latin typeface="Arial Black" panose="020B0A04020102020204" pitchFamily="34" charset="0"/>
              </a:rPr>
              <a:t>.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534037" y="4737432"/>
            <a:ext cx="8581560" cy="1200329"/>
          </a:xfrm>
          <a:prstGeom prst="rect">
            <a:avLst/>
          </a:prstGeom>
          <a:solidFill>
            <a:schemeClr val="bg1"/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buClr>
                <a:schemeClr val="hlink"/>
              </a:buClr>
            </a:pPr>
            <a:r>
              <a:rPr lang="es-ES" b="1" dirty="0">
                <a:latin typeface="Arial Black" panose="020B0A04020102020204" pitchFamily="34" charset="0"/>
              </a:rPr>
              <a:t>Los valores pueden tener  </a:t>
            </a:r>
            <a:r>
              <a:rPr lang="es-ES" b="1" u="sng" dirty="0">
                <a:latin typeface="Arial Black" panose="020B0A04020102020204" pitchFamily="34" charset="0"/>
              </a:rPr>
              <a:t>cualquier estructura</a:t>
            </a:r>
            <a:r>
              <a:rPr lang="es-ES" b="1" dirty="0">
                <a:latin typeface="Arial Black" panose="020B0A04020102020204" pitchFamily="34" charset="0"/>
              </a:rPr>
              <a:t>, representar objetos de cualquier naturaleza, y ser medibles en cualquier tipo de escala, </a:t>
            </a:r>
            <a:r>
              <a:rPr lang="es-ES" b="1" u="sng" dirty="0">
                <a:latin typeface="Arial Black" panose="020B0A04020102020204" pitchFamily="34" charset="0"/>
              </a:rPr>
              <a:t>según las características de lo que </a:t>
            </a:r>
          </a:p>
          <a:p>
            <a:pPr algn="ctr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b="1" u="sng" dirty="0">
                <a:latin typeface="Arial Black" panose="020B0A04020102020204" pitchFamily="34" charset="0"/>
              </a:rPr>
              <a:t>se modela y las decisiones del investigador.</a:t>
            </a:r>
          </a:p>
        </p:txBody>
      </p:sp>
      <p:sp>
        <p:nvSpPr>
          <p:cNvPr id="3" name="Flecha curvada hacia la izquierda 2"/>
          <p:cNvSpPr/>
          <p:nvPr/>
        </p:nvSpPr>
        <p:spPr>
          <a:xfrm>
            <a:off x="8831918" y="925661"/>
            <a:ext cx="1316879" cy="2046139"/>
          </a:xfrm>
          <a:prstGeom prst="curved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>
              <a:solidFill>
                <a:schemeClr val="tx1"/>
              </a:solidFill>
            </a:endParaRPr>
          </a:p>
        </p:txBody>
      </p:sp>
      <p:sp>
        <p:nvSpPr>
          <p:cNvPr id="4" name="Flecha curvada hacia la derecha 3"/>
          <p:cNvSpPr/>
          <p:nvPr/>
        </p:nvSpPr>
        <p:spPr>
          <a:xfrm>
            <a:off x="710452" y="985814"/>
            <a:ext cx="1252819" cy="1838068"/>
          </a:xfrm>
          <a:prstGeom prst="curved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55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23664" y="333376"/>
            <a:ext cx="7579574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s-MX" sz="2000" b="1" dirty="0" smtClean="0">
                <a:latin typeface="Arial" panose="020B0604020202020204" pitchFamily="34" charset="0"/>
              </a:rPr>
              <a:t>HAY MUCHAS FORMAS DE CLASIFICARLAS, </a:t>
            </a:r>
          </a:p>
          <a:p>
            <a:pPr algn="ctr"/>
            <a:r>
              <a:rPr lang="es-MX" sz="2000" b="1" dirty="0" smtClean="0">
                <a:latin typeface="Arial" panose="020B0604020202020204" pitchFamily="34" charset="0"/>
              </a:rPr>
              <a:t>PERO VAMOS A CONSIDERAR SOLO</a:t>
            </a:r>
          </a:p>
          <a:p>
            <a:pPr algn="ctr"/>
            <a:r>
              <a:rPr lang="es-MX" sz="2000" b="1" dirty="0" smtClean="0">
                <a:latin typeface="Arial" panose="020B0604020202020204" pitchFamily="34" charset="0"/>
              </a:rPr>
              <a:t> AQUELLAS QUE MÁS USO TIENEN EN LA INVESTIGACIÓN:</a:t>
            </a:r>
            <a:endParaRPr lang="es-MX" sz="2000" b="1" dirty="0">
              <a:latin typeface="Arial" panose="020B0604020202020204" pitchFamily="34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522054" y="1928723"/>
            <a:ext cx="721774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s-MX" sz="2000" b="1" dirty="0" smtClean="0">
                <a:latin typeface="Arial" panose="020B0604020202020204" pitchFamily="34" charset="0"/>
              </a:rPr>
              <a:t>ATENDIENDO A LA FORMA DE SER MEDIDAS, O SEA, </a:t>
            </a:r>
          </a:p>
          <a:p>
            <a:pPr algn="ctr"/>
            <a:r>
              <a:rPr lang="es-MX" sz="2000" b="1" dirty="0" smtClean="0">
                <a:latin typeface="Arial" panose="020B0604020202020204" pitchFamily="34" charset="0"/>
              </a:rPr>
              <a:t>A SUS POSIBILIDADES DE </a:t>
            </a:r>
          </a:p>
          <a:p>
            <a:pPr algn="ctr"/>
            <a:r>
              <a:rPr lang="es-MX" sz="2000" b="1" dirty="0" smtClean="0">
                <a:latin typeface="Arial" panose="020B0604020202020204" pitchFamily="34" charset="0"/>
              </a:rPr>
              <a:t>CUANTIFICACIÓN. (</a:t>
            </a:r>
            <a:r>
              <a:rPr lang="es-MX" sz="2000" b="1" dirty="0" err="1" smtClean="0">
                <a:latin typeface="Arial" panose="020B0604020202020204" pitchFamily="34" charset="0"/>
              </a:rPr>
              <a:t>diap</a:t>
            </a:r>
            <a:r>
              <a:rPr lang="es-MX" sz="2000" b="1" dirty="0" smtClean="0">
                <a:latin typeface="Arial" panose="020B0604020202020204" pitchFamily="34" charset="0"/>
              </a:rPr>
              <a:t> 16)</a:t>
            </a:r>
            <a:endParaRPr lang="es-MX" sz="1400" b="1" dirty="0">
              <a:latin typeface="Arial" panose="020B0604020202020204" pitchFamily="34" charset="0"/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351088" y="3511228"/>
            <a:ext cx="75596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s-MX" sz="2000" b="1" dirty="0" smtClean="0">
                <a:latin typeface="Arial" panose="020B0604020202020204" pitchFamily="34" charset="0"/>
              </a:rPr>
              <a:t>ATENDIENDO A QUE LA MEDICIÓN SE PUEDA</a:t>
            </a:r>
          </a:p>
          <a:p>
            <a:pPr algn="ctr"/>
            <a:r>
              <a:rPr lang="es-MX" sz="2000" b="1" dirty="0" smtClean="0">
                <a:latin typeface="Arial" panose="020B0604020202020204" pitchFamily="34" charset="0"/>
              </a:rPr>
              <a:t>REALIZAR DIRECTAMENTE O NO. (</a:t>
            </a:r>
            <a:r>
              <a:rPr lang="es-MX" sz="2000" b="1" dirty="0" err="1" smtClean="0">
                <a:latin typeface="Arial" panose="020B0604020202020204" pitchFamily="34" charset="0"/>
              </a:rPr>
              <a:t>diap</a:t>
            </a:r>
            <a:r>
              <a:rPr lang="es-MX" sz="2000" b="1" dirty="0" smtClean="0">
                <a:latin typeface="Arial" panose="020B0604020202020204" pitchFamily="34" charset="0"/>
              </a:rPr>
              <a:t> 16)</a:t>
            </a:r>
            <a:endParaRPr lang="es-MX" sz="1400" b="1" dirty="0">
              <a:latin typeface="Arial" panose="020B0604020202020204" pitchFamily="34" charset="0"/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2208214" y="4724401"/>
            <a:ext cx="748823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s-MX" sz="2000" b="1" dirty="0" smtClean="0">
                <a:latin typeface="Arial" panose="020B0604020202020204" pitchFamily="34" charset="0"/>
              </a:rPr>
              <a:t>ATENDIENDO A LA FORMA Y EL MOMENTO EN 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s-MX" sz="2000" b="1" dirty="0" smtClean="0">
                <a:latin typeface="Arial" panose="020B0604020202020204" pitchFamily="34" charset="0"/>
              </a:rPr>
              <a:t>QUE INTERVIENEN EN UN FENÓMENO DADO.(</a:t>
            </a:r>
            <a:r>
              <a:rPr lang="es-MX" sz="2000" b="1" dirty="0" err="1" smtClean="0">
                <a:latin typeface="Arial" panose="020B0604020202020204" pitchFamily="34" charset="0"/>
              </a:rPr>
              <a:t>diap</a:t>
            </a:r>
            <a:r>
              <a:rPr lang="es-MX" sz="2000" b="1" dirty="0" smtClean="0">
                <a:latin typeface="Arial" panose="020B0604020202020204" pitchFamily="34" charset="0"/>
              </a:rPr>
              <a:t> 17) </a:t>
            </a:r>
            <a:endParaRPr lang="es-MX" sz="1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96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6167438" y="1916113"/>
            <a:ext cx="3105150" cy="7921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buFont typeface="Symbol" panose="05050102010706020507" pitchFamily="18" charset="2"/>
              <a:buChar char="·"/>
            </a:pPr>
            <a:r>
              <a:rPr lang="es-MX" b="1" dirty="0">
                <a:latin typeface="Arial" panose="020B0604020202020204" pitchFamily="34" charset="0"/>
              </a:rPr>
              <a:t>Variables ordinales</a:t>
            </a:r>
            <a:r>
              <a:rPr lang="es-MX" dirty="0">
                <a:latin typeface="Arial" panose="020B0604020202020204" pitchFamily="34" charset="0"/>
              </a:rPr>
              <a:t> no cuantitativas.</a:t>
            </a:r>
            <a:endParaRPr lang="es-MX" dirty="0">
              <a:latin typeface="Arial Black" panose="020B0A04020102020204" pitchFamily="34" charset="0"/>
            </a:endParaRPr>
          </a:p>
        </p:txBody>
      </p:sp>
      <p:sp>
        <p:nvSpPr>
          <p:cNvPr id="47107" name="AutoShape 3"/>
          <p:cNvSpPr>
            <a:spLocks/>
          </p:cNvSpPr>
          <p:nvPr/>
        </p:nvSpPr>
        <p:spPr bwMode="auto">
          <a:xfrm>
            <a:off x="6311901" y="0"/>
            <a:ext cx="346075" cy="1504950"/>
          </a:xfrm>
          <a:prstGeom prst="leftBrace">
            <a:avLst>
              <a:gd name="adj1" fmla="val 36239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672264" y="71439"/>
            <a:ext cx="3622675" cy="13414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9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 typeface="Symbol" panose="05050102010706020507" pitchFamily="18" charset="2"/>
              <a:buChar char="·"/>
            </a:pPr>
            <a:r>
              <a:rPr lang="es-MX" b="1" dirty="0"/>
              <a:t>Dicotómicas</a:t>
            </a:r>
            <a:r>
              <a:rPr lang="es-MX" dirty="0"/>
              <a:t> (sólo admite dos categorías).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s-MX" b="1" dirty="0"/>
              <a:t>No dicotómicas</a:t>
            </a:r>
            <a:r>
              <a:rPr lang="es-MX" dirty="0"/>
              <a:t> (admiten más de dos categorías).</a:t>
            </a:r>
            <a:endParaRPr lang="es-MX" dirty="0">
              <a:latin typeface="Arial Black" panose="020B0A04020102020204" pitchFamily="34" charset="0"/>
            </a:endParaRPr>
          </a:p>
        </p:txBody>
      </p:sp>
      <p:sp>
        <p:nvSpPr>
          <p:cNvPr id="47109" name="AutoShape 5"/>
          <p:cNvSpPr>
            <a:spLocks/>
          </p:cNvSpPr>
          <p:nvPr/>
        </p:nvSpPr>
        <p:spPr bwMode="auto">
          <a:xfrm>
            <a:off x="6167439" y="1773238"/>
            <a:ext cx="346075" cy="1009650"/>
          </a:xfrm>
          <a:prstGeom prst="leftBrace">
            <a:avLst>
              <a:gd name="adj1" fmla="val 24312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524001" y="769938"/>
            <a:ext cx="2587625" cy="15033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s-MX" b="1" dirty="0">
                <a:latin typeface="Arial" panose="020B0604020202020204" pitchFamily="34" charset="0"/>
              </a:rPr>
              <a:t>Cualitativas</a:t>
            </a:r>
            <a:r>
              <a:rPr lang="es-MX" dirty="0"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es-MX" dirty="0">
                <a:latin typeface="Arial" panose="020B0604020202020204" pitchFamily="34" charset="0"/>
              </a:rPr>
              <a:t>Solo se puede medir  por agrupamiento en clases categóricas</a:t>
            </a:r>
            <a:r>
              <a:rPr lang="es-MX" sz="2000" dirty="0">
                <a:latin typeface="Arial" panose="020B0604020202020204" pitchFamily="34" charset="0"/>
              </a:rPr>
              <a:t>).</a:t>
            </a:r>
            <a:endParaRPr lang="es-MX" sz="2000" dirty="0">
              <a:latin typeface="Arial Black" panose="020B0A04020102020204" pitchFamily="34" charset="0"/>
            </a:endParaRPr>
          </a:p>
        </p:txBody>
      </p:sp>
      <p:sp>
        <p:nvSpPr>
          <p:cNvPr id="47111" name="AutoShape 7"/>
          <p:cNvSpPr>
            <a:spLocks/>
          </p:cNvSpPr>
          <p:nvPr/>
        </p:nvSpPr>
        <p:spPr bwMode="auto">
          <a:xfrm>
            <a:off x="4079875" y="0"/>
            <a:ext cx="344488" cy="2794000"/>
          </a:xfrm>
          <a:prstGeom prst="leftBrace">
            <a:avLst>
              <a:gd name="adj1" fmla="val 6758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4440238" y="404814"/>
            <a:ext cx="1725612" cy="860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s-MX" b="1" dirty="0">
                <a:latin typeface="Arial" panose="020B0604020202020204" pitchFamily="34" charset="0"/>
              </a:rPr>
              <a:t>Nominales o categóricas</a:t>
            </a:r>
            <a:endParaRPr lang="es-MX" dirty="0">
              <a:latin typeface="Arial Black" panose="020B0A04020102020204" pitchFamily="34" charset="0"/>
            </a:endParaRP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4367213" y="1844675"/>
            <a:ext cx="1725612" cy="8588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s-MX" b="1" dirty="0">
                <a:latin typeface="Arial" panose="020B0604020202020204" pitchFamily="34" charset="0"/>
              </a:rPr>
              <a:t>Ordinales Cualitativas</a:t>
            </a:r>
            <a:endParaRPr lang="es-MX" dirty="0">
              <a:latin typeface="Arial Black" panose="020B0A04020102020204" pitchFamily="34" charset="0"/>
            </a:endParaRP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6456364" y="3213100"/>
            <a:ext cx="3101975" cy="1079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>
              <a:buFont typeface="Symbol" panose="05050102010706020507" pitchFamily="18" charset="2"/>
              <a:buChar char="·"/>
            </a:pPr>
            <a:r>
              <a:rPr lang="es-MX" b="1" dirty="0">
                <a:latin typeface="Arial" panose="020B0604020202020204" pitchFamily="34" charset="0"/>
              </a:rPr>
              <a:t>Variables discretas</a:t>
            </a:r>
            <a:r>
              <a:rPr lang="es-MX" dirty="0">
                <a:latin typeface="Arial" panose="020B0604020202020204" pitchFamily="34" charset="0"/>
              </a:rPr>
              <a:t> (solo admite valores numéricos discretos</a:t>
            </a:r>
            <a:r>
              <a:rPr lang="es-MX" sz="2000" dirty="0">
                <a:latin typeface="Arial" panose="020B0604020202020204" pitchFamily="34" charset="0"/>
              </a:rPr>
              <a:t>)</a:t>
            </a:r>
            <a:endParaRPr lang="es-MX" sz="2000" dirty="0">
              <a:latin typeface="Arial Black" panose="020B0A04020102020204" pitchFamily="34" charset="0"/>
            </a:endParaRP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1524000" y="3376614"/>
            <a:ext cx="2776538" cy="2111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s-MX" b="1" dirty="0">
                <a:latin typeface="Arial" panose="020B0604020202020204" pitchFamily="34" charset="0"/>
              </a:rPr>
              <a:t>Cuantitativas</a:t>
            </a:r>
          </a:p>
          <a:p>
            <a:pPr algn="ctr"/>
            <a:r>
              <a:rPr lang="es-MX" dirty="0">
                <a:latin typeface="Arial" panose="020B0604020202020204" pitchFamily="34" charset="0"/>
              </a:rPr>
              <a:t>(Permite la asignación de un número a cada sujeto en el que esta variable es medida</a:t>
            </a:r>
            <a:r>
              <a:rPr lang="es-MX" sz="2000" dirty="0">
                <a:latin typeface="Arial" panose="020B0604020202020204" pitchFamily="34" charset="0"/>
              </a:rPr>
              <a:t>).</a:t>
            </a:r>
            <a:endParaRPr lang="es-MX" sz="2000" dirty="0">
              <a:latin typeface="Arial Black" panose="020B0A04020102020204" pitchFamily="34" charset="0"/>
            </a:endParaRPr>
          </a:p>
        </p:txBody>
      </p:sp>
      <p:sp>
        <p:nvSpPr>
          <p:cNvPr id="47116" name="AutoShape 12"/>
          <p:cNvSpPr>
            <a:spLocks/>
          </p:cNvSpPr>
          <p:nvPr/>
        </p:nvSpPr>
        <p:spPr bwMode="auto">
          <a:xfrm>
            <a:off x="4151314" y="3141664"/>
            <a:ext cx="327025" cy="3049587"/>
          </a:xfrm>
          <a:prstGeom prst="leftBrace">
            <a:avLst>
              <a:gd name="adj1" fmla="val 7771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4511676" y="3357563"/>
            <a:ext cx="1958975" cy="9382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s-MX" b="1" dirty="0">
                <a:latin typeface="Arial" panose="020B0604020202020204" pitchFamily="34" charset="0"/>
              </a:rPr>
              <a:t>Ordinales Cuantitativas</a:t>
            </a: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4511676" y="4797426"/>
            <a:ext cx="1958975" cy="1171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s-MX" b="1" dirty="0">
                <a:latin typeface="Arial" panose="020B0604020202020204" pitchFamily="34" charset="0"/>
              </a:rPr>
              <a:t>Continuas</a:t>
            </a:r>
          </a:p>
          <a:p>
            <a:pPr algn="ctr"/>
            <a:r>
              <a:rPr lang="es-MX" dirty="0">
                <a:latin typeface="Arial" panose="020B0604020202020204" pitchFamily="34" charset="0"/>
              </a:rPr>
              <a:t>(admite valores continuos</a:t>
            </a:r>
            <a:r>
              <a:rPr lang="es-MX" sz="2000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6816725" y="4652964"/>
            <a:ext cx="3429000" cy="1641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9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>
              <a:buFont typeface="Symbol" panose="05050102010706020507" pitchFamily="18" charset="2"/>
              <a:buChar char="·"/>
            </a:pPr>
            <a:r>
              <a:rPr lang="es-MX" b="1" dirty="0"/>
              <a:t>De intervalo</a:t>
            </a:r>
            <a:r>
              <a:rPr lang="es-MX" dirty="0"/>
              <a:t> (el 0 es arbitrario)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s-MX" b="1" dirty="0"/>
              <a:t>De </a:t>
            </a:r>
            <a:r>
              <a:rPr lang="es-MX" b="1" dirty="0" smtClean="0"/>
              <a:t>razón o proporción</a:t>
            </a:r>
            <a:r>
              <a:rPr lang="es-MX" dirty="0" smtClean="0"/>
              <a:t> </a:t>
            </a:r>
            <a:r>
              <a:rPr lang="es-MX" dirty="0"/>
              <a:t>(el 0 tiene un origen fijo y se pueden formar razones entre los valores)</a:t>
            </a:r>
            <a:endParaRPr lang="es-MX" sz="2000" b="1" dirty="0"/>
          </a:p>
          <a:p>
            <a:endParaRPr lang="es-MX" sz="2400" b="1" dirty="0">
              <a:latin typeface="Arial Black" panose="020B0A04020102020204" pitchFamily="34" charset="0"/>
            </a:endParaRPr>
          </a:p>
        </p:txBody>
      </p:sp>
      <p:sp>
        <p:nvSpPr>
          <p:cNvPr id="47120" name="AutoShape 16"/>
          <p:cNvSpPr>
            <a:spLocks/>
          </p:cNvSpPr>
          <p:nvPr/>
        </p:nvSpPr>
        <p:spPr bwMode="auto">
          <a:xfrm>
            <a:off x="6456364" y="2997201"/>
            <a:ext cx="327025" cy="1408113"/>
          </a:xfrm>
          <a:prstGeom prst="leftBrace">
            <a:avLst>
              <a:gd name="adj1" fmla="val 35882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7121" name="AutoShape 17"/>
          <p:cNvSpPr>
            <a:spLocks/>
          </p:cNvSpPr>
          <p:nvPr/>
        </p:nvSpPr>
        <p:spPr bwMode="auto">
          <a:xfrm>
            <a:off x="6383339" y="4508501"/>
            <a:ext cx="327025" cy="1876425"/>
          </a:xfrm>
          <a:prstGeom prst="leftBrace">
            <a:avLst>
              <a:gd name="adj1" fmla="val 47816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" name="Flecha izquierda y arriba 4"/>
          <p:cNvSpPr/>
          <p:nvPr/>
        </p:nvSpPr>
        <p:spPr>
          <a:xfrm rot="7504109">
            <a:off x="187837" y="1762711"/>
            <a:ext cx="2209403" cy="1502219"/>
          </a:xfrm>
          <a:prstGeom prst="leftUpArrow">
            <a:avLst>
              <a:gd name="adj1" fmla="val 30573"/>
              <a:gd name="adj2" fmla="val 25000"/>
              <a:gd name="adj3" fmla="val 25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 rot="18362771" flipH="1">
            <a:off x="321713" y="1795277"/>
            <a:ext cx="1698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/>
              <a:t>CLASIFICACIÓN</a:t>
            </a:r>
            <a:endParaRPr lang="es-ES" b="1" dirty="0"/>
          </a:p>
        </p:txBody>
      </p:sp>
      <p:sp>
        <p:nvSpPr>
          <p:cNvPr id="9" name="CuadroTexto 8"/>
          <p:cNvSpPr txBox="1"/>
          <p:nvPr/>
        </p:nvSpPr>
        <p:spPr>
          <a:xfrm rot="2484089">
            <a:off x="366503" y="3002226"/>
            <a:ext cx="1502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/>
              <a:t>DE LAS VARIABLES</a:t>
            </a:r>
            <a:endParaRPr lang="es-ES" sz="1600" b="1" dirty="0"/>
          </a:p>
        </p:txBody>
      </p:sp>
    </p:spTree>
    <p:extLst>
      <p:ext uri="{BB962C8B-B14F-4D97-AF65-F5344CB8AC3E}">
        <p14:creationId xmlns:p14="http://schemas.microsoft.com/office/powerpoint/2010/main" val="250187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362200" y="3568870"/>
            <a:ext cx="70262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955926" y="727075"/>
            <a:ext cx="4816475" cy="579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sz="3200" b="1" dirty="0" smtClean="0"/>
              <a:t>TIPOS DE VARIABLES</a:t>
            </a:r>
            <a:endParaRPr lang="es-ES" sz="3200" b="1" dirty="0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270126" y="1676400"/>
            <a:ext cx="7407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sz="3200" dirty="0">
                <a:solidFill>
                  <a:srgbClr val="FFFF00"/>
                </a:solidFill>
              </a:rPr>
              <a:t>         </a:t>
            </a:r>
            <a:r>
              <a:rPr lang="es-ES" sz="3200" dirty="0" smtClean="0"/>
              <a:t>	</a:t>
            </a:r>
            <a:r>
              <a:rPr lang="es-ES" sz="3200" b="1" dirty="0" smtClean="0"/>
              <a:t>VARIABLES PARTICIPANTES</a:t>
            </a:r>
            <a:endParaRPr lang="es-ES" sz="2800" b="1" dirty="0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4495800" y="2362200"/>
            <a:ext cx="685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7010400" y="2362200"/>
            <a:ext cx="685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841626" y="3276600"/>
            <a:ext cx="3025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 dirty="0" smtClean="0"/>
              <a:t>VARIABLES RELEVANTES</a:t>
            </a:r>
            <a:endParaRPr lang="es-ES" sz="2400" b="1" dirty="0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6629400" y="3200400"/>
            <a:ext cx="2819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 dirty="0" smtClean="0"/>
              <a:t>VARIABLES AJENAS</a:t>
            </a:r>
            <a:endParaRPr lang="es-ES" sz="2400" b="1" dirty="0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3352800" y="41148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2362200" y="4572001"/>
            <a:ext cx="1905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sz="2000" b="1" dirty="0" smtClean="0"/>
              <a:t>VARIABLE DEPENDIENTE</a:t>
            </a:r>
            <a:endParaRPr lang="es-ES" sz="2000" b="1" dirty="0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4724400" y="4114800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4495800" y="4572001"/>
            <a:ext cx="2133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sz="2000" b="1" dirty="0" smtClean="0"/>
              <a:t>VARIABLE INDEPENDIENTE</a:t>
            </a:r>
            <a:endParaRPr lang="es-ES" sz="2000" b="1" dirty="0"/>
          </a:p>
        </p:txBody>
      </p:sp>
      <p:cxnSp>
        <p:nvCxnSpPr>
          <p:cNvPr id="3" name="Conector recto de flecha 2"/>
          <p:cNvCxnSpPr/>
          <p:nvPr/>
        </p:nvCxnSpPr>
        <p:spPr>
          <a:xfrm>
            <a:off x="8039100" y="3753536"/>
            <a:ext cx="13447" cy="61585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7353300" y="4543866"/>
            <a:ext cx="161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CONTROL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101659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775011" y="418812"/>
            <a:ext cx="8579225" cy="378565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" sz="1600" dirty="0" smtClean="0"/>
              <a:t>LAS </a:t>
            </a:r>
            <a:r>
              <a:rPr lang="es-ES" sz="1600" b="1" u="sng" dirty="0" smtClean="0"/>
              <a:t>VARIABLES INDEPENDIENTES</a:t>
            </a:r>
            <a:r>
              <a:rPr lang="es-ES" sz="1600" u="sng" dirty="0" smtClean="0"/>
              <a:t> </a:t>
            </a:r>
            <a:r>
              <a:rPr lang="es-ES" sz="1600" dirty="0" smtClean="0"/>
              <a:t>SON LAS QUE CONDICIONAN, EXPLICAN O DETERMINAN LA PRESENCIA DE OTRO   FENÓMENO. (CAUSA)</a:t>
            </a:r>
          </a:p>
          <a:p>
            <a:pPr algn="ctr"/>
            <a:endParaRPr lang="es-ES" sz="1600" dirty="0" smtClean="0"/>
          </a:p>
          <a:p>
            <a:pPr algn="ctr"/>
            <a:r>
              <a:rPr lang="es-ES" sz="1600" dirty="0" smtClean="0"/>
              <a:t>LAS </a:t>
            </a:r>
            <a:r>
              <a:rPr lang="es-ES" sz="1600" b="1" u="sng" dirty="0" smtClean="0"/>
              <a:t>VARIABLES DEPENDIENTES</a:t>
            </a:r>
            <a:r>
              <a:rPr lang="es-ES" sz="1600" u="sng" dirty="0" smtClean="0"/>
              <a:t> </a:t>
            </a:r>
            <a:r>
              <a:rPr lang="es-ES" sz="1600" dirty="0" smtClean="0"/>
              <a:t>SON LAS QUE RECOGEN LA CONDUCTA O FENÓMENO QUE REQUIERE SER EXPLICADO. (EFECTO)</a:t>
            </a:r>
          </a:p>
          <a:p>
            <a:pPr algn="ctr"/>
            <a:endParaRPr lang="es-ES" sz="1600" dirty="0"/>
          </a:p>
          <a:p>
            <a:pPr algn="ctr"/>
            <a:r>
              <a:rPr lang="es-ES" sz="1600" dirty="0" smtClean="0"/>
              <a:t>LAS VARIABLES </a:t>
            </a:r>
            <a:r>
              <a:rPr lang="es-ES" sz="1600" b="1" u="sng" dirty="0" smtClean="0"/>
              <a:t>AJENAS O EXTRAÑAS O CONCOMITANTES</a:t>
            </a:r>
            <a:r>
              <a:rPr lang="es-ES" sz="1600" u="sng" dirty="0" smtClean="0"/>
              <a:t> </a:t>
            </a:r>
            <a:r>
              <a:rPr lang="es-ES" sz="1600" dirty="0" smtClean="0"/>
              <a:t>(TAMBIÉN DENOMINADAS INTERCURRENTES O COVARIABLES) SON VARIABLES QUE PUEDEN INFLUIR O PRODUCIR EFECTOS EN LO QUE SE ESTUDIA, EN ESE SENTIDO SON TAMBIÉN INDEPENDIENTES, PERO QUE NO SON LAS QUE EL INVESTIGADOR HA DECLARADO O ESTÁ INTERESADO EN INVESTIGAR, PERO DADA LA RELACIÓN QUE TIENEN CON EL FENÓMENO QUE SE ESTUDIA, </a:t>
            </a:r>
            <a:r>
              <a:rPr lang="es-ES" sz="1600" b="1" u="sng" dirty="0" smtClean="0"/>
              <a:t>INTERVIENEN EN FORMA NO PLANEADA O NO DESEADA POR EL INVESTIGADOR, Y PUEDEN SER TAMBIÉN FACTORES QUE INFLUYEN EN EL PROBLEMA QUE SE INVESTIGA.</a:t>
            </a:r>
            <a:r>
              <a:rPr lang="es-ES" sz="1600" u="sng" dirty="0" smtClean="0"/>
              <a:t> </a:t>
            </a:r>
          </a:p>
          <a:p>
            <a:pPr algn="ctr"/>
            <a:endParaRPr lang="es-MX" sz="1600" dirty="0">
              <a:solidFill>
                <a:srgbClr val="FF0000"/>
              </a:solidFill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-320675" y="3036879"/>
            <a:ext cx="18473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 sz="120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s-ES" sz="1200">
                <a:latin typeface="Arial" panose="020B0604020202020204" pitchFamily="34" charset="0"/>
                <a:cs typeface="Times New Roman" panose="02020603050405020304" pitchFamily="18" charset="0"/>
              </a:rPr>
              <a:t/>
            </a:r>
            <a:br>
              <a:rPr lang="es-ES" sz="1200">
                <a:latin typeface="Arial" panose="020B0604020202020204" pitchFamily="34" charset="0"/>
                <a:cs typeface="Times New Roman" panose="02020603050405020304" pitchFamily="18" charset="0"/>
              </a:rPr>
            </a:br>
            <a:endParaRPr lang="es-MX" sz="1400">
              <a:latin typeface="Arial" panose="020B0604020202020204" pitchFamily="34" charset="0"/>
            </a:endParaRPr>
          </a:p>
          <a:p>
            <a:pPr eaLnBrk="0" hangingPunct="0"/>
            <a:endParaRPr lang="es-MX">
              <a:latin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640541" y="4558552"/>
            <a:ext cx="8875059" cy="107721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latin typeface="Arial Black" panose="020B0A04020102020204" pitchFamily="34" charset="0"/>
              </a:rPr>
              <a:t>ESTE TIPO DE VARIABLES APARECEN</a:t>
            </a:r>
            <a:r>
              <a:rPr lang="es-ES" sz="1600" b="1" dirty="0">
                <a:latin typeface="Arial Black" panose="020B0A04020102020204" pitchFamily="34" charset="0"/>
              </a:rPr>
              <a:t>, O SON CONSTRUIDAS POR EL INVESTIGADOR, EN SITUACIONES EN DONDE </a:t>
            </a:r>
          </a:p>
          <a:p>
            <a:pPr algn="ctr"/>
            <a:r>
              <a:rPr lang="es-ES" sz="1600" b="1" dirty="0">
                <a:latin typeface="Arial Black" panose="020B0A04020102020204" pitchFamily="34" charset="0"/>
              </a:rPr>
              <a:t>LOS PROBLEMAS O FENÓMENOS QUE INTERVIENEN </a:t>
            </a:r>
          </a:p>
          <a:p>
            <a:pPr algn="ctr"/>
            <a:r>
              <a:rPr lang="es-ES" sz="1600" b="1" dirty="0">
                <a:latin typeface="Arial Black" panose="020B0A04020102020204" pitchFamily="34" charset="0"/>
              </a:rPr>
              <a:t>TIENEN ALGÚN TIPO DE DEPENDENCIA ENTRE ELLOS</a:t>
            </a:r>
          </a:p>
        </p:txBody>
      </p:sp>
    </p:spTree>
    <p:extLst>
      <p:ext uri="{BB962C8B-B14F-4D97-AF65-F5344CB8AC3E}">
        <p14:creationId xmlns:p14="http://schemas.microsoft.com/office/powerpoint/2010/main" val="359321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54741" y="345159"/>
            <a:ext cx="9789459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1600" b="1" spc="-1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AGRUPACIÓN DE LAS VARIABLES AJENAS  EN CATEGORÍAS  GENERALES, BASADA EN LA CLASIFICACIÓN PROPUESTA POR SIERRA BRAVO (1988)</a:t>
            </a:r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23581" y="1064405"/>
            <a:ext cx="1085177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" marR="71755" indent="450215" algn="ctr">
              <a:spcAft>
                <a:spcPts val="0"/>
              </a:spcAft>
            </a:pPr>
            <a:r>
              <a:rPr lang="es-ES" sz="12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s-ES" sz="12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A. AMBIENTALES</a:t>
            </a:r>
          </a:p>
          <a:p>
            <a:pPr marL="1348740" marR="71755" algn="ctr">
              <a:spcAft>
                <a:spcPts val="0"/>
              </a:spcAft>
            </a:pPr>
            <a:r>
              <a:rPr lang="es-E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1‑ </a:t>
            </a:r>
            <a:r>
              <a:rPr lang="es-ES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físico</a:t>
            </a:r>
          </a:p>
          <a:p>
            <a:pPr marL="1348740" marR="71755" algn="ctr">
              <a:spcAft>
                <a:spcPts val="0"/>
              </a:spcAft>
            </a:pPr>
            <a:r>
              <a:rPr lang="es-ES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2‑ social</a:t>
            </a:r>
            <a:r>
              <a:rPr lang="es-E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935355" marR="71755" algn="ctr">
              <a:spcAft>
                <a:spcPts val="0"/>
              </a:spcAft>
            </a:pPr>
            <a:r>
              <a:rPr lang="es-ES" sz="12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B. RELACIONADAS CON LOS SUJETOS INVESTIGADOS</a:t>
            </a:r>
          </a:p>
          <a:p>
            <a:pPr marL="935355" marR="71755" algn="ctr">
              <a:spcAft>
                <a:spcPts val="0"/>
              </a:spcAft>
            </a:pPr>
            <a:r>
              <a:rPr lang="es-ES" sz="1400" b="1" spc="-10" dirty="0">
                <a:latin typeface="Arial" panose="020B0604020202020204" pitchFamily="34" charset="0"/>
                <a:cs typeface="Arial" panose="020B0604020202020204" pitchFamily="34" charset="0"/>
              </a:rPr>
              <a:t>edad, sexo, el nivel escolar, las condiciones de vida, la experiencia en el deporte, etc</a:t>
            </a:r>
            <a:r>
              <a:rPr lang="es-ES" sz="14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12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35355" marR="71755" algn="ctr">
              <a:spcAft>
                <a:spcPts val="0"/>
              </a:spcAft>
            </a:pPr>
            <a:r>
              <a:rPr lang="es-ES" sz="1200" b="1" spc="-1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C. CARACTERÍSTICAS PERSONALES DEL INVESTIGADOR.</a:t>
            </a:r>
            <a:endParaRPr lang="es-ES" sz="11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35355" marR="71755" algn="ctr">
              <a:spcAft>
                <a:spcPts val="0"/>
              </a:spcAft>
            </a:pPr>
            <a:r>
              <a:rPr lang="es-ES" sz="1400" b="1" spc="-1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los puntos de vista, mentalidad, inteligencia, conocimientos, agudeza en el análisis, rigor de trabajo dirigido a obtener los datos que le permitan comprobar la hipótesis </a:t>
            </a:r>
            <a:r>
              <a:rPr lang="es-ES" sz="1400" b="1" spc="-1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ES" sz="12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35355" marR="71755" algn="ctr">
              <a:spcAft>
                <a:spcPts val="0"/>
              </a:spcAft>
            </a:pPr>
            <a:r>
              <a:rPr lang="es-E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PRESENCIA DEL INVESTIGADOR</a:t>
            </a:r>
            <a:r>
              <a:rPr lang="es-ES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s-ES" sz="12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35355" marR="71755" algn="ctr"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presencia prolongada del investigador puede dar lugar a relaciones sociales diferenciales de simpatía o antipatía que reducirá  el relativo distanciamiento emocional necesario para observar y juzgar objetivamente un comportamiento</a:t>
            </a:r>
          </a:p>
          <a:p>
            <a:pPr marL="935355" marR="71755" algn="ctr"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Como forma de control es recomendable que el investigador se oculte</a:t>
            </a:r>
            <a:r>
              <a:rPr lang="es-ES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ES" sz="12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19200" marR="71755" indent="-283845" algn="ctr">
              <a:spcAft>
                <a:spcPts val="0"/>
              </a:spcAft>
            </a:pPr>
            <a:r>
              <a:rPr lang="es-E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E. FORMAS DE ACTUACIÓN Y DE RESPUESTA DE LOS SUJETOS INVESTIGADOS</a:t>
            </a:r>
            <a:endParaRPr lang="es-ES" sz="1200" b="1" spc="-1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35355" marR="71755" indent="450215" algn="ctr">
              <a:spcAft>
                <a:spcPts val="0"/>
              </a:spcAft>
            </a:pPr>
            <a:r>
              <a:rPr lang="es-E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1‑ deseabilidad social</a:t>
            </a:r>
          </a:p>
          <a:p>
            <a:pPr marL="935355" marR="71755" indent="450215" algn="ctr">
              <a:spcAft>
                <a:spcPts val="0"/>
              </a:spcAft>
            </a:pPr>
            <a:r>
              <a:rPr lang="es-E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2‑ aprehensión evaluativa</a:t>
            </a:r>
          </a:p>
          <a:p>
            <a:pPr marL="1385570" marR="71755" algn="ctr">
              <a:spcAft>
                <a:spcPts val="0"/>
              </a:spcAft>
            </a:pPr>
            <a:r>
              <a:rPr lang="es-E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3‑ expectativas del investigador</a:t>
            </a:r>
          </a:p>
          <a:p>
            <a:pPr marL="935355" marR="71755" indent="450215" algn="ctr">
              <a:spcAft>
                <a:spcPts val="0"/>
              </a:spcAft>
            </a:pPr>
            <a:r>
              <a:rPr lang="es-E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4‑ dependencia de la memoria</a:t>
            </a:r>
          </a:p>
          <a:p>
            <a:pPr marL="935355" marR="71755" indent="450215" algn="ctr">
              <a:spcAft>
                <a:spcPts val="0"/>
              </a:spcAft>
            </a:pPr>
            <a:r>
              <a:rPr lang="es-E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36195" marR="71755" indent="450215" algn="ctr">
              <a:spcAft>
                <a:spcPts val="0"/>
              </a:spcAft>
            </a:pPr>
            <a:r>
              <a:rPr lang="es-ES" sz="12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F. LIGADAS AL TIEMPO</a:t>
            </a:r>
          </a:p>
          <a:p>
            <a:pPr marL="899160" marR="71755" indent="450215" algn="ctr">
              <a:spcAft>
                <a:spcPts val="0"/>
              </a:spcAft>
            </a:pPr>
            <a:r>
              <a:rPr lang="es-E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1‑ maduración</a:t>
            </a:r>
          </a:p>
          <a:p>
            <a:pPr marL="1348740" marR="71755" algn="ctr">
              <a:spcAft>
                <a:spcPts val="0"/>
              </a:spcAft>
            </a:pPr>
            <a:r>
              <a:rPr lang="es-E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2‑ factores situacionales</a:t>
            </a:r>
          </a:p>
          <a:p>
            <a:pPr marL="899160" marR="71755" indent="450215" algn="ctr">
              <a:spcAft>
                <a:spcPts val="0"/>
              </a:spcAft>
            </a:pPr>
            <a:r>
              <a:rPr lang="es-E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3‑ mortalidad </a:t>
            </a:r>
          </a:p>
          <a:p>
            <a:pPr marL="36195" marR="71755" indent="450215" algn="ctr">
              <a:spcAft>
                <a:spcPts val="0"/>
              </a:spcAft>
            </a:pPr>
            <a:r>
              <a:rPr lang="es-ES" sz="12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G. APLICACIÓN DE INSTRUMENTO</a:t>
            </a:r>
          </a:p>
          <a:p>
            <a:pPr marL="1348740" marR="71755" algn="ctr">
              <a:spcAft>
                <a:spcPts val="0"/>
              </a:spcAft>
            </a:pPr>
            <a:r>
              <a:rPr lang="es-E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1‑ administración de pruebas</a:t>
            </a:r>
          </a:p>
          <a:p>
            <a:pPr marL="1348740" marR="71755" algn="ctr">
              <a:spcAft>
                <a:spcPts val="0"/>
              </a:spcAft>
            </a:pPr>
            <a:r>
              <a:rPr lang="es-E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2‑ instrumentación</a:t>
            </a:r>
          </a:p>
          <a:p>
            <a:pPr marL="1348740" marR="71755" algn="ctr">
              <a:spcAft>
                <a:spcPts val="0"/>
              </a:spcAft>
            </a:pPr>
            <a:r>
              <a:rPr lang="es-E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3‑ selección muestral</a:t>
            </a:r>
          </a:p>
          <a:p>
            <a:pPr marL="1348740" marR="71755" algn="ctr">
              <a:spcAft>
                <a:spcPts val="0"/>
              </a:spcAft>
            </a:pPr>
            <a:r>
              <a:rPr lang="es-ES" sz="1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4‑ efectos reactivos de las condiciones creadas</a:t>
            </a:r>
          </a:p>
          <a:p>
            <a:pPr marR="71755" algn="ctr">
              <a:spcAft>
                <a:spcPts val="0"/>
              </a:spcAft>
            </a:pPr>
            <a:r>
              <a:rPr lang="es-ES" sz="1200" b="1" spc="-1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ES" sz="1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37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33718" y="363915"/>
            <a:ext cx="9520518" cy="649408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En la clase anterior, habíamos dicho que:</a:t>
            </a:r>
          </a:p>
          <a:p>
            <a:pPr algn="ctr"/>
            <a:r>
              <a:rPr lang="es-ES" dirty="0" smtClean="0"/>
              <a:t>La </a:t>
            </a:r>
            <a:r>
              <a:rPr lang="es-ES" dirty="0"/>
              <a:t>determinación del problema es una operación mediante la cual se </a:t>
            </a:r>
          </a:p>
          <a:p>
            <a:pPr algn="ctr"/>
            <a:r>
              <a:rPr lang="es-ES" dirty="0"/>
              <a:t>especifica claramente y de un modo concreto sobre qué se va a realizar la </a:t>
            </a:r>
          </a:p>
          <a:p>
            <a:pPr algn="ctr"/>
            <a:r>
              <a:rPr lang="es-ES" dirty="0"/>
              <a:t>investigación. </a:t>
            </a:r>
            <a:endParaRPr lang="es-ES" dirty="0" smtClean="0"/>
          </a:p>
          <a:p>
            <a:pPr algn="ctr"/>
            <a:r>
              <a:rPr lang="es-ES" dirty="0" smtClean="0"/>
              <a:t>Es </a:t>
            </a:r>
            <a:r>
              <a:rPr lang="es-ES" dirty="0"/>
              <a:t>el punto inicial de la cadena: Problema- Investigación- Solución; </a:t>
            </a:r>
          </a:p>
          <a:p>
            <a:pPr algn="ctr"/>
            <a:r>
              <a:rPr lang="es-ES" dirty="0"/>
              <a:t>por tanto, determinará toda la posterior proyección de la </a:t>
            </a:r>
            <a:r>
              <a:rPr lang="es-ES" dirty="0" smtClean="0"/>
              <a:t>investigación.</a:t>
            </a:r>
          </a:p>
          <a:p>
            <a:pPr algn="ctr"/>
            <a:r>
              <a:rPr lang="es-ES" b="1" dirty="0" smtClean="0"/>
              <a:t>El </a:t>
            </a:r>
            <a:r>
              <a:rPr lang="es-ES" b="1" dirty="0"/>
              <a:t>problema, responde al ¨ POR QUE¨, de la </a:t>
            </a:r>
            <a:r>
              <a:rPr lang="es-ES" b="1" dirty="0" smtClean="0"/>
              <a:t>Investigación y </a:t>
            </a:r>
            <a:r>
              <a:rPr lang="es-ES" b="1" dirty="0"/>
              <a:t>lo podemos </a:t>
            </a:r>
            <a:r>
              <a:rPr lang="es-ES" b="1" dirty="0" smtClean="0"/>
              <a:t>definir como:</a:t>
            </a:r>
            <a:endParaRPr lang="es-ES" sz="2000" u="sng" dirty="0" smtClean="0"/>
          </a:p>
          <a:p>
            <a:r>
              <a:rPr lang="es-ES" b="1" u="sng" dirty="0" smtClean="0"/>
              <a:t>Participación de los alumnos</a:t>
            </a:r>
          </a:p>
          <a:p>
            <a:r>
              <a:rPr lang="es-ES" dirty="0" smtClean="0"/>
              <a:t> “la </a:t>
            </a:r>
            <a:r>
              <a:rPr lang="es-ES" dirty="0"/>
              <a:t>situación propia de un objeto, que provoca una necesidad en un </a:t>
            </a:r>
          </a:p>
          <a:p>
            <a:r>
              <a:rPr lang="es-ES" dirty="0"/>
              <a:t>sujeto, el cual desarrollará una actividad para transformar la situación </a:t>
            </a:r>
            <a:r>
              <a:rPr lang="es-ES" dirty="0" smtClean="0"/>
              <a:t>mencionada”. </a:t>
            </a:r>
          </a:p>
          <a:p>
            <a:r>
              <a:rPr lang="es-ES" dirty="0" smtClean="0"/>
              <a:t> </a:t>
            </a:r>
            <a:r>
              <a:rPr lang="es-ES" u="sng" dirty="0" smtClean="0"/>
              <a:t>¿</a:t>
            </a:r>
            <a:r>
              <a:rPr lang="es-ES" b="1" u="sng" dirty="0" smtClean="0"/>
              <a:t>Por qué en el problema se plantea la dualidad objetividad- subjetividad?</a:t>
            </a:r>
          </a:p>
          <a:p>
            <a:r>
              <a:rPr lang="es-ES" dirty="0" smtClean="0"/>
              <a:t>El </a:t>
            </a:r>
            <a:r>
              <a:rPr lang="es-ES" dirty="0"/>
              <a:t>problema es objetivo en tanto es una situación presente en el objeto; </a:t>
            </a:r>
          </a:p>
          <a:p>
            <a:r>
              <a:rPr lang="es-ES" dirty="0"/>
              <a:t>pero es subjetivo, pues para que exista el problema, la situación tiene que generar </a:t>
            </a:r>
            <a:r>
              <a:rPr lang="es-ES" dirty="0" smtClean="0"/>
              <a:t>una </a:t>
            </a:r>
            <a:r>
              <a:rPr lang="es-ES" dirty="0"/>
              <a:t>necesidad en el sujeto. </a:t>
            </a:r>
            <a:endParaRPr lang="es-ES" dirty="0" smtClean="0"/>
          </a:p>
          <a:p>
            <a:r>
              <a:rPr lang="es-ES" b="1" u="sng" dirty="0"/>
              <a:t>¿Cualquier situación </a:t>
            </a:r>
            <a:r>
              <a:rPr lang="es-ES" b="1" u="sng" dirty="0" err="1"/>
              <a:t>problémica</a:t>
            </a:r>
            <a:r>
              <a:rPr lang="es-ES" b="1" u="sng" dirty="0"/>
              <a:t> constituye un </a:t>
            </a:r>
            <a:r>
              <a:rPr lang="es-ES" b="1" u="sng" dirty="0" smtClean="0"/>
              <a:t>problema </a:t>
            </a:r>
            <a:r>
              <a:rPr lang="es-ES" b="1" u="sng" dirty="0"/>
              <a:t>científico? NO. Para que un problema  sea científico debe de reunir determinados requisitos como </a:t>
            </a:r>
          </a:p>
          <a:p>
            <a:pPr algn="ctr"/>
            <a:r>
              <a:rPr lang="es-ES" dirty="0"/>
              <a:t>• La formulación del problema debe basarse en un conocimiento científico previo </a:t>
            </a:r>
          </a:p>
          <a:p>
            <a:pPr algn="ctr"/>
            <a:r>
              <a:rPr lang="es-ES" dirty="0"/>
              <a:t>del mismo. </a:t>
            </a:r>
          </a:p>
          <a:p>
            <a:pPr algn="ctr"/>
            <a:r>
              <a:rPr lang="es-ES" dirty="0"/>
              <a:t>• La solución que se alcance al problema estudiado debe de contribuir al </a:t>
            </a:r>
          </a:p>
          <a:p>
            <a:pPr algn="ctr"/>
            <a:r>
              <a:rPr lang="es-ES" dirty="0"/>
              <a:t>desarrollo del conocimiento científico, al desarrollo de la ciencia. </a:t>
            </a:r>
          </a:p>
          <a:p>
            <a:pPr algn="ctr"/>
            <a:r>
              <a:rPr lang="es-ES" dirty="0"/>
              <a:t>• Debe de formularse y debe resolverse aplicando los conceptos, categorías y </a:t>
            </a:r>
          </a:p>
          <a:p>
            <a:pPr algn="ctr"/>
            <a:r>
              <a:rPr lang="es-ES" dirty="0"/>
              <a:t>leyes de la rama del saber que se investiga. </a:t>
            </a:r>
          </a:p>
          <a:p>
            <a:endParaRPr lang="es-ES" sz="2000" b="1" u="sng" dirty="0"/>
          </a:p>
        </p:txBody>
      </p:sp>
    </p:spTree>
    <p:extLst>
      <p:ext uri="{BB962C8B-B14F-4D97-AF65-F5344CB8AC3E}">
        <p14:creationId xmlns:p14="http://schemas.microsoft.com/office/powerpoint/2010/main" val="299093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51502" y="460792"/>
            <a:ext cx="7289368" cy="36933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PROCEDIMIENTOS PARA EL CONTROL DE VARIABLES AJENAS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602611" y="1416286"/>
            <a:ext cx="32698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MANTENIMIENTO DE CONSTANTES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177119" y="1348299"/>
            <a:ext cx="4276163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925" marR="71755" indent="-34925">
              <a:spcAft>
                <a:spcPts val="0"/>
              </a:spcAft>
            </a:pPr>
            <a:r>
              <a:rPr lang="es-ES" spc="-1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 una variable se mantiene fija, constante, no puede ejercer su acción.</a:t>
            </a:r>
            <a:endParaRPr lang="es-ES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602611" y="3016926"/>
            <a:ext cx="285251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ALEATORIZACIÓN</a:t>
            </a:r>
          </a:p>
          <a:p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177119" y="2548827"/>
            <a:ext cx="5365375" cy="147732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Consiste en la selección al azar, no sólo de los sujetos que van a ser investigados,  sino también de otros elementos del proceso, eliminando así decisiones arbitrarias o inconscientemente dirigidas por el investigador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602611" y="4395980"/>
            <a:ext cx="18367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b="1" dirty="0" smtClean="0"/>
              <a:t>CONTRABALANCEO</a:t>
            </a:r>
            <a:endParaRPr lang="es-ES" sz="1600" b="1" dirty="0"/>
          </a:p>
        </p:txBody>
      </p:sp>
      <p:sp>
        <p:nvSpPr>
          <p:cNvPr id="8" name="Rectángulo 7"/>
          <p:cNvSpPr/>
          <p:nvPr/>
        </p:nvSpPr>
        <p:spPr>
          <a:xfrm>
            <a:off x="5177119" y="4144462"/>
            <a:ext cx="5244352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Es la forma de control de los efectos de órdenes distintos en la aplicación de tratamientos diferentes.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602611" y="5601597"/>
            <a:ext cx="34090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b="1" dirty="0" smtClean="0"/>
              <a:t>UTILIZACIÓN DE UN GRUPO CONTROL</a:t>
            </a:r>
            <a:endParaRPr lang="es-ES" sz="1600" b="1" dirty="0"/>
          </a:p>
        </p:txBody>
      </p:sp>
      <p:sp>
        <p:nvSpPr>
          <p:cNvPr id="10" name="Rectángulo 9"/>
          <p:cNvSpPr/>
          <p:nvPr/>
        </p:nvSpPr>
        <p:spPr>
          <a:xfrm>
            <a:off x="5177119" y="5186099"/>
            <a:ext cx="5459505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Es una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vía de eliminar los efectos de las variables ajenas que aparecen dentro de los propios sujetos muestrales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.Consiste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en realizar comparaciones entre grupos de sujetos.</a:t>
            </a:r>
          </a:p>
        </p:txBody>
      </p:sp>
    </p:spTree>
    <p:extLst>
      <p:ext uri="{BB962C8B-B14F-4D97-AF65-F5344CB8AC3E}">
        <p14:creationId xmlns:p14="http://schemas.microsoft.com/office/powerpoint/2010/main" val="258889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201705"/>
            <a:ext cx="8218487" cy="1188479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es-ES" sz="3600" b="1" dirty="0"/>
              <a:t>LA JUSTIFICACIÓN O “EL POR QUÉ” DE LA INVESTIGACIÓN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0" y="1628776"/>
            <a:ext cx="8147050" cy="3924859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/>
          <a:lstStyle/>
          <a:p>
            <a:pPr marL="0" indent="0" algn="ctr">
              <a:buNone/>
              <a:defRPr/>
            </a:pPr>
            <a:endParaRPr lang="es-ES" sz="36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ctr">
              <a:buNone/>
              <a:defRPr/>
            </a:pPr>
            <a:r>
              <a:rPr lang="es-E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LAS RAZONES QUE LLEVARON AL INVESTIGADOR A SELECCIONAR EL TEMA EN CUESTIÓN, LAS CUALES SIRVEN ADEMÁS DE FUNDAMENTO PARA REALIZAR EL TRABAJO</a:t>
            </a:r>
            <a:r>
              <a:rPr lang="es-E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0" indent="0">
              <a:buNone/>
              <a:defRPr/>
            </a:pPr>
            <a:endParaRPr lang="es-E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>
              <a:buNone/>
              <a:defRPr/>
            </a:pPr>
            <a:endParaRPr lang="es-E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>
              <a:buNone/>
              <a:defRPr/>
            </a:pPr>
            <a:endParaRPr lang="es-E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824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98937" y="449356"/>
            <a:ext cx="8229600" cy="1081088"/>
          </a:xfrm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s-ES" sz="4000" b="1" dirty="0"/>
              <a:t>UNA JUSTIFICACIÓN DEBE RESPONDER A: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90886"/>
            <a:ext cx="8229600" cy="4286250"/>
          </a:xfrm>
          <a:solidFill>
            <a:schemeClr val="bg1"/>
          </a:solidFill>
          <a:ln>
            <a:solidFill>
              <a:srgbClr val="00206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¿POR QUÉ ÉSE TEMA?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s-E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¿POR QUÉ ESOS EVENTOS DE  ESTUDIO?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¿POR QUÉ ESAS UNIDADES DE ESTUDIO?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¿POR QUÉ ÉSE CONTEXTO?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¿POR QUÉ ESE NIVEL DE INVESTIGACIÓN? </a:t>
            </a:r>
          </a:p>
        </p:txBody>
      </p:sp>
    </p:spTree>
    <p:extLst>
      <p:ext uri="{BB962C8B-B14F-4D97-AF65-F5344CB8AC3E}">
        <p14:creationId xmlns:p14="http://schemas.microsoft.com/office/powerpoint/2010/main" val="130125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47918"/>
            <a:ext cx="8291512" cy="1120496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 eaLnBrk="1" hangingPunct="1"/>
            <a:r>
              <a:rPr lang="es-ES" sz="3600" b="1" dirty="0"/>
              <a:t>EL PARA QUÉ, O LOS OBJETIVOS DE LA INVESTIGACIÓN</a:t>
            </a:r>
            <a:r>
              <a:rPr lang="es-ES" sz="4000" b="1" dirty="0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484314"/>
            <a:ext cx="8229600" cy="5113337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b="1" dirty="0" smtClean="0"/>
              <a:t> SON METAS QUE SE TRAZA EL INVESTIGADOR EN RELACIÓN CON LOS ASPECTOS QUE DESEA INDAGAR</a:t>
            </a:r>
          </a:p>
          <a:p>
            <a:pPr eaLnBrk="1" hangingPunct="1">
              <a:lnSpc>
                <a:spcPct val="80000"/>
              </a:lnSpc>
            </a:pPr>
            <a:endParaRPr lang="es-ES" b="1" dirty="0"/>
          </a:p>
          <a:p>
            <a:pPr eaLnBrk="1" hangingPunct="1">
              <a:lnSpc>
                <a:spcPct val="80000"/>
              </a:lnSpc>
            </a:pPr>
            <a:r>
              <a:rPr lang="es-ES" b="1" dirty="0"/>
              <a:t>PERMITEN DEJAR EN CLARO EL LOGRO FINAL DE LA INVESTIGACIÓN</a:t>
            </a:r>
          </a:p>
          <a:p>
            <a:pPr eaLnBrk="1" hangingPunct="1">
              <a:lnSpc>
                <a:spcPct val="80000"/>
              </a:lnSpc>
            </a:pPr>
            <a:endParaRPr lang="es-ES" b="1" dirty="0"/>
          </a:p>
          <a:p>
            <a:pPr eaLnBrk="1" hangingPunct="1">
              <a:lnSpc>
                <a:spcPct val="80000"/>
              </a:lnSpc>
            </a:pPr>
            <a:r>
              <a:rPr lang="es-ES" b="1" dirty="0"/>
              <a:t>ORIENTAN LAS LÍNEAS DE ACCIÓN QUE SE HAN DE SEGUIR EN EL DESPLIEGUE DE LA INVESTIGACIÓN</a:t>
            </a:r>
          </a:p>
          <a:p>
            <a:pPr eaLnBrk="1" hangingPunct="1">
              <a:lnSpc>
                <a:spcPct val="80000"/>
              </a:lnSpc>
            </a:pPr>
            <a:endParaRPr lang="es-ES" b="1" dirty="0"/>
          </a:p>
          <a:p>
            <a:pPr eaLnBrk="1" hangingPunct="1">
              <a:lnSpc>
                <a:spcPct val="80000"/>
              </a:lnSpc>
            </a:pPr>
            <a:r>
              <a:rPr lang="es-ES" b="1" dirty="0"/>
              <a:t>SITÚAN EL PROBLEMA PLANTEADO DENTRO DE DETERMINADOS LÍMITES </a:t>
            </a:r>
          </a:p>
        </p:txBody>
      </p:sp>
    </p:spTree>
    <p:extLst>
      <p:ext uri="{BB962C8B-B14F-4D97-AF65-F5344CB8AC3E}">
        <p14:creationId xmlns:p14="http://schemas.microsoft.com/office/powerpoint/2010/main" val="288313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13848" y="295836"/>
            <a:ext cx="7207624" cy="4881282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>
              <a:lnSpc>
                <a:spcPct val="170000"/>
              </a:lnSpc>
            </a:pPr>
            <a:r>
              <a:rPr lang="es-ES_tradn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FUNCIÓN DE LOS OBJETIVOS EN LA INVESTIGACIÓN ES REFLEJAR LOS LÍMITES QUE SE HAN DADO A UN TRABAJO DE INVESTIGACIÓN. ES DECIR, EXPRESAN </a:t>
            </a:r>
            <a:r>
              <a:rPr lang="es-ES_tradnl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SUSCINTA</a:t>
            </a:r>
            <a:r>
              <a:rPr lang="es-ES_tradn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Y EXACTAMENTE LAS RELACIONES ENTRE VARIABLES QUE PRETENDEMOS ESTABLECER EN UNA INVESTIGACIÓN.</a:t>
            </a:r>
          </a:p>
          <a:p>
            <a:pPr marL="0" indent="0" algn="ctr">
              <a:buNone/>
            </a:pPr>
            <a:endParaRPr lang="es-ES_tradnl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70000"/>
              </a:lnSpc>
            </a:pPr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 LOGRAR UNA LIMITACIÓN EXACTA DEL PROBLEMA, LOS OBJETIVOS DEBEN SER COHERENTES CON RESPECTO A LA FUNDAMENTACIÓN DE NUESTRO PROBLEMA, ES DECIR, DEBEN FIJAR METAS QUE INDIQUEN LOS ASPECTOS ESENCIALES QUE ESPERAMOS DE LA SOLUCIÓN DEL PROBLEMA.</a:t>
            </a:r>
          </a:p>
          <a:p>
            <a:pPr marL="0" indent="0" algn="just">
              <a:buNone/>
            </a:pPr>
            <a:endParaRPr lang="es-ES" sz="160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94330" y="1969995"/>
            <a:ext cx="3019518" cy="110938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FUNCIÓN DE LOS OBJETIVOS EN LA INVESTIGACIÓN 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2887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476250"/>
            <a:ext cx="7816383" cy="86518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 eaLnBrk="1" hangingPunct="1"/>
            <a:r>
              <a:rPr lang="es-ES" sz="3200" b="1" dirty="0"/>
              <a:t>REQUISITOS PARA LA FORMULACIÓN DE LOS OBJETIVOS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412876"/>
            <a:ext cx="8435975" cy="5040313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s-ES" dirty="0" smtClean="0"/>
          </a:p>
          <a:p>
            <a:pPr eaLnBrk="1" hangingPunct="1">
              <a:lnSpc>
                <a:spcPct val="80000"/>
              </a:lnSpc>
            </a:pPr>
            <a:r>
              <a:rPr lang="es-ES" dirty="0" smtClean="0"/>
              <a:t>DEBEN </a:t>
            </a:r>
            <a:r>
              <a:rPr lang="es-ES" dirty="0"/>
              <a:t>COMENZAR CON UN VERBO EN INFINITIVO.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dirty="0"/>
          </a:p>
          <a:p>
            <a:pPr eaLnBrk="1" hangingPunct="1">
              <a:lnSpc>
                <a:spcPct val="80000"/>
              </a:lnSpc>
            </a:pPr>
            <a:r>
              <a:rPr lang="es-ES" dirty="0"/>
              <a:t>DEBEN ESTAR PLANTEADOS DE MODO QUE SEAN ALCANZABLES MEDIANTE LA REALIZACIÓN DEL ESTUDIO Y EN EL TIEMPO ESTIPULADO PARA ELLO.</a:t>
            </a:r>
          </a:p>
          <a:p>
            <a:pPr eaLnBrk="1" hangingPunct="1">
              <a:lnSpc>
                <a:spcPct val="80000"/>
              </a:lnSpc>
            </a:pPr>
            <a:endParaRPr lang="es-ES" dirty="0"/>
          </a:p>
          <a:p>
            <a:pPr eaLnBrk="1" hangingPunct="1">
              <a:lnSpc>
                <a:spcPct val="80000"/>
              </a:lnSpc>
            </a:pPr>
            <a:r>
              <a:rPr lang="es-ES" dirty="0"/>
              <a:t>DEBEN ESTAR FORMULADOS CON CLARIDAD, PUES ELLOS CONSTITUYEN EL CRITERIO DE EVALUACIÓN DE EFECTIVIDAD DEL TRABAJO REALIZADO</a:t>
            </a:r>
          </a:p>
          <a:p>
            <a:pPr eaLnBrk="1" hangingPunct="1">
              <a:lnSpc>
                <a:spcPct val="80000"/>
              </a:lnSpc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027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404813"/>
            <a:ext cx="8218487" cy="1223962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/>
            <a:r>
              <a:rPr lang="es-ES" sz="3600" b="1" dirty="0"/>
              <a:t>CLASIFICACIÓN DE LOS OBJETIVOS DE LA INVESTIGACIÓN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47851"/>
            <a:ext cx="8229600" cy="4278313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marL="609600" indent="-609600">
              <a:buNone/>
            </a:pPr>
            <a:r>
              <a:rPr lang="es-ES" dirty="0" smtClean="0"/>
              <a:t>  DESDE EL PUNTO DE VISTA DE SU CONTENIDO O AMPLITUD LOS OBJETIVOS SE CLASIFICAN EN:</a:t>
            </a:r>
          </a:p>
          <a:p>
            <a:pPr marL="609600" indent="-609600">
              <a:buNone/>
            </a:pPr>
            <a:endParaRPr lang="es-ES" dirty="0" smtClean="0"/>
          </a:p>
          <a:p>
            <a:pPr marL="609600" indent="-609600" algn="ctr">
              <a:buFontTx/>
              <a:buAutoNum type="arabicPeriod"/>
            </a:pPr>
            <a:r>
              <a:rPr lang="es-ES" dirty="0" smtClean="0"/>
              <a:t>OBJETIVOS GENERALES</a:t>
            </a:r>
          </a:p>
          <a:p>
            <a:pPr marL="609600" indent="-609600" algn="ctr">
              <a:buFontTx/>
              <a:buAutoNum type="arabicPeriod"/>
            </a:pPr>
            <a:endParaRPr lang="es-ES" dirty="0" smtClean="0"/>
          </a:p>
          <a:p>
            <a:pPr marL="609600" indent="-609600" algn="ctr">
              <a:buFontTx/>
              <a:buAutoNum type="arabicPeriod"/>
            </a:pPr>
            <a:r>
              <a:rPr lang="es-ES" dirty="0" smtClean="0"/>
              <a:t>OBJETIVOS ESPECÍFICOS</a:t>
            </a:r>
          </a:p>
        </p:txBody>
      </p:sp>
    </p:spTree>
    <p:extLst>
      <p:ext uri="{BB962C8B-B14F-4D97-AF65-F5344CB8AC3E}">
        <p14:creationId xmlns:p14="http://schemas.microsoft.com/office/powerpoint/2010/main" val="428840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06600" y="411163"/>
            <a:ext cx="8204200" cy="8763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 eaLnBrk="1" hangingPunct="1"/>
            <a:r>
              <a:rPr lang="es-ES" sz="3600" b="1" dirty="0"/>
              <a:t>EL OBJETIVO GENERAL O FIN ÚLTIMO DE LA INVESTIGACIÓN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484314"/>
            <a:ext cx="8362950" cy="5113337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400" b="1" dirty="0"/>
              <a:t>SE FORMULA ATENDIENDO AL PROPÓSITO GLOBAL DEL ESTUDIO.</a:t>
            </a:r>
          </a:p>
          <a:p>
            <a:pPr eaLnBrk="1" hangingPunct="1">
              <a:lnSpc>
                <a:spcPct val="80000"/>
              </a:lnSpc>
            </a:pPr>
            <a:endParaRPr lang="es-ES" sz="2400" b="1" dirty="0"/>
          </a:p>
          <a:p>
            <a:pPr eaLnBrk="1" hangingPunct="1">
              <a:lnSpc>
                <a:spcPct val="80000"/>
              </a:lnSpc>
            </a:pPr>
            <a:r>
              <a:rPr lang="es-ES" sz="2400" b="1" dirty="0"/>
              <a:t>NO PRESENTA DETALLES DE LOS COMPONENTES DEL ESTUDIO</a:t>
            </a:r>
          </a:p>
          <a:p>
            <a:pPr eaLnBrk="1" hangingPunct="1">
              <a:lnSpc>
                <a:spcPct val="80000"/>
              </a:lnSpc>
            </a:pPr>
            <a:endParaRPr lang="es-ES" sz="2400" b="1" dirty="0"/>
          </a:p>
          <a:p>
            <a:pPr eaLnBrk="1" hangingPunct="1">
              <a:lnSpc>
                <a:spcPct val="80000"/>
              </a:lnSpc>
            </a:pPr>
            <a:r>
              <a:rPr lang="es-ES" sz="2400" b="1" dirty="0"/>
              <a:t>SUS FINES SE ORIENTAN HACIA LA TOTALIDAD DE LA ACCIÓN COGNOSCITIVA PLANTEADA.</a:t>
            </a:r>
          </a:p>
          <a:p>
            <a:pPr eaLnBrk="1" hangingPunct="1">
              <a:lnSpc>
                <a:spcPct val="80000"/>
              </a:lnSpc>
            </a:pPr>
            <a:endParaRPr lang="es-ES" sz="2400" b="1" dirty="0"/>
          </a:p>
          <a:p>
            <a:pPr eaLnBrk="1" hangingPunct="1">
              <a:lnSpc>
                <a:spcPct val="80000"/>
              </a:lnSpc>
            </a:pPr>
            <a:r>
              <a:rPr lang="es-ES" sz="2400" b="1" dirty="0"/>
              <a:t>IDENTIFICA SIN ENTRAR EN DETALLES LO QUE SE DESEA INVESTIGAR, EL ÁREA TEMÁTICA QUE SE PRETENDE ESTUDIAR Y SE RELACIONA ESTRECHAMENTE CON EL TÍTULO DE LA INVESTIGACIÓN</a:t>
            </a:r>
          </a:p>
          <a:p>
            <a:pPr eaLnBrk="1" hangingPunct="1">
              <a:lnSpc>
                <a:spcPct val="80000"/>
              </a:lnSpc>
            </a:pPr>
            <a:endParaRPr lang="es-ES" sz="24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70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98488"/>
            <a:ext cx="8063753" cy="56515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 eaLnBrk="1" hangingPunct="1"/>
            <a:r>
              <a:rPr lang="es-ES" sz="4000" b="1" dirty="0"/>
              <a:t>LOS OBJETIVOS ESPECÍFICOS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268414"/>
            <a:ext cx="8362950" cy="5113337"/>
          </a:xfrm>
          <a:ln>
            <a:solidFill>
              <a:srgbClr val="7030A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s-ES" dirty="0" smtClean="0"/>
          </a:p>
          <a:p>
            <a:pPr eaLnBrk="1" hangingPunct="1">
              <a:lnSpc>
                <a:spcPct val="90000"/>
              </a:lnSpc>
            </a:pPr>
            <a:r>
              <a:rPr lang="es-ES" b="1" dirty="0" smtClean="0"/>
              <a:t>SE </a:t>
            </a:r>
            <a:r>
              <a:rPr lang="es-ES" b="1" dirty="0"/>
              <a:t>DEFINEN EN TÉRMINOS MÁS OPERACIONALES.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ES" b="1" dirty="0"/>
          </a:p>
          <a:p>
            <a:pPr eaLnBrk="1" hangingPunct="1">
              <a:lnSpc>
                <a:spcPct val="90000"/>
              </a:lnSpc>
            </a:pPr>
            <a:r>
              <a:rPr lang="es-ES" b="1" dirty="0"/>
              <a:t>CUMPLEN EL PROPÓSITO DE VINCULAR EL NIVEL DE ABSTRACCIÓN PRESENTE EN  O LOS OBJETIVOS GENERALES, CON LA REALIDAD INMEDIATA A </a:t>
            </a:r>
            <a:r>
              <a:rPr lang="es-ES" b="1" dirty="0" smtClean="0"/>
              <a:t>ESTUDIAR.</a:t>
            </a:r>
            <a:endParaRPr lang="es-ES" b="1" dirty="0"/>
          </a:p>
          <a:p>
            <a:pPr eaLnBrk="1" hangingPunct="1">
              <a:lnSpc>
                <a:spcPct val="90000"/>
              </a:lnSpc>
            </a:pPr>
            <a:endParaRPr lang="es-ES" b="1" dirty="0"/>
          </a:p>
          <a:p>
            <a:pPr eaLnBrk="1" hangingPunct="1">
              <a:lnSpc>
                <a:spcPct val="90000"/>
              </a:lnSpc>
            </a:pPr>
            <a:r>
              <a:rPr lang="es-ES" b="1" dirty="0"/>
              <a:t>EN ESTOS SE DEBEN PRESENTAR QUÉ COMPONENTES O ELEMENTOS SE CONSIDERAN ALCANZAR EN LA INVESTIGACIÓN CON SU DESLINDE.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714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04365" y="1102660"/>
            <a:ext cx="8014447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BIBLIOGRAFÍA</a:t>
            </a:r>
          </a:p>
          <a:p>
            <a:endParaRPr lang="es-ES" dirty="0"/>
          </a:p>
          <a:p>
            <a:endParaRPr lang="es-ES" dirty="0" smtClean="0"/>
          </a:p>
          <a:p>
            <a:pPr lvl="0"/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Estévez </a:t>
            </a:r>
            <a:r>
              <a:rPr lang="es-ES_tradnl" sz="2000" dirty="0" err="1">
                <a:latin typeface="Arial" panose="020B0604020202020204" pitchFamily="34" charset="0"/>
                <a:cs typeface="Arial" panose="020B0604020202020204" pitchFamily="34" charset="0"/>
              </a:rPr>
              <a:t>Cullell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, Migdalia; Margarita Arroyo Mendoza y Cecilia González Terry. (2004) </a:t>
            </a:r>
            <a:r>
              <a:rPr lang="es-ES_tradnl" sz="2000" b="1" dirty="0">
                <a:latin typeface="Arial" panose="020B0604020202020204" pitchFamily="34" charset="0"/>
                <a:cs typeface="Arial" panose="020B0604020202020204" pitchFamily="34" charset="0"/>
              </a:rPr>
              <a:t>La Investigación Científica en la Actividad Física: Su </a:t>
            </a:r>
            <a:r>
              <a:rPr lang="es-ES_trad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  <a:r>
              <a:rPr lang="es-ES_trad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_trad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Capítulo 5. Págs. 76-80; 83-87  y el Capítulo 8 Págs. 112-124</a:t>
            </a:r>
          </a:p>
          <a:p>
            <a:pPr lvl="0"/>
            <a:endParaRPr lang="es-ES_tradnl" sz="2000" b="1" dirty="0"/>
          </a:p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ijarro Hernández, Francisco ( </a:t>
            </a:r>
            <a:r>
              <a:rPr 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sf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esarrollo estratégico para la investigación científica . Universidad autónoma de Tamaulipas. </a:t>
            </a:r>
            <a:r>
              <a:rPr lang="es-E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Págs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17-34 </a:t>
            </a:r>
            <a:endParaRPr lang="es-E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570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95082" y="0"/>
            <a:ext cx="9883589" cy="3416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b="1" u="sng" dirty="0" smtClean="0"/>
              <a:t>¿Cuáles son los tipos </a:t>
            </a:r>
            <a:r>
              <a:rPr lang="es-ES" b="1" u="sng" dirty="0"/>
              <a:t>de </a:t>
            </a:r>
            <a:r>
              <a:rPr lang="es-ES" b="1" u="sng" dirty="0" smtClean="0"/>
              <a:t>problemas más </a:t>
            </a:r>
            <a:r>
              <a:rPr lang="es-ES" b="1" u="sng" dirty="0" err="1" smtClean="0"/>
              <a:t>frecuntes</a:t>
            </a:r>
            <a:r>
              <a:rPr lang="es-ES" b="1" u="sng" dirty="0" smtClean="0"/>
              <a:t> en el contexto de la CF?</a:t>
            </a:r>
          </a:p>
          <a:p>
            <a:endParaRPr lang="es-ES" dirty="0" smtClean="0"/>
          </a:p>
          <a:p>
            <a:r>
              <a:rPr lang="es-ES" dirty="0" smtClean="0"/>
              <a:t>De ahí que, aquella </a:t>
            </a:r>
            <a:r>
              <a:rPr lang="es-ES" dirty="0"/>
              <a:t>parte de la realidad </a:t>
            </a:r>
            <a:r>
              <a:rPr lang="es-ES" dirty="0" smtClean="0"/>
              <a:t>objetiva </a:t>
            </a:r>
            <a:r>
              <a:rPr lang="es-ES" dirty="0"/>
              <a:t>sobre la cual actúa el sujeto (el investigador), tanto desde el punto de </a:t>
            </a:r>
            <a:r>
              <a:rPr lang="es-ES" dirty="0" smtClean="0"/>
              <a:t>vista </a:t>
            </a:r>
            <a:r>
              <a:rPr lang="es-ES" dirty="0"/>
              <a:t>práctico como teórico, con vista a la solución del problema </a:t>
            </a:r>
            <a:r>
              <a:rPr lang="es-ES" dirty="0" smtClean="0"/>
              <a:t>planteado se le denomina </a:t>
            </a:r>
            <a:r>
              <a:rPr lang="es-ES" b="1" dirty="0" smtClean="0"/>
              <a:t>Objeto de estudio o de investigación. </a:t>
            </a:r>
          </a:p>
          <a:p>
            <a:pPr algn="just"/>
            <a:r>
              <a:rPr lang="es-ES" b="1" dirty="0"/>
              <a:t>El objeto de la investigación </a:t>
            </a:r>
            <a:r>
              <a:rPr lang="es-ES" dirty="0"/>
              <a:t>debe de caracterizarse mediante conceptos </a:t>
            </a:r>
            <a:r>
              <a:rPr lang="es-ES" dirty="0" smtClean="0"/>
              <a:t>particulares </a:t>
            </a:r>
            <a:r>
              <a:rPr lang="es-ES" dirty="0"/>
              <a:t>y específicos, con lo cual quede claro las cualidades del objeto, así </a:t>
            </a:r>
            <a:r>
              <a:rPr lang="es-ES" dirty="0" smtClean="0"/>
              <a:t>como </a:t>
            </a:r>
            <a:r>
              <a:rPr lang="es-ES" dirty="0"/>
              <a:t>las operaciones que pueden hacer observables dichas cualidades en un </a:t>
            </a:r>
            <a:r>
              <a:rPr lang="es-ES" dirty="0" smtClean="0"/>
              <a:t>momento </a:t>
            </a:r>
            <a:r>
              <a:rPr lang="es-ES" dirty="0"/>
              <a:t>dado. Esto hace posible que el investigador opere con definiciones </a:t>
            </a:r>
            <a:r>
              <a:rPr lang="es-ES" dirty="0" smtClean="0"/>
              <a:t>durante </a:t>
            </a:r>
            <a:r>
              <a:rPr lang="es-ES" dirty="0"/>
              <a:t>todo el proceso de </a:t>
            </a:r>
            <a:r>
              <a:rPr lang="es-ES" dirty="0" smtClean="0"/>
              <a:t>investigación, lo cual analizaremos en otra conferencia.</a:t>
            </a:r>
          </a:p>
          <a:p>
            <a:pPr algn="just"/>
            <a:r>
              <a:rPr lang="es-ES" dirty="0" smtClean="0"/>
              <a:t>Ahora </a:t>
            </a:r>
            <a:r>
              <a:rPr lang="es-ES" dirty="0"/>
              <a:t>bien, la parte de la realidad con la que  se determina </a:t>
            </a:r>
            <a:r>
              <a:rPr lang="es-ES" dirty="0" smtClean="0"/>
              <a:t>con qué voy </a:t>
            </a:r>
            <a:r>
              <a:rPr lang="es-ES" dirty="0"/>
              <a:t>a </a:t>
            </a:r>
            <a:r>
              <a:rPr lang="es-ES" dirty="0" smtClean="0"/>
              <a:t>interactuar, se </a:t>
            </a:r>
            <a:r>
              <a:rPr lang="es-ES" b="1" dirty="0" smtClean="0"/>
              <a:t>denomina Campo de acción</a:t>
            </a:r>
          </a:p>
          <a:p>
            <a:pPr algn="ctr"/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1089211" y="3516711"/>
            <a:ext cx="9883590" cy="28007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b="1" u="sng" dirty="0" smtClean="0"/>
              <a:t>EN RESUMEN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/>
              <a:t>A lo primero que se enfrenta un investigador es a una situación </a:t>
            </a:r>
            <a:r>
              <a:rPr lang="es-ES" sz="1600" b="1" dirty="0" err="1"/>
              <a:t>problémica</a:t>
            </a:r>
            <a:r>
              <a:rPr lang="es-ES" sz="1600" b="1" dirty="0"/>
              <a:t> o </a:t>
            </a:r>
            <a:r>
              <a:rPr lang="es-ES" sz="1600" b="1" dirty="0" smtClean="0"/>
              <a:t>condición </a:t>
            </a:r>
            <a:r>
              <a:rPr lang="es-ES" sz="1600" b="1" dirty="0"/>
              <a:t>muy general de la dificultad existente en determinado sector de la </a:t>
            </a:r>
            <a:r>
              <a:rPr lang="es-ES" sz="1600" b="1" dirty="0" smtClean="0"/>
              <a:t>realidad</a:t>
            </a:r>
            <a:r>
              <a:rPr lang="es-ES" sz="1600" b="1" dirty="0"/>
              <a:t>. 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2.  La </a:t>
            </a:r>
            <a:r>
              <a:rPr lang="es-ES" sz="1600" b="1" dirty="0"/>
              <a:t>situación </a:t>
            </a:r>
            <a:r>
              <a:rPr lang="es-ES" sz="1600" b="1" dirty="0" err="1" smtClean="0"/>
              <a:t>problémica</a:t>
            </a:r>
            <a:r>
              <a:rPr lang="es-ES" sz="1600" b="1" dirty="0" smtClean="0"/>
              <a:t> evidencia </a:t>
            </a:r>
            <a:r>
              <a:rPr lang="es-ES" sz="1600" b="1" dirty="0"/>
              <a:t>una contradicción, un conflicto que impiden dar respuesta con los </a:t>
            </a:r>
          </a:p>
          <a:p>
            <a:pPr marL="363538" indent="-363538" algn="just"/>
            <a:r>
              <a:rPr lang="es-ES" sz="1600" b="1" dirty="0" smtClean="0"/>
              <a:t>      conocimientos </a:t>
            </a:r>
            <a:r>
              <a:rPr lang="es-ES" sz="1600" b="1" dirty="0"/>
              <a:t>que se poseen en la esfera de la realidad que se estudie. </a:t>
            </a:r>
            <a:endParaRPr lang="es-ES" sz="1600" b="1" dirty="0" smtClean="0"/>
          </a:p>
          <a:p>
            <a:pPr marL="342900" indent="-342900" algn="just">
              <a:buAutoNum type="arabicPeriod" startAt="3"/>
            </a:pPr>
            <a:r>
              <a:rPr lang="es-ES" sz="1600" b="1" dirty="0" smtClean="0"/>
              <a:t>Para </a:t>
            </a:r>
            <a:r>
              <a:rPr lang="es-ES" sz="1600" b="1" dirty="0"/>
              <a:t>dar paso de lo general al problema concreto, es necesario ahondar, </a:t>
            </a:r>
            <a:r>
              <a:rPr lang="es-ES" sz="1600" b="1" dirty="0" smtClean="0"/>
              <a:t>profundizar </a:t>
            </a:r>
            <a:r>
              <a:rPr lang="es-ES" sz="1600" b="1" dirty="0"/>
              <a:t>acerca de la </a:t>
            </a:r>
            <a:r>
              <a:rPr lang="es-ES" sz="1600" b="1" dirty="0" smtClean="0"/>
              <a:t>temática estudiada</a:t>
            </a:r>
            <a:r>
              <a:rPr lang="es-ES" sz="1600" b="1" dirty="0"/>
              <a:t>. Esto nos permitirá decantar </a:t>
            </a:r>
            <a:r>
              <a:rPr lang="es-ES" sz="1600" b="1" dirty="0" smtClean="0"/>
              <a:t>problemas </a:t>
            </a:r>
          </a:p>
          <a:p>
            <a:pPr marL="342900" indent="-342900" algn="just">
              <a:buAutoNum type="arabicPeriod" startAt="3"/>
            </a:pPr>
            <a:r>
              <a:rPr lang="es-ES" sz="1600" b="1" dirty="0"/>
              <a:t>El campo de acción o materia de estudio es aquella parte del objeto conformado </a:t>
            </a:r>
            <a:r>
              <a:rPr lang="es-ES" sz="1600" b="1" dirty="0" smtClean="0"/>
              <a:t>por </a:t>
            </a:r>
            <a:r>
              <a:rPr lang="es-ES" sz="1600" b="1" dirty="0"/>
              <a:t>el conjunto de aspectos, propiedades, relaciones que se abstraen del objeto </a:t>
            </a:r>
            <a:r>
              <a:rPr lang="es-ES" sz="1600" b="1" dirty="0" smtClean="0"/>
              <a:t>en </a:t>
            </a:r>
            <a:r>
              <a:rPr lang="es-ES" sz="1600" b="1" dirty="0"/>
              <a:t>la actividad práctica del sujeto, con un objetivo determinado con ciertas </a:t>
            </a:r>
            <a:r>
              <a:rPr lang="es-ES" sz="1600" b="1" dirty="0" smtClean="0"/>
              <a:t>condiciones </a:t>
            </a:r>
            <a:r>
              <a:rPr lang="es-ES" sz="1600" b="1" dirty="0"/>
              <a:t>y situaciones. </a:t>
            </a:r>
            <a:endParaRPr lang="es-ES" sz="1600" b="1" dirty="0" smtClean="0"/>
          </a:p>
          <a:p>
            <a:endParaRPr lang="es-E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18863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44706" y="685801"/>
            <a:ext cx="8915400" cy="52014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ES" sz="1600" b="1" dirty="0" smtClean="0">
                <a:solidFill>
                  <a:srgbClr val="FF0000"/>
                </a:solidFill>
              </a:rPr>
              <a:t>NEXOS CON LA CONFERENCIA A IMPARTIR</a:t>
            </a:r>
          </a:p>
          <a:p>
            <a:endParaRPr lang="es-ES" sz="1600" b="1" dirty="0" smtClean="0">
              <a:solidFill>
                <a:srgbClr val="FF0000"/>
              </a:solidFill>
            </a:endParaRPr>
          </a:p>
          <a:p>
            <a:pPr algn="just"/>
            <a:r>
              <a:rPr lang="es-ES" sz="2000" b="1" dirty="0" smtClean="0"/>
              <a:t>El </a:t>
            </a:r>
            <a:r>
              <a:rPr lang="es-ES" sz="2000" b="1" dirty="0"/>
              <a:t>objeto de la investigación </a:t>
            </a:r>
            <a:r>
              <a:rPr lang="es-ES" sz="2000" dirty="0"/>
              <a:t>es siempre algo preciso que puede y tiene que </a:t>
            </a:r>
            <a:r>
              <a:rPr lang="es-ES" sz="2000" dirty="0" smtClean="0"/>
              <a:t>ser </a:t>
            </a:r>
            <a:r>
              <a:rPr lang="es-ES" sz="2000" dirty="0"/>
              <a:t>delimitado específicamente; de otro modo se diluye la investigación en </a:t>
            </a:r>
            <a:r>
              <a:rPr lang="es-ES" sz="2000" dirty="0" smtClean="0"/>
              <a:t>un mar de </a:t>
            </a:r>
            <a:r>
              <a:rPr lang="es-ES" sz="2000" dirty="0"/>
              <a:t>información que, lejos de facilitar, entorpece la </a:t>
            </a:r>
            <a:r>
              <a:rPr lang="es-ES" sz="2000" dirty="0" smtClean="0"/>
              <a:t>búsqueda </a:t>
            </a:r>
            <a:r>
              <a:rPr lang="es-ES" sz="2000" dirty="0"/>
              <a:t>científica. </a:t>
            </a:r>
            <a:endParaRPr lang="es-ES" sz="2000" dirty="0" smtClean="0"/>
          </a:p>
          <a:p>
            <a:pPr algn="just"/>
            <a:r>
              <a:rPr lang="es-ES" sz="2000" b="1" dirty="0" smtClean="0"/>
              <a:t>Por lo tanto, </a:t>
            </a:r>
            <a:r>
              <a:rPr lang="es-ES" sz="2000" dirty="0" smtClean="0"/>
              <a:t>si </a:t>
            </a:r>
            <a:r>
              <a:rPr lang="es-ES" sz="2000" dirty="0"/>
              <a:t>el investigador no posee de antemano un aparato </a:t>
            </a:r>
            <a:r>
              <a:rPr lang="es-ES" sz="2000" dirty="0" smtClean="0"/>
              <a:t>conceptual </a:t>
            </a:r>
            <a:r>
              <a:rPr lang="es-ES" sz="2000" dirty="0"/>
              <a:t>apropiado, puede inútilmente emplear múltiples esfuerzos que no </a:t>
            </a:r>
            <a:r>
              <a:rPr lang="es-ES" sz="2000" dirty="0" smtClean="0"/>
              <a:t>se </a:t>
            </a:r>
            <a:r>
              <a:rPr lang="es-ES" sz="2000" dirty="0"/>
              <a:t>revierten en ningún progreso o provecho científico. </a:t>
            </a:r>
            <a:endParaRPr lang="es-ES" sz="2000" dirty="0" smtClean="0"/>
          </a:p>
          <a:p>
            <a:pPr algn="just"/>
            <a:r>
              <a:rPr lang="es-ES" sz="2000" b="1" dirty="0" smtClean="0"/>
              <a:t>Es </a:t>
            </a:r>
            <a:r>
              <a:rPr lang="es-ES" sz="2000" b="1" dirty="0"/>
              <a:t>un hecho </a:t>
            </a:r>
            <a:r>
              <a:rPr lang="es-ES" sz="2000" b="1" dirty="0" smtClean="0"/>
              <a:t>que, </a:t>
            </a:r>
            <a:r>
              <a:rPr lang="es-ES" sz="2000" dirty="0"/>
              <a:t>ningún investigador puede prescindir inicialmente de la </a:t>
            </a:r>
            <a:r>
              <a:rPr lang="es-ES" sz="2000" dirty="0" smtClean="0"/>
              <a:t>caracterización </a:t>
            </a:r>
            <a:r>
              <a:rPr lang="es-ES" sz="2000" dirty="0"/>
              <a:t>preliminar de los rasgos del objeto de estudio, sus particularidades, </a:t>
            </a:r>
            <a:r>
              <a:rPr lang="es-ES" sz="2000" dirty="0" smtClean="0"/>
              <a:t>características </a:t>
            </a:r>
            <a:r>
              <a:rPr lang="es-ES" sz="2000" dirty="0"/>
              <a:t>específicas, lugar en una clasificación de fenómenos similares, </a:t>
            </a:r>
            <a:r>
              <a:rPr lang="es-ES" sz="2000" dirty="0" smtClean="0"/>
              <a:t>conceptos </a:t>
            </a:r>
            <a:r>
              <a:rPr lang="es-ES" sz="2000" dirty="0"/>
              <a:t>fundamentales necesarios para el análisis, etc. </a:t>
            </a:r>
          </a:p>
          <a:p>
            <a:pPr algn="just"/>
            <a:r>
              <a:rPr lang="es-ES" sz="2000" b="1" dirty="0" smtClean="0"/>
              <a:t>De ahí que, </a:t>
            </a:r>
            <a:r>
              <a:rPr lang="es-ES" sz="2000" dirty="0" smtClean="0"/>
              <a:t>Las </a:t>
            </a:r>
            <a:r>
              <a:rPr lang="es-ES" sz="2000" dirty="0"/>
              <a:t>variables contribuyen considerablemente a o</a:t>
            </a:r>
            <a:r>
              <a:rPr lang="es-ES" sz="2000" dirty="0" smtClean="0"/>
              <a:t>peracionalizar, </a:t>
            </a:r>
            <a:r>
              <a:rPr lang="es-ES" sz="2000" dirty="0"/>
              <a:t>y por tanto, </a:t>
            </a:r>
            <a:r>
              <a:rPr lang="es-ES" sz="2000" dirty="0" smtClean="0"/>
              <a:t>facilitan </a:t>
            </a:r>
            <a:r>
              <a:rPr lang="es-ES" sz="2000" dirty="0"/>
              <a:t>el proceso de </a:t>
            </a:r>
            <a:r>
              <a:rPr lang="es-ES" sz="2000" dirty="0" smtClean="0"/>
              <a:t>aceptación o rechazo de </a:t>
            </a:r>
            <a:r>
              <a:rPr lang="es-ES" sz="2000" dirty="0"/>
              <a:t>las hipótesis, ya que éstas </a:t>
            </a:r>
            <a:r>
              <a:rPr lang="es-ES" sz="2000" dirty="0" smtClean="0"/>
              <a:t>por </a:t>
            </a:r>
            <a:r>
              <a:rPr lang="es-ES" sz="2000" dirty="0"/>
              <a:t>sí mismas no pueden ser procesadas, sino con la ayuda de distintas </a:t>
            </a:r>
            <a:r>
              <a:rPr lang="es-ES" sz="2000" dirty="0" smtClean="0"/>
              <a:t>herramientas </a:t>
            </a:r>
            <a:r>
              <a:rPr lang="es-ES" sz="2000" dirty="0"/>
              <a:t>metodológicas, las cuales se conforman en el marco teórico </a:t>
            </a:r>
            <a:r>
              <a:rPr lang="es-ES" sz="2000" dirty="0" smtClean="0"/>
              <a:t>previo </a:t>
            </a:r>
            <a:r>
              <a:rPr lang="es-ES" sz="2000" dirty="0"/>
              <a:t>al inicio de </a:t>
            </a:r>
            <a:r>
              <a:rPr lang="es-ES" sz="2000" dirty="0" smtClean="0"/>
              <a:t>la investigación </a:t>
            </a:r>
            <a:r>
              <a:rPr lang="es-ES" sz="2000" dirty="0"/>
              <a:t>y que se enriquecen durante su desarrollo.</a:t>
            </a:r>
          </a:p>
        </p:txBody>
      </p:sp>
    </p:spTree>
    <p:extLst>
      <p:ext uri="{BB962C8B-B14F-4D97-AF65-F5344CB8AC3E}">
        <p14:creationId xmlns:p14="http://schemas.microsoft.com/office/powerpoint/2010/main" val="289744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411941" y="1048871"/>
            <a:ext cx="875403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TEMA 2. DISEÑO TEÓRICO DE LA INVESTIGACIÓN</a:t>
            </a:r>
          </a:p>
          <a:p>
            <a:pPr algn="ctr"/>
            <a:endParaRPr lang="es-ES" sz="2800" b="1" dirty="0"/>
          </a:p>
          <a:p>
            <a:pPr algn="ctr"/>
            <a:r>
              <a:rPr lang="es-ES" sz="2800" b="1" dirty="0" smtClean="0"/>
              <a:t>SUMARIO</a:t>
            </a:r>
          </a:p>
          <a:p>
            <a:pPr algn="ctr"/>
            <a:r>
              <a:rPr lang="es-ES" dirty="0"/>
              <a:t/>
            </a:r>
            <a:br>
              <a:rPr lang="es-ES" dirty="0"/>
            </a:br>
            <a:r>
              <a:rPr lang="es-ES" dirty="0"/>
              <a:t>1. </a:t>
            </a:r>
            <a:r>
              <a:rPr lang="es-ES" sz="2400" dirty="0" smtClean="0"/>
              <a:t>DEFINICIÓN DE VARIABLES. </a:t>
            </a:r>
            <a:br>
              <a:rPr lang="es-ES" sz="2400" dirty="0" smtClean="0"/>
            </a:br>
            <a:r>
              <a:rPr lang="es-ES" sz="2400" dirty="0" smtClean="0"/>
              <a:t>2. TIPOS DE VARIABLES, RELACIÓN ENTRE ELLAS. </a:t>
            </a:r>
            <a:br>
              <a:rPr lang="es-ES" sz="2400" dirty="0" smtClean="0"/>
            </a:br>
            <a:r>
              <a:rPr lang="es-ES" sz="2400" dirty="0" smtClean="0"/>
              <a:t>3. VARIABLES  AJENAS. CONCEPTO Y PROCEDIMIENTOS DE CONTROL.</a:t>
            </a:r>
            <a:br>
              <a:rPr lang="es-ES" sz="2400" dirty="0" smtClean="0"/>
            </a:br>
            <a:r>
              <a:rPr lang="es-ES" sz="2400" dirty="0" smtClean="0"/>
              <a:t>4. JUSTIFICACIÓN DE LA INVESTIGACIÓN. </a:t>
            </a:r>
            <a:br>
              <a:rPr lang="es-ES" sz="2400" dirty="0" smtClean="0"/>
            </a:br>
            <a:r>
              <a:rPr lang="es-ES" sz="2400" dirty="0" smtClean="0"/>
              <a:t>5. OBJETIVOS DE INVESTIGACIÓN. REQUISITOS PARA SU FORMULACIÓN. FUNCIÓN.</a:t>
            </a:r>
            <a:br>
              <a:rPr lang="es-ES" sz="2400" dirty="0" smtClean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7242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31259" y="229524"/>
            <a:ext cx="9197788" cy="1938992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s-ES" sz="2000" b="1" dirty="0" smtClean="0"/>
              <a:t>HAY ALGUNAS DEFINICIONES DE VARIABLE DONDE CONSIDERAN   QUE LAS VARIABLES SON:</a:t>
            </a:r>
          </a:p>
          <a:p>
            <a:endParaRPr lang="es-ES" sz="20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000" b="1" dirty="0" smtClean="0"/>
              <a:t>CONCEPTOS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000" b="1" dirty="0" smtClean="0"/>
              <a:t>RASGOS O CARACTERÍSTICAS OBSERVABLES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000" b="1" dirty="0" smtClean="0"/>
              <a:t>TIENEN LA CARACTERÍSTICA DE PODER VARIAR</a:t>
            </a:r>
            <a:endParaRPr lang="es-ES" sz="2000" b="1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914399" y="3082551"/>
            <a:ext cx="10381130" cy="2400657"/>
          </a:xfrm>
          <a:prstGeom prst="rect">
            <a:avLst/>
          </a:prstGeom>
          <a:solidFill>
            <a:schemeClr val="bg1"/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" dirty="0" smtClean="0">
              <a:latin typeface="Arial Black" panose="020B0A04020102020204" pitchFamily="34" charset="0"/>
            </a:endParaRPr>
          </a:p>
          <a:p>
            <a:pPr algn="ctr"/>
            <a:r>
              <a:rPr lang="es-ES" dirty="0" smtClean="0">
                <a:latin typeface="Arial Black" panose="020B0A04020102020204" pitchFamily="34" charset="0"/>
              </a:rPr>
              <a:t>LAS </a:t>
            </a:r>
            <a:r>
              <a:rPr lang="es-ES" dirty="0" smtClean="0">
                <a:latin typeface="Arial Black" panose="020B0A04020102020204" pitchFamily="34" charset="0"/>
              </a:rPr>
              <a:t>VARIABLES SON CONCEPTOS CON DETERMINADAS PECULIARIDADES, PRESENTANDO DOS CARACTERÍSTICAS FUNDAMENTALES:</a:t>
            </a:r>
          </a:p>
          <a:p>
            <a:pPr algn="ctr"/>
            <a:endParaRPr lang="es-ES" dirty="0" smtClean="0">
              <a:latin typeface="Arial Black" panose="020B0A04020102020204" pitchFamily="34" charset="0"/>
            </a:endParaRPr>
          </a:p>
          <a:p>
            <a:pPr algn="ctr">
              <a:buFontTx/>
              <a:buAutoNum type="arabicPeriod"/>
            </a:pPr>
            <a:r>
              <a:rPr lang="es-ES" sz="2000" b="1" dirty="0" smtClean="0">
                <a:latin typeface="Arial Black" panose="020B0A04020102020204" pitchFamily="34" charset="0"/>
              </a:rPr>
              <a:t>RASGOS QUE PUEDEN SER OBSERVADOS</a:t>
            </a:r>
          </a:p>
          <a:p>
            <a:pPr algn="ctr">
              <a:buFontTx/>
              <a:buAutoNum type="arabicPeriod"/>
            </a:pPr>
            <a:endParaRPr lang="es-ES" sz="2000" b="1" dirty="0" smtClean="0">
              <a:latin typeface="Arial Black" panose="020B0A04020102020204" pitchFamily="34" charset="0"/>
            </a:endParaRPr>
          </a:p>
          <a:p>
            <a:pPr marL="0" indent="0" algn="ctr"/>
            <a:r>
              <a:rPr lang="es-ES" sz="2000" b="1" dirty="0" smtClean="0">
                <a:latin typeface="Arial Black" panose="020B0A04020102020204" pitchFamily="34" charset="0"/>
              </a:rPr>
              <a:t>2. LA PROPIEDAD DE PODER VARIAR.</a:t>
            </a:r>
          </a:p>
          <a:p>
            <a:pPr algn="ctr"/>
            <a:r>
              <a:rPr lang="es-ES" b="1" dirty="0" smtClean="0">
                <a:latin typeface="Arial Black" panose="020B0A04020102020204" pitchFamily="34" charset="0"/>
              </a:rPr>
              <a:t>Estrella </a:t>
            </a:r>
            <a:r>
              <a:rPr lang="es-ES" b="1" dirty="0">
                <a:latin typeface="Arial Black" panose="020B0A04020102020204" pitchFamily="34" charset="0"/>
              </a:rPr>
              <a:t>Sierra. </a:t>
            </a:r>
            <a:r>
              <a:rPr lang="es-ES" b="1" dirty="0" smtClean="0">
                <a:latin typeface="Arial Black" panose="020B0A04020102020204" pitchFamily="34" charset="0"/>
              </a:rPr>
              <a:t>Cuba</a:t>
            </a:r>
            <a:endParaRPr lang="es-ES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48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292040" y="783666"/>
            <a:ext cx="8496300" cy="1384995"/>
          </a:xfrm>
          <a:prstGeom prst="rect">
            <a:avLst/>
          </a:prstGeom>
          <a:solidFill>
            <a:schemeClr val="bg1"/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" sz="3200" b="1" dirty="0" smtClean="0">
                <a:latin typeface="Arial Black" panose="020B0A04020102020204" pitchFamily="34" charset="0"/>
              </a:rPr>
              <a:t>UNA VARIABLE ES </a:t>
            </a:r>
            <a:r>
              <a:rPr lang="es-ES" sz="3200" b="1" u="sng" dirty="0" smtClean="0">
                <a:latin typeface="Arial Black" panose="020B0A04020102020204" pitchFamily="34" charset="0"/>
              </a:rPr>
              <a:t>ALGO QUE PUEDE CAMBIAR</a:t>
            </a:r>
          </a:p>
          <a:p>
            <a:pPr algn="ctr"/>
            <a:r>
              <a:rPr lang="es-ES" sz="2000" b="1" dirty="0" err="1" smtClean="0">
                <a:latin typeface="Arial Black" panose="020B0A04020102020204" pitchFamily="34" charset="0"/>
              </a:rPr>
              <a:t>Hayman</a:t>
            </a:r>
            <a:r>
              <a:rPr lang="es-ES" sz="2000" b="1" dirty="0">
                <a:latin typeface="Arial Black" panose="020B0A04020102020204" pitchFamily="34" charset="0"/>
              </a:rPr>
              <a:t>. USA.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047752" y="2918011"/>
            <a:ext cx="8740588" cy="2339102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Arial Black" panose="020B0A04020102020204" pitchFamily="34" charset="0"/>
              </a:rPr>
              <a:t>UNA VARIABLE ES </a:t>
            </a:r>
            <a:r>
              <a:rPr lang="es-ES" sz="3200" b="1" u="sng" dirty="0" smtClean="0">
                <a:latin typeface="Arial Black" panose="020B0A04020102020204" pitchFamily="34" charset="0"/>
              </a:rPr>
              <a:t>UNA PROPIEDAD QUE PUEDE VARIAR </a:t>
            </a:r>
            <a:r>
              <a:rPr lang="es-ES" sz="3200" b="1" dirty="0" smtClean="0">
                <a:latin typeface="Arial Black" panose="020B0A04020102020204" pitchFamily="34" charset="0"/>
              </a:rPr>
              <a:t>Y CUYA VARIACIÓN ES SUSCEPTIBLE DE MEDIRSE.</a:t>
            </a:r>
          </a:p>
          <a:p>
            <a:pPr algn="ctr"/>
            <a:r>
              <a:rPr lang="es-ES" b="1" dirty="0" smtClean="0">
                <a:latin typeface="Arial Black" panose="020B0A04020102020204" pitchFamily="34" charset="0"/>
              </a:rPr>
              <a:t>Hernández </a:t>
            </a:r>
            <a:r>
              <a:rPr lang="es-ES" b="1" dirty="0" err="1">
                <a:latin typeface="Arial Black" panose="020B0A04020102020204" pitchFamily="34" charset="0"/>
              </a:rPr>
              <a:t>Sampieri</a:t>
            </a:r>
            <a:r>
              <a:rPr lang="es-ES" b="1" dirty="0">
                <a:latin typeface="Arial Black" panose="020B0A04020102020204" pitchFamily="34" charset="0"/>
              </a:rPr>
              <a:t>. México.</a:t>
            </a:r>
          </a:p>
        </p:txBody>
      </p:sp>
    </p:spTree>
    <p:extLst>
      <p:ext uri="{BB962C8B-B14F-4D97-AF65-F5344CB8AC3E}">
        <p14:creationId xmlns:p14="http://schemas.microsoft.com/office/powerpoint/2010/main" val="298887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833718" y="76626"/>
            <a:ext cx="12566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3200" b="1" dirty="0"/>
              <a:t>Pero…</a:t>
            </a:r>
            <a:endParaRPr lang="es-MX" sz="3200" b="1" dirty="0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2090408" y="1033015"/>
            <a:ext cx="9070651" cy="203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" b="1" dirty="0" smtClean="0">
                <a:latin typeface="Arial" panose="020B0604020202020204" pitchFamily="34" charset="0"/>
              </a:rPr>
              <a:t>LAS VARIABLES NO SIEMPRE SON CONCEPTOS. POR EJEMPLO:</a:t>
            </a:r>
          </a:p>
          <a:p>
            <a:endParaRPr lang="es-ES" b="1" dirty="0" smtClean="0"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b="1" dirty="0" smtClean="0">
                <a:latin typeface="Arial" panose="020B0604020202020204" pitchFamily="34" charset="0"/>
              </a:rPr>
              <a:t>EL </a:t>
            </a:r>
            <a:r>
              <a:rPr lang="es-ES" b="1" u="sng" dirty="0" smtClean="0">
                <a:latin typeface="Arial" panose="020B0604020202020204" pitchFamily="34" charset="0"/>
              </a:rPr>
              <a:t>TIPO DE MÉTODO </a:t>
            </a:r>
            <a:r>
              <a:rPr lang="es-ES" b="1" dirty="0" smtClean="0">
                <a:latin typeface="Arial" panose="020B0604020202020204" pitchFamily="34" charset="0"/>
              </a:rPr>
              <a:t>A EMPLEAR EN LA CLASE.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b="1" dirty="0" smtClean="0">
                <a:latin typeface="Arial" panose="020B0604020202020204" pitchFamily="34" charset="0"/>
              </a:rPr>
              <a:t>LA </a:t>
            </a:r>
            <a:r>
              <a:rPr lang="es-ES" b="1" u="sng" dirty="0" smtClean="0">
                <a:latin typeface="Arial" panose="020B0604020202020204" pitchFamily="34" charset="0"/>
              </a:rPr>
              <a:t>EXISTENCIA O NO DE RELACIONES DE DETERMINADO </a:t>
            </a:r>
            <a:r>
              <a:rPr lang="es-ES" b="1" dirty="0" smtClean="0">
                <a:latin typeface="Arial" panose="020B0604020202020204" pitchFamily="34" charset="0"/>
              </a:rPr>
              <a:t>TIPO.POR   EJEMPLO “SER AMIGOS”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b="1" dirty="0" smtClean="0">
                <a:latin typeface="Arial" panose="020B0604020202020204" pitchFamily="34" charset="0"/>
              </a:rPr>
              <a:t>LOS </a:t>
            </a:r>
            <a:r>
              <a:rPr lang="es-ES" b="1" u="sng" dirty="0" smtClean="0">
                <a:latin typeface="Arial" panose="020B0604020202020204" pitchFamily="34" charset="0"/>
              </a:rPr>
              <a:t>PROCEDIMIENTOS</a:t>
            </a:r>
            <a:r>
              <a:rPr lang="es-ES" b="1" dirty="0" smtClean="0">
                <a:latin typeface="Arial" panose="020B0604020202020204" pitchFamily="34" charset="0"/>
              </a:rPr>
              <a:t>, POR EJEMPLO DE:  OPERACIONALIZAR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b="1" u="sng" dirty="0" smtClean="0">
                <a:latin typeface="Arial" panose="020B0604020202020204" pitchFamily="34" charset="0"/>
              </a:rPr>
              <a:t>EL TIPO DE CLIMA </a:t>
            </a:r>
            <a:r>
              <a:rPr lang="es-ES" b="1" dirty="0" smtClean="0">
                <a:latin typeface="Arial" panose="020B0604020202020204" pitchFamily="34" charset="0"/>
              </a:rPr>
              <a:t>QUE EXISTE EN UN GRUPO ESCOLAR O LABORAL</a:t>
            </a:r>
            <a:endParaRPr lang="es-MX" b="1" dirty="0">
              <a:latin typeface="Arial" panose="020B0604020202020204" pitchFamily="34" charset="0"/>
            </a:endParaRP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2090408" y="3435954"/>
            <a:ext cx="8949627" cy="64633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b="1" u="sng" dirty="0" smtClean="0">
                <a:latin typeface="Arial" panose="020B0604020202020204" pitchFamily="34" charset="0"/>
              </a:rPr>
              <a:t>LAS VARIABLES NO SIEMPRE SON OBSERVABLES</a:t>
            </a:r>
            <a:r>
              <a:rPr lang="es-ES" b="1" dirty="0" smtClean="0">
                <a:solidFill>
                  <a:schemeClr val="hlink"/>
                </a:solidFill>
                <a:latin typeface="Arial" panose="020B0604020202020204" pitchFamily="34" charset="0"/>
              </a:rPr>
              <a:t>, </a:t>
            </a:r>
            <a:r>
              <a:rPr lang="es-ES" b="1" dirty="0" smtClean="0">
                <a:latin typeface="Arial" panose="020B0604020202020204" pitchFamily="34" charset="0"/>
              </a:rPr>
              <a:t>AL MENOS </a:t>
            </a:r>
          </a:p>
          <a:p>
            <a:pPr algn="ctr"/>
            <a:r>
              <a:rPr lang="es-ES" b="1" dirty="0" smtClean="0">
                <a:latin typeface="Arial" panose="020B0604020202020204" pitchFamily="34" charset="0"/>
              </a:rPr>
              <a:t>DIRECTAMENTE.  POR EJEMPLO, LA INTELIGENCIA.</a:t>
            </a:r>
            <a:endParaRPr lang="es-ES" b="1" dirty="0">
              <a:latin typeface="Arial" panose="020B0604020202020204" pitchFamily="34" charset="0"/>
            </a:endParaRP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1990165" y="4621816"/>
            <a:ext cx="9170894" cy="64633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b="1" u="sng" dirty="0" smtClean="0">
                <a:latin typeface="Arial" panose="020B0604020202020204" pitchFamily="34" charset="0"/>
              </a:rPr>
              <a:t>LAS VARIABLES NO SIEMPRE PUEDEN VARIAR</a:t>
            </a:r>
            <a:r>
              <a:rPr lang="es-E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.  </a:t>
            </a:r>
            <a:r>
              <a:rPr lang="es-ES" b="1" dirty="0" smtClean="0">
                <a:latin typeface="Arial" panose="020B0604020202020204" pitchFamily="34" charset="0"/>
              </a:rPr>
              <a:t>POR EJEMPLO,</a:t>
            </a:r>
          </a:p>
          <a:p>
            <a:pPr algn="ctr"/>
            <a:r>
              <a:rPr lang="es-ES" b="1" dirty="0" smtClean="0">
                <a:latin typeface="Arial" panose="020B0604020202020204" pitchFamily="34" charset="0"/>
              </a:rPr>
              <a:t> LA NACIONALIDAD Y LA PROFESIÓN EN UN GRUPO DE DOCENTES</a:t>
            </a:r>
          </a:p>
        </p:txBody>
      </p:sp>
    </p:spTree>
    <p:extLst>
      <p:ext uri="{BB962C8B-B14F-4D97-AF65-F5344CB8AC3E}">
        <p14:creationId xmlns:p14="http://schemas.microsoft.com/office/powerpoint/2010/main" val="2000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015253" y="1566490"/>
            <a:ext cx="9170894" cy="18158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LAS VARIABLES TIENEN CARÁCTER GENERAL Y SON APLICABLES A CUALQUIER COSA, Y MODELAN UNA SITUACIÓN</a:t>
            </a:r>
          </a:p>
          <a:p>
            <a:pPr algn="ctr"/>
            <a:r>
              <a:rPr lang="es-ES" sz="2800" b="1" dirty="0"/>
              <a:t>DADA DENTRO DE ESE CONTEXTO.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075765" y="3951846"/>
            <a:ext cx="9049870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SE DENOTAN POR </a:t>
            </a:r>
            <a:r>
              <a:rPr lang="es-ES" sz="2800" b="1" u="sng" dirty="0"/>
              <a:t>SÍMBOLOS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/>
              <a:t>QUE, SEGÚN </a:t>
            </a:r>
          </a:p>
          <a:p>
            <a:pPr algn="ctr"/>
            <a:r>
              <a:rPr lang="es-ES" sz="2800" b="1" dirty="0"/>
              <a:t>SEA LO QUE MODELEN, TOMAN VALORES DENTRO DE UN DETERMINADO </a:t>
            </a:r>
          </a:p>
          <a:p>
            <a:pPr algn="ctr"/>
            <a:r>
              <a:rPr lang="es-ES" sz="2800" b="1" dirty="0"/>
              <a:t>CONJUNTO O DOMINIO DE VALORES. </a:t>
            </a:r>
          </a:p>
          <a:p>
            <a:pPr algn="ctr"/>
            <a:r>
              <a:rPr lang="es-ES" sz="2800" b="1" dirty="0"/>
              <a:t>ESOS VALORES </a:t>
            </a:r>
            <a:r>
              <a:rPr lang="es-ES" sz="2800" b="1" u="sng" dirty="0"/>
              <a:t>TIENEN SENTIDO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/>
              <a:t>EN EL CONTEXTO QUE SE</a:t>
            </a:r>
          </a:p>
          <a:p>
            <a:pPr algn="ctr"/>
            <a:r>
              <a:rPr lang="es-ES" sz="2800" b="1" dirty="0"/>
              <a:t>PRETENDE MODELAR</a:t>
            </a:r>
            <a:r>
              <a:rPr lang="es-ES" sz="2800" b="1" dirty="0">
                <a:solidFill>
                  <a:schemeClr val="folHlink"/>
                </a:solidFill>
              </a:rPr>
              <a:t>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433918" y="350685"/>
            <a:ext cx="61318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APROXIACIONES AL CONCEPTO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127048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</TotalTime>
  <Words>2438</Words>
  <Application>Microsoft Office PowerPoint</Application>
  <PresentationFormat>Panorámica</PresentationFormat>
  <Paragraphs>307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9" baseType="lpstr">
      <vt:lpstr>Arial</vt:lpstr>
      <vt:lpstr>Arial Black</vt:lpstr>
      <vt:lpstr>Calibri</vt:lpstr>
      <vt:lpstr>Calibri Light</vt:lpstr>
      <vt:lpstr>Comic Sans MS</vt:lpstr>
      <vt:lpstr>Symbol</vt:lpstr>
      <vt:lpstr>Tahoma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 JUSTIFICACIÓN O “EL POR QUÉ” DE LA INVESTIGACIÓN</vt:lpstr>
      <vt:lpstr>UNA JUSTIFICACIÓN DEBE RESPONDER A:</vt:lpstr>
      <vt:lpstr>EL PARA QUÉ, O LOS OBJETIVOS DE LA INVESTIGACIÓN </vt:lpstr>
      <vt:lpstr>Presentación de PowerPoint</vt:lpstr>
      <vt:lpstr>REQUISITOS PARA LA FORMULACIÓN DE LOS OBJETIVOS</vt:lpstr>
      <vt:lpstr>CLASIFICACIÓN DE LOS OBJETIVOS DE LA INVESTIGACIÓN</vt:lpstr>
      <vt:lpstr>EL OBJETIVO GENERAL O FIN ÚLTIMO DE LA INVESTIGACIÓN</vt:lpstr>
      <vt:lpstr>LOS OBJETIVOS ESPECÍFICOS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Ceclia</dc:creator>
  <cp:lastModifiedBy>Ceclia</cp:lastModifiedBy>
  <cp:revision>107</cp:revision>
  <dcterms:created xsi:type="dcterms:W3CDTF">2019-02-24T13:20:09Z</dcterms:created>
  <dcterms:modified xsi:type="dcterms:W3CDTF">2019-03-07T12:11:24Z</dcterms:modified>
</cp:coreProperties>
</file>