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258" r:id="rId3"/>
    <p:sldId id="259" r:id="rId4"/>
    <p:sldId id="260" r:id="rId5"/>
    <p:sldId id="261" r:id="rId6"/>
    <p:sldId id="262" r:id="rId7"/>
    <p:sldId id="263" r:id="rId8"/>
    <p:sldId id="264" r:id="rId9"/>
    <p:sldId id="270" r:id="rId10"/>
    <p:sldId id="271" r:id="rId11"/>
    <p:sldId id="304" r:id="rId12"/>
    <p:sldId id="269" r:id="rId13"/>
    <p:sldId id="265" r:id="rId14"/>
    <p:sldId id="266" r:id="rId15"/>
    <p:sldId id="267" r:id="rId16"/>
    <p:sldId id="268" r:id="rId17"/>
    <p:sldId id="272" r:id="rId18"/>
    <p:sldId id="273" r:id="rId19"/>
    <p:sldId id="274" r:id="rId20"/>
    <p:sldId id="279" r:id="rId21"/>
    <p:sldId id="276" r:id="rId22"/>
    <p:sldId id="278"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6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167CA4-E220-4A71-B8B6-1CF9845456AE}" type="datetimeFigureOut">
              <a:rPr lang="es-ES" smtClean="0"/>
              <a:pPr/>
              <a:t>01/01/2002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6677F6-07CC-4C6C-820B-11A03C9D6594}"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6AB9403-73F2-48D1-A382-6B0CF83CFE85}" type="slidenum">
              <a:rPr lang="es-MX"/>
              <a:pPr/>
              <a:t>3</a:t>
            </a:fld>
            <a:endParaRPr lang="es-MX"/>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92962F9A-CF9F-429A-B21F-EF471B098905}" type="slidenum">
              <a:rPr lang="es-ES_tradnl"/>
              <a:pPr/>
              <a:t>26</a:t>
            </a:fld>
            <a:endParaRPr lang="es-ES_tradnl"/>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s-ES_tradnl"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A6E32C6-AD90-41A0-921A-B3955063A1B3}" type="slidenum">
              <a:rPr lang="es-ES_tradnl"/>
              <a:pPr/>
              <a:t>28</a:t>
            </a:fld>
            <a:endParaRPr lang="es-ES_tradnl"/>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s-ES_tradnl"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D01A0751-3C81-4DAD-B897-C0F71327BA64}" type="slidenum">
              <a:rPr lang="es-ES_tradnl"/>
              <a:pPr/>
              <a:t>29</a:t>
            </a:fld>
            <a:endParaRPr lang="es-ES_tradnl"/>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s-ES_tradnl"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055BB9F1-C072-4F17-897A-598B30834AF0}" type="slidenum">
              <a:rPr lang="es-MX"/>
              <a:pPr/>
              <a:t>5</a:t>
            </a:fld>
            <a:endParaRPr lang="es-MX"/>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752489B5-64F8-42C3-A764-FC1E39553180}" type="slidenum">
              <a:rPr lang="es-MX"/>
              <a:pPr/>
              <a:t>6</a:t>
            </a:fld>
            <a:endParaRPr lang="es-MX"/>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21AA9847-DF85-4AEE-A201-F13ABA765BA7}" type="slidenum">
              <a:rPr lang="es-MX"/>
              <a:pPr/>
              <a:t>13</a:t>
            </a:fld>
            <a:endParaRPr lang="es-MX"/>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855F13EE-4F10-4C14-BAAA-9262A2EE3A92}" type="slidenum">
              <a:rPr lang="es-MX"/>
              <a:pPr/>
              <a:t>14</a:t>
            </a:fld>
            <a:endParaRPr lang="es-MX"/>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030316D2-63E1-4A8D-BA99-1FF75CE76108}" type="slidenum">
              <a:rPr lang="es-MX"/>
              <a:pPr/>
              <a:t>15</a:t>
            </a:fld>
            <a:endParaRPr lang="es-MX"/>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7F9C7922-431C-4B70-AE84-7028D329AF7C}" type="slidenum">
              <a:rPr lang="es-MX"/>
              <a:pPr/>
              <a:t>16</a:t>
            </a:fld>
            <a:endParaRPr lang="es-MX"/>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C302BE10-801C-431E-B9C3-FFDC47EA1405}" type="slidenum">
              <a:rPr lang="es-ES"/>
              <a:pPr/>
              <a:t>22</a:t>
            </a:fld>
            <a:endParaRPr lang="es-E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s-E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FBA26D91-623D-4ABA-853F-219CF986098A}" type="slidenum">
              <a:rPr lang="es-ES_tradnl"/>
              <a:pPr/>
              <a:t>25</a:t>
            </a:fld>
            <a:endParaRPr lang="es-ES_tradnl"/>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es-ES_tradnl"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01/01/2002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01/01/2002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01/01/2002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ítulo y diagrama u organigram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n-US"/>
          </a:p>
        </p:txBody>
      </p:sp>
      <p:sp>
        <p:nvSpPr>
          <p:cNvPr id="3" name="2 Marcador de SmartArt"/>
          <p:cNvSpPr>
            <a:spLocks noGrp="1"/>
          </p:cNvSpPr>
          <p:nvPr>
            <p:ph type="dgm"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EB5D1D02-3130-412E-B652-66EEC6B55DFE}"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01/01/2002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01/01/2002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01/01/2002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01/01/2002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01/01/2002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01/01/2002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01/01/2002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01/01/2002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01/01/2002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file:///C:\Documents%20and%20Settings\vero.UCI\Desktop\audiciones%20filo\mambo.wav"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T-I%20C-2%20Dialectica.ppt" TargetMode="External"/><Relationship Id="rId2" Type="http://schemas.openxmlformats.org/officeDocument/2006/relationships/slideLayout" Target="../slideLayouts/slideLayout12.xml"/><Relationship Id="rId1" Type="http://schemas.openxmlformats.org/officeDocument/2006/relationships/audio" Target="file:///C:\Documents%20and%20Settings\vero.UCI\Desktop\audiciones%20filo\mambo.wav" TargetMode="External"/><Relationship Id="rId5" Type="http://schemas.openxmlformats.org/officeDocument/2006/relationships/image" Target="../media/image5.png"/><Relationship Id="rId4" Type="http://schemas.openxmlformats.org/officeDocument/2006/relationships/hyperlink" Target="../../../Documents%20and%20Settings/lpino/Configuraci&#243;n%20local/Temp/Rar$DI52.375/Clase%20D.ppt"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2910" y="2214554"/>
            <a:ext cx="7772400" cy="1470025"/>
          </a:xfrm>
        </p:spPr>
        <p:txBody>
          <a:bodyPr>
            <a:normAutofit fontScale="90000"/>
          </a:bodyPr>
          <a:lstStyle/>
          <a:p>
            <a:r>
              <a:rPr lang="es-ES" b="1" u="sng" dirty="0" smtClean="0"/>
              <a:t/>
            </a:r>
            <a:br>
              <a:rPr lang="es-ES" b="1" u="sng" dirty="0" smtClean="0"/>
            </a:br>
            <a:r>
              <a:rPr lang="es-ES" b="1" u="sng" dirty="0" smtClean="0"/>
              <a:t/>
            </a:r>
            <a:br>
              <a:rPr lang="es-ES" b="1" u="sng" dirty="0" smtClean="0"/>
            </a:br>
            <a:r>
              <a:rPr lang="es-ES" sz="4900" b="1" u="sng" dirty="0" smtClean="0"/>
              <a:t>Tema I: La Filosofía como teoría general y concepción del desarrollo</a:t>
            </a:r>
            <a:r>
              <a:rPr lang="es-ES" sz="4900" dirty="0" smtClean="0"/>
              <a:t/>
            </a:r>
            <a:br>
              <a:rPr lang="es-ES" sz="4900" dirty="0" smtClean="0"/>
            </a:br>
            <a:endParaRPr lang="es-ES" sz="49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57158" y="357166"/>
            <a:ext cx="8229600" cy="1143000"/>
          </a:xfrm>
        </p:spPr>
        <p:txBody>
          <a:bodyPr>
            <a:normAutofit fontScale="90000"/>
          </a:bodyPr>
          <a:lstStyle/>
          <a:p>
            <a:pPr eaLnBrk="1" hangingPunct="1"/>
            <a:r>
              <a:rPr lang="es-MX" sz="3200" b="1" i="1" u="sng" dirty="0" smtClean="0">
                <a:latin typeface="Times New Roman" pitchFamily="18" charset="0"/>
              </a:rPr>
              <a:t>Características de la Concepción del Mundo definida a partir de la existencia humana</a:t>
            </a:r>
            <a:r>
              <a:rPr lang="es-MX" sz="3200" b="1" i="1" dirty="0" smtClean="0">
                <a:latin typeface="Times New Roman" pitchFamily="18" charset="0"/>
              </a:rPr>
              <a:t>.</a:t>
            </a:r>
            <a:r>
              <a:rPr lang="es-MX" sz="3200" b="1" i="1" u="sng" dirty="0" smtClean="0">
                <a:latin typeface="Times New Roman" pitchFamily="18" charset="0"/>
              </a:rPr>
              <a:t/>
            </a:r>
            <a:br>
              <a:rPr lang="es-MX" sz="3200" b="1" i="1" u="sng" dirty="0" smtClean="0">
                <a:latin typeface="Times New Roman" pitchFamily="18" charset="0"/>
              </a:rPr>
            </a:br>
            <a:endParaRPr lang="es-ES_tradnl" sz="3200" b="1" i="1" u="sng" dirty="0" smtClean="0">
              <a:latin typeface="Times New Roman" pitchFamily="18" charset="0"/>
            </a:endParaRPr>
          </a:p>
        </p:txBody>
      </p:sp>
      <p:sp>
        <p:nvSpPr>
          <p:cNvPr id="16387" name="Rectangle 3"/>
          <p:cNvSpPr>
            <a:spLocks noGrp="1" noChangeArrowheads="1"/>
          </p:cNvSpPr>
          <p:nvPr>
            <p:ph type="body" idx="1"/>
          </p:nvPr>
        </p:nvSpPr>
        <p:spPr>
          <a:xfrm>
            <a:off x="357158" y="1643050"/>
            <a:ext cx="8229600" cy="3644900"/>
          </a:xfrm>
        </p:spPr>
        <p:txBody>
          <a:bodyPr/>
          <a:lstStyle/>
          <a:p>
            <a:pPr eaLnBrk="1" hangingPunct="1"/>
            <a:r>
              <a:rPr lang="es-ES_tradnl" i="1" dirty="0" smtClean="0">
                <a:latin typeface="Times New Roman" pitchFamily="18" charset="0"/>
              </a:rPr>
              <a:t>Carácter individual.</a:t>
            </a:r>
          </a:p>
          <a:p>
            <a:pPr eaLnBrk="1" hangingPunct="1">
              <a:buFontTx/>
              <a:buNone/>
            </a:pPr>
            <a:endParaRPr lang="es-ES_tradnl" i="1" dirty="0" smtClean="0">
              <a:latin typeface="Times New Roman" pitchFamily="18" charset="0"/>
            </a:endParaRPr>
          </a:p>
          <a:p>
            <a:pPr eaLnBrk="1" hangingPunct="1"/>
            <a:r>
              <a:rPr lang="es-ES_tradnl" i="1" dirty="0" smtClean="0">
                <a:latin typeface="Times New Roman" pitchFamily="18" charset="0"/>
              </a:rPr>
              <a:t>Carácter clasista.</a:t>
            </a:r>
          </a:p>
          <a:p>
            <a:pPr eaLnBrk="1" hangingPunct="1">
              <a:buFontTx/>
              <a:buNone/>
            </a:pPr>
            <a:endParaRPr lang="es-ES_tradnl" i="1" dirty="0" smtClean="0">
              <a:latin typeface="Times New Roman" pitchFamily="18" charset="0"/>
            </a:endParaRPr>
          </a:p>
          <a:p>
            <a:pPr eaLnBrk="1" hangingPunct="1"/>
            <a:r>
              <a:rPr lang="es-ES_tradnl" i="1" dirty="0" smtClean="0">
                <a:latin typeface="Times New Roman" pitchFamily="18" charset="0"/>
              </a:rPr>
              <a:t>Carácter histórico-concreto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blinds(horizontal)">
                                      <p:cBhvr>
                                        <p:cTn id="7" dur="1000"/>
                                        <p:tgtEl>
                                          <p:spTgt spid="16386"/>
                                        </p:tgtEl>
                                      </p:cBhvr>
                                    </p:animEffect>
                                  </p:childTnLst>
                                </p:cTn>
                              </p:par>
                            </p:childTnLst>
                          </p:cTn>
                        </p:par>
                        <p:par>
                          <p:cTn id="8" fill="hold" nodeType="afterGroup">
                            <p:stCondLst>
                              <p:cond delay="1000"/>
                            </p:stCondLst>
                            <p:childTnLst>
                              <p:par>
                                <p:cTn id="9" presetID="4" presetClass="entr" presetSubtype="16" fill="hold" grpId="0" nodeType="afterEffect">
                                  <p:stCondLst>
                                    <p:cond delay="0"/>
                                  </p:stCondLst>
                                  <p:childTnLst>
                                    <p:set>
                                      <p:cBhvr>
                                        <p:cTn id="10" dur="1" fill="hold">
                                          <p:stCondLst>
                                            <p:cond delay="0"/>
                                          </p:stCondLst>
                                        </p:cTn>
                                        <p:tgtEl>
                                          <p:spTgt spid="16387">
                                            <p:txEl>
                                              <p:pRg st="0" end="0"/>
                                            </p:txEl>
                                          </p:spTgt>
                                        </p:tgtEl>
                                        <p:attrNameLst>
                                          <p:attrName>style.visibility</p:attrName>
                                        </p:attrNameLst>
                                      </p:cBhvr>
                                      <p:to>
                                        <p:strVal val="visible"/>
                                      </p:to>
                                    </p:set>
                                    <p:animEffect transition="in" filter="box(in)">
                                      <p:cBhvr>
                                        <p:cTn id="11" dur="1000"/>
                                        <p:tgtEl>
                                          <p:spTgt spid="16387">
                                            <p:txEl>
                                              <p:pRg st="0" end="0"/>
                                            </p:txEl>
                                          </p:spTgt>
                                        </p:tgtEl>
                                      </p:cBhvr>
                                    </p:animEffect>
                                  </p:childTnLst>
                                </p:cTn>
                              </p:par>
                            </p:childTnLst>
                          </p:cTn>
                        </p:par>
                        <p:par>
                          <p:cTn id="12" fill="hold" nodeType="afterGroup">
                            <p:stCondLst>
                              <p:cond delay="2000"/>
                            </p:stCondLst>
                            <p:childTnLst>
                              <p:par>
                                <p:cTn id="13" presetID="4" presetClass="entr" presetSubtype="16" fill="hold" grpId="0" nodeType="after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Effect transition="in" filter="box(in)">
                                      <p:cBhvr>
                                        <p:cTn id="15" dur="1000"/>
                                        <p:tgtEl>
                                          <p:spTgt spid="16387">
                                            <p:txEl>
                                              <p:pRg st="2" end="2"/>
                                            </p:txEl>
                                          </p:spTgt>
                                        </p:tgtEl>
                                      </p:cBhvr>
                                    </p:animEffect>
                                  </p:childTnLst>
                                </p:cTn>
                              </p:par>
                            </p:childTnLst>
                          </p:cTn>
                        </p:par>
                        <p:par>
                          <p:cTn id="16" fill="hold" nodeType="afterGroup">
                            <p:stCondLst>
                              <p:cond delay="3000"/>
                            </p:stCondLst>
                            <p:childTnLst>
                              <p:par>
                                <p:cTn id="17" presetID="4" presetClass="entr" presetSubtype="16" fill="hold" grpId="0" nodeType="afterEffect">
                                  <p:stCondLst>
                                    <p:cond delay="0"/>
                                  </p:stCondLst>
                                  <p:childTnLst>
                                    <p:set>
                                      <p:cBhvr>
                                        <p:cTn id="18" dur="1" fill="hold">
                                          <p:stCondLst>
                                            <p:cond delay="0"/>
                                          </p:stCondLst>
                                        </p:cTn>
                                        <p:tgtEl>
                                          <p:spTgt spid="16387">
                                            <p:txEl>
                                              <p:pRg st="4" end="4"/>
                                            </p:txEl>
                                          </p:spTgt>
                                        </p:tgtEl>
                                        <p:attrNameLst>
                                          <p:attrName>style.visibility</p:attrName>
                                        </p:attrNameLst>
                                      </p:cBhvr>
                                      <p:to>
                                        <p:strVal val="visible"/>
                                      </p:to>
                                    </p:set>
                                    <p:animEffect transition="in" filter="box(in)">
                                      <p:cBhvr>
                                        <p:cTn id="19" dur="1000"/>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428596" y="0"/>
            <a:ext cx="8229600"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4000" b="0" i="0" u="none" strike="noStrike" kern="1200" cap="none" spc="0" normalizeH="0" baseline="0" noProof="0" smtClean="0">
                <a:ln>
                  <a:noFill/>
                </a:ln>
                <a:solidFill>
                  <a:schemeClr val="tx1"/>
                </a:solidFill>
                <a:effectLst/>
                <a:uLnTx/>
                <a:uFillTx/>
                <a:latin typeface="+mj-lt"/>
                <a:ea typeface="+mj-ea"/>
                <a:cs typeface="+mj-cs"/>
              </a:rPr>
              <a:t>ESTUDIO INDEPENDIENTE</a:t>
            </a:r>
            <a:endParaRPr kumimoji="0" lang="es-ES"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6 Rectángulo"/>
          <p:cNvSpPr/>
          <p:nvPr/>
        </p:nvSpPr>
        <p:spPr>
          <a:xfrm>
            <a:off x="285720" y="785794"/>
            <a:ext cx="8643998" cy="1107996"/>
          </a:xfrm>
          <a:prstGeom prst="rect">
            <a:avLst/>
          </a:prstGeom>
        </p:spPr>
        <p:txBody>
          <a:bodyPr wrap="square">
            <a:spAutoFit/>
          </a:bodyPr>
          <a:lstStyle/>
          <a:p>
            <a:pPr algn="just"/>
            <a:r>
              <a:rPr lang="es-ES" sz="2200" dirty="0" smtClean="0">
                <a:latin typeface="Arial" pitchFamily="34" charset="0"/>
                <a:cs typeface="Arial" pitchFamily="34" charset="0"/>
              </a:rPr>
              <a:t>Explica cómo ha evolucionado la concepción del mundo sobre el deporte y la cultura física, teniendo en cuenta las definiciones de concepción cotidiana y la concepción filosófica del mundo.</a:t>
            </a:r>
            <a:endParaRPr lang="es-ES" sz="2200" dirty="0">
              <a:latin typeface="Arial" pitchFamily="34" charset="0"/>
              <a:cs typeface="Arial" pitchFamily="34" charset="0"/>
            </a:endParaRPr>
          </a:p>
        </p:txBody>
      </p:sp>
      <p:sp>
        <p:nvSpPr>
          <p:cNvPr id="8" name="Rectangle 2"/>
          <p:cNvSpPr>
            <a:spLocks noChangeArrowheads="1"/>
          </p:cNvSpPr>
          <p:nvPr/>
        </p:nvSpPr>
        <p:spPr bwMode="auto">
          <a:xfrm>
            <a:off x="285720" y="2214554"/>
            <a:ext cx="8572560" cy="41857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s-E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BIBLIOGRAFÍA</a:t>
            </a:r>
          </a:p>
          <a:p>
            <a:pPr lvl="0"/>
            <a:r>
              <a:rPr lang="es-MX" sz="2200" dirty="0" smtClean="0">
                <a:latin typeface="Arial" pitchFamily="34" charset="0"/>
                <a:cs typeface="Arial" pitchFamily="34" charset="0"/>
              </a:rPr>
              <a:t>Colectivo de autores: Lecciones de FML T-1, Editorial Félix Varela, 1991, Tomo 1. Pág.1-4 y 31-34.</a:t>
            </a:r>
            <a:endParaRPr lang="es-ES" sz="2200" dirty="0" smtClean="0">
              <a:latin typeface="Arial" pitchFamily="34" charset="0"/>
              <a:cs typeface="Arial" pitchFamily="34" charset="0"/>
            </a:endParaRPr>
          </a:p>
          <a:p>
            <a:pPr lvl="0"/>
            <a:r>
              <a:rPr lang="es-MX" sz="2200" dirty="0" smtClean="0">
                <a:latin typeface="Arial" pitchFamily="34" charset="0"/>
                <a:cs typeface="Arial" pitchFamily="34" charset="0"/>
              </a:rPr>
              <a:t>Elementos de Filosofía Marxista. Gaspar Jorge García Galló. Pág. 14-18.</a:t>
            </a:r>
            <a:endParaRPr lang="es-ES" sz="2200" dirty="0" smtClean="0">
              <a:latin typeface="Arial" pitchFamily="34" charset="0"/>
              <a:cs typeface="Arial" pitchFamily="34" charset="0"/>
            </a:endParaRPr>
          </a:p>
          <a:p>
            <a:pPr lvl="0"/>
            <a:r>
              <a:rPr lang="es-MX" sz="2200" dirty="0" smtClean="0">
                <a:latin typeface="Arial" pitchFamily="34" charset="0"/>
                <a:cs typeface="Arial" pitchFamily="34" charset="0"/>
              </a:rPr>
              <a:t>Filosofía y Sociedad. Tomo I. Razones existenciales de la filosofía. Pág. 72-81.</a:t>
            </a:r>
            <a:endParaRPr lang="es-ES" sz="2200" dirty="0" smtClean="0">
              <a:latin typeface="Arial" pitchFamily="34" charset="0"/>
              <a:cs typeface="Arial" pitchFamily="34" charset="0"/>
            </a:endParaRPr>
          </a:p>
          <a:p>
            <a:pPr lvl="0"/>
            <a:r>
              <a:rPr lang="es-MX" sz="2200" dirty="0" smtClean="0">
                <a:latin typeface="Arial" pitchFamily="34" charset="0"/>
                <a:cs typeface="Arial" pitchFamily="34" charset="0"/>
              </a:rPr>
              <a:t>Multimedia de Filosofía UD # I</a:t>
            </a:r>
            <a:endParaRPr lang="es-ES" sz="2200" dirty="0" smtClean="0">
              <a:latin typeface="Arial" pitchFamily="34" charset="0"/>
              <a:cs typeface="Arial" pitchFamily="34" charset="0"/>
            </a:endParaRPr>
          </a:p>
          <a:p>
            <a:pPr lvl="0"/>
            <a:r>
              <a:rPr lang="es-MX" sz="2200" dirty="0" smtClean="0">
                <a:latin typeface="Arial" pitchFamily="34" charset="0"/>
                <a:cs typeface="Arial" pitchFamily="34" charset="0"/>
              </a:rPr>
              <a:t>José Martí, Cuadernos Martianos en la universidad, Editorial Félix Varela, 1997, pág. 117 – 122</a:t>
            </a:r>
            <a:endParaRPr lang="es-ES" sz="2200" dirty="0" smtClean="0">
              <a:latin typeface="Arial" pitchFamily="34" charset="0"/>
              <a:cs typeface="Arial" pitchFamily="34" charset="0"/>
            </a:endParaRPr>
          </a:p>
          <a:p>
            <a:pPr lvl="0"/>
            <a:r>
              <a:rPr lang="es-MX" sz="2200" dirty="0" smtClean="0">
                <a:latin typeface="Arial" pitchFamily="34" charset="0"/>
                <a:cs typeface="Arial" pitchFamily="34" charset="0"/>
              </a:rPr>
              <a:t>Carlos Marx, “Tesis sobre </a:t>
            </a:r>
            <a:r>
              <a:rPr lang="es-MX" sz="2200" dirty="0" err="1" smtClean="0">
                <a:latin typeface="Arial" pitchFamily="34" charset="0"/>
                <a:cs typeface="Arial" pitchFamily="34" charset="0"/>
              </a:rPr>
              <a:t>Feuerbach</a:t>
            </a:r>
            <a:r>
              <a:rPr lang="es-MX" sz="2200" dirty="0" smtClean="0">
                <a:latin typeface="Arial" pitchFamily="34" charset="0"/>
                <a:cs typeface="Arial" pitchFamily="34" charset="0"/>
              </a:rPr>
              <a:t>”, OE en 3 Tomo 1.</a:t>
            </a:r>
            <a:endParaRPr lang="es-ES" sz="2200" dirty="0" smtClean="0">
              <a:latin typeface="Arial" pitchFamily="34" charset="0"/>
              <a:cs typeface="Arial" pitchFamily="34" charset="0"/>
            </a:endParaRPr>
          </a:p>
          <a:p>
            <a:pPr lvl="0"/>
            <a:r>
              <a:rPr lang="es-MX" sz="2200" dirty="0" smtClean="0">
                <a:latin typeface="Arial" pitchFamily="34" charset="0"/>
                <a:cs typeface="Arial" pitchFamily="34" charset="0"/>
              </a:rPr>
              <a:t>Diccionario Filosófico enciclopédico, </a:t>
            </a:r>
            <a:r>
              <a:rPr lang="es-MX" sz="2200" dirty="0" err="1" smtClean="0">
                <a:latin typeface="Arial" pitchFamily="34" charset="0"/>
                <a:cs typeface="Arial" pitchFamily="34" charset="0"/>
              </a:rPr>
              <a:t>Enc</a:t>
            </a:r>
            <a:r>
              <a:rPr lang="es-MX" sz="2200" dirty="0" smtClean="0">
                <a:latin typeface="Arial" pitchFamily="34" charset="0"/>
                <a:cs typeface="Arial" pitchFamily="34" charset="0"/>
              </a:rPr>
              <a:t>. Soviética, 1989</a:t>
            </a:r>
            <a:endParaRPr lang="es-ES" sz="2200"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57158" y="500042"/>
            <a:ext cx="8572560" cy="1569660"/>
          </a:xfrm>
          <a:prstGeom prst="rect">
            <a:avLst/>
          </a:prstGeom>
        </p:spPr>
        <p:txBody>
          <a:bodyPr wrap="square">
            <a:spAutoFit/>
          </a:bodyPr>
          <a:lstStyle/>
          <a:p>
            <a:pPr lvl="0" algn="just"/>
            <a:r>
              <a:rPr lang="es-ES" sz="2400" b="1" dirty="0" smtClean="0">
                <a:latin typeface="Arial" pitchFamily="34" charset="0"/>
                <a:cs typeface="Arial" pitchFamily="34" charset="0"/>
              </a:rPr>
              <a:t>Temática No.2: Desarrollo histórico del objeto de la filosofía. Las funciones sociales de la filosofía. El problema fundamental de la Filosofía. Sus aspectos. El partidismo. </a:t>
            </a:r>
            <a:r>
              <a:rPr lang="es-ES" b="1" dirty="0" smtClean="0">
                <a:latin typeface="Arial" pitchFamily="34" charset="0"/>
                <a:cs typeface="Arial" pitchFamily="34" charset="0"/>
              </a:rPr>
              <a:t> </a:t>
            </a:r>
            <a:endParaRPr lang="es-ES" b="1" dirty="0"/>
          </a:p>
        </p:txBody>
      </p:sp>
      <p:sp>
        <p:nvSpPr>
          <p:cNvPr id="6" name="Rectangle 2"/>
          <p:cNvSpPr>
            <a:spLocks noChangeArrowheads="1"/>
          </p:cNvSpPr>
          <p:nvPr/>
        </p:nvSpPr>
        <p:spPr bwMode="auto">
          <a:xfrm>
            <a:off x="357158" y="3500438"/>
            <a:ext cx="8429684"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es-ES" sz="2000" b="1" dirty="0" smtClean="0">
                <a:latin typeface="Arial" pitchFamily="34" charset="0"/>
                <a:cs typeface="Arial" pitchFamily="34" charset="0"/>
              </a:rPr>
              <a:t>Habilidades:</a:t>
            </a:r>
          </a:p>
          <a:p>
            <a:pPr lvl="0"/>
            <a:endParaRPr lang="es-ES" sz="2000" dirty="0" smtClean="0">
              <a:latin typeface="Arial" pitchFamily="34" charset="0"/>
              <a:cs typeface="Arial" pitchFamily="34" charset="0"/>
            </a:endParaRPr>
          </a:p>
          <a:p>
            <a:pPr lvl="0">
              <a:buFont typeface="Wingdings" pitchFamily="2" charset="2"/>
              <a:buChar char="ü"/>
            </a:pPr>
            <a:r>
              <a:rPr lang="es-ES" sz="2000" dirty="0" smtClean="0">
                <a:latin typeface="Arial" pitchFamily="34" charset="0"/>
                <a:cs typeface="Arial" pitchFamily="34" charset="0"/>
              </a:rPr>
              <a:t>Interpretar la información necesaria para abordar los temas de forma independiente.</a:t>
            </a:r>
          </a:p>
          <a:p>
            <a:pPr lvl="0">
              <a:buFont typeface="Wingdings" pitchFamily="2" charset="2"/>
              <a:buChar char="ü"/>
            </a:pPr>
            <a:r>
              <a:rPr lang="es-ES" sz="2000" dirty="0" smtClean="0">
                <a:latin typeface="Arial" pitchFamily="34" charset="0"/>
                <a:cs typeface="Arial" pitchFamily="34" charset="0"/>
              </a:rPr>
              <a:t>Caracterizar  el enfoque filosófico y el de la profesión de la carrera que cursa.</a:t>
            </a:r>
          </a:p>
          <a:p>
            <a:pPr lvl="0">
              <a:buFont typeface="Wingdings" pitchFamily="2" charset="2"/>
              <a:buChar char="ü"/>
            </a:pPr>
            <a:r>
              <a:rPr lang="es-ES" sz="2000" dirty="0" smtClean="0">
                <a:latin typeface="Arial" pitchFamily="34" charset="0"/>
                <a:cs typeface="Arial" pitchFamily="34" charset="0"/>
              </a:rPr>
              <a:t>Valorar  los criterios ajenos y fundamentar los propios.</a:t>
            </a:r>
            <a:endParaRPr lang="es-ES" sz="2000" dirty="0">
              <a:latin typeface="Arial" pitchFamily="34" charset="0"/>
              <a:cs typeface="Arial" pitchFamily="34" charset="0"/>
            </a:endParaRPr>
          </a:p>
        </p:txBody>
      </p:sp>
      <p:sp>
        <p:nvSpPr>
          <p:cNvPr id="7" name="6 Rectángulo"/>
          <p:cNvSpPr/>
          <p:nvPr/>
        </p:nvSpPr>
        <p:spPr>
          <a:xfrm>
            <a:off x="428596" y="2214554"/>
            <a:ext cx="8501122" cy="707886"/>
          </a:xfrm>
          <a:prstGeom prst="rect">
            <a:avLst/>
          </a:prstGeom>
        </p:spPr>
        <p:txBody>
          <a:bodyPr wrap="square">
            <a:spAutoFit/>
          </a:bodyPr>
          <a:lstStyle/>
          <a:p>
            <a:pPr algn="just"/>
            <a:r>
              <a:rPr lang="es-ES" sz="2000" b="1" dirty="0" smtClean="0">
                <a:latin typeface="Arial" pitchFamily="34" charset="0"/>
                <a:cs typeface="Arial" pitchFamily="34" charset="0"/>
              </a:rPr>
              <a:t>Objetivo: </a:t>
            </a:r>
            <a:r>
              <a:rPr lang="es-ES" sz="2000" dirty="0" smtClean="0">
                <a:latin typeface="Arial" pitchFamily="34" charset="0"/>
                <a:cs typeface="Arial" pitchFamily="34" charset="0"/>
              </a:rPr>
              <a:t>Fundamentar la solución dialéctico-materialista al problema fundamental de la filosofía atendiendo a su esencia y dos aspectos.</a:t>
            </a:r>
            <a:endParaRPr lang="es-ES" sz="2000"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0" y="914400"/>
            <a:ext cx="8763000" cy="1447800"/>
          </a:xfrm>
        </p:spPr>
        <p:txBody>
          <a:bodyPr>
            <a:normAutofit fontScale="90000"/>
          </a:bodyPr>
          <a:lstStyle/>
          <a:p>
            <a:pPr eaLnBrk="1" hangingPunct="1">
              <a:defRPr/>
            </a:pPr>
            <a:r>
              <a:rPr lang="es-MX" sz="4000" b="1" dirty="0" smtClean="0">
                <a:solidFill>
                  <a:srgbClr val="FFFFFF"/>
                </a:solidFill>
                <a:effectLst>
                  <a:outerShdw blurRad="38100" dist="38100" dir="2700000" algn="tl">
                    <a:srgbClr val="010199"/>
                  </a:outerShdw>
                </a:effectLst>
              </a:rPr>
              <a:t/>
            </a:r>
            <a:br>
              <a:rPr lang="es-MX" sz="4000" b="1" dirty="0" smtClean="0">
                <a:solidFill>
                  <a:srgbClr val="FFFFFF"/>
                </a:solidFill>
                <a:effectLst>
                  <a:outerShdw blurRad="38100" dist="38100" dir="2700000" algn="tl">
                    <a:srgbClr val="010199"/>
                  </a:outerShdw>
                </a:effectLst>
              </a:rPr>
            </a:br>
            <a:r>
              <a:rPr lang="es-MX" sz="4000" b="1" dirty="0" smtClean="0">
                <a:effectLst>
                  <a:outerShdw blurRad="38100" dist="38100" dir="2700000" algn="tl">
                    <a:srgbClr val="010199"/>
                  </a:outerShdw>
                </a:effectLst>
              </a:rPr>
              <a:t>            </a:t>
            </a:r>
            <a:r>
              <a:rPr lang="es-MX" sz="4000" b="1" dirty="0" smtClean="0"/>
              <a:t>¿Qué es el mundo y el hombre</a:t>
            </a:r>
            <a:r>
              <a:rPr lang="es-MX" sz="4000" b="1" dirty="0" smtClean="0">
                <a:effectLst>
                  <a:outerShdw blurRad="38100" dist="38100" dir="2700000" algn="tl">
                    <a:srgbClr val="010199"/>
                  </a:outerShdw>
                </a:effectLst>
              </a:rPr>
              <a:t> dentro de él?                    </a:t>
            </a:r>
          </a:p>
        </p:txBody>
      </p:sp>
      <p:sp>
        <p:nvSpPr>
          <p:cNvPr id="95235" name="Text Box 3"/>
          <p:cNvSpPr txBox="1">
            <a:spLocks noChangeArrowheads="1"/>
          </p:cNvSpPr>
          <p:nvPr/>
        </p:nvSpPr>
        <p:spPr bwMode="auto">
          <a:xfrm>
            <a:off x="914400" y="481013"/>
            <a:ext cx="7696200" cy="1555750"/>
          </a:xfrm>
          <a:prstGeom prst="rect">
            <a:avLst/>
          </a:prstGeom>
          <a:noFill/>
          <a:ln w="9525">
            <a:noFill/>
            <a:miter lim="800000"/>
            <a:headEnd/>
            <a:tailEnd/>
          </a:ln>
          <a:effectLst/>
        </p:spPr>
        <p:txBody>
          <a:bodyPr>
            <a:spAutoFit/>
          </a:bodyPr>
          <a:lstStyle/>
          <a:p>
            <a:pPr algn="ctr">
              <a:defRPr/>
            </a:pPr>
            <a:r>
              <a:rPr lang="es-MX" sz="4800" b="1" dirty="0">
                <a:effectLst>
                  <a:outerShdw blurRad="38100" dist="38100" dir="2700000" algn="tl">
                    <a:srgbClr val="FFFFFF"/>
                  </a:outerShdw>
                </a:effectLst>
              </a:rPr>
              <a:t>Objeto de la Filosofía</a:t>
            </a:r>
            <a:r>
              <a:rPr lang="es-MX" sz="4800" b="1" dirty="0">
                <a:effectLst>
                  <a:outerShdw blurRad="38100" dist="38100" dir="2700000" algn="tl">
                    <a:srgbClr val="010199"/>
                  </a:outerShdw>
                </a:effectLst>
              </a:rPr>
              <a:t/>
            </a:r>
            <a:br>
              <a:rPr lang="es-MX" sz="4800" b="1" dirty="0">
                <a:effectLst>
                  <a:outerShdw blurRad="38100" dist="38100" dir="2700000" algn="tl">
                    <a:srgbClr val="010199"/>
                  </a:outerShdw>
                </a:effectLst>
              </a:rPr>
            </a:br>
            <a:endParaRPr lang="es-MX" sz="4800" b="1" dirty="0">
              <a:effectLst>
                <a:outerShdw blurRad="38100" dist="38100" dir="2700000" algn="tl">
                  <a:srgbClr val="010199"/>
                </a:outerShdw>
              </a:effectLst>
            </a:endParaRPr>
          </a:p>
        </p:txBody>
      </p:sp>
      <p:pic>
        <p:nvPicPr>
          <p:cNvPr id="12292" name="Picture 4" descr="C03-22-0065"/>
          <p:cNvPicPr>
            <a:picLocks noChangeAspect="1" noChangeArrowheads="1"/>
          </p:cNvPicPr>
          <p:nvPr/>
        </p:nvPicPr>
        <p:blipFill>
          <a:blip r:embed="rId3"/>
          <a:srcRect r="17166" b="6216"/>
          <a:stretch>
            <a:fillRect/>
          </a:stretch>
        </p:blipFill>
        <p:spPr bwMode="auto">
          <a:xfrm>
            <a:off x="3276600" y="2514600"/>
            <a:ext cx="2895600" cy="4343400"/>
          </a:xfrm>
          <a:prstGeom prst="rect">
            <a:avLst/>
          </a:prstGeom>
          <a:noFill/>
          <a:ln w="9525">
            <a:noFill/>
            <a:miter lim="800000"/>
            <a:headEnd/>
            <a:tailEnd/>
          </a:ln>
        </p:spPr>
      </p:pic>
      <p:sp>
        <p:nvSpPr>
          <p:cNvPr id="95237" name="Rectangle 5"/>
          <p:cNvSpPr>
            <a:spLocks noChangeArrowheads="1"/>
          </p:cNvSpPr>
          <p:nvPr/>
        </p:nvSpPr>
        <p:spPr bwMode="auto">
          <a:xfrm>
            <a:off x="609600" y="3108325"/>
            <a:ext cx="8153400" cy="519113"/>
          </a:xfrm>
          <a:prstGeom prst="rect">
            <a:avLst/>
          </a:prstGeom>
          <a:noFill/>
          <a:ln w="9525">
            <a:noFill/>
            <a:miter lim="800000"/>
            <a:headEnd/>
            <a:tailEnd/>
          </a:ln>
          <a:effectLst/>
        </p:spPr>
        <p:txBody>
          <a:bodyPr>
            <a:spAutoFit/>
          </a:bodyPr>
          <a:lstStyle/>
          <a:p>
            <a:pPr>
              <a:defRPr/>
            </a:pPr>
            <a:r>
              <a:rPr lang="es-MX" sz="2800" b="1" dirty="0">
                <a:effectLst>
                  <a:outerShdw blurRad="38100" dist="38100" dir="2700000" algn="tl">
                    <a:srgbClr val="FFFFFF"/>
                  </a:outerShdw>
                </a:effectLst>
              </a:rPr>
              <a:t>        ¿Cuál es su lugar y papel en el mundo?</a:t>
            </a:r>
            <a:r>
              <a:rPr lang="es-MX" dirty="0"/>
              <a:t> </a:t>
            </a:r>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anim calcmode="lin" valueType="num">
                                      <p:cBhvr>
                                        <p:cTn id="7" dur="500" fill="hold"/>
                                        <p:tgtEl>
                                          <p:spTgt spid="9523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5235">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2"/>
          <p:cNvSpPr txBox="1">
            <a:spLocks noChangeArrowheads="1"/>
          </p:cNvSpPr>
          <p:nvPr/>
        </p:nvSpPr>
        <p:spPr bwMode="auto">
          <a:xfrm>
            <a:off x="214282" y="1916113"/>
            <a:ext cx="8643998" cy="3539430"/>
          </a:xfrm>
          <a:prstGeom prst="rect">
            <a:avLst/>
          </a:prstGeom>
          <a:noFill/>
          <a:ln w="9525" algn="ctr">
            <a:noFill/>
            <a:miter lim="800000"/>
            <a:headEnd/>
            <a:tailEnd/>
          </a:ln>
          <a:effectLst/>
        </p:spPr>
        <p:txBody>
          <a:bodyPr wrap="square">
            <a:spAutoFit/>
          </a:bodyPr>
          <a:lstStyle/>
          <a:p>
            <a:pPr algn="just">
              <a:defRPr/>
            </a:pPr>
            <a:r>
              <a:rPr lang="es-MX" sz="3200" b="1" dirty="0"/>
              <a:t>La filosofía estudia la colectividad social como organismo vivo e íntegro que resulta del interaccionar consciente de los individuos entre sí y con la naturaleza.</a:t>
            </a:r>
          </a:p>
          <a:p>
            <a:pPr algn="just">
              <a:defRPr/>
            </a:pPr>
            <a:endParaRPr lang="es-MX" sz="3200" b="1" dirty="0"/>
          </a:p>
          <a:p>
            <a:pPr algn="just">
              <a:defRPr/>
            </a:pPr>
            <a:r>
              <a:rPr lang="es-MX" sz="3200" b="1" dirty="0"/>
              <a:t>La relación hombre – mundo, mediada por la Actividad Humana </a:t>
            </a:r>
            <a:endParaRPr lang="es-ES" sz="3200" b="1" dirty="0"/>
          </a:p>
        </p:txBody>
      </p:sp>
      <p:sp>
        <p:nvSpPr>
          <p:cNvPr id="96259" name="Text Box 3"/>
          <p:cNvSpPr txBox="1">
            <a:spLocks noChangeArrowheads="1"/>
          </p:cNvSpPr>
          <p:nvPr/>
        </p:nvSpPr>
        <p:spPr bwMode="auto">
          <a:xfrm>
            <a:off x="0" y="490538"/>
            <a:ext cx="9144000" cy="914400"/>
          </a:xfrm>
          <a:prstGeom prst="rect">
            <a:avLst/>
          </a:prstGeom>
          <a:noFill/>
          <a:ln w="9525" algn="ctr">
            <a:noFill/>
            <a:miter lim="800000"/>
            <a:headEnd/>
            <a:tailEnd/>
          </a:ln>
        </p:spPr>
        <p:txBody>
          <a:bodyPr>
            <a:spAutoFit/>
          </a:bodyPr>
          <a:lstStyle/>
          <a:p>
            <a:pPr algn="ctr"/>
            <a:r>
              <a:rPr lang="es-ES" sz="5400" b="1" dirty="0"/>
              <a:t>Objeto de estudio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96259"/>
                                        </p:tgtEl>
                                        <p:attrNameLst>
                                          <p:attrName>style.visibility</p:attrName>
                                        </p:attrNameLst>
                                      </p:cBhvr>
                                      <p:to>
                                        <p:strVal val="visible"/>
                                      </p:to>
                                    </p:set>
                                    <p:anim calcmode="lin" valueType="num">
                                      <p:cBhvr>
                                        <p:cTn id="7" dur="500" fill="hold"/>
                                        <p:tgtEl>
                                          <p:spTgt spid="96259"/>
                                        </p:tgtEl>
                                        <p:attrNameLst>
                                          <p:attrName>ppt_w</p:attrName>
                                        </p:attrNameLst>
                                      </p:cBhvr>
                                      <p:tavLst>
                                        <p:tav tm="0">
                                          <p:val>
                                            <p:fltVal val="0"/>
                                          </p:val>
                                        </p:tav>
                                        <p:tav tm="100000">
                                          <p:val>
                                            <p:strVal val="#ppt_w"/>
                                          </p:val>
                                        </p:tav>
                                      </p:tavLst>
                                    </p:anim>
                                    <p:anim calcmode="lin" valueType="num">
                                      <p:cBhvr>
                                        <p:cTn id="8" dur="500" fill="hold"/>
                                        <p:tgtEl>
                                          <p:spTgt spid="96259"/>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96258"/>
                                        </p:tgtEl>
                                        <p:attrNameLst>
                                          <p:attrName>style.visibility</p:attrName>
                                        </p:attrNameLst>
                                      </p:cBhvr>
                                      <p:to>
                                        <p:strVal val="visible"/>
                                      </p:to>
                                    </p:set>
                                    <p:anim calcmode="lin" valueType="num">
                                      <p:cBhvr>
                                        <p:cTn id="13" dur="500" fill="hold"/>
                                        <p:tgtEl>
                                          <p:spTgt spid="96258"/>
                                        </p:tgtEl>
                                        <p:attrNameLst>
                                          <p:attrName>ppt_w</p:attrName>
                                        </p:attrNameLst>
                                      </p:cBhvr>
                                      <p:tavLst>
                                        <p:tav tm="0">
                                          <p:val>
                                            <p:fltVal val="0"/>
                                          </p:val>
                                        </p:tav>
                                        <p:tav tm="100000">
                                          <p:val>
                                            <p:strVal val="#ppt_w"/>
                                          </p:val>
                                        </p:tav>
                                      </p:tavLst>
                                    </p:anim>
                                    <p:anim calcmode="lin" valueType="num">
                                      <p:cBhvr>
                                        <p:cTn id="14" dur="500" fill="hold"/>
                                        <p:tgtEl>
                                          <p:spTgt spid="9625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p:bldP spid="9625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684213" y="404813"/>
            <a:ext cx="7993062" cy="579437"/>
          </a:xfrm>
          <a:prstGeom prst="rect">
            <a:avLst/>
          </a:prstGeom>
          <a:noFill/>
          <a:ln w="9525">
            <a:noFill/>
            <a:miter lim="800000"/>
            <a:headEnd/>
            <a:tailEnd/>
          </a:ln>
        </p:spPr>
        <p:txBody>
          <a:bodyPr>
            <a:spAutoFit/>
          </a:bodyPr>
          <a:lstStyle/>
          <a:p>
            <a:pPr>
              <a:spcBef>
                <a:spcPct val="50000"/>
              </a:spcBef>
            </a:pPr>
            <a:endParaRPr lang="en-US" sz="3200">
              <a:latin typeface="Tahoma" pitchFamily="34" charset="0"/>
            </a:endParaRPr>
          </a:p>
        </p:txBody>
      </p:sp>
      <p:sp>
        <p:nvSpPr>
          <p:cNvPr id="87043" name="Text Box 3"/>
          <p:cNvSpPr txBox="1">
            <a:spLocks noChangeArrowheads="1"/>
          </p:cNvSpPr>
          <p:nvPr/>
        </p:nvSpPr>
        <p:spPr bwMode="auto">
          <a:xfrm>
            <a:off x="428596" y="214290"/>
            <a:ext cx="8247091" cy="1384995"/>
          </a:xfrm>
          <a:prstGeom prst="rect">
            <a:avLst/>
          </a:prstGeom>
          <a:noFill/>
          <a:ln w="9525">
            <a:noFill/>
            <a:miter lim="800000"/>
            <a:headEnd/>
            <a:tailEnd/>
          </a:ln>
        </p:spPr>
        <p:txBody>
          <a:bodyPr wrap="square">
            <a:spAutoFit/>
          </a:bodyPr>
          <a:lstStyle/>
          <a:p>
            <a:pPr algn="ctr">
              <a:spcBef>
                <a:spcPct val="50000"/>
              </a:spcBef>
            </a:pPr>
            <a:r>
              <a:rPr lang="es-MX" sz="2800" b="1" dirty="0">
                <a:latin typeface="Tahoma" pitchFamily="34" charset="0"/>
              </a:rPr>
              <a:t>Causas o factores que han incidido en la evolución del objeto de estudio de la </a:t>
            </a:r>
            <a:r>
              <a:rPr lang="es-MX" sz="2800" b="1" dirty="0" smtClean="0">
                <a:latin typeface="Tahoma" pitchFamily="34" charset="0"/>
              </a:rPr>
              <a:t>filosofía</a:t>
            </a:r>
            <a:endParaRPr lang="es-MX" sz="2800" b="1" dirty="0">
              <a:latin typeface="Tahoma" pitchFamily="34" charset="0"/>
            </a:endParaRPr>
          </a:p>
        </p:txBody>
      </p:sp>
      <p:sp>
        <p:nvSpPr>
          <p:cNvPr id="87044" name="Text Box 4"/>
          <p:cNvSpPr txBox="1">
            <a:spLocks noChangeArrowheads="1"/>
          </p:cNvSpPr>
          <p:nvPr/>
        </p:nvSpPr>
        <p:spPr bwMode="auto">
          <a:xfrm>
            <a:off x="395288" y="1773238"/>
            <a:ext cx="8748712" cy="946150"/>
          </a:xfrm>
          <a:prstGeom prst="rect">
            <a:avLst/>
          </a:prstGeom>
          <a:noFill/>
          <a:ln w="9525">
            <a:noFill/>
            <a:miter lim="800000"/>
            <a:headEnd/>
            <a:tailEnd/>
          </a:ln>
        </p:spPr>
        <p:txBody>
          <a:bodyPr>
            <a:spAutoFit/>
          </a:bodyPr>
          <a:lstStyle/>
          <a:p>
            <a:pPr marL="342900" indent="-342900">
              <a:spcBef>
                <a:spcPct val="50000"/>
              </a:spcBef>
              <a:buFontTx/>
              <a:buAutoNum type="arabicPeriod"/>
            </a:pPr>
            <a:r>
              <a:rPr lang="es-MX" sz="2800">
                <a:latin typeface="Tahoma" pitchFamily="34" charset="0"/>
              </a:rPr>
              <a:t> Los cambios en las necesidades de la vida material y espiritual de la sociedad.</a:t>
            </a:r>
          </a:p>
        </p:txBody>
      </p:sp>
      <p:sp>
        <p:nvSpPr>
          <p:cNvPr id="87045" name="Text Box 5"/>
          <p:cNvSpPr txBox="1">
            <a:spLocks noChangeArrowheads="1"/>
          </p:cNvSpPr>
          <p:nvPr/>
        </p:nvSpPr>
        <p:spPr bwMode="auto">
          <a:xfrm>
            <a:off x="395288" y="2924175"/>
            <a:ext cx="8748712" cy="946150"/>
          </a:xfrm>
          <a:prstGeom prst="rect">
            <a:avLst/>
          </a:prstGeom>
          <a:noFill/>
          <a:ln w="9525">
            <a:noFill/>
            <a:miter lim="800000"/>
            <a:headEnd/>
            <a:tailEnd/>
          </a:ln>
        </p:spPr>
        <p:txBody>
          <a:bodyPr>
            <a:spAutoFit/>
          </a:bodyPr>
          <a:lstStyle/>
          <a:p>
            <a:pPr marL="342900" indent="-342900">
              <a:spcBef>
                <a:spcPct val="50000"/>
              </a:spcBef>
            </a:pPr>
            <a:r>
              <a:rPr lang="es-MX" sz="2800" dirty="0">
                <a:latin typeface="Tahoma" pitchFamily="34" charset="0"/>
              </a:rPr>
              <a:t>2. Las transformaciones y la heterogeneidad de la orientación socio-clasista de la filosofía.</a:t>
            </a:r>
          </a:p>
        </p:txBody>
      </p:sp>
      <p:sp>
        <p:nvSpPr>
          <p:cNvPr id="14342" name="Text Box 6"/>
          <p:cNvSpPr txBox="1">
            <a:spLocks noChangeArrowheads="1"/>
          </p:cNvSpPr>
          <p:nvPr/>
        </p:nvSpPr>
        <p:spPr bwMode="auto">
          <a:xfrm>
            <a:off x="323850" y="4221163"/>
            <a:ext cx="8820150" cy="519112"/>
          </a:xfrm>
          <a:prstGeom prst="rect">
            <a:avLst/>
          </a:prstGeom>
          <a:noFill/>
          <a:ln w="9525">
            <a:noFill/>
            <a:miter lim="800000"/>
            <a:headEnd/>
            <a:tailEnd/>
          </a:ln>
        </p:spPr>
        <p:txBody>
          <a:bodyPr>
            <a:spAutoFit/>
          </a:bodyPr>
          <a:lstStyle/>
          <a:p>
            <a:pPr>
              <a:spcBef>
                <a:spcPct val="50000"/>
              </a:spcBef>
            </a:pPr>
            <a:endParaRPr lang="en-US" sz="2800">
              <a:latin typeface="Tahoma" pitchFamily="34" charset="0"/>
            </a:endParaRPr>
          </a:p>
        </p:txBody>
      </p:sp>
      <p:sp>
        <p:nvSpPr>
          <p:cNvPr id="87047" name="Text Box 7"/>
          <p:cNvSpPr txBox="1">
            <a:spLocks noChangeArrowheads="1"/>
          </p:cNvSpPr>
          <p:nvPr/>
        </p:nvSpPr>
        <p:spPr bwMode="auto">
          <a:xfrm>
            <a:off x="395288" y="4076700"/>
            <a:ext cx="8748712" cy="1160463"/>
          </a:xfrm>
          <a:prstGeom prst="rect">
            <a:avLst/>
          </a:prstGeom>
          <a:noFill/>
          <a:ln w="9525">
            <a:noFill/>
            <a:miter lim="800000"/>
            <a:headEnd/>
            <a:tailEnd/>
          </a:ln>
        </p:spPr>
        <p:txBody>
          <a:bodyPr>
            <a:spAutoFit/>
          </a:bodyPr>
          <a:lstStyle/>
          <a:p>
            <a:pPr>
              <a:spcBef>
                <a:spcPct val="50000"/>
              </a:spcBef>
            </a:pPr>
            <a:r>
              <a:rPr lang="es-MX" sz="2800">
                <a:latin typeface="Tahoma" pitchFamily="34" charset="0"/>
              </a:rPr>
              <a:t>3. Las variaciones en la lógica interna del desarrollo </a:t>
            </a:r>
          </a:p>
          <a:p>
            <a:pPr>
              <a:spcBef>
                <a:spcPct val="50000"/>
              </a:spcBef>
            </a:pPr>
            <a:r>
              <a:rPr lang="es-MX" sz="2800">
                <a:latin typeface="Tahoma" pitchFamily="34" charset="0"/>
              </a:rPr>
              <a:t>    de los conocimientos filosóficos.</a:t>
            </a:r>
          </a:p>
        </p:txBody>
      </p:sp>
      <p:sp>
        <p:nvSpPr>
          <p:cNvPr id="87048" name="Text Box 8"/>
          <p:cNvSpPr txBox="1">
            <a:spLocks noChangeArrowheads="1"/>
          </p:cNvSpPr>
          <p:nvPr/>
        </p:nvSpPr>
        <p:spPr bwMode="auto">
          <a:xfrm>
            <a:off x="395288" y="5445125"/>
            <a:ext cx="8497887" cy="1160463"/>
          </a:xfrm>
          <a:prstGeom prst="rect">
            <a:avLst/>
          </a:prstGeom>
          <a:noFill/>
          <a:ln w="9525">
            <a:noFill/>
            <a:miter lim="800000"/>
            <a:headEnd/>
            <a:tailEnd/>
          </a:ln>
        </p:spPr>
        <p:txBody>
          <a:bodyPr>
            <a:spAutoFit/>
          </a:bodyPr>
          <a:lstStyle/>
          <a:p>
            <a:pPr>
              <a:spcBef>
                <a:spcPct val="50000"/>
              </a:spcBef>
            </a:pPr>
            <a:r>
              <a:rPr lang="es-MX" sz="2800" dirty="0">
                <a:latin typeface="Tahoma" pitchFamily="34" charset="0"/>
              </a:rPr>
              <a:t>4. Los cambios en la relación de la filosofía con las </a:t>
            </a:r>
          </a:p>
          <a:p>
            <a:pPr>
              <a:spcBef>
                <a:spcPct val="50000"/>
              </a:spcBef>
            </a:pPr>
            <a:r>
              <a:rPr lang="es-MX" sz="2800" dirty="0">
                <a:latin typeface="Tahoma" pitchFamily="34" charset="0"/>
              </a:rPr>
              <a:t>    ciencias.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7043"/>
                                        </p:tgtEl>
                                        <p:attrNameLst>
                                          <p:attrName>style.visibility</p:attrName>
                                        </p:attrNameLst>
                                      </p:cBhvr>
                                      <p:to>
                                        <p:strVal val="visible"/>
                                      </p:to>
                                    </p:set>
                                    <p:animEffect transition="in" filter="blinds(horizontal)">
                                      <p:cBhvr>
                                        <p:cTn id="7" dur="500"/>
                                        <p:tgtEl>
                                          <p:spTgt spid="8704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7044"/>
                                        </p:tgtEl>
                                        <p:attrNameLst>
                                          <p:attrName>style.visibility</p:attrName>
                                        </p:attrNameLst>
                                      </p:cBhvr>
                                      <p:to>
                                        <p:strVal val="visible"/>
                                      </p:to>
                                    </p:set>
                                    <p:anim calcmode="lin" valueType="num">
                                      <p:cBhvr additive="base">
                                        <p:cTn id="12" dur="500" fill="hold"/>
                                        <p:tgtEl>
                                          <p:spTgt spid="87044"/>
                                        </p:tgtEl>
                                        <p:attrNameLst>
                                          <p:attrName>ppt_x</p:attrName>
                                        </p:attrNameLst>
                                      </p:cBhvr>
                                      <p:tavLst>
                                        <p:tav tm="0">
                                          <p:val>
                                            <p:strVal val="#ppt_x"/>
                                          </p:val>
                                        </p:tav>
                                        <p:tav tm="100000">
                                          <p:val>
                                            <p:strVal val="#ppt_x"/>
                                          </p:val>
                                        </p:tav>
                                      </p:tavLst>
                                    </p:anim>
                                    <p:anim calcmode="lin" valueType="num">
                                      <p:cBhvr additive="base">
                                        <p:cTn id="13" dur="500" fill="hold"/>
                                        <p:tgtEl>
                                          <p:spTgt spid="8704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87045"/>
                                        </p:tgtEl>
                                        <p:attrNameLst>
                                          <p:attrName>style.visibility</p:attrName>
                                        </p:attrNameLst>
                                      </p:cBhvr>
                                      <p:to>
                                        <p:strVal val="visible"/>
                                      </p:to>
                                    </p:set>
                                    <p:anim calcmode="lin" valueType="num">
                                      <p:cBhvr additive="base">
                                        <p:cTn id="18" dur="500" fill="hold"/>
                                        <p:tgtEl>
                                          <p:spTgt spid="87045"/>
                                        </p:tgtEl>
                                        <p:attrNameLst>
                                          <p:attrName>ppt_x</p:attrName>
                                        </p:attrNameLst>
                                      </p:cBhvr>
                                      <p:tavLst>
                                        <p:tav tm="0">
                                          <p:val>
                                            <p:strVal val="#ppt_x"/>
                                          </p:val>
                                        </p:tav>
                                        <p:tav tm="100000">
                                          <p:val>
                                            <p:strVal val="#ppt_x"/>
                                          </p:val>
                                        </p:tav>
                                      </p:tavLst>
                                    </p:anim>
                                    <p:anim calcmode="lin" valueType="num">
                                      <p:cBhvr additive="base">
                                        <p:cTn id="19" dur="500" fill="hold"/>
                                        <p:tgtEl>
                                          <p:spTgt spid="8704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87047"/>
                                        </p:tgtEl>
                                        <p:attrNameLst>
                                          <p:attrName>style.visibility</p:attrName>
                                        </p:attrNameLst>
                                      </p:cBhvr>
                                      <p:to>
                                        <p:strVal val="visible"/>
                                      </p:to>
                                    </p:set>
                                    <p:anim calcmode="lin" valueType="num">
                                      <p:cBhvr additive="base">
                                        <p:cTn id="24" dur="500" fill="hold"/>
                                        <p:tgtEl>
                                          <p:spTgt spid="87047"/>
                                        </p:tgtEl>
                                        <p:attrNameLst>
                                          <p:attrName>ppt_x</p:attrName>
                                        </p:attrNameLst>
                                      </p:cBhvr>
                                      <p:tavLst>
                                        <p:tav tm="0">
                                          <p:val>
                                            <p:strVal val="#ppt_x"/>
                                          </p:val>
                                        </p:tav>
                                        <p:tav tm="100000">
                                          <p:val>
                                            <p:strVal val="#ppt_x"/>
                                          </p:val>
                                        </p:tav>
                                      </p:tavLst>
                                    </p:anim>
                                    <p:anim calcmode="lin" valueType="num">
                                      <p:cBhvr additive="base">
                                        <p:cTn id="25" dur="500" fill="hold"/>
                                        <p:tgtEl>
                                          <p:spTgt spid="87047"/>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87048"/>
                                        </p:tgtEl>
                                        <p:attrNameLst>
                                          <p:attrName>style.visibility</p:attrName>
                                        </p:attrNameLst>
                                      </p:cBhvr>
                                      <p:to>
                                        <p:strVal val="visible"/>
                                      </p:to>
                                    </p:set>
                                    <p:anim calcmode="lin" valueType="num">
                                      <p:cBhvr additive="base">
                                        <p:cTn id="30" dur="500" fill="hold"/>
                                        <p:tgtEl>
                                          <p:spTgt spid="87048"/>
                                        </p:tgtEl>
                                        <p:attrNameLst>
                                          <p:attrName>ppt_x</p:attrName>
                                        </p:attrNameLst>
                                      </p:cBhvr>
                                      <p:tavLst>
                                        <p:tav tm="0">
                                          <p:val>
                                            <p:strVal val="#ppt_x"/>
                                          </p:val>
                                        </p:tav>
                                        <p:tav tm="100000">
                                          <p:val>
                                            <p:strVal val="#ppt_x"/>
                                          </p:val>
                                        </p:tav>
                                      </p:tavLst>
                                    </p:anim>
                                    <p:anim calcmode="lin" valueType="num">
                                      <p:cBhvr additive="base">
                                        <p:cTn id="31" dur="500" fill="hold"/>
                                        <p:tgtEl>
                                          <p:spTgt spid="870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p:bldP spid="87044" grpId="0"/>
      <p:bldP spid="87045" grpId="0"/>
      <p:bldP spid="87047" grpId="0"/>
      <p:bldP spid="8704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normAutofit fontScale="90000"/>
          </a:bodyPr>
          <a:lstStyle/>
          <a:p>
            <a:pPr eaLnBrk="1" hangingPunct="1">
              <a:defRPr/>
            </a:pPr>
            <a:r>
              <a:rPr lang="es-MX" sz="4000" dirty="0" smtClean="0"/>
              <a:t>Evolución del objeto de estudio de la filosofía. </a:t>
            </a:r>
          </a:p>
        </p:txBody>
      </p:sp>
      <p:sp>
        <p:nvSpPr>
          <p:cNvPr id="88067" name="Rectangle 3"/>
          <p:cNvSpPr>
            <a:spLocks noGrp="1" noChangeArrowheads="1"/>
          </p:cNvSpPr>
          <p:nvPr>
            <p:ph type="body" idx="1"/>
          </p:nvPr>
        </p:nvSpPr>
        <p:spPr>
          <a:xfrm>
            <a:off x="0" y="1600200"/>
            <a:ext cx="9144000" cy="4378325"/>
          </a:xfrm>
        </p:spPr>
        <p:txBody>
          <a:bodyPr>
            <a:normAutofit lnSpcReduction="10000"/>
          </a:bodyPr>
          <a:lstStyle/>
          <a:p>
            <a:pPr eaLnBrk="1" hangingPunct="1">
              <a:defRPr/>
            </a:pPr>
            <a:r>
              <a:rPr lang="es-MX" b="1" u="sng" smtClean="0">
                <a:solidFill>
                  <a:srgbClr val="FF6699"/>
                </a:solidFill>
                <a:effectLst>
                  <a:outerShdw blurRad="38100" dist="38100" dir="2700000" algn="tl">
                    <a:srgbClr val="FFFFFF"/>
                  </a:outerShdw>
                </a:effectLst>
              </a:rPr>
              <a:t>Antig</a:t>
            </a:r>
            <a:r>
              <a:rPr lang="en-US" b="1" u="sng" smtClean="0">
                <a:solidFill>
                  <a:srgbClr val="FF6699"/>
                </a:solidFill>
                <a:effectLst>
                  <a:outerShdw blurRad="38100" dist="38100" dir="2700000" algn="tl">
                    <a:srgbClr val="FFFFFF"/>
                  </a:outerShdw>
                </a:effectLst>
              </a:rPr>
              <a:t>üedad</a:t>
            </a:r>
            <a:r>
              <a:rPr lang="en-US" b="1" smtClean="0">
                <a:solidFill>
                  <a:srgbClr val="FF6699"/>
                </a:solidFill>
                <a:effectLst>
                  <a:outerShdw blurRad="38100" dist="38100" dir="2700000" algn="tl">
                    <a:srgbClr val="FFFFFF"/>
                  </a:outerShdw>
                </a:effectLst>
              </a:rPr>
              <a:t>:</a:t>
            </a:r>
            <a:r>
              <a:rPr lang="en-US" b="1" smtClean="0"/>
              <a:t> </a:t>
            </a:r>
            <a:r>
              <a:rPr lang="es-MX" b="1" smtClean="0"/>
              <a:t>Elaboración de sistemas generales de conocimientos. Madre de todas las ciencias.</a:t>
            </a:r>
          </a:p>
          <a:p>
            <a:pPr eaLnBrk="1" hangingPunct="1">
              <a:defRPr/>
            </a:pPr>
            <a:r>
              <a:rPr lang="es-MX" b="1" u="sng" smtClean="0">
                <a:solidFill>
                  <a:srgbClr val="FF6699"/>
                </a:solidFill>
                <a:effectLst>
                  <a:outerShdw blurRad="38100" dist="38100" dir="2700000" algn="tl">
                    <a:srgbClr val="FFFFFF"/>
                  </a:outerShdw>
                </a:effectLst>
              </a:rPr>
              <a:t>Edad Media</a:t>
            </a:r>
            <a:r>
              <a:rPr lang="es-MX" b="1" smtClean="0">
                <a:solidFill>
                  <a:srgbClr val="FF6699"/>
                </a:solidFill>
                <a:effectLst>
                  <a:outerShdw blurRad="38100" dist="38100" dir="2700000" algn="tl">
                    <a:srgbClr val="FFFFFF"/>
                  </a:outerShdw>
                </a:effectLst>
              </a:rPr>
              <a:t>:</a:t>
            </a:r>
            <a:r>
              <a:rPr lang="es-MX" b="1" smtClean="0"/>
              <a:t> La religión se convierte en la ideología oficial y la filosofía en servidora y sierva de la teología.</a:t>
            </a:r>
          </a:p>
          <a:p>
            <a:pPr eaLnBrk="1" hangingPunct="1">
              <a:defRPr/>
            </a:pPr>
            <a:r>
              <a:rPr lang="es-MX" b="1" u="sng" smtClean="0">
                <a:solidFill>
                  <a:srgbClr val="FF6699"/>
                </a:solidFill>
                <a:effectLst>
                  <a:outerShdw blurRad="38100" dist="38100" dir="2700000" algn="tl">
                    <a:srgbClr val="FFFFFF"/>
                  </a:outerShdw>
                </a:effectLst>
              </a:rPr>
              <a:t>Época Moderna</a:t>
            </a:r>
            <a:r>
              <a:rPr lang="es-MX" b="1" smtClean="0">
                <a:solidFill>
                  <a:srgbClr val="FF6699"/>
                </a:solidFill>
                <a:effectLst>
                  <a:outerShdw blurRad="38100" dist="38100" dir="2700000" algn="tl">
                    <a:srgbClr val="FFFFFF"/>
                  </a:outerShdw>
                </a:effectLst>
              </a:rPr>
              <a:t>:</a:t>
            </a:r>
            <a:r>
              <a:rPr lang="es-MX" b="1" smtClean="0"/>
              <a:t> Se inicia el proceso de diferenciación de las ciencias, se crean la condiciones para la delimitación del objeto de la filosofía. </a:t>
            </a:r>
          </a:p>
        </p:txBody>
      </p:sp>
      <p:sp>
        <p:nvSpPr>
          <p:cNvPr id="15364" name="Text Box 4"/>
          <p:cNvSpPr txBox="1">
            <a:spLocks noChangeArrowheads="1"/>
          </p:cNvSpPr>
          <p:nvPr/>
        </p:nvSpPr>
        <p:spPr bwMode="auto">
          <a:xfrm>
            <a:off x="771525" y="1978025"/>
            <a:ext cx="184150" cy="366713"/>
          </a:xfrm>
          <a:prstGeom prst="rect">
            <a:avLst/>
          </a:prstGeom>
          <a:noFill/>
          <a:ln w="9525">
            <a:noFill/>
            <a:miter lim="800000"/>
            <a:headEnd/>
            <a:tailEnd/>
          </a:ln>
        </p:spPr>
        <p:txBody>
          <a:bodyPr>
            <a:spAutoFit/>
          </a:bodyPr>
          <a:lstStyle/>
          <a:p>
            <a:pPr>
              <a:spcBef>
                <a:spcPct val="50000"/>
              </a:spcBef>
            </a:pPr>
            <a:endParaRPr lang="en-US">
              <a:latin typeface="Tahoma" pitchFamily="34" charset="0"/>
            </a:endParaRPr>
          </a:p>
        </p:txBody>
      </p:sp>
      <p:sp>
        <p:nvSpPr>
          <p:cNvPr id="88069" name="Text Box 5"/>
          <p:cNvSpPr txBox="1">
            <a:spLocks noChangeArrowheads="1"/>
          </p:cNvSpPr>
          <p:nvPr/>
        </p:nvSpPr>
        <p:spPr bwMode="auto">
          <a:xfrm>
            <a:off x="0" y="4868863"/>
            <a:ext cx="8893175" cy="519112"/>
          </a:xfrm>
          <a:prstGeom prst="rect">
            <a:avLst/>
          </a:prstGeom>
          <a:noFill/>
          <a:ln w="9525">
            <a:noFill/>
            <a:miter lim="800000"/>
            <a:headEnd/>
            <a:tailEnd/>
          </a:ln>
          <a:effectLst/>
        </p:spPr>
        <p:txBody>
          <a:bodyPr>
            <a:spAutoFit/>
          </a:bodyPr>
          <a:lstStyle/>
          <a:p>
            <a:pPr>
              <a:spcBef>
                <a:spcPct val="20000"/>
              </a:spcBef>
              <a:buClr>
                <a:schemeClr val="hlink"/>
              </a:buClr>
              <a:buSzPct val="80000"/>
              <a:buFont typeface="Wingdings" pitchFamily="2" charset="2"/>
              <a:buNone/>
              <a:defRPr/>
            </a:pPr>
            <a:r>
              <a:rPr lang="es-MX" sz="2800">
                <a:effectLst>
                  <a:outerShdw blurRad="38100" dist="38100" dir="2700000" algn="tl">
                    <a:srgbClr val="010199"/>
                  </a:outerShdw>
                </a:effectLst>
                <a:latin typeface="Tahoma" pitchFamily="34" charset="0"/>
              </a:rPr>
              <a:t> </a:t>
            </a:r>
            <a:endParaRPr lang="es-MX" sz="2800">
              <a:latin typeface="Tahoma"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00034" y="428604"/>
            <a:ext cx="8229600" cy="1143000"/>
          </a:xfrm>
        </p:spPr>
        <p:txBody>
          <a:bodyPr>
            <a:normAutofit fontScale="90000"/>
          </a:bodyPr>
          <a:lstStyle/>
          <a:p>
            <a:pPr eaLnBrk="1" hangingPunct="1"/>
            <a:r>
              <a:rPr lang="es-ES_tradnl" sz="3200" b="1" i="1" u="sng" dirty="0" smtClean="0">
                <a:latin typeface="Times New Roman" pitchFamily="18" charset="0"/>
              </a:rPr>
              <a:t>Distintos criterios sobre el objeto de estudio de la filosofía</a:t>
            </a:r>
            <a:r>
              <a:rPr lang="es-ES_tradnl" sz="4000" i="1" dirty="0" smtClean="0"/>
              <a:t> </a:t>
            </a:r>
            <a:r>
              <a:rPr lang="es-ES_tradnl" sz="3600" i="1" dirty="0" smtClean="0">
                <a:latin typeface="Times New Roman" pitchFamily="18" charset="0"/>
              </a:rPr>
              <a:t>(XIX)</a:t>
            </a:r>
          </a:p>
        </p:txBody>
      </p:sp>
      <p:sp>
        <p:nvSpPr>
          <p:cNvPr id="19459" name="Rectangle 3"/>
          <p:cNvSpPr>
            <a:spLocks noGrp="1" noChangeArrowheads="1"/>
          </p:cNvSpPr>
          <p:nvPr>
            <p:ph type="body" idx="1"/>
          </p:nvPr>
        </p:nvSpPr>
        <p:spPr>
          <a:xfrm>
            <a:off x="214282" y="1857364"/>
            <a:ext cx="8643998" cy="4525962"/>
          </a:xfrm>
        </p:spPr>
        <p:txBody>
          <a:bodyPr/>
          <a:lstStyle/>
          <a:p>
            <a:pPr eaLnBrk="1" hangingPunct="1">
              <a:lnSpc>
                <a:spcPct val="90000"/>
              </a:lnSpc>
            </a:pPr>
            <a:r>
              <a:rPr lang="es-ES_tradnl" sz="2800" i="1" dirty="0" smtClean="0">
                <a:latin typeface="Times New Roman" pitchFamily="18" charset="0"/>
              </a:rPr>
              <a:t>Escuela</a:t>
            </a:r>
            <a:r>
              <a:rPr lang="es-ES_tradnl" sz="2800" i="1" dirty="0" smtClean="0">
                <a:solidFill>
                  <a:schemeClr val="bg1"/>
                </a:solidFill>
                <a:latin typeface="Times New Roman" pitchFamily="18" charset="0"/>
              </a:rPr>
              <a:t> </a:t>
            </a:r>
            <a:r>
              <a:rPr lang="es-ES_tradnl" sz="2800" i="1" dirty="0" err="1" smtClean="0">
                <a:latin typeface="Times New Roman" pitchFamily="18" charset="0"/>
              </a:rPr>
              <a:t>gnoseologista</a:t>
            </a:r>
            <a:r>
              <a:rPr lang="es-ES_tradnl" sz="2800" i="1" dirty="0" smtClean="0">
                <a:latin typeface="Times New Roman" pitchFamily="18" charset="0"/>
              </a:rPr>
              <a:t>: sustentaba que el objeto de la filosofía lo constituían las leyes del pensar (cae en </a:t>
            </a:r>
            <a:r>
              <a:rPr lang="es-ES_tradnl" sz="2800" i="1" dirty="0" err="1" smtClean="0">
                <a:latin typeface="Times New Roman" pitchFamily="18" charset="0"/>
              </a:rPr>
              <a:t>posic</a:t>
            </a:r>
            <a:r>
              <a:rPr lang="es-ES_tradnl" sz="2800" i="1" dirty="0" smtClean="0">
                <a:latin typeface="Times New Roman" pitchFamily="18" charset="0"/>
              </a:rPr>
              <a:t>. idealistas al no reconocer la realidad objetiva).</a:t>
            </a:r>
          </a:p>
          <a:p>
            <a:pPr eaLnBrk="1" hangingPunct="1">
              <a:lnSpc>
                <a:spcPct val="90000"/>
              </a:lnSpc>
            </a:pPr>
            <a:r>
              <a:rPr lang="es-ES_tradnl" sz="2800" i="1" dirty="0" smtClean="0">
                <a:latin typeface="Times New Roman" pitchFamily="18" charset="0"/>
              </a:rPr>
              <a:t>Escuela </a:t>
            </a:r>
            <a:r>
              <a:rPr lang="es-ES_tradnl" sz="2800" i="1" dirty="0" err="1" smtClean="0">
                <a:latin typeface="Times New Roman" pitchFamily="18" charset="0"/>
              </a:rPr>
              <a:t>antropologista</a:t>
            </a:r>
            <a:r>
              <a:rPr lang="es-ES_tradnl" sz="2800" i="1" dirty="0" smtClean="0">
                <a:latin typeface="Times New Roman" pitchFamily="18" charset="0"/>
              </a:rPr>
              <a:t>: El objeto de la filosofía es el problema del hombre.(absolutiza el papel del hombre. Lo ve como un ser abstracto fuera de su contexto histórico-social).</a:t>
            </a:r>
          </a:p>
          <a:p>
            <a:pPr eaLnBrk="1" hangingPunct="1">
              <a:lnSpc>
                <a:spcPct val="90000"/>
              </a:lnSpc>
            </a:pPr>
            <a:r>
              <a:rPr lang="es-ES_tradnl" sz="2800" i="1" dirty="0" smtClean="0">
                <a:latin typeface="Times New Roman" pitchFamily="18" charset="0"/>
              </a:rPr>
              <a:t>Escuela </a:t>
            </a:r>
            <a:r>
              <a:rPr lang="es-ES_tradnl" sz="2800" i="1" dirty="0" err="1" smtClean="0">
                <a:latin typeface="Times New Roman" pitchFamily="18" charset="0"/>
              </a:rPr>
              <a:t>ontologista</a:t>
            </a:r>
            <a:r>
              <a:rPr lang="es-ES_tradnl" sz="2800" i="1" dirty="0" smtClean="0">
                <a:latin typeface="Times New Roman" pitchFamily="18" charset="0"/>
              </a:rPr>
              <a:t>: plantea que la filosofía solo debe estudiar la naturaleza y la sociedad.(Excluyen al hombre como ser activo capaz de transformar la realidad </a:t>
            </a:r>
            <a:r>
              <a:rPr lang="es-ES_tradnl" sz="2800" i="1" dirty="0" smtClean="0">
                <a:solidFill>
                  <a:schemeClr val="bg1"/>
                </a:solidFill>
                <a:latin typeface="Times New Roman" pitchFamily="18" charset="0"/>
              </a:rPr>
              <a:t>objetiva)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circle(in)">
                                      <p:cBhvr>
                                        <p:cTn id="7" dur="1000"/>
                                        <p:tgtEl>
                                          <p:spTgt spid="194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459">
                                            <p:txEl>
                                              <p:pRg st="0" end="0"/>
                                            </p:txEl>
                                          </p:spTgt>
                                        </p:tgtEl>
                                        <p:attrNameLst>
                                          <p:attrName>style.visibility</p:attrName>
                                        </p:attrNameLst>
                                      </p:cBhvr>
                                      <p:to>
                                        <p:strVal val="visible"/>
                                      </p:to>
                                    </p:set>
                                    <p:animEffect transition="in" filter="dissolve">
                                      <p:cBhvr>
                                        <p:cTn id="12" dur="500"/>
                                        <p:tgtEl>
                                          <p:spTgt spid="1945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459">
                                            <p:txEl>
                                              <p:pRg st="1" end="1"/>
                                            </p:txEl>
                                          </p:spTgt>
                                        </p:tgtEl>
                                        <p:attrNameLst>
                                          <p:attrName>style.visibility</p:attrName>
                                        </p:attrNameLst>
                                      </p:cBhvr>
                                      <p:to>
                                        <p:strVal val="visible"/>
                                      </p:to>
                                    </p:set>
                                    <p:animEffect transition="in" filter="dissolve">
                                      <p:cBhvr>
                                        <p:cTn id="17" dur="500"/>
                                        <p:tgtEl>
                                          <p:spTgt spid="1945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9459">
                                            <p:txEl>
                                              <p:pRg st="2" end="2"/>
                                            </p:txEl>
                                          </p:spTgt>
                                        </p:tgtEl>
                                        <p:attrNameLst>
                                          <p:attrName>style.visibility</p:attrName>
                                        </p:attrNameLst>
                                      </p:cBhvr>
                                      <p:to>
                                        <p:strVal val="visible"/>
                                      </p:to>
                                    </p:set>
                                    <p:animEffect transition="in" filter="dissolve">
                                      <p:cBhvr>
                                        <p:cTn id="22" dur="500"/>
                                        <p:tgtEl>
                                          <p:spTgt spid="194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28596" y="285728"/>
            <a:ext cx="8229600" cy="1143000"/>
          </a:xfrm>
        </p:spPr>
        <p:txBody>
          <a:bodyPr/>
          <a:lstStyle/>
          <a:p>
            <a:pPr eaLnBrk="1" hangingPunct="1"/>
            <a:r>
              <a:rPr lang="es-ES_tradnl" sz="3200" b="1" i="1" u="sng" dirty="0" smtClean="0">
                <a:latin typeface="Times New Roman" pitchFamily="18" charset="0"/>
              </a:rPr>
              <a:t>Materialismo dialéctico:</a:t>
            </a:r>
          </a:p>
        </p:txBody>
      </p:sp>
      <p:sp>
        <p:nvSpPr>
          <p:cNvPr id="21507" name="Rectangle 3"/>
          <p:cNvSpPr>
            <a:spLocks noGrp="1" noChangeArrowheads="1"/>
          </p:cNvSpPr>
          <p:nvPr>
            <p:ph type="body" idx="1"/>
          </p:nvPr>
        </p:nvSpPr>
        <p:spPr>
          <a:xfrm>
            <a:off x="428596" y="1571612"/>
            <a:ext cx="8229600" cy="4525962"/>
          </a:xfrm>
        </p:spPr>
        <p:txBody>
          <a:bodyPr/>
          <a:lstStyle/>
          <a:p>
            <a:pPr eaLnBrk="1" hangingPunct="1"/>
            <a:r>
              <a:rPr lang="es-ES_tradnl" i="1" dirty="0" smtClean="0">
                <a:latin typeface="Times New Roman" pitchFamily="18" charset="0"/>
              </a:rPr>
              <a:t>Logra una integración de todas las posiciones. Va a dejar definido que la región de estudio de toda filosofía lo va a constituir la </a:t>
            </a:r>
            <a:r>
              <a:rPr lang="es-ES_tradnl" b="1" i="1" dirty="0" smtClean="0">
                <a:latin typeface="Times New Roman" pitchFamily="18" charset="0"/>
              </a:rPr>
              <a:t>relación Hombre-Mundo.</a:t>
            </a:r>
          </a:p>
          <a:p>
            <a:pPr eaLnBrk="1" hangingPunct="1"/>
            <a:r>
              <a:rPr lang="es-ES_tradnl" i="1" dirty="0" smtClean="0">
                <a:latin typeface="Times New Roman" pitchFamily="18" charset="0"/>
              </a:rPr>
              <a:t>El objeto de estudio va a ser particular en dependencia de cada sistema filosófico, pues va a responder a  determinados intereses (clasistas, o de otra naturaleza).</a:t>
            </a:r>
          </a:p>
        </p:txBody>
      </p:sp>
      <p:pic>
        <p:nvPicPr>
          <p:cNvPr id="21508" name="Picture 4">
            <a:hlinkClick r:id="" action="ppaction://media"/>
          </p:cNvPr>
          <p:cNvPicPr>
            <a:picLocks noRot="1" noChangeAspect="1" noChangeArrowheads="1"/>
          </p:cNvPicPr>
          <p:nvPr>
            <a:wavAudioFile r:embed="rId1" name="whip2.wav"/>
          </p:nvPr>
        </p:nvPicPr>
        <p:blipFill>
          <a:blip r:embed="rId3"/>
          <a:srcRect/>
          <a:stretch>
            <a:fillRect/>
          </a:stretch>
        </p:blipFill>
        <p:spPr bwMode="auto">
          <a:xfrm>
            <a:off x="8458200" y="6248400"/>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p:cTn id="7" dur="2000" fill="hold"/>
                                        <p:tgtEl>
                                          <p:spTgt spid="21506"/>
                                        </p:tgtEl>
                                        <p:attrNameLst>
                                          <p:attrName>ppt_w</p:attrName>
                                        </p:attrNameLst>
                                      </p:cBhvr>
                                      <p:tavLst>
                                        <p:tav tm="0">
                                          <p:val>
                                            <p:fltVal val="0"/>
                                          </p:val>
                                        </p:tav>
                                        <p:tav tm="100000">
                                          <p:val>
                                            <p:strVal val="#ppt_w"/>
                                          </p:val>
                                        </p:tav>
                                      </p:tavLst>
                                    </p:anim>
                                    <p:anim calcmode="lin" valueType="num">
                                      <p:cBhvr>
                                        <p:cTn id="8" dur="2000" fill="hold"/>
                                        <p:tgtEl>
                                          <p:spTgt spid="21506"/>
                                        </p:tgtEl>
                                        <p:attrNameLst>
                                          <p:attrName>ppt_h</p:attrName>
                                        </p:attrNameLst>
                                      </p:cBhvr>
                                      <p:tavLst>
                                        <p:tav tm="0">
                                          <p:val>
                                            <p:fltVal val="0"/>
                                          </p:val>
                                        </p:tav>
                                        <p:tav tm="100000">
                                          <p:val>
                                            <p:strVal val="#ppt_h"/>
                                          </p:val>
                                        </p:tav>
                                      </p:tavLst>
                                    </p:anim>
                                    <p:animEffect transition="in" filter="fade">
                                      <p:cBhvr>
                                        <p:cTn id="9" dur="2000"/>
                                        <p:tgtEl>
                                          <p:spTgt spid="2150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21507">
                                            <p:txEl>
                                              <p:pRg st="0" end="0"/>
                                            </p:txEl>
                                          </p:spTgt>
                                        </p:tgtEl>
                                        <p:attrNameLst>
                                          <p:attrName>style.visibility</p:attrName>
                                        </p:attrNameLst>
                                      </p:cBhvr>
                                      <p:to>
                                        <p:strVal val="visible"/>
                                      </p:to>
                                    </p:set>
                                    <p:animEffect transition="in" filter="box(in)">
                                      <p:cBhvr>
                                        <p:cTn id="14" dur="500"/>
                                        <p:tgtEl>
                                          <p:spTgt spid="21507">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21507">
                                            <p:txEl>
                                              <p:pRg st="1" end="1"/>
                                            </p:txEl>
                                          </p:spTgt>
                                        </p:tgtEl>
                                        <p:attrNameLst>
                                          <p:attrName>style.visibility</p:attrName>
                                        </p:attrNameLst>
                                      </p:cBhvr>
                                      <p:to>
                                        <p:strVal val="visible"/>
                                      </p:to>
                                    </p:set>
                                    <p:animEffect transition="in" filter="box(in)">
                                      <p:cBhvr>
                                        <p:cTn id="19" dur="500"/>
                                        <p:tgtEl>
                                          <p:spTgt spid="215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0" restart="whenNotActive" fill="hold" evtFilter="cancelBubble" nodeType="interactiveSeq">
                <p:stCondLst>
                  <p:cond evt="onClick" delay="0">
                    <p:tgtEl>
                      <p:spTgt spid="21508"/>
                    </p:tgtEl>
                  </p:cond>
                </p:stCondLst>
                <p:endSync evt="end" delay="0">
                  <p:rtn val="all"/>
                </p:endSync>
                <p:childTnLst>
                  <p:par>
                    <p:cTn id="21" fill="hold" nodeType="clickPar">
                      <p:stCondLst>
                        <p:cond delay="0"/>
                      </p:stCondLst>
                      <p:childTnLst>
                        <p:par>
                          <p:cTn id="22" fill="hold" nodeType="withGroup">
                            <p:stCondLst>
                              <p:cond delay="0"/>
                            </p:stCondLst>
                            <p:childTnLst>
                              <p:par>
                                <p:cTn id="23" presetID="1" presetClass="mediacall" presetSubtype="0" fill="hold" nodeType="clickEffect">
                                  <p:stCondLst>
                                    <p:cond delay="0"/>
                                  </p:stCondLst>
                                  <p:childTnLst>
                                    <p:cmd type="call" cmd="playFrom(0.0)">
                                      <p:cBhvr>
                                        <p:cTn id="24" dur="622" fill="hold"/>
                                        <p:tgtEl>
                                          <p:spTgt spid="21508"/>
                                        </p:tgtEl>
                                      </p:cBhvr>
                                    </p:cmd>
                                  </p:childTnLst>
                                </p:cTn>
                              </p:par>
                            </p:childTnLst>
                          </p:cTn>
                        </p:par>
                      </p:childTnLst>
                    </p:cTn>
                  </p:par>
                </p:childTnLst>
              </p:cTn>
              <p:nextCondLst>
                <p:cond evt="onClick" delay="0">
                  <p:tgtEl>
                    <p:spTgt spid="21508"/>
                  </p:tgtEl>
                </p:cond>
              </p:nextCondLst>
            </p:seq>
            <p:audio>
              <p:cMediaNode>
                <p:cTn id="25" fill="hold" display="0">
                  <p:stCondLst>
                    <p:cond delay="indefinite"/>
                  </p:stCondLst>
                  <p:endCondLst>
                    <p:cond evt="onNext" delay="0">
                      <p:tgtEl>
                        <p:sldTgt/>
                      </p:tgtEl>
                    </p:cond>
                    <p:cond evt="onPrev" delay="0">
                      <p:tgtEl>
                        <p:sldTgt/>
                      </p:tgtEl>
                    </p:cond>
                    <p:cond evt="onStopAudio" delay="0">
                      <p:tgtEl>
                        <p:sldTgt/>
                      </p:tgtEl>
                    </p:cond>
                  </p:endCondLst>
                </p:cTn>
                <p:tgtEl>
                  <p:spTgt spid="21508"/>
                </p:tgtEl>
              </p:cMediaNode>
            </p:audio>
          </p:childTnLst>
        </p:cTn>
      </p:par>
    </p:tnLst>
    <p:bldLst>
      <p:bldP spid="21506" grpId="0"/>
      <p:bldP spid="2150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1000100" y="1571612"/>
            <a:ext cx="7086600" cy="3444875"/>
          </a:xfrm>
          <a:prstGeom prst="rect">
            <a:avLst/>
          </a:prstGeom>
          <a:noFill/>
          <a:ln w="9525" algn="ctr">
            <a:noFill/>
            <a:miter lim="800000"/>
            <a:headEnd/>
            <a:tailEnd/>
          </a:ln>
          <a:effectLst/>
        </p:spPr>
        <p:txBody>
          <a:bodyPr>
            <a:spAutoFit/>
          </a:bodyPr>
          <a:lstStyle/>
          <a:p>
            <a:pPr algn="ctr" eaLnBrk="1" hangingPunct="1">
              <a:spcBef>
                <a:spcPct val="50000"/>
              </a:spcBef>
            </a:pPr>
            <a:r>
              <a:rPr lang="es-MX" sz="4000" i="1" dirty="0">
                <a:latin typeface="Times New Roman" pitchFamily="18" charset="0"/>
              </a:rPr>
              <a:t>El estudio de las leyes más generales que rigen la dinámica y el  desarrollo de la naturaleza, la sociedad y el pensamiento.</a:t>
            </a:r>
          </a:p>
          <a:p>
            <a:pPr eaLnBrk="1" hangingPunct="1">
              <a:spcBef>
                <a:spcPct val="50000"/>
              </a:spcBef>
            </a:pPr>
            <a:endParaRPr lang="es-MX" sz="4000" i="1" dirty="0">
              <a:latin typeface="Times New Roman" pitchFamily="18" charset="0"/>
            </a:endParaRPr>
          </a:p>
        </p:txBody>
      </p:sp>
      <p:sp>
        <p:nvSpPr>
          <p:cNvPr id="22531" name="Text Box 3"/>
          <p:cNvSpPr txBox="1">
            <a:spLocks noChangeArrowheads="1"/>
          </p:cNvSpPr>
          <p:nvPr/>
        </p:nvSpPr>
        <p:spPr bwMode="auto">
          <a:xfrm>
            <a:off x="928662" y="357166"/>
            <a:ext cx="7239000" cy="579437"/>
          </a:xfrm>
          <a:prstGeom prst="rect">
            <a:avLst/>
          </a:prstGeom>
          <a:noFill/>
          <a:ln w="9525" algn="ctr">
            <a:noFill/>
            <a:miter lim="800000"/>
            <a:headEnd/>
            <a:tailEnd/>
          </a:ln>
          <a:effectLst/>
        </p:spPr>
        <p:txBody>
          <a:bodyPr>
            <a:spAutoFit/>
          </a:bodyPr>
          <a:lstStyle/>
          <a:p>
            <a:pPr algn="ctr" eaLnBrk="1" hangingPunct="1">
              <a:spcBef>
                <a:spcPct val="50000"/>
              </a:spcBef>
            </a:pPr>
            <a:r>
              <a:rPr lang="es-ES" sz="3200" b="1" i="1" u="sng" dirty="0">
                <a:latin typeface="Times New Roman" pitchFamily="18" charset="0"/>
              </a:rPr>
              <a:t>Objeto de la filosofía marxista-leninista:</a:t>
            </a:r>
            <a:r>
              <a:rPr lang="es-ES" sz="3200" b="1" i="1" dirty="0">
                <a:latin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nodeType="after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circle(in)">
                                      <p:cBhvr>
                                        <p:cTn id="7" dur="10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22530"/>
                                        </p:tgtEl>
                                        <p:attrNameLst>
                                          <p:attrName>style.visibility</p:attrName>
                                        </p:attrNameLst>
                                      </p:cBhvr>
                                      <p:to>
                                        <p:strVal val="visible"/>
                                      </p:to>
                                    </p:set>
                                    <p:anim calcmode="lin" valueType="num">
                                      <p:cBhvr>
                                        <p:cTn id="12" dur="1000" fill="hold"/>
                                        <p:tgtEl>
                                          <p:spTgt spid="22530"/>
                                        </p:tgtEl>
                                        <p:attrNameLst>
                                          <p:attrName>ppt_w</p:attrName>
                                        </p:attrNameLst>
                                      </p:cBhvr>
                                      <p:tavLst>
                                        <p:tav tm="0">
                                          <p:val>
                                            <p:strVal val="#ppt_w*0.70"/>
                                          </p:val>
                                        </p:tav>
                                        <p:tav tm="100000">
                                          <p:val>
                                            <p:strVal val="#ppt_w"/>
                                          </p:val>
                                        </p:tav>
                                      </p:tavLst>
                                    </p:anim>
                                    <p:anim calcmode="lin" valueType="num">
                                      <p:cBhvr>
                                        <p:cTn id="13" dur="1000" fill="hold"/>
                                        <p:tgtEl>
                                          <p:spTgt spid="22530"/>
                                        </p:tgtEl>
                                        <p:attrNameLst>
                                          <p:attrName>ppt_h</p:attrName>
                                        </p:attrNameLst>
                                      </p:cBhvr>
                                      <p:tavLst>
                                        <p:tav tm="0">
                                          <p:val>
                                            <p:strVal val="#ppt_h"/>
                                          </p:val>
                                        </p:tav>
                                        <p:tav tm="100000">
                                          <p:val>
                                            <p:strVal val="#ppt_h"/>
                                          </p:val>
                                        </p:tav>
                                      </p:tavLst>
                                    </p:anim>
                                    <p:animEffect transition="in" filter="fade">
                                      <p:cBhvr>
                                        <p:cTn id="14" dur="1000"/>
                                        <p:tgtEl>
                                          <p:spTgt spid="22530"/>
                                        </p:tgtEl>
                                      </p:cBhvr>
                                    </p:animEffect>
                                  </p:childTnLst>
                                </p:cTn>
                              </p:par>
                            </p:childTnLst>
                          </p:cTn>
                        </p:par>
                        <p:par>
                          <p:cTn id="15" fill="hold" nodeType="afterGroup">
                            <p:stCondLst>
                              <p:cond delay="1000"/>
                            </p:stCondLst>
                            <p:childTnLst>
                              <p:par>
                                <p:cTn id="16" presetID="8" presetClass="emph" presetSubtype="0" fill="hold" grpId="1" nodeType="afterEffect">
                                  <p:stCondLst>
                                    <p:cond delay="0"/>
                                  </p:stCondLst>
                                  <p:childTnLst>
                                    <p:animRot by="21600000">
                                      <p:cBhvr>
                                        <p:cTn id="17" dur="1000" fill="hold"/>
                                        <p:tgtEl>
                                          <p:spTgt spid="2253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0"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357158" y="357166"/>
            <a:ext cx="8501122" cy="1143000"/>
          </a:xfrm>
        </p:spPr>
        <p:txBody>
          <a:bodyPr>
            <a:normAutofit/>
          </a:bodyPr>
          <a:lstStyle/>
          <a:p>
            <a:pPr lvl="0" algn="just"/>
            <a:r>
              <a:rPr lang="es-ES" sz="2200" b="1" dirty="0" smtClean="0">
                <a:latin typeface="Arial" pitchFamily="34" charset="0"/>
                <a:cs typeface="Arial" pitchFamily="34" charset="0"/>
              </a:rPr>
              <a:t>Temática No.1: La Filosofía como forma de apropiación teórico-práctica de la realidad. Concepción del mundo: concepción cotidiana y concepción filosófica del mundo. </a:t>
            </a:r>
            <a:endParaRPr lang="es-ES" b="1" dirty="0">
              <a:latin typeface="Arial" pitchFamily="34" charset="0"/>
              <a:cs typeface="Arial" pitchFamily="34" charset="0"/>
            </a:endParaRPr>
          </a:p>
        </p:txBody>
      </p:sp>
      <p:sp>
        <p:nvSpPr>
          <p:cNvPr id="3073" name="Rectangle 1"/>
          <p:cNvSpPr>
            <a:spLocks noChangeArrowheads="1"/>
          </p:cNvSpPr>
          <p:nvPr/>
        </p:nvSpPr>
        <p:spPr bwMode="auto">
          <a:xfrm>
            <a:off x="357158" y="1857364"/>
            <a:ext cx="8501121"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609850" algn="l"/>
                <a:tab pos="5491163" algn="l"/>
              </a:tabLst>
            </a:pPr>
            <a:r>
              <a:rPr kumimoji="0" lang="es-E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Objetivo</a:t>
            </a:r>
            <a:r>
              <a:rPr kumimoji="0" lang="es-ES" sz="2000" b="1" i="0" u="none" strike="noStrike" cap="none" normalizeH="0" dirty="0" smtClean="0">
                <a:ln>
                  <a:noFill/>
                </a:ln>
                <a:solidFill>
                  <a:srgbClr val="000000"/>
                </a:solidFill>
                <a:effectLst/>
                <a:latin typeface="Arial" pitchFamily="34" charset="0"/>
                <a:ea typeface="Times New Roman" pitchFamily="18" charset="0"/>
                <a:cs typeface="Arial" pitchFamily="34" charset="0"/>
              </a:rPr>
              <a:t> específico</a:t>
            </a:r>
            <a:r>
              <a:rPr kumimoji="0" lang="es-E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es-ES" sz="2000" b="1" i="0" u="none" strike="noStrike" cap="none" normalizeH="0" dirty="0" smtClean="0">
                <a:ln>
                  <a:noFill/>
                </a:ln>
                <a:solidFill>
                  <a:srgbClr val="000000"/>
                </a:solidFill>
                <a:effectLst/>
                <a:latin typeface="Arial" pitchFamily="34" charset="0"/>
                <a:ea typeface="Times New Roman" pitchFamily="18" charset="0"/>
                <a:cs typeface="Arial" pitchFamily="34" charset="0"/>
              </a:rPr>
              <a:t> </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Explicar el objeto de estudio de la filosofía marxista a partir de la comprensión de la evolución histórica del objeto de estudio de la filosofía.</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4" name="Rectangle 2"/>
          <p:cNvSpPr>
            <a:spLocks noChangeArrowheads="1"/>
          </p:cNvSpPr>
          <p:nvPr/>
        </p:nvSpPr>
        <p:spPr bwMode="auto">
          <a:xfrm>
            <a:off x="357158" y="3143248"/>
            <a:ext cx="8429684"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es-ES" sz="2000" b="1" dirty="0" smtClean="0">
                <a:latin typeface="Arial" pitchFamily="34" charset="0"/>
                <a:cs typeface="Arial" pitchFamily="34" charset="0"/>
              </a:rPr>
              <a:t>Habilidades:</a:t>
            </a:r>
          </a:p>
          <a:p>
            <a:pPr lvl="0"/>
            <a:endParaRPr lang="es-ES" sz="2000" dirty="0" smtClean="0">
              <a:latin typeface="Arial" pitchFamily="34" charset="0"/>
              <a:cs typeface="Arial" pitchFamily="34" charset="0"/>
            </a:endParaRPr>
          </a:p>
          <a:p>
            <a:pPr lvl="0">
              <a:buFont typeface="Wingdings" pitchFamily="2" charset="2"/>
              <a:buChar char="ü"/>
            </a:pPr>
            <a:r>
              <a:rPr lang="es-ES" sz="2000" dirty="0" smtClean="0">
                <a:latin typeface="Arial" pitchFamily="34" charset="0"/>
                <a:cs typeface="Arial" pitchFamily="34" charset="0"/>
              </a:rPr>
              <a:t>Interpretar la información necesaria para abordar los temas de forma independiente.</a:t>
            </a:r>
          </a:p>
          <a:p>
            <a:pPr lvl="0">
              <a:buFont typeface="Wingdings" pitchFamily="2" charset="2"/>
              <a:buChar char="ü"/>
            </a:pPr>
            <a:r>
              <a:rPr lang="es-ES" sz="2000" dirty="0" smtClean="0">
                <a:latin typeface="Arial" pitchFamily="34" charset="0"/>
                <a:cs typeface="Arial" pitchFamily="34" charset="0"/>
              </a:rPr>
              <a:t>Caracterizar  el enfoque filosófico y el de la profesión de la carrera que cursa.</a:t>
            </a:r>
          </a:p>
          <a:p>
            <a:pPr lvl="0">
              <a:buFont typeface="Wingdings" pitchFamily="2" charset="2"/>
              <a:buChar char="ü"/>
            </a:pPr>
            <a:r>
              <a:rPr lang="es-ES" sz="2000" dirty="0" smtClean="0">
                <a:latin typeface="Arial" pitchFamily="34" charset="0"/>
                <a:cs typeface="Arial" pitchFamily="34" charset="0"/>
              </a:rPr>
              <a:t>Valorar  los criterios ajenos y fundamentar los propios.</a:t>
            </a:r>
            <a:endParaRPr lang="es-ES" sz="2000"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857224" y="428604"/>
            <a:ext cx="7632700" cy="579438"/>
          </a:xfrm>
          <a:prstGeom prst="rect">
            <a:avLst/>
          </a:prstGeom>
          <a:noFill/>
          <a:ln w="9525">
            <a:noFill/>
            <a:miter lim="800000"/>
            <a:headEnd/>
            <a:tailEnd/>
          </a:ln>
          <a:effectLst/>
        </p:spPr>
        <p:txBody>
          <a:bodyPr>
            <a:spAutoFit/>
          </a:bodyPr>
          <a:lstStyle/>
          <a:p>
            <a:pPr algn="ctr" eaLnBrk="1" hangingPunct="1">
              <a:spcBef>
                <a:spcPct val="50000"/>
              </a:spcBef>
            </a:pPr>
            <a:r>
              <a:rPr lang="es-MX" sz="3200" b="1" i="1" u="sng" dirty="0">
                <a:latin typeface="Times New Roman" pitchFamily="18" charset="0"/>
              </a:rPr>
              <a:t>Funciones de la filosofía</a:t>
            </a:r>
            <a:r>
              <a:rPr lang="es-MX" sz="3200" b="1" i="1" dirty="0">
                <a:latin typeface="Times New Roman" pitchFamily="18" charset="0"/>
              </a:rPr>
              <a:t>.</a:t>
            </a:r>
          </a:p>
        </p:txBody>
      </p:sp>
      <p:graphicFrame>
        <p:nvGraphicFramePr>
          <p:cNvPr id="29475" name="Group 803"/>
          <p:cNvGraphicFramePr>
            <a:graphicFrameLocks noGrp="1"/>
          </p:cNvGraphicFramePr>
          <p:nvPr/>
        </p:nvGraphicFramePr>
        <p:xfrm>
          <a:off x="857224" y="1500174"/>
          <a:ext cx="7867650" cy="4532314"/>
        </p:xfrm>
        <a:graphic>
          <a:graphicData uri="http://schemas.openxmlformats.org/drawingml/2006/table">
            <a:tbl>
              <a:tblPr/>
              <a:tblGrid>
                <a:gridCol w="3816350"/>
                <a:gridCol w="4051300"/>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A50021"/>
                        </a:buClr>
                        <a:buSzTx/>
                        <a:buFontTx/>
                        <a:buChar char="•"/>
                        <a:tabLst/>
                      </a:pPr>
                      <a:r>
                        <a:rPr kumimoji="0" lang="es-ES_tradnl" sz="2800" b="0" i="0" u="none" strike="noStrike" cap="none" normalizeH="0" baseline="0" dirty="0" smtClean="0">
                          <a:ln>
                            <a:noFill/>
                          </a:ln>
                          <a:solidFill>
                            <a:schemeClr val="tx1"/>
                          </a:solidFill>
                          <a:effectLst/>
                          <a:latin typeface="Times New Roman" panose="02020603050405020304" pitchFamily="18" charset="0"/>
                        </a:rPr>
                        <a:t>Concepción del mundo.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A50021"/>
                        </a:buClr>
                        <a:buSzTx/>
                        <a:buFontTx/>
                        <a:buChar char="•"/>
                        <a:tabLst/>
                      </a:pPr>
                      <a:r>
                        <a:rPr kumimoji="0" lang="es-ES_tradnl" sz="2800" b="0" i="0" u="none" strike="noStrike" cap="none" normalizeH="0" baseline="0" dirty="0" smtClean="0">
                          <a:ln>
                            <a:noFill/>
                          </a:ln>
                          <a:solidFill>
                            <a:schemeClr val="tx1"/>
                          </a:solidFill>
                          <a:effectLst/>
                          <a:latin typeface="Times New Roman" panose="02020603050405020304" pitchFamily="18" charset="0"/>
                        </a:rPr>
                        <a:t>Práctico-educativa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8080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A50021"/>
                        </a:buClr>
                        <a:buSzTx/>
                        <a:buFontTx/>
                        <a:buChar char="•"/>
                        <a:tabLst/>
                      </a:pPr>
                      <a:r>
                        <a:rPr kumimoji="0" lang="es-ES_tradnl" sz="2800" b="0" i="0" u="none" strike="noStrike" cap="none" normalizeH="0" baseline="0" smtClean="0">
                          <a:ln>
                            <a:noFill/>
                          </a:ln>
                          <a:solidFill>
                            <a:schemeClr val="tx1"/>
                          </a:solidFill>
                          <a:effectLst/>
                          <a:latin typeface="Times New Roman" panose="02020603050405020304" pitchFamily="18" charset="0"/>
                        </a:rPr>
                        <a:t>Gnoseológica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A50021"/>
                        </a:buClr>
                        <a:buSzTx/>
                        <a:buFontTx/>
                        <a:buChar char="•"/>
                        <a:tabLst/>
                      </a:pPr>
                      <a:r>
                        <a:rPr kumimoji="0" lang="es-ES_tradnl" sz="2800" b="0" i="0" u="none" strike="noStrike" cap="none" normalizeH="0" baseline="0" dirty="0" smtClean="0">
                          <a:ln>
                            <a:noFill/>
                          </a:ln>
                          <a:solidFill>
                            <a:schemeClr val="tx1"/>
                          </a:solidFill>
                          <a:effectLst/>
                          <a:latin typeface="Times New Roman" panose="02020603050405020304" pitchFamily="18" charset="0"/>
                        </a:rPr>
                        <a:t>Emancipadora-humanista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7239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A50021"/>
                        </a:buClr>
                        <a:buSzTx/>
                        <a:buFontTx/>
                        <a:buChar char="•"/>
                        <a:tabLst/>
                      </a:pPr>
                      <a:r>
                        <a:rPr kumimoji="0" lang="es-ES_tradnl" sz="2800" b="0" i="0" u="none" strike="noStrike" cap="none" normalizeH="0" baseline="0" smtClean="0">
                          <a:ln>
                            <a:noFill/>
                          </a:ln>
                          <a:solidFill>
                            <a:schemeClr val="tx1"/>
                          </a:solidFill>
                          <a:effectLst/>
                          <a:latin typeface="Times New Roman" panose="02020603050405020304" pitchFamily="18" charset="0"/>
                        </a:rPr>
                        <a:t>Metodológica.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A50021"/>
                        </a:buClr>
                        <a:buSzTx/>
                        <a:buFontTx/>
                        <a:buChar char="•"/>
                        <a:tabLst/>
                      </a:pPr>
                      <a:r>
                        <a:rPr kumimoji="0" lang="es-ES_tradnl" sz="2800" b="0" i="0" u="none" strike="noStrike" cap="none" normalizeH="0" baseline="0" dirty="0" smtClean="0">
                          <a:ln>
                            <a:noFill/>
                          </a:ln>
                          <a:solidFill>
                            <a:schemeClr val="tx1"/>
                          </a:solidFill>
                          <a:effectLst/>
                          <a:latin typeface="Times New Roman" panose="02020603050405020304" pitchFamily="18" charset="0"/>
                        </a:rPr>
                        <a:t>Ética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7159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A50021"/>
                        </a:buClr>
                        <a:buSzTx/>
                        <a:buFontTx/>
                        <a:buChar char="•"/>
                        <a:tabLst/>
                      </a:pPr>
                      <a:r>
                        <a:rPr kumimoji="0" lang="es-ES_tradnl" sz="2800" b="0" i="0" u="none" strike="noStrike" cap="none" normalizeH="0" baseline="0" dirty="0" smtClean="0">
                          <a:ln>
                            <a:noFill/>
                          </a:ln>
                          <a:solidFill>
                            <a:schemeClr val="tx1"/>
                          </a:solidFill>
                          <a:effectLst/>
                          <a:latin typeface="Times New Roman" panose="02020603050405020304" pitchFamily="18" charset="0"/>
                        </a:rPr>
                        <a:t>Ideológica.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A50021"/>
                        </a:buClr>
                        <a:buSzTx/>
                        <a:buFontTx/>
                        <a:buChar char="•"/>
                        <a:tabLst/>
                      </a:pPr>
                      <a:r>
                        <a:rPr kumimoji="0" lang="es-ES_tradnl" sz="2800" b="0" i="0" u="none" strike="noStrike" cap="none" normalizeH="0" baseline="0" dirty="0" smtClean="0">
                          <a:ln>
                            <a:noFill/>
                          </a:ln>
                          <a:solidFill>
                            <a:schemeClr val="tx1"/>
                          </a:solidFill>
                          <a:effectLst/>
                          <a:latin typeface="Times New Roman" panose="02020603050405020304" pitchFamily="18" charset="0"/>
                        </a:rPr>
                        <a:t>Estética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6953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A50021"/>
                        </a:buClr>
                        <a:buSzTx/>
                        <a:buFontTx/>
                        <a:buChar char="•"/>
                        <a:tabLst/>
                      </a:pPr>
                      <a:r>
                        <a:rPr kumimoji="0" lang="es-ES_tradnl" sz="2800" b="0" i="0" u="none" strike="noStrike" cap="none" normalizeH="0" baseline="0" dirty="0" smtClean="0">
                          <a:ln>
                            <a:noFill/>
                          </a:ln>
                          <a:solidFill>
                            <a:schemeClr val="tx1"/>
                          </a:solidFill>
                          <a:effectLst/>
                          <a:latin typeface="Times New Roman" panose="02020603050405020304" pitchFamily="18" charset="0"/>
                        </a:rPr>
                        <a:t>Axiológica.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A50021"/>
                        </a:buClr>
                        <a:buSzTx/>
                        <a:buFontTx/>
                        <a:buChar char="•"/>
                        <a:tabLst/>
                      </a:pPr>
                      <a:r>
                        <a:rPr kumimoji="0" lang="es-ES_tradnl" sz="2800" b="0" i="0" u="none" strike="noStrike" cap="none" normalizeH="0" baseline="0" smtClean="0">
                          <a:ln>
                            <a:noFill/>
                          </a:ln>
                          <a:solidFill>
                            <a:schemeClr val="tx1"/>
                          </a:solidFill>
                          <a:effectLst/>
                          <a:latin typeface="Times New Roman" panose="02020603050405020304" pitchFamily="18" charset="0"/>
                        </a:rPr>
                        <a:t>Práctica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7254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A50021"/>
                        </a:buClr>
                        <a:buSzTx/>
                        <a:buFontTx/>
                        <a:buChar char="•"/>
                        <a:tabLst/>
                      </a:pPr>
                      <a:r>
                        <a:rPr kumimoji="0" lang="es-ES_tradnl" sz="2800" b="0" i="0" u="none" strike="noStrike" cap="none" normalizeH="0" baseline="0" dirty="0" smtClean="0">
                          <a:ln>
                            <a:noFill/>
                          </a:ln>
                          <a:solidFill>
                            <a:schemeClr val="tx1"/>
                          </a:solidFill>
                          <a:effectLst/>
                          <a:latin typeface="Times New Roman" panose="02020603050405020304" pitchFamily="18" charset="0"/>
                        </a:rPr>
                        <a:t>Hegemónica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A50021"/>
                        </a:buClr>
                        <a:buSzTx/>
                        <a:buFontTx/>
                        <a:buChar char="•"/>
                        <a:tabLst/>
                      </a:pPr>
                      <a:r>
                        <a:rPr kumimoji="0" lang="es-ES_tradnl" sz="2800" b="0" i="0" u="none" strike="noStrike" cap="none" normalizeH="0" baseline="0" dirty="0" smtClean="0">
                          <a:ln>
                            <a:noFill/>
                          </a:ln>
                          <a:solidFill>
                            <a:schemeClr val="tx1"/>
                          </a:solidFill>
                          <a:effectLst/>
                          <a:latin typeface="Times New Roman" panose="02020603050405020304" pitchFamily="18" charset="0"/>
                        </a:rPr>
                        <a:t>Transformadora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4" fill="hold" grpId="0" nodeType="after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additive="base">
                                        <p:cTn id="7" dur="5000" fill="hold"/>
                                        <p:tgtEl>
                                          <p:spTgt spid="28674"/>
                                        </p:tgtEl>
                                        <p:attrNameLst>
                                          <p:attrName>ppt_x</p:attrName>
                                        </p:attrNameLst>
                                      </p:cBhvr>
                                      <p:tavLst>
                                        <p:tav tm="0">
                                          <p:val>
                                            <p:strVal val="#ppt_x"/>
                                          </p:val>
                                        </p:tav>
                                        <p:tav tm="100000">
                                          <p:val>
                                            <p:strVal val="#ppt_x"/>
                                          </p:val>
                                        </p:tav>
                                      </p:tavLst>
                                    </p:anim>
                                    <p:anim calcmode="lin" valueType="num">
                                      <p:cBhvr additive="base">
                                        <p:cTn id="8" dur="5000" fill="hold"/>
                                        <p:tgtEl>
                                          <p:spTgt spid="2867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0"/>
                            </p:stCondLst>
                            <p:childTnLst>
                              <p:par>
                                <p:cTn id="10" presetID="1" presetClass="entr" presetSubtype="0" fill="hold" nodeType="afterEffect">
                                  <p:stCondLst>
                                    <p:cond delay="0"/>
                                  </p:stCondLst>
                                  <p:childTnLst>
                                    <p:set>
                                      <p:cBhvr>
                                        <p:cTn id="11" dur="1" fill="hold">
                                          <p:stCondLst>
                                            <p:cond delay="499"/>
                                          </p:stCondLst>
                                        </p:cTn>
                                        <p:tgtEl>
                                          <p:spTgt spid="294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5602" name="Oval 2"/>
          <p:cNvSpPr>
            <a:spLocks noChangeArrowheads="1"/>
          </p:cNvSpPr>
          <p:nvPr/>
        </p:nvSpPr>
        <p:spPr bwMode="auto">
          <a:xfrm>
            <a:off x="5029200" y="3429000"/>
            <a:ext cx="3657600" cy="914400"/>
          </a:xfrm>
          <a:prstGeom prst="ellipse">
            <a:avLst/>
          </a:prstGeom>
          <a:ln w="9525" algn="ctr">
            <a:solidFill>
              <a:srgbClr val="A50021"/>
            </a:solidFill>
            <a:round/>
            <a:headEnd/>
            <a:tailEnd/>
          </a:ln>
          <a:effectLst/>
        </p:spPr>
        <p:txBody>
          <a:bodyPr wrap="none" anchor="ctr"/>
          <a:lstStyle/>
          <a:p>
            <a:pPr eaLnBrk="1" hangingPunct="1"/>
            <a:endParaRPr lang="es-ES"/>
          </a:p>
        </p:txBody>
      </p:sp>
      <p:sp useBgFill="1">
        <p:nvSpPr>
          <p:cNvPr id="25603" name="Oval 3"/>
          <p:cNvSpPr>
            <a:spLocks noChangeArrowheads="1"/>
          </p:cNvSpPr>
          <p:nvPr/>
        </p:nvSpPr>
        <p:spPr bwMode="auto">
          <a:xfrm>
            <a:off x="381000" y="3505200"/>
            <a:ext cx="3657600" cy="914400"/>
          </a:xfrm>
          <a:prstGeom prst="ellipse">
            <a:avLst/>
          </a:prstGeom>
          <a:ln w="9525" algn="ctr">
            <a:solidFill>
              <a:srgbClr val="A50021"/>
            </a:solidFill>
            <a:round/>
            <a:headEnd/>
            <a:tailEnd/>
          </a:ln>
          <a:effectLst/>
        </p:spPr>
        <p:txBody>
          <a:bodyPr wrap="none" anchor="ctr"/>
          <a:lstStyle/>
          <a:p>
            <a:pPr eaLnBrk="1" hangingPunct="1"/>
            <a:endParaRPr lang="es-ES"/>
          </a:p>
        </p:txBody>
      </p:sp>
      <p:sp useBgFill="1">
        <p:nvSpPr>
          <p:cNvPr id="25604" name="AutoShape 4"/>
          <p:cNvSpPr>
            <a:spLocks noChangeArrowheads="1"/>
          </p:cNvSpPr>
          <p:nvPr/>
        </p:nvSpPr>
        <p:spPr bwMode="auto">
          <a:xfrm>
            <a:off x="755650" y="333375"/>
            <a:ext cx="7010400" cy="762000"/>
          </a:xfrm>
          <a:prstGeom prst="horizontalScroll">
            <a:avLst>
              <a:gd name="adj" fmla="val 12500"/>
            </a:avLst>
          </a:prstGeom>
          <a:ln w="9525">
            <a:solidFill>
              <a:srgbClr val="A50021"/>
            </a:solidFill>
            <a:round/>
            <a:headEnd/>
            <a:tailEnd/>
          </a:ln>
          <a:effectLst/>
        </p:spPr>
        <p:txBody>
          <a:bodyPr wrap="none" anchor="ctr"/>
          <a:lstStyle/>
          <a:p>
            <a:pPr eaLnBrk="1" hangingPunct="1"/>
            <a:endParaRPr lang="es-ES"/>
          </a:p>
        </p:txBody>
      </p:sp>
      <p:sp useBgFill="1">
        <p:nvSpPr>
          <p:cNvPr id="25605" name="Rectangle 5"/>
          <p:cNvSpPr>
            <a:spLocks noChangeArrowheads="1"/>
          </p:cNvSpPr>
          <p:nvPr/>
        </p:nvSpPr>
        <p:spPr bwMode="auto">
          <a:xfrm>
            <a:off x="2209800" y="1828800"/>
            <a:ext cx="4392613" cy="792163"/>
          </a:xfrm>
          <a:prstGeom prst="rect">
            <a:avLst/>
          </a:prstGeom>
          <a:ln w="9525">
            <a:solidFill>
              <a:srgbClr val="A50021"/>
            </a:solidFill>
            <a:miter lim="800000"/>
            <a:headEnd/>
            <a:tailEnd/>
          </a:ln>
          <a:effectLst/>
        </p:spPr>
        <p:txBody>
          <a:bodyPr wrap="none" anchor="ctr"/>
          <a:lstStyle/>
          <a:p>
            <a:pPr eaLnBrk="1" hangingPunct="1"/>
            <a:endParaRPr lang="es-ES"/>
          </a:p>
        </p:txBody>
      </p:sp>
      <p:sp>
        <p:nvSpPr>
          <p:cNvPr id="18438" name="Text Box 6"/>
          <p:cNvSpPr txBox="1">
            <a:spLocks noChangeArrowheads="1"/>
          </p:cNvSpPr>
          <p:nvPr/>
        </p:nvSpPr>
        <p:spPr bwMode="auto">
          <a:xfrm>
            <a:off x="468313" y="333375"/>
            <a:ext cx="8081962" cy="519113"/>
          </a:xfrm>
          <a:prstGeom prst="rect">
            <a:avLst/>
          </a:prstGeom>
          <a:noFill/>
          <a:ln w="9525">
            <a:noFill/>
            <a:miter lim="800000"/>
            <a:headEnd/>
            <a:tailEnd/>
          </a:ln>
          <a:effectLst/>
        </p:spPr>
        <p:txBody>
          <a:bodyPr>
            <a:spAutoFit/>
          </a:bodyPr>
          <a:lstStyle/>
          <a:p>
            <a:pPr algn="ctr" eaLnBrk="1" hangingPunct="1">
              <a:spcBef>
                <a:spcPct val="50000"/>
              </a:spcBef>
            </a:pPr>
            <a:endParaRPr lang="es-ES" sz="2800" u="sng">
              <a:latin typeface="Tahoma" pitchFamily="34" charset="0"/>
            </a:endParaRPr>
          </a:p>
        </p:txBody>
      </p:sp>
      <p:sp>
        <p:nvSpPr>
          <p:cNvPr id="18439" name="Text Box 7"/>
          <p:cNvSpPr txBox="1">
            <a:spLocks noChangeArrowheads="1"/>
          </p:cNvSpPr>
          <p:nvPr/>
        </p:nvSpPr>
        <p:spPr bwMode="auto">
          <a:xfrm>
            <a:off x="755650" y="2060575"/>
            <a:ext cx="3887788" cy="366713"/>
          </a:xfrm>
          <a:prstGeom prst="rect">
            <a:avLst/>
          </a:prstGeom>
          <a:noFill/>
          <a:ln w="9525">
            <a:noFill/>
            <a:miter lim="800000"/>
            <a:headEnd/>
            <a:tailEnd/>
          </a:ln>
          <a:effectLst/>
        </p:spPr>
        <p:txBody>
          <a:bodyPr>
            <a:spAutoFit/>
          </a:bodyPr>
          <a:lstStyle/>
          <a:p>
            <a:pPr eaLnBrk="1" hangingPunct="1">
              <a:spcBef>
                <a:spcPct val="50000"/>
              </a:spcBef>
            </a:pPr>
            <a:endParaRPr lang="es-ES">
              <a:latin typeface="Tahoma" pitchFamily="34" charset="0"/>
            </a:endParaRPr>
          </a:p>
        </p:txBody>
      </p:sp>
      <p:sp>
        <p:nvSpPr>
          <p:cNvPr id="25608" name="Text Box 8"/>
          <p:cNvSpPr txBox="1">
            <a:spLocks noChangeArrowheads="1"/>
          </p:cNvSpPr>
          <p:nvPr/>
        </p:nvSpPr>
        <p:spPr bwMode="auto">
          <a:xfrm>
            <a:off x="539750" y="333375"/>
            <a:ext cx="7345363" cy="519113"/>
          </a:xfrm>
          <a:prstGeom prst="rect">
            <a:avLst/>
          </a:prstGeom>
          <a:noFill/>
          <a:ln w="9525">
            <a:noFill/>
            <a:miter lim="800000"/>
            <a:headEnd/>
            <a:tailEnd/>
          </a:ln>
          <a:effectLst/>
        </p:spPr>
        <p:txBody>
          <a:bodyPr>
            <a:spAutoFit/>
          </a:bodyPr>
          <a:lstStyle/>
          <a:p>
            <a:pPr algn="ctr" eaLnBrk="1" hangingPunct="1">
              <a:spcBef>
                <a:spcPct val="50000"/>
              </a:spcBef>
            </a:pPr>
            <a:r>
              <a:rPr lang="es-MX" sz="2800" b="1" u="sng">
                <a:solidFill>
                  <a:srgbClr val="A50021"/>
                </a:solidFill>
                <a:latin typeface="Times New Roman" pitchFamily="18" charset="0"/>
              </a:rPr>
              <a:t>Problema Fundamental de la Filosofía</a:t>
            </a:r>
            <a:r>
              <a:rPr lang="es-MX" sz="2800" b="1">
                <a:solidFill>
                  <a:srgbClr val="A50021"/>
                </a:solidFill>
                <a:latin typeface="Times New Roman" pitchFamily="18" charset="0"/>
              </a:rPr>
              <a:t>.</a:t>
            </a:r>
            <a:endParaRPr lang="es-MX" sz="2800" b="1" u="sng">
              <a:solidFill>
                <a:srgbClr val="A50021"/>
              </a:solidFill>
              <a:latin typeface="Times New Roman" pitchFamily="18" charset="0"/>
            </a:endParaRPr>
          </a:p>
        </p:txBody>
      </p:sp>
      <p:sp>
        <p:nvSpPr>
          <p:cNvPr id="25609" name="Text Box 9"/>
          <p:cNvSpPr txBox="1">
            <a:spLocks noChangeArrowheads="1"/>
          </p:cNvSpPr>
          <p:nvPr/>
        </p:nvSpPr>
        <p:spPr bwMode="auto">
          <a:xfrm>
            <a:off x="2268538" y="1916113"/>
            <a:ext cx="4391025" cy="519112"/>
          </a:xfrm>
          <a:prstGeom prst="rect">
            <a:avLst/>
          </a:prstGeom>
          <a:noFill/>
          <a:ln w="9525">
            <a:noFill/>
            <a:miter lim="800000"/>
            <a:headEnd/>
            <a:tailEnd/>
          </a:ln>
          <a:effectLst/>
        </p:spPr>
        <p:txBody>
          <a:bodyPr>
            <a:spAutoFit/>
          </a:bodyPr>
          <a:lstStyle/>
          <a:p>
            <a:pPr algn="ctr" eaLnBrk="1" hangingPunct="1">
              <a:spcBef>
                <a:spcPct val="50000"/>
              </a:spcBef>
            </a:pPr>
            <a:r>
              <a:rPr lang="es-MX" sz="2800" b="1">
                <a:solidFill>
                  <a:srgbClr val="A50021"/>
                </a:solidFill>
                <a:latin typeface="Times New Roman" pitchFamily="18" charset="0"/>
              </a:rPr>
              <a:t>Relación SER - PENSAR</a:t>
            </a:r>
          </a:p>
        </p:txBody>
      </p:sp>
      <p:sp useBgFill="1">
        <p:nvSpPr>
          <p:cNvPr id="25610" name="AutoShape 10"/>
          <p:cNvSpPr>
            <a:spLocks noChangeArrowheads="1"/>
          </p:cNvSpPr>
          <p:nvPr/>
        </p:nvSpPr>
        <p:spPr bwMode="auto">
          <a:xfrm>
            <a:off x="4140200" y="1052513"/>
            <a:ext cx="304800" cy="792162"/>
          </a:xfrm>
          <a:prstGeom prst="downArrow">
            <a:avLst>
              <a:gd name="adj1" fmla="val 50000"/>
              <a:gd name="adj2" fmla="val 64974"/>
            </a:avLst>
          </a:prstGeom>
          <a:ln w="9525">
            <a:solidFill>
              <a:srgbClr val="A50021"/>
            </a:solidFill>
            <a:miter lim="800000"/>
            <a:headEnd/>
            <a:tailEnd/>
          </a:ln>
          <a:effectLst/>
        </p:spPr>
        <p:txBody>
          <a:bodyPr wrap="none" anchor="ctr"/>
          <a:lstStyle/>
          <a:p>
            <a:pPr eaLnBrk="1" hangingPunct="1"/>
            <a:endParaRPr lang="es-ES"/>
          </a:p>
        </p:txBody>
      </p:sp>
      <p:sp>
        <p:nvSpPr>
          <p:cNvPr id="25611" name="Text Box 11"/>
          <p:cNvSpPr txBox="1">
            <a:spLocks noChangeArrowheads="1"/>
          </p:cNvSpPr>
          <p:nvPr/>
        </p:nvSpPr>
        <p:spPr bwMode="auto">
          <a:xfrm>
            <a:off x="685800" y="3733800"/>
            <a:ext cx="3382963" cy="457200"/>
          </a:xfrm>
          <a:prstGeom prst="rect">
            <a:avLst/>
          </a:prstGeom>
          <a:noFill/>
          <a:ln w="9525">
            <a:noFill/>
            <a:miter lim="800000"/>
            <a:headEnd/>
            <a:tailEnd/>
          </a:ln>
          <a:effectLst/>
        </p:spPr>
        <p:txBody>
          <a:bodyPr>
            <a:spAutoFit/>
          </a:bodyPr>
          <a:lstStyle/>
          <a:p>
            <a:pPr eaLnBrk="1" hangingPunct="1">
              <a:spcBef>
                <a:spcPct val="50000"/>
              </a:spcBef>
            </a:pPr>
            <a:r>
              <a:rPr lang="es-MX" sz="2400" b="1" u="sng">
                <a:solidFill>
                  <a:srgbClr val="A50021"/>
                </a:solidFill>
                <a:latin typeface="Times New Roman" pitchFamily="18" charset="0"/>
              </a:rPr>
              <a:t>Aspecto Ontológico</a:t>
            </a:r>
            <a:r>
              <a:rPr lang="es-MX" sz="2400" b="1">
                <a:solidFill>
                  <a:srgbClr val="A50021"/>
                </a:solidFill>
                <a:latin typeface="Times New Roman" pitchFamily="18" charset="0"/>
              </a:rPr>
              <a:t>:</a:t>
            </a:r>
            <a:endParaRPr lang="es-MX" sz="2400" b="1" u="sng">
              <a:solidFill>
                <a:srgbClr val="A50021"/>
              </a:solidFill>
              <a:latin typeface="Times New Roman" pitchFamily="18" charset="0"/>
            </a:endParaRPr>
          </a:p>
        </p:txBody>
      </p:sp>
      <p:sp>
        <p:nvSpPr>
          <p:cNvPr id="25612" name="Text Box 12"/>
          <p:cNvSpPr txBox="1">
            <a:spLocks noChangeArrowheads="1"/>
          </p:cNvSpPr>
          <p:nvPr/>
        </p:nvSpPr>
        <p:spPr bwMode="auto">
          <a:xfrm>
            <a:off x="609600" y="4495800"/>
            <a:ext cx="4572000" cy="1015663"/>
          </a:xfrm>
          <a:prstGeom prst="rect">
            <a:avLst/>
          </a:prstGeom>
          <a:noFill/>
          <a:ln w="9525">
            <a:noFill/>
            <a:miter lim="800000"/>
            <a:headEnd/>
            <a:tailEnd/>
          </a:ln>
          <a:effectLst/>
        </p:spPr>
        <p:txBody>
          <a:bodyPr>
            <a:spAutoFit/>
          </a:bodyPr>
          <a:lstStyle/>
          <a:p>
            <a:pPr eaLnBrk="1" hangingPunct="1">
              <a:spcBef>
                <a:spcPct val="50000"/>
              </a:spcBef>
            </a:pPr>
            <a:r>
              <a:rPr lang="en-US" sz="2000" i="1" dirty="0">
                <a:solidFill>
                  <a:schemeClr val="bg1"/>
                </a:solidFill>
                <a:latin typeface="Tahoma" pitchFamily="34" charset="0"/>
              </a:rPr>
              <a:t>¿</a:t>
            </a:r>
            <a:r>
              <a:rPr lang="en-US" sz="2400" i="1" dirty="0" err="1">
                <a:latin typeface="Times New Roman" pitchFamily="18" charset="0"/>
              </a:rPr>
              <a:t>Qué</a:t>
            </a:r>
            <a:r>
              <a:rPr lang="en-US" sz="2400" i="1" dirty="0">
                <a:latin typeface="Times New Roman" pitchFamily="18" charset="0"/>
              </a:rPr>
              <a:t> </a:t>
            </a:r>
            <a:r>
              <a:rPr lang="en-US" sz="2400" i="1" dirty="0" err="1">
                <a:latin typeface="Times New Roman" pitchFamily="18" charset="0"/>
              </a:rPr>
              <a:t>es</a:t>
            </a:r>
            <a:r>
              <a:rPr lang="en-US" sz="2400" i="1" dirty="0">
                <a:latin typeface="Times New Roman" pitchFamily="18" charset="0"/>
              </a:rPr>
              <a:t> lo </a:t>
            </a:r>
            <a:r>
              <a:rPr lang="en-US" sz="2400" i="1" dirty="0" err="1">
                <a:latin typeface="Times New Roman" pitchFamily="18" charset="0"/>
              </a:rPr>
              <a:t>primario</a:t>
            </a:r>
            <a:r>
              <a:rPr lang="en-US" sz="2400" i="1" dirty="0">
                <a:latin typeface="Times New Roman" pitchFamily="18" charset="0"/>
              </a:rPr>
              <a:t>, </a:t>
            </a:r>
          </a:p>
          <a:p>
            <a:pPr eaLnBrk="1" hangingPunct="1">
              <a:spcBef>
                <a:spcPct val="50000"/>
              </a:spcBef>
            </a:pPr>
            <a:r>
              <a:rPr lang="en-US" sz="2400" i="1" dirty="0">
                <a:latin typeface="Times New Roman" pitchFamily="18" charset="0"/>
              </a:rPr>
              <a:t>el ser o la </a:t>
            </a:r>
            <a:r>
              <a:rPr lang="en-US" sz="2400" i="1" dirty="0" err="1">
                <a:latin typeface="Times New Roman" pitchFamily="18" charset="0"/>
              </a:rPr>
              <a:t>conciencia</a:t>
            </a:r>
            <a:r>
              <a:rPr lang="en-US" sz="2400" i="1" dirty="0">
                <a:latin typeface="Times New Roman" pitchFamily="18" charset="0"/>
              </a:rPr>
              <a:t>?</a:t>
            </a:r>
          </a:p>
        </p:txBody>
      </p:sp>
      <p:sp>
        <p:nvSpPr>
          <p:cNvPr id="25613" name="Text Box 13"/>
          <p:cNvSpPr txBox="1">
            <a:spLocks noChangeArrowheads="1"/>
          </p:cNvSpPr>
          <p:nvPr/>
        </p:nvSpPr>
        <p:spPr bwMode="auto">
          <a:xfrm>
            <a:off x="0" y="6096000"/>
            <a:ext cx="1905000" cy="457200"/>
          </a:xfrm>
          <a:prstGeom prst="rect">
            <a:avLst/>
          </a:prstGeom>
          <a:noFill/>
          <a:ln w="9525">
            <a:noFill/>
            <a:miter lim="800000"/>
            <a:headEnd/>
            <a:tailEnd/>
          </a:ln>
          <a:effectLst/>
        </p:spPr>
        <p:txBody>
          <a:bodyPr>
            <a:spAutoFit/>
          </a:bodyPr>
          <a:lstStyle/>
          <a:p>
            <a:pPr eaLnBrk="1" hangingPunct="1">
              <a:spcBef>
                <a:spcPct val="50000"/>
              </a:spcBef>
            </a:pPr>
            <a:r>
              <a:rPr lang="es-MX" sz="2400" i="1" dirty="0">
                <a:latin typeface="Times New Roman" pitchFamily="18" charset="0"/>
              </a:rPr>
              <a:t>Materialistas</a:t>
            </a:r>
          </a:p>
        </p:txBody>
      </p:sp>
      <p:sp>
        <p:nvSpPr>
          <p:cNvPr id="25614" name="Text Box 14"/>
          <p:cNvSpPr txBox="1">
            <a:spLocks noChangeArrowheads="1"/>
          </p:cNvSpPr>
          <p:nvPr/>
        </p:nvSpPr>
        <p:spPr bwMode="auto">
          <a:xfrm>
            <a:off x="2438400" y="6096000"/>
            <a:ext cx="1439863" cy="457200"/>
          </a:xfrm>
          <a:prstGeom prst="rect">
            <a:avLst/>
          </a:prstGeom>
          <a:noFill/>
          <a:ln w="9525">
            <a:noFill/>
            <a:miter lim="800000"/>
            <a:headEnd/>
            <a:tailEnd/>
          </a:ln>
          <a:effectLst/>
        </p:spPr>
        <p:txBody>
          <a:bodyPr>
            <a:spAutoFit/>
          </a:bodyPr>
          <a:lstStyle/>
          <a:p>
            <a:pPr eaLnBrk="1" hangingPunct="1">
              <a:spcBef>
                <a:spcPct val="50000"/>
              </a:spcBef>
            </a:pPr>
            <a:r>
              <a:rPr lang="es-MX" sz="2400" i="1" dirty="0">
                <a:latin typeface="Times New Roman" pitchFamily="18" charset="0"/>
              </a:rPr>
              <a:t>Idealistas</a:t>
            </a:r>
          </a:p>
        </p:txBody>
      </p:sp>
      <p:sp>
        <p:nvSpPr>
          <p:cNvPr id="25615" name="Line 15"/>
          <p:cNvSpPr>
            <a:spLocks noChangeShapeType="1"/>
          </p:cNvSpPr>
          <p:nvPr/>
        </p:nvSpPr>
        <p:spPr bwMode="auto">
          <a:xfrm flipH="1">
            <a:off x="755650" y="5486400"/>
            <a:ext cx="311150" cy="606425"/>
          </a:xfrm>
          <a:prstGeom prst="line">
            <a:avLst/>
          </a:prstGeom>
          <a:noFill/>
          <a:ln w="9525">
            <a:solidFill>
              <a:schemeClr val="bg1"/>
            </a:solidFill>
            <a:round/>
            <a:headEnd/>
            <a:tailEnd type="triangle" w="med" len="med"/>
          </a:ln>
          <a:effectLst/>
        </p:spPr>
        <p:txBody>
          <a:bodyPr/>
          <a:lstStyle/>
          <a:p>
            <a:endParaRPr lang="es-ES"/>
          </a:p>
        </p:txBody>
      </p:sp>
      <p:sp>
        <p:nvSpPr>
          <p:cNvPr id="25616" name="Text Box 16"/>
          <p:cNvSpPr txBox="1">
            <a:spLocks noChangeArrowheads="1"/>
          </p:cNvSpPr>
          <p:nvPr/>
        </p:nvSpPr>
        <p:spPr bwMode="auto">
          <a:xfrm>
            <a:off x="5257800" y="3657600"/>
            <a:ext cx="3529013" cy="457200"/>
          </a:xfrm>
          <a:prstGeom prst="rect">
            <a:avLst/>
          </a:prstGeom>
          <a:noFill/>
          <a:ln w="9525">
            <a:noFill/>
            <a:miter lim="800000"/>
            <a:headEnd/>
            <a:tailEnd/>
          </a:ln>
          <a:effectLst/>
        </p:spPr>
        <p:txBody>
          <a:bodyPr>
            <a:spAutoFit/>
          </a:bodyPr>
          <a:lstStyle/>
          <a:p>
            <a:pPr eaLnBrk="1" hangingPunct="1">
              <a:spcBef>
                <a:spcPct val="50000"/>
              </a:spcBef>
            </a:pPr>
            <a:r>
              <a:rPr lang="es-MX" sz="2400" b="1" u="sng">
                <a:solidFill>
                  <a:srgbClr val="A50021"/>
                </a:solidFill>
                <a:latin typeface="Times New Roman" pitchFamily="18" charset="0"/>
              </a:rPr>
              <a:t>Aspecto Gnoseológico</a:t>
            </a:r>
            <a:r>
              <a:rPr lang="es-MX" sz="2400" b="1">
                <a:solidFill>
                  <a:srgbClr val="A50021"/>
                </a:solidFill>
                <a:latin typeface="Times New Roman" pitchFamily="18" charset="0"/>
              </a:rPr>
              <a:t>:</a:t>
            </a:r>
            <a:endParaRPr lang="es-MX" sz="2400" b="1" u="sng">
              <a:solidFill>
                <a:srgbClr val="A50021"/>
              </a:solidFill>
              <a:latin typeface="Times New Roman" pitchFamily="18" charset="0"/>
            </a:endParaRPr>
          </a:p>
        </p:txBody>
      </p:sp>
      <p:sp>
        <p:nvSpPr>
          <p:cNvPr id="25617" name="Text Box 17"/>
          <p:cNvSpPr txBox="1">
            <a:spLocks noChangeArrowheads="1"/>
          </p:cNvSpPr>
          <p:nvPr/>
        </p:nvSpPr>
        <p:spPr bwMode="auto">
          <a:xfrm>
            <a:off x="5105400" y="4495800"/>
            <a:ext cx="3684588" cy="457200"/>
          </a:xfrm>
          <a:prstGeom prst="rect">
            <a:avLst/>
          </a:prstGeom>
          <a:noFill/>
          <a:ln w="9525">
            <a:noFill/>
            <a:miter lim="800000"/>
            <a:headEnd/>
            <a:tailEnd/>
          </a:ln>
          <a:effectLst/>
        </p:spPr>
        <p:txBody>
          <a:bodyPr>
            <a:spAutoFit/>
          </a:bodyPr>
          <a:lstStyle/>
          <a:p>
            <a:pPr eaLnBrk="1" hangingPunct="1">
              <a:spcBef>
                <a:spcPct val="50000"/>
              </a:spcBef>
            </a:pPr>
            <a:r>
              <a:rPr lang="en-US" sz="2400" i="1" dirty="0">
                <a:solidFill>
                  <a:schemeClr val="bg1"/>
                </a:solidFill>
                <a:latin typeface="Times New Roman" pitchFamily="18" charset="0"/>
              </a:rPr>
              <a:t>¿</a:t>
            </a:r>
            <a:r>
              <a:rPr lang="en-US" sz="2400" i="1" dirty="0">
                <a:latin typeface="Times New Roman" pitchFamily="18" charset="0"/>
              </a:rPr>
              <a:t>Es cognoscible el </a:t>
            </a:r>
            <a:r>
              <a:rPr lang="en-US" sz="2400" i="1" dirty="0" err="1">
                <a:latin typeface="Times New Roman" pitchFamily="18" charset="0"/>
              </a:rPr>
              <a:t>mundo</a:t>
            </a:r>
            <a:r>
              <a:rPr lang="en-US" sz="2400" i="1" dirty="0">
                <a:latin typeface="Times New Roman" pitchFamily="18" charset="0"/>
              </a:rPr>
              <a:t>?</a:t>
            </a:r>
          </a:p>
        </p:txBody>
      </p:sp>
      <p:sp>
        <p:nvSpPr>
          <p:cNvPr id="25618" name="Text Box 18"/>
          <p:cNvSpPr txBox="1">
            <a:spLocks noChangeArrowheads="1"/>
          </p:cNvSpPr>
          <p:nvPr/>
        </p:nvSpPr>
        <p:spPr bwMode="auto">
          <a:xfrm>
            <a:off x="5143504" y="5357826"/>
            <a:ext cx="863600" cy="461665"/>
          </a:xfrm>
          <a:prstGeom prst="rect">
            <a:avLst/>
          </a:prstGeom>
          <a:noFill/>
          <a:ln w="9525">
            <a:noFill/>
            <a:miter lim="800000"/>
            <a:headEnd/>
            <a:tailEnd/>
          </a:ln>
          <a:effectLst/>
        </p:spPr>
        <p:txBody>
          <a:bodyPr>
            <a:spAutoFit/>
          </a:bodyPr>
          <a:lstStyle/>
          <a:p>
            <a:pPr algn="ctr" eaLnBrk="1" hangingPunct="1">
              <a:spcBef>
                <a:spcPct val="50000"/>
              </a:spcBef>
            </a:pPr>
            <a:r>
              <a:rPr lang="es-MX" sz="2400" dirty="0" smtClean="0">
                <a:latin typeface="Times New Roman" pitchFamily="18" charset="0"/>
              </a:rPr>
              <a:t>Sí</a:t>
            </a:r>
            <a:endParaRPr lang="es-MX" sz="2400" dirty="0">
              <a:latin typeface="Times New Roman" pitchFamily="18" charset="0"/>
            </a:endParaRPr>
          </a:p>
        </p:txBody>
      </p:sp>
      <p:sp>
        <p:nvSpPr>
          <p:cNvPr id="25619" name="Text Box 19"/>
          <p:cNvSpPr txBox="1">
            <a:spLocks noChangeArrowheads="1"/>
          </p:cNvSpPr>
          <p:nvPr/>
        </p:nvSpPr>
        <p:spPr bwMode="auto">
          <a:xfrm>
            <a:off x="7596188" y="5300663"/>
            <a:ext cx="1371600" cy="457200"/>
          </a:xfrm>
          <a:prstGeom prst="rect">
            <a:avLst/>
          </a:prstGeom>
          <a:noFill/>
          <a:ln w="9525">
            <a:noFill/>
            <a:miter lim="800000"/>
            <a:headEnd/>
            <a:tailEnd/>
          </a:ln>
          <a:effectLst/>
        </p:spPr>
        <p:txBody>
          <a:bodyPr>
            <a:spAutoFit/>
          </a:bodyPr>
          <a:lstStyle/>
          <a:p>
            <a:pPr algn="ctr" eaLnBrk="1" hangingPunct="1">
              <a:spcBef>
                <a:spcPct val="50000"/>
              </a:spcBef>
            </a:pPr>
            <a:r>
              <a:rPr lang="es-MX" sz="2400" dirty="0">
                <a:latin typeface="Times New Roman" pitchFamily="18" charset="0"/>
              </a:rPr>
              <a:t>No </a:t>
            </a:r>
            <a:endParaRPr lang="es-MX" sz="2000" dirty="0">
              <a:latin typeface="Times New Roman" pitchFamily="18" charset="0"/>
            </a:endParaRPr>
          </a:p>
        </p:txBody>
      </p:sp>
      <p:sp>
        <p:nvSpPr>
          <p:cNvPr id="25620" name="Line 20"/>
          <p:cNvSpPr>
            <a:spLocks noChangeShapeType="1"/>
          </p:cNvSpPr>
          <p:nvPr/>
        </p:nvSpPr>
        <p:spPr bwMode="auto">
          <a:xfrm flipH="1">
            <a:off x="6019800" y="4953000"/>
            <a:ext cx="457200" cy="685800"/>
          </a:xfrm>
          <a:prstGeom prst="line">
            <a:avLst/>
          </a:prstGeom>
          <a:noFill/>
          <a:ln w="9525">
            <a:solidFill>
              <a:schemeClr val="bg1"/>
            </a:solidFill>
            <a:round/>
            <a:headEnd/>
            <a:tailEnd type="triangle" w="med" len="med"/>
          </a:ln>
          <a:effectLst/>
        </p:spPr>
        <p:txBody>
          <a:bodyPr/>
          <a:lstStyle/>
          <a:p>
            <a:endParaRPr lang="es-ES"/>
          </a:p>
        </p:txBody>
      </p:sp>
      <p:sp useBgFill="1">
        <p:nvSpPr>
          <p:cNvPr id="25621" name="AutoShape 21"/>
          <p:cNvSpPr>
            <a:spLocks noChangeArrowheads="1"/>
          </p:cNvSpPr>
          <p:nvPr/>
        </p:nvSpPr>
        <p:spPr bwMode="auto">
          <a:xfrm rot="1368593">
            <a:off x="2438400" y="2743200"/>
            <a:ext cx="304800" cy="762000"/>
          </a:xfrm>
          <a:prstGeom prst="downArrow">
            <a:avLst>
              <a:gd name="adj1" fmla="val 50000"/>
              <a:gd name="adj2" fmla="val 62500"/>
            </a:avLst>
          </a:prstGeom>
          <a:ln w="9525" algn="ctr">
            <a:solidFill>
              <a:srgbClr val="A50021"/>
            </a:solidFill>
            <a:miter lim="800000"/>
            <a:headEnd/>
            <a:tailEnd/>
          </a:ln>
          <a:effectLst/>
        </p:spPr>
        <p:txBody>
          <a:bodyPr wrap="none" anchor="ctr"/>
          <a:lstStyle/>
          <a:p>
            <a:pPr eaLnBrk="1" hangingPunct="1"/>
            <a:endParaRPr lang="es-ES"/>
          </a:p>
        </p:txBody>
      </p:sp>
      <p:sp useBgFill="1">
        <p:nvSpPr>
          <p:cNvPr id="25622" name="AutoShape 22"/>
          <p:cNvSpPr>
            <a:spLocks noChangeArrowheads="1"/>
          </p:cNvSpPr>
          <p:nvPr/>
        </p:nvSpPr>
        <p:spPr bwMode="auto">
          <a:xfrm rot="-1796532">
            <a:off x="6172200" y="2667000"/>
            <a:ext cx="304800" cy="762000"/>
          </a:xfrm>
          <a:prstGeom prst="downArrow">
            <a:avLst>
              <a:gd name="adj1" fmla="val 50000"/>
              <a:gd name="adj2" fmla="val 62500"/>
            </a:avLst>
          </a:prstGeom>
          <a:ln w="9525" algn="ctr">
            <a:solidFill>
              <a:srgbClr val="A50021"/>
            </a:solidFill>
            <a:miter lim="800000"/>
            <a:headEnd/>
            <a:tailEnd/>
          </a:ln>
          <a:effectLst/>
        </p:spPr>
        <p:txBody>
          <a:bodyPr wrap="none" anchor="ctr"/>
          <a:lstStyle/>
          <a:p>
            <a:pPr eaLnBrk="1" hangingPunct="1"/>
            <a:endParaRPr lang="es-ES"/>
          </a:p>
        </p:txBody>
      </p:sp>
      <p:sp>
        <p:nvSpPr>
          <p:cNvPr id="25623" name="Line 23"/>
          <p:cNvSpPr>
            <a:spLocks noChangeShapeType="1"/>
          </p:cNvSpPr>
          <p:nvPr/>
        </p:nvSpPr>
        <p:spPr bwMode="auto">
          <a:xfrm rot="16864652" flipH="1">
            <a:off x="7461250" y="4829175"/>
            <a:ext cx="354013" cy="760413"/>
          </a:xfrm>
          <a:prstGeom prst="line">
            <a:avLst/>
          </a:prstGeom>
          <a:noFill/>
          <a:ln w="9525">
            <a:solidFill>
              <a:schemeClr val="bg1"/>
            </a:solidFill>
            <a:round/>
            <a:headEnd/>
            <a:tailEnd type="triangle" w="med" len="med"/>
          </a:ln>
          <a:effectLst/>
        </p:spPr>
        <p:txBody>
          <a:bodyPr/>
          <a:lstStyle/>
          <a:p>
            <a:endParaRPr lang="es-ES"/>
          </a:p>
        </p:txBody>
      </p:sp>
      <p:sp>
        <p:nvSpPr>
          <p:cNvPr id="25624" name="Line 24"/>
          <p:cNvSpPr>
            <a:spLocks noChangeShapeType="1"/>
          </p:cNvSpPr>
          <p:nvPr/>
        </p:nvSpPr>
        <p:spPr bwMode="auto">
          <a:xfrm rot="19103860" flipH="1">
            <a:off x="6553200" y="5029200"/>
            <a:ext cx="517525" cy="568325"/>
          </a:xfrm>
          <a:prstGeom prst="line">
            <a:avLst/>
          </a:prstGeom>
          <a:noFill/>
          <a:ln w="9525">
            <a:solidFill>
              <a:schemeClr val="bg1"/>
            </a:solidFill>
            <a:round/>
            <a:headEnd/>
            <a:tailEnd type="triangle" w="med" len="med"/>
          </a:ln>
          <a:effectLst/>
        </p:spPr>
        <p:txBody>
          <a:bodyPr/>
          <a:lstStyle/>
          <a:p>
            <a:endParaRPr lang="es-ES"/>
          </a:p>
        </p:txBody>
      </p:sp>
      <p:sp>
        <p:nvSpPr>
          <p:cNvPr id="25625" name="Text Box 25"/>
          <p:cNvSpPr txBox="1">
            <a:spLocks noChangeArrowheads="1"/>
          </p:cNvSpPr>
          <p:nvPr/>
        </p:nvSpPr>
        <p:spPr bwMode="auto">
          <a:xfrm>
            <a:off x="6156325" y="5661025"/>
            <a:ext cx="1524000" cy="457200"/>
          </a:xfrm>
          <a:prstGeom prst="rect">
            <a:avLst/>
          </a:prstGeom>
          <a:noFill/>
          <a:ln w="9525" algn="ctr">
            <a:noFill/>
            <a:miter lim="800000"/>
            <a:headEnd/>
            <a:tailEnd/>
          </a:ln>
          <a:effectLst/>
        </p:spPr>
        <p:txBody>
          <a:bodyPr>
            <a:spAutoFit/>
          </a:bodyPr>
          <a:lstStyle/>
          <a:p>
            <a:pPr algn="ctr" eaLnBrk="1" hangingPunct="1">
              <a:spcBef>
                <a:spcPct val="50000"/>
              </a:spcBef>
            </a:pPr>
            <a:r>
              <a:rPr lang="es-ES_tradnl" sz="2400" dirty="0">
                <a:latin typeface="Times New Roman" pitchFamily="18" charset="0"/>
              </a:rPr>
              <a:t>Dudan</a:t>
            </a:r>
          </a:p>
        </p:txBody>
      </p:sp>
      <p:sp>
        <p:nvSpPr>
          <p:cNvPr id="25626" name="Line 26"/>
          <p:cNvSpPr>
            <a:spLocks noChangeShapeType="1"/>
          </p:cNvSpPr>
          <p:nvPr/>
        </p:nvSpPr>
        <p:spPr bwMode="auto">
          <a:xfrm>
            <a:off x="2438400" y="5486400"/>
            <a:ext cx="381000" cy="609600"/>
          </a:xfrm>
          <a:prstGeom prst="line">
            <a:avLst/>
          </a:prstGeom>
          <a:noFill/>
          <a:ln w="9525">
            <a:solidFill>
              <a:schemeClr val="bg1"/>
            </a:solidFill>
            <a:round/>
            <a:headEnd/>
            <a:tailEnd type="triangle" w="med" len="med"/>
          </a:ln>
          <a:effectLst/>
        </p:spPr>
        <p:txBody>
          <a:bodyPr/>
          <a:lstStyle/>
          <a:p>
            <a:endParaRPr lang="es-E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5604"/>
                                        </p:tgtEl>
                                        <p:attrNameLst>
                                          <p:attrName>style.visibility</p:attrName>
                                        </p:attrNameLst>
                                      </p:cBhvr>
                                      <p:to>
                                        <p:strVal val="visible"/>
                                      </p:to>
                                    </p:set>
                                    <p:animEffect transition="in" filter="blinds(horizontal)">
                                      <p:cBhvr>
                                        <p:cTn id="7" dur="1000"/>
                                        <p:tgtEl>
                                          <p:spTgt spid="256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1" presetClass="entr" presetSubtype="0" fill="hold" grpId="0" nodeType="clickEffect">
                                  <p:stCondLst>
                                    <p:cond delay="0"/>
                                  </p:stCondLst>
                                  <p:childTnLst>
                                    <p:set>
                                      <p:cBhvr>
                                        <p:cTn id="11" dur="1" fill="hold">
                                          <p:stCondLst>
                                            <p:cond delay="0"/>
                                          </p:stCondLst>
                                        </p:cTn>
                                        <p:tgtEl>
                                          <p:spTgt spid="25608"/>
                                        </p:tgtEl>
                                        <p:attrNameLst>
                                          <p:attrName>style.visibility</p:attrName>
                                        </p:attrNameLst>
                                      </p:cBhvr>
                                      <p:to>
                                        <p:strVal val="visible"/>
                                      </p:to>
                                    </p:set>
                                    <p:animEffect transition="in" filter="fade">
                                      <p:cBhvr>
                                        <p:cTn id="12" dur="770" decel="100000"/>
                                        <p:tgtEl>
                                          <p:spTgt spid="25608"/>
                                        </p:tgtEl>
                                      </p:cBhvr>
                                    </p:animEffect>
                                    <p:animScale>
                                      <p:cBhvr>
                                        <p:cTn id="13" dur="770" decel="100000"/>
                                        <p:tgtEl>
                                          <p:spTgt spid="25608"/>
                                        </p:tgtEl>
                                      </p:cBhvr>
                                      <p:from x="10000" y="10000"/>
                                      <p:to x="200000" y="450000"/>
                                    </p:animScale>
                                    <p:animScale>
                                      <p:cBhvr>
                                        <p:cTn id="14" dur="1230" accel="100000" fill="hold">
                                          <p:stCondLst>
                                            <p:cond delay="770"/>
                                          </p:stCondLst>
                                        </p:cTn>
                                        <p:tgtEl>
                                          <p:spTgt spid="25608"/>
                                        </p:tgtEl>
                                      </p:cBhvr>
                                      <p:from x="200000" y="450000"/>
                                      <p:to x="100000" y="100000"/>
                                    </p:animScale>
                                    <p:set>
                                      <p:cBhvr>
                                        <p:cTn id="15" dur="770" fill="hold"/>
                                        <p:tgtEl>
                                          <p:spTgt spid="25608"/>
                                        </p:tgtEl>
                                        <p:attrNameLst>
                                          <p:attrName>ppt_x</p:attrName>
                                        </p:attrNameLst>
                                      </p:cBhvr>
                                      <p:to>
                                        <p:strVal val="(0.5)"/>
                                      </p:to>
                                    </p:set>
                                    <p:anim from="(0.5)" to="(#ppt_x)" calcmode="lin" valueType="num">
                                      <p:cBhvr>
                                        <p:cTn id="16" dur="1230" accel="100000" fill="hold">
                                          <p:stCondLst>
                                            <p:cond delay="770"/>
                                          </p:stCondLst>
                                        </p:cTn>
                                        <p:tgtEl>
                                          <p:spTgt spid="25608"/>
                                        </p:tgtEl>
                                        <p:attrNameLst>
                                          <p:attrName>ppt_x</p:attrName>
                                        </p:attrNameLst>
                                      </p:cBhvr>
                                    </p:anim>
                                    <p:set>
                                      <p:cBhvr>
                                        <p:cTn id="17" dur="770" fill="hold"/>
                                        <p:tgtEl>
                                          <p:spTgt spid="25608"/>
                                        </p:tgtEl>
                                        <p:attrNameLst>
                                          <p:attrName>ppt_y</p:attrName>
                                        </p:attrNameLst>
                                      </p:cBhvr>
                                      <p:to>
                                        <p:strVal val="(#ppt_y+0.4)"/>
                                      </p:to>
                                    </p:set>
                                    <p:anim from="(#ppt_y+0.4)" to="(#ppt_y)" calcmode="lin" valueType="num">
                                      <p:cBhvr>
                                        <p:cTn id="18" dur="1230" accel="100000" fill="hold">
                                          <p:stCondLst>
                                            <p:cond delay="770"/>
                                          </p:stCondLst>
                                        </p:cTn>
                                        <p:tgtEl>
                                          <p:spTgt spid="25608"/>
                                        </p:tgtEl>
                                        <p:attrNameLst>
                                          <p:attrName>ppt_y</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25610"/>
                                        </p:tgtEl>
                                        <p:attrNameLst>
                                          <p:attrName>style.visibility</p:attrName>
                                        </p:attrNameLst>
                                      </p:cBhvr>
                                      <p:to>
                                        <p:strVal val="visible"/>
                                      </p:to>
                                    </p:set>
                                    <p:animEffect transition="in" filter="fade">
                                      <p:cBhvr>
                                        <p:cTn id="23" dur="1000"/>
                                        <p:tgtEl>
                                          <p:spTgt spid="25610"/>
                                        </p:tgtEl>
                                      </p:cBhvr>
                                    </p:animEffect>
                                    <p:anim calcmode="lin" valueType="num">
                                      <p:cBhvr>
                                        <p:cTn id="24" dur="1000" fill="hold"/>
                                        <p:tgtEl>
                                          <p:spTgt spid="25610"/>
                                        </p:tgtEl>
                                        <p:attrNameLst>
                                          <p:attrName>ppt_x</p:attrName>
                                        </p:attrNameLst>
                                      </p:cBhvr>
                                      <p:tavLst>
                                        <p:tav tm="0">
                                          <p:val>
                                            <p:strVal val="#ppt_x"/>
                                          </p:val>
                                        </p:tav>
                                        <p:tav tm="100000">
                                          <p:val>
                                            <p:strVal val="#ppt_x"/>
                                          </p:val>
                                        </p:tav>
                                      </p:tavLst>
                                    </p:anim>
                                    <p:anim calcmode="lin" valueType="num">
                                      <p:cBhvr>
                                        <p:cTn id="25" dur="1000" fill="hold"/>
                                        <p:tgtEl>
                                          <p:spTgt spid="25610"/>
                                        </p:tgtEl>
                                        <p:attrNameLst>
                                          <p:attrName>ppt_y</p:attrName>
                                        </p:attrNameLst>
                                      </p:cBhvr>
                                      <p:tavLst>
                                        <p:tav tm="0">
                                          <p:val>
                                            <p:strVal val="#ppt_y-.1"/>
                                          </p:val>
                                        </p:tav>
                                        <p:tav tm="100000">
                                          <p:val>
                                            <p:strVal val="#ppt_y"/>
                                          </p:val>
                                        </p:tav>
                                      </p:tavLst>
                                    </p:anim>
                                  </p:childTnLst>
                                </p:cTn>
                              </p:par>
                            </p:childTnLst>
                          </p:cTn>
                        </p:par>
                        <p:par>
                          <p:cTn id="26" fill="hold" nodeType="afterGroup">
                            <p:stCondLst>
                              <p:cond delay="1000"/>
                            </p:stCondLst>
                            <p:childTnLst>
                              <p:par>
                                <p:cTn id="27" presetID="3" presetClass="entr" presetSubtype="10" fill="hold" grpId="0" nodeType="afterEffect">
                                  <p:stCondLst>
                                    <p:cond delay="0"/>
                                  </p:stCondLst>
                                  <p:childTnLst>
                                    <p:set>
                                      <p:cBhvr>
                                        <p:cTn id="28" dur="1" fill="hold">
                                          <p:stCondLst>
                                            <p:cond delay="0"/>
                                          </p:stCondLst>
                                        </p:cTn>
                                        <p:tgtEl>
                                          <p:spTgt spid="25605"/>
                                        </p:tgtEl>
                                        <p:attrNameLst>
                                          <p:attrName>style.visibility</p:attrName>
                                        </p:attrNameLst>
                                      </p:cBhvr>
                                      <p:to>
                                        <p:strVal val="visible"/>
                                      </p:to>
                                    </p:set>
                                    <p:animEffect transition="in" filter="blinds(horizontal)">
                                      <p:cBhvr>
                                        <p:cTn id="29" dur="1000"/>
                                        <p:tgtEl>
                                          <p:spTgt spid="25605"/>
                                        </p:tgtEl>
                                      </p:cBhvr>
                                    </p:animEffect>
                                  </p:childTnLst>
                                </p:cTn>
                              </p:par>
                            </p:childTnLst>
                          </p:cTn>
                        </p:par>
                        <p:par>
                          <p:cTn id="30" fill="hold" nodeType="afterGroup">
                            <p:stCondLst>
                              <p:cond delay="2000"/>
                            </p:stCondLst>
                            <p:childTnLst>
                              <p:par>
                                <p:cTn id="31" presetID="2" presetClass="entr" presetSubtype="4" fill="hold" grpId="0" nodeType="afterEffect">
                                  <p:stCondLst>
                                    <p:cond delay="0"/>
                                  </p:stCondLst>
                                  <p:childTnLst>
                                    <p:set>
                                      <p:cBhvr>
                                        <p:cTn id="32" dur="1" fill="hold">
                                          <p:stCondLst>
                                            <p:cond delay="0"/>
                                          </p:stCondLst>
                                        </p:cTn>
                                        <p:tgtEl>
                                          <p:spTgt spid="25621"/>
                                        </p:tgtEl>
                                        <p:attrNameLst>
                                          <p:attrName>style.visibility</p:attrName>
                                        </p:attrNameLst>
                                      </p:cBhvr>
                                      <p:to>
                                        <p:strVal val="visible"/>
                                      </p:to>
                                    </p:set>
                                    <p:anim calcmode="lin" valueType="num">
                                      <p:cBhvr additive="base">
                                        <p:cTn id="33" dur="1000" fill="hold"/>
                                        <p:tgtEl>
                                          <p:spTgt spid="25621"/>
                                        </p:tgtEl>
                                        <p:attrNameLst>
                                          <p:attrName>ppt_x</p:attrName>
                                        </p:attrNameLst>
                                      </p:cBhvr>
                                      <p:tavLst>
                                        <p:tav tm="0">
                                          <p:val>
                                            <p:strVal val="#ppt_x"/>
                                          </p:val>
                                        </p:tav>
                                        <p:tav tm="100000">
                                          <p:val>
                                            <p:strVal val="#ppt_x"/>
                                          </p:val>
                                        </p:tav>
                                      </p:tavLst>
                                    </p:anim>
                                    <p:anim calcmode="lin" valueType="num">
                                      <p:cBhvr additive="base">
                                        <p:cTn id="34" dur="1000" fill="hold"/>
                                        <p:tgtEl>
                                          <p:spTgt spid="25621"/>
                                        </p:tgtEl>
                                        <p:attrNameLst>
                                          <p:attrName>ppt_y</p:attrName>
                                        </p:attrNameLst>
                                      </p:cBhvr>
                                      <p:tavLst>
                                        <p:tav tm="0">
                                          <p:val>
                                            <p:strVal val="1+#ppt_h/2"/>
                                          </p:val>
                                        </p:tav>
                                        <p:tav tm="100000">
                                          <p:val>
                                            <p:strVal val="#ppt_y"/>
                                          </p:val>
                                        </p:tav>
                                      </p:tavLst>
                                    </p:anim>
                                  </p:childTnLst>
                                </p:cTn>
                              </p:par>
                            </p:childTnLst>
                          </p:cTn>
                        </p:par>
                        <p:par>
                          <p:cTn id="35" fill="hold" nodeType="afterGroup">
                            <p:stCondLst>
                              <p:cond delay="3000"/>
                            </p:stCondLst>
                            <p:childTnLst>
                              <p:par>
                                <p:cTn id="36" presetID="2" presetClass="entr" presetSubtype="4" fill="hold" grpId="0" nodeType="afterEffect">
                                  <p:stCondLst>
                                    <p:cond delay="0"/>
                                  </p:stCondLst>
                                  <p:childTnLst>
                                    <p:set>
                                      <p:cBhvr>
                                        <p:cTn id="37" dur="1" fill="hold">
                                          <p:stCondLst>
                                            <p:cond delay="0"/>
                                          </p:stCondLst>
                                        </p:cTn>
                                        <p:tgtEl>
                                          <p:spTgt spid="25622"/>
                                        </p:tgtEl>
                                        <p:attrNameLst>
                                          <p:attrName>style.visibility</p:attrName>
                                        </p:attrNameLst>
                                      </p:cBhvr>
                                      <p:to>
                                        <p:strVal val="visible"/>
                                      </p:to>
                                    </p:set>
                                    <p:anim calcmode="lin" valueType="num">
                                      <p:cBhvr additive="base">
                                        <p:cTn id="38" dur="1000" fill="hold"/>
                                        <p:tgtEl>
                                          <p:spTgt spid="25622"/>
                                        </p:tgtEl>
                                        <p:attrNameLst>
                                          <p:attrName>ppt_x</p:attrName>
                                        </p:attrNameLst>
                                      </p:cBhvr>
                                      <p:tavLst>
                                        <p:tav tm="0">
                                          <p:val>
                                            <p:strVal val="#ppt_x"/>
                                          </p:val>
                                        </p:tav>
                                        <p:tav tm="100000">
                                          <p:val>
                                            <p:strVal val="#ppt_x"/>
                                          </p:val>
                                        </p:tav>
                                      </p:tavLst>
                                    </p:anim>
                                    <p:anim calcmode="lin" valueType="num">
                                      <p:cBhvr additive="base">
                                        <p:cTn id="39" dur="1000" fill="hold"/>
                                        <p:tgtEl>
                                          <p:spTgt spid="25622"/>
                                        </p:tgtEl>
                                        <p:attrNameLst>
                                          <p:attrName>ppt_y</p:attrName>
                                        </p:attrNameLst>
                                      </p:cBhvr>
                                      <p:tavLst>
                                        <p:tav tm="0">
                                          <p:val>
                                            <p:strVal val="1+#ppt_h/2"/>
                                          </p:val>
                                        </p:tav>
                                        <p:tav tm="100000">
                                          <p:val>
                                            <p:strVal val="#ppt_y"/>
                                          </p:val>
                                        </p:tav>
                                      </p:tavLst>
                                    </p:anim>
                                  </p:childTnLst>
                                </p:cTn>
                              </p:par>
                            </p:childTnLst>
                          </p:cTn>
                        </p:par>
                        <p:par>
                          <p:cTn id="40" fill="hold" nodeType="afterGroup">
                            <p:stCondLst>
                              <p:cond delay="4000"/>
                            </p:stCondLst>
                            <p:childTnLst>
                              <p:par>
                                <p:cTn id="41" presetID="4" presetClass="entr" presetSubtype="16" fill="hold" grpId="0" nodeType="afterEffect">
                                  <p:stCondLst>
                                    <p:cond delay="0"/>
                                  </p:stCondLst>
                                  <p:childTnLst>
                                    <p:set>
                                      <p:cBhvr>
                                        <p:cTn id="42" dur="1" fill="hold">
                                          <p:stCondLst>
                                            <p:cond delay="0"/>
                                          </p:stCondLst>
                                        </p:cTn>
                                        <p:tgtEl>
                                          <p:spTgt spid="25603"/>
                                        </p:tgtEl>
                                        <p:attrNameLst>
                                          <p:attrName>style.visibility</p:attrName>
                                        </p:attrNameLst>
                                      </p:cBhvr>
                                      <p:to>
                                        <p:strVal val="visible"/>
                                      </p:to>
                                    </p:set>
                                    <p:animEffect transition="in" filter="box(in)">
                                      <p:cBhvr>
                                        <p:cTn id="43" dur="1000"/>
                                        <p:tgtEl>
                                          <p:spTgt spid="25603"/>
                                        </p:tgtEl>
                                      </p:cBhvr>
                                    </p:animEffect>
                                  </p:childTnLst>
                                </p:cTn>
                              </p:par>
                            </p:childTnLst>
                          </p:cTn>
                        </p:par>
                        <p:par>
                          <p:cTn id="44" fill="hold" nodeType="afterGroup">
                            <p:stCondLst>
                              <p:cond delay="5000"/>
                            </p:stCondLst>
                            <p:childTnLst>
                              <p:par>
                                <p:cTn id="45" presetID="4" presetClass="entr" presetSubtype="16" fill="hold" grpId="0" nodeType="afterEffect">
                                  <p:stCondLst>
                                    <p:cond delay="0"/>
                                  </p:stCondLst>
                                  <p:childTnLst>
                                    <p:set>
                                      <p:cBhvr>
                                        <p:cTn id="46" dur="1" fill="hold">
                                          <p:stCondLst>
                                            <p:cond delay="0"/>
                                          </p:stCondLst>
                                        </p:cTn>
                                        <p:tgtEl>
                                          <p:spTgt spid="25602"/>
                                        </p:tgtEl>
                                        <p:attrNameLst>
                                          <p:attrName>style.visibility</p:attrName>
                                        </p:attrNameLst>
                                      </p:cBhvr>
                                      <p:to>
                                        <p:strVal val="visible"/>
                                      </p:to>
                                    </p:set>
                                    <p:animEffect transition="in" filter="box(in)">
                                      <p:cBhvr>
                                        <p:cTn id="47" dur="1000"/>
                                        <p:tgtEl>
                                          <p:spTgt spid="2560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7" presetClass="entr" presetSubtype="0" fill="hold" grpId="0" nodeType="clickEffect">
                                  <p:stCondLst>
                                    <p:cond delay="0"/>
                                  </p:stCondLst>
                                  <p:iterate type="lt">
                                    <p:tmPct val="50000"/>
                                  </p:iterate>
                                  <p:childTnLst>
                                    <p:set>
                                      <p:cBhvr>
                                        <p:cTn id="51" dur="1" fill="hold">
                                          <p:stCondLst>
                                            <p:cond delay="0"/>
                                          </p:stCondLst>
                                        </p:cTn>
                                        <p:tgtEl>
                                          <p:spTgt spid="25609"/>
                                        </p:tgtEl>
                                        <p:attrNameLst>
                                          <p:attrName>style.visibility</p:attrName>
                                        </p:attrNameLst>
                                      </p:cBhvr>
                                      <p:to>
                                        <p:strVal val="visible"/>
                                      </p:to>
                                    </p:set>
                                    <p:anim calcmode="discrete" valueType="clr">
                                      <p:cBhvr override="childStyle">
                                        <p:cTn id="52" dur="80"/>
                                        <p:tgtEl>
                                          <p:spTgt spid="25609"/>
                                        </p:tgtEl>
                                        <p:attrNameLst>
                                          <p:attrName>style.color</p:attrName>
                                        </p:attrNameLst>
                                      </p:cBhvr>
                                      <p:tavLst>
                                        <p:tav tm="0">
                                          <p:val>
                                            <p:clrVal>
                                              <a:schemeClr val="accent2"/>
                                            </p:clrVal>
                                          </p:val>
                                        </p:tav>
                                        <p:tav tm="50000">
                                          <p:val>
                                            <p:clrVal>
                                              <a:schemeClr val="hlink"/>
                                            </p:clrVal>
                                          </p:val>
                                        </p:tav>
                                      </p:tavLst>
                                    </p:anim>
                                    <p:anim calcmode="discrete" valueType="clr">
                                      <p:cBhvr>
                                        <p:cTn id="53" dur="80"/>
                                        <p:tgtEl>
                                          <p:spTgt spid="25609"/>
                                        </p:tgtEl>
                                        <p:attrNameLst>
                                          <p:attrName>fillcolor</p:attrName>
                                        </p:attrNameLst>
                                      </p:cBhvr>
                                      <p:tavLst>
                                        <p:tav tm="0">
                                          <p:val>
                                            <p:clrVal>
                                              <a:schemeClr val="accent2"/>
                                            </p:clrVal>
                                          </p:val>
                                        </p:tav>
                                        <p:tav tm="50000">
                                          <p:val>
                                            <p:clrVal>
                                              <a:schemeClr val="hlink"/>
                                            </p:clrVal>
                                          </p:val>
                                        </p:tav>
                                      </p:tavLst>
                                    </p:anim>
                                    <p:set>
                                      <p:cBhvr>
                                        <p:cTn id="54" dur="80"/>
                                        <p:tgtEl>
                                          <p:spTgt spid="25609"/>
                                        </p:tgtEl>
                                        <p:attrNameLst>
                                          <p:attrName>fill.type</p:attrName>
                                        </p:attrNameLst>
                                      </p:cBhvr>
                                      <p:to>
                                        <p:strVal val="solid"/>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25611"/>
                                        </p:tgtEl>
                                        <p:attrNameLst>
                                          <p:attrName>style.visibility</p:attrName>
                                        </p:attrNameLst>
                                      </p:cBhvr>
                                      <p:to>
                                        <p:strVal val="visible"/>
                                      </p:to>
                                    </p:set>
                                    <p:animEffect transition="in" filter="fade">
                                      <p:cBhvr>
                                        <p:cTn id="59" dur="1000"/>
                                        <p:tgtEl>
                                          <p:spTgt spid="25611"/>
                                        </p:tgtEl>
                                      </p:cBhvr>
                                    </p:animEffect>
                                  </p:childTnLst>
                                </p:cTn>
                              </p:par>
                            </p:childTnLst>
                          </p:cTn>
                        </p:par>
                        <p:par>
                          <p:cTn id="60" fill="hold" nodeType="afterGroup">
                            <p:stCondLst>
                              <p:cond delay="1000"/>
                            </p:stCondLst>
                            <p:childTnLst>
                              <p:par>
                                <p:cTn id="61" presetID="24" presetClass="entr" presetSubtype="0" fill="hold" grpId="0" nodeType="afterEffect">
                                  <p:stCondLst>
                                    <p:cond delay="0"/>
                                  </p:stCondLst>
                                  <p:childTnLst>
                                    <p:set>
                                      <p:cBhvr>
                                        <p:cTn id="62" dur="1" fill="hold">
                                          <p:stCondLst>
                                            <p:cond delay="0"/>
                                          </p:stCondLst>
                                        </p:cTn>
                                        <p:tgtEl>
                                          <p:spTgt spid="25612"/>
                                        </p:tgtEl>
                                        <p:attrNameLst>
                                          <p:attrName>style.visibility</p:attrName>
                                        </p:attrNameLst>
                                      </p:cBhvr>
                                      <p:to>
                                        <p:strVal val="visible"/>
                                      </p:to>
                                    </p:set>
                                    <p:anim to="" calcmode="lin" valueType="num">
                                      <p:cBhvr>
                                        <p:cTn id="63" dur="1" fill="hold"/>
                                        <p:tgtEl>
                                          <p:spTgt spid="25612"/>
                                        </p:tgtEl>
                                        <p:attrNameLst>
                                          <p:attrName/>
                                        </p:attrNameLst>
                                      </p:cBhvr>
                                    </p:anim>
                                  </p:childTnLst>
                                </p:cTn>
                              </p:par>
                            </p:childTnLst>
                          </p:cTn>
                        </p:par>
                        <p:par>
                          <p:cTn id="64" fill="hold" nodeType="afterGroup">
                            <p:stCondLst>
                              <p:cond delay="1000"/>
                            </p:stCondLst>
                            <p:childTnLst>
                              <p:par>
                                <p:cTn id="65" presetID="54" presetClass="entr" presetSubtype="0" accel="100000" fill="hold" grpId="0" nodeType="afterEffect">
                                  <p:stCondLst>
                                    <p:cond delay="0"/>
                                  </p:stCondLst>
                                  <p:childTnLst>
                                    <p:set>
                                      <p:cBhvr>
                                        <p:cTn id="66" dur="1" fill="hold">
                                          <p:stCondLst>
                                            <p:cond delay="0"/>
                                          </p:stCondLst>
                                        </p:cTn>
                                        <p:tgtEl>
                                          <p:spTgt spid="25615"/>
                                        </p:tgtEl>
                                        <p:attrNameLst>
                                          <p:attrName>style.visibility</p:attrName>
                                        </p:attrNameLst>
                                      </p:cBhvr>
                                      <p:to>
                                        <p:strVal val="visible"/>
                                      </p:to>
                                    </p:set>
                                    <p:anim calcmode="lin" valueType="num">
                                      <p:cBhvr>
                                        <p:cTn id="67" dur="1000" fill="hold"/>
                                        <p:tgtEl>
                                          <p:spTgt spid="25615"/>
                                        </p:tgtEl>
                                        <p:attrNameLst>
                                          <p:attrName>ppt_w</p:attrName>
                                        </p:attrNameLst>
                                      </p:cBhvr>
                                      <p:tavLst>
                                        <p:tav tm="0">
                                          <p:val>
                                            <p:strVal val="#ppt_w*0.05"/>
                                          </p:val>
                                        </p:tav>
                                        <p:tav tm="100000">
                                          <p:val>
                                            <p:strVal val="#ppt_w"/>
                                          </p:val>
                                        </p:tav>
                                      </p:tavLst>
                                    </p:anim>
                                    <p:anim calcmode="lin" valueType="num">
                                      <p:cBhvr>
                                        <p:cTn id="68" dur="1000" fill="hold"/>
                                        <p:tgtEl>
                                          <p:spTgt spid="25615"/>
                                        </p:tgtEl>
                                        <p:attrNameLst>
                                          <p:attrName>ppt_h</p:attrName>
                                        </p:attrNameLst>
                                      </p:cBhvr>
                                      <p:tavLst>
                                        <p:tav tm="0">
                                          <p:val>
                                            <p:strVal val="#ppt_h"/>
                                          </p:val>
                                        </p:tav>
                                        <p:tav tm="100000">
                                          <p:val>
                                            <p:strVal val="#ppt_h"/>
                                          </p:val>
                                        </p:tav>
                                      </p:tavLst>
                                    </p:anim>
                                    <p:anim calcmode="lin" valueType="num">
                                      <p:cBhvr>
                                        <p:cTn id="69" dur="1000" fill="hold"/>
                                        <p:tgtEl>
                                          <p:spTgt spid="25615"/>
                                        </p:tgtEl>
                                        <p:attrNameLst>
                                          <p:attrName>ppt_x</p:attrName>
                                        </p:attrNameLst>
                                      </p:cBhvr>
                                      <p:tavLst>
                                        <p:tav tm="0">
                                          <p:val>
                                            <p:strVal val="#ppt_x-.2"/>
                                          </p:val>
                                        </p:tav>
                                        <p:tav tm="100000">
                                          <p:val>
                                            <p:strVal val="#ppt_x"/>
                                          </p:val>
                                        </p:tav>
                                      </p:tavLst>
                                    </p:anim>
                                    <p:anim calcmode="lin" valueType="num">
                                      <p:cBhvr>
                                        <p:cTn id="70" dur="1000" fill="hold"/>
                                        <p:tgtEl>
                                          <p:spTgt spid="25615"/>
                                        </p:tgtEl>
                                        <p:attrNameLst>
                                          <p:attrName>ppt_y</p:attrName>
                                        </p:attrNameLst>
                                      </p:cBhvr>
                                      <p:tavLst>
                                        <p:tav tm="0">
                                          <p:val>
                                            <p:strVal val="#ppt_y"/>
                                          </p:val>
                                        </p:tav>
                                        <p:tav tm="100000">
                                          <p:val>
                                            <p:strVal val="#ppt_y"/>
                                          </p:val>
                                        </p:tav>
                                      </p:tavLst>
                                    </p:anim>
                                    <p:animEffect transition="in" filter="fade">
                                      <p:cBhvr>
                                        <p:cTn id="71" dur="1000"/>
                                        <p:tgtEl>
                                          <p:spTgt spid="25615"/>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54" presetClass="entr" presetSubtype="0" accel="100000" fill="hold" grpId="0" nodeType="clickEffect">
                                  <p:stCondLst>
                                    <p:cond delay="0"/>
                                  </p:stCondLst>
                                  <p:childTnLst>
                                    <p:set>
                                      <p:cBhvr>
                                        <p:cTn id="75" dur="1" fill="hold">
                                          <p:stCondLst>
                                            <p:cond delay="0"/>
                                          </p:stCondLst>
                                        </p:cTn>
                                        <p:tgtEl>
                                          <p:spTgt spid="25613"/>
                                        </p:tgtEl>
                                        <p:attrNameLst>
                                          <p:attrName>style.visibility</p:attrName>
                                        </p:attrNameLst>
                                      </p:cBhvr>
                                      <p:to>
                                        <p:strVal val="visible"/>
                                      </p:to>
                                    </p:set>
                                    <p:anim calcmode="lin" valueType="num">
                                      <p:cBhvr>
                                        <p:cTn id="76" dur="1000" fill="hold"/>
                                        <p:tgtEl>
                                          <p:spTgt spid="25613"/>
                                        </p:tgtEl>
                                        <p:attrNameLst>
                                          <p:attrName>ppt_w</p:attrName>
                                        </p:attrNameLst>
                                      </p:cBhvr>
                                      <p:tavLst>
                                        <p:tav tm="0">
                                          <p:val>
                                            <p:strVal val="#ppt_w*0.05"/>
                                          </p:val>
                                        </p:tav>
                                        <p:tav tm="100000">
                                          <p:val>
                                            <p:strVal val="#ppt_w"/>
                                          </p:val>
                                        </p:tav>
                                      </p:tavLst>
                                    </p:anim>
                                    <p:anim calcmode="lin" valueType="num">
                                      <p:cBhvr>
                                        <p:cTn id="77" dur="1000" fill="hold"/>
                                        <p:tgtEl>
                                          <p:spTgt spid="25613"/>
                                        </p:tgtEl>
                                        <p:attrNameLst>
                                          <p:attrName>ppt_h</p:attrName>
                                        </p:attrNameLst>
                                      </p:cBhvr>
                                      <p:tavLst>
                                        <p:tav tm="0">
                                          <p:val>
                                            <p:strVal val="#ppt_h"/>
                                          </p:val>
                                        </p:tav>
                                        <p:tav tm="100000">
                                          <p:val>
                                            <p:strVal val="#ppt_h"/>
                                          </p:val>
                                        </p:tav>
                                      </p:tavLst>
                                    </p:anim>
                                    <p:anim calcmode="lin" valueType="num">
                                      <p:cBhvr>
                                        <p:cTn id="78" dur="1000" fill="hold"/>
                                        <p:tgtEl>
                                          <p:spTgt spid="25613"/>
                                        </p:tgtEl>
                                        <p:attrNameLst>
                                          <p:attrName>ppt_x</p:attrName>
                                        </p:attrNameLst>
                                      </p:cBhvr>
                                      <p:tavLst>
                                        <p:tav tm="0">
                                          <p:val>
                                            <p:strVal val="#ppt_x-.2"/>
                                          </p:val>
                                        </p:tav>
                                        <p:tav tm="100000">
                                          <p:val>
                                            <p:strVal val="#ppt_x"/>
                                          </p:val>
                                        </p:tav>
                                      </p:tavLst>
                                    </p:anim>
                                    <p:anim calcmode="lin" valueType="num">
                                      <p:cBhvr>
                                        <p:cTn id="79" dur="1000" fill="hold"/>
                                        <p:tgtEl>
                                          <p:spTgt spid="25613"/>
                                        </p:tgtEl>
                                        <p:attrNameLst>
                                          <p:attrName>ppt_y</p:attrName>
                                        </p:attrNameLst>
                                      </p:cBhvr>
                                      <p:tavLst>
                                        <p:tav tm="0">
                                          <p:val>
                                            <p:strVal val="#ppt_y"/>
                                          </p:val>
                                        </p:tav>
                                        <p:tav tm="100000">
                                          <p:val>
                                            <p:strVal val="#ppt_y"/>
                                          </p:val>
                                        </p:tav>
                                      </p:tavLst>
                                    </p:anim>
                                    <p:animEffect transition="in" filter="fade">
                                      <p:cBhvr>
                                        <p:cTn id="80" dur="1000"/>
                                        <p:tgtEl>
                                          <p:spTgt spid="25613"/>
                                        </p:tgtEl>
                                      </p:cBhvr>
                                    </p:animEffect>
                                  </p:childTnLst>
                                </p:cTn>
                              </p:par>
                            </p:childTnLst>
                          </p:cTn>
                        </p:par>
                        <p:par>
                          <p:cTn id="81" fill="hold" nodeType="afterGroup">
                            <p:stCondLst>
                              <p:cond delay="1000"/>
                            </p:stCondLst>
                            <p:childTnLst>
                              <p:par>
                                <p:cTn id="82" presetID="2" presetClass="entr" presetSubtype="4" fill="hold" grpId="0" nodeType="afterEffect">
                                  <p:stCondLst>
                                    <p:cond delay="0"/>
                                  </p:stCondLst>
                                  <p:childTnLst>
                                    <p:set>
                                      <p:cBhvr>
                                        <p:cTn id="83" dur="1" fill="hold">
                                          <p:stCondLst>
                                            <p:cond delay="0"/>
                                          </p:stCondLst>
                                        </p:cTn>
                                        <p:tgtEl>
                                          <p:spTgt spid="25626"/>
                                        </p:tgtEl>
                                        <p:attrNameLst>
                                          <p:attrName>style.visibility</p:attrName>
                                        </p:attrNameLst>
                                      </p:cBhvr>
                                      <p:to>
                                        <p:strVal val="visible"/>
                                      </p:to>
                                    </p:set>
                                    <p:anim calcmode="lin" valueType="num">
                                      <p:cBhvr additive="base">
                                        <p:cTn id="84" dur="1000" fill="hold"/>
                                        <p:tgtEl>
                                          <p:spTgt spid="25626"/>
                                        </p:tgtEl>
                                        <p:attrNameLst>
                                          <p:attrName>ppt_x</p:attrName>
                                        </p:attrNameLst>
                                      </p:cBhvr>
                                      <p:tavLst>
                                        <p:tav tm="0">
                                          <p:val>
                                            <p:strVal val="#ppt_x"/>
                                          </p:val>
                                        </p:tav>
                                        <p:tav tm="100000">
                                          <p:val>
                                            <p:strVal val="#ppt_x"/>
                                          </p:val>
                                        </p:tav>
                                      </p:tavLst>
                                    </p:anim>
                                    <p:anim calcmode="lin" valueType="num">
                                      <p:cBhvr additive="base">
                                        <p:cTn id="85" dur="1000" fill="hold"/>
                                        <p:tgtEl>
                                          <p:spTgt spid="25626"/>
                                        </p:tgtEl>
                                        <p:attrNameLst>
                                          <p:attrName>ppt_y</p:attrName>
                                        </p:attrNameLst>
                                      </p:cBhvr>
                                      <p:tavLst>
                                        <p:tav tm="0">
                                          <p:val>
                                            <p:strVal val="1+#ppt_h/2"/>
                                          </p:val>
                                        </p:tav>
                                        <p:tav tm="100000">
                                          <p:val>
                                            <p:strVal val="#ppt_y"/>
                                          </p:val>
                                        </p:tav>
                                      </p:tavLst>
                                    </p:anim>
                                  </p:childTnLst>
                                </p:cTn>
                              </p:par>
                            </p:childTnLst>
                          </p:cTn>
                        </p:par>
                      </p:childTnLst>
                    </p:cTn>
                  </p:par>
                  <p:par>
                    <p:cTn id="86" fill="hold" nodeType="clickPar">
                      <p:stCondLst>
                        <p:cond delay="indefinite"/>
                      </p:stCondLst>
                      <p:childTnLst>
                        <p:par>
                          <p:cTn id="87" fill="hold" nodeType="withGroup">
                            <p:stCondLst>
                              <p:cond delay="0"/>
                            </p:stCondLst>
                            <p:childTnLst>
                              <p:par>
                                <p:cTn id="88" presetID="54" presetClass="entr" presetSubtype="0" accel="100000" fill="hold" grpId="0" nodeType="clickEffect">
                                  <p:stCondLst>
                                    <p:cond delay="0"/>
                                  </p:stCondLst>
                                  <p:childTnLst>
                                    <p:set>
                                      <p:cBhvr>
                                        <p:cTn id="89" dur="1" fill="hold">
                                          <p:stCondLst>
                                            <p:cond delay="0"/>
                                          </p:stCondLst>
                                        </p:cTn>
                                        <p:tgtEl>
                                          <p:spTgt spid="25614"/>
                                        </p:tgtEl>
                                        <p:attrNameLst>
                                          <p:attrName>style.visibility</p:attrName>
                                        </p:attrNameLst>
                                      </p:cBhvr>
                                      <p:to>
                                        <p:strVal val="visible"/>
                                      </p:to>
                                    </p:set>
                                    <p:anim calcmode="lin" valueType="num">
                                      <p:cBhvr>
                                        <p:cTn id="90" dur="500" fill="hold"/>
                                        <p:tgtEl>
                                          <p:spTgt spid="25614"/>
                                        </p:tgtEl>
                                        <p:attrNameLst>
                                          <p:attrName>ppt_w</p:attrName>
                                        </p:attrNameLst>
                                      </p:cBhvr>
                                      <p:tavLst>
                                        <p:tav tm="0">
                                          <p:val>
                                            <p:strVal val="#ppt_w*0.05"/>
                                          </p:val>
                                        </p:tav>
                                        <p:tav tm="100000">
                                          <p:val>
                                            <p:strVal val="#ppt_w"/>
                                          </p:val>
                                        </p:tav>
                                      </p:tavLst>
                                    </p:anim>
                                    <p:anim calcmode="lin" valueType="num">
                                      <p:cBhvr>
                                        <p:cTn id="91" dur="500" fill="hold"/>
                                        <p:tgtEl>
                                          <p:spTgt spid="25614"/>
                                        </p:tgtEl>
                                        <p:attrNameLst>
                                          <p:attrName>ppt_h</p:attrName>
                                        </p:attrNameLst>
                                      </p:cBhvr>
                                      <p:tavLst>
                                        <p:tav tm="0">
                                          <p:val>
                                            <p:strVal val="#ppt_h"/>
                                          </p:val>
                                        </p:tav>
                                        <p:tav tm="100000">
                                          <p:val>
                                            <p:strVal val="#ppt_h"/>
                                          </p:val>
                                        </p:tav>
                                      </p:tavLst>
                                    </p:anim>
                                    <p:anim calcmode="lin" valueType="num">
                                      <p:cBhvr>
                                        <p:cTn id="92" dur="500" fill="hold"/>
                                        <p:tgtEl>
                                          <p:spTgt spid="25614"/>
                                        </p:tgtEl>
                                        <p:attrNameLst>
                                          <p:attrName>ppt_x</p:attrName>
                                        </p:attrNameLst>
                                      </p:cBhvr>
                                      <p:tavLst>
                                        <p:tav tm="0">
                                          <p:val>
                                            <p:strVal val="#ppt_x-.2"/>
                                          </p:val>
                                        </p:tav>
                                        <p:tav tm="100000">
                                          <p:val>
                                            <p:strVal val="#ppt_x"/>
                                          </p:val>
                                        </p:tav>
                                      </p:tavLst>
                                    </p:anim>
                                    <p:anim calcmode="lin" valueType="num">
                                      <p:cBhvr>
                                        <p:cTn id="93" dur="500" fill="hold"/>
                                        <p:tgtEl>
                                          <p:spTgt spid="25614"/>
                                        </p:tgtEl>
                                        <p:attrNameLst>
                                          <p:attrName>ppt_y</p:attrName>
                                        </p:attrNameLst>
                                      </p:cBhvr>
                                      <p:tavLst>
                                        <p:tav tm="0">
                                          <p:val>
                                            <p:strVal val="#ppt_y"/>
                                          </p:val>
                                        </p:tav>
                                        <p:tav tm="100000">
                                          <p:val>
                                            <p:strVal val="#ppt_y"/>
                                          </p:val>
                                        </p:tav>
                                      </p:tavLst>
                                    </p:anim>
                                    <p:animEffect transition="in" filter="fade">
                                      <p:cBhvr>
                                        <p:cTn id="94" dur="500"/>
                                        <p:tgtEl>
                                          <p:spTgt spid="25614"/>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10" presetClass="entr" presetSubtype="0" fill="hold" grpId="0" nodeType="clickEffect">
                                  <p:stCondLst>
                                    <p:cond delay="0"/>
                                  </p:stCondLst>
                                  <p:childTnLst>
                                    <p:set>
                                      <p:cBhvr>
                                        <p:cTn id="98" dur="1" fill="hold">
                                          <p:stCondLst>
                                            <p:cond delay="0"/>
                                          </p:stCondLst>
                                        </p:cTn>
                                        <p:tgtEl>
                                          <p:spTgt spid="25616"/>
                                        </p:tgtEl>
                                        <p:attrNameLst>
                                          <p:attrName>style.visibility</p:attrName>
                                        </p:attrNameLst>
                                      </p:cBhvr>
                                      <p:to>
                                        <p:strVal val="visible"/>
                                      </p:to>
                                    </p:set>
                                    <p:animEffect transition="in" filter="fade">
                                      <p:cBhvr>
                                        <p:cTn id="99" dur="2000"/>
                                        <p:tgtEl>
                                          <p:spTgt spid="25616"/>
                                        </p:tgtEl>
                                      </p:cBhvr>
                                    </p:animEffect>
                                  </p:childTnLst>
                                </p:cTn>
                              </p:par>
                            </p:childTnLst>
                          </p:cTn>
                        </p:par>
                        <p:par>
                          <p:cTn id="100" fill="hold" nodeType="afterGroup">
                            <p:stCondLst>
                              <p:cond delay="2000"/>
                            </p:stCondLst>
                            <p:childTnLst>
                              <p:par>
                                <p:cTn id="101" presetID="24" presetClass="entr" presetSubtype="0" fill="hold" grpId="0" nodeType="afterEffect">
                                  <p:stCondLst>
                                    <p:cond delay="0"/>
                                  </p:stCondLst>
                                  <p:childTnLst>
                                    <p:set>
                                      <p:cBhvr>
                                        <p:cTn id="102" dur="1" fill="hold">
                                          <p:stCondLst>
                                            <p:cond delay="0"/>
                                          </p:stCondLst>
                                        </p:cTn>
                                        <p:tgtEl>
                                          <p:spTgt spid="25617"/>
                                        </p:tgtEl>
                                        <p:attrNameLst>
                                          <p:attrName>style.visibility</p:attrName>
                                        </p:attrNameLst>
                                      </p:cBhvr>
                                      <p:to>
                                        <p:strVal val="visible"/>
                                      </p:to>
                                    </p:set>
                                    <p:anim to="" calcmode="lin" valueType="num">
                                      <p:cBhvr>
                                        <p:cTn id="103" dur="1" fill="hold"/>
                                        <p:tgtEl>
                                          <p:spTgt spid="25617"/>
                                        </p:tgtEl>
                                        <p:attrNameLst>
                                          <p:attrName/>
                                        </p:attrNameLst>
                                      </p:cBhvr>
                                    </p:anim>
                                  </p:childTnLst>
                                </p:cTn>
                              </p:par>
                            </p:childTnLst>
                          </p:cTn>
                        </p:par>
                        <p:par>
                          <p:cTn id="104" fill="hold" nodeType="afterGroup">
                            <p:stCondLst>
                              <p:cond delay="2000"/>
                            </p:stCondLst>
                            <p:childTnLst>
                              <p:par>
                                <p:cTn id="105" presetID="54" presetClass="entr" presetSubtype="0" accel="100000" fill="hold" grpId="0" nodeType="afterEffect">
                                  <p:stCondLst>
                                    <p:cond delay="0"/>
                                  </p:stCondLst>
                                  <p:childTnLst>
                                    <p:set>
                                      <p:cBhvr>
                                        <p:cTn id="106" dur="1" fill="hold">
                                          <p:stCondLst>
                                            <p:cond delay="0"/>
                                          </p:stCondLst>
                                        </p:cTn>
                                        <p:tgtEl>
                                          <p:spTgt spid="25620"/>
                                        </p:tgtEl>
                                        <p:attrNameLst>
                                          <p:attrName>style.visibility</p:attrName>
                                        </p:attrNameLst>
                                      </p:cBhvr>
                                      <p:to>
                                        <p:strVal val="visible"/>
                                      </p:to>
                                    </p:set>
                                    <p:anim calcmode="lin" valueType="num">
                                      <p:cBhvr>
                                        <p:cTn id="107" dur="500" fill="hold"/>
                                        <p:tgtEl>
                                          <p:spTgt spid="25620"/>
                                        </p:tgtEl>
                                        <p:attrNameLst>
                                          <p:attrName>ppt_w</p:attrName>
                                        </p:attrNameLst>
                                      </p:cBhvr>
                                      <p:tavLst>
                                        <p:tav tm="0">
                                          <p:val>
                                            <p:strVal val="#ppt_w*0.05"/>
                                          </p:val>
                                        </p:tav>
                                        <p:tav tm="100000">
                                          <p:val>
                                            <p:strVal val="#ppt_w"/>
                                          </p:val>
                                        </p:tav>
                                      </p:tavLst>
                                    </p:anim>
                                    <p:anim calcmode="lin" valueType="num">
                                      <p:cBhvr>
                                        <p:cTn id="108" dur="500" fill="hold"/>
                                        <p:tgtEl>
                                          <p:spTgt spid="25620"/>
                                        </p:tgtEl>
                                        <p:attrNameLst>
                                          <p:attrName>ppt_h</p:attrName>
                                        </p:attrNameLst>
                                      </p:cBhvr>
                                      <p:tavLst>
                                        <p:tav tm="0">
                                          <p:val>
                                            <p:strVal val="#ppt_h"/>
                                          </p:val>
                                        </p:tav>
                                        <p:tav tm="100000">
                                          <p:val>
                                            <p:strVal val="#ppt_h"/>
                                          </p:val>
                                        </p:tav>
                                      </p:tavLst>
                                    </p:anim>
                                    <p:anim calcmode="lin" valueType="num">
                                      <p:cBhvr>
                                        <p:cTn id="109" dur="500" fill="hold"/>
                                        <p:tgtEl>
                                          <p:spTgt spid="25620"/>
                                        </p:tgtEl>
                                        <p:attrNameLst>
                                          <p:attrName>ppt_x</p:attrName>
                                        </p:attrNameLst>
                                      </p:cBhvr>
                                      <p:tavLst>
                                        <p:tav tm="0">
                                          <p:val>
                                            <p:strVal val="#ppt_x-.2"/>
                                          </p:val>
                                        </p:tav>
                                        <p:tav tm="100000">
                                          <p:val>
                                            <p:strVal val="#ppt_x"/>
                                          </p:val>
                                        </p:tav>
                                      </p:tavLst>
                                    </p:anim>
                                    <p:anim calcmode="lin" valueType="num">
                                      <p:cBhvr>
                                        <p:cTn id="110" dur="500" fill="hold"/>
                                        <p:tgtEl>
                                          <p:spTgt spid="25620"/>
                                        </p:tgtEl>
                                        <p:attrNameLst>
                                          <p:attrName>ppt_y</p:attrName>
                                        </p:attrNameLst>
                                      </p:cBhvr>
                                      <p:tavLst>
                                        <p:tav tm="0">
                                          <p:val>
                                            <p:strVal val="#ppt_y"/>
                                          </p:val>
                                        </p:tav>
                                        <p:tav tm="100000">
                                          <p:val>
                                            <p:strVal val="#ppt_y"/>
                                          </p:val>
                                        </p:tav>
                                      </p:tavLst>
                                    </p:anim>
                                    <p:animEffect transition="in" filter="fade">
                                      <p:cBhvr>
                                        <p:cTn id="111" dur="500"/>
                                        <p:tgtEl>
                                          <p:spTgt spid="25620"/>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54" presetClass="entr" presetSubtype="0" accel="100000" fill="hold" grpId="0" nodeType="clickEffect">
                                  <p:stCondLst>
                                    <p:cond delay="0"/>
                                  </p:stCondLst>
                                  <p:childTnLst>
                                    <p:set>
                                      <p:cBhvr>
                                        <p:cTn id="115" dur="1" fill="hold">
                                          <p:stCondLst>
                                            <p:cond delay="0"/>
                                          </p:stCondLst>
                                        </p:cTn>
                                        <p:tgtEl>
                                          <p:spTgt spid="25618"/>
                                        </p:tgtEl>
                                        <p:attrNameLst>
                                          <p:attrName>style.visibility</p:attrName>
                                        </p:attrNameLst>
                                      </p:cBhvr>
                                      <p:to>
                                        <p:strVal val="visible"/>
                                      </p:to>
                                    </p:set>
                                    <p:anim calcmode="lin" valueType="num">
                                      <p:cBhvr>
                                        <p:cTn id="116" dur="500" fill="hold"/>
                                        <p:tgtEl>
                                          <p:spTgt spid="25618"/>
                                        </p:tgtEl>
                                        <p:attrNameLst>
                                          <p:attrName>ppt_w</p:attrName>
                                        </p:attrNameLst>
                                      </p:cBhvr>
                                      <p:tavLst>
                                        <p:tav tm="0">
                                          <p:val>
                                            <p:strVal val="#ppt_w*0.05"/>
                                          </p:val>
                                        </p:tav>
                                        <p:tav tm="100000">
                                          <p:val>
                                            <p:strVal val="#ppt_w"/>
                                          </p:val>
                                        </p:tav>
                                      </p:tavLst>
                                    </p:anim>
                                    <p:anim calcmode="lin" valueType="num">
                                      <p:cBhvr>
                                        <p:cTn id="117" dur="500" fill="hold"/>
                                        <p:tgtEl>
                                          <p:spTgt spid="25618"/>
                                        </p:tgtEl>
                                        <p:attrNameLst>
                                          <p:attrName>ppt_h</p:attrName>
                                        </p:attrNameLst>
                                      </p:cBhvr>
                                      <p:tavLst>
                                        <p:tav tm="0">
                                          <p:val>
                                            <p:strVal val="#ppt_h"/>
                                          </p:val>
                                        </p:tav>
                                        <p:tav tm="100000">
                                          <p:val>
                                            <p:strVal val="#ppt_h"/>
                                          </p:val>
                                        </p:tav>
                                      </p:tavLst>
                                    </p:anim>
                                    <p:anim calcmode="lin" valueType="num">
                                      <p:cBhvr>
                                        <p:cTn id="118" dur="500" fill="hold"/>
                                        <p:tgtEl>
                                          <p:spTgt spid="25618"/>
                                        </p:tgtEl>
                                        <p:attrNameLst>
                                          <p:attrName>ppt_x</p:attrName>
                                        </p:attrNameLst>
                                      </p:cBhvr>
                                      <p:tavLst>
                                        <p:tav tm="0">
                                          <p:val>
                                            <p:strVal val="#ppt_x-.2"/>
                                          </p:val>
                                        </p:tav>
                                        <p:tav tm="100000">
                                          <p:val>
                                            <p:strVal val="#ppt_x"/>
                                          </p:val>
                                        </p:tav>
                                      </p:tavLst>
                                    </p:anim>
                                    <p:anim calcmode="lin" valueType="num">
                                      <p:cBhvr>
                                        <p:cTn id="119" dur="500" fill="hold"/>
                                        <p:tgtEl>
                                          <p:spTgt spid="25618"/>
                                        </p:tgtEl>
                                        <p:attrNameLst>
                                          <p:attrName>ppt_y</p:attrName>
                                        </p:attrNameLst>
                                      </p:cBhvr>
                                      <p:tavLst>
                                        <p:tav tm="0">
                                          <p:val>
                                            <p:strVal val="#ppt_y"/>
                                          </p:val>
                                        </p:tav>
                                        <p:tav tm="100000">
                                          <p:val>
                                            <p:strVal val="#ppt_y"/>
                                          </p:val>
                                        </p:tav>
                                      </p:tavLst>
                                    </p:anim>
                                    <p:animEffect transition="in" filter="fade">
                                      <p:cBhvr>
                                        <p:cTn id="120" dur="500"/>
                                        <p:tgtEl>
                                          <p:spTgt spid="25618"/>
                                        </p:tgtEl>
                                      </p:cBhvr>
                                    </p:animEffect>
                                  </p:childTnLst>
                                </p:cTn>
                              </p:par>
                            </p:childTnLst>
                          </p:cTn>
                        </p:par>
                        <p:par>
                          <p:cTn id="121" fill="hold" nodeType="afterGroup">
                            <p:stCondLst>
                              <p:cond delay="500"/>
                            </p:stCondLst>
                            <p:childTnLst>
                              <p:par>
                                <p:cTn id="122" presetID="2" presetClass="entr" presetSubtype="4" fill="hold" grpId="0" nodeType="afterEffect">
                                  <p:stCondLst>
                                    <p:cond delay="0"/>
                                  </p:stCondLst>
                                  <p:childTnLst>
                                    <p:set>
                                      <p:cBhvr>
                                        <p:cTn id="123" dur="1" fill="hold">
                                          <p:stCondLst>
                                            <p:cond delay="0"/>
                                          </p:stCondLst>
                                        </p:cTn>
                                        <p:tgtEl>
                                          <p:spTgt spid="25624"/>
                                        </p:tgtEl>
                                        <p:attrNameLst>
                                          <p:attrName>style.visibility</p:attrName>
                                        </p:attrNameLst>
                                      </p:cBhvr>
                                      <p:to>
                                        <p:strVal val="visible"/>
                                      </p:to>
                                    </p:set>
                                    <p:anim calcmode="lin" valueType="num">
                                      <p:cBhvr additive="base">
                                        <p:cTn id="124" dur="1000" fill="hold"/>
                                        <p:tgtEl>
                                          <p:spTgt spid="25624"/>
                                        </p:tgtEl>
                                        <p:attrNameLst>
                                          <p:attrName>ppt_x</p:attrName>
                                        </p:attrNameLst>
                                      </p:cBhvr>
                                      <p:tavLst>
                                        <p:tav tm="0">
                                          <p:val>
                                            <p:strVal val="#ppt_x"/>
                                          </p:val>
                                        </p:tav>
                                        <p:tav tm="100000">
                                          <p:val>
                                            <p:strVal val="#ppt_x"/>
                                          </p:val>
                                        </p:tav>
                                      </p:tavLst>
                                    </p:anim>
                                    <p:anim calcmode="lin" valueType="num">
                                      <p:cBhvr additive="base">
                                        <p:cTn id="125" dur="1000" fill="hold"/>
                                        <p:tgtEl>
                                          <p:spTgt spid="25624"/>
                                        </p:tgtEl>
                                        <p:attrNameLst>
                                          <p:attrName>ppt_y</p:attrName>
                                        </p:attrNameLst>
                                      </p:cBhvr>
                                      <p:tavLst>
                                        <p:tav tm="0">
                                          <p:val>
                                            <p:strVal val="1+#ppt_h/2"/>
                                          </p:val>
                                        </p:tav>
                                        <p:tav tm="100000">
                                          <p:val>
                                            <p:strVal val="#ppt_y"/>
                                          </p:val>
                                        </p:tav>
                                      </p:tavLst>
                                    </p:anim>
                                  </p:childTnLst>
                                </p:cTn>
                              </p:par>
                            </p:childTnLst>
                          </p:cTn>
                        </p:par>
                      </p:childTnLst>
                    </p:cTn>
                  </p:par>
                  <p:par>
                    <p:cTn id="126" fill="hold" nodeType="clickPar">
                      <p:stCondLst>
                        <p:cond delay="indefinite"/>
                      </p:stCondLst>
                      <p:childTnLst>
                        <p:par>
                          <p:cTn id="127" fill="hold" nodeType="withGroup">
                            <p:stCondLst>
                              <p:cond delay="0"/>
                            </p:stCondLst>
                            <p:childTnLst>
                              <p:par>
                                <p:cTn id="128" presetID="53" presetClass="entr" presetSubtype="0" fill="hold" grpId="0" nodeType="clickEffect">
                                  <p:stCondLst>
                                    <p:cond delay="0"/>
                                  </p:stCondLst>
                                  <p:childTnLst>
                                    <p:set>
                                      <p:cBhvr>
                                        <p:cTn id="129" dur="1" fill="hold">
                                          <p:stCondLst>
                                            <p:cond delay="0"/>
                                          </p:stCondLst>
                                        </p:cTn>
                                        <p:tgtEl>
                                          <p:spTgt spid="25625"/>
                                        </p:tgtEl>
                                        <p:attrNameLst>
                                          <p:attrName>style.visibility</p:attrName>
                                        </p:attrNameLst>
                                      </p:cBhvr>
                                      <p:to>
                                        <p:strVal val="visible"/>
                                      </p:to>
                                    </p:set>
                                    <p:anim calcmode="lin" valueType="num">
                                      <p:cBhvr>
                                        <p:cTn id="130" dur="1000" fill="hold"/>
                                        <p:tgtEl>
                                          <p:spTgt spid="25625"/>
                                        </p:tgtEl>
                                        <p:attrNameLst>
                                          <p:attrName>ppt_w</p:attrName>
                                        </p:attrNameLst>
                                      </p:cBhvr>
                                      <p:tavLst>
                                        <p:tav tm="0">
                                          <p:val>
                                            <p:fltVal val="0"/>
                                          </p:val>
                                        </p:tav>
                                        <p:tav tm="100000">
                                          <p:val>
                                            <p:strVal val="#ppt_w"/>
                                          </p:val>
                                        </p:tav>
                                      </p:tavLst>
                                    </p:anim>
                                    <p:anim calcmode="lin" valueType="num">
                                      <p:cBhvr>
                                        <p:cTn id="131" dur="1000" fill="hold"/>
                                        <p:tgtEl>
                                          <p:spTgt spid="25625"/>
                                        </p:tgtEl>
                                        <p:attrNameLst>
                                          <p:attrName>ppt_h</p:attrName>
                                        </p:attrNameLst>
                                      </p:cBhvr>
                                      <p:tavLst>
                                        <p:tav tm="0">
                                          <p:val>
                                            <p:fltVal val="0"/>
                                          </p:val>
                                        </p:tav>
                                        <p:tav tm="100000">
                                          <p:val>
                                            <p:strVal val="#ppt_h"/>
                                          </p:val>
                                        </p:tav>
                                      </p:tavLst>
                                    </p:anim>
                                    <p:animEffect transition="in" filter="fade">
                                      <p:cBhvr>
                                        <p:cTn id="132" dur="1000"/>
                                        <p:tgtEl>
                                          <p:spTgt spid="25625"/>
                                        </p:tgtEl>
                                      </p:cBhvr>
                                    </p:animEffect>
                                  </p:childTnLst>
                                </p:cTn>
                              </p:par>
                            </p:childTnLst>
                          </p:cTn>
                        </p:par>
                        <p:par>
                          <p:cTn id="133" fill="hold" nodeType="afterGroup">
                            <p:stCondLst>
                              <p:cond delay="1000"/>
                            </p:stCondLst>
                            <p:childTnLst>
                              <p:par>
                                <p:cTn id="134" presetID="2" presetClass="entr" presetSubtype="4" fill="hold" grpId="0" nodeType="afterEffect">
                                  <p:stCondLst>
                                    <p:cond delay="0"/>
                                  </p:stCondLst>
                                  <p:childTnLst>
                                    <p:set>
                                      <p:cBhvr>
                                        <p:cTn id="135" dur="1" fill="hold">
                                          <p:stCondLst>
                                            <p:cond delay="0"/>
                                          </p:stCondLst>
                                        </p:cTn>
                                        <p:tgtEl>
                                          <p:spTgt spid="25623"/>
                                        </p:tgtEl>
                                        <p:attrNameLst>
                                          <p:attrName>style.visibility</p:attrName>
                                        </p:attrNameLst>
                                      </p:cBhvr>
                                      <p:to>
                                        <p:strVal val="visible"/>
                                      </p:to>
                                    </p:set>
                                    <p:anim calcmode="lin" valueType="num">
                                      <p:cBhvr additive="base">
                                        <p:cTn id="136" dur="1000" fill="hold"/>
                                        <p:tgtEl>
                                          <p:spTgt spid="25623"/>
                                        </p:tgtEl>
                                        <p:attrNameLst>
                                          <p:attrName>ppt_x</p:attrName>
                                        </p:attrNameLst>
                                      </p:cBhvr>
                                      <p:tavLst>
                                        <p:tav tm="0">
                                          <p:val>
                                            <p:strVal val="#ppt_x"/>
                                          </p:val>
                                        </p:tav>
                                        <p:tav tm="100000">
                                          <p:val>
                                            <p:strVal val="#ppt_x"/>
                                          </p:val>
                                        </p:tav>
                                      </p:tavLst>
                                    </p:anim>
                                    <p:anim calcmode="lin" valueType="num">
                                      <p:cBhvr additive="base">
                                        <p:cTn id="137" dur="1000" fill="hold"/>
                                        <p:tgtEl>
                                          <p:spTgt spid="25623"/>
                                        </p:tgtEl>
                                        <p:attrNameLst>
                                          <p:attrName>ppt_y</p:attrName>
                                        </p:attrNameLst>
                                      </p:cBhvr>
                                      <p:tavLst>
                                        <p:tav tm="0">
                                          <p:val>
                                            <p:strVal val="1+#ppt_h/2"/>
                                          </p:val>
                                        </p:tav>
                                        <p:tav tm="100000">
                                          <p:val>
                                            <p:strVal val="#ppt_y"/>
                                          </p:val>
                                        </p:tav>
                                      </p:tavLst>
                                    </p:anim>
                                  </p:childTnLst>
                                </p:cTn>
                              </p:par>
                            </p:childTnLst>
                          </p:cTn>
                        </p:par>
                      </p:childTnLst>
                    </p:cTn>
                  </p:par>
                  <p:par>
                    <p:cTn id="138" fill="hold" nodeType="clickPar">
                      <p:stCondLst>
                        <p:cond delay="indefinite"/>
                      </p:stCondLst>
                      <p:childTnLst>
                        <p:par>
                          <p:cTn id="139" fill="hold" nodeType="withGroup">
                            <p:stCondLst>
                              <p:cond delay="0"/>
                            </p:stCondLst>
                            <p:childTnLst>
                              <p:par>
                                <p:cTn id="140" presetID="10" presetClass="entr" presetSubtype="0" fill="hold" grpId="0" nodeType="clickEffect">
                                  <p:stCondLst>
                                    <p:cond delay="0"/>
                                  </p:stCondLst>
                                  <p:childTnLst>
                                    <p:set>
                                      <p:cBhvr>
                                        <p:cTn id="141" dur="1" fill="hold">
                                          <p:stCondLst>
                                            <p:cond delay="0"/>
                                          </p:stCondLst>
                                        </p:cTn>
                                        <p:tgtEl>
                                          <p:spTgt spid="25619"/>
                                        </p:tgtEl>
                                        <p:attrNameLst>
                                          <p:attrName>style.visibility</p:attrName>
                                        </p:attrNameLst>
                                      </p:cBhvr>
                                      <p:to>
                                        <p:strVal val="visible"/>
                                      </p:to>
                                    </p:set>
                                    <p:animEffect transition="in" filter="fade">
                                      <p:cBhvr>
                                        <p:cTn id="142" dur="1000"/>
                                        <p:tgtEl>
                                          <p:spTgt spid="256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nimBg="1"/>
      <p:bldP spid="25603" grpId="0" animBg="1"/>
      <p:bldP spid="25604" grpId="0" animBg="1"/>
      <p:bldP spid="25605" grpId="0" animBg="1"/>
      <p:bldP spid="25608" grpId="0"/>
      <p:bldP spid="25609" grpId="0"/>
      <p:bldP spid="25610" grpId="0" animBg="1"/>
      <p:bldP spid="25611" grpId="0"/>
      <p:bldP spid="25612" grpId="0"/>
      <p:bldP spid="25613" grpId="0"/>
      <p:bldP spid="25614" grpId="0"/>
      <p:bldP spid="25615" grpId="0" animBg="1"/>
      <p:bldP spid="25616" grpId="0"/>
      <p:bldP spid="25617" grpId="0"/>
      <p:bldP spid="25618" grpId="0"/>
      <p:bldP spid="25619" grpId="0"/>
      <p:bldP spid="25620" grpId="0" animBg="1"/>
      <p:bldP spid="25621" grpId="0" animBg="1"/>
      <p:bldP spid="25622" grpId="0" animBg="1"/>
      <p:bldP spid="25623" grpId="0" animBg="1"/>
      <p:bldP spid="25624" grpId="0" animBg="1"/>
      <p:bldP spid="25625" grpId="0"/>
      <p:bldP spid="2562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Oval 2"/>
          <p:cNvSpPr>
            <a:spLocks noChangeArrowheads="1"/>
          </p:cNvSpPr>
          <p:nvPr/>
        </p:nvSpPr>
        <p:spPr bwMode="auto">
          <a:xfrm>
            <a:off x="8027988" y="6021388"/>
            <a:ext cx="73025" cy="71437"/>
          </a:xfrm>
          <a:prstGeom prst="ellipse">
            <a:avLst/>
          </a:prstGeom>
          <a:solidFill>
            <a:schemeClr val="accent1"/>
          </a:solidFill>
          <a:ln w="9525">
            <a:solidFill>
              <a:schemeClr val="tx1"/>
            </a:solidFill>
            <a:round/>
            <a:headEnd/>
            <a:tailEnd/>
          </a:ln>
          <a:effectLst/>
        </p:spPr>
        <p:txBody>
          <a:bodyPr wrap="none" anchor="ctr"/>
          <a:lstStyle/>
          <a:p>
            <a:pPr eaLnBrk="1" hangingPunct="1"/>
            <a:endParaRPr lang="es-ES"/>
          </a:p>
        </p:txBody>
      </p:sp>
      <p:sp>
        <p:nvSpPr>
          <p:cNvPr id="26627" name="Text Box 3"/>
          <p:cNvSpPr txBox="1">
            <a:spLocks noChangeArrowheads="1"/>
          </p:cNvSpPr>
          <p:nvPr/>
        </p:nvSpPr>
        <p:spPr bwMode="auto">
          <a:xfrm>
            <a:off x="500034" y="428604"/>
            <a:ext cx="8137525" cy="579438"/>
          </a:xfrm>
          <a:prstGeom prst="rect">
            <a:avLst/>
          </a:prstGeom>
          <a:noFill/>
          <a:ln w="9525">
            <a:noFill/>
            <a:miter lim="800000"/>
            <a:headEnd/>
            <a:tailEnd/>
          </a:ln>
          <a:effectLst/>
        </p:spPr>
        <p:txBody>
          <a:bodyPr>
            <a:spAutoFit/>
          </a:bodyPr>
          <a:lstStyle/>
          <a:p>
            <a:pPr algn="ctr" eaLnBrk="1" hangingPunct="1">
              <a:spcBef>
                <a:spcPct val="50000"/>
              </a:spcBef>
            </a:pPr>
            <a:r>
              <a:rPr lang="es-MX" sz="3200" b="1" u="sng" dirty="0">
                <a:solidFill>
                  <a:schemeClr val="bg1"/>
                </a:solidFill>
                <a:latin typeface="Times New Roman" pitchFamily="18" charset="0"/>
              </a:rPr>
              <a:t>¿</a:t>
            </a:r>
            <a:r>
              <a:rPr lang="es-MX" sz="3200" b="1" u="sng" dirty="0">
                <a:latin typeface="Times New Roman" pitchFamily="18" charset="0"/>
              </a:rPr>
              <a:t>Por qué la relación Pensar—Ser? </a:t>
            </a:r>
          </a:p>
        </p:txBody>
      </p:sp>
      <p:sp>
        <p:nvSpPr>
          <p:cNvPr id="26628" name="Text Box 4"/>
          <p:cNvSpPr txBox="1">
            <a:spLocks noChangeArrowheads="1"/>
          </p:cNvSpPr>
          <p:nvPr/>
        </p:nvSpPr>
        <p:spPr bwMode="auto">
          <a:xfrm>
            <a:off x="179388" y="1643050"/>
            <a:ext cx="8750330" cy="3937000"/>
          </a:xfrm>
          <a:prstGeom prst="rect">
            <a:avLst/>
          </a:prstGeom>
          <a:noFill/>
          <a:ln w="9525">
            <a:noFill/>
            <a:miter lim="800000"/>
            <a:headEnd/>
            <a:tailEnd/>
          </a:ln>
          <a:effectLst/>
        </p:spPr>
        <p:txBody>
          <a:bodyPr wrap="square">
            <a:spAutoFit/>
          </a:bodyPr>
          <a:lstStyle/>
          <a:p>
            <a:pPr algn="just" eaLnBrk="1" hangingPunct="1">
              <a:spcBef>
                <a:spcPct val="50000"/>
              </a:spcBef>
              <a:buFontTx/>
              <a:buChar char="•"/>
            </a:pPr>
            <a:r>
              <a:rPr lang="es-MX" sz="2800" i="1" dirty="0">
                <a:latin typeface="Times New Roman" pitchFamily="18" charset="0"/>
              </a:rPr>
              <a:t>No hay sistema filosófico que pueda eludir este problema porque el mismo se deriva de la propia naturaleza del conocimiento filosófico.</a:t>
            </a:r>
          </a:p>
          <a:p>
            <a:pPr algn="just" eaLnBrk="1" hangingPunct="1">
              <a:spcBef>
                <a:spcPct val="50000"/>
              </a:spcBef>
              <a:buFontTx/>
              <a:buChar char="•"/>
            </a:pPr>
            <a:r>
              <a:rPr lang="es-MX" sz="2800" i="1" dirty="0">
                <a:latin typeface="Times New Roman" pitchFamily="18" charset="0"/>
              </a:rPr>
              <a:t>La clasificación más general que se puede hacer en la realidad es la de lo material y lo ideal, en los que se puede agrupar todo lo existente conocido por el hombre.</a:t>
            </a:r>
          </a:p>
          <a:p>
            <a:pPr algn="just" eaLnBrk="1" hangingPunct="1">
              <a:spcBef>
                <a:spcPct val="50000"/>
              </a:spcBef>
              <a:buFontTx/>
              <a:buChar char="•"/>
            </a:pPr>
            <a:r>
              <a:rPr lang="es-MX" sz="2800" i="1" dirty="0">
                <a:latin typeface="Times New Roman" pitchFamily="18" charset="0"/>
              </a:rPr>
              <a:t>De la solución de ese problema depende la del resto de las cuestiones filosóficas, así como la actitud ante la vida.</a:t>
            </a:r>
          </a:p>
        </p:txBody>
      </p:sp>
      <p:pic>
        <p:nvPicPr>
          <p:cNvPr id="26629" name="Picture 5">
            <a:hlinkClick r:id="" action="ppaction://media"/>
          </p:cNvPr>
          <p:cNvPicPr>
            <a:picLocks noRot="1" noChangeAspect="1" noChangeArrowheads="1"/>
          </p:cNvPicPr>
          <p:nvPr>
            <a:wavAudioFile r:embed="rId1" name="whip2.wav"/>
          </p:nvPr>
        </p:nvPicPr>
        <p:blipFill>
          <a:blip r:embed="rId4"/>
          <a:srcRect/>
          <a:stretch>
            <a:fillRect/>
          </a:stretch>
        </p:blipFill>
        <p:spPr bwMode="auto">
          <a:xfrm>
            <a:off x="8534400" y="6248400"/>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6627"/>
                                        </p:tgtEl>
                                        <p:attrNameLst>
                                          <p:attrName>style.visibility</p:attrName>
                                        </p:attrNameLst>
                                      </p:cBhvr>
                                      <p:to>
                                        <p:strVal val="visible"/>
                                      </p:to>
                                    </p:set>
                                    <p:animEffect transition="in" filter="wipe(down)">
                                      <p:cBhvr>
                                        <p:cTn id="7" dur="500"/>
                                        <p:tgtEl>
                                          <p:spTgt spid="26627"/>
                                        </p:tgtEl>
                                      </p:cBhvr>
                                    </p:animEffect>
                                  </p:childTnLst>
                                </p:cTn>
                              </p:par>
                            </p:childTnLst>
                          </p:cTn>
                        </p:par>
                        <p:par>
                          <p:cTn id="8" fill="hold" nodeType="afterGroup">
                            <p:stCondLst>
                              <p:cond delay="500"/>
                            </p:stCondLst>
                            <p:childTnLst>
                              <p:par>
                                <p:cTn id="9" presetID="3" presetClass="entr" presetSubtype="10" fill="hold" nodeType="afterEffect">
                                  <p:stCondLst>
                                    <p:cond delay="0"/>
                                  </p:stCondLst>
                                  <p:childTnLst>
                                    <p:set>
                                      <p:cBhvr>
                                        <p:cTn id="10" dur="1" fill="hold">
                                          <p:stCondLst>
                                            <p:cond delay="0"/>
                                          </p:stCondLst>
                                        </p:cTn>
                                        <p:tgtEl>
                                          <p:spTgt spid="26628">
                                            <p:txEl>
                                              <p:pRg st="0" end="0"/>
                                            </p:txEl>
                                          </p:spTgt>
                                        </p:tgtEl>
                                        <p:attrNameLst>
                                          <p:attrName>style.visibility</p:attrName>
                                        </p:attrNameLst>
                                      </p:cBhvr>
                                      <p:to>
                                        <p:strVal val="visible"/>
                                      </p:to>
                                    </p:set>
                                    <p:animEffect transition="in" filter="blinds(horizontal)">
                                      <p:cBhvr>
                                        <p:cTn id="11" dur="1000"/>
                                        <p:tgtEl>
                                          <p:spTgt spid="26628">
                                            <p:txEl>
                                              <p:pRg st="0" end="0"/>
                                            </p:txEl>
                                          </p:spTgt>
                                        </p:tgtEl>
                                      </p:cBhvr>
                                    </p:animEffect>
                                  </p:childTnLst>
                                </p:cTn>
                              </p:par>
                            </p:childTnLst>
                          </p:cTn>
                        </p:par>
                        <p:par>
                          <p:cTn id="12" fill="hold" nodeType="afterGroup">
                            <p:stCondLst>
                              <p:cond delay="1500"/>
                            </p:stCondLst>
                            <p:childTnLst>
                              <p:par>
                                <p:cTn id="13" presetID="3" presetClass="entr" presetSubtype="10" fill="hold" nodeType="afterEffect">
                                  <p:stCondLst>
                                    <p:cond delay="0"/>
                                  </p:stCondLst>
                                  <p:childTnLst>
                                    <p:set>
                                      <p:cBhvr>
                                        <p:cTn id="14" dur="1" fill="hold">
                                          <p:stCondLst>
                                            <p:cond delay="0"/>
                                          </p:stCondLst>
                                        </p:cTn>
                                        <p:tgtEl>
                                          <p:spTgt spid="26628">
                                            <p:txEl>
                                              <p:pRg st="1" end="1"/>
                                            </p:txEl>
                                          </p:spTgt>
                                        </p:tgtEl>
                                        <p:attrNameLst>
                                          <p:attrName>style.visibility</p:attrName>
                                        </p:attrNameLst>
                                      </p:cBhvr>
                                      <p:to>
                                        <p:strVal val="visible"/>
                                      </p:to>
                                    </p:set>
                                    <p:animEffect transition="in" filter="blinds(horizontal)">
                                      <p:cBhvr>
                                        <p:cTn id="15" dur="1000"/>
                                        <p:tgtEl>
                                          <p:spTgt spid="26628">
                                            <p:txEl>
                                              <p:pRg st="1" end="1"/>
                                            </p:txEl>
                                          </p:spTgt>
                                        </p:tgtEl>
                                      </p:cBhvr>
                                    </p:animEffect>
                                  </p:childTnLst>
                                </p:cTn>
                              </p:par>
                            </p:childTnLst>
                          </p:cTn>
                        </p:par>
                        <p:par>
                          <p:cTn id="16" fill="hold" nodeType="afterGroup">
                            <p:stCondLst>
                              <p:cond delay="2500"/>
                            </p:stCondLst>
                            <p:childTnLst>
                              <p:par>
                                <p:cTn id="17" presetID="3" presetClass="entr" presetSubtype="10" fill="hold" nodeType="afterEffect">
                                  <p:stCondLst>
                                    <p:cond delay="0"/>
                                  </p:stCondLst>
                                  <p:childTnLst>
                                    <p:set>
                                      <p:cBhvr>
                                        <p:cTn id="18" dur="1" fill="hold">
                                          <p:stCondLst>
                                            <p:cond delay="0"/>
                                          </p:stCondLst>
                                        </p:cTn>
                                        <p:tgtEl>
                                          <p:spTgt spid="26628">
                                            <p:txEl>
                                              <p:pRg st="2" end="2"/>
                                            </p:txEl>
                                          </p:spTgt>
                                        </p:tgtEl>
                                        <p:attrNameLst>
                                          <p:attrName>style.visibility</p:attrName>
                                        </p:attrNameLst>
                                      </p:cBhvr>
                                      <p:to>
                                        <p:strVal val="visible"/>
                                      </p:to>
                                    </p:set>
                                    <p:animEffect transition="in" filter="blinds(horizontal)">
                                      <p:cBhvr>
                                        <p:cTn id="19" dur="1000"/>
                                        <p:tgtEl>
                                          <p:spTgt spid="2662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0" restart="whenNotActive" fill="hold" evtFilter="cancelBubble" nodeType="interactiveSeq">
                <p:stCondLst>
                  <p:cond evt="onClick" delay="0">
                    <p:tgtEl>
                      <p:spTgt spid="26629"/>
                    </p:tgtEl>
                  </p:cond>
                </p:stCondLst>
                <p:endSync evt="end" delay="0">
                  <p:rtn val="all"/>
                </p:endSync>
                <p:childTnLst>
                  <p:par>
                    <p:cTn id="21" fill="hold" nodeType="clickPar">
                      <p:stCondLst>
                        <p:cond delay="0"/>
                      </p:stCondLst>
                      <p:childTnLst>
                        <p:par>
                          <p:cTn id="22" fill="hold" nodeType="withGroup">
                            <p:stCondLst>
                              <p:cond delay="0"/>
                            </p:stCondLst>
                            <p:childTnLst>
                              <p:par>
                                <p:cTn id="23" presetID="1" presetClass="mediacall" presetSubtype="0" fill="hold" nodeType="clickEffect">
                                  <p:stCondLst>
                                    <p:cond delay="0"/>
                                  </p:stCondLst>
                                  <p:childTnLst>
                                    <p:cmd type="call" cmd="playFrom(0.0)">
                                      <p:cBhvr>
                                        <p:cTn id="24" dur="622" fill="hold"/>
                                        <p:tgtEl>
                                          <p:spTgt spid="26629"/>
                                        </p:tgtEl>
                                      </p:cBhvr>
                                    </p:cmd>
                                  </p:childTnLst>
                                </p:cTn>
                              </p:par>
                            </p:childTnLst>
                          </p:cTn>
                        </p:par>
                      </p:childTnLst>
                    </p:cTn>
                  </p:par>
                </p:childTnLst>
              </p:cTn>
              <p:nextCondLst>
                <p:cond evt="onClick" delay="0">
                  <p:tgtEl>
                    <p:spTgt spid="26629"/>
                  </p:tgtEl>
                </p:cond>
              </p:nextCondLst>
            </p:seq>
            <p:audio>
              <p:cMediaNode>
                <p:cTn id="25" fill="hold" display="0">
                  <p:stCondLst>
                    <p:cond delay="indefinite"/>
                  </p:stCondLst>
                  <p:endCondLst>
                    <p:cond evt="onNext" delay="0">
                      <p:tgtEl>
                        <p:sldTgt/>
                      </p:tgtEl>
                    </p:cond>
                    <p:cond evt="onPrev" delay="0">
                      <p:tgtEl>
                        <p:sldTgt/>
                      </p:tgtEl>
                    </p:cond>
                    <p:cond evt="onStopAudio" delay="0">
                      <p:tgtEl>
                        <p:sldTgt/>
                      </p:tgtEl>
                    </p:cond>
                  </p:endCondLst>
                </p:cTn>
                <p:tgtEl>
                  <p:spTgt spid="26629"/>
                </p:tgtEl>
              </p:cMediaNode>
            </p:audio>
          </p:childTnLst>
        </p:cTn>
      </p:par>
    </p:tnLst>
    <p:bldLst>
      <p:bldP spid="2662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85720" y="357166"/>
            <a:ext cx="8572560" cy="23698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609850" algn="l"/>
                <a:tab pos="5491163" algn="l"/>
              </a:tabLst>
            </a:pPr>
            <a:r>
              <a:rPr kumimoji="0" lang="es-E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ESTUDIO</a:t>
            </a:r>
            <a:r>
              <a:rPr kumimoji="0" lang="es-ES" sz="3200" b="1" i="0" u="none" strike="noStrike" cap="none" normalizeH="0" dirty="0" smtClean="0">
                <a:ln>
                  <a:noFill/>
                </a:ln>
                <a:solidFill>
                  <a:schemeClr val="tx1"/>
                </a:solidFill>
                <a:effectLst/>
                <a:latin typeface="Arial" pitchFamily="34" charset="0"/>
                <a:ea typeface="Times New Roman" pitchFamily="18" charset="0"/>
                <a:cs typeface="Arial" pitchFamily="34" charset="0"/>
              </a:rPr>
              <a:t> INDEPENDIENTE</a:t>
            </a:r>
          </a:p>
          <a:p>
            <a:pPr marL="0" marR="0" lvl="0" indent="0" algn="ctr" defTabSz="914400" rtl="0" eaLnBrk="1" fontAlgn="base" latinLnBrk="0" hangingPunct="1">
              <a:lnSpc>
                <a:spcPct val="100000"/>
              </a:lnSpc>
              <a:spcBef>
                <a:spcPct val="0"/>
              </a:spcBef>
              <a:spcAft>
                <a:spcPct val="0"/>
              </a:spcAft>
              <a:buClrTx/>
              <a:buSzTx/>
              <a:buFontTx/>
              <a:buNone/>
              <a:tabLst>
                <a:tab pos="2609850" algn="l"/>
                <a:tab pos="5491163" algn="l"/>
              </a:tabLst>
            </a:pPr>
            <a:endParaRPr lang="es-ES" sz="3200" b="1"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2609850" algn="l"/>
                <a:tab pos="5491163" algn="l"/>
              </a:tabLst>
            </a:pPr>
            <a:r>
              <a:rPr kumimoji="0" lang="es-E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Fundamente la solución dialéctico-materialista al problema fundamental de la filosofía atendiendo a su esencia y sus dos aspectos básicos.</a:t>
            </a:r>
            <a:endParaRPr kumimoji="0" lang="es-E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a:spLocks noChangeArrowheads="1"/>
          </p:cNvSpPr>
          <p:nvPr/>
        </p:nvSpPr>
        <p:spPr bwMode="auto">
          <a:xfrm>
            <a:off x="214282" y="3143248"/>
            <a:ext cx="8715436"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s-E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BIBLIOGRAFÍA</a:t>
            </a:r>
          </a:p>
          <a:p>
            <a:pPr lvl="0">
              <a:buFont typeface="Wingdings" pitchFamily="2" charset="2"/>
              <a:buChar char="ü"/>
            </a:pPr>
            <a:r>
              <a:rPr lang="es-MX" sz="2800" dirty="0" smtClean="0"/>
              <a:t>Colectivo de autores: Lecciones de FML T-1,  Editorial  Félix Varela </a:t>
            </a:r>
            <a:r>
              <a:rPr lang="es-MX" sz="2800" dirty="0" err="1" smtClean="0"/>
              <a:t>epig</a:t>
            </a:r>
            <a:r>
              <a:rPr lang="es-MX" sz="2800" dirty="0" smtClean="0"/>
              <a:t>.</a:t>
            </a:r>
            <a:endParaRPr lang="es-ES" sz="2800" dirty="0" smtClean="0"/>
          </a:p>
          <a:p>
            <a:pPr lvl="0">
              <a:buFont typeface="Wingdings" pitchFamily="2" charset="2"/>
              <a:buChar char="ü"/>
            </a:pPr>
            <a:r>
              <a:rPr lang="es-MX" sz="2800" dirty="0" smtClean="0"/>
              <a:t>Multimedia de Filosofía UD # I- IV</a:t>
            </a:r>
            <a:endParaRPr lang="es-ES" sz="2800" dirty="0" smtClean="0"/>
          </a:p>
          <a:p>
            <a:pPr lvl="0">
              <a:buFont typeface="Wingdings" pitchFamily="2" charset="2"/>
              <a:buChar char="ü"/>
            </a:pPr>
            <a:r>
              <a:rPr lang="es-MX" sz="2800" dirty="0" smtClean="0"/>
              <a:t>F. </a:t>
            </a:r>
            <a:r>
              <a:rPr lang="es-MX" sz="2800" dirty="0" err="1" smtClean="0"/>
              <a:t>Engels</a:t>
            </a:r>
            <a:r>
              <a:rPr lang="es-MX" sz="2800" dirty="0" smtClean="0"/>
              <a:t>, “L. </a:t>
            </a:r>
            <a:r>
              <a:rPr lang="es-MX" sz="2800" dirty="0" err="1" smtClean="0"/>
              <a:t>Feuerbach</a:t>
            </a:r>
            <a:r>
              <a:rPr lang="es-MX" sz="2800" dirty="0" smtClean="0"/>
              <a:t> y el fin de la filosofía clásica alemana”, OE en 3 tomo 3, capítulo  </a:t>
            </a:r>
            <a:r>
              <a:rPr lang="es-MX" sz="2800" dirty="0" err="1" smtClean="0"/>
              <a:t>IIo</a:t>
            </a:r>
            <a:r>
              <a:rPr lang="es-MX" sz="2800" dirty="0" smtClean="0"/>
              <a:t> en tomo único pág. 624 - 626</a:t>
            </a:r>
            <a:endParaRPr lang="es-ES" sz="28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357166"/>
            <a:ext cx="8643998" cy="1200329"/>
          </a:xfrm>
          <a:prstGeom prst="rect">
            <a:avLst/>
          </a:prstGeom>
        </p:spPr>
        <p:txBody>
          <a:bodyPr wrap="square">
            <a:spAutoFit/>
          </a:bodyPr>
          <a:lstStyle/>
          <a:p>
            <a:pPr lvl="0" algn="just"/>
            <a:r>
              <a:rPr lang="es-ES" sz="2400" b="1" dirty="0" smtClean="0">
                <a:latin typeface="Arial" pitchFamily="34" charset="0"/>
                <a:cs typeface="Arial" pitchFamily="34" charset="0"/>
              </a:rPr>
              <a:t>Temática No.3: El método filosófico: el método dialéctico y el método metafísico. La dialéctica, principios leyes y categorías. </a:t>
            </a:r>
            <a:endParaRPr lang="es-ES" sz="2400" b="1" dirty="0">
              <a:latin typeface="Arial" pitchFamily="34" charset="0"/>
              <a:cs typeface="Arial" pitchFamily="34" charset="0"/>
            </a:endParaRPr>
          </a:p>
        </p:txBody>
      </p:sp>
      <p:sp>
        <p:nvSpPr>
          <p:cNvPr id="3" name="2 Rectángulo"/>
          <p:cNvSpPr/>
          <p:nvPr/>
        </p:nvSpPr>
        <p:spPr>
          <a:xfrm>
            <a:off x="357158" y="2285992"/>
            <a:ext cx="8501122" cy="707886"/>
          </a:xfrm>
          <a:prstGeom prst="rect">
            <a:avLst/>
          </a:prstGeom>
        </p:spPr>
        <p:txBody>
          <a:bodyPr wrap="square">
            <a:spAutoFit/>
          </a:bodyPr>
          <a:lstStyle/>
          <a:p>
            <a:pPr marL="346075" indent="-271463" algn="just">
              <a:buClr>
                <a:srgbClr val="990000"/>
              </a:buClr>
              <a:tabLst>
                <a:tab pos="469900" algn="l"/>
              </a:tabLst>
            </a:pPr>
            <a:r>
              <a:rPr lang="es-ES_tradnl" sz="2000" b="1" dirty="0" smtClean="0">
                <a:latin typeface="Arial" pitchFamily="34" charset="0"/>
                <a:cs typeface="Arial" pitchFamily="34" charset="0"/>
              </a:rPr>
              <a:t>Objetivo: </a:t>
            </a:r>
            <a:r>
              <a:rPr lang="es-ES_tradnl" sz="2000" dirty="0" smtClean="0">
                <a:latin typeface="Arial" pitchFamily="34" charset="0"/>
                <a:cs typeface="Arial" pitchFamily="34" charset="0"/>
              </a:rPr>
              <a:t>Explicar por qué el método dialéctico materialista constituye una herramienta para el conocimiento y transformación de la realidad.</a:t>
            </a:r>
          </a:p>
        </p:txBody>
      </p:sp>
      <p:sp>
        <p:nvSpPr>
          <p:cNvPr id="4" name="Rectangle 2"/>
          <p:cNvSpPr>
            <a:spLocks noChangeArrowheads="1"/>
          </p:cNvSpPr>
          <p:nvPr/>
        </p:nvSpPr>
        <p:spPr bwMode="auto">
          <a:xfrm>
            <a:off x="357158" y="3500438"/>
            <a:ext cx="8429684"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es-ES" sz="2000" b="1" dirty="0" smtClean="0">
                <a:latin typeface="Arial" pitchFamily="34" charset="0"/>
                <a:cs typeface="Arial" pitchFamily="34" charset="0"/>
              </a:rPr>
              <a:t>Habilidades:</a:t>
            </a:r>
          </a:p>
          <a:p>
            <a:pPr lvl="0"/>
            <a:endParaRPr lang="es-ES" sz="2000" dirty="0" smtClean="0">
              <a:latin typeface="Arial" pitchFamily="34" charset="0"/>
              <a:cs typeface="Arial" pitchFamily="34" charset="0"/>
            </a:endParaRPr>
          </a:p>
          <a:p>
            <a:pPr lvl="0">
              <a:buFont typeface="Wingdings" pitchFamily="2" charset="2"/>
              <a:buChar char="ü"/>
            </a:pPr>
            <a:r>
              <a:rPr lang="es-ES" sz="2000" dirty="0" smtClean="0">
                <a:latin typeface="Arial" pitchFamily="34" charset="0"/>
                <a:cs typeface="Arial" pitchFamily="34" charset="0"/>
              </a:rPr>
              <a:t>Interpretar la información necesaria para abordar los temas de forma independiente.</a:t>
            </a:r>
          </a:p>
          <a:p>
            <a:pPr lvl="0">
              <a:buFont typeface="Wingdings" pitchFamily="2" charset="2"/>
              <a:buChar char="ü"/>
            </a:pPr>
            <a:r>
              <a:rPr lang="es-ES" sz="2000" dirty="0" smtClean="0">
                <a:latin typeface="Arial" pitchFamily="34" charset="0"/>
                <a:cs typeface="Arial" pitchFamily="34" charset="0"/>
              </a:rPr>
              <a:t>Caracterizar  el enfoque filosófico y el de la profesión de la carrera que cursa.</a:t>
            </a:r>
          </a:p>
          <a:p>
            <a:pPr lvl="0">
              <a:buFont typeface="Wingdings" pitchFamily="2" charset="2"/>
              <a:buChar char="ü"/>
            </a:pPr>
            <a:r>
              <a:rPr lang="es-ES" sz="2000" dirty="0" smtClean="0">
                <a:latin typeface="Arial" pitchFamily="34" charset="0"/>
                <a:cs typeface="Arial" pitchFamily="34" charset="0"/>
              </a:rPr>
              <a:t>Valorar  los criterios ajenos y fundamentar los propios.</a:t>
            </a:r>
            <a:endParaRPr lang="es-ES" sz="2000" dirty="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Grp="1" noChangeArrowheads="1"/>
          </p:cNvSpPr>
          <p:nvPr>
            <p:ph type="body" idx="1"/>
          </p:nvPr>
        </p:nvSpPr>
        <p:spPr>
          <a:xfrm>
            <a:off x="357158" y="1341438"/>
            <a:ext cx="8501121" cy="5040312"/>
          </a:xfrm>
        </p:spPr>
        <p:txBody>
          <a:bodyPr>
            <a:normAutofit/>
          </a:bodyPr>
          <a:lstStyle/>
          <a:p>
            <a:pPr algn="just" eaLnBrk="1" hangingPunct="1"/>
            <a:r>
              <a:rPr lang="es-ES_tradnl" sz="2800" dirty="0" smtClean="0">
                <a:latin typeface="Arial" pitchFamily="34" charset="0"/>
                <a:cs typeface="Arial" pitchFamily="34" charset="0"/>
              </a:rPr>
              <a:t>Según su etimología, método (del griego MEOSOE) significa  "vía hacia" o camino de cognición.    </a:t>
            </a:r>
          </a:p>
          <a:p>
            <a:pPr algn="just" eaLnBrk="1" hangingPunct="1">
              <a:buNone/>
            </a:pPr>
            <a:r>
              <a:rPr lang="es-ES_tradnl" sz="2800" dirty="0" smtClean="0">
                <a:latin typeface="Arial" pitchFamily="34" charset="0"/>
                <a:cs typeface="Arial" pitchFamily="34" charset="0"/>
              </a:rPr>
              <a:t>   </a:t>
            </a:r>
          </a:p>
          <a:p>
            <a:pPr algn="just"/>
            <a:r>
              <a:rPr lang="es-ES_tradnl" sz="2800" dirty="0" smtClean="0">
                <a:latin typeface="Arial" pitchFamily="34" charset="0"/>
                <a:cs typeface="Arial" pitchFamily="34" charset="0"/>
              </a:rPr>
              <a:t>Desde el punto de vista filosófico el método es: "La forma  de asimilación  teórica y práctica de la realidad que parte  de  las regularidades del movimiento del objeto estudiado o como el sistema de principios reguladores de la actividad transformadora práctica, cognoscitiva y teórica". </a:t>
            </a:r>
          </a:p>
        </p:txBody>
      </p:sp>
      <p:sp>
        <p:nvSpPr>
          <p:cNvPr id="80900" name="Text Box 4"/>
          <p:cNvSpPr txBox="1">
            <a:spLocks noChangeArrowheads="1"/>
          </p:cNvSpPr>
          <p:nvPr/>
        </p:nvSpPr>
        <p:spPr bwMode="auto">
          <a:xfrm>
            <a:off x="755650" y="476250"/>
            <a:ext cx="6337300" cy="523220"/>
          </a:xfrm>
          <a:prstGeom prst="rect">
            <a:avLst/>
          </a:prstGeom>
          <a:noFill/>
          <a:ln w="9525">
            <a:noFill/>
            <a:miter lim="800000"/>
            <a:headEnd/>
            <a:tailEnd/>
          </a:ln>
        </p:spPr>
        <p:txBody>
          <a:bodyPr>
            <a:spAutoFit/>
          </a:bodyPr>
          <a:lstStyle/>
          <a:p>
            <a:pPr algn="ctr" eaLnBrk="1" hangingPunct="1">
              <a:spcBef>
                <a:spcPct val="50000"/>
              </a:spcBef>
            </a:pPr>
            <a:r>
              <a:rPr lang="es-ES" sz="2800" b="1" dirty="0">
                <a:latin typeface="Arial" pitchFamily="34" charset="0"/>
                <a:cs typeface="Arial" pitchFamily="34" charset="0"/>
              </a:rPr>
              <a:t>¿Qué </a:t>
            </a:r>
            <a:r>
              <a:rPr lang="en-US" sz="2800" b="1" dirty="0" err="1">
                <a:latin typeface="Arial" pitchFamily="34" charset="0"/>
                <a:cs typeface="Arial" pitchFamily="34" charset="0"/>
              </a:rPr>
              <a:t>es</a:t>
            </a:r>
            <a:r>
              <a:rPr lang="en-US" sz="2800" b="1" dirty="0">
                <a:latin typeface="Arial" pitchFamily="34" charset="0"/>
                <a:cs typeface="Arial" pitchFamily="34" charset="0"/>
              </a:rPr>
              <a:t> el </a:t>
            </a:r>
            <a:r>
              <a:rPr lang="en-US" sz="2800" b="1" dirty="0" err="1">
                <a:latin typeface="Arial" pitchFamily="34" charset="0"/>
                <a:cs typeface="Arial" pitchFamily="34" charset="0"/>
              </a:rPr>
              <a:t>método</a:t>
            </a:r>
            <a:r>
              <a:rPr lang="en-US" sz="2800" b="1" dirty="0">
                <a:latin typeface="Arial" pitchFamily="34" charset="0"/>
                <a:cs typeface="Arial" pitchFamily="34" charset="0"/>
              </a:rPr>
              <a:t>?</a:t>
            </a:r>
            <a:endParaRPr lang="es-ES_tradnl" sz="28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0900"/>
                                        </p:tgtEl>
                                        <p:attrNameLst>
                                          <p:attrName>style.visibility</p:attrName>
                                        </p:attrNameLst>
                                      </p:cBhvr>
                                      <p:to>
                                        <p:strVal val="visible"/>
                                      </p:to>
                                    </p:set>
                                    <p:animEffect transition="in" filter="dissolve">
                                      <p:cBhvr>
                                        <p:cTn id="7" dur="1000"/>
                                        <p:tgtEl>
                                          <p:spTgt spid="80900"/>
                                        </p:tgtEl>
                                      </p:cBhvr>
                                    </p:animEffect>
                                  </p:childTnLst>
                                </p:cTn>
                              </p:par>
                            </p:childTnLst>
                          </p:cTn>
                        </p:par>
                        <p:par>
                          <p:cTn id="8" fill="hold" nodeType="afterGroup">
                            <p:stCondLst>
                              <p:cond delay="1000"/>
                            </p:stCondLst>
                            <p:childTnLst>
                              <p:par>
                                <p:cTn id="9" presetID="20" presetClass="entr" presetSubtype="0" fill="hold" grpId="0" nodeType="afterEffect">
                                  <p:stCondLst>
                                    <p:cond delay="0"/>
                                  </p:stCondLst>
                                  <p:childTnLst>
                                    <p:set>
                                      <p:cBhvr>
                                        <p:cTn id="10" dur="1" fill="hold">
                                          <p:stCondLst>
                                            <p:cond delay="0"/>
                                          </p:stCondLst>
                                        </p:cTn>
                                        <p:tgtEl>
                                          <p:spTgt spid="80899">
                                            <p:txEl>
                                              <p:pRg st="0" end="0"/>
                                            </p:txEl>
                                          </p:spTgt>
                                        </p:tgtEl>
                                        <p:attrNameLst>
                                          <p:attrName>style.visibility</p:attrName>
                                        </p:attrNameLst>
                                      </p:cBhvr>
                                      <p:to>
                                        <p:strVal val="visible"/>
                                      </p:to>
                                    </p:set>
                                    <p:animEffect transition="in" filter="wedge">
                                      <p:cBhvr>
                                        <p:cTn id="11" dur="1000"/>
                                        <p:tgtEl>
                                          <p:spTgt spid="80899">
                                            <p:txEl>
                                              <p:pRg st="0" end="0"/>
                                            </p:txEl>
                                          </p:spTgt>
                                        </p:tgtEl>
                                      </p:cBhvr>
                                    </p:animEffect>
                                  </p:childTnLst>
                                </p:cTn>
                              </p:par>
                            </p:childTnLst>
                          </p:cTn>
                        </p:par>
                        <p:par>
                          <p:cTn id="12" fill="hold">
                            <p:stCondLst>
                              <p:cond delay="2000"/>
                            </p:stCondLst>
                            <p:childTnLst>
                              <p:par>
                                <p:cTn id="13" presetID="20" presetClass="entr" presetSubtype="0" fill="hold" grpId="0" nodeType="afterEffect">
                                  <p:stCondLst>
                                    <p:cond delay="0"/>
                                  </p:stCondLst>
                                  <p:childTnLst>
                                    <p:set>
                                      <p:cBhvr>
                                        <p:cTn id="14" dur="1" fill="hold">
                                          <p:stCondLst>
                                            <p:cond delay="0"/>
                                          </p:stCondLst>
                                        </p:cTn>
                                        <p:tgtEl>
                                          <p:spTgt spid="80899">
                                            <p:txEl>
                                              <p:pRg st="1" end="1"/>
                                            </p:txEl>
                                          </p:spTgt>
                                        </p:tgtEl>
                                        <p:attrNameLst>
                                          <p:attrName>style.visibility</p:attrName>
                                        </p:attrNameLst>
                                      </p:cBhvr>
                                      <p:to>
                                        <p:strVal val="visible"/>
                                      </p:to>
                                    </p:set>
                                    <p:animEffect transition="in" filter="wedge">
                                      <p:cBhvr>
                                        <p:cTn id="15" dur="1000"/>
                                        <p:tgtEl>
                                          <p:spTgt spid="80899">
                                            <p:txEl>
                                              <p:pRg st="1" end="1"/>
                                            </p:txEl>
                                          </p:spTgt>
                                        </p:tgtEl>
                                      </p:cBhvr>
                                    </p:animEffect>
                                  </p:childTnLst>
                                </p:cTn>
                              </p:par>
                            </p:childTnLst>
                          </p:cTn>
                        </p:par>
                        <p:par>
                          <p:cTn id="16" fill="hold" nodeType="afterGroup">
                            <p:stCondLst>
                              <p:cond delay="3000"/>
                            </p:stCondLst>
                            <p:childTnLst>
                              <p:par>
                                <p:cTn id="17" presetID="20" presetClass="entr" presetSubtype="0" fill="hold" grpId="0" nodeType="afterEffect">
                                  <p:stCondLst>
                                    <p:cond delay="0"/>
                                  </p:stCondLst>
                                  <p:childTnLst>
                                    <p:set>
                                      <p:cBhvr>
                                        <p:cTn id="18" dur="1" fill="hold">
                                          <p:stCondLst>
                                            <p:cond delay="0"/>
                                          </p:stCondLst>
                                        </p:cTn>
                                        <p:tgtEl>
                                          <p:spTgt spid="80899">
                                            <p:txEl>
                                              <p:pRg st="2" end="2"/>
                                            </p:txEl>
                                          </p:spTgt>
                                        </p:tgtEl>
                                        <p:attrNameLst>
                                          <p:attrName>style.visibility</p:attrName>
                                        </p:attrNameLst>
                                      </p:cBhvr>
                                      <p:to>
                                        <p:strVal val="visible"/>
                                      </p:to>
                                    </p:set>
                                    <p:animEffect transition="in" filter="wedge">
                                      <p:cBhvr>
                                        <p:cTn id="19" dur="1000"/>
                                        <p:tgtEl>
                                          <p:spTgt spid="808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p:bldP spid="8090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395288" y="0"/>
            <a:ext cx="8229600" cy="1012825"/>
          </a:xfrm>
        </p:spPr>
        <p:txBody>
          <a:bodyPr/>
          <a:lstStyle/>
          <a:p>
            <a:pPr eaLnBrk="1" hangingPunct="1"/>
            <a:r>
              <a:rPr lang="es-ES_tradnl" sz="3600" b="1" u="sng" dirty="0" smtClean="0">
                <a:latin typeface="Times New Roman" pitchFamily="18" charset="0"/>
              </a:rPr>
              <a:t>Dialéctica y metafísica</a:t>
            </a:r>
            <a:r>
              <a:rPr lang="es-ES_tradnl" sz="3600" b="1" dirty="0" smtClean="0">
                <a:latin typeface="Times New Roman" pitchFamily="18" charset="0"/>
              </a:rPr>
              <a:t>:</a:t>
            </a:r>
          </a:p>
        </p:txBody>
      </p:sp>
      <p:sp>
        <p:nvSpPr>
          <p:cNvPr id="75779" name="Rectangle 3"/>
          <p:cNvSpPr>
            <a:spLocks noGrp="1" noChangeArrowheads="1"/>
          </p:cNvSpPr>
          <p:nvPr>
            <p:ph type="body" idx="1"/>
          </p:nvPr>
        </p:nvSpPr>
        <p:spPr>
          <a:xfrm>
            <a:off x="285720" y="1214422"/>
            <a:ext cx="8483630" cy="4735528"/>
          </a:xfrm>
        </p:spPr>
        <p:txBody>
          <a:bodyPr/>
          <a:lstStyle/>
          <a:p>
            <a:pPr algn="just" eaLnBrk="1" hangingPunct="1">
              <a:lnSpc>
                <a:spcPct val="90000"/>
              </a:lnSpc>
              <a:tabLst>
                <a:tab pos="3657600" algn="l"/>
              </a:tabLst>
            </a:pPr>
            <a:r>
              <a:rPr lang="es-ES_tradnl" dirty="0" smtClean="0">
                <a:latin typeface="Times New Roman" pitchFamily="18" charset="0"/>
              </a:rPr>
              <a:t>El término dialéctica ha tomado distintas significaciones a lo largo de la historia de la filosofía:</a:t>
            </a:r>
          </a:p>
          <a:p>
            <a:pPr algn="just" eaLnBrk="1" hangingPunct="1">
              <a:lnSpc>
                <a:spcPct val="90000"/>
              </a:lnSpc>
              <a:buFontTx/>
              <a:buNone/>
              <a:tabLst>
                <a:tab pos="3657600" algn="l"/>
              </a:tabLst>
            </a:pPr>
            <a:r>
              <a:rPr lang="es-ES_tradnl" dirty="0" smtClean="0">
                <a:latin typeface="Times New Roman" pitchFamily="18" charset="0"/>
              </a:rPr>
              <a:t>-</a:t>
            </a:r>
            <a:r>
              <a:rPr lang="es-ES_tradnl" u="sng" dirty="0" smtClean="0">
                <a:latin typeface="Times New Roman" pitchFamily="18" charset="0"/>
              </a:rPr>
              <a:t>Dialéctica</a:t>
            </a:r>
            <a:r>
              <a:rPr lang="es-ES_tradnl" dirty="0" smtClean="0">
                <a:latin typeface="Times New Roman" pitchFamily="18" charset="0"/>
              </a:rPr>
              <a:t>: Por su etimología, el concepto remite a dos términos griegos: </a:t>
            </a:r>
            <a:r>
              <a:rPr lang="es-ES_tradnl" i="1" dirty="0" err="1" smtClean="0">
                <a:latin typeface="Times New Roman" pitchFamily="18" charset="0"/>
              </a:rPr>
              <a:t>dia</a:t>
            </a:r>
            <a:r>
              <a:rPr lang="es-ES_tradnl" dirty="0" smtClean="0">
                <a:latin typeface="Times New Roman" pitchFamily="18" charset="0"/>
              </a:rPr>
              <a:t> (de lo uno a lo otro) y </a:t>
            </a:r>
            <a:r>
              <a:rPr lang="es-ES_tradnl" i="1" dirty="0" err="1" smtClean="0">
                <a:latin typeface="Times New Roman" pitchFamily="18" charset="0"/>
              </a:rPr>
              <a:t>legein</a:t>
            </a:r>
            <a:r>
              <a:rPr lang="es-ES_tradnl" dirty="0" smtClean="0">
                <a:latin typeface="Times New Roman" pitchFamily="18" charset="0"/>
              </a:rPr>
              <a:t> (decir, razonar, determinar, definir), por lo que su sentido más ordinario equivaldría a un "arte del diálogo" donde se produciría una contraposición o lucha entre dos o más "razones".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5778"/>
                                        </p:tgtEl>
                                        <p:attrNameLst>
                                          <p:attrName>style.visibility</p:attrName>
                                        </p:attrNameLst>
                                      </p:cBhvr>
                                      <p:to>
                                        <p:strVal val="visible"/>
                                      </p:to>
                                    </p:set>
                                    <p:animEffect transition="in" filter="dissolve">
                                      <p:cBhvr>
                                        <p:cTn id="7" dur="1000"/>
                                        <p:tgtEl>
                                          <p:spTgt spid="75778"/>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75779">
                                            <p:txEl>
                                              <p:pRg st="0" end="0"/>
                                            </p:txEl>
                                          </p:spTgt>
                                        </p:tgtEl>
                                        <p:attrNameLst>
                                          <p:attrName>style.visibility</p:attrName>
                                        </p:attrNameLst>
                                      </p:cBhvr>
                                      <p:to>
                                        <p:strVal val="visible"/>
                                      </p:to>
                                    </p:set>
                                    <p:animEffect transition="in" filter="fade">
                                      <p:cBhvr>
                                        <p:cTn id="11" dur="1000"/>
                                        <p:tgtEl>
                                          <p:spTgt spid="75779">
                                            <p:txEl>
                                              <p:pRg st="0" end="0"/>
                                            </p:txEl>
                                          </p:spTgt>
                                        </p:tgtEl>
                                      </p:cBhvr>
                                    </p:animEffect>
                                  </p:childTnLst>
                                </p:cTn>
                              </p:par>
                            </p:childTnLst>
                          </p:cTn>
                        </p:par>
                        <p:par>
                          <p:cTn id="12" fill="hold" nodeType="afterGroup">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75779">
                                            <p:txEl>
                                              <p:pRg st="1" end="1"/>
                                            </p:txEl>
                                          </p:spTgt>
                                        </p:tgtEl>
                                        <p:attrNameLst>
                                          <p:attrName>style.visibility</p:attrName>
                                        </p:attrNameLst>
                                      </p:cBhvr>
                                      <p:to>
                                        <p:strVal val="visible"/>
                                      </p:to>
                                    </p:set>
                                    <p:animEffect transition="in" filter="fade">
                                      <p:cBhvr>
                                        <p:cTn id="15" dur="1000"/>
                                        <p:tgtEl>
                                          <p:spTgt spid="757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p:bldP spid="7577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419475" y="1557338"/>
            <a:ext cx="10080625" cy="936625"/>
          </a:xfrm>
        </p:spPr>
        <p:txBody>
          <a:bodyPr>
            <a:normAutofit fontScale="90000"/>
          </a:bodyPr>
          <a:lstStyle/>
          <a:p>
            <a:pPr eaLnBrk="1" hangingPunct="1"/>
            <a:r>
              <a:rPr lang="es-ES_tradnl" sz="2800" smtClean="0">
                <a:solidFill>
                  <a:srgbClr val="990000"/>
                </a:solidFill>
                <a:latin typeface="Times New Roman" pitchFamily="18" charset="0"/>
              </a:rPr>
              <a:t/>
            </a:r>
            <a:br>
              <a:rPr lang="es-ES_tradnl" sz="2800" smtClean="0">
                <a:solidFill>
                  <a:srgbClr val="990000"/>
                </a:solidFill>
                <a:latin typeface="Times New Roman" pitchFamily="18" charset="0"/>
              </a:rPr>
            </a:br>
            <a:endParaRPr lang="es-ES_tradnl" sz="2800" b="1" smtClean="0">
              <a:solidFill>
                <a:srgbClr val="990000"/>
              </a:solidFill>
              <a:latin typeface="Times New Roman" pitchFamily="18" charset="0"/>
            </a:endParaRPr>
          </a:p>
        </p:txBody>
      </p:sp>
      <p:sp>
        <p:nvSpPr>
          <p:cNvPr id="94214" name="Text Box 6"/>
          <p:cNvSpPr txBox="1">
            <a:spLocks noChangeArrowheads="1"/>
          </p:cNvSpPr>
          <p:nvPr/>
        </p:nvSpPr>
        <p:spPr bwMode="auto">
          <a:xfrm>
            <a:off x="900113" y="260350"/>
            <a:ext cx="7056437" cy="6646863"/>
          </a:xfrm>
          <a:prstGeom prst="rect">
            <a:avLst/>
          </a:prstGeom>
          <a:noFill/>
          <a:ln w="9525">
            <a:noFill/>
            <a:miter lim="800000"/>
            <a:headEnd/>
            <a:tailEnd/>
          </a:ln>
        </p:spPr>
        <p:txBody>
          <a:bodyPr>
            <a:spAutoFit/>
          </a:bodyPr>
          <a:lstStyle/>
          <a:p>
            <a:pPr algn="just" eaLnBrk="1" hangingPunct="1">
              <a:lnSpc>
                <a:spcPct val="90000"/>
              </a:lnSpc>
              <a:spcBef>
                <a:spcPct val="20000"/>
              </a:spcBef>
            </a:pPr>
            <a:r>
              <a:rPr lang="es-ES_tradnl" b="1"/>
              <a:t>-</a:t>
            </a:r>
            <a:r>
              <a:rPr lang="es-ES_tradnl" sz="2800" b="1" u="sng">
                <a:latin typeface="Times New Roman" pitchFamily="18" charset="0"/>
              </a:rPr>
              <a:t>Dialéctica Materialista</a:t>
            </a:r>
            <a:r>
              <a:rPr lang="es-ES_tradnl" sz="2800" b="1">
                <a:latin typeface="Times New Roman" pitchFamily="18" charset="0"/>
              </a:rPr>
              <a:t>:</a:t>
            </a:r>
          </a:p>
          <a:p>
            <a:pPr algn="just" eaLnBrk="1" hangingPunct="1">
              <a:lnSpc>
                <a:spcPct val="90000"/>
              </a:lnSpc>
              <a:spcBef>
                <a:spcPct val="20000"/>
              </a:spcBef>
            </a:pPr>
            <a:endParaRPr lang="es-ES_tradnl" sz="2800" b="1">
              <a:latin typeface="Times New Roman" pitchFamily="18" charset="0"/>
            </a:endParaRPr>
          </a:p>
          <a:p>
            <a:pPr algn="just" eaLnBrk="1" hangingPunct="1">
              <a:lnSpc>
                <a:spcPct val="90000"/>
              </a:lnSpc>
              <a:spcBef>
                <a:spcPct val="20000"/>
              </a:spcBef>
            </a:pPr>
            <a:r>
              <a:rPr lang="es-ES_tradnl" sz="2800">
                <a:latin typeface="Times New Roman" pitchFamily="18" charset="0"/>
              </a:rPr>
              <a:t>”</a:t>
            </a:r>
            <a:r>
              <a:rPr lang="es-ES_tradnl" sz="2800" b="1" i="1">
                <a:latin typeface="Times New Roman" pitchFamily="18" charset="0"/>
              </a:rPr>
              <a:t>La dialéctica no es (…) más que la ciencia de las leyes generales del movimiento y desarrollo de la naturaleza, la sociedad humana y el pensamiento.</a:t>
            </a:r>
            <a:r>
              <a:rPr lang="es-ES_tradnl" sz="2800">
                <a:latin typeface="Times New Roman" pitchFamily="18" charset="0"/>
              </a:rPr>
              <a:t> </a:t>
            </a:r>
            <a:r>
              <a:rPr lang="es-ES_tradnl" sz="2400" i="1">
                <a:latin typeface="Times New Roman" pitchFamily="18" charset="0"/>
              </a:rPr>
              <a:t>(Engels, Anti-Duhring, pág 171</a:t>
            </a:r>
            <a:r>
              <a:rPr lang="es-ES_tradnl" sz="2400" b="1" i="1">
                <a:latin typeface="Times New Roman" pitchFamily="18" charset="0"/>
              </a:rPr>
              <a:t>).</a:t>
            </a:r>
            <a:endParaRPr lang="en-US" sz="2400" i="1">
              <a:latin typeface="Times New Roman" pitchFamily="18" charset="0"/>
            </a:endParaRPr>
          </a:p>
          <a:p>
            <a:pPr eaLnBrk="1" hangingPunct="1"/>
            <a:endParaRPr lang="en-US" sz="2400" i="1">
              <a:latin typeface="Times New Roman" pitchFamily="18" charset="0"/>
            </a:endParaRPr>
          </a:p>
          <a:p>
            <a:pPr eaLnBrk="1" hangingPunct="1"/>
            <a:r>
              <a:rPr lang="en-US" sz="2800">
                <a:latin typeface="Times New Roman" pitchFamily="18" charset="0"/>
              </a:rPr>
              <a:t>“ </a:t>
            </a:r>
            <a:r>
              <a:rPr lang="en-US" sz="2800" b="1" i="1">
                <a:latin typeface="Times New Roman" pitchFamily="18" charset="0"/>
              </a:rPr>
              <a:t>La división de un todo y el conocimiento de sus partes contradictorias es la esencia (uno de los esenciales, una de las principales, sino la principal característica o rasgo) de la dialéctica</a:t>
            </a:r>
            <a:r>
              <a:rPr lang="en-US" sz="2800">
                <a:latin typeface="Times New Roman" pitchFamily="18" charset="0"/>
              </a:rPr>
              <a:t>.</a:t>
            </a:r>
          </a:p>
          <a:p>
            <a:pPr eaLnBrk="1" hangingPunct="1"/>
            <a:r>
              <a:rPr lang="en-US" sz="2800">
                <a:latin typeface="Times New Roman" pitchFamily="18" charset="0"/>
              </a:rPr>
              <a:t>           </a:t>
            </a:r>
            <a:r>
              <a:rPr lang="en-US" sz="2400" i="1">
                <a:latin typeface="Times New Roman" pitchFamily="18" charset="0"/>
              </a:rPr>
              <a:t>(Lenin, Cuadernos Filosóficos p. 351). </a:t>
            </a:r>
          </a:p>
          <a:p>
            <a:pPr eaLnBrk="1" hangingPunct="1"/>
            <a:endParaRPr lang="es-ES_tradnl" sz="2400" i="1">
              <a:latin typeface="Times New Roman" pitchFamily="18" charset="0"/>
            </a:endParaRPr>
          </a:p>
          <a:p>
            <a:pPr eaLnBrk="1" hangingPunct="1">
              <a:spcBef>
                <a:spcPct val="50000"/>
              </a:spcBef>
            </a:pPr>
            <a:endParaRPr lang="es-ES_tradnl"/>
          </a:p>
        </p:txBody>
      </p:sp>
      <p:pic>
        <p:nvPicPr>
          <p:cNvPr id="94215" name="mambo.wav">
            <a:hlinkClick r:id="" action="ppaction://media"/>
          </p:cNvPr>
          <p:cNvPicPr>
            <a:picLocks noRot="1" noChangeAspect="1" noChangeArrowheads="1"/>
          </p:cNvPicPr>
          <p:nvPr>
            <a:audioFile r:link="rId1"/>
          </p:nvPr>
        </p:nvPicPr>
        <p:blipFill>
          <a:blip r:embed="rId3"/>
          <a:srcRect/>
          <a:stretch>
            <a:fillRect/>
          </a:stretch>
        </p:blipFill>
        <p:spPr bwMode="auto">
          <a:xfrm>
            <a:off x="8316913" y="6092825"/>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94214"/>
                                        </p:tgtEl>
                                        <p:attrNameLst>
                                          <p:attrName>style.visibility</p:attrName>
                                        </p:attrNameLst>
                                      </p:cBhvr>
                                      <p:to>
                                        <p:strVal val="visible"/>
                                      </p:to>
                                    </p:set>
                                    <p:animEffect transition="in" filter="diamond(in)">
                                      <p:cBhvr>
                                        <p:cTn id="7" dur="1000"/>
                                        <p:tgtEl>
                                          <p:spTgt spid="94214"/>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94215"/>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1" presetClass="mediacall" presetSubtype="0" fill="hold" nodeType="clickEffect">
                                  <p:stCondLst>
                                    <p:cond delay="0"/>
                                  </p:stCondLst>
                                  <p:childTnLst>
                                    <p:cmd type="call" cmd="playFrom(0.0)">
                                      <p:cBhvr>
                                        <p:cTn id="12" dur="47190" fill="hold"/>
                                        <p:tgtEl>
                                          <p:spTgt spid="94215"/>
                                        </p:tgtEl>
                                      </p:cBhvr>
                                    </p:cmd>
                                  </p:childTnLst>
                                </p:cTn>
                              </p:par>
                            </p:childTnLst>
                          </p:cTn>
                        </p:par>
                      </p:childTnLst>
                    </p:cTn>
                  </p:par>
                </p:childTnLst>
              </p:cTn>
              <p:nextCondLst>
                <p:cond evt="onClick" delay="0">
                  <p:tgtEl>
                    <p:spTgt spid="94215"/>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94215"/>
                </p:tgtEl>
              </p:cMediaNode>
            </p:audio>
          </p:childTnLst>
        </p:cTn>
      </p:par>
    </p:tnLst>
    <p:bldLst>
      <p:bldP spid="9421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body" idx="4294967295"/>
          </p:nvPr>
        </p:nvSpPr>
        <p:spPr>
          <a:xfrm>
            <a:off x="357158" y="692150"/>
            <a:ext cx="8483630" cy="4525963"/>
          </a:xfrm>
        </p:spPr>
        <p:txBody>
          <a:bodyPr/>
          <a:lstStyle/>
          <a:p>
            <a:pPr algn="just" eaLnBrk="1" hangingPunct="1">
              <a:lnSpc>
                <a:spcPct val="80000"/>
              </a:lnSpc>
              <a:spcBef>
                <a:spcPct val="50000"/>
              </a:spcBef>
              <a:buFontTx/>
              <a:buNone/>
            </a:pPr>
            <a:r>
              <a:rPr lang="es-MX" sz="2800" b="1" dirty="0" smtClean="0">
                <a:solidFill>
                  <a:srgbClr val="990000"/>
                </a:solidFill>
              </a:rPr>
              <a:t>  </a:t>
            </a:r>
            <a:r>
              <a:rPr lang="es-MX" b="1" dirty="0" smtClean="0">
                <a:latin typeface="Times New Roman" pitchFamily="18" charset="0"/>
              </a:rPr>
              <a:t>“Si nos paramos a pensar sobre la naturaleza, o sobre la historia humana, o sobre nuestra propia actividad espiritual, nos encontramos de primera intención con la imagen de una trama infinita de concatenaciones y mutuas influencias, en la que nada permanece lo que era, ni como y donde era sino que todo se mueve y se cambia, nace y caduca.”</a:t>
            </a:r>
          </a:p>
          <a:p>
            <a:pPr algn="r" eaLnBrk="1" hangingPunct="1">
              <a:lnSpc>
                <a:spcPct val="80000"/>
              </a:lnSpc>
              <a:spcBef>
                <a:spcPct val="50000"/>
              </a:spcBef>
              <a:buFontTx/>
              <a:buNone/>
            </a:pPr>
            <a:r>
              <a:rPr lang="es-MX" sz="2800" dirty="0" smtClean="0">
                <a:latin typeface="Times New Roman" pitchFamily="18" charset="0"/>
              </a:rPr>
              <a:t>Federico </a:t>
            </a:r>
            <a:r>
              <a:rPr lang="es-ES_tradnl" sz="2800" dirty="0" err="1" smtClean="0">
                <a:latin typeface="Times New Roman" pitchFamily="18" charset="0"/>
              </a:rPr>
              <a:t>Engels</a:t>
            </a:r>
            <a:r>
              <a:rPr lang="es-ES_tradnl" sz="2800" dirty="0" smtClean="0">
                <a:latin typeface="Times New Roman" pitchFamily="18" charset="0"/>
              </a:rPr>
              <a:t>, </a:t>
            </a:r>
            <a:r>
              <a:rPr lang="es-ES_tradnl" sz="2800" u="sng" dirty="0" smtClean="0">
                <a:latin typeface="Times New Roman" pitchFamily="18" charset="0"/>
              </a:rPr>
              <a:t>Anti-</a:t>
            </a:r>
            <a:r>
              <a:rPr lang="es-ES_tradnl" sz="2800" u="sng" dirty="0" err="1" smtClean="0">
                <a:latin typeface="Times New Roman" pitchFamily="18" charset="0"/>
              </a:rPr>
              <a:t>Dühring</a:t>
            </a:r>
            <a:r>
              <a:rPr lang="es-ES_tradnl" sz="2800" dirty="0" smtClean="0">
                <a:latin typeface="Times New Roman" pitchFamily="18" charset="0"/>
              </a:rPr>
              <a:t>. </a:t>
            </a:r>
            <a:r>
              <a:rPr lang="es-ES_tradnl" sz="2800" dirty="0" err="1" smtClean="0">
                <a:latin typeface="Times New Roman" pitchFamily="18" charset="0"/>
              </a:rPr>
              <a:t>Pág</a:t>
            </a:r>
            <a:r>
              <a:rPr lang="es-ES_tradnl" sz="2800" dirty="0" smtClean="0">
                <a:latin typeface="Times New Roman" pitchFamily="18" charset="0"/>
              </a:rPr>
              <a:t> 30.</a:t>
            </a:r>
          </a:p>
          <a:p>
            <a:pPr algn="just" eaLnBrk="1" hangingPunct="1">
              <a:lnSpc>
                <a:spcPct val="80000"/>
              </a:lnSpc>
            </a:pPr>
            <a:endParaRPr lang="es-DO" sz="2800" dirty="0" smtClean="0">
              <a:latin typeface="Times New Roman" pitchFamily="18" charset="0"/>
            </a:endParaRPr>
          </a:p>
        </p:txBody>
      </p:sp>
      <p:pic>
        <p:nvPicPr>
          <p:cNvPr id="63492" name="Picture 4" descr="engels"/>
          <p:cNvPicPr>
            <a:picLocks noChangeAspect="1" noChangeArrowheads="1"/>
          </p:cNvPicPr>
          <p:nvPr/>
        </p:nvPicPr>
        <p:blipFill>
          <a:blip r:embed="rId3"/>
          <a:srcRect/>
          <a:stretch>
            <a:fillRect/>
          </a:stretch>
        </p:blipFill>
        <p:spPr bwMode="auto">
          <a:xfrm>
            <a:off x="0" y="4000504"/>
            <a:ext cx="2895600" cy="2857495"/>
          </a:xfrm>
          <a:prstGeom prst="rect">
            <a:avLst/>
          </a:prstGeom>
          <a:noFill/>
          <a:ln w="9525">
            <a:solidFill>
              <a:srgbClr val="99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fade">
                                      <p:cBhvr>
                                        <p:cTn id="7" dur="500"/>
                                        <p:tgtEl>
                                          <p:spTgt spid="63491">
                                            <p:txEl>
                                              <p:pRg st="0" end="0"/>
                                            </p:txEl>
                                          </p:spTgt>
                                        </p:tgtEl>
                                      </p:cBhvr>
                                    </p:animEffect>
                                    <p:anim calcmode="lin" valueType="num">
                                      <p:cBhvr>
                                        <p:cTn id="8" dur="500" fill="hold"/>
                                        <p:tgtEl>
                                          <p:spTgt spid="63491">
                                            <p:txEl>
                                              <p:pRg st="0" end="0"/>
                                            </p:txEl>
                                          </p:spTgt>
                                        </p:tgtEl>
                                        <p:attrNameLst>
                                          <p:attrName>ppt_w</p:attrName>
                                        </p:attrNameLst>
                                      </p:cBhvr>
                                      <p:tavLst>
                                        <p:tav tm="0" fmla="#ppt_w*sin(2.5*pi*$)">
                                          <p:val>
                                            <p:fltVal val="0"/>
                                          </p:val>
                                        </p:tav>
                                        <p:tav tm="100000">
                                          <p:val>
                                            <p:fltVal val="1"/>
                                          </p:val>
                                        </p:tav>
                                      </p:tavLst>
                                    </p:anim>
                                    <p:anim calcmode="lin" valueType="num">
                                      <p:cBhvr>
                                        <p:cTn id="9" dur="500" fill="hold"/>
                                        <p:tgtEl>
                                          <p:spTgt spid="63491">
                                            <p:txEl>
                                              <p:pRg st="0" end="0"/>
                                            </p:txEl>
                                          </p:spTgt>
                                        </p:tgtEl>
                                        <p:attrNameLst>
                                          <p:attrName>ppt_h</p:attrName>
                                        </p:attrNameLst>
                                      </p:cBhvr>
                                      <p:tavLst>
                                        <p:tav tm="0">
                                          <p:val>
                                            <p:strVal val="#ppt_h"/>
                                          </p:val>
                                        </p:tav>
                                        <p:tav tm="100000">
                                          <p:val>
                                            <p:strVal val="#ppt_h"/>
                                          </p:val>
                                        </p:tav>
                                      </p:tavLst>
                                    </p:anim>
                                  </p:childTnLst>
                                </p:cTn>
                              </p:par>
                            </p:childTnLst>
                          </p:cTn>
                        </p:par>
                        <p:par>
                          <p:cTn id="10" fill="hold" nodeType="afterGroup">
                            <p:stCondLst>
                              <p:cond delay="14550"/>
                            </p:stCondLst>
                            <p:childTnLst>
                              <p:par>
                                <p:cTn id="11" presetID="45" presetClass="entr" presetSubtype="0" fill="hold" grpId="0" nodeType="afterEffect">
                                  <p:stCondLst>
                                    <p:cond delay="0"/>
                                  </p:stCondLst>
                                  <p:iterate type="lt">
                                    <p:tmPct val="10000"/>
                                  </p:iterate>
                                  <p:childTnLst>
                                    <p:set>
                                      <p:cBhvr>
                                        <p:cTn id="12" dur="1" fill="hold">
                                          <p:stCondLst>
                                            <p:cond delay="0"/>
                                          </p:stCondLst>
                                        </p:cTn>
                                        <p:tgtEl>
                                          <p:spTgt spid="63491">
                                            <p:txEl>
                                              <p:pRg st="1" end="1"/>
                                            </p:txEl>
                                          </p:spTgt>
                                        </p:tgtEl>
                                        <p:attrNameLst>
                                          <p:attrName>style.visibility</p:attrName>
                                        </p:attrNameLst>
                                      </p:cBhvr>
                                      <p:to>
                                        <p:strVal val="visible"/>
                                      </p:to>
                                    </p:set>
                                    <p:animEffect transition="in" filter="fade">
                                      <p:cBhvr>
                                        <p:cTn id="13" dur="500"/>
                                        <p:tgtEl>
                                          <p:spTgt spid="63491">
                                            <p:txEl>
                                              <p:pRg st="1" end="1"/>
                                            </p:txEl>
                                          </p:spTgt>
                                        </p:tgtEl>
                                      </p:cBhvr>
                                    </p:animEffect>
                                    <p:anim calcmode="lin" valueType="num">
                                      <p:cBhvr>
                                        <p:cTn id="14" dur="500" fill="hold"/>
                                        <p:tgtEl>
                                          <p:spTgt spid="63491">
                                            <p:txEl>
                                              <p:pRg st="1" end="1"/>
                                            </p:txEl>
                                          </p:spTgt>
                                        </p:tgtEl>
                                        <p:attrNameLst>
                                          <p:attrName>ppt_w</p:attrName>
                                        </p:attrNameLst>
                                      </p:cBhvr>
                                      <p:tavLst>
                                        <p:tav tm="0" fmla="#ppt_w*sin(2.5*pi*$)">
                                          <p:val>
                                            <p:fltVal val="0"/>
                                          </p:val>
                                        </p:tav>
                                        <p:tav tm="100000">
                                          <p:val>
                                            <p:fltVal val="1"/>
                                          </p:val>
                                        </p:tav>
                                      </p:tavLst>
                                    </p:anim>
                                    <p:anim calcmode="lin" valueType="num">
                                      <p:cBhvr>
                                        <p:cTn id="15" dur="500" fill="hold"/>
                                        <p:tgtEl>
                                          <p:spTgt spid="63491">
                                            <p:txEl>
                                              <p:pRg st="1" end="1"/>
                                            </p:txEl>
                                          </p:spTgt>
                                        </p:tgtEl>
                                        <p:attrNameLst>
                                          <p:attrName>ppt_h</p:attrName>
                                        </p:attrNameLst>
                                      </p:cBhvr>
                                      <p:tavLst>
                                        <p:tav tm="0">
                                          <p:val>
                                            <p:strVal val="#ppt_h"/>
                                          </p:val>
                                        </p:tav>
                                        <p:tav tm="100000">
                                          <p:val>
                                            <p:strVal val="#ppt_h"/>
                                          </p:val>
                                        </p:tav>
                                      </p:tavLst>
                                    </p:anim>
                                  </p:childTnLst>
                                </p:cTn>
                              </p:par>
                            </p:childTnLst>
                          </p:cTn>
                        </p:par>
                        <p:par>
                          <p:cTn id="16" fill="hold" nodeType="afterGroup">
                            <p:stCondLst>
                              <p:cond delay="16700"/>
                            </p:stCondLst>
                            <p:childTnLst>
                              <p:par>
                                <p:cTn id="17" presetID="2" presetClass="entr" presetSubtype="4" fill="hold" nodeType="afterEffect">
                                  <p:stCondLst>
                                    <p:cond delay="0"/>
                                  </p:stCondLst>
                                  <p:childTnLst>
                                    <p:set>
                                      <p:cBhvr>
                                        <p:cTn id="18" dur="1" fill="hold">
                                          <p:stCondLst>
                                            <p:cond delay="0"/>
                                          </p:stCondLst>
                                        </p:cTn>
                                        <p:tgtEl>
                                          <p:spTgt spid="63492"/>
                                        </p:tgtEl>
                                        <p:attrNameLst>
                                          <p:attrName>style.visibility</p:attrName>
                                        </p:attrNameLst>
                                      </p:cBhvr>
                                      <p:to>
                                        <p:strVal val="visible"/>
                                      </p:to>
                                    </p:set>
                                    <p:anim calcmode="lin" valueType="num">
                                      <p:cBhvr additive="base">
                                        <p:cTn id="19" dur="1000" fill="hold"/>
                                        <p:tgtEl>
                                          <p:spTgt spid="63492"/>
                                        </p:tgtEl>
                                        <p:attrNameLst>
                                          <p:attrName>ppt_x</p:attrName>
                                        </p:attrNameLst>
                                      </p:cBhvr>
                                      <p:tavLst>
                                        <p:tav tm="0">
                                          <p:val>
                                            <p:strVal val="#ppt_x"/>
                                          </p:val>
                                        </p:tav>
                                        <p:tav tm="100000">
                                          <p:val>
                                            <p:strVal val="#ppt_x"/>
                                          </p:val>
                                        </p:tav>
                                      </p:tavLst>
                                    </p:anim>
                                    <p:anim calcmode="lin" valueType="num">
                                      <p:cBhvr additive="base">
                                        <p:cTn id="20" dur="1000" fill="hold"/>
                                        <p:tgtEl>
                                          <p:spTgt spid="634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ext Box 2"/>
          <p:cNvSpPr txBox="1">
            <a:spLocks noChangeArrowheads="1"/>
          </p:cNvSpPr>
          <p:nvPr/>
        </p:nvSpPr>
        <p:spPr bwMode="auto">
          <a:xfrm>
            <a:off x="684213" y="0"/>
            <a:ext cx="7991475" cy="519113"/>
          </a:xfrm>
          <a:prstGeom prst="rect">
            <a:avLst/>
          </a:prstGeom>
          <a:noFill/>
          <a:ln w="9525">
            <a:noFill/>
            <a:miter lim="800000"/>
            <a:headEnd/>
            <a:tailEnd/>
          </a:ln>
        </p:spPr>
        <p:txBody>
          <a:bodyPr>
            <a:spAutoFit/>
          </a:bodyPr>
          <a:lstStyle/>
          <a:p>
            <a:pPr algn="ctr" eaLnBrk="1" hangingPunct="1">
              <a:spcBef>
                <a:spcPct val="50000"/>
              </a:spcBef>
            </a:pPr>
            <a:r>
              <a:rPr lang="es-MX" sz="2800" b="1" u="sng">
                <a:latin typeface="Times New Roman" pitchFamily="18" charset="0"/>
              </a:rPr>
              <a:t>Métodos Filosóficos</a:t>
            </a:r>
            <a:endParaRPr lang="es-MX" sz="2800" b="1">
              <a:latin typeface="Times New Roman" pitchFamily="18" charset="0"/>
            </a:endParaRPr>
          </a:p>
        </p:txBody>
      </p:sp>
      <p:sp>
        <p:nvSpPr>
          <p:cNvPr id="113667" name="Line 3"/>
          <p:cNvSpPr>
            <a:spLocks noChangeShapeType="1"/>
          </p:cNvSpPr>
          <p:nvPr/>
        </p:nvSpPr>
        <p:spPr bwMode="auto">
          <a:xfrm flipH="1">
            <a:off x="1908175" y="476250"/>
            <a:ext cx="863600" cy="360363"/>
          </a:xfrm>
          <a:prstGeom prst="line">
            <a:avLst/>
          </a:prstGeom>
          <a:noFill/>
          <a:ln w="9525">
            <a:solidFill>
              <a:srgbClr val="990000"/>
            </a:solidFill>
            <a:round/>
            <a:headEnd/>
            <a:tailEnd type="triangle" w="med" len="med"/>
          </a:ln>
        </p:spPr>
        <p:txBody>
          <a:bodyPr/>
          <a:lstStyle/>
          <a:p>
            <a:endParaRPr lang="es-ES"/>
          </a:p>
        </p:txBody>
      </p:sp>
      <p:sp>
        <p:nvSpPr>
          <p:cNvPr id="113668" name="Line 4"/>
          <p:cNvSpPr>
            <a:spLocks noChangeShapeType="1"/>
          </p:cNvSpPr>
          <p:nvPr/>
        </p:nvSpPr>
        <p:spPr bwMode="auto">
          <a:xfrm>
            <a:off x="6372225" y="476250"/>
            <a:ext cx="792163" cy="288925"/>
          </a:xfrm>
          <a:prstGeom prst="line">
            <a:avLst/>
          </a:prstGeom>
          <a:noFill/>
          <a:ln w="9525">
            <a:solidFill>
              <a:srgbClr val="990000"/>
            </a:solidFill>
            <a:round/>
            <a:headEnd/>
            <a:tailEnd type="triangle" w="med" len="med"/>
          </a:ln>
        </p:spPr>
        <p:txBody>
          <a:bodyPr/>
          <a:lstStyle/>
          <a:p>
            <a:endParaRPr lang="es-ES"/>
          </a:p>
        </p:txBody>
      </p:sp>
      <p:sp>
        <p:nvSpPr>
          <p:cNvPr id="113669" name="Text Box 5"/>
          <p:cNvSpPr txBox="1">
            <a:spLocks noChangeArrowheads="1"/>
          </p:cNvSpPr>
          <p:nvPr/>
        </p:nvSpPr>
        <p:spPr bwMode="auto">
          <a:xfrm>
            <a:off x="395288" y="836613"/>
            <a:ext cx="2087562" cy="457200"/>
          </a:xfrm>
          <a:prstGeom prst="rect">
            <a:avLst/>
          </a:prstGeom>
          <a:noFill/>
          <a:ln w="9525">
            <a:noFill/>
            <a:miter lim="800000"/>
            <a:headEnd/>
            <a:tailEnd/>
          </a:ln>
        </p:spPr>
        <p:txBody>
          <a:bodyPr>
            <a:spAutoFit/>
          </a:bodyPr>
          <a:lstStyle/>
          <a:p>
            <a:pPr eaLnBrk="1" hangingPunct="1">
              <a:spcBef>
                <a:spcPct val="50000"/>
              </a:spcBef>
            </a:pPr>
            <a:r>
              <a:rPr lang="es-MX" sz="2400" b="1">
                <a:latin typeface="Times New Roman" pitchFamily="18" charset="0"/>
              </a:rPr>
              <a:t>Metafísico</a:t>
            </a:r>
            <a:r>
              <a:rPr lang="es-MX" sz="2400">
                <a:latin typeface="Times New Roman" pitchFamily="18" charset="0"/>
              </a:rPr>
              <a:t>.</a:t>
            </a:r>
          </a:p>
        </p:txBody>
      </p:sp>
      <p:sp>
        <p:nvSpPr>
          <p:cNvPr id="113670" name="Text Box 6"/>
          <p:cNvSpPr txBox="1">
            <a:spLocks noChangeArrowheads="1"/>
          </p:cNvSpPr>
          <p:nvPr/>
        </p:nvSpPr>
        <p:spPr bwMode="auto">
          <a:xfrm>
            <a:off x="6300788" y="836613"/>
            <a:ext cx="2052637" cy="457200"/>
          </a:xfrm>
          <a:prstGeom prst="rect">
            <a:avLst/>
          </a:prstGeom>
          <a:noFill/>
          <a:ln w="9525">
            <a:noFill/>
            <a:miter lim="800000"/>
            <a:headEnd/>
            <a:tailEnd/>
          </a:ln>
        </p:spPr>
        <p:txBody>
          <a:bodyPr>
            <a:spAutoFit/>
          </a:bodyPr>
          <a:lstStyle/>
          <a:p>
            <a:pPr eaLnBrk="1" hangingPunct="1">
              <a:spcBef>
                <a:spcPct val="50000"/>
              </a:spcBef>
            </a:pPr>
            <a:r>
              <a:rPr lang="es-MX" sz="2400" b="1">
                <a:latin typeface="Times New Roman" pitchFamily="18" charset="0"/>
              </a:rPr>
              <a:t>Dialéctico.</a:t>
            </a:r>
          </a:p>
        </p:txBody>
      </p:sp>
      <p:sp>
        <p:nvSpPr>
          <p:cNvPr id="113671" name="Text Box 7"/>
          <p:cNvSpPr txBox="1">
            <a:spLocks noChangeArrowheads="1"/>
          </p:cNvSpPr>
          <p:nvPr/>
        </p:nvSpPr>
        <p:spPr bwMode="auto">
          <a:xfrm>
            <a:off x="0" y="1484313"/>
            <a:ext cx="4716463" cy="5021262"/>
          </a:xfrm>
          <a:prstGeom prst="rect">
            <a:avLst/>
          </a:prstGeom>
          <a:noFill/>
          <a:ln w="9525">
            <a:noFill/>
            <a:miter lim="800000"/>
            <a:headEnd/>
            <a:tailEnd/>
          </a:ln>
        </p:spPr>
        <p:txBody>
          <a:bodyPr>
            <a:spAutoFit/>
          </a:bodyPr>
          <a:lstStyle/>
          <a:p>
            <a:pPr eaLnBrk="1" hangingPunct="1">
              <a:spcBef>
                <a:spcPct val="50000"/>
              </a:spcBef>
              <a:buClr>
                <a:srgbClr val="00FF00"/>
              </a:buClr>
              <a:buFontTx/>
              <a:buChar char="•"/>
            </a:pPr>
            <a:r>
              <a:rPr lang="es-MX" sz="2400">
                <a:solidFill>
                  <a:schemeClr val="tx1"/>
                </a:solidFill>
                <a:latin typeface="Arial Black" pitchFamily="34" charset="0"/>
              </a:rPr>
              <a:t> </a:t>
            </a:r>
            <a:r>
              <a:rPr lang="es-MX" sz="2400">
                <a:latin typeface="Times New Roman" pitchFamily="18" charset="0"/>
              </a:rPr>
              <a:t>Fenómenos aislados, sin conexión.</a:t>
            </a:r>
          </a:p>
          <a:p>
            <a:pPr eaLnBrk="1" hangingPunct="1">
              <a:spcBef>
                <a:spcPct val="50000"/>
              </a:spcBef>
              <a:buClr>
                <a:srgbClr val="00FF00"/>
              </a:buClr>
              <a:buFontTx/>
              <a:buChar char="•"/>
            </a:pPr>
            <a:r>
              <a:rPr lang="es-MX" sz="2400">
                <a:latin typeface="Times New Roman" pitchFamily="18" charset="0"/>
              </a:rPr>
              <a:t> No muestra las causas internas del desarrollo.</a:t>
            </a:r>
          </a:p>
          <a:p>
            <a:pPr eaLnBrk="1" hangingPunct="1">
              <a:spcBef>
                <a:spcPct val="50000"/>
              </a:spcBef>
              <a:buClr>
                <a:srgbClr val="00FF00"/>
              </a:buClr>
              <a:buFontTx/>
              <a:buChar char="•"/>
            </a:pPr>
            <a:r>
              <a:rPr lang="es-MX" sz="2400">
                <a:latin typeface="Times New Roman" pitchFamily="18" charset="0"/>
              </a:rPr>
              <a:t> Concibe el movimiento como aumento o disminución, como repetición o en forma de ciclo, atribuido a causas externas. No admite el automovimiento.</a:t>
            </a:r>
          </a:p>
          <a:p>
            <a:pPr eaLnBrk="1" hangingPunct="1">
              <a:spcBef>
                <a:spcPct val="50000"/>
              </a:spcBef>
              <a:buClr>
                <a:srgbClr val="00FF00"/>
              </a:buClr>
              <a:buFontTx/>
              <a:buChar char="•"/>
            </a:pPr>
            <a:r>
              <a:rPr lang="es-MX" sz="2400">
                <a:latin typeface="Times New Roman" pitchFamily="18" charset="0"/>
              </a:rPr>
              <a:t> Está condicionada por el desarrollo del conocimiento científico pero tropieza con el carácter dialéctico de la realidad.</a:t>
            </a:r>
          </a:p>
        </p:txBody>
      </p:sp>
      <p:sp>
        <p:nvSpPr>
          <p:cNvPr id="113672" name="Line 8"/>
          <p:cNvSpPr>
            <a:spLocks noChangeShapeType="1"/>
          </p:cNvSpPr>
          <p:nvPr/>
        </p:nvSpPr>
        <p:spPr bwMode="auto">
          <a:xfrm>
            <a:off x="1331913" y="1268413"/>
            <a:ext cx="0" cy="288925"/>
          </a:xfrm>
          <a:prstGeom prst="line">
            <a:avLst/>
          </a:prstGeom>
          <a:noFill/>
          <a:ln w="9525">
            <a:solidFill>
              <a:srgbClr val="990000"/>
            </a:solidFill>
            <a:round/>
            <a:headEnd/>
            <a:tailEnd type="triangle" w="med" len="med"/>
          </a:ln>
        </p:spPr>
        <p:txBody>
          <a:bodyPr/>
          <a:lstStyle/>
          <a:p>
            <a:endParaRPr lang="es-ES"/>
          </a:p>
        </p:txBody>
      </p:sp>
      <p:sp>
        <p:nvSpPr>
          <p:cNvPr id="113673" name="Line 9"/>
          <p:cNvSpPr>
            <a:spLocks noChangeShapeType="1"/>
          </p:cNvSpPr>
          <p:nvPr/>
        </p:nvSpPr>
        <p:spPr bwMode="auto">
          <a:xfrm>
            <a:off x="7164388" y="1268413"/>
            <a:ext cx="0" cy="288925"/>
          </a:xfrm>
          <a:prstGeom prst="line">
            <a:avLst/>
          </a:prstGeom>
          <a:noFill/>
          <a:ln w="9525">
            <a:solidFill>
              <a:srgbClr val="990000"/>
            </a:solidFill>
            <a:round/>
            <a:headEnd/>
            <a:tailEnd type="triangle" w="med" len="med"/>
          </a:ln>
        </p:spPr>
        <p:txBody>
          <a:bodyPr/>
          <a:lstStyle/>
          <a:p>
            <a:endParaRPr lang="es-ES"/>
          </a:p>
        </p:txBody>
      </p:sp>
      <p:sp>
        <p:nvSpPr>
          <p:cNvPr id="113674" name="Text Box 10"/>
          <p:cNvSpPr txBox="1">
            <a:spLocks noChangeArrowheads="1"/>
          </p:cNvSpPr>
          <p:nvPr/>
        </p:nvSpPr>
        <p:spPr bwMode="auto">
          <a:xfrm>
            <a:off x="4716463" y="1557338"/>
            <a:ext cx="4714875" cy="3560762"/>
          </a:xfrm>
          <a:prstGeom prst="rect">
            <a:avLst/>
          </a:prstGeom>
          <a:noFill/>
          <a:ln w="9525">
            <a:noFill/>
            <a:miter lim="800000"/>
            <a:headEnd/>
            <a:tailEnd/>
          </a:ln>
        </p:spPr>
        <p:txBody>
          <a:bodyPr>
            <a:spAutoFit/>
          </a:bodyPr>
          <a:lstStyle/>
          <a:p>
            <a:pPr eaLnBrk="1" hangingPunct="1">
              <a:spcBef>
                <a:spcPct val="50000"/>
              </a:spcBef>
              <a:buClr>
                <a:srgbClr val="FF0000"/>
              </a:buClr>
              <a:buFontTx/>
              <a:buChar char="•"/>
            </a:pPr>
            <a:r>
              <a:rPr lang="es-MX" sz="2400">
                <a:solidFill>
                  <a:schemeClr val="tx1"/>
                </a:solidFill>
                <a:latin typeface="Arial Black" pitchFamily="34" charset="0"/>
              </a:rPr>
              <a:t> </a:t>
            </a:r>
            <a:r>
              <a:rPr lang="es-MX" sz="2400">
                <a:latin typeface="Times New Roman" pitchFamily="18" charset="0"/>
              </a:rPr>
              <a:t>Esclarece la conexión  entre los fenómenos.</a:t>
            </a:r>
          </a:p>
          <a:p>
            <a:pPr eaLnBrk="1" hangingPunct="1">
              <a:spcBef>
                <a:spcPct val="50000"/>
              </a:spcBef>
              <a:buClr>
                <a:srgbClr val="FF0000"/>
              </a:buClr>
              <a:buFontTx/>
              <a:buChar char="•"/>
            </a:pPr>
            <a:r>
              <a:rPr lang="es-MX" sz="2400">
                <a:latin typeface="Times New Roman" pitchFamily="18" charset="0"/>
              </a:rPr>
              <a:t> Considera que el desarrollo descansa en causas internas.</a:t>
            </a:r>
          </a:p>
          <a:p>
            <a:pPr eaLnBrk="1" hangingPunct="1">
              <a:spcBef>
                <a:spcPct val="50000"/>
              </a:spcBef>
              <a:buClr>
                <a:srgbClr val="FF0000"/>
              </a:buClr>
              <a:buFontTx/>
              <a:buChar char="•"/>
            </a:pPr>
            <a:r>
              <a:rPr lang="es-MX" sz="2400">
                <a:latin typeface="Times New Roman" pitchFamily="18" charset="0"/>
              </a:rPr>
              <a:t> Admite el autodesarrollo.</a:t>
            </a:r>
          </a:p>
          <a:p>
            <a:pPr eaLnBrk="1" hangingPunct="1">
              <a:spcBef>
                <a:spcPct val="50000"/>
              </a:spcBef>
              <a:buClr>
                <a:srgbClr val="FF0000"/>
              </a:buClr>
              <a:buFontTx/>
              <a:buChar char="•"/>
            </a:pPr>
            <a:r>
              <a:rPr lang="es-MX" sz="2400">
                <a:latin typeface="Times New Roman" pitchFamily="18" charset="0"/>
              </a:rPr>
              <a:t> Concibe la realidad en su conjunto, tiene en cuenta la concatenación, el movimiento y el automovimiento.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13666"/>
                                        </p:tgtEl>
                                        <p:attrNameLst>
                                          <p:attrName>style.visibility</p:attrName>
                                        </p:attrNameLst>
                                      </p:cBhvr>
                                      <p:to>
                                        <p:strVal val="visible"/>
                                      </p:to>
                                    </p:set>
                                    <p:animEffect transition="in" filter="box(in)">
                                      <p:cBhvr>
                                        <p:cTn id="7" dur="2000"/>
                                        <p:tgtEl>
                                          <p:spTgt spid="113666"/>
                                        </p:tgtEl>
                                      </p:cBhvr>
                                    </p:animEffect>
                                  </p:childTnLst>
                                </p:cTn>
                              </p:par>
                            </p:childTnLst>
                          </p:cTn>
                        </p:par>
                        <p:par>
                          <p:cTn id="8" fill="hold" nodeType="afterGroup">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113667"/>
                                        </p:tgtEl>
                                        <p:attrNameLst>
                                          <p:attrName>style.visibility</p:attrName>
                                        </p:attrNameLst>
                                      </p:cBhvr>
                                      <p:to>
                                        <p:strVal val="visible"/>
                                      </p:to>
                                    </p:set>
                                    <p:animEffect transition="in" filter="diamond(in)">
                                      <p:cBhvr>
                                        <p:cTn id="11" dur="500"/>
                                        <p:tgtEl>
                                          <p:spTgt spid="113667"/>
                                        </p:tgtEl>
                                      </p:cBhvr>
                                    </p:animEffect>
                                  </p:childTnLst>
                                </p:cTn>
                              </p:par>
                            </p:childTnLst>
                          </p:cTn>
                        </p:par>
                        <p:par>
                          <p:cTn id="12" fill="hold" nodeType="afterGroup">
                            <p:stCondLst>
                              <p:cond delay="2500"/>
                            </p:stCondLst>
                            <p:childTnLst>
                              <p:par>
                                <p:cTn id="13" presetID="8" presetClass="entr" presetSubtype="16" fill="hold" grpId="0" nodeType="afterEffect">
                                  <p:stCondLst>
                                    <p:cond delay="0"/>
                                  </p:stCondLst>
                                  <p:childTnLst>
                                    <p:set>
                                      <p:cBhvr>
                                        <p:cTn id="14" dur="1" fill="hold">
                                          <p:stCondLst>
                                            <p:cond delay="0"/>
                                          </p:stCondLst>
                                        </p:cTn>
                                        <p:tgtEl>
                                          <p:spTgt spid="113668"/>
                                        </p:tgtEl>
                                        <p:attrNameLst>
                                          <p:attrName>style.visibility</p:attrName>
                                        </p:attrNameLst>
                                      </p:cBhvr>
                                      <p:to>
                                        <p:strVal val="visible"/>
                                      </p:to>
                                    </p:set>
                                    <p:animEffect transition="in" filter="diamond(in)">
                                      <p:cBhvr>
                                        <p:cTn id="15" dur="500"/>
                                        <p:tgtEl>
                                          <p:spTgt spid="113668"/>
                                        </p:tgtEl>
                                      </p:cBhvr>
                                    </p:animEffect>
                                  </p:childTnLst>
                                </p:cTn>
                              </p:par>
                            </p:childTnLst>
                          </p:cTn>
                        </p:par>
                        <p:par>
                          <p:cTn id="16" fill="hold" nodeType="afterGroup">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113669"/>
                                        </p:tgtEl>
                                        <p:attrNameLst>
                                          <p:attrName>style.visibility</p:attrName>
                                        </p:attrNameLst>
                                      </p:cBhvr>
                                      <p:to>
                                        <p:strVal val="visible"/>
                                      </p:to>
                                    </p:set>
                                    <p:animEffect transition="in" filter="dissolve">
                                      <p:cBhvr>
                                        <p:cTn id="19" dur="500"/>
                                        <p:tgtEl>
                                          <p:spTgt spid="113669"/>
                                        </p:tgtEl>
                                      </p:cBhvr>
                                    </p:animEffect>
                                  </p:childTnLst>
                                </p:cTn>
                              </p:par>
                            </p:childTnLst>
                          </p:cTn>
                        </p:par>
                        <p:par>
                          <p:cTn id="20" fill="hold" nodeType="afterGroup">
                            <p:stCondLst>
                              <p:cond delay="3500"/>
                            </p:stCondLst>
                            <p:childTnLst>
                              <p:par>
                                <p:cTn id="21" presetID="9" presetClass="entr" presetSubtype="0" fill="hold" grpId="0" nodeType="afterEffect">
                                  <p:stCondLst>
                                    <p:cond delay="0"/>
                                  </p:stCondLst>
                                  <p:childTnLst>
                                    <p:set>
                                      <p:cBhvr>
                                        <p:cTn id="22" dur="1" fill="hold">
                                          <p:stCondLst>
                                            <p:cond delay="0"/>
                                          </p:stCondLst>
                                        </p:cTn>
                                        <p:tgtEl>
                                          <p:spTgt spid="113670"/>
                                        </p:tgtEl>
                                        <p:attrNameLst>
                                          <p:attrName>style.visibility</p:attrName>
                                        </p:attrNameLst>
                                      </p:cBhvr>
                                      <p:to>
                                        <p:strVal val="visible"/>
                                      </p:to>
                                    </p:set>
                                    <p:animEffect transition="in" filter="dissolve">
                                      <p:cBhvr>
                                        <p:cTn id="23" dur="500"/>
                                        <p:tgtEl>
                                          <p:spTgt spid="113670"/>
                                        </p:tgtEl>
                                      </p:cBhvr>
                                    </p:animEffect>
                                  </p:childTnLst>
                                </p:cTn>
                              </p:par>
                            </p:childTnLst>
                          </p:cTn>
                        </p:par>
                        <p:par>
                          <p:cTn id="24" fill="hold" nodeType="afterGroup">
                            <p:stCondLst>
                              <p:cond delay="4000"/>
                            </p:stCondLst>
                            <p:childTnLst>
                              <p:par>
                                <p:cTn id="25" presetID="55" presetClass="entr" presetSubtype="0" fill="hold" grpId="0" nodeType="afterEffect">
                                  <p:stCondLst>
                                    <p:cond delay="0"/>
                                  </p:stCondLst>
                                  <p:childTnLst>
                                    <p:set>
                                      <p:cBhvr>
                                        <p:cTn id="26" dur="1" fill="hold">
                                          <p:stCondLst>
                                            <p:cond delay="0"/>
                                          </p:stCondLst>
                                        </p:cTn>
                                        <p:tgtEl>
                                          <p:spTgt spid="113672"/>
                                        </p:tgtEl>
                                        <p:attrNameLst>
                                          <p:attrName>style.visibility</p:attrName>
                                        </p:attrNameLst>
                                      </p:cBhvr>
                                      <p:to>
                                        <p:strVal val="visible"/>
                                      </p:to>
                                    </p:set>
                                    <p:anim calcmode="lin" valueType="num">
                                      <p:cBhvr>
                                        <p:cTn id="27" dur="500" fill="hold"/>
                                        <p:tgtEl>
                                          <p:spTgt spid="113672"/>
                                        </p:tgtEl>
                                        <p:attrNameLst>
                                          <p:attrName>ppt_w</p:attrName>
                                        </p:attrNameLst>
                                      </p:cBhvr>
                                      <p:tavLst>
                                        <p:tav tm="0">
                                          <p:val>
                                            <p:strVal val="#ppt_w*0.70"/>
                                          </p:val>
                                        </p:tav>
                                        <p:tav tm="100000">
                                          <p:val>
                                            <p:strVal val="#ppt_w"/>
                                          </p:val>
                                        </p:tav>
                                      </p:tavLst>
                                    </p:anim>
                                    <p:anim calcmode="lin" valueType="num">
                                      <p:cBhvr>
                                        <p:cTn id="28" dur="500" fill="hold"/>
                                        <p:tgtEl>
                                          <p:spTgt spid="113672"/>
                                        </p:tgtEl>
                                        <p:attrNameLst>
                                          <p:attrName>ppt_h</p:attrName>
                                        </p:attrNameLst>
                                      </p:cBhvr>
                                      <p:tavLst>
                                        <p:tav tm="0">
                                          <p:val>
                                            <p:strVal val="#ppt_h"/>
                                          </p:val>
                                        </p:tav>
                                        <p:tav tm="100000">
                                          <p:val>
                                            <p:strVal val="#ppt_h"/>
                                          </p:val>
                                        </p:tav>
                                      </p:tavLst>
                                    </p:anim>
                                    <p:animEffect transition="in" filter="fade">
                                      <p:cBhvr>
                                        <p:cTn id="29" dur="500"/>
                                        <p:tgtEl>
                                          <p:spTgt spid="113672"/>
                                        </p:tgtEl>
                                      </p:cBhvr>
                                    </p:animEffect>
                                  </p:childTnLst>
                                </p:cTn>
                              </p:par>
                            </p:childTnLst>
                          </p:cTn>
                        </p:par>
                        <p:par>
                          <p:cTn id="30" fill="hold" nodeType="afterGroup">
                            <p:stCondLst>
                              <p:cond delay="4500"/>
                            </p:stCondLst>
                            <p:childTnLst>
                              <p:par>
                                <p:cTn id="31" presetID="55" presetClass="entr" presetSubtype="0" fill="hold" grpId="0" nodeType="afterEffect">
                                  <p:stCondLst>
                                    <p:cond delay="0"/>
                                  </p:stCondLst>
                                  <p:childTnLst>
                                    <p:set>
                                      <p:cBhvr>
                                        <p:cTn id="32" dur="1" fill="hold">
                                          <p:stCondLst>
                                            <p:cond delay="0"/>
                                          </p:stCondLst>
                                        </p:cTn>
                                        <p:tgtEl>
                                          <p:spTgt spid="113673"/>
                                        </p:tgtEl>
                                        <p:attrNameLst>
                                          <p:attrName>style.visibility</p:attrName>
                                        </p:attrNameLst>
                                      </p:cBhvr>
                                      <p:to>
                                        <p:strVal val="visible"/>
                                      </p:to>
                                    </p:set>
                                    <p:anim calcmode="lin" valueType="num">
                                      <p:cBhvr>
                                        <p:cTn id="33" dur="500" fill="hold"/>
                                        <p:tgtEl>
                                          <p:spTgt spid="113673"/>
                                        </p:tgtEl>
                                        <p:attrNameLst>
                                          <p:attrName>ppt_w</p:attrName>
                                        </p:attrNameLst>
                                      </p:cBhvr>
                                      <p:tavLst>
                                        <p:tav tm="0">
                                          <p:val>
                                            <p:strVal val="#ppt_w*0.70"/>
                                          </p:val>
                                        </p:tav>
                                        <p:tav tm="100000">
                                          <p:val>
                                            <p:strVal val="#ppt_w"/>
                                          </p:val>
                                        </p:tav>
                                      </p:tavLst>
                                    </p:anim>
                                    <p:anim calcmode="lin" valueType="num">
                                      <p:cBhvr>
                                        <p:cTn id="34" dur="500" fill="hold"/>
                                        <p:tgtEl>
                                          <p:spTgt spid="113673"/>
                                        </p:tgtEl>
                                        <p:attrNameLst>
                                          <p:attrName>ppt_h</p:attrName>
                                        </p:attrNameLst>
                                      </p:cBhvr>
                                      <p:tavLst>
                                        <p:tav tm="0">
                                          <p:val>
                                            <p:strVal val="#ppt_h"/>
                                          </p:val>
                                        </p:tav>
                                        <p:tav tm="100000">
                                          <p:val>
                                            <p:strVal val="#ppt_h"/>
                                          </p:val>
                                        </p:tav>
                                      </p:tavLst>
                                    </p:anim>
                                    <p:animEffect transition="in" filter="fade">
                                      <p:cBhvr>
                                        <p:cTn id="35" dur="500"/>
                                        <p:tgtEl>
                                          <p:spTgt spid="113673"/>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13671"/>
                                        </p:tgtEl>
                                        <p:attrNameLst>
                                          <p:attrName>style.visibility</p:attrName>
                                        </p:attrNameLst>
                                      </p:cBhvr>
                                      <p:to>
                                        <p:strVal val="visible"/>
                                      </p:to>
                                    </p:set>
                                    <p:anim calcmode="lin" valueType="num">
                                      <p:cBhvr additive="base">
                                        <p:cTn id="40" dur="1000" fill="hold"/>
                                        <p:tgtEl>
                                          <p:spTgt spid="113671"/>
                                        </p:tgtEl>
                                        <p:attrNameLst>
                                          <p:attrName>ppt_x</p:attrName>
                                        </p:attrNameLst>
                                      </p:cBhvr>
                                      <p:tavLst>
                                        <p:tav tm="0">
                                          <p:val>
                                            <p:strVal val="#ppt_x"/>
                                          </p:val>
                                        </p:tav>
                                        <p:tav tm="100000">
                                          <p:val>
                                            <p:strVal val="#ppt_x"/>
                                          </p:val>
                                        </p:tav>
                                      </p:tavLst>
                                    </p:anim>
                                    <p:anim calcmode="lin" valueType="num">
                                      <p:cBhvr additive="base">
                                        <p:cTn id="41" dur="1000" fill="hold"/>
                                        <p:tgtEl>
                                          <p:spTgt spid="113671"/>
                                        </p:tgtEl>
                                        <p:attrNameLst>
                                          <p:attrName>ppt_y</p:attrName>
                                        </p:attrNameLst>
                                      </p:cBhvr>
                                      <p:tavLst>
                                        <p:tav tm="0">
                                          <p:val>
                                            <p:strVal val="1+#ppt_h/2"/>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0" presetClass="entr" presetSubtype="0" fill="hold" grpId="0" nodeType="clickEffect">
                                  <p:stCondLst>
                                    <p:cond delay="0"/>
                                  </p:stCondLst>
                                  <p:childTnLst>
                                    <p:set>
                                      <p:cBhvr>
                                        <p:cTn id="45" dur="1" fill="hold">
                                          <p:stCondLst>
                                            <p:cond delay="0"/>
                                          </p:stCondLst>
                                        </p:cTn>
                                        <p:tgtEl>
                                          <p:spTgt spid="113674"/>
                                        </p:tgtEl>
                                        <p:attrNameLst>
                                          <p:attrName>style.visibility</p:attrName>
                                        </p:attrNameLst>
                                      </p:cBhvr>
                                      <p:to>
                                        <p:strVal val="visible"/>
                                      </p:to>
                                    </p:set>
                                    <p:animEffect transition="in" filter="wedge">
                                      <p:cBhvr>
                                        <p:cTn id="46" dur="1000"/>
                                        <p:tgtEl>
                                          <p:spTgt spid="1136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6" grpId="0"/>
      <p:bldP spid="113667" grpId="0" animBg="1"/>
      <p:bldP spid="113668" grpId="0" animBg="1"/>
      <p:bldP spid="113669" grpId="0"/>
      <p:bldP spid="113670" grpId="0"/>
      <p:bldP spid="113671" grpId="0"/>
      <p:bldP spid="113672" grpId="0" animBg="1"/>
      <p:bldP spid="113673" grpId="0" animBg="1"/>
      <p:bldP spid="11367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457200" y="277813"/>
            <a:ext cx="4648200" cy="709612"/>
          </a:xfrm>
        </p:spPr>
        <p:txBody>
          <a:bodyPr/>
          <a:lstStyle/>
          <a:p>
            <a:pPr eaLnBrk="1" hangingPunct="1">
              <a:defRPr/>
            </a:pPr>
            <a:r>
              <a:rPr lang="es-ES" sz="4000" dirty="0" smtClean="0"/>
              <a:t>Filosofía</a:t>
            </a:r>
          </a:p>
        </p:txBody>
      </p:sp>
      <p:sp>
        <p:nvSpPr>
          <p:cNvPr id="104451" name="Rectangle 3"/>
          <p:cNvSpPr>
            <a:spLocks noGrp="1" noChangeArrowheads="1"/>
          </p:cNvSpPr>
          <p:nvPr>
            <p:ph type="body" idx="1"/>
          </p:nvPr>
        </p:nvSpPr>
        <p:spPr>
          <a:xfrm>
            <a:off x="0" y="1981200"/>
            <a:ext cx="9144000" cy="4572000"/>
          </a:xfrm>
        </p:spPr>
        <p:txBody>
          <a:bodyPr/>
          <a:lstStyle/>
          <a:p>
            <a:pPr algn="just" eaLnBrk="1" hangingPunct="1">
              <a:lnSpc>
                <a:spcPct val="90000"/>
              </a:lnSpc>
              <a:defRPr/>
            </a:pPr>
            <a:r>
              <a:rPr lang="es-ES" sz="2800" dirty="0" smtClean="0"/>
              <a:t>La palabra</a:t>
            </a:r>
            <a:r>
              <a:rPr lang="es-ES" dirty="0" smtClean="0"/>
              <a:t> </a:t>
            </a:r>
            <a:r>
              <a:rPr lang="es-ES" dirty="0" smtClean="0">
                <a:effectLst>
                  <a:outerShdw blurRad="38100" dist="38100" dir="2700000" algn="tl">
                    <a:srgbClr val="FFFFFF"/>
                  </a:outerShdw>
                </a:effectLst>
              </a:rPr>
              <a:t>filosofía</a:t>
            </a:r>
            <a:r>
              <a:rPr lang="es-ES" sz="2800" dirty="0" smtClean="0"/>
              <a:t> es de origen griego y significa filo – amor y  Sofía – conocimiento, sabiduría, es decir</a:t>
            </a:r>
          </a:p>
          <a:p>
            <a:pPr algn="ctr" eaLnBrk="1" hangingPunct="1">
              <a:lnSpc>
                <a:spcPct val="90000"/>
              </a:lnSpc>
              <a:buFont typeface="Wingdings" pitchFamily="2" charset="2"/>
              <a:buNone/>
              <a:defRPr/>
            </a:pPr>
            <a:r>
              <a:rPr lang="es-ES" sz="2800" dirty="0" smtClean="0">
                <a:effectLst>
                  <a:outerShdw blurRad="38100" dist="38100" dir="2700000" algn="tl">
                    <a:srgbClr val="FFFFFF"/>
                  </a:outerShdw>
                </a:effectLst>
              </a:rPr>
              <a:t>Amor a la sabiduría</a:t>
            </a:r>
          </a:p>
          <a:p>
            <a:pPr algn="just" eaLnBrk="1" hangingPunct="1">
              <a:lnSpc>
                <a:spcPct val="90000"/>
              </a:lnSpc>
              <a:buFont typeface="Wingdings" pitchFamily="2" charset="2"/>
              <a:buNone/>
              <a:defRPr/>
            </a:pPr>
            <a:endParaRPr lang="es-ES" sz="2800" dirty="0" smtClean="0">
              <a:effectLst>
                <a:outerShdw blurRad="38100" dist="38100" dir="2700000" algn="tl">
                  <a:srgbClr val="FFFFFF"/>
                </a:outerShdw>
              </a:effectLst>
            </a:endParaRPr>
          </a:p>
          <a:p>
            <a:pPr algn="just" eaLnBrk="1" hangingPunct="1">
              <a:lnSpc>
                <a:spcPct val="90000"/>
              </a:lnSpc>
              <a:defRPr/>
            </a:pPr>
            <a:r>
              <a:rPr lang="es-ES" sz="2800" dirty="0" smtClean="0"/>
              <a:t>En su origen fue interpretado como el compendio de todo el saber posible y también como la búsqueda de las vías para llegar a un saber cada vez más completo; en este sentido </a:t>
            </a:r>
            <a:r>
              <a:rPr lang="es-ES" sz="2800" dirty="0" smtClean="0">
                <a:effectLst>
                  <a:outerShdw blurRad="38100" dist="38100" dir="2700000" algn="tl">
                    <a:srgbClr val="FFFFFF"/>
                  </a:outerShdw>
                </a:effectLst>
              </a:rPr>
              <a:t>(indagación constante, búsqueda de nuevas verdades, insatisfacción ante el conocimiento ya logrado)</a:t>
            </a:r>
          </a:p>
        </p:txBody>
      </p:sp>
      <p:pic>
        <p:nvPicPr>
          <p:cNvPr id="6148" name="Picture 5" descr="C03-22-0196"/>
          <p:cNvPicPr>
            <a:picLocks noChangeAspect="1" noChangeArrowheads="1"/>
          </p:cNvPicPr>
          <p:nvPr/>
        </p:nvPicPr>
        <p:blipFill>
          <a:blip r:embed="rId3"/>
          <a:srcRect l="34727" r="-1273" b="14063"/>
          <a:stretch>
            <a:fillRect/>
          </a:stretch>
        </p:blipFill>
        <p:spPr bwMode="auto">
          <a:xfrm>
            <a:off x="5181600" y="228600"/>
            <a:ext cx="3657600" cy="1676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0594" name="Oval 2"/>
          <p:cNvSpPr>
            <a:spLocks noChangeArrowheads="1"/>
          </p:cNvSpPr>
          <p:nvPr/>
        </p:nvSpPr>
        <p:spPr bwMode="auto">
          <a:xfrm>
            <a:off x="755650" y="476250"/>
            <a:ext cx="7991475" cy="1439863"/>
          </a:xfrm>
          <a:prstGeom prst="ellipse">
            <a:avLst/>
          </a:prstGeom>
          <a:ln w="19050">
            <a:solidFill>
              <a:srgbClr val="990000"/>
            </a:solidFill>
            <a:round/>
            <a:headEnd/>
            <a:tailEnd/>
          </a:ln>
        </p:spPr>
        <p:txBody>
          <a:bodyPr wrap="none" anchor="ctr"/>
          <a:lstStyle/>
          <a:p>
            <a:pPr algn="ctr" eaLnBrk="1" hangingPunct="1"/>
            <a:r>
              <a:rPr lang="es-MX" sz="2400" b="1">
                <a:latin typeface="Times New Roman" pitchFamily="18" charset="0"/>
              </a:rPr>
              <a:t>ESTRUCTURA DE SISTEMA DE LA DIALÉCTICA </a:t>
            </a:r>
          </a:p>
          <a:p>
            <a:pPr algn="ctr" eaLnBrk="1" hangingPunct="1"/>
            <a:r>
              <a:rPr lang="es-MX" sz="2400" b="1">
                <a:latin typeface="Times New Roman" pitchFamily="18" charset="0"/>
              </a:rPr>
              <a:t>MATERIALISTA</a:t>
            </a:r>
            <a:endParaRPr lang="es-ES" sz="2400" b="1">
              <a:latin typeface="Times New Roman" pitchFamily="18" charset="0"/>
            </a:endParaRPr>
          </a:p>
        </p:txBody>
      </p:sp>
      <p:sp useBgFill="1">
        <p:nvSpPr>
          <p:cNvPr id="110595" name="Rectangle 3"/>
          <p:cNvSpPr>
            <a:spLocks noChangeArrowheads="1"/>
          </p:cNvSpPr>
          <p:nvPr/>
        </p:nvSpPr>
        <p:spPr bwMode="auto">
          <a:xfrm>
            <a:off x="6516688" y="2781300"/>
            <a:ext cx="1584325" cy="647700"/>
          </a:xfrm>
          <a:prstGeom prst="rect">
            <a:avLst/>
          </a:prstGeom>
          <a:ln w="19050">
            <a:solidFill>
              <a:srgbClr val="990000"/>
            </a:solidFill>
            <a:miter lim="800000"/>
            <a:headEnd/>
            <a:tailEnd/>
          </a:ln>
        </p:spPr>
        <p:txBody>
          <a:bodyPr wrap="none" anchor="ctr"/>
          <a:lstStyle/>
          <a:p>
            <a:pPr algn="ctr" eaLnBrk="1" hangingPunct="1"/>
            <a:r>
              <a:rPr lang="es-ES" sz="2400" b="1">
                <a:latin typeface="Times New Roman" pitchFamily="18" charset="0"/>
              </a:rPr>
              <a:t>Categorías</a:t>
            </a:r>
          </a:p>
        </p:txBody>
      </p:sp>
      <p:sp useBgFill="1">
        <p:nvSpPr>
          <p:cNvPr id="110596" name="Rectangle 4"/>
          <p:cNvSpPr>
            <a:spLocks noChangeArrowheads="1"/>
          </p:cNvSpPr>
          <p:nvPr/>
        </p:nvSpPr>
        <p:spPr bwMode="auto">
          <a:xfrm>
            <a:off x="3563938" y="2852738"/>
            <a:ext cx="1584325" cy="647700"/>
          </a:xfrm>
          <a:prstGeom prst="rect">
            <a:avLst/>
          </a:prstGeom>
          <a:ln w="19050">
            <a:solidFill>
              <a:srgbClr val="990000"/>
            </a:solidFill>
            <a:miter lim="800000"/>
            <a:headEnd/>
            <a:tailEnd/>
          </a:ln>
        </p:spPr>
        <p:txBody>
          <a:bodyPr wrap="none" anchor="ctr"/>
          <a:lstStyle/>
          <a:p>
            <a:pPr algn="ctr" eaLnBrk="1" hangingPunct="1"/>
            <a:r>
              <a:rPr lang="es-ES" sz="2400" b="1">
                <a:latin typeface="Times New Roman" pitchFamily="18" charset="0"/>
              </a:rPr>
              <a:t>Leyes.</a:t>
            </a:r>
            <a:r>
              <a:rPr lang="es-ES" sz="2400">
                <a:solidFill>
                  <a:schemeClr val="tx1"/>
                </a:solidFill>
                <a:latin typeface="Times New Roman" pitchFamily="18" charset="0"/>
              </a:rPr>
              <a:t> </a:t>
            </a:r>
          </a:p>
        </p:txBody>
      </p:sp>
      <p:sp useBgFill="1">
        <p:nvSpPr>
          <p:cNvPr id="110597" name="Rectangle 5"/>
          <p:cNvSpPr>
            <a:spLocks noChangeArrowheads="1"/>
          </p:cNvSpPr>
          <p:nvPr/>
        </p:nvSpPr>
        <p:spPr bwMode="auto">
          <a:xfrm>
            <a:off x="611188" y="2781300"/>
            <a:ext cx="1584325" cy="647700"/>
          </a:xfrm>
          <a:prstGeom prst="rect">
            <a:avLst/>
          </a:prstGeom>
          <a:ln w="19050">
            <a:solidFill>
              <a:srgbClr val="990000"/>
            </a:solidFill>
            <a:miter lim="800000"/>
            <a:headEnd/>
            <a:tailEnd/>
          </a:ln>
        </p:spPr>
        <p:txBody>
          <a:bodyPr wrap="none" anchor="ctr"/>
          <a:lstStyle/>
          <a:p>
            <a:pPr algn="ctr" eaLnBrk="1" hangingPunct="1"/>
            <a:r>
              <a:rPr lang="es-ES" sz="2400" b="1">
                <a:latin typeface="Times New Roman" pitchFamily="18" charset="0"/>
              </a:rPr>
              <a:t>Principios</a:t>
            </a:r>
          </a:p>
        </p:txBody>
      </p:sp>
      <p:sp useBgFill="1">
        <p:nvSpPr>
          <p:cNvPr id="110598" name="Rectangle 6"/>
          <p:cNvSpPr>
            <a:spLocks noChangeArrowheads="1"/>
          </p:cNvSpPr>
          <p:nvPr/>
        </p:nvSpPr>
        <p:spPr bwMode="auto">
          <a:xfrm>
            <a:off x="250825" y="4005263"/>
            <a:ext cx="2555875" cy="2427287"/>
          </a:xfrm>
          <a:prstGeom prst="rect">
            <a:avLst/>
          </a:prstGeom>
          <a:ln w="19050">
            <a:solidFill>
              <a:srgbClr val="990000"/>
            </a:solidFill>
            <a:miter lim="800000"/>
            <a:headEnd/>
            <a:tailEnd/>
          </a:ln>
        </p:spPr>
        <p:txBody>
          <a:bodyPr wrap="none" anchor="ctr"/>
          <a:lstStyle/>
          <a:p>
            <a:pPr eaLnBrk="1" hangingPunct="1">
              <a:buFont typeface="Wingdings" pitchFamily="2" charset="2"/>
              <a:buChar char="§"/>
            </a:pPr>
            <a:r>
              <a:rPr lang="es-ES_tradnl" sz="2000" b="1">
                <a:hlinkClick r:id="rId3" action="ppaction://hlinkpres?slideindex=12&amp;slidetitle=Objetividad"/>
              </a:rPr>
              <a:t>Objetividad.</a:t>
            </a:r>
            <a:endParaRPr lang="es-ES_tradnl" sz="2000" b="1"/>
          </a:p>
          <a:p>
            <a:pPr eaLnBrk="1" hangingPunct="1">
              <a:buFontTx/>
              <a:buChar char="•"/>
            </a:pPr>
            <a:r>
              <a:rPr lang="es-ES_tradnl" sz="2000" b="1"/>
              <a:t> </a:t>
            </a:r>
            <a:r>
              <a:rPr lang="es-ES_tradnl" sz="2000" b="1">
                <a:hlinkClick r:id="rId3" action="ppaction://hlinkpres?slideindex=13&amp;slidetitle=Slide 13"/>
              </a:rPr>
              <a:t>Desarrollo.</a:t>
            </a:r>
            <a:endParaRPr lang="es-ES_tradnl" sz="2000" b="1">
              <a:hlinkClick r:id="rId4" action="ppaction://hlinkpres?slideindex=17&amp;slidetitle=Slide 17"/>
            </a:endParaRPr>
          </a:p>
          <a:p>
            <a:pPr eaLnBrk="1" hangingPunct="1">
              <a:buFontTx/>
              <a:buChar char="•"/>
            </a:pPr>
            <a:r>
              <a:rPr lang="es-ES_tradnl" sz="2000" b="1"/>
              <a:t> </a:t>
            </a:r>
            <a:r>
              <a:rPr lang="es-ES_tradnl" sz="2000" b="1">
                <a:hlinkClick r:id="rId3" action="ppaction://hlinkpres?slideindex=14&amp;slidetitle=Concatenación universal"/>
              </a:rPr>
              <a:t>Concatenación </a:t>
            </a:r>
          </a:p>
          <a:p>
            <a:pPr eaLnBrk="1" hangingPunct="1"/>
            <a:r>
              <a:rPr lang="es-ES_tradnl" sz="2000" b="1">
                <a:hlinkClick r:id="rId3" action="ppaction://hlinkpres?slideindex=14&amp;slidetitle=Concatenación universal"/>
              </a:rPr>
              <a:t>  universal.</a:t>
            </a:r>
            <a:endParaRPr lang="es-ES_tradnl" sz="2000" b="1">
              <a:hlinkClick r:id="rId4" action="ppaction://hlinkpres?slideindex=18&amp;slidetitle=Slide 18"/>
            </a:endParaRPr>
          </a:p>
          <a:p>
            <a:pPr eaLnBrk="1" hangingPunct="1">
              <a:buFontTx/>
              <a:buChar char="•"/>
            </a:pPr>
            <a:r>
              <a:rPr lang="es-ES_tradnl" sz="2000" b="1"/>
              <a:t> </a:t>
            </a:r>
            <a:r>
              <a:rPr lang="es-ES_tradnl" sz="2000" b="1">
                <a:hlinkClick r:id="rId3" action="ppaction://hlinkpres?slideindex=15&amp;slidetitle=Análisis histórico-concreto"/>
              </a:rPr>
              <a:t>Análisis </a:t>
            </a:r>
          </a:p>
          <a:p>
            <a:pPr eaLnBrk="1" hangingPunct="1"/>
            <a:r>
              <a:rPr lang="es-ES_tradnl" sz="2000" b="1">
                <a:hlinkClick r:id="rId3" action="ppaction://hlinkpres?slideindex=15&amp;slidetitle=Análisis histórico-concreto"/>
              </a:rPr>
              <a:t>  histórico-concreto</a:t>
            </a:r>
            <a:r>
              <a:rPr lang="es-ES_tradnl" sz="2000" u="sng">
                <a:hlinkClick r:id="rId3" action="ppaction://hlinkpres?slideindex=15&amp;slidetitle=Análisis histórico-concreto"/>
              </a:rPr>
              <a:t>.</a:t>
            </a:r>
          </a:p>
          <a:p>
            <a:pPr eaLnBrk="1" hangingPunct="1"/>
            <a:r>
              <a:rPr lang="es-ES_tradnl" sz="2000" u="sng">
                <a:hlinkClick r:id="rId3" action="ppaction://hlinkpres?slideindex=15&amp;slidetitle=Análisis histórico-concreto"/>
              </a:rPr>
              <a:t>.</a:t>
            </a:r>
            <a:endParaRPr lang="es-ES_tradnl" sz="2000" u="sng"/>
          </a:p>
          <a:p>
            <a:pPr eaLnBrk="1" hangingPunct="1"/>
            <a:endParaRPr lang="es-ES" sz="2000"/>
          </a:p>
        </p:txBody>
      </p:sp>
      <p:sp>
        <p:nvSpPr>
          <p:cNvPr id="23559" name="Line 7"/>
          <p:cNvSpPr>
            <a:spLocks noChangeShapeType="1"/>
          </p:cNvSpPr>
          <p:nvPr/>
        </p:nvSpPr>
        <p:spPr bwMode="auto">
          <a:xfrm>
            <a:off x="1403350" y="3500438"/>
            <a:ext cx="0" cy="433387"/>
          </a:xfrm>
          <a:prstGeom prst="line">
            <a:avLst/>
          </a:prstGeom>
          <a:noFill/>
          <a:ln w="57150">
            <a:solidFill>
              <a:srgbClr val="990000"/>
            </a:solidFill>
            <a:round/>
            <a:headEnd/>
            <a:tailEnd type="triangle" w="med" len="med"/>
          </a:ln>
        </p:spPr>
        <p:txBody>
          <a:bodyPr/>
          <a:lstStyle/>
          <a:p>
            <a:endParaRPr lang="es-ES"/>
          </a:p>
        </p:txBody>
      </p:sp>
      <p:sp useBgFill="1">
        <p:nvSpPr>
          <p:cNvPr id="110600" name="Rectangle 8"/>
          <p:cNvSpPr>
            <a:spLocks noChangeArrowheads="1"/>
          </p:cNvSpPr>
          <p:nvPr/>
        </p:nvSpPr>
        <p:spPr bwMode="auto">
          <a:xfrm>
            <a:off x="3059113" y="3860800"/>
            <a:ext cx="2879725" cy="2663825"/>
          </a:xfrm>
          <a:prstGeom prst="rect">
            <a:avLst/>
          </a:prstGeom>
          <a:ln w="19050">
            <a:solidFill>
              <a:srgbClr val="990000"/>
            </a:solidFill>
            <a:miter lim="800000"/>
            <a:headEnd/>
            <a:tailEnd/>
          </a:ln>
        </p:spPr>
        <p:txBody>
          <a:bodyPr wrap="none" anchor="ctr"/>
          <a:lstStyle/>
          <a:p>
            <a:pPr eaLnBrk="1" hangingPunct="1">
              <a:buFontTx/>
              <a:buChar char="•"/>
            </a:pPr>
            <a:endParaRPr lang="es-ES_tradnl" sz="1800" b="1" u="sng"/>
          </a:p>
          <a:p>
            <a:pPr eaLnBrk="1" hangingPunct="1">
              <a:buFontTx/>
              <a:buChar char="•"/>
            </a:pPr>
            <a:r>
              <a:rPr lang="es-ES_tradnl" sz="1800" b="1" u="sng">
                <a:hlinkClick r:id="rId3" action="ppaction://hlinkpres?slideindex=16&amp;slidetitle=Unidad y lucha de contrarios"/>
              </a:rPr>
              <a:t>Ley de unidad </a:t>
            </a:r>
          </a:p>
          <a:p>
            <a:pPr eaLnBrk="1" hangingPunct="1"/>
            <a:r>
              <a:rPr lang="es-ES_tradnl" sz="1800" b="1" u="sng">
                <a:hlinkClick r:id="rId3" action="ppaction://hlinkpres?slideindex=16&amp;slidetitle=Unidad y lucha de contrarios"/>
              </a:rPr>
              <a:t>y lucha de los contrarios.</a:t>
            </a:r>
            <a:endParaRPr lang="es-ES_tradnl" sz="1800" b="1" u="sng"/>
          </a:p>
          <a:p>
            <a:pPr eaLnBrk="1" hangingPunct="1">
              <a:buFontTx/>
              <a:buChar char="•"/>
            </a:pPr>
            <a:endParaRPr lang="es-ES_tradnl" sz="1800" b="1" u="sng"/>
          </a:p>
          <a:p>
            <a:pPr eaLnBrk="1" hangingPunct="1">
              <a:buFontTx/>
              <a:buChar char="•"/>
            </a:pPr>
            <a:r>
              <a:rPr lang="es-ES_tradnl" sz="1800" b="1" u="sng">
                <a:hlinkClick r:id="rId3" action="ppaction://hlinkpres?slideindex=17&amp;slidetitle=Cambios cuantitativos en cualitativos y viceversa."/>
              </a:rPr>
              <a:t>Ley de los cambios </a:t>
            </a:r>
          </a:p>
          <a:p>
            <a:pPr eaLnBrk="1" hangingPunct="1"/>
            <a:r>
              <a:rPr lang="es-ES_tradnl" sz="1800" b="1" u="sng">
                <a:hlinkClick r:id="rId3" action="ppaction://hlinkpres?slideindex=17&amp;slidetitle=Cambios cuantitativos en cualitativos y viceversa."/>
              </a:rPr>
              <a:t>cuantitativos en </a:t>
            </a:r>
          </a:p>
          <a:p>
            <a:pPr eaLnBrk="1" hangingPunct="1"/>
            <a:r>
              <a:rPr lang="es-ES_tradnl" sz="1800" b="1" u="sng">
                <a:hlinkClick r:id="rId3" action="ppaction://hlinkpres?slideindex=17&amp;slidetitle=Cambios cuantitativos en cualitativos y viceversa."/>
              </a:rPr>
              <a:t>cualitativos y viceversa.</a:t>
            </a:r>
            <a:endParaRPr lang="es-ES_tradnl" sz="1800" b="1" u="sng"/>
          </a:p>
          <a:p>
            <a:pPr eaLnBrk="1" hangingPunct="1">
              <a:buFontTx/>
              <a:buChar char="•"/>
            </a:pPr>
            <a:endParaRPr lang="es-ES_tradnl" sz="1800" b="1" u="sng"/>
          </a:p>
          <a:p>
            <a:pPr eaLnBrk="1" hangingPunct="1">
              <a:buFontTx/>
              <a:buChar char="•"/>
            </a:pPr>
            <a:r>
              <a:rPr lang="es-ES_tradnl" sz="1800" b="1" u="sng">
                <a:hlinkClick r:id="rId3" action="ppaction://hlinkpres?slideindex=18&amp;slidetitle=Negación de la negación."/>
              </a:rPr>
              <a:t>Ley de la negación </a:t>
            </a:r>
          </a:p>
          <a:p>
            <a:pPr eaLnBrk="1" hangingPunct="1"/>
            <a:r>
              <a:rPr lang="es-ES_tradnl" sz="1800" b="1" u="sng">
                <a:hlinkClick r:id="rId3" action="ppaction://hlinkpres?slideindex=18&amp;slidetitle=Negación de la negación."/>
              </a:rPr>
              <a:t>de la negación.</a:t>
            </a:r>
            <a:endParaRPr lang="es-ES_tradnl" sz="1800" b="1" u="sng">
              <a:hlinkClick r:id="rId4" action="ppaction://hlinkpres?slideindex=15&amp;slidetitle=Slide 15"/>
            </a:endParaRPr>
          </a:p>
          <a:p>
            <a:pPr eaLnBrk="1" hangingPunct="1"/>
            <a:endParaRPr lang="es-ES" sz="1800" u="sng"/>
          </a:p>
        </p:txBody>
      </p:sp>
      <p:sp>
        <p:nvSpPr>
          <p:cNvPr id="23561" name="Line 9"/>
          <p:cNvSpPr>
            <a:spLocks noChangeShapeType="1"/>
          </p:cNvSpPr>
          <p:nvPr/>
        </p:nvSpPr>
        <p:spPr bwMode="auto">
          <a:xfrm>
            <a:off x="4427538" y="3573463"/>
            <a:ext cx="0" cy="287337"/>
          </a:xfrm>
          <a:prstGeom prst="line">
            <a:avLst/>
          </a:prstGeom>
          <a:noFill/>
          <a:ln w="57150">
            <a:solidFill>
              <a:srgbClr val="990000"/>
            </a:solidFill>
            <a:round/>
            <a:headEnd/>
            <a:tailEnd type="triangle" w="med" len="med"/>
          </a:ln>
        </p:spPr>
        <p:txBody>
          <a:bodyPr/>
          <a:lstStyle/>
          <a:p>
            <a:endParaRPr lang="es-ES"/>
          </a:p>
        </p:txBody>
      </p:sp>
      <p:sp useBgFill="1">
        <p:nvSpPr>
          <p:cNvPr id="110602" name="Rectangle 10"/>
          <p:cNvSpPr>
            <a:spLocks noChangeArrowheads="1"/>
          </p:cNvSpPr>
          <p:nvPr/>
        </p:nvSpPr>
        <p:spPr bwMode="auto">
          <a:xfrm>
            <a:off x="6151563" y="3930650"/>
            <a:ext cx="2660650" cy="2376488"/>
          </a:xfrm>
          <a:prstGeom prst="rect">
            <a:avLst/>
          </a:prstGeom>
          <a:ln w="19050">
            <a:solidFill>
              <a:srgbClr val="990000"/>
            </a:solidFill>
            <a:miter lim="800000"/>
            <a:headEnd/>
            <a:tailEnd/>
          </a:ln>
        </p:spPr>
        <p:txBody>
          <a:bodyPr wrap="none" anchor="ctr"/>
          <a:lstStyle/>
          <a:p>
            <a:pPr eaLnBrk="1" hangingPunct="1">
              <a:buFontTx/>
              <a:buChar char="•"/>
            </a:pPr>
            <a:r>
              <a:rPr lang="es-ES_tradnl" sz="1800"/>
              <a:t>Lo singular y lo general.</a:t>
            </a:r>
          </a:p>
          <a:p>
            <a:pPr eaLnBrk="1" hangingPunct="1">
              <a:buFontTx/>
              <a:buChar char="•"/>
            </a:pPr>
            <a:r>
              <a:rPr lang="es-ES_tradnl" sz="1800"/>
              <a:t>Causa y efecto.</a:t>
            </a:r>
          </a:p>
          <a:p>
            <a:pPr eaLnBrk="1" hangingPunct="1">
              <a:buFontTx/>
              <a:buChar char="•"/>
            </a:pPr>
            <a:r>
              <a:rPr lang="es-ES_tradnl" sz="1800"/>
              <a:t>Necesidad y casualidad.</a:t>
            </a:r>
          </a:p>
          <a:p>
            <a:pPr eaLnBrk="1" hangingPunct="1">
              <a:buFontTx/>
              <a:buChar char="•"/>
            </a:pPr>
            <a:r>
              <a:rPr lang="es-ES_tradnl" sz="1800"/>
              <a:t>Posibilidad y realidad.</a:t>
            </a:r>
          </a:p>
          <a:p>
            <a:pPr eaLnBrk="1" hangingPunct="1">
              <a:buFontTx/>
              <a:buChar char="•"/>
            </a:pPr>
            <a:r>
              <a:rPr lang="es-ES_tradnl" sz="1800"/>
              <a:t>Contenido y forma.</a:t>
            </a:r>
          </a:p>
          <a:p>
            <a:pPr eaLnBrk="1" hangingPunct="1">
              <a:buFontTx/>
              <a:buChar char="•"/>
            </a:pPr>
            <a:r>
              <a:rPr lang="es-ES_tradnl" sz="1800"/>
              <a:t>Esencia y fenómeno.</a:t>
            </a:r>
            <a:endParaRPr lang="es-ES" sz="1800"/>
          </a:p>
        </p:txBody>
      </p:sp>
      <p:sp>
        <p:nvSpPr>
          <p:cNvPr id="23563" name="Line 11"/>
          <p:cNvSpPr>
            <a:spLocks noChangeShapeType="1"/>
          </p:cNvSpPr>
          <p:nvPr/>
        </p:nvSpPr>
        <p:spPr bwMode="auto">
          <a:xfrm>
            <a:off x="7380288" y="3500438"/>
            <a:ext cx="0" cy="360362"/>
          </a:xfrm>
          <a:prstGeom prst="line">
            <a:avLst/>
          </a:prstGeom>
          <a:noFill/>
          <a:ln w="57150">
            <a:solidFill>
              <a:srgbClr val="990000"/>
            </a:solidFill>
            <a:round/>
            <a:headEnd/>
            <a:tailEnd type="triangle" w="med" len="med"/>
          </a:ln>
        </p:spPr>
        <p:txBody>
          <a:bodyPr/>
          <a:lstStyle/>
          <a:p>
            <a:endParaRPr lang="es-ES"/>
          </a:p>
        </p:txBody>
      </p:sp>
      <p:sp useBgFill="1">
        <p:nvSpPr>
          <p:cNvPr id="110604" name="AutoShape 12"/>
          <p:cNvSpPr>
            <a:spLocks noChangeArrowheads="1"/>
          </p:cNvSpPr>
          <p:nvPr/>
        </p:nvSpPr>
        <p:spPr bwMode="auto">
          <a:xfrm rot="1931744">
            <a:off x="1216025" y="1739900"/>
            <a:ext cx="485775" cy="935038"/>
          </a:xfrm>
          <a:prstGeom prst="downArrow">
            <a:avLst>
              <a:gd name="adj1" fmla="val 50000"/>
              <a:gd name="adj2" fmla="val 48121"/>
            </a:avLst>
          </a:prstGeom>
          <a:ln w="9525">
            <a:solidFill>
              <a:srgbClr val="990000"/>
            </a:solidFill>
            <a:miter lim="800000"/>
            <a:headEnd/>
            <a:tailEnd/>
          </a:ln>
        </p:spPr>
        <p:txBody>
          <a:bodyPr wrap="none" anchor="ctr"/>
          <a:lstStyle/>
          <a:p>
            <a:pPr eaLnBrk="1" hangingPunct="1"/>
            <a:endParaRPr lang="en-US"/>
          </a:p>
        </p:txBody>
      </p:sp>
      <p:sp useBgFill="1">
        <p:nvSpPr>
          <p:cNvPr id="110605" name="AutoShape 13"/>
          <p:cNvSpPr>
            <a:spLocks noChangeArrowheads="1"/>
          </p:cNvSpPr>
          <p:nvPr/>
        </p:nvSpPr>
        <p:spPr bwMode="auto">
          <a:xfrm>
            <a:off x="4140200" y="2133600"/>
            <a:ext cx="485775" cy="504825"/>
          </a:xfrm>
          <a:prstGeom prst="downArrow">
            <a:avLst>
              <a:gd name="adj1" fmla="val 50000"/>
              <a:gd name="adj2" fmla="val 25980"/>
            </a:avLst>
          </a:prstGeom>
          <a:ln w="9525">
            <a:solidFill>
              <a:srgbClr val="990000"/>
            </a:solidFill>
            <a:miter lim="800000"/>
            <a:headEnd/>
            <a:tailEnd/>
          </a:ln>
        </p:spPr>
        <p:txBody>
          <a:bodyPr wrap="none" anchor="ctr"/>
          <a:lstStyle/>
          <a:p>
            <a:pPr eaLnBrk="1" hangingPunct="1"/>
            <a:endParaRPr lang="en-US"/>
          </a:p>
        </p:txBody>
      </p:sp>
      <p:sp useBgFill="1">
        <p:nvSpPr>
          <p:cNvPr id="110606" name="AutoShape 14"/>
          <p:cNvSpPr>
            <a:spLocks noChangeArrowheads="1"/>
          </p:cNvSpPr>
          <p:nvPr/>
        </p:nvSpPr>
        <p:spPr bwMode="auto">
          <a:xfrm rot="-1912762">
            <a:off x="6804025" y="1844675"/>
            <a:ext cx="485775" cy="825500"/>
          </a:xfrm>
          <a:prstGeom prst="downArrow">
            <a:avLst>
              <a:gd name="adj1" fmla="val 50000"/>
              <a:gd name="adj2" fmla="val 42484"/>
            </a:avLst>
          </a:prstGeom>
          <a:ln w="9525">
            <a:solidFill>
              <a:srgbClr val="990000"/>
            </a:solidFill>
            <a:miter lim="800000"/>
            <a:headEnd/>
            <a:tailEnd/>
          </a:ln>
        </p:spPr>
        <p:txBody>
          <a:bodyPr wrap="none" anchor="ctr"/>
          <a:lstStyle/>
          <a:p>
            <a:pPr eaLnBrk="1" hangingPunct="1"/>
            <a:endParaRPr lang="en-US"/>
          </a:p>
        </p:txBody>
      </p:sp>
      <p:pic>
        <p:nvPicPr>
          <p:cNvPr id="110607" name="mambo.wav">
            <a:hlinkClick r:id="" action="ppaction://media"/>
          </p:cNvPr>
          <p:cNvPicPr>
            <a:picLocks noRot="1" noChangeAspect="1" noChangeArrowheads="1"/>
          </p:cNvPicPr>
          <p:nvPr>
            <a:audioFile r:link="rId1"/>
          </p:nvPr>
        </p:nvPicPr>
        <p:blipFill>
          <a:blip r:embed="rId5"/>
          <a:srcRect/>
          <a:stretch>
            <a:fillRect/>
          </a:stretch>
        </p:blipFill>
        <p:spPr bwMode="auto">
          <a:xfrm>
            <a:off x="8388350" y="6553200"/>
            <a:ext cx="304800" cy="304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110594"/>
                                        </p:tgtEl>
                                        <p:attrNameLst>
                                          <p:attrName>style.visibility</p:attrName>
                                        </p:attrNameLst>
                                      </p:cBhvr>
                                      <p:to>
                                        <p:strVal val="visible"/>
                                      </p:to>
                                    </p:set>
                                    <p:animEffect transition="in" filter="diamond(in)">
                                      <p:cBhvr>
                                        <p:cTn id="7" dur="1000"/>
                                        <p:tgtEl>
                                          <p:spTgt spid="110594"/>
                                        </p:tgtEl>
                                      </p:cBhvr>
                                    </p:animEffect>
                                  </p:childTnLst>
                                </p:cTn>
                              </p:par>
                            </p:childTnLst>
                          </p:cTn>
                        </p:par>
                        <p:par>
                          <p:cTn id="8" fill="hold" nodeType="afterGroup">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10604"/>
                                        </p:tgtEl>
                                        <p:attrNameLst>
                                          <p:attrName>style.visibility</p:attrName>
                                        </p:attrNameLst>
                                      </p:cBhvr>
                                      <p:to>
                                        <p:strVal val="visible"/>
                                      </p:to>
                                    </p:set>
                                    <p:anim calcmode="lin" valueType="num">
                                      <p:cBhvr additive="base">
                                        <p:cTn id="11" dur="500" fill="hold"/>
                                        <p:tgtEl>
                                          <p:spTgt spid="110604"/>
                                        </p:tgtEl>
                                        <p:attrNameLst>
                                          <p:attrName>ppt_x</p:attrName>
                                        </p:attrNameLst>
                                      </p:cBhvr>
                                      <p:tavLst>
                                        <p:tav tm="0">
                                          <p:val>
                                            <p:strVal val="#ppt_x"/>
                                          </p:val>
                                        </p:tav>
                                        <p:tav tm="100000">
                                          <p:val>
                                            <p:strVal val="#ppt_x"/>
                                          </p:val>
                                        </p:tav>
                                      </p:tavLst>
                                    </p:anim>
                                    <p:anim calcmode="lin" valueType="num">
                                      <p:cBhvr additive="base">
                                        <p:cTn id="12" dur="500" fill="hold"/>
                                        <p:tgtEl>
                                          <p:spTgt spid="110604"/>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1500"/>
                            </p:stCondLst>
                            <p:childTnLst>
                              <p:par>
                                <p:cTn id="14" presetID="2" presetClass="entr" presetSubtype="4" fill="hold" grpId="0" nodeType="afterEffect">
                                  <p:stCondLst>
                                    <p:cond delay="0"/>
                                  </p:stCondLst>
                                  <p:childTnLst>
                                    <p:set>
                                      <p:cBhvr>
                                        <p:cTn id="15" dur="1" fill="hold">
                                          <p:stCondLst>
                                            <p:cond delay="0"/>
                                          </p:stCondLst>
                                        </p:cTn>
                                        <p:tgtEl>
                                          <p:spTgt spid="110605"/>
                                        </p:tgtEl>
                                        <p:attrNameLst>
                                          <p:attrName>style.visibility</p:attrName>
                                        </p:attrNameLst>
                                      </p:cBhvr>
                                      <p:to>
                                        <p:strVal val="visible"/>
                                      </p:to>
                                    </p:set>
                                    <p:anim calcmode="lin" valueType="num">
                                      <p:cBhvr additive="base">
                                        <p:cTn id="16" dur="500" fill="hold"/>
                                        <p:tgtEl>
                                          <p:spTgt spid="110605"/>
                                        </p:tgtEl>
                                        <p:attrNameLst>
                                          <p:attrName>ppt_x</p:attrName>
                                        </p:attrNameLst>
                                      </p:cBhvr>
                                      <p:tavLst>
                                        <p:tav tm="0">
                                          <p:val>
                                            <p:strVal val="#ppt_x"/>
                                          </p:val>
                                        </p:tav>
                                        <p:tav tm="100000">
                                          <p:val>
                                            <p:strVal val="#ppt_x"/>
                                          </p:val>
                                        </p:tav>
                                      </p:tavLst>
                                    </p:anim>
                                    <p:anim calcmode="lin" valueType="num">
                                      <p:cBhvr additive="base">
                                        <p:cTn id="17" dur="500" fill="hold"/>
                                        <p:tgtEl>
                                          <p:spTgt spid="110605"/>
                                        </p:tgtEl>
                                        <p:attrNameLst>
                                          <p:attrName>ppt_y</p:attrName>
                                        </p:attrNameLst>
                                      </p:cBhvr>
                                      <p:tavLst>
                                        <p:tav tm="0">
                                          <p:val>
                                            <p:strVal val="1+#ppt_h/2"/>
                                          </p:val>
                                        </p:tav>
                                        <p:tav tm="100000">
                                          <p:val>
                                            <p:strVal val="#ppt_y"/>
                                          </p:val>
                                        </p:tav>
                                      </p:tavLst>
                                    </p:anim>
                                  </p:childTnLst>
                                </p:cTn>
                              </p:par>
                            </p:childTnLst>
                          </p:cTn>
                        </p:par>
                        <p:par>
                          <p:cTn id="18" fill="hold" nodeType="afterGroup">
                            <p:stCondLst>
                              <p:cond delay="2000"/>
                            </p:stCondLst>
                            <p:childTnLst>
                              <p:par>
                                <p:cTn id="19" presetID="2" presetClass="entr" presetSubtype="4" fill="hold" grpId="0" nodeType="afterEffect">
                                  <p:stCondLst>
                                    <p:cond delay="0"/>
                                  </p:stCondLst>
                                  <p:childTnLst>
                                    <p:set>
                                      <p:cBhvr>
                                        <p:cTn id="20" dur="1" fill="hold">
                                          <p:stCondLst>
                                            <p:cond delay="0"/>
                                          </p:stCondLst>
                                        </p:cTn>
                                        <p:tgtEl>
                                          <p:spTgt spid="110606"/>
                                        </p:tgtEl>
                                        <p:attrNameLst>
                                          <p:attrName>style.visibility</p:attrName>
                                        </p:attrNameLst>
                                      </p:cBhvr>
                                      <p:to>
                                        <p:strVal val="visible"/>
                                      </p:to>
                                    </p:set>
                                    <p:anim calcmode="lin" valueType="num">
                                      <p:cBhvr additive="base">
                                        <p:cTn id="21" dur="500" fill="hold"/>
                                        <p:tgtEl>
                                          <p:spTgt spid="110606"/>
                                        </p:tgtEl>
                                        <p:attrNameLst>
                                          <p:attrName>ppt_x</p:attrName>
                                        </p:attrNameLst>
                                      </p:cBhvr>
                                      <p:tavLst>
                                        <p:tav tm="0">
                                          <p:val>
                                            <p:strVal val="#ppt_x"/>
                                          </p:val>
                                        </p:tav>
                                        <p:tav tm="100000">
                                          <p:val>
                                            <p:strVal val="#ppt_x"/>
                                          </p:val>
                                        </p:tav>
                                      </p:tavLst>
                                    </p:anim>
                                    <p:anim calcmode="lin" valueType="num">
                                      <p:cBhvr additive="base">
                                        <p:cTn id="22" dur="500" fill="hold"/>
                                        <p:tgtEl>
                                          <p:spTgt spid="110606"/>
                                        </p:tgtEl>
                                        <p:attrNameLst>
                                          <p:attrName>ppt_y</p:attrName>
                                        </p:attrNameLst>
                                      </p:cBhvr>
                                      <p:tavLst>
                                        <p:tav tm="0">
                                          <p:val>
                                            <p:strVal val="1+#ppt_h/2"/>
                                          </p:val>
                                        </p:tav>
                                        <p:tav tm="100000">
                                          <p:val>
                                            <p:strVal val="#ppt_y"/>
                                          </p:val>
                                        </p:tav>
                                      </p:tavLst>
                                    </p:anim>
                                  </p:childTnLst>
                                </p:cTn>
                              </p:par>
                            </p:childTnLst>
                          </p:cTn>
                        </p:par>
                        <p:par>
                          <p:cTn id="23" fill="hold" nodeType="afterGroup">
                            <p:stCondLst>
                              <p:cond delay="2500"/>
                            </p:stCondLst>
                            <p:childTnLst>
                              <p:par>
                                <p:cTn id="24" presetID="4" presetClass="entr" presetSubtype="16" fill="hold" grpId="0" nodeType="afterEffect">
                                  <p:stCondLst>
                                    <p:cond delay="0"/>
                                  </p:stCondLst>
                                  <p:childTnLst>
                                    <p:set>
                                      <p:cBhvr>
                                        <p:cTn id="25" dur="1" fill="hold">
                                          <p:stCondLst>
                                            <p:cond delay="0"/>
                                          </p:stCondLst>
                                        </p:cTn>
                                        <p:tgtEl>
                                          <p:spTgt spid="110597"/>
                                        </p:tgtEl>
                                        <p:attrNameLst>
                                          <p:attrName>style.visibility</p:attrName>
                                        </p:attrNameLst>
                                      </p:cBhvr>
                                      <p:to>
                                        <p:strVal val="visible"/>
                                      </p:to>
                                    </p:set>
                                    <p:animEffect transition="in" filter="box(in)">
                                      <p:cBhvr>
                                        <p:cTn id="26" dur="500"/>
                                        <p:tgtEl>
                                          <p:spTgt spid="110597"/>
                                        </p:tgtEl>
                                      </p:cBhvr>
                                    </p:animEffect>
                                  </p:childTnLst>
                                </p:cTn>
                              </p:par>
                            </p:childTnLst>
                          </p:cTn>
                        </p:par>
                        <p:par>
                          <p:cTn id="27" fill="hold" nodeType="afterGroup">
                            <p:stCondLst>
                              <p:cond delay="3000"/>
                            </p:stCondLst>
                            <p:childTnLst>
                              <p:par>
                                <p:cTn id="28" presetID="4" presetClass="entr" presetSubtype="16" fill="hold" grpId="0" nodeType="afterEffect">
                                  <p:stCondLst>
                                    <p:cond delay="0"/>
                                  </p:stCondLst>
                                  <p:childTnLst>
                                    <p:set>
                                      <p:cBhvr>
                                        <p:cTn id="29" dur="1" fill="hold">
                                          <p:stCondLst>
                                            <p:cond delay="0"/>
                                          </p:stCondLst>
                                        </p:cTn>
                                        <p:tgtEl>
                                          <p:spTgt spid="110596"/>
                                        </p:tgtEl>
                                        <p:attrNameLst>
                                          <p:attrName>style.visibility</p:attrName>
                                        </p:attrNameLst>
                                      </p:cBhvr>
                                      <p:to>
                                        <p:strVal val="visible"/>
                                      </p:to>
                                    </p:set>
                                    <p:animEffect transition="in" filter="box(in)">
                                      <p:cBhvr>
                                        <p:cTn id="30" dur="500"/>
                                        <p:tgtEl>
                                          <p:spTgt spid="110596"/>
                                        </p:tgtEl>
                                      </p:cBhvr>
                                    </p:animEffect>
                                  </p:childTnLst>
                                </p:cTn>
                              </p:par>
                            </p:childTnLst>
                          </p:cTn>
                        </p:par>
                        <p:par>
                          <p:cTn id="31" fill="hold" nodeType="afterGroup">
                            <p:stCondLst>
                              <p:cond delay="3500"/>
                            </p:stCondLst>
                            <p:childTnLst>
                              <p:par>
                                <p:cTn id="32" presetID="4" presetClass="entr" presetSubtype="16" fill="hold" grpId="0" nodeType="afterEffect">
                                  <p:stCondLst>
                                    <p:cond delay="0"/>
                                  </p:stCondLst>
                                  <p:childTnLst>
                                    <p:set>
                                      <p:cBhvr>
                                        <p:cTn id="33" dur="1" fill="hold">
                                          <p:stCondLst>
                                            <p:cond delay="0"/>
                                          </p:stCondLst>
                                        </p:cTn>
                                        <p:tgtEl>
                                          <p:spTgt spid="110595"/>
                                        </p:tgtEl>
                                        <p:attrNameLst>
                                          <p:attrName>style.visibility</p:attrName>
                                        </p:attrNameLst>
                                      </p:cBhvr>
                                      <p:to>
                                        <p:strVal val="visible"/>
                                      </p:to>
                                    </p:set>
                                    <p:animEffect transition="in" filter="box(in)">
                                      <p:cBhvr>
                                        <p:cTn id="34" dur="500"/>
                                        <p:tgtEl>
                                          <p:spTgt spid="11059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0" presetClass="entr" presetSubtype="0" fill="hold" grpId="0" nodeType="clickEffect">
                                  <p:stCondLst>
                                    <p:cond delay="0"/>
                                  </p:stCondLst>
                                  <p:childTnLst>
                                    <p:set>
                                      <p:cBhvr>
                                        <p:cTn id="38" dur="1" fill="hold">
                                          <p:stCondLst>
                                            <p:cond delay="0"/>
                                          </p:stCondLst>
                                        </p:cTn>
                                        <p:tgtEl>
                                          <p:spTgt spid="110598"/>
                                        </p:tgtEl>
                                        <p:attrNameLst>
                                          <p:attrName>style.visibility</p:attrName>
                                        </p:attrNameLst>
                                      </p:cBhvr>
                                      <p:to>
                                        <p:strVal val="visible"/>
                                      </p:to>
                                    </p:set>
                                    <p:animEffect transition="in" filter="wedge">
                                      <p:cBhvr>
                                        <p:cTn id="39" dur="1000"/>
                                        <p:tgtEl>
                                          <p:spTgt spid="11059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0" presetClass="entr" presetSubtype="0" fill="hold" grpId="0" nodeType="clickEffect">
                                  <p:stCondLst>
                                    <p:cond delay="0"/>
                                  </p:stCondLst>
                                  <p:childTnLst>
                                    <p:set>
                                      <p:cBhvr>
                                        <p:cTn id="43" dur="1" fill="hold">
                                          <p:stCondLst>
                                            <p:cond delay="0"/>
                                          </p:stCondLst>
                                        </p:cTn>
                                        <p:tgtEl>
                                          <p:spTgt spid="110600"/>
                                        </p:tgtEl>
                                        <p:attrNameLst>
                                          <p:attrName>style.visibility</p:attrName>
                                        </p:attrNameLst>
                                      </p:cBhvr>
                                      <p:to>
                                        <p:strVal val="visible"/>
                                      </p:to>
                                    </p:set>
                                    <p:animEffect transition="in" filter="wedge">
                                      <p:cBhvr>
                                        <p:cTn id="44" dur="1000"/>
                                        <p:tgtEl>
                                          <p:spTgt spid="110600"/>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0" presetClass="entr" presetSubtype="0" fill="hold" grpId="0" nodeType="clickEffect">
                                  <p:stCondLst>
                                    <p:cond delay="0"/>
                                  </p:stCondLst>
                                  <p:childTnLst>
                                    <p:set>
                                      <p:cBhvr>
                                        <p:cTn id="48" dur="1" fill="hold">
                                          <p:stCondLst>
                                            <p:cond delay="0"/>
                                          </p:stCondLst>
                                        </p:cTn>
                                        <p:tgtEl>
                                          <p:spTgt spid="110602"/>
                                        </p:tgtEl>
                                        <p:attrNameLst>
                                          <p:attrName>style.visibility</p:attrName>
                                        </p:attrNameLst>
                                      </p:cBhvr>
                                      <p:to>
                                        <p:strVal val="visible"/>
                                      </p:to>
                                    </p:set>
                                    <p:animEffect transition="in" filter="wedge">
                                      <p:cBhvr>
                                        <p:cTn id="49" dur="1000"/>
                                        <p:tgtEl>
                                          <p:spTgt spid="110602"/>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50" restart="whenNotActive" fill="hold" evtFilter="cancelBubble" nodeType="interactiveSeq">
                <p:stCondLst>
                  <p:cond evt="onClick" delay="0">
                    <p:tgtEl>
                      <p:spTgt spid="110607"/>
                    </p:tgtEl>
                  </p:cond>
                </p:stCondLst>
                <p:endSync evt="end" delay="0">
                  <p:rtn val="all"/>
                </p:endSync>
                <p:childTnLst>
                  <p:par>
                    <p:cTn id="51" fill="hold" nodeType="clickPar">
                      <p:stCondLst>
                        <p:cond delay="0"/>
                      </p:stCondLst>
                      <p:childTnLst>
                        <p:par>
                          <p:cTn id="52" fill="hold" nodeType="withGroup">
                            <p:stCondLst>
                              <p:cond delay="0"/>
                            </p:stCondLst>
                            <p:childTnLst>
                              <p:par>
                                <p:cTn id="53" presetID="1" presetClass="mediacall" presetSubtype="0" fill="hold" nodeType="clickEffect">
                                  <p:stCondLst>
                                    <p:cond delay="0"/>
                                  </p:stCondLst>
                                  <p:childTnLst>
                                    <p:cmd type="call" cmd="playFrom(0.0)">
                                      <p:cBhvr>
                                        <p:cTn id="54" dur="47190" fill="hold"/>
                                        <p:tgtEl>
                                          <p:spTgt spid="110607"/>
                                        </p:tgtEl>
                                      </p:cBhvr>
                                    </p:cmd>
                                  </p:childTnLst>
                                </p:cTn>
                              </p:par>
                            </p:childTnLst>
                          </p:cTn>
                        </p:par>
                      </p:childTnLst>
                    </p:cTn>
                  </p:par>
                </p:childTnLst>
              </p:cTn>
              <p:nextCondLst>
                <p:cond evt="onClick" delay="0">
                  <p:tgtEl>
                    <p:spTgt spid="110607"/>
                  </p:tgtEl>
                </p:cond>
              </p:nextCondLst>
            </p:seq>
            <p:audio>
              <p:cMediaNode>
                <p:cTn id="55" fill="hold" display="0">
                  <p:stCondLst>
                    <p:cond delay="indefinite"/>
                  </p:stCondLst>
                  <p:endCondLst>
                    <p:cond evt="onNext" delay="0">
                      <p:tgtEl>
                        <p:sldTgt/>
                      </p:tgtEl>
                    </p:cond>
                    <p:cond evt="onPrev" delay="0">
                      <p:tgtEl>
                        <p:sldTgt/>
                      </p:tgtEl>
                    </p:cond>
                    <p:cond evt="onStopAudio" delay="0">
                      <p:tgtEl>
                        <p:sldTgt/>
                      </p:tgtEl>
                    </p:cond>
                  </p:endCondLst>
                </p:cTn>
                <p:tgtEl>
                  <p:spTgt spid="110607"/>
                </p:tgtEl>
              </p:cMediaNode>
            </p:audio>
          </p:childTnLst>
        </p:cTn>
      </p:par>
    </p:tnLst>
    <p:bldLst>
      <p:bldP spid="110594" grpId="0" animBg="1"/>
      <p:bldP spid="110595" grpId="0" animBg="1"/>
      <p:bldP spid="110596" grpId="0" animBg="1"/>
      <p:bldP spid="110597" grpId="0" animBg="1"/>
      <p:bldP spid="110598" grpId="0" animBg="1"/>
      <p:bldP spid="110600" grpId="0" animBg="1"/>
      <p:bldP spid="110602" grpId="0" animBg="1"/>
      <p:bldP spid="110604" grpId="0" animBg="1"/>
      <p:bldP spid="110605" grpId="0" animBg="1"/>
      <p:bldP spid="11060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500034" y="285728"/>
            <a:ext cx="8229600" cy="1143000"/>
          </a:xfrm>
        </p:spPr>
        <p:txBody>
          <a:bodyPr>
            <a:normAutofit/>
          </a:bodyPr>
          <a:lstStyle/>
          <a:p>
            <a:r>
              <a:rPr lang="es-ES" sz="3600" b="1" dirty="0" smtClean="0"/>
              <a:t>ESTUDIO INDEPENDIENTE</a:t>
            </a:r>
            <a:endParaRPr lang="es-ES" sz="3600" b="1" dirty="0"/>
          </a:p>
        </p:txBody>
      </p:sp>
      <p:sp>
        <p:nvSpPr>
          <p:cNvPr id="4" name="3 Rectángulo"/>
          <p:cNvSpPr/>
          <p:nvPr/>
        </p:nvSpPr>
        <p:spPr>
          <a:xfrm>
            <a:off x="357158" y="1428736"/>
            <a:ext cx="8429684" cy="1200329"/>
          </a:xfrm>
          <a:prstGeom prst="rect">
            <a:avLst/>
          </a:prstGeom>
        </p:spPr>
        <p:txBody>
          <a:bodyPr wrap="square">
            <a:spAutoFit/>
          </a:bodyPr>
          <a:lstStyle/>
          <a:p>
            <a:r>
              <a:rPr lang="es-ES" sz="2400" dirty="0" smtClean="0">
                <a:latin typeface="Arial" pitchFamily="34" charset="0"/>
                <a:cs typeface="Arial" pitchFamily="34" charset="0"/>
              </a:rPr>
              <a:t>Explica en qué el sistema de leyes, categorías y principios de la dialéctica materialista y exponga un ejemplo de cada una de ellas vinculándolo al perfil del profesional.</a:t>
            </a:r>
            <a:endParaRPr lang="es-ES" sz="2400" dirty="0">
              <a:latin typeface="Arial" pitchFamily="34" charset="0"/>
              <a:cs typeface="Arial" pitchFamily="34" charset="0"/>
            </a:endParaRPr>
          </a:p>
        </p:txBody>
      </p:sp>
      <p:sp>
        <p:nvSpPr>
          <p:cNvPr id="5" name="Rectangle 2"/>
          <p:cNvSpPr>
            <a:spLocks noChangeArrowheads="1"/>
          </p:cNvSpPr>
          <p:nvPr/>
        </p:nvSpPr>
        <p:spPr bwMode="auto">
          <a:xfrm>
            <a:off x="285720" y="3000372"/>
            <a:ext cx="857256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s-E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BIBLIOGRAFÍA</a:t>
            </a:r>
          </a:p>
          <a:p>
            <a:pPr lvl="0">
              <a:buFont typeface="Wingdings" pitchFamily="2" charset="2"/>
              <a:buChar char="ü"/>
            </a:pPr>
            <a:r>
              <a:rPr lang="es-MX" sz="2400" dirty="0" smtClean="0"/>
              <a:t>Colectivo de autores: Lecciones de FML T-1,  Editorial  Félix Varela </a:t>
            </a:r>
            <a:r>
              <a:rPr lang="es-MX" sz="2400" dirty="0" err="1" smtClean="0"/>
              <a:t>epig</a:t>
            </a:r>
            <a:r>
              <a:rPr lang="es-MX" sz="2400" dirty="0" smtClean="0"/>
              <a:t>. Tomo 1. Pág. 62-76.</a:t>
            </a:r>
            <a:endParaRPr lang="es-ES" sz="2400" dirty="0" smtClean="0"/>
          </a:p>
          <a:p>
            <a:pPr lvl="0">
              <a:buFont typeface="Wingdings" pitchFamily="2" charset="2"/>
              <a:buChar char="ü"/>
            </a:pPr>
            <a:r>
              <a:rPr lang="es-MX" sz="2400" dirty="0" smtClean="0"/>
              <a:t>Filosofía y Sociedad 1. Premisas teóricas, sociales, económicas y políticas del surgimiento del marxismo. Pág. 27-36</a:t>
            </a:r>
            <a:endParaRPr lang="es-ES" sz="2400" dirty="0" smtClean="0"/>
          </a:p>
          <a:p>
            <a:pPr lvl="0">
              <a:buFont typeface="Wingdings" pitchFamily="2" charset="2"/>
              <a:buChar char="ü"/>
            </a:pPr>
            <a:r>
              <a:rPr lang="es-MX" sz="2400" dirty="0" err="1" smtClean="0"/>
              <a:t>Engels</a:t>
            </a:r>
            <a:r>
              <a:rPr lang="es-MX" sz="2400" dirty="0" smtClean="0"/>
              <a:t>, F. Obras Escogidas. Tomo 3. “Carlos Marx, pág. 11-16; “Discurso ante la tumba de Marx, pág. 17-19 y Dialéctica de la naturaleza. Selección de Textos. Tomo 1. Pág. 193, 252, 261.</a:t>
            </a:r>
            <a:endParaRPr lang="es-ES" sz="2400" dirty="0" smtClean="0"/>
          </a:p>
          <a:p>
            <a:pPr lvl="0">
              <a:buFont typeface="Wingdings" pitchFamily="2" charset="2"/>
              <a:buChar char="ü"/>
            </a:pPr>
            <a:r>
              <a:rPr lang="es-MX" sz="2400" dirty="0" smtClean="0"/>
              <a:t>Multimedia de Filosofía UD # III</a:t>
            </a:r>
            <a:r>
              <a:rPr lang="es-ES" sz="2400" dirty="0" smtClean="0">
                <a:latin typeface="Arial" pitchFamily="34" charset="0"/>
                <a:cs typeface="Arial" pitchFamily="34" charset="0"/>
              </a:rPr>
              <a:t>.</a:t>
            </a:r>
            <a:endParaRPr lang="es-ES" sz="24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285728"/>
            <a:ext cx="8643998" cy="1200329"/>
          </a:xfrm>
          <a:prstGeom prst="rect">
            <a:avLst/>
          </a:prstGeom>
        </p:spPr>
        <p:txBody>
          <a:bodyPr wrap="square">
            <a:spAutoFit/>
          </a:bodyPr>
          <a:lstStyle/>
          <a:p>
            <a:pPr lvl="0" algn="just"/>
            <a:r>
              <a:rPr lang="es-ES" sz="2400" b="1" dirty="0" smtClean="0">
                <a:latin typeface="Arial" pitchFamily="34" charset="0"/>
                <a:cs typeface="Arial" pitchFamily="34" charset="0"/>
              </a:rPr>
              <a:t>Temática No.4: El marxismo como ruptura y continuidad con el pensamiento filosófico anterior: Origen y esencia de la revolución filosófica realizada por el marxismo.</a:t>
            </a:r>
            <a:endParaRPr lang="es-ES" sz="2400" b="1" dirty="0">
              <a:latin typeface="Arial" pitchFamily="34" charset="0"/>
              <a:cs typeface="Arial" pitchFamily="34" charset="0"/>
            </a:endParaRPr>
          </a:p>
        </p:txBody>
      </p:sp>
      <p:sp>
        <p:nvSpPr>
          <p:cNvPr id="3" name="Text Box 5"/>
          <p:cNvSpPr txBox="1">
            <a:spLocks noChangeArrowheads="1"/>
          </p:cNvSpPr>
          <p:nvPr/>
        </p:nvSpPr>
        <p:spPr bwMode="auto">
          <a:xfrm>
            <a:off x="214282" y="1714488"/>
            <a:ext cx="8643998" cy="2246769"/>
          </a:xfrm>
          <a:prstGeom prst="rect">
            <a:avLst/>
          </a:prstGeom>
          <a:noFill/>
          <a:ln w="9525">
            <a:noFill/>
            <a:miter lim="800000"/>
            <a:headEnd/>
            <a:tailEnd/>
          </a:ln>
          <a:effectLst/>
        </p:spPr>
        <p:txBody>
          <a:bodyPr wrap="square">
            <a:spAutoFit/>
          </a:bodyPr>
          <a:lstStyle/>
          <a:p>
            <a:pPr algn="just" eaLnBrk="1" hangingPunct="1"/>
            <a:r>
              <a:rPr lang="es-ES_tradnl" sz="2000" b="1" dirty="0" smtClean="0">
                <a:latin typeface="Arial" pitchFamily="34" charset="0"/>
                <a:cs typeface="Arial" pitchFamily="34" charset="0"/>
              </a:rPr>
              <a:t>Objetivos:</a:t>
            </a:r>
          </a:p>
          <a:p>
            <a:pPr algn="just" eaLnBrk="1" hangingPunct="1"/>
            <a:endParaRPr lang="es-ES_tradnl" sz="2000" b="1" dirty="0" smtClean="0">
              <a:latin typeface="Arial" pitchFamily="34" charset="0"/>
              <a:cs typeface="Arial" pitchFamily="34" charset="0"/>
            </a:endParaRPr>
          </a:p>
          <a:p>
            <a:pPr algn="just" eaLnBrk="1" hangingPunct="1">
              <a:buFont typeface="Wingdings" pitchFamily="2" charset="2"/>
              <a:buChar char="Ø"/>
            </a:pPr>
            <a:r>
              <a:rPr lang="es-ES_tradnl" sz="2000" dirty="0" smtClean="0">
                <a:latin typeface="Arial" pitchFamily="34" charset="0"/>
                <a:cs typeface="Arial" pitchFamily="34" charset="0"/>
              </a:rPr>
              <a:t>Explicar </a:t>
            </a:r>
            <a:r>
              <a:rPr lang="es-ES_tradnl" sz="2000" dirty="0">
                <a:latin typeface="Arial" pitchFamily="34" charset="0"/>
                <a:cs typeface="Arial" pitchFamily="34" charset="0"/>
              </a:rPr>
              <a:t>los momentos esenciales que </a:t>
            </a:r>
            <a:r>
              <a:rPr lang="es-ES_tradnl" sz="2000" dirty="0" smtClean="0">
                <a:latin typeface="Arial" pitchFamily="34" charset="0"/>
                <a:cs typeface="Arial" pitchFamily="34" charset="0"/>
              </a:rPr>
              <a:t>    </a:t>
            </a:r>
            <a:r>
              <a:rPr lang="es-ES_tradnl" sz="2000" dirty="0">
                <a:latin typeface="Arial" pitchFamily="34" charset="0"/>
                <a:cs typeface="Arial" pitchFamily="34" charset="0"/>
              </a:rPr>
              <a:t>muestran al Marxismo como </a:t>
            </a:r>
            <a:r>
              <a:rPr lang="es-ES_tradnl" sz="2000" dirty="0" smtClean="0">
                <a:latin typeface="Arial" pitchFamily="34" charset="0"/>
                <a:cs typeface="Arial" pitchFamily="34" charset="0"/>
              </a:rPr>
              <a:t>continuidad   </a:t>
            </a:r>
            <a:r>
              <a:rPr lang="es-ES_tradnl" sz="2000" dirty="0">
                <a:latin typeface="Arial" pitchFamily="34" charset="0"/>
                <a:cs typeface="Arial" pitchFamily="34" charset="0"/>
              </a:rPr>
              <a:t>y ruptura del pensamiento filosófico.</a:t>
            </a:r>
          </a:p>
          <a:p>
            <a:pPr algn="just" eaLnBrk="1" hangingPunct="1"/>
            <a:endParaRPr lang="es-ES_tradnl" sz="2000" dirty="0">
              <a:latin typeface="Arial" pitchFamily="34" charset="0"/>
              <a:cs typeface="Arial" pitchFamily="34" charset="0"/>
            </a:endParaRPr>
          </a:p>
          <a:p>
            <a:pPr algn="just" eaLnBrk="1" hangingPunct="1">
              <a:buFont typeface="Wingdings" pitchFamily="2" charset="2"/>
              <a:buChar char="Ø"/>
            </a:pPr>
            <a:r>
              <a:rPr lang="es-ES_tradnl" sz="2000" dirty="0">
                <a:latin typeface="Arial" pitchFamily="34" charset="0"/>
                <a:cs typeface="Arial" pitchFamily="34" charset="0"/>
              </a:rPr>
              <a:t> Analizar los rasgos esenciales que </a:t>
            </a:r>
            <a:r>
              <a:rPr lang="es-ES_tradnl" sz="2000" dirty="0" smtClean="0">
                <a:latin typeface="Arial" pitchFamily="34" charset="0"/>
                <a:cs typeface="Arial" pitchFamily="34" charset="0"/>
              </a:rPr>
              <a:t>   </a:t>
            </a:r>
            <a:r>
              <a:rPr lang="es-ES_tradnl" sz="2000" dirty="0">
                <a:latin typeface="Arial" pitchFamily="34" charset="0"/>
                <a:cs typeface="Arial" pitchFamily="34" charset="0"/>
              </a:rPr>
              <a:t>sustentan el carácter revolucionario de la </a:t>
            </a:r>
            <a:r>
              <a:rPr lang="es-ES_tradnl" sz="2000" dirty="0" smtClean="0">
                <a:latin typeface="Arial" pitchFamily="34" charset="0"/>
                <a:cs typeface="Arial" pitchFamily="34" charset="0"/>
              </a:rPr>
              <a:t>   </a:t>
            </a:r>
            <a:r>
              <a:rPr lang="es-ES_tradnl" sz="2000" dirty="0">
                <a:latin typeface="Arial" pitchFamily="34" charset="0"/>
                <a:cs typeface="Arial" pitchFamily="34" charset="0"/>
              </a:rPr>
              <a:t>Filosofía del Marxismo y su vigencia.</a:t>
            </a:r>
            <a:endParaRPr lang="es-ES" sz="2000" dirty="0">
              <a:latin typeface="Arial" pitchFamily="34" charset="0"/>
              <a:cs typeface="Arial" pitchFamily="34" charset="0"/>
            </a:endParaRPr>
          </a:p>
        </p:txBody>
      </p:sp>
      <p:sp>
        <p:nvSpPr>
          <p:cNvPr id="4" name="Rectangle 2"/>
          <p:cNvSpPr>
            <a:spLocks noChangeArrowheads="1"/>
          </p:cNvSpPr>
          <p:nvPr/>
        </p:nvSpPr>
        <p:spPr bwMode="auto">
          <a:xfrm>
            <a:off x="357158" y="4143380"/>
            <a:ext cx="8429684"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es-ES" sz="2000" b="1" dirty="0" smtClean="0">
                <a:latin typeface="Arial" pitchFamily="34" charset="0"/>
                <a:cs typeface="Arial" pitchFamily="34" charset="0"/>
              </a:rPr>
              <a:t>Habilidades:</a:t>
            </a:r>
          </a:p>
          <a:p>
            <a:pPr lvl="0"/>
            <a:endParaRPr lang="es-ES" sz="2000" dirty="0" smtClean="0">
              <a:latin typeface="Arial" pitchFamily="34" charset="0"/>
              <a:cs typeface="Arial" pitchFamily="34" charset="0"/>
            </a:endParaRPr>
          </a:p>
          <a:p>
            <a:pPr lvl="0">
              <a:buFont typeface="Wingdings" pitchFamily="2" charset="2"/>
              <a:buChar char="ü"/>
            </a:pPr>
            <a:r>
              <a:rPr lang="es-ES" sz="2000" dirty="0" smtClean="0">
                <a:latin typeface="Arial" pitchFamily="34" charset="0"/>
                <a:cs typeface="Arial" pitchFamily="34" charset="0"/>
              </a:rPr>
              <a:t>Interpretar la información necesaria para abordar los temas de forma independiente.</a:t>
            </a:r>
          </a:p>
          <a:p>
            <a:pPr lvl="0">
              <a:buFont typeface="Wingdings" pitchFamily="2" charset="2"/>
              <a:buChar char="ü"/>
            </a:pPr>
            <a:r>
              <a:rPr lang="es-ES" sz="2000" dirty="0" smtClean="0">
                <a:latin typeface="Arial" pitchFamily="34" charset="0"/>
                <a:cs typeface="Arial" pitchFamily="34" charset="0"/>
              </a:rPr>
              <a:t>Caracterizar  el enfoque filosófico y el de la profesión de la carrera que cursa.</a:t>
            </a:r>
          </a:p>
          <a:p>
            <a:pPr lvl="0">
              <a:buFont typeface="Wingdings" pitchFamily="2" charset="2"/>
              <a:buChar char="ü"/>
            </a:pPr>
            <a:r>
              <a:rPr lang="es-ES" sz="2000" dirty="0" smtClean="0">
                <a:latin typeface="Arial" pitchFamily="34" charset="0"/>
                <a:cs typeface="Arial" pitchFamily="34" charset="0"/>
              </a:rPr>
              <a:t>Valorar  los criterios ajenos y fundamentar los propios.</a:t>
            </a:r>
            <a:endParaRPr lang="es-ES" sz="2000" dirty="0">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ChangeArrowheads="1"/>
          </p:cNvSpPr>
          <p:nvPr/>
        </p:nvSpPr>
        <p:spPr bwMode="auto">
          <a:xfrm>
            <a:off x="1187450" y="404813"/>
            <a:ext cx="6697663" cy="100806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flatTx/>
          </a:bodyPr>
          <a:lstStyle/>
          <a:p>
            <a:pPr algn="ctr" eaLnBrk="1" hangingPunct="1"/>
            <a:r>
              <a:rPr lang="es-ES_tradnl" sz="2000" b="1" dirty="0"/>
              <a:t>Revoluciones burguesas como expresión del tránsito</a:t>
            </a:r>
          </a:p>
          <a:p>
            <a:pPr algn="ctr" eaLnBrk="1" hangingPunct="1"/>
            <a:r>
              <a:rPr lang="es-ES_tradnl" sz="2000" b="1" dirty="0"/>
              <a:t>del feudalismo al capitalismo.</a:t>
            </a:r>
          </a:p>
          <a:p>
            <a:pPr algn="ctr" eaLnBrk="1" hangingPunct="1"/>
            <a:r>
              <a:rPr lang="es-ES_tradnl" b="1" dirty="0"/>
              <a:t> </a:t>
            </a:r>
            <a:endParaRPr lang="es-ES" b="1" dirty="0"/>
          </a:p>
        </p:txBody>
      </p:sp>
      <p:sp>
        <p:nvSpPr>
          <p:cNvPr id="8195" name="Rectangle 6"/>
          <p:cNvSpPr>
            <a:spLocks noChangeArrowheads="1"/>
          </p:cNvSpPr>
          <p:nvPr/>
        </p:nvSpPr>
        <p:spPr bwMode="auto">
          <a:xfrm>
            <a:off x="2268538" y="2349500"/>
            <a:ext cx="4391025" cy="98583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flatTx/>
          </a:bodyPr>
          <a:lstStyle/>
          <a:p>
            <a:pPr algn="ctr" eaLnBrk="1" hangingPunct="1"/>
            <a:r>
              <a:rPr lang="es-ES_tradnl" sz="2000" b="1"/>
              <a:t>Revoluciones burguesas ocurridas</a:t>
            </a:r>
            <a:endParaRPr lang="es-ES" sz="2000" b="1"/>
          </a:p>
        </p:txBody>
      </p:sp>
      <p:sp>
        <p:nvSpPr>
          <p:cNvPr id="8196" name="Rectangle 7"/>
          <p:cNvSpPr>
            <a:spLocks noChangeArrowheads="1"/>
          </p:cNvSpPr>
          <p:nvPr/>
        </p:nvSpPr>
        <p:spPr bwMode="auto">
          <a:xfrm>
            <a:off x="250825" y="4365625"/>
            <a:ext cx="2305050" cy="93503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flatTx/>
          </a:bodyPr>
          <a:lstStyle/>
          <a:p>
            <a:pPr algn="ctr" eaLnBrk="1" hangingPunct="1"/>
            <a:r>
              <a:rPr lang="es-ES_tradnl" sz="2000" b="1"/>
              <a:t>Holanda</a:t>
            </a:r>
          </a:p>
          <a:p>
            <a:pPr algn="ctr" eaLnBrk="1" hangingPunct="1"/>
            <a:r>
              <a:rPr lang="es-ES_tradnl" sz="2000" b="1"/>
              <a:t>Fines XVI</a:t>
            </a:r>
            <a:endParaRPr lang="es-ES" sz="2000" b="1"/>
          </a:p>
        </p:txBody>
      </p:sp>
      <p:sp>
        <p:nvSpPr>
          <p:cNvPr id="8197" name="Rectangle 8"/>
          <p:cNvSpPr>
            <a:spLocks noChangeArrowheads="1"/>
          </p:cNvSpPr>
          <p:nvPr/>
        </p:nvSpPr>
        <p:spPr bwMode="auto">
          <a:xfrm>
            <a:off x="2916238" y="4365625"/>
            <a:ext cx="2592387" cy="9144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flatTx/>
          </a:bodyPr>
          <a:lstStyle/>
          <a:p>
            <a:pPr algn="ctr" eaLnBrk="1" hangingPunct="1"/>
            <a:r>
              <a:rPr lang="es-ES_tradnl" sz="2000" b="1"/>
              <a:t>Inglaterra</a:t>
            </a:r>
          </a:p>
          <a:p>
            <a:pPr algn="ctr" eaLnBrk="1" hangingPunct="1"/>
            <a:r>
              <a:rPr lang="es-ES_tradnl" sz="2000" b="1"/>
              <a:t>Siglo XVII</a:t>
            </a:r>
            <a:endParaRPr lang="es-ES" sz="2000" b="1"/>
          </a:p>
        </p:txBody>
      </p:sp>
      <p:sp>
        <p:nvSpPr>
          <p:cNvPr id="8198" name="Rectangle 9"/>
          <p:cNvSpPr>
            <a:spLocks noChangeArrowheads="1"/>
          </p:cNvSpPr>
          <p:nvPr/>
        </p:nvSpPr>
        <p:spPr bwMode="auto">
          <a:xfrm>
            <a:off x="5940425" y="4365625"/>
            <a:ext cx="2808288" cy="93503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flatTx/>
          </a:bodyPr>
          <a:lstStyle/>
          <a:p>
            <a:pPr algn="ctr" eaLnBrk="1" hangingPunct="1"/>
            <a:r>
              <a:rPr lang="es-ES_tradnl" sz="2000" b="1" dirty="0"/>
              <a:t>Revolución</a:t>
            </a:r>
          </a:p>
          <a:p>
            <a:pPr algn="ctr" eaLnBrk="1" hangingPunct="1"/>
            <a:r>
              <a:rPr lang="es-ES_tradnl" sz="2000" b="1" dirty="0"/>
              <a:t>Francesa</a:t>
            </a:r>
          </a:p>
          <a:p>
            <a:pPr algn="ctr" eaLnBrk="1" hangingPunct="1"/>
            <a:r>
              <a:rPr lang="es-ES_tradnl" sz="2000" b="1" dirty="0"/>
              <a:t>XVIII</a:t>
            </a:r>
            <a:endParaRPr lang="es-ES" sz="2000" b="1" dirty="0"/>
          </a:p>
        </p:txBody>
      </p:sp>
      <p:sp>
        <p:nvSpPr>
          <p:cNvPr id="8199" name="Line 10"/>
          <p:cNvSpPr>
            <a:spLocks noChangeShapeType="1"/>
          </p:cNvSpPr>
          <p:nvPr/>
        </p:nvSpPr>
        <p:spPr bwMode="auto">
          <a:xfrm>
            <a:off x="4284663" y="1700213"/>
            <a:ext cx="0" cy="0"/>
          </a:xfrm>
          <a:prstGeom prst="line">
            <a:avLst/>
          </a:prstGeom>
          <a:noFill/>
          <a:ln w="9525">
            <a:solidFill>
              <a:schemeClr val="tx1"/>
            </a:solidFill>
            <a:round/>
            <a:headEnd/>
            <a:tailEnd type="triangle" w="med" len="med"/>
          </a:ln>
          <a:effectLst/>
        </p:spPr>
        <p:txBody>
          <a:bodyPr/>
          <a:lstStyle/>
          <a:p>
            <a:endParaRPr lang="es-ES"/>
          </a:p>
        </p:txBody>
      </p:sp>
      <p:sp>
        <p:nvSpPr>
          <p:cNvPr id="8200" name="AutoShape 18"/>
          <p:cNvSpPr>
            <a:spLocks noChangeArrowheads="1"/>
          </p:cNvSpPr>
          <p:nvPr/>
        </p:nvSpPr>
        <p:spPr bwMode="auto">
          <a:xfrm>
            <a:off x="4140200" y="1557338"/>
            <a:ext cx="431800" cy="576262"/>
          </a:xfrm>
          <a:prstGeom prst="downArrow">
            <a:avLst>
              <a:gd name="adj1" fmla="val 50000"/>
              <a:gd name="adj2" fmla="val 33364"/>
            </a:avLst>
          </a:prstGeom>
          <a:solidFill>
            <a:schemeClr val="tx2"/>
          </a:solidFill>
          <a:ln w="9525">
            <a:solidFill>
              <a:schemeClr val="tx1"/>
            </a:solidFill>
            <a:miter lim="800000"/>
            <a:headEnd/>
            <a:tailEnd/>
          </a:ln>
          <a:effectLst/>
        </p:spPr>
        <p:txBody>
          <a:bodyPr wrap="none" anchor="ctr"/>
          <a:lstStyle/>
          <a:p>
            <a:pPr eaLnBrk="1" hangingPunct="1"/>
            <a:endParaRPr lang="es-ES"/>
          </a:p>
        </p:txBody>
      </p:sp>
      <p:sp>
        <p:nvSpPr>
          <p:cNvPr id="8201" name="AutoShape 20"/>
          <p:cNvSpPr>
            <a:spLocks noChangeArrowheads="1"/>
          </p:cNvSpPr>
          <p:nvPr/>
        </p:nvSpPr>
        <p:spPr bwMode="auto">
          <a:xfrm>
            <a:off x="1042988" y="2924175"/>
            <a:ext cx="792162" cy="1152525"/>
          </a:xfrm>
          <a:prstGeom prst="curvedRightArrow">
            <a:avLst>
              <a:gd name="adj1" fmla="val 29098"/>
              <a:gd name="adj2" fmla="val 58196"/>
              <a:gd name="adj3" fmla="val 33333"/>
            </a:avLst>
          </a:prstGeom>
          <a:solidFill>
            <a:schemeClr val="tx2"/>
          </a:solidFill>
          <a:ln w="9525">
            <a:solidFill>
              <a:schemeClr val="tx1"/>
            </a:solidFill>
            <a:miter lim="800000"/>
            <a:headEnd/>
            <a:tailEnd/>
          </a:ln>
          <a:effectLst/>
        </p:spPr>
        <p:txBody>
          <a:bodyPr wrap="none" anchor="ctr"/>
          <a:lstStyle/>
          <a:p>
            <a:pPr eaLnBrk="1" hangingPunct="1"/>
            <a:endParaRPr lang="es-ES"/>
          </a:p>
        </p:txBody>
      </p:sp>
      <p:sp>
        <p:nvSpPr>
          <p:cNvPr id="8202" name="AutoShape 21"/>
          <p:cNvSpPr>
            <a:spLocks noChangeArrowheads="1"/>
          </p:cNvSpPr>
          <p:nvPr/>
        </p:nvSpPr>
        <p:spPr bwMode="auto">
          <a:xfrm>
            <a:off x="7308850" y="2781300"/>
            <a:ext cx="792163" cy="1295400"/>
          </a:xfrm>
          <a:prstGeom prst="curvedLeftArrow">
            <a:avLst>
              <a:gd name="adj1" fmla="val 32705"/>
              <a:gd name="adj2" fmla="val 65411"/>
              <a:gd name="adj3" fmla="val 33333"/>
            </a:avLst>
          </a:prstGeom>
          <a:solidFill>
            <a:schemeClr val="tx2"/>
          </a:solidFill>
          <a:ln w="9525">
            <a:solidFill>
              <a:schemeClr val="tx1"/>
            </a:solidFill>
            <a:miter lim="800000"/>
            <a:headEnd/>
            <a:tailEnd/>
          </a:ln>
          <a:effectLst/>
        </p:spPr>
        <p:txBody>
          <a:bodyPr wrap="none" anchor="ctr"/>
          <a:lstStyle/>
          <a:p>
            <a:pPr eaLnBrk="1" hangingPunct="1"/>
            <a:endParaRPr lang="es-E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ChangeArrowheads="1"/>
          </p:cNvSpPr>
          <p:nvPr/>
        </p:nvSpPr>
        <p:spPr bwMode="auto">
          <a:xfrm>
            <a:off x="1619250" y="549275"/>
            <a:ext cx="5616575" cy="914400"/>
          </a:xfrm>
          <a:prstGeom prst="rect">
            <a:avLst/>
          </a:prstGeom>
          <a:ln>
            <a:headEnd/>
            <a:tailEnd/>
          </a:ln>
          <a:extLst>
            <a:ext uri="{AF507438-7753-43E0-B8FC-AC1667EBCBE1}">
              <a14:hiddenEffects xmlns="" xmlns:a14="http://schemas.microsoft.com/office/drawing/2010/main">
                <a:effectLst>
                  <a:outerShdw dist="35921" dir="2700000" algn="ctr" rotWithShape="0">
                    <a:schemeClr val="bg2"/>
                  </a:outerShdw>
                </a:effectLst>
              </a14:hiddenEffects>
            </a:ext>
          </a:extLst>
        </p:spPr>
        <p:style>
          <a:lnRef idx="1">
            <a:schemeClr val="accent2"/>
          </a:lnRef>
          <a:fillRef idx="2">
            <a:schemeClr val="accent2"/>
          </a:fillRef>
          <a:effectRef idx="1">
            <a:schemeClr val="accent2"/>
          </a:effectRef>
          <a:fontRef idx="minor">
            <a:schemeClr val="dk1"/>
          </a:fontRef>
        </p:style>
        <p:txBody>
          <a:bodyPr wrap="none" anchor="ctr">
            <a:flatTx/>
          </a:bodyPr>
          <a:lstStyle/>
          <a:p>
            <a:pPr algn="ctr" eaLnBrk="1" hangingPunct="1">
              <a:defRPr/>
            </a:pPr>
            <a:r>
              <a:rPr lang="es-ES_tradnl" sz="2000" b="1" dirty="0">
                <a:latin typeface="Arial" panose="020B0604020202020204" pitchFamily="34" charset="0"/>
              </a:rPr>
              <a:t>¿Qué significó el surgimiento del</a:t>
            </a:r>
          </a:p>
          <a:p>
            <a:pPr algn="ctr" eaLnBrk="1" hangingPunct="1">
              <a:defRPr/>
            </a:pPr>
            <a:r>
              <a:rPr lang="es-ES_tradnl" sz="2000" b="1" dirty="0">
                <a:latin typeface="Arial" panose="020B0604020202020204" pitchFamily="34" charset="0"/>
              </a:rPr>
              <a:t> capitalismo?</a:t>
            </a:r>
            <a:endParaRPr lang="es-ES" sz="2000" b="1" dirty="0">
              <a:latin typeface="Arial" panose="020B0604020202020204" pitchFamily="34" charset="0"/>
            </a:endParaRPr>
          </a:p>
        </p:txBody>
      </p:sp>
      <p:sp>
        <p:nvSpPr>
          <p:cNvPr id="11269" name="Rectangle 5"/>
          <p:cNvSpPr>
            <a:spLocks noChangeArrowheads="1"/>
          </p:cNvSpPr>
          <p:nvPr/>
        </p:nvSpPr>
        <p:spPr bwMode="auto">
          <a:xfrm>
            <a:off x="250825" y="2276475"/>
            <a:ext cx="2376488" cy="1873250"/>
          </a:xfrm>
          <a:prstGeom prst="rect">
            <a:avLst/>
          </a:prstGeom>
          <a:ln>
            <a:headEnd/>
            <a:tailEnd/>
          </a:ln>
          <a:extLst>
            <a:ext uri="{AF507438-7753-43E0-B8FC-AC1667EBCBE1}">
              <a14:hiddenEffects xmlns="" xmlns:a14="http://schemas.microsoft.com/office/drawing/2010/main">
                <a:effectLst>
                  <a:outerShdw dist="35921" dir="2700000" algn="ctr" rotWithShape="0">
                    <a:schemeClr val="bg2"/>
                  </a:outerShdw>
                </a:effectLst>
              </a14:hiddenEffects>
            </a:ext>
          </a:extLst>
        </p:spPr>
        <p:style>
          <a:lnRef idx="1">
            <a:schemeClr val="accent2"/>
          </a:lnRef>
          <a:fillRef idx="2">
            <a:schemeClr val="accent2"/>
          </a:fillRef>
          <a:effectRef idx="1">
            <a:schemeClr val="accent2"/>
          </a:effectRef>
          <a:fontRef idx="minor">
            <a:schemeClr val="dk1"/>
          </a:fontRef>
        </p:style>
        <p:txBody>
          <a:bodyPr wrap="none" anchor="ctr">
            <a:flatTx/>
          </a:bodyPr>
          <a:lstStyle/>
          <a:p>
            <a:pPr algn="ctr" eaLnBrk="1" hangingPunct="1">
              <a:defRPr/>
            </a:pPr>
            <a:r>
              <a:rPr lang="es-ES_tradnl" sz="2000" b="1" dirty="0">
                <a:latin typeface="Arial" panose="020B0604020202020204" pitchFamily="34" charset="0"/>
              </a:rPr>
              <a:t>Destrucción de las </a:t>
            </a:r>
          </a:p>
          <a:p>
            <a:pPr algn="ctr" eaLnBrk="1" hangingPunct="1">
              <a:defRPr/>
            </a:pPr>
            <a:r>
              <a:rPr lang="es-ES_tradnl" sz="2000" b="1" dirty="0">
                <a:latin typeface="Arial" panose="020B0604020202020204" pitchFamily="34" charset="0"/>
              </a:rPr>
              <a:t>relaciones de </a:t>
            </a:r>
          </a:p>
          <a:p>
            <a:pPr algn="ctr" eaLnBrk="1" hangingPunct="1">
              <a:defRPr/>
            </a:pPr>
            <a:r>
              <a:rPr lang="es-ES_tradnl" sz="2000" b="1" dirty="0">
                <a:latin typeface="Arial" panose="020B0604020202020204" pitchFamily="34" charset="0"/>
              </a:rPr>
              <a:t>producción</a:t>
            </a:r>
          </a:p>
          <a:p>
            <a:pPr algn="ctr" eaLnBrk="1" hangingPunct="1">
              <a:defRPr/>
            </a:pPr>
            <a:r>
              <a:rPr lang="es-ES_tradnl" sz="2000" b="1" dirty="0">
                <a:latin typeface="Arial" panose="020B0604020202020204" pitchFamily="34" charset="0"/>
              </a:rPr>
              <a:t>feudales</a:t>
            </a:r>
            <a:endParaRPr lang="es-ES" sz="2000" b="1" dirty="0">
              <a:latin typeface="Arial" panose="020B0604020202020204" pitchFamily="34" charset="0"/>
            </a:endParaRPr>
          </a:p>
        </p:txBody>
      </p:sp>
      <p:sp>
        <p:nvSpPr>
          <p:cNvPr id="11270" name="Rectangle 6"/>
          <p:cNvSpPr>
            <a:spLocks noChangeArrowheads="1"/>
          </p:cNvSpPr>
          <p:nvPr/>
        </p:nvSpPr>
        <p:spPr bwMode="auto">
          <a:xfrm>
            <a:off x="2771775" y="2276475"/>
            <a:ext cx="2808288" cy="1873250"/>
          </a:xfrm>
          <a:prstGeom prst="rect">
            <a:avLst/>
          </a:prstGeom>
          <a:ln>
            <a:headEnd/>
            <a:tailEnd/>
          </a:ln>
          <a:extLst>
            <a:ext uri="{AF507438-7753-43E0-B8FC-AC1667EBCBE1}">
              <a14:hiddenEffects xmlns="" xmlns:a14="http://schemas.microsoft.com/office/drawing/2010/main">
                <a:effectLst>
                  <a:outerShdw dist="35921" dir="2700000" algn="ctr" rotWithShape="0">
                    <a:schemeClr val="bg2"/>
                  </a:outerShdw>
                </a:effectLst>
              </a14:hiddenEffects>
            </a:ext>
          </a:extLst>
        </p:spPr>
        <p:style>
          <a:lnRef idx="1">
            <a:schemeClr val="accent2"/>
          </a:lnRef>
          <a:fillRef idx="2">
            <a:schemeClr val="accent2"/>
          </a:fillRef>
          <a:effectRef idx="1">
            <a:schemeClr val="accent2"/>
          </a:effectRef>
          <a:fontRef idx="minor">
            <a:schemeClr val="dk1"/>
          </a:fontRef>
        </p:style>
        <p:txBody>
          <a:bodyPr wrap="none" anchor="ctr">
            <a:flatTx/>
          </a:bodyPr>
          <a:lstStyle/>
          <a:p>
            <a:pPr algn="ctr" eaLnBrk="1" hangingPunct="1">
              <a:defRPr/>
            </a:pPr>
            <a:r>
              <a:rPr lang="es-ES_tradnl" sz="2000" b="1" dirty="0">
                <a:latin typeface="Arial" panose="020B0604020202020204" pitchFamily="34" charset="0"/>
              </a:rPr>
              <a:t>Establecimiento de</a:t>
            </a:r>
          </a:p>
          <a:p>
            <a:pPr algn="ctr" eaLnBrk="1" hangingPunct="1">
              <a:defRPr/>
            </a:pPr>
            <a:r>
              <a:rPr lang="es-ES_tradnl" sz="2000" b="1" dirty="0">
                <a:latin typeface="Arial" panose="020B0604020202020204" pitchFamily="34" charset="0"/>
              </a:rPr>
              <a:t> relaciones de </a:t>
            </a:r>
          </a:p>
          <a:p>
            <a:pPr algn="ctr" eaLnBrk="1" hangingPunct="1">
              <a:defRPr/>
            </a:pPr>
            <a:r>
              <a:rPr lang="es-ES_tradnl" sz="2000" b="1" dirty="0">
                <a:latin typeface="Arial" panose="020B0604020202020204" pitchFamily="34" charset="0"/>
              </a:rPr>
              <a:t>producción</a:t>
            </a:r>
          </a:p>
          <a:p>
            <a:pPr algn="ctr" eaLnBrk="1" hangingPunct="1">
              <a:defRPr/>
            </a:pPr>
            <a:r>
              <a:rPr lang="es-ES_tradnl" sz="2000" b="1" dirty="0">
                <a:latin typeface="Arial" panose="020B0604020202020204" pitchFamily="34" charset="0"/>
              </a:rPr>
              <a:t>capitalista</a:t>
            </a:r>
            <a:endParaRPr lang="es-ES" sz="2000" b="1" dirty="0">
              <a:latin typeface="Arial" panose="020B0604020202020204" pitchFamily="34" charset="0"/>
            </a:endParaRPr>
          </a:p>
        </p:txBody>
      </p:sp>
      <p:sp>
        <p:nvSpPr>
          <p:cNvPr id="11272" name="Rectangle 8"/>
          <p:cNvSpPr>
            <a:spLocks noChangeArrowheads="1"/>
          </p:cNvSpPr>
          <p:nvPr/>
        </p:nvSpPr>
        <p:spPr bwMode="auto">
          <a:xfrm>
            <a:off x="5724525" y="2276475"/>
            <a:ext cx="3168650" cy="1871663"/>
          </a:xfrm>
          <a:prstGeom prst="rect">
            <a:avLst/>
          </a:prstGeom>
          <a:ln>
            <a:headEnd/>
            <a:tailEnd/>
          </a:ln>
          <a:extLst>
            <a:ext uri="{AF507438-7753-43E0-B8FC-AC1667EBCBE1}">
              <a14:hiddenEffects xmlns="" xmlns:a14="http://schemas.microsoft.com/office/drawing/2010/main">
                <a:effectLst>
                  <a:outerShdw dist="35921" dir="2700000" algn="ctr" rotWithShape="0">
                    <a:schemeClr val="bg2"/>
                  </a:outerShdw>
                </a:effectLst>
              </a14:hiddenEffects>
            </a:ext>
          </a:extLst>
        </p:spPr>
        <p:style>
          <a:lnRef idx="1">
            <a:schemeClr val="accent2"/>
          </a:lnRef>
          <a:fillRef idx="2">
            <a:schemeClr val="accent2"/>
          </a:fillRef>
          <a:effectRef idx="1">
            <a:schemeClr val="accent2"/>
          </a:effectRef>
          <a:fontRef idx="minor">
            <a:schemeClr val="dk1"/>
          </a:fontRef>
        </p:style>
        <p:txBody>
          <a:bodyPr wrap="none" anchor="ctr">
            <a:flatTx/>
          </a:bodyPr>
          <a:lstStyle/>
          <a:p>
            <a:pPr algn="ctr" eaLnBrk="1" hangingPunct="1">
              <a:defRPr/>
            </a:pPr>
            <a:endParaRPr lang="es-ES_tradnl" sz="2000" b="1" dirty="0">
              <a:latin typeface="Arial" panose="020B0604020202020204" pitchFamily="34" charset="0"/>
            </a:endParaRPr>
          </a:p>
          <a:p>
            <a:pPr algn="ctr" eaLnBrk="1" hangingPunct="1">
              <a:defRPr/>
            </a:pPr>
            <a:r>
              <a:rPr lang="es-ES_tradnl" sz="2000" b="1" dirty="0">
                <a:latin typeface="Arial" panose="020B0604020202020204" pitchFamily="34" charset="0"/>
              </a:rPr>
              <a:t>Utilización de métodos </a:t>
            </a:r>
          </a:p>
          <a:p>
            <a:pPr algn="ctr" eaLnBrk="1" hangingPunct="1">
              <a:defRPr/>
            </a:pPr>
            <a:r>
              <a:rPr lang="es-ES_tradnl" sz="2000" b="1" dirty="0">
                <a:latin typeface="Arial" panose="020B0604020202020204" pitchFamily="34" charset="0"/>
              </a:rPr>
              <a:t>para obligar a </a:t>
            </a:r>
          </a:p>
          <a:p>
            <a:pPr algn="ctr" eaLnBrk="1" hangingPunct="1">
              <a:defRPr/>
            </a:pPr>
            <a:r>
              <a:rPr lang="es-ES_tradnl" sz="2000" b="1" dirty="0">
                <a:latin typeface="Arial" panose="020B0604020202020204" pitchFamily="34" charset="0"/>
              </a:rPr>
              <a:t>campesinos y artesanos</a:t>
            </a:r>
          </a:p>
          <a:p>
            <a:pPr algn="ctr" eaLnBrk="1" hangingPunct="1">
              <a:defRPr/>
            </a:pPr>
            <a:r>
              <a:rPr lang="es-ES_tradnl" sz="2000" b="1" dirty="0">
                <a:latin typeface="Arial" panose="020B0604020202020204" pitchFamily="34" charset="0"/>
              </a:rPr>
              <a:t>a vender su fuerza de</a:t>
            </a:r>
          </a:p>
          <a:p>
            <a:pPr algn="ctr" eaLnBrk="1" hangingPunct="1">
              <a:defRPr/>
            </a:pPr>
            <a:r>
              <a:rPr lang="es-ES_tradnl" sz="2000" b="1" dirty="0">
                <a:latin typeface="Arial" panose="020B0604020202020204" pitchFamily="34" charset="0"/>
              </a:rPr>
              <a:t>trabajo</a:t>
            </a:r>
          </a:p>
          <a:p>
            <a:pPr algn="ctr" eaLnBrk="1" hangingPunct="1">
              <a:defRPr/>
            </a:pPr>
            <a:r>
              <a:rPr lang="es-ES_tradnl" sz="2000" b="1" dirty="0">
                <a:latin typeface="Arial" panose="020B0604020202020204" pitchFamily="34" charset="0"/>
              </a:rPr>
              <a:t>   </a:t>
            </a:r>
            <a:endParaRPr lang="es-ES" sz="2000" b="1" dirty="0">
              <a:latin typeface="Arial" panose="020B0604020202020204" pitchFamily="34" charset="0"/>
            </a:endParaRPr>
          </a:p>
        </p:txBody>
      </p:sp>
      <p:sp>
        <p:nvSpPr>
          <p:cNvPr id="11273" name="Rectangle 9"/>
          <p:cNvSpPr>
            <a:spLocks noChangeArrowheads="1"/>
          </p:cNvSpPr>
          <p:nvPr/>
        </p:nvSpPr>
        <p:spPr bwMode="auto">
          <a:xfrm>
            <a:off x="827088" y="4437063"/>
            <a:ext cx="3384550" cy="1871662"/>
          </a:xfrm>
          <a:prstGeom prst="rect">
            <a:avLst/>
          </a:prstGeom>
          <a:ln>
            <a:headEnd/>
            <a:tailEnd/>
          </a:ln>
          <a:extLst>
            <a:ext uri="{AF507438-7753-43E0-B8FC-AC1667EBCBE1}">
              <a14:hiddenEffects xmlns="" xmlns:a14="http://schemas.microsoft.com/office/drawing/2010/main">
                <a:effectLst>
                  <a:outerShdw dist="35921" dir="2700000" algn="ctr" rotWithShape="0">
                    <a:schemeClr val="bg2"/>
                  </a:outerShdw>
                </a:effectLst>
              </a14:hiddenEffects>
            </a:ext>
          </a:extLst>
        </p:spPr>
        <p:style>
          <a:lnRef idx="1">
            <a:schemeClr val="accent2"/>
          </a:lnRef>
          <a:fillRef idx="2">
            <a:schemeClr val="accent2"/>
          </a:fillRef>
          <a:effectRef idx="1">
            <a:schemeClr val="accent2"/>
          </a:effectRef>
          <a:fontRef idx="minor">
            <a:schemeClr val="dk1"/>
          </a:fontRef>
        </p:style>
        <p:txBody>
          <a:bodyPr wrap="none" anchor="ctr">
            <a:flatTx/>
          </a:bodyPr>
          <a:lstStyle/>
          <a:p>
            <a:pPr algn="ctr" eaLnBrk="1" hangingPunct="1">
              <a:defRPr/>
            </a:pPr>
            <a:r>
              <a:rPr lang="es-ES_tradnl" sz="2000" b="1">
                <a:latin typeface="Arial" panose="020B0604020202020204" pitchFamily="34" charset="0"/>
              </a:rPr>
              <a:t>Concentración de los </a:t>
            </a:r>
          </a:p>
          <a:p>
            <a:pPr algn="ctr" eaLnBrk="1" hangingPunct="1">
              <a:defRPr/>
            </a:pPr>
            <a:r>
              <a:rPr lang="es-ES_tradnl" sz="2000" b="1">
                <a:latin typeface="Arial" panose="020B0604020202020204" pitchFamily="34" charset="0"/>
              </a:rPr>
              <a:t>medios de producción</a:t>
            </a:r>
          </a:p>
          <a:p>
            <a:pPr algn="ctr" eaLnBrk="1" hangingPunct="1">
              <a:defRPr/>
            </a:pPr>
            <a:r>
              <a:rPr lang="es-ES_tradnl" sz="2000" b="1">
                <a:latin typeface="Arial" panose="020B0604020202020204" pitchFamily="34" charset="0"/>
              </a:rPr>
              <a:t> en manos de la</a:t>
            </a:r>
          </a:p>
          <a:p>
            <a:pPr algn="ctr" eaLnBrk="1" hangingPunct="1">
              <a:defRPr/>
            </a:pPr>
            <a:r>
              <a:rPr lang="es-ES_tradnl" sz="2000" b="1">
                <a:latin typeface="Arial" panose="020B0604020202020204" pitchFamily="34" charset="0"/>
              </a:rPr>
              <a:t>naciente burguesía.</a:t>
            </a:r>
            <a:endParaRPr lang="es-ES" sz="2000" b="1">
              <a:latin typeface="Arial" panose="020B0604020202020204" pitchFamily="34" charset="0"/>
            </a:endParaRPr>
          </a:p>
        </p:txBody>
      </p:sp>
      <p:sp>
        <p:nvSpPr>
          <p:cNvPr id="11274" name="Rectangle 10"/>
          <p:cNvSpPr>
            <a:spLocks noChangeArrowheads="1"/>
          </p:cNvSpPr>
          <p:nvPr/>
        </p:nvSpPr>
        <p:spPr bwMode="auto">
          <a:xfrm>
            <a:off x="4716463" y="4437063"/>
            <a:ext cx="3887787" cy="1871662"/>
          </a:xfrm>
          <a:prstGeom prst="rect">
            <a:avLst/>
          </a:prstGeom>
          <a:ln>
            <a:headEnd/>
            <a:tailEnd/>
          </a:ln>
          <a:extLst>
            <a:ext uri="{AF507438-7753-43E0-B8FC-AC1667EBCBE1}">
              <a14:hiddenEffects xmlns="" xmlns:a14="http://schemas.microsoft.com/office/drawing/2010/main">
                <a:effectLst>
                  <a:outerShdw dist="35921" dir="2700000" algn="ctr" rotWithShape="0">
                    <a:schemeClr val="bg2"/>
                  </a:outerShdw>
                </a:effectLst>
              </a14:hiddenEffects>
            </a:ext>
          </a:extLst>
        </p:spPr>
        <p:style>
          <a:lnRef idx="1">
            <a:schemeClr val="accent2"/>
          </a:lnRef>
          <a:fillRef idx="2">
            <a:schemeClr val="accent2"/>
          </a:fillRef>
          <a:effectRef idx="1">
            <a:schemeClr val="accent2"/>
          </a:effectRef>
          <a:fontRef idx="minor">
            <a:schemeClr val="dk1"/>
          </a:fontRef>
        </p:style>
        <p:txBody>
          <a:bodyPr wrap="none" anchor="ctr">
            <a:flatTx/>
          </a:bodyPr>
          <a:lstStyle/>
          <a:p>
            <a:pPr algn="ctr" eaLnBrk="1" hangingPunct="1">
              <a:defRPr/>
            </a:pPr>
            <a:endParaRPr lang="es-ES_tradnl" sz="2000" dirty="0">
              <a:latin typeface="Arial" panose="020B0604020202020204" pitchFamily="34" charset="0"/>
            </a:endParaRPr>
          </a:p>
          <a:p>
            <a:pPr algn="ctr" eaLnBrk="1" hangingPunct="1">
              <a:defRPr/>
            </a:pPr>
            <a:endParaRPr lang="es-ES_tradnl" sz="2000" b="1" dirty="0">
              <a:latin typeface="Arial" panose="020B0604020202020204" pitchFamily="34" charset="0"/>
            </a:endParaRPr>
          </a:p>
          <a:p>
            <a:pPr algn="ctr" eaLnBrk="1" hangingPunct="1">
              <a:defRPr/>
            </a:pPr>
            <a:r>
              <a:rPr lang="es-ES_tradnl" sz="2000" b="1" dirty="0">
                <a:latin typeface="Arial" panose="020B0604020202020204" pitchFamily="34" charset="0"/>
              </a:rPr>
              <a:t>Creación de una gran</a:t>
            </a:r>
          </a:p>
          <a:p>
            <a:pPr algn="ctr" eaLnBrk="1" hangingPunct="1">
              <a:defRPr/>
            </a:pPr>
            <a:r>
              <a:rPr lang="es-ES_tradnl" sz="2000" b="1" dirty="0">
                <a:latin typeface="Arial" panose="020B0604020202020204" pitchFamily="34" charset="0"/>
              </a:rPr>
              <a:t> industria que provoca:</a:t>
            </a:r>
          </a:p>
          <a:p>
            <a:pPr algn="ctr" eaLnBrk="1" hangingPunct="1">
              <a:buFontTx/>
              <a:buChar char="•"/>
              <a:defRPr/>
            </a:pPr>
            <a:r>
              <a:rPr lang="es-ES_tradnl" sz="2000" b="1" dirty="0">
                <a:latin typeface="Arial" panose="020B0604020202020204" pitchFamily="34" charset="0"/>
              </a:rPr>
              <a:t> Aumento de la producción.   </a:t>
            </a:r>
          </a:p>
          <a:p>
            <a:pPr algn="ctr" eaLnBrk="1" hangingPunct="1">
              <a:buFont typeface="Arial" panose="020B0604020202020204" pitchFamily="34" charset="0"/>
              <a:buChar char="•"/>
              <a:defRPr/>
            </a:pPr>
            <a:r>
              <a:rPr lang="es-ES_tradnl" sz="2000" b="1" dirty="0">
                <a:latin typeface="Arial" panose="020B0604020202020204" pitchFamily="34" charset="0"/>
              </a:rPr>
              <a:t> Aumento de la riqueza.         </a:t>
            </a:r>
          </a:p>
          <a:p>
            <a:pPr algn="ctr" eaLnBrk="1" hangingPunct="1">
              <a:buFont typeface="Arial" panose="020B0604020202020204" pitchFamily="34" charset="0"/>
              <a:buChar char="•"/>
              <a:defRPr/>
            </a:pPr>
            <a:r>
              <a:rPr lang="es-ES_tradnl" sz="2000" b="1" dirty="0">
                <a:latin typeface="Arial" panose="020B0604020202020204" pitchFamily="34" charset="0"/>
              </a:rPr>
              <a:t> Aumento de la explotación.  </a:t>
            </a:r>
          </a:p>
          <a:p>
            <a:pPr algn="ctr" eaLnBrk="1" hangingPunct="1">
              <a:buFont typeface="Arial" panose="020B0604020202020204" pitchFamily="34" charset="0"/>
              <a:buChar char="•"/>
              <a:defRPr/>
            </a:pPr>
            <a:r>
              <a:rPr lang="es-ES_tradnl" sz="2000" b="1" dirty="0">
                <a:latin typeface="Arial" panose="020B0604020202020204" pitchFamily="34" charset="0"/>
              </a:rPr>
              <a:t> Aumento de la pobreza.        </a:t>
            </a:r>
          </a:p>
          <a:p>
            <a:pPr algn="ctr" eaLnBrk="1" hangingPunct="1">
              <a:buFont typeface="Arial" panose="020B0604020202020204" pitchFamily="34" charset="0"/>
              <a:buNone/>
              <a:defRPr/>
            </a:pPr>
            <a:endParaRPr lang="es-ES_tradnl" sz="2000" b="1" dirty="0">
              <a:latin typeface="Arial" panose="020B0604020202020204" pitchFamily="34" charset="0"/>
            </a:endParaRPr>
          </a:p>
          <a:p>
            <a:pPr algn="ctr" eaLnBrk="1" hangingPunct="1">
              <a:buFont typeface="Arial" panose="020B0604020202020204" pitchFamily="34" charset="0"/>
              <a:buNone/>
              <a:defRPr/>
            </a:pPr>
            <a:endParaRPr lang="es-ES" sz="2000" b="1" dirty="0">
              <a:latin typeface="Arial" panose="020B0604020202020204" pitchFamily="34" charset="0"/>
            </a:endParaRPr>
          </a:p>
        </p:txBody>
      </p:sp>
      <p:sp>
        <p:nvSpPr>
          <p:cNvPr id="9224" name="AutoShape 11"/>
          <p:cNvSpPr>
            <a:spLocks noChangeArrowheads="1"/>
          </p:cNvSpPr>
          <p:nvPr/>
        </p:nvSpPr>
        <p:spPr bwMode="auto">
          <a:xfrm>
            <a:off x="7524750" y="1052513"/>
            <a:ext cx="1150938" cy="1079500"/>
          </a:xfrm>
          <a:prstGeom prst="curvedLeftArrow">
            <a:avLst>
              <a:gd name="adj1" fmla="val 20000"/>
              <a:gd name="adj2" fmla="val 40000"/>
              <a:gd name="adj3" fmla="val 35539"/>
            </a:avLst>
          </a:prstGeom>
          <a:solidFill>
            <a:schemeClr val="tx1"/>
          </a:solidFill>
          <a:ln w="9525">
            <a:solidFill>
              <a:schemeClr val="tx1"/>
            </a:solidFill>
            <a:miter lim="800000"/>
            <a:headEnd/>
            <a:tailEnd/>
          </a:ln>
          <a:effectLst/>
        </p:spPr>
        <p:txBody>
          <a:bodyPr wrap="none" anchor="ctr"/>
          <a:lstStyle/>
          <a:p>
            <a:pPr eaLnBrk="1" hangingPunct="1"/>
            <a:endParaRPr lang="es-ES"/>
          </a:p>
        </p:txBody>
      </p:sp>
      <p:sp>
        <p:nvSpPr>
          <p:cNvPr id="9225" name="AutoShape 12"/>
          <p:cNvSpPr>
            <a:spLocks noChangeArrowheads="1"/>
          </p:cNvSpPr>
          <p:nvPr/>
        </p:nvSpPr>
        <p:spPr bwMode="auto">
          <a:xfrm>
            <a:off x="323850" y="1052513"/>
            <a:ext cx="935038" cy="1079500"/>
          </a:xfrm>
          <a:prstGeom prst="curvedRightArrow">
            <a:avLst>
              <a:gd name="adj1" fmla="val 23090"/>
              <a:gd name="adj2" fmla="val 46180"/>
              <a:gd name="adj3" fmla="val 33333"/>
            </a:avLst>
          </a:prstGeom>
          <a:solidFill>
            <a:schemeClr val="tx1"/>
          </a:solidFill>
          <a:ln w="9525">
            <a:solidFill>
              <a:schemeClr val="tx1"/>
            </a:solidFill>
            <a:miter lim="800000"/>
            <a:headEnd/>
            <a:tailEnd/>
          </a:ln>
          <a:effectLst/>
        </p:spPr>
        <p:txBody>
          <a:bodyPr wrap="none" anchor="ctr"/>
          <a:lstStyle/>
          <a:p>
            <a:pPr eaLnBrk="1" hangingPunct="1"/>
            <a:endParaRPr lang="es-E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663575" y="250825"/>
            <a:ext cx="184150" cy="579438"/>
          </a:xfrm>
          <a:prstGeom prst="rect">
            <a:avLst/>
          </a:prstGeom>
          <a:noFill/>
          <a:ln w="9525">
            <a:noFill/>
            <a:miter lim="800000"/>
            <a:headEnd/>
            <a:tailEnd/>
          </a:ln>
          <a:effectLst/>
        </p:spPr>
        <p:txBody>
          <a:bodyPr wrap="none">
            <a:spAutoFit/>
          </a:bodyPr>
          <a:lstStyle/>
          <a:p>
            <a:pPr eaLnBrk="1" hangingPunct="1"/>
            <a:endParaRPr lang="en-US" sz="3200"/>
          </a:p>
        </p:txBody>
      </p:sp>
      <p:sp>
        <p:nvSpPr>
          <p:cNvPr id="10243" name="Rectangle 5"/>
          <p:cNvSpPr>
            <a:spLocks noChangeArrowheads="1"/>
          </p:cNvSpPr>
          <p:nvPr/>
        </p:nvSpPr>
        <p:spPr bwMode="auto">
          <a:xfrm>
            <a:off x="684213" y="333375"/>
            <a:ext cx="7343775" cy="936625"/>
          </a:xfrm>
          <a:prstGeom prst="rect">
            <a:avLst/>
          </a:prstGeom>
          <a:ln>
            <a:headEnd/>
            <a:tailEnd/>
          </a:ln>
        </p:spPr>
        <p:style>
          <a:lnRef idx="1">
            <a:schemeClr val="dk1"/>
          </a:lnRef>
          <a:fillRef idx="2">
            <a:schemeClr val="dk1"/>
          </a:fillRef>
          <a:effectRef idx="1">
            <a:schemeClr val="dk1"/>
          </a:effectRef>
          <a:fontRef idx="minor">
            <a:schemeClr val="dk1"/>
          </a:fontRef>
        </p:style>
        <p:txBody>
          <a:bodyPr wrap="none" anchor="ctr">
            <a:flatTx/>
          </a:bodyPr>
          <a:lstStyle/>
          <a:p>
            <a:pPr algn="ctr" eaLnBrk="1" hangingPunct="1"/>
            <a:r>
              <a:rPr lang="es-ES_tradnl" sz="2000" b="1" dirty="0"/>
              <a:t>¿Qué consecuencias trajo el surgimiento del capitalismo?</a:t>
            </a:r>
            <a:endParaRPr lang="es-ES" sz="2000" b="1" dirty="0"/>
          </a:p>
        </p:txBody>
      </p:sp>
      <p:sp>
        <p:nvSpPr>
          <p:cNvPr id="10244" name="Rectangle 6"/>
          <p:cNvSpPr>
            <a:spLocks noChangeArrowheads="1"/>
          </p:cNvSpPr>
          <p:nvPr/>
        </p:nvSpPr>
        <p:spPr bwMode="auto">
          <a:xfrm>
            <a:off x="3059113" y="1628775"/>
            <a:ext cx="3457575" cy="647700"/>
          </a:xfrm>
          <a:prstGeom prst="rect">
            <a:avLst/>
          </a:prstGeom>
          <a:ln>
            <a:headEnd/>
            <a:tailEnd/>
          </a:ln>
        </p:spPr>
        <p:style>
          <a:lnRef idx="1">
            <a:schemeClr val="dk1"/>
          </a:lnRef>
          <a:fillRef idx="2">
            <a:schemeClr val="dk1"/>
          </a:fillRef>
          <a:effectRef idx="1">
            <a:schemeClr val="dk1"/>
          </a:effectRef>
          <a:fontRef idx="minor">
            <a:schemeClr val="dk1"/>
          </a:fontRef>
        </p:style>
        <p:txBody>
          <a:bodyPr wrap="none" anchor="ctr">
            <a:flatTx/>
          </a:bodyPr>
          <a:lstStyle/>
          <a:p>
            <a:pPr algn="ctr" eaLnBrk="1" hangingPunct="1"/>
            <a:endParaRPr lang="es-ES_tradnl" sz="2000" dirty="0"/>
          </a:p>
          <a:p>
            <a:pPr algn="ctr" eaLnBrk="1" hangingPunct="1"/>
            <a:r>
              <a:rPr lang="es-ES_tradnl" sz="2000" b="1" dirty="0"/>
              <a:t>En este contexto surgen</a:t>
            </a:r>
          </a:p>
          <a:p>
            <a:pPr algn="ctr" eaLnBrk="1" hangingPunct="1"/>
            <a:endParaRPr lang="es-ES" sz="2000" dirty="0"/>
          </a:p>
        </p:txBody>
      </p:sp>
      <p:sp>
        <p:nvSpPr>
          <p:cNvPr id="10245" name="Rectangle 7"/>
          <p:cNvSpPr>
            <a:spLocks noChangeArrowheads="1"/>
          </p:cNvSpPr>
          <p:nvPr/>
        </p:nvSpPr>
        <p:spPr bwMode="auto">
          <a:xfrm>
            <a:off x="323850" y="2781300"/>
            <a:ext cx="2663825" cy="1128713"/>
          </a:xfrm>
          <a:prstGeom prst="rect">
            <a:avLst/>
          </a:prstGeom>
          <a:ln>
            <a:headEnd/>
            <a:tailEnd/>
          </a:ln>
        </p:spPr>
        <p:style>
          <a:lnRef idx="1">
            <a:schemeClr val="dk1"/>
          </a:lnRef>
          <a:fillRef idx="2">
            <a:schemeClr val="dk1"/>
          </a:fillRef>
          <a:effectRef idx="1">
            <a:schemeClr val="dk1"/>
          </a:effectRef>
          <a:fontRef idx="minor">
            <a:schemeClr val="dk1"/>
          </a:fontRef>
        </p:style>
        <p:txBody>
          <a:bodyPr wrap="none" anchor="ctr">
            <a:flatTx/>
          </a:bodyPr>
          <a:lstStyle/>
          <a:p>
            <a:pPr algn="ctr" eaLnBrk="1" hangingPunct="1"/>
            <a:r>
              <a:rPr lang="es-ES_tradnl" sz="2000" b="1"/>
              <a:t>Burguesía industrial</a:t>
            </a:r>
          </a:p>
          <a:p>
            <a:pPr algn="ctr" eaLnBrk="1" hangingPunct="1"/>
            <a:r>
              <a:rPr lang="es-ES_tradnl" sz="2000" b="1"/>
              <a:t>Comercial</a:t>
            </a:r>
            <a:endParaRPr lang="es-ES" sz="2000" b="1"/>
          </a:p>
        </p:txBody>
      </p:sp>
      <p:sp>
        <p:nvSpPr>
          <p:cNvPr id="10246" name="Rectangle 10"/>
          <p:cNvSpPr>
            <a:spLocks noChangeArrowheads="1"/>
          </p:cNvSpPr>
          <p:nvPr/>
        </p:nvSpPr>
        <p:spPr bwMode="auto">
          <a:xfrm>
            <a:off x="5867400" y="2781300"/>
            <a:ext cx="2952750" cy="1130300"/>
          </a:xfrm>
          <a:prstGeom prst="rect">
            <a:avLst/>
          </a:prstGeom>
          <a:ln>
            <a:headEnd/>
            <a:tailEnd/>
          </a:ln>
        </p:spPr>
        <p:style>
          <a:lnRef idx="1">
            <a:schemeClr val="dk1"/>
          </a:lnRef>
          <a:fillRef idx="2">
            <a:schemeClr val="dk1"/>
          </a:fillRef>
          <a:effectRef idx="1">
            <a:schemeClr val="dk1"/>
          </a:effectRef>
          <a:fontRef idx="minor">
            <a:schemeClr val="dk1"/>
          </a:fontRef>
        </p:style>
        <p:txBody>
          <a:bodyPr wrap="none" anchor="ctr">
            <a:flatTx/>
          </a:bodyPr>
          <a:lstStyle/>
          <a:p>
            <a:pPr algn="ctr" eaLnBrk="1" hangingPunct="1"/>
            <a:endParaRPr lang="es-ES_tradnl" sz="2000" dirty="0"/>
          </a:p>
          <a:p>
            <a:pPr algn="ctr" eaLnBrk="1" hangingPunct="1"/>
            <a:r>
              <a:rPr lang="es-ES_tradnl" sz="2000" b="1" dirty="0"/>
              <a:t>Proletariado Industrial</a:t>
            </a:r>
          </a:p>
          <a:p>
            <a:pPr algn="ctr" eaLnBrk="1" hangingPunct="1"/>
            <a:endParaRPr lang="es-ES" sz="2000" dirty="0"/>
          </a:p>
        </p:txBody>
      </p:sp>
      <p:sp>
        <p:nvSpPr>
          <p:cNvPr id="10247" name="Rectangle 11"/>
          <p:cNvSpPr>
            <a:spLocks noChangeArrowheads="1"/>
          </p:cNvSpPr>
          <p:nvPr/>
        </p:nvSpPr>
        <p:spPr bwMode="auto">
          <a:xfrm>
            <a:off x="2627313" y="4149725"/>
            <a:ext cx="3384550" cy="2016125"/>
          </a:xfrm>
          <a:prstGeom prst="rect">
            <a:avLst/>
          </a:prstGeom>
          <a:ln>
            <a:headEnd/>
            <a:tailEnd/>
          </a:ln>
        </p:spPr>
        <p:style>
          <a:lnRef idx="1">
            <a:schemeClr val="dk1"/>
          </a:lnRef>
          <a:fillRef idx="2">
            <a:schemeClr val="dk1"/>
          </a:fillRef>
          <a:effectRef idx="1">
            <a:schemeClr val="dk1"/>
          </a:effectRef>
          <a:fontRef idx="minor">
            <a:schemeClr val="dk1"/>
          </a:fontRef>
        </p:style>
        <p:txBody>
          <a:bodyPr wrap="none" anchor="ctr">
            <a:flatTx/>
          </a:bodyPr>
          <a:lstStyle/>
          <a:p>
            <a:pPr algn="ctr" eaLnBrk="1" hangingPunct="1"/>
            <a:r>
              <a:rPr lang="es-ES_tradnl" sz="2000" b="1" dirty="0"/>
              <a:t>Significa el aumento</a:t>
            </a:r>
          </a:p>
          <a:p>
            <a:pPr algn="ctr" eaLnBrk="1" hangingPunct="1"/>
            <a:r>
              <a:rPr lang="es-ES_tradnl" sz="2000" b="1" dirty="0"/>
              <a:t>de la polaridad social, que </a:t>
            </a:r>
          </a:p>
          <a:p>
            <a:pPr algn="ctr" eaLnBrk="1" hangingPunct="1"/>
            <a:r>
              <a:rPr lang="es-ES_tradnl" sz="2000" b="1" dirty="0"/>
              <a:t>se expresa en la oposición</a:t>
            </a:r>
          </a:p>
          <a:p>
            <a:pPr algn="ctr" eaLnBrk="1" hangingPunct="1"/>
            <a:r>
              <a:rPr lang="es-ES_tradnl" sz="2000" b="1" dirty="0"/>
              <a:t>entre:</a:t>
            </a:r>
          </a:p>
          <a:p>
            <a:pPr algn="ctr" eaLnBrk="1" hangingPunct="1"/>
            <a:r>
              <a:rPr lang="es-ES_tradnl" sz="2000" b="1" dirty="0"/>
              <a:t>Riqueza   Pobreza</a:t>
            </a:r>
          </a:p>
          <a:p>
            <a:pPr algn="ctr" eaLnBrk="1" hangingPunct="1"/>
            <a:r>
              <a:rPr lang="es-ES_tradnl" sz="2000" b="1" dirty="0"/>
              <a:t>Capital    Trabajo </a:t>
            </a:r>
            <a:endParaRPr lang="es-ES" sz="2000" b="1" dirty="0"/>
          </a:p>
        </p:txBody>
      </p:sp>
      <p:sp>
        <p:nvSpPr>
          <p:cNvPr id="10248" name="Text Box 12"/>
          <p:cNvSpPr txBox="1">
            <a:spLocks noChangeArrowheads="1"/>
          </p:cNvSpPr>
          <p:nvPr/>
        </p:nvSpPr>
        <p:spPr bwMode="auto">
          <a:xfrm>
            <a:off x="250825" y="4868863"/>
            <a:ext cx="2160588" cy="396875"/>
          </a:xfrm>
          <a:prstGeom prst="rect">
            <a:avLst/>
          </a:prstGeom>
          <a:noFill/>
          <a:ln w="9525">
            <a:noFill/>
            <a:miter lim="800000"/>
            <a:headEnd/>
            <a:tailEnd/>
          </a:ln>
          <a:effectLst/>
        </p:spPr>
        <p:txBody>
          <a:bodyPr>
            <a:spAutoFit/>
          </a:bodyPr>
          <a:lstStyle/>
          <a:p>
            <a:pPr eaLnBrk="1" hangingPunct="1"/>
            <a:r>
              <a:rPr lang="es-ES_tradnl" sz="2000" b="1"/>
              <a:t>¿Qué significó?</a:t>
            </a:r>
            <a:endParaRPr lang="es-ES" sz="2000" b="1"/>
          </a:p>
        </p:txBody>
      </p:sp>
      <p:sp>
        <p:nvSpPr>
          <p:cNvPr id="10249" name="Text Box 13"/>
          <p:cNvSpPr txBox="1">
            <a:spLocks noChangeArrowheads="1"/>
          </p:cNvSpPr>
          <p:nvPr/>
        </p:nvSpPr>
        <p:spPr bwMode="auto">
          <a:xfrm>
            <a:off x="6156325" y="4005263"/>
            <a:ext cx="3013075" cy="3140075"/>
          </a:xfrm>
          <a:prstGeom prst="rect">
            <a:avLst/>
          </a:prstGeom>
          <a:noFill/>
          <a:ln w="9525">
            <a:noFill/>
            <a:miter lim="800000"/>
            <a:headEnd/>
            <a:tailEnd/>
          </a:ln>
          <a:effectLst/>
        </p:spPr>
        <p:txBody>
          <a:bodyPr>
            <a:spAutoFit/>
          </a:bodyPr>
          <a:lstStyle/>
          <a:p>
            <a:pPr eaLnBrk="1" hangingPunct="1">
              <a:buFontTx/>
              <a:buChar char="•"/>
            </a:pPr>
            <a:r>
              <a:rPr lang="es-ES_tradnl" sz="2000" b="1"/>
              <a:t> Lucha espontánea</a:t>
            </a:r>
          </a:p>
          <a:p>
            <a:pPr eaLnBrk="1" hangingPunct="1"/>
            <a:r>
              <a:rPr lang="es-ES_tradnl" sz="2000" b="1"/>
              <a:t>  para cambiar   </a:t>
            </a:r>
          </a:p>
          <a:p>
            <a:pPr eaLnBrk="1" hangingPunct="1"/>
            <a:r>
              <a:rPr lang="es-ES_tradnl" sz="2000" b="1"/>
              <a:t>  condiciones de vida.</a:t>
            </a:r>
          </a:p>
          <a:p>
            <a:pPr eaLnBrk="1" hangingPunct="1">
              <a:buFontTx/>
              <a:buChar char="•"/>
            </a:pPr>
            <a:r>
              <a:rPr lang="es-ES_tradnl" sz="2000" b="1"/>
              <a:t> Otras formas de</a:t>
            </a:r>
          </a:p>
          <a:p>
            <a:pPr eaLnBrk="1" hangingPunct="1"/>
            <a:r>
              <a:rPr lang="es-ES_tradnl" sz="2000" b="1"/>
              <a:t>  lucha, huelgas,</a:t>
            </a:r>
          </a:p>
          <a:p>
            <a:pPr eaLnBrk="1" hangingPunct="1"/>
            <a:r>
              <a:rPr lang="es-ES_tradnl" sz="2000" b="1"/>
              <a:t>  insurrecciones.     </a:t>
            </a:r>
          </a:p>
          <a:p>
            <a:pPr eaLnBrk="1" hangingPunct="1"/>
            <a:r>
              <a:rPr lang="es-ES_tradnl" sz="2000" b="1"/>
              <a:t>  Muestran el grado de</a:t>
            </a:r>
          </a:p>
          <a:p>
            <a:pPr eaLnBrk="1" hangingPunct="1"/>
            <a:r>
              <a:rPr lang="es-ES_tradnl" sz="2000" b="1"/>
              <a:t>  madurez del  </a:t>
            </a:r>
          </a:p>
          <a:p>
            <a:pPr eaLnBrk="1" hangingPunct="1"/>
            <a:r>
              <a:rPr lang="es-ES_tradnl" sz="2000" b="1"/>
              <a:t>  proletariado</a:t>
            </a:r>
          </a:p>
          <a:p>
            <a:pPr eaLnBrk="1" hangingPunct="1"/>
            <a:endParaRPr lang="es-ES" sz="2000" b="1"/>
          </a:p>
        </p:txBody>
      </p:sp>
      <p:sp>
        <p:nvSpPr>
          <p:cNvPr id="10250" name="Line 14"/>
          <p:cNvSpPr>
            <a:spLocks noChangeShapeType="1"/>
          </p:cNvSpPr>
          <p:nvPr/>
        </p:nvSpPr>
        <p:spPr bwMode="auto">
          <a:xfrm>
            <a:off x="1908175" y="1557338"/>
            <a:ext cx="936625" cy="431800"/>
          </a:xfrm>
          <a:prstGeom prst="line">
            <a:avLst/>
          </a:prstGeom>
          <a:noFill/>
          <a:ln w="9525">
            <a:solidFill>
              <a:schemeClr val="tx1"/>
            </a:solidFill>
            <a:round/>
            <a:headEnd/>
            <a:tailEnd type="triangle" w="med" len="med"/>
          </a:ln>
          <a:effectLst/>
        </p:spPr>
        <p:txBody>
          <a:bodyPr/>
          <a:lstStyle/>
          <a:p>
            <a:endParaRPr lang="es-ES"/>
          </a:p>
        </p:txBody>
      </p:sp>
      <p:sp>
        <p:nvSpPr>
          <p:cNvPr id="10251" name="Line 15"/>
          <p:cNvSpPr>
            <a:spLocks noChangeShapeType="1"/>
          </p:cNvSpPr>
          <p:nvPr/>
        </p:nvSpPr>
        <p:spPr bwMode="auto">
          <a:xfrm flipH="1">
            <a:off x="6804025" y="1484313"/>
            <a:ext cx="1152525" cy="504825"/>
          </a:xfrm>
          <a:prstGeom prst="line">
            <a:avLst/>
          </a:prstGeom>
          <a:noFill/>
          <a:ln w="9525">
            <a:solidFill>
              <a:schemeClr val="tx1"/>
            </a:solidFill>
            <a:round/>
            <a:headEnd/>
            <a:tailEnd type="triangle" w="med" len="med"/>
          </a:ln>
          <a:effectLst/>
        </p:spPr>
        <p:txBody>
          <a:bodyPr/>
          <a:lstStyle/>
          <a:p>
            <a:endParaRPr lang="es-ES"/>
          </a:p>
        </p:txBody>
      </p:sp>
      <p:sp>
        <p:nvSpPr>
          <p:cNvPr id="10252" name="AutoShape 17"/>
          <p:cNvSpPr>
            <a:spLocks noChangeArrowheads="1"/>
          </p:cNvSpPr>
          <p:nvPr/>
        </p:nvSpPr>
        <p:spPr bwMode="auto">
          <a:xfrm>
            <a:off x="3635375" y="2492375"/>
            <a:ext cx="1728788" cy="1296988"/>
          </a:xfrm>
          <a:custGeom>
            <a:avLst/>
            <a:gdLst>
              <a:gd name="T0" fmla="*/ 1728788 w 21600"/>
              <a:gd name="T1" fmla="*/ 648494 h 21600"/>
              <a:gd name="T2" fmla="*/ 864394 w 21600"/>
              <a:gd name="T3" fmla="*/ 1296988 h 21600"/>
              <a:gd name="T4" fmla="*/ 0 w 21600"/>
              <a:gd name="T5" fmla="*/ 648494 h 21600"/>
              <a:gd name="T6" fmla="*/ 864394 w 21600"/>
              <a:gd name="T7" fmla="*/ 0 h 21600"/>
              <a:gd name="T8" fmla="*/ 0 60000 65536"/>
              <a:gd name="T9" fmla="*/ 5898240 60000 65536"/>
              <a:gd name="T10" fmla="*/ 11796480 60000 65536"/>
              <a:gd name="T11" fmla="*/ 17694720 60000 65536"/>
              <a:gd name="T12" fmla="*/ 2160 w 21600"/>
              <a:gd name="T13" fmla="*/ 8640 h 21600"/>
              <a:gd name="T14" fmla="*/ 19440 w 21600"/>
              <a:gd name="T15" fmla="*/ 12960 h 21600"/>
            </a:gdLst>
            <a:ahLst/>
            <a:cxnLst>
              <a:cxn ang="T8">
                <a:pos x="T0" y="T1"/>
              </a:cxn>
              <a:cxn ang="T9">
                <a:pos x="T2" y="T3"/>
              </a:cxn>
              <a:cxn ang="T10">
                <a:pos x="T4" y="T5"/>
              </a:cxn>
              <a:cxn ang="T11">
                <a:pos x="T6" y="T7"/>
              </a:cxn>
            </a:cxnLst>
            <a:rect l="T12" t="T13" r="T14" b="T15"/>
            <a:pathLst>
              <a:path w="21600" h="21600">
                <a:moveTo>
                  <a:pt x="10800" y="0"/>
                </a:moveTo>
                <a:lnTo>
                  <a:pt x="6480" y="4320"/>
                </a:lnTo>
                <a:lnTo>
                  <a:pt x="8640" y="4320"/>
                </a:lnTo>
                <a:lnTo>
                  <a:pt x="8640" y="8640"/>
                </a:lnTo>
                <a:lnTo>
                  <a:pt x="4320" y="8640"/>
                </a:lnTo>
                <a:lnTo>
                  <a:pt x="4320" y="6480"/>
                </a:lnTo>
                <a:lnTo>
                  <a:pt x="0" y="10800"/>
                </a:lnTo>
                <a:lnTo>
                  <a:pt x="4320" y="15120"/>
                </a:lnTo>
                <a:lnTo>
                  <a:pt x="4320" y="12960"/>
                </a:lnTo>
                <a:lnTo>
                  <a:pt x="8640" y="12960"/>
                </a:lnTo>
                <a:lnTo>
                  <a:pt x="8640" y="17280"/>
                </a:lnTo>
                <a:lnTo>
                  <a:pt x="6480" y="17280"/>
                </a:lnTo>
                <a:lnTo>
                  <a:pt x="10800" y="21600"/>
                </a:lnTo>
                <a:lnTo>
                  <a:pt x="15120" y="17280"/>
                </a:lnTo>
                <a:lnTo>
                  <a:pt x="12960" y="17280"/>
                </a:lnTo>
                <a:lnTo>
                  <a:pt x="12960" y="12960"/>
                </a:lnTo>
                <a:lnTo>
                  <a:pt x="17280" y="12960"/>
                </a:lnTo>
                <a:lnTo>
                  <a:pt x="17280" y="15120"/>
                </a:lnTo>
                <a:lnTo>
                  <a:pt x="21600" y="10800"/>
                </a:lnTo>
                <a:lnTo>
                  <a:pt x="17280" y="6480"/>
                </a:lnTo>
                <a:lnTo>
                  <a:pt x="17280" y="8640"/>
                </a:lnTo>
                <a:lnTo>
                  <a:pt x="12960" y="8640"/>
                </a:lnTo>
                <a:lnTo>
                  <a:pt x="12960" y="4320"/>
                </a:lnTo>
                <a:lnTo>
                  <a:pt x="15120" y="4320"/>
                </a:lnTo>
                <a:lnTo>
                  <a:pt x="10800" y="0"/>
                </a:lnTo>
                <a:close/>
              </a:path>
            </a:pathLst>
          </a:custGeom>
          <a:solidFill>
            <a:schemeClr val="tx1"/>
          </a:solidFill>
          <a:ln w="9525">
            <a:solidFill>
              <a:schemeClr val="tx1"/>
            </a:solidFill>
            <a:miter lim="800000"/>
            <a:headEnd/>
            <a:tailEnd/>
          </a:ln>
          <a:effectLst/>
        </p:spPr>
        <p:txBody>
          <a:bodyPr wrap="none" anchor="ctr"/>
          <a:lstStyle/>
          <a:p>
            <a:endParaRPr lang="es-E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ChangeArrowheads="1"/>
          </p:cNvSpPr>
          <p:nvPr/>
        </p:nvSpPr>
        <p:spPr bwMode="auto">
          <a:xfrm>
            <a:off x="1331913" y="260350"/>
            <a:ext cx="6335712" cy="914400"/>
          </a:xfrm>
          <a:prstGeom prst="rect">
            <a:avLst/>
          </a:prstGeom>
          <a:gradFill rotWithShape="1">
            <a:gsLst>
              <a:gs pos="0">
                <a:srgbClr val="339933"/>
              </a:gs>
              <a:gs pos="100000">
                <a:srgbClr val="184718"/>
              </a:gs>
            </a:gsLst>
            <a:path path="rect">
              <a:fillToRect r="100000" b="100000"/>
            </a:path>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339933"/>
            </a:extrusionClr>
          </a:sp3d>
        </p:spPr>
        <p:txBody>
          <a:bodyPr wrap="none" anchor="ctr">
            <a:flatTx/>
          </a:bodyPr>
          <a:lstStyle/>
          <a:p>
            <a:pPr algn="ctr" eaLnBrk="1" hangingPunct="1"/>
            <a:r>
              <a:rPr lang="es-ES_tradnl" sz="2000" b="1">
                <a:solidFill>
                  <a:srgbClr val="FFFF66"/>
                </a:solidFill>
              </a:rPr>
              <a:t>DESCUBRIMIENTOS CIENTÍFICOS DE LA ÉPOCA.</a:t>
            </a:r>
            <a:endParaRPr lang="es-ES" sz="2000" b="1">
              <a:solidFill>
                <a:srgbClr val="FFFF66"/>
              </a:solidFill>
            </a:endParaRPr>
          </a:p>
        </p:txBody>
      </p:sp>
      <p:sp>
        <p:nvSpPr>
          <p:cNvPr id="12291" name="Rectangle 6"/>
          <p:cNvSpPr>
            <a:spLocks noChangeArrowheads="1"/>
          </p:cNvSpPr>
          <p:nvPr/>
        </p:nvSpPr>
        <p:spPr bwMode="auto">
          <a:xfrm>
            <a:off x="684213" y="1773238"/>
            <a:ext cx="4392612" cy="914400"/>
          </a:xfrm>
          <a:prstGeom prst="rect">
            <a:avLst/>
          </a:prstGeom>
          <a:gradFill rotWithShape="1">
            <a:gsLst>
              <a:gs pos="0">
                <a:srgbClr val="339933"/>
              </a:gs>
              <a:gs pos="100000">
                <a:srgbClr val="184718"/>
              </a:gs>
            </a:gsLst>
            <a:path path="rect">
              <a:fillToRect r="100000" b="100000"/>
            </a:path>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339933"/>
            </a:extrusionClr>
          </a:sp3d>
        </p:spPr>
        <p:txBody>
          <a:bodyPr wrap="none" anchor="ctr">
            <a:flatTx/>
          </a:bodyPr>
          <a:lstStyle/>
          <a:p>
            <a:pPr algn="ctr" eaLnBrk="1" hangingPunct="1"/>
            <a:r>
              <a:rPr lang="es-ES_tradnl" sz="2000" b="1">
                <a:solidFill>
                  <a:schemeClr val="bg1"/>
                </a:solidFill>
              </a:rPr>
              <a:t>Atomística Química (1766-1844</a:t>
            </a:r>
            <a:r>
              <a:rPr lang="es-ES_tradnl" sz="2000" b="1"/>
              <a:t>)</a:t>
            </a:r>
            <a:endParaRPr lang="es-ES" sz="2000" b="1"/>
          </a:p>
        </p:txBody>
      </p:sp>
      <p:sp>
        <p:nvSpPr>
          <p:cNvPr id="12292" name="Rectangle 7"/>
          <p:cNvSpPr>
            <a:spLocks noChangeArrowheads="1"/>
          </p:cNvSpPr>
          <p:nvPr/>
        </p:nvSpPr>
        <p:spPr bwMode="auto">
          <a:xfrm>
            <a:off x="755650" y="3357563"/>
            <a:ext cx="4321175" cy="936625"/>
          </a:xfrm>
          <a:prstGeom prst="rect">
            <a:avLst/>
          </a:prstGeom>
          <a:gradFill rotWithShape="1">
            <a:gsLst>
              <a:gs pos="0">
                <a:srgbClr val="339933"/>
              </a:gs>
              <a:gs pos="100000">
                <a:srgbClr val="184718"/>
              </a:gs>
            </a:gsLst>
            <a:path path="rect">
              <a:fillToRect r="100000" b="100000"/>
            </a:path>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339933"/>
            </a:extrusionClr>
          </a:sp3d>
        </p:spPr>
        <p:txBody>
          <a:bodyPr wrap="none" anchor="ctr">
            <a:flatTx/>
          </a:bodyPr>
          <a:lstStyle/>
          <a:p>
            <a:pPr algn="ctr" eaLnBrk="1" hangingPunct="1"/>
            <a:r>
              <a:rPr lang="es-ES_tradnl" sz="2000" b="1">
                <a:solidFill>
                  <a:schemeClr val="bg1"/>
                </a:solidFill>
              </a:rPr>
              <a:t>Desarrollo de la Química Orgánica</a:t>
            </a:r>
          </a:p>
          <a:p>
            <a:pPr algn="ctr" eaLnBrk="1" hangingPunct="1"/>
            <a:r>
              <a:rPr lang="es-ES_tradnl" sz="2000" b="1">
                <a:solidFill>
                  <a:schemeClr val="bg1"/>
                </a:solidFill>
              </a:rPr>
              <a:t>(Siglo XIX)</a:t>
            </a:r>
            <a:endParaRPr lang="es-ES" sz="2000" b="1">
              <a:solidFill>
                <a:schemeClr val="bg1"/>
              </a:solidFill>
            </a:endParaRPr>
          </a:p>
        </p:txBody>
      </p:sp>
      <p:sp>
        <p:nvSpPr>
          <p:cNvPr id="12293" name="Rectangle 8"/>
          <p:cNvSpPr>
            <a:spLocks noChangeArrowheads="1"/>
          </p:cNvSpPr>
          <p:nvPr/>
        </p:nvSpPr>
        <p:spPr bwMode="auto">
          <a:xfrm>
            <a:off x="755650" y="4868863"/>
            <a:ext cx="4392613" cy="935037"/>
          </a:xfrm>
          <a:prstGeom prst="rect">
            <a:avLst/>
          </a:prstGeom>
          <a:gradFill rotWithShape="1">
            <a:gsLst>
              <a:gs pos="0">
                <a:srgbClr val="339933"/>
              </a:gs>
              <a:gs pos="100000">
                <a:srgbClr val="184718"/>
              </a:gs>
            </a:gsLst>
            <a:path path="rect">
              <a:fillToRect r="100000" b="100000"/>
            </a:path>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339933"/>
            </a:extrusionClr>
          </a:sp3d>
        </p:spPr>
        <p:txBody>
          <a:bodyPr wrap="none" anchor="ctr">
            <a:flatTx/>
          </a:bodyPr>
          <a:lstStyle/>
          <a:p>
            <a:pPr algn="ctr" eaLnBrk="1" hangingPunct="1"/>
            <a:r>
              <a:rPr lang="es-ES_tradnl" sz="2000" b="1">
                <a:solidFill>
                  <a:schemeClr val="bg1"/>
                </a:solidFill>
              </a:rPr>
              <a:t>Surgimiento de la ciencia geológica </a:t>
            </a:r>
          </a:p>
          <a:p>
            <a:pPr algn="ctr" eaLnBrk="1" hangingPunct="1"/>
            <a:r>
              <a:rPr lang="es-ES_tradnl" sz="2000" b="1">
                <a:solidFill>
                  <a:schemeClr val="bg1"/>
                </a:solidFill>
              </a:rPr>
              <a:t>y el desarrollo de la paleontología </a:t>
            </a:r>
            <a:endParaRPr lang="es-ES" sz="2000" b="1">
              <a:solidFill>
                <a:schemeClr val="bg1"/>
              </a:solidFill>
            </a:endParaRPr>
          </a:p>
        </p:txBody>
      </p:sp>
      <p:sp>
        <p:nvSpPr>
          <p:cNvPr id="12294" name="Rectangle 12"/>
          <p:cNvSpPr>
            <a:spLocks noChangeArrowheads="1"/>
          </p:cNvSpPr>
          <p:nvPr/>
        </p:nvSpPr>
        <p:spPr bwMode="auto">
          <a:xfrm>
            <a:off x="5651500" y="2205038"/>
            <a:ext cx="3024188" cy="2089150"/>
          </a:xfrm>
          <a:prstGeom prst="rect">
            <a:avLst/>
          </a:prstGeom>
          <a:gradFill rotWithShape="1">
            <a:gsLst>
              <a:gs pos="0">
                <a:srgbClr val="339933"/>
              </a:gs>
              <a:gs pos="100000">
                <a:srgbClr val="184718"/>
              </a:gs>
            </a:gsLst>
            <a:path path="rect">
              <a:fillToRect r="100000" b="100000"/>
            </a:path>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339933"/>
            </a:extrusionClr>
          </a:sp3d>
        </p:spPr>
        <p:txBody>
          <a:bodyPr wrap="none" anchor="ctr">
            <a:flatTx/>
          </a:bodyPr>
          <a:lstStyle/>
          <a:p>
            <a:pPr algn="ctr" eaLnBrk="1" hangingPunct="1"/>
            <a:r>
              <a:rPr lang="es-ES_tradnl" sz="2000" b="1">
                <a:solidFill>
                  <a:schemeClr val="bg1"/>
                </a:solidFill>
              </a:rPr>
              <a:t>Son el resultado de </a:t>
            </a:r>
          </a:p>
          <a:p>
            <a:pPr algn="ctr" eaLnBrk="1" hangingPunct="1"/>
            <a:r>
              <a:rPr lang="es-ES_tradnl" sz="2000" b="1">
                <a:solidFill>
                  <a:schemeClr val="bg1"/>
                </a:solidFill>
              </a:rPr>
              <a:t>la utilización adecuada </a:t>
            </a:r>
          </a:p>
          <a:p>
            <a:pPr algn="ctr" eaLnBrk="1" hangingPunct="1"/>
            <a:r>
              <a:rPr lang="es-ES_tradnl" sz="2000" b="1">
                <a:solidFill>
                  <a:schemeClr val="bg1"/>
                </a:solidFill>
              </a:rPr>
              <a:t>de datos empíricos </a:t>
            </a:r>
          </a:p>
          <a:p>
            <a:pPr algn="ctr" eaLnBrk="1" hangingPunct="1"/>
            <a:r>
              <a:rPr lang="es-ES_tradnl" sz="2000" b="1">
                <a:solidFill>
                  <a:schemeClr val="bg1"/>
                </a:solidFill>
              </a:rPr>
              <a:t>para una generalización</a:t>
            </a:r>
          </a:p>
          <a:p>
            <a:pPr algn="ctr" eaLnBrk="1" hangingPunct="1"/>
            <a:r>
              <a:rPr lang="es-ES_tradnl" sz="2000" b="1">
                <a:solidFill>
                  <a:schemeClr val="bg1"/>
                </a:solidFill>
              </a:rPr>
              <a:t>científico integral.</a:t>
            </a:r>
            <a:endParaRPr lang="es-ES" sz="2000" b="1">
              <a:solidFill>
                <a:schemeClr val="bg1"/>
              </a:solidFill>
            </a:endParaRPr>
          </a:p>
        </p:txBody>
      </p:sp>
      <p:sp>
        <p:nvSpPr>
          <p:cNvPr id="12295" name="Rectangle 13"/>
          <p:cNvSpPr>
            <a:spLocks noChangeArrowheads="1"/>
          </p:cNvSpPr>
          <p:nvPr/>
        </p:nvSpPr>
        <p:spPr bwMode="auto">
          <a:xfrm>
            <a:off x="5724525" y="4724400"/>
            <a:ext cx="2808288" cy="1150938"/>
          </a:xfrm>
          <a:prstGeom prst="rect">
            <a:avLst/>
          </a:prstGeom>
          <a:gradFill rotWithShape="1">
            <a:gsLst>
              <a:gs pos="0">
                <a:srgbClr val="339933"/>
              </a:gs>
              <a:gs pos="100000">
                <a:srgbClr val="184718"/>
              </a:gs>
            </a:gsLst>
            <a:path path="rect">
              <a:fillToRect r="100000" b="100000"/>
            </a:path>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339933"/>
            </a:extrusionClr>
          </a:sp3d>
        </p:spPr>
        <p:txBody>
          <a:bodyPr wrap="none" anchor="ctr">
            <a:flatTx/>
          </a:bodyPr>
          <a:lstStyle/>
          <a:p>
            <a:pPr algn="ctr" eaLnBrk="1" hangingPunct="1"/>
            <a:r>
              <a:rPr lang="es-ES_tradnl" sz="2000" b="1">
                <a:solidFill>
                  <a:schemeClr val="bg1"/>
                </a:solidFill>
              </a:rPr>
              <a:t>Expresión: Pensar </a:t>
            </a:r>
          </a:p>
          <a:p>
            <a:pPr algn="ctr" eaLnBrk="1" hangingPunct="1"/>
            <a:r>
              <a:rPr lang="es-ES_tradnl" sz="2000" b="1">
                <a:solidFill>
                  <a:schemeClr val="bg1"/>
                </a:solidFill>
              </a:rPr>
              <a:t>dialécticamente</a:t>
            </a:r>
            <a:endParaRPr lang="es-ES" sz="2000" b="1">
              <a:solidFill>
                <a:schemeClr val="bg1"/>
              </a:solidFill>
            </a:endParaRPr>
          </a:p>
        </p:txBody>
      </p:sp>
      <p:sp>
        <p:nvSpPr>
          <p:cNvPr id="12296" name="AutoShape 28"/>
          <p:cNvSpPr>
            <a:spLocks/>
          </p:cNvSpPr>
          <p:nvPr/>
        </p:nvSpPr>
        <p:spPr bwMode="auto">
          <a:xfrm>
            <a:off x="5364163" y="2636838"/>
            <a:ext cx="142875" cy="2232025"/>
          </a:xfrm>
          <a:prstGeom prst="rightBrace">
            <a:avLst>
              <a:gd name="adj1" fmla="val 130185"/>
              <a:gd name="adj2" fmla="val 50000"/>
            </a:avLst>
          </a:prstGeom>
          <a:noFill/>
          <a:ln w="9525">
            <a:solidFill>
              <a:schemeClr val="tx1"/>
            </a:solidFill>
            <a:round/>
            <a:headEnd/>
            <a:tailEnd/>
          </a:ln>
          <a:effectLst/>
        </p:spPr>
        <p:txBody>
          <a:bodyPr wrap="none" anchor="ctr"/>
          <a:lstStyle/>
          <a:p>
            <a:pPr eaLnBrk="1" hangingPunct="1"/>
            <a:endParaRPr lang="es-ES"/>
          </a:p>
        </p:txBody>
      </p:sp>
      <p:sp>
        <p:nvSpPr>
          <p:cNvPr id="12297" name="Line 30"/>
          <p:cNvSpPr>
            <a:spLocks noChangeShapeType="1"/>
          </p:cNvSpPr>
          <p:nvPr/>
        </p:nvSpPr>
        <p:spPr bwMode="auto">
          <a:xfrm>
            <a:off x="2700338" y="4437063"/>
            <a:ext cx="0" cy="287337"/>
          </a:xfrm>
          <a:prstGeom prst="line">
            <a:avLst/>
          </a:prstGeom>
          <a:noFill/>
          <a:ln w="9525">
            <a:solidFill>
              <a:schemeClr val="tx1"/>
            </a:solidFill>
            <a:round/>
            <a:headEnd/>
            <a:tailEnd type="triangle" w="med" len="med"/>
          </a:ln>
          <a:effectLst/>
        </p:spPr>
        <p:txBody>
          <a:bodyPr/>
          <a:lstStyle/>
          <a:p>
            <a:endParaRPr lang="es-ES"/>
          </a:p>
        </p:txBody>
      </p:sp>
      <p:sp>
        <p:nvSpPr>
          <p:cNvPr id="12298" name="Line 32"/>
          <p:cNvSpPr>
            <a:spLocks noChangeShapeType="1"/>
          </p:cNvSpPr>
          <p:nvPr/>
        </p:nvSpPr>
        <p:spPr bwMode="auto">
          <a:xfrm>
            <a:off x="2771775" y="2852738"/>
            <a:ext cx="0" cy="288925"/>
          </a:xfrm>
          <a:prstGeom prst="line">
            <a:avLst/>
          </a:prstGeom>
          <a:noFill/>
          <a:ln w="9525">
            <a:solidFill>
              <a:schemeClr val="tx1"/>
            </a:solidFill>
            <a:round/>
            <a:headEnd/>
            <a:tailEnd type="triangle" w="med" len="med"/>
          </a:ln>
          <a:effectLst/>
        </p:spPr>
        <p:txBody>
          <a:bodyPr/>
          <a:lstStyle/>
          <a:p>
            <a:endParaRPr lang="es-ES"/>
          </a:p>
        </p:txBody>
      </p:sp>
      <p:sp>
        <p:nvSpPr>
          <p:cNvPr id="12299" name="Line 33"/>
          <p:cNvSpPr>
            <a:spLocks noChangeShapeType="1"/>
          </p:cNvSpPr>
          <p:nvPr/>
        </p:nvSpPr>
        <p:spPr bwMode="auto">
          <a:xfrm>
            <a:off x="7092950" y="4365625"/>
            <a:ext cx="0" cy="142875"/>
          </a:xfrm>
          <a:prstGeom prst="line">
            <a:avLst/>
          </a:prstGeom>
          <a:noFill/>
          <a:ln w="9525">
            <a:solidFill>
              <a:schemeClr val="tx1"/>
            </a:solidFill>
            <a:round/>
            <a:headEnd/>
            <a:tailEnd type="triangle" w="med" len="med"/>
          </a:ln>
          <a:effectLst/>
        </p:spPr>
        <p:txBody>
          <a:bodyPr/>
          <a:lstStyle/>
          <a:p>
            <a:endParaRPr lang="es-E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ChangeArrowheads="1"/>
          </p:cNvSpPr>
          <p:nvPr/>
        </p:nvSpPr>
        <p:spPr bwMode="auto">
          <a:xfrm>
            <a:off x="755650" y="476250"/>
            <a:ext cx="7777163" cy="1584325"/>
          </a:xfrm>
          <a:prstGeom prst="rect">
            <a:avLst/>
          </a:prstGeom>
          <a:solidFill>
            <a:srgbClr val="CC6600"/>
          </a:solidFill>
          <a:ln w="9525">
            <a:solidFill>
              <a:schemeClr val="tx1"/>
            </a:solidFill>
            <a:miter lim="800000"/>
            <a:headEnd/>
            <a:tailEnd/>
          </a:ln>
          <a:effectLst/>
        </p:spPr>
        <p:txBody>
          <a:bodyPr wrap="none" anchor="ctr"/>
          <a:lstStyle/>
          <a:p>
            <a:pPr algn="ctr" eaLnBrk="1" hangingPunct="1"/>
            <a:endParaRPr lang="es-ES_tradnl" sz="2400" b="1"/>
          </a:p>
          <a:p>
            <a:pPr algn="ctr" eaLnBrk="1" hangingPunct="1"/>
            <a:r>
              <a:rPr lang="es-ES_tradnl" sz="2400" b="1"/>
              <a:t>Descubrimientos de mayor impacto que subrayan</a:t>
            </a:r>
          </a:p>
          <a:p>
            <a:pPr algn="ctr" eaLnBrk="1" hangingPunct="1"/>
            <a:r>
              <a:rPr lang="es-ES_tradnl" sz="2400" b="1"/>
              <a:t>el carácter dialéctico de la naturaleza y su proceso</a:t>
            </a:r>
          </a:p>
          <a:p>
            <a:pPr algn="ctr" eaLnBrk="1" hangingPunct="1"/>
            <a:r>
              <a:rPr lang="es-ES_tradnl" sz="2400" b="1"/>
              <a:t>de desarrollo</a:t>
            </a:r>
          </a:p>
          <a:p>
            <a:pPr algn="ctr" eaLnBrk="1" hangingPunct="1"/>
            <a:endParaRPr lang="es-ES" sz="2400" b="1"/>
          </a:p>
        </p:txBody>
      </p:sp>
      <p:sp>
        <p:nvSpPr>
          <p:cNvPr id="13315" name="Rectangle 5"/>
          <p:cNvSpPr>
            <a:spLocks noChangeArrowheads="1"/>
          </p:cNvSpPr>
          <p:nvPr/>
        </p:nvSpPr>
        <p:spPr bwMode="auto">
          <a:xfrm>
            <a:off x="755650" y="2781300"/>
            <a:ext cx="7705725" cy="863600"/>
          </a:xfrm>
          <a:prstGeom prst="rect">
            <a:avLst/>
          </a:prstGeom>
          <a:solidFill>
            <a:srgbClr val="CC6600"/>
          </a:solidFill>
          <a:ln w="9525">
            <a:solidFill>
              <a:schemeClr val="tx1"/>
            </a:solidFill>
            <a:miter lim="800000"/>
            <a:headEnd/>
            <a:tailEnd/>
          </a:ln>
          <a:effectLst/>
        </p:spPr>
        <p:txBody>
          <a:bodyPr wrap="none" anchor="ctr"/>
          <a:lstStyle/>
          <a:p>
            <a:pPr algn="ctr" eaLnBrk="1" hangingPunct="1"/>
            <a:r>
              <a:rPr lang="es-ES_tradnl" sz="2000" b="1"/>
              <a:t>Descubrimiento de la célula </a:t>
            </a:r>
          </a:p>
          <a:p>
            <a:pPr algn="ctr" eaLnBrk="1" hangingPunct="1"/>
            <a:r>
              <a:rPr lang="es-ES_tradnl" sz="2000" b="1"/>
              <a:t>1733-1794</a:t>
            </a:r>
            <a:endParaRPr lang="es-ES" sz="2000" b="1"/>
          </a:p>
        </p:txBody>
      </p:sp>
      <p:sp>
        <p:nvSpPr>
          <p:cNvPr id="13316" name="Rectangle 6"/>
          <p:cNvSpPr>
            <a:spLocks noChangeArrowheads="1"/>
          </p:cNvSpPr>
          <p:nvPr/>
        </p:nvSpPr>
        <p:spPr bwMode="auto">
          <a:xfrm>
            <a:off x="755650" y="4005263"/>
            <a:ext cx="7704138" cy="936625"/>
          </a:xfrm>
          <a:prstGeom prst="rect">
            <a:avLst/>
          </a:prstGeom>
          <a:solidFill>
            <a:srgbClr val="CC6600"/>
          </a:solidFill>
          <a:ln w="9525">
            <a:solidFill>
              <a:schemeClr val="tx1"/>
            </a:solidFill>
            <a:miter lim="800000"/>
            <a:headEnd/>
            <a:tailEnd/>
          </a:ln>
          <a:effectLst/>
        </p:spPr>
        <p:txBody>
          <a:bodyPr wrap="none" anchor="ctr"/>
          <a:lstStyle/>
          <a:p>
            <a:pPr algn="ctr" eaLnBrk="1" hangingPunct="1"/>
            <a:r>
              <a:rPr lang="es-ES_tradnl" sz="2000" b="1"/>
              <a:t>Ley de la conservación y transformación de la energía</a:t>
            </a:r>
          </a:p>
          <a:p>
            <a:pPr algn="ctr" eaLnBrk="1" hangingPunct="1"/>
            <a:r>
              <a:rPr lang="es-ES_tradnl" sz="2000" b="1"/>
              <a:t>1814-1878</a:t>
            </a:r>
            <a:endParaRPr lang="es-ES" sz="2000" b="1"/>
          </a:p>
        </p:txBody>
      </p:sp>
      <p:sp>
        <p:nvSpPr>
          <p:cNvPr id="13317" name="Rectangle 7"/>
          <p:cNvSpPr>
            <a:spLocks noChangeArrowheads="1"/>
          </p:cNvSpPr>
          <p:nvPr/>
        </p:nvSpPr>
        <p:spPr bwMode="auto">
          <a:xfrm>
            <a:off x="755650" y="5373688"/>
            <a:ext cx="7704138" cy="914400"/>
          </a:xfrm>
          <a:prstGeom prst="rect">
            <a:avLst/>
          </a:prstGeom>
          <a:solidFill>
            <a:srgbClr val="CC6600"/>
          </a:solidFill>
          <a:ln w="9525">
            <a:solidFill>
              <a:schemeClr val="tx1"/>
            </a:solidFill>
            <a:miter lim="800000"/>
            <a:headEnd/>
            <a:tailEnd/>
          </a:ln>
          <a:effectLst/>
        </p:spPr>
        <p:txBody>
          <a:bodyPr wrap="none" anchor="ctr"/>
          <a:lstStyle/>
          <a:p>
            <a:pPr algn="ctr" eaLnBrk="1" hangingPunct="1"/>
            <a:r>
              <a:rPr lang="es-ES_tradnl" sz="2000" b="1"/>
              <a:t>Teoría de la evolución de las especies.</a:t>
            </a:r>
          </a:p>
          <a:p>
            <a:pPr algn="ctr" eaLnBrk="1" hangingPunct="1"/>
            <a:r>
              <a:rPr lang="es-ES_tradnl" sz="2000" b="1"/>
              <a:t>1509-1862</a:t>
            </a:r>
            <a:endParaRPr lang="es-ES" sz="2000" b="1"/>
          </a:p>
        </p:txBody>
      </p:sp>
      <p:sp>
        <p:nvSpPr>
          <p:cNvPr id="13318" name="AutoShape 20"/>
          <p:cNvSpPr>
            <a:spLocks noChangeArrowheads="1"/>
          </p:cNvSpPr>
          <p:nvPr/>
        </p:nvSpPr>
        <p:spPr bwMode="auto">
          <a:xfrm>
            <a:off x="4356100" y="2205038"/>
            <a:ext cx="431800" cy="431800"/>
          </a:xfrm>
          <a:prstGeom prst="down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pPr eaLnBrk="1" hangingPunct="1"/>
            <a:endParaRPr lang="es-E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ChangeArrowheads="1"/>
          </p:cNvSpPr>
          <p:nvPr/>
        </p:nvSpPr>
        <p:spPr bwMode="auto">
          <a:xfrm>
            <a:off x="1979613" y="260350"/>
            <a:ext cx="4897437" cy="908050"/>
          </a:xfrm>
          <a:prstGeom prst="rect">
            <a:avLst/>
          </a:prstGeom>
          <a:gradFill rotWithShape="1">
            <a:gsLst>
              <a:gs pos="0">
                <a:srgbClr val="CC3300"/>
              </a:gs>
              <a:gs pos="100000">
                <a:srgbClr val="5E1800"/>
              </a:gs>
            </a:gsLst>
            <a:path path="shape">
              <a:fillToRect l="50000" t="50000" r="50000" b="50000"/>
            </a:path>
          </a:gra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CC3300"/>
            </a:extrusionClr>
          </a:sp3d>
        </p:spPr>
        <p:txBody>
          <a:bodyPr wrap="none" anchor="ctr">
            <a:flatTx/>
          </a:bodyPr>
          <a:lstStyle/>
          <a:p>
            <a:pPr algn="ctr" eaLnBrk="1" hangingPunct="1"/>
            <a:endParaRPr lang="es-ES_tradnl" sz="2000"/>
          </a:p>
          <a:p>
            <a:pPr algn="ctr" eaLnBrk="1" hangingPunct="1"/>
            <a:r>
              <a:rPr lang="es-ES_tradnl" sz="3200" b="1">
                <a:solidFill>
                  <a:srgbClr val="FFFF66"/>
                </a:solidFill>
              </a:rPr>
              <a:t>FUENTES TEORICAS</a:t>
            </a:r>
          </a:p>
          <a:p>
            <a:pPr algn="ctr" eaLnBrk="1" hangingPunct="1"/>
            <a:endParaRPr lang="es-ES" sz="3200" b="1">
              <a:solidFill>
                <a:srgbClr val="FFFF66"/>
              </a:solidFill>
            </a:endParaRPr>
          </a:p>
        </p:txBody>
      </p:sp>
      <p:sp>
        <p:nvSpPr>
          <p:cNvPr id="15363" name="Rectangle 5"/>
          <p:cNvSpPr>
            <a:spLocks noChangeArrowheads="1"/>
          </p:cNvSpPr>
          <p:nvPr/>
        </p:nvSpPr>
        <p:spPr bwMode="auto">
          <a:xfrm>
            <a:off x="250825" y="1557338"/>
            <a:ext cx="3600450" cy="4824412"/>
          </a:xfrm>
          <a:prstGeom prst="rect">
            <a:avLst/>
          </a:prstGeom>
          <a:gradFill rotWithShape="1">
            <a:gsLst>
              <a:gs pos="0">
                <a:srgbClr val="CC3300"/>
              </a:gs>
              <a:gs pos="100000">
                <a:srgbClr val="5E1800"/>
              </a:gs>
            </a:gsLst>
            <a:path path="shape">
              <a:fillToRect l="50000" t="50000" r="50000" b="50000"/>
            </a:path>
          </a:gra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CC3300"/>
            </a:extrusionClr>
          </a:sp3d>
        </p:spPr>
        <p:txBody>
          <a:bodyPr wrap="none" anchor="ctr">
            <a:flatTx/>
          </a:bodyPr>
          <a:lstStyle/>
          <a:p>
            <a:pPr algn="ctr" eaLnBrk="1" hangingPunct="1"/>
            <a:endParaRPr lang="es-ES_tradnl" sz="2000" u="sng"/>
          </a:p>
          <a:p>
            <a:pPr algn="ctr" eaLnBrk="1" hangingPunct="1"/>
            <a:endParaRPr lang="es-ES_tradnl" sz="2000" u="sng"/>
          </a:p>
          <a:p>
            <a:pPr algn="ctr" eaLnBrk="1" hangingPunct="1"/>
            <a:endParaRPr lang="es-ES_tradnl" sz="2000" u="sng"/>
          </a:p>
          <a:p>
            <a:pPr algn="ctr" eaLnBrk="1" hangingPunct="1"/>
            <a:r>
              <a:rPr lang="es-ES_tradnl" sz="2000" b="1" u="sng">
                <a:solidFill>
                  <a:srgbClr val="FFFF66"/>
                </a:solidFill>
              </a:rPr>
              <a:t>Economía Política Inglesa</a:t>
            </a:r>
          </a:p>
          <a:p>
            <a:pPr algn="ctr" eaLnBrk="1" hangingPunct="1">
              <a:buFontTx/>
              <a:buChar char="•"/>
            </a:pPr>
            <a:r>
              <a:rPr lang="es-ES_tradnl" sz="2000" b="1"/>
              <a:t> </a:t>
            </a:r>
            <a:r>
              <a:rPr lang="es-ES_tradnl" sz="2000" b="1">
                <a:solidFill>
                  <a:schemeClr val="bg1"/>
                </a:solidFill>
              </a:rPr>
              <a:t>Fundamentaron el vínculo </a:t>
            </a:r>
          </a:p>
          <a:p>
            <a:pPr algn="ctr" eaLnBrk="1" hangingPunct="1"/>
            <a:r>
              <a:rPr lang="es-ES_tradnl" sz="2000" b="1">
                <a:solidFill>
                  <a:schemeClr val="bg1"/>
                </a:solidFill>
              </a:rPr>
              <a:t>necesario entre el valor y </a:t>
            </a:r>
          </a:p>
          <a:p>
            <a:pPr algn="ctr" eaLnBrk="1" hangingPunct="1"/>
            <a:r>
              <a:rPr lang="es-ES_tradnl" sz="2000" b="1">
                <a:solidFill>
                  <a:schemeClr val="bg1"/>
                </a:solidFill>
              </a:rPr>
              <a:t>el trabajo invertido en la </a:t>
            </a:r>
          </a:p>
          <a:p>
            <a:pPr algn="ctr" eaLnBrk="1" hangingPunct="1"/>
            <a:r>
              <a:rPr lang="es-ES_tradnl" sz="2000" b="1">
                <a:solidFill>
                  <a:schemeClr val="bg1"/>
                </a:solidFill>
              </a:rPr>
              <a:t>producción. </a:t>
            </a:r>
          </a:p>
          <a:p>
            <a:pPr algn="ctr" eaLnBrk="1" hangingPunct="1">
              <a:buFontTx/>
              <a:buChar char="•"/>
            </a:pPr>
            <a:r>
              <a:rPr lang="es-ES_tradnl" sz="2000" b="1">
                <a:solidFill>
                  <a:schemeClr val="bg1"/>
                </a:solidFill>
              </a:rPr>
              <a:t> Destacan  el papel decisivo</a:t>
            </a:r>
          </a:p>
          <a:p>
            <a:pPr algn="ctr" eaLnBrk="1" hangingPunct="1"/>
            <a:r>
              <a:rPr lang="es-ES_tradnl" sz="2000" b="1">
                <a:solidFill>
                  <a:schemeClr val="bg1"/>
                </a:solidFill>
              </a:rPr>
              <a:t>del  trabajo y en particular </a:t>
            </a:r>
          </a:p>
          <a:p>
            <a:pPr algn="ctr" eaLnBrk="1" hangingPunct="1"/>
            <a:r>
              <a:rPr lang="es-ES_tradnl" sz="2000" b="1">
                <a:solidFill>
                  <a:schemeClr val="bg1"/>
                </a:solidFill>
              </a:rPr>
              <a:t>del  obrero en la creación</a:t>
            </a:r>
          </a:p>
          <a:p>
            <a:pPr algn="ctr" eaLnBrk="1" hangingPunct="1"/>
            <a:r>
              <a:rPr lang="es-ES_tradnl" sz="2000" b="1">
                <a:solidFill>
                  <a:schemeClr val="bg1"/>
                </a:solidFill>
              </a:rPr>
              <a:t>de riquezas. </a:t>
            </a:r>
          </a:p>
          <a:p>
            <a:pPr algn="ctr" eaLnBrk="1" hangingPunct="1">
              <a:buFontTx/>
              <a:buChar char="•"/>
            </a:pPr>
            <a:r>
              <a:rPr lang="es-ES_tradnl" sz="2000" b="1">
                <a:solidFill>
                  <a:schemeClr val="bg1"/>
                </a:solidFill>
              </a:rPr>
              <a:t> Posibilidad de  explicar       </a:t>
            </a:r>
          </a:p>
          <a:p>
            <a:pPr algn="ctr" eaLnBrk="1" hangingPunct="1"/>
            <a:r>
              <a:rPr lang="es-ES_tradnl" sz="2000" b="1">
                <a:solidFill>
                  <a:schemeClr val="bg1"/>
                </a:solidFill>
              </a:rPr>
              <a:t>científicamente las leyes </a:t>
            </a:r>
          </a:p>
          <a:p>
            <a:pPr algn="ctr" eaLnBrk="1" hangingPunct="1"/>
            <a:r>
              <a:rPr lang="es-ES_tradnl" sz="2000" b="1">
                <a:solidFill>
                  <a:schemeClr val="bg1"/>
                </a:solidFill>
              </a:rPr>
              <a:t>económico-sociales         </a:t>
            </a:r>
          </a:p>
          <a:p>
            <a:pPr algn="ctr" eaLnBrk="1" hangingPunct="1"/>
            <a:r>
              <a:rPr lang="es-ES_tradnl" sz="2000" b="1">
                <a:solidFill>
                  <a:schemeClr val="bg1"/>
                </a:solidFill>
              </a:rPr>
              <a:t> del funcionamiento           </a:t>
            </a:r>
          </a:p>
          <a:p>
            <a:pPr algn="ctr" eaLnBrk="1" hangingPunct="1"/>
            <a:r>
              <a:rPr lang="es-ES_tradnl" sz="2000" b="1">
                <a:solidFill>
                  <a:schemeClr val="bg1"/>
                </a:solidFill>
              </a:rPr>
              <a:t> y</a:t>
            </a:r>
            <a:r>
              <a:rPr lang="es-ES_tradnl" sz="2000">
                <a:solidFill>
                  <a:schemeClr val="bg1"/>
                </a:solidFill>
              </a:rPr>
              <a:t> </a:t>
            </a:r>
            <a:r>
              <a:rPr lang="es-ES_tradnl" sz="2000" b="1">
                <a:solidFill>
                  <a:schemeClr val="bg1"/>
                </a:solidFill>
              </a:rPr>
              <a:t>desarrollo del                 </a:t>
            </a:r>
          </a:p>
          <a:p>
            <a:pPr algn="ctr" eaLnBrk="1" hangingPunct="1"/>
            <a:r>
              <a:rPr lang="es-ES_tradnl" sz="2000" b="1">
                <a:solidFill>
                  <a:schemeClr val="bg1"/>
                </a:solidFill>
              </a:rPr>
              <a:t>capitalismo</a:t>
            </a:r>
            <a:r>
              <a:rPr lang="es-ES_tradnl" sz="2000">
                <a:solidFill>
                  <a:schemeClr val="bg1"/>
                </a:solidFill>
              </a:rPr>
              <a:t>.                      </a:t>
            </a:r>
          </a:p>
          <a:p>
            <a:pPr algn="ctr" eaLnBrk="1" hangingPunct="1">
              <a:buFontTx/>
              <a:buChar char="•"/>
            </a:pPr>
            <a:endParaRPr lang="es-ES_tradnl" sz="2000"/>
          </a:p>
          <a:p>
            <a:pPr algn="ctr" eaLnBrk="1" hangingPunct="1"/>
            <a:endParaRPr lang="es-ES_tradnl" sz="2000" u="sng"/>
          </a:p>
          <a:p>
            <a:pPr algn="ctr" eaLnBrk="1" hangingPunct="1"/>
            <a:endParaRPr lang="es-ES" sz="2000" u="sng"/>
          </a:p>
        </p:txBody>
      </p:sp>
      <p:sp>
        <p:nvSpPr>
          <p:cNvPr id="15364" name="Rectangle 6"/>
          <p:cNvSpPr>
            <a:spLocks noChangeArrowheads="1"/>
          </p:cNvSpPr>
          <p:nvPr/>
        </p:nvSpPr>
        <p:spPr bwMode="auto">
          <a:xfrm>
            <a:off x="4211638" y="3141663"/>
            <a:ext cx="1655762" cy="865187"/>
          </a:xfrm>
          <a:prstGeom prst="rect">
            <a:avLst/>
          </a:prstGeom>
          <a:gradFill rotWithShape="1">
            <a:gsLst>
              <a:gs pos="0">
                <a:srgbClr val="CC3300"/>
              </a:gs>
              <a:gs pos="100000">
                <a:srgbClr val="5E1800"/>
              </a:gs>
            </a:gsLst>
            <a:path path="shape">
              <a:fillToRect l="50000" t="50000" r="50000" b="50000"/>
            </a:path>
          </a:gra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CC3300"/>
            </a:extrusionClr>
          </a:sp3d>
        </p:spPr>
        <p:txBody>
          <a:bodyPr wrap="none" anchor="ctr">
            <a:flatTx/>
          </a:bodyPr>
          <a:lstStyle/>
          <a:p>
            <a:pPr algn="ctr" eaLnBrk="1" hangingPunct="1"/>
            <a:r>
              <a:rPr lang="es-ES_tradnl" sz="2000" b="1">
                <a:solidFill>
                  <a:schemeClr val="bg1"/>
                </a:solidFill>
              </a:rPr>
              <a:t>Limitaciones</a:t>
            </a:r>
          </a:p>
        </p:txBody>
      </p:sp>
      <p:sp>
        <p:nvSpPr>
          <p:cNvPr id="15365" name="Rectangle 7"/>
          <p:cNvSpPr>
            <a:spLocks noChangeArrowheads="1"/>
          </p:cNvSpPr>
          <p:nvPr/>
        </p:nvSpPr>
        <p:spPr bwMode="auto">
          <a:xfrm>
            <a:off x="5795963" y="1341438"/>
            <a:ext cx="3097212" cy="1511300"/>
          </a:xfrm>
          <a:prstGeom prst="rect">
            <a:avLst/>
          </a:prstGeom>
          <a:gradFill rotWithShape="1">
            <a:gsLst>
              <a:gs pos="0">
                <a:srgbClr val="CC3300"/>
              </a:gs>
              <a:gs pos="100000">
                <a:srgbClr val="5E1800"/>
              </a:gs>
            </a:gsLst>
            <a:path path="shape">
              <a:fillToRect l="50000" t="50000" r="50000" b="50000"/>
            </a:path>
          </a:gra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CC3300"/>
            </a:extrusionClr>
          </a:sp3d>
        </p:spPr>
        <p:txBody>
          <a:bodyPr wrap="none" anchor="ctr">
            <a:flatTx/>
          </a:bodyPr>
          <a:lstStyle/>
          <a:p>
            <a:pPr algn="ctr" eaLnBrk="1" hangingPunct="1"/>
            <a:endParaRPr lang="es-ES_tradnl" sz="2000"/>
          </a:p>
          <a:p>
            <a:pPr algn="ctr" eaLnBrk="1" hangingPunct="1"/>
            <a:r>
              <a:rPr lang="es-ES_tradnl" sz="2000" b="1">
                <a:solidFill>
                  <a:schemeClr val="bg1"/>
                </a:solidFill>
              </a:rPr>
              <a:t>Imposibilidad de ver </a:t>
            </a:r>
          </a:p>
          <a:p>
            <a:pPr algn="ctr" eaLnBrk="1" hangingPunct="1"/>
            <a:r>
              <a:rPr lang="es-ES_tradnl" sz="2000" b="1">
                <a:solidFill>
                  <a:schemeClr val="bg1"/>
                </a:solidFill>
              </a:rPr>
              <a:t> en el intercambio  de</a:t>
            </a:r>
          </a:p>
          <a:p>
            <a:pPr algn="ctr" eaLnBrk="1" hangingPunct="1"/>
            <a:r>
              <a:rPr lang="es-ES_tradnl" sz="2000" b="1">
                <a:solidFill>
                  <a:schemeClr val="bg1"/>
                </a:solidFill>
              </a:rPr>
              <a:t>    mercancías, relaciones </a:t>
            </a:r>
          </a:p>
          <a:p>
            <a:pPr algn="ctr" eaLnBrk="1" hangingPunct="1"/>
            <a:r>
              <a:rPr lang="es-ES_tradnl" sz="2000" b="1">
                <a:solidFill>
                  <a:schemeClr val="bg1"/>
                </a:solidFill>
              </a:rPr>
              <a:t>entre hombres. </a:t>
            </a:r>
          </a:p>
          <a:p>
            <a:pPr algn="ctr" eaLnBrk="1" hangingPunct="1"/>
            <a:endParaRPr lang="es-ES" sz="2000" b="1">
              <a:solidFill>
                <a:schemeClr val="bg1"/>
              </a:solidFill>
            </a:endParaRPr>
          </a:p>
        </p:txBody>
      </p:sp>
      <p:sp>
        <p:nvSpPr>
          <p:cNvPr id="15366" name="Rectangle 8"/>
          <p:cNvSpPr>
            <a:spLocks noChangeArrowheads="1"/>
          </p:cNvSpPr>
          <p:nvPr/>
        </p:nvSpPr>
        <p:spPr bwMode="auto">
          <a:xfrm>
            <a:off x="5724525" y="4292600"/>
            <a:ext cx="3168650" cy="1873250"/>
          </a:xfrm>
          <a:prstGeom prst="rect">
            <a:avLst/>
          </a:prstGeom>
          <a:gradFill rotWithShape="1">
            <a:gsLst>
              <a:gs pos="0">
                <a:srgbClr val="CC3300"/>
              </a:gs>
              <a:gs pos="100000">
                <a:srgbClr val="5E1800"/>
              </a:gs>
            </a:gsLst>
            <a:path path="shape">
              <a:fillToRect l="50000" t="50000" r="50000" b="50000"/>
            </a:path>
          </a:gra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CC3300"/>
            </a:extrusionClr>
          </a:sp3d>
        </p:spPr>
        <p:txBody>
          <a:bodyPr wrap="none" anchor="ctr">
            <a:flatTx/>
          </a:bodyPr>
          <a:lstStyle/>
          <a:p>
            <a:pPr algn="ctr" eaLnBrk="1" hangingPunct="1"/>
            <a:r>
              <a:rPr lang="es-ES_tradnl" sz="2000" b="1">
                <a:solidFill>
                  <a:schemeClr val="bg1"/>
                </a:solidFill>
              </a:rPr>
              <a:t>No logran identificar que</a:t>
            </a:r>
          </a:p>
          <a:p>
            <a:pPr algn="ctr" eaLnBrk="1" hangingPunct="1"/>
            <a:r>
              <a:rPr lang="es-ES_tradnl" sz="2000" b="1">
                <a:solidFill>
                  <a:schemeClr val="bg1"/>
                </a:solidFill>
              </a:rPr>
              <a:t>el valor que produce el </a:t>
            </a:r>
          </a:p>
          <a:p>
            <a:pPr algn="ctr" eaLnBrk="1" hangingPunct="1"/>
            <a:r>
              <a:rPr lang="es-ES_tradnl" sz="2000" b="1">
                <a:solidFill>
                  <a:schemeClr val="bg1"/>
                </a:solidFill>
              </a:rPr>
              <a:t>obrero es mayor que el </a:t>
            </a:r>
          </a:p>
          <a:p>
            <a:pPr algn="ctr" eaLnBrk="1" hangingPunct="1"/>
            <a:r>
              <a:rPr lang="es-ES_tradnl" sz="2000" b="1">
                <a:solidFill>
                  <a:schemeClr val="bg1"/>
                </a:solidFill>
              </a:rPr>
              <a:t>que el capitalismo</a:t>
            </a:r>
          </a:p>
          <a:p>
            <a:pPr algn="ctr" eaLnBrk="1" hangingPunct="1"/>
            <a:r>
              <a:rPr lang="es-ES_tradnl" sz="2000" b="1">
                <a:solidFill>
                  <a:schemeClr val="bg1"/>
                </a:solidFill>
              </a:rPr>
              <a:t>remunera.</a:t>
            </a:r>
            <a:endParaRPr lang="es-ES" sz="2000" b="1">
              <a:solidFill>
                <a:schemeClr val="bg1"/>
              </a:solidFill>
            </a:endParaRPr>
          </a:p>
        </p:txBody>
      </p:sp>
      <p:sp>
        <p:nvSpPr>
          <p:cNvPr id="15367" name="Line 15"/>
          <p:cNvSpPr>
            <a:spLocks noChangeShapeType="1"/>
          </p:cNvSpPr>
          <p:nvPr/>
        </p:nvSpPr>
        <p:spPr bwMode="auto">
          <a:xfrm>
            <a:off x="3995738" y="3573463"/>
            <a:ext cx="144462" cy="0"/>
          </a:xfrm>
          <a:prstGeom prst="line">
            <a:avLst/>
          </a:prstGeom>
          <a:noFill/>
          <a:ln w="9525">
            <a:solidFill>
              <a:schemeClr val="tx1"/>
            </a:solidFill>
            <a:round/>
            <a:headEnd/>
            <a:tailEnd type="triangle" w="med" len="med"/>
          </a:ln>
          <a:effectLst/>
        </p:spPr>
        <p:txBody>
          <a:bodyPr/>
          <a:lstStyle/>
          <a:p>
            <a:endParaRPr lang="es-ES"/>
          </a:p>
        </p:txBody>
      </p:sp>
      <p:sp>
        <p:nvSpPr>
          <p:cNvPr id="15368" name="AutoShape 19"/>
          <p:cNvSpPr>
            <a:spLocks noChangeArrowheads="1"/>
          </p:cNvSpPr>
          <p:nvPr/>
        </p:nvSpPr>
        <p:spPr bwMode="auto">
          <a:xfrm rot="8603306">
            <a:off x="4859338" y="4154488"/>
            <a:ext cx="506412" cy="1327150"/>
          </a:xfrm>
          <a:prstGeom prst="upArrow">
            <a:avLst>
              <a:gd name="adj1" fmla="val 50000"/>
              <a:gd name="adj2" fmla="val 65517"/>
            </a:avLst>
          </a:prstGeom>
          <a:solidFill>
            <a:schemeClr val="accent1"/>
          </a:solidFill>
          <a:ln w="9525">
            <a:solidFill>
              <a:schemeClr val="tx1"/>
            </a:solidFill>
            <a:miter lim="800000"/>
            <a:headEnd/>
            <a:tailEnd/>
          </a:ln>
          <a:effectLst/>
        </p:spPr>
        <p:txBody>
          <a:bodyPr wrap="none" anchor="ctr"/>
          <a:lstStyle/>
          <a:p>
            <a:pPr eaLnBrk="1" hangingPunct="1"/>
            <a:endParaRPr lang="es-ES"/>
          </a:p>
        </p:txBody>
      </p:sp>
      <p:sp>
        <p:nvSpPr>
          <p:cNvPr id="15369" name="AutoShape 20"/>
          <p:cNvSpPr>
            <a:spLocks noChangeArrowheads="1"/>
          </p:cNvSpPr>
          <p:nvPr/>
        </p:nvSpPr>
        <p:spPr bwMode="auto">
          <a:xfrm rot="-8435306">
            <a:off x="4932363" y="1628775"/>
            <a:ext cx="485775" cy="1292225"/>
          </a:xfrm>
          <a:prstGeom prst="downArrow">
            <a:avLst>
              <a:gd name="adj1" fmla="val 50000"/>
              <a:gd name="adj2" fmla="val 66503"/>
            </a:avLst>
          </a:prstGeom>
          <a:solidFill>
            <a:schemeClr val="accent1"/>
          </a:solidFill>
          <a:ln w="9525">
            <a:solidFill>
              <a:schemeClr val="tx1"/>
            </a:solidFill>
            <a:miter lim="800000"/>
            <a:headEnd/>
            <a:tailEnd/>
          </a:ln>
          <a:effectLst/>
        </p:spPr>
        <p:txBody>
          <a:bodyPr wrap="none" anchor="ctr"/>
          <a:lstStyle/>
          <a:p>
            <a:pPr eaLnBrk="1" hangingPunct="1"/>
            <a:endParaRPr lang="es-E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611188" y="188913"/>
            <a:ext cx="7292975" cy="1066800"/>
          </a:xfrm>
          <a:prstGeom prst="rect">
            <a:avLst/>
          </a:prstGeom>
          <a:noFill/>
          <a:ln w="9525">
            <a:noFill/>
            <a:miter lim="800000"/>
            <a:headEnd/>
            <a:tailEnd/>
          </a:ln>
          <a:effectLst/>
        </p:spPr>
        <p:txBody>
          <a:bodyPr>
            <a:spAutoFit/>
          </a:bodyPr>
          <a:lstStyle/>
          <a:p>
            <a:pPr eaLnBrk="1" hangingPunct="1"/>
            <a:endParaRPr lang="es-ES_tradnl" sz="3200"/>
          </a:p>
          <a:p>
            <a:pPr eaLnBrk="1" hangingPunct="1"/>
            <a:endParaRPr lang="es-ES" sz="3200"/>
          </a:p>
        </p:txBody>
      </p:sp>
      <p:sp>
        <p:nvSpPr>
          <p:cNvPr id="16387" name="Rectangle 6"/>
          <p:cNvSpPr>
            <a:spLocks noChangeArrowheads="1"/>
          </p:cNvSpPr>
          <p:nvPr/>
        </p:nvSpPr>
        <p:spPr bwMode="auto">
          <a:xfrm>
            <a:off x="1908175" y="404813"/>
            <a:ext cx="5184775" cy="2736850"/>
          </a:xfrm>
          <a:prstGeom prst="rect">
            <a:avLst/>
          </a:prstGeom>
          <a:gradFill rotWithShape="1">
            <a:gsLst>
              <a:gs pos="0">
                <a:srgbClr val="669900"/>
              </a:gs>
              <a:gs pos="100000">
                <a:srgbClr val="2F4700"/>
              </a:gs>
            </a:gsLst>
            <a:path path="shape">
              <a:fillToRect l="50000" t="50000" r="50000" b="50000"/>
            </a:path>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9900"/>
            </a:extrusionClr>
          </a:sp3d>
        </p:spPr>
        <p:txBody>
          <a:bodyPr wrap="none" anchor="ctr">
            <a:flatTx/>
          </a:bodyPr>
          <a:lstStyle/>
          <a:p>
            <a:pPr algn="ctr" eaLnBrk="1" hangingPunct="1"/>
            <a:endParaRPr lang="es-ES_tradnl" sz="2000"/>
          </a:p>
          <a:p>
            <a:pPr algn="ctr" eaLnBrk="1" hangingPunct="1"/>
            <a:endParaRPr lang="es-ES_tradnl" sz="2000"/>
          </a:p>
          <a:p>
            <a:pPr algn="ctr" eaLnBrk="1" hangingPunct="1"/>
            <a:endParaRPr lang="es-ES_tradnl" sz="2000"/>
          </a:p>
          <a:p>
            <a:pPr algn="ctr" eaLnBrk="1" hangingPunct="1"/>
            <a:r>
              <a:rPr lang="es-ES_tradnl" sz="2400" b="1" u="sng">
                <a:solidFill>
                  <a:srgbClr val="FFFF66"/>
                </a:solidFill>
              </a:rPr>
              <a:t>SOCIALISMO UTÓPICO FRANCES</a:t>
            </a:r>
          </a:p>
          <a:p>
            <a:pPr algn="ctr" eaLnBrk="1" hangingPunct="1"/>
            <a:endParaRPr lang="es-ES_tradnl" sz="2000" u="sng">
              <a:solidFill>
                <a:srgbClr val="FFFF66"/>
              </a:solidFill>
            </a:endParaRPr>
          </a:p>
          <a:p>
            <a:pPr algn="ctr" eaLnBrk="1" hangingPunct="1">
              <a:buFontTx/>
              <a:buChar char="•"/>
            </a:pPr>
            <a:r>
              <a:rPr lang="es-ES_tradnl" sz="2000">
                <a:solidFill>
                  <a:schemeClr val="bg1"/>
                </a:solidFill>
              </a:rPr>
              <a:t> Fueron ante todo ideas de reacción frente </a:t>
            </a:r>
          </a:p>
          <a:p>
            <a:pPr algn="ctr" eaLnBrk="1" hangingPunct="1"/>
            <a:r>
              <a:rPr lang="es-ES_tradnl" sz="2000">
                <a:solidFill>
                  <a:schemeClr val="bg1"/>
                </a:solidFill>
              </a:rPr>
              <a:t> a   las   promesas de bienestar y libertad </a:t>
            </a:r>
          </a:p>
          <a:p>
            <a:pPr algn="ctr" eaLnBrk="1" hangingPunct="1"/>
            <a:r>
              <a:rPr lang="es-ES_tradnl" sz="2000">
                <a:solidFill>
                  <a:schemeClr val="bg1"/>
                </a:solidFill>
              </a:rPr>
              <a:t>proclamados por   la   burguesía y sus </a:t>
            </a:r>
          </a:p>
          <a:p>
            <a:pPr algn="ctr" eaLnBrk="1" hangingPunct="1"/>
            <a:r>
              <a:rPr lang="es-ES_tradnl" sz="2000">
                <a:solidFill>
                  <a:schemeClr val="bg1"/>
                </a:solidFill>
              </a:rPr>
              <a:t>  realizaciones de miseria y pobreza social.</a:t>
            </a:r>
          </a:p>
          <a:p>
            <a:pPr algn="ctr" eaLnBrk="1" hangingPunct="1">
              <a:buFontTx/>
              <a:buChar char="•"/>
            </a:pPr>
            <a:r>
              <a:rPr lang="es-ES_tradnl" sz="2000">
                <a:solidFill>
                  <a:schemeClr val="bg1"/>
                </a:solidFill>
              </a:rPr>
              <a:t> Criticaron la explotación capitalista basada</a:t>
            </a:r>
          </a:p>
          <a:p>
            <a:pPr algn="ctr" eaLnBrk="1" hangingPunct="1"/>
            <a:r>
              <a:rPr lang="es-ES_tradnl" sz="2000">
                <a:solidFill>
                  <a:schemeClr val="bg1"/>
                </a:solidFill>
              </a:rPr>
              <a:t>en la propiedad privada.</a:t>
            </a:r>
          </a:p>
          <a:p>
            <a:pPr algn="ctr" eaLnBrk="1" hangingPunct="1"/>
            <a:endParaRPr lang="es-ES_tradnl" sz="2000">
              <a:solidFill>
                <a:schemeClr val="bg1"/>
              </a:solidFill>
            </a:endParaRPr>
          </a:p>
          <a:p>
            <a:pPr algn="ctr" eaLnBrk="1" hangingPunct="1"/>
            <a:endParaRPr lang="es-ES_tradnl" sz="2000"/>
          </a:p>
          <a:p>
            <a:pPr algn="ctr" eaLnBrk="1" hangingPunct="1"/>
            <a:endParaRPr lang="es-ES" sz="2000"/>
          </a:p>
        </p:txBody>
      </p:sp>
      <p:sp>
        <p:nvSpPr>
          <p:cNvPr id="16388" name="Rectangle 7"/>
          <p:cNvSpPr>
            <a:spLocks noChangeArrowheads="1"/>
          </p:cNvSpPr>
          <p:nvPr/>
        </p:nvSpPr>
        <p:spPr bwMode="auto">
          <a:xfrm>
            <a:off x="2555875" y="3644900"/>
            <a:ext cx="4103688" cy="914400"/>
          </a:xfrm>
          <a:prstGeom prst="rect">
            <a:avLst/>
          </a:prstGeom>
          <a:gradFill rotWithShape="1">
            <a:gsLst>
              <a:gs pos="0">
                <a:srgbClr val="339933"/>
              </a:gs>
              <a:gs pos="100000">
                <a:srgbClr val="184718"/>
              </a:gs>
            </a:gsLst>
            <a:path path="shape">
              <a:fillToRect l="50000" t="50000" r="50000" b="50000"/>
            </a:path>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339933"/>
            </a:extrusionClr>
          </a:sp3d>
        </p:spPr>
        <p:txBody>
          <a:bodyPr wrap="none" anchor="ctr">
            <a:flatTx/>
          </a:bodyPr>
          <a:lstStyle/>
          <a:p>
            <a:pPr algn="ctr" eaLnBrk="1" hangingPunct="1"/>
            <a:r>
              <a:rPr lang="es-ES_tradnl" sz="2400" b="1"/>
              <a:t>LIMITACIONES</a:t>
            </a:r>
            <a:endParaRPr lang="es-ES" sz="2400" b="1"/>
          </a:p>
        </p:txBody>
      </p:sp>
      <p:sp>
        <p:nvSpPr>
          <p:cNvPr id="16389" name="Rectangle 8"/>
          <p:cNvSpPr>
            <a:spLocks noChangeArrowheads="1"/>
          </p:cNvSpPr>
          <p:nvPr/>
        </p:nvSpPr>
        <p:spPr bwMode="auto">
          <a:xfrm>
            <a:off x="1187450" y="5084763"/>
            <a:ext cx="7200900" cy="1008062"/>
          </a:xfrm>
          <a:prstGeom prst="rect">
            <a:avLst/>
          </a:prstGeom>
          <a:gradFill rotWithShape="1">
            <a:gsLst>
              <a:gs pos="0">
                <a:srgbClr val="669900"/>
              </a:gs>
              <a:gs pos="100000">
                <a:srgbClr val="2F4700"/>
              </a:gs>
            </a:gsLst>
            <a:path path="shape">
              <a:fillToRect l="50000" t="50000" r="50000" b="50000"/>
            </a:path>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9900"/>
            </a:extrusionClr>
          </a:sp3d>
        </p:spPr>
        <p:txBody>
          <a:bodyPr wrap="none" anchor="ctr">
            <a:flatTx/>
          </a:bodyPr>
          <a:lstStyle/>
          <a:p>
            <a:pPr algn="ctr" eaLnBrk="1" hangingPunct="1"/>
            <a:r>
              <a:rPr lang="es-ES_tradnl" sz="2000">
                <a:solidFill>
                  <a:schemeClr val="bg1"/>
                </a:solidFill>
              </a:rPr>
              <a:t>Su carácter utópico está en los modos de resolver la </a:t>
            </a:r>
          </a:p>
          <a:p>
            <a:pPr algn="ctr" eaLnBrk="1" hangingPunct="1"/>
            <a:r>
              <a:rPr lang="es-ES_tradnl" sz="2000">
                <a:solidFill>
                  <a:schemeClr val="bg1"/>
                </a:solidFill>
              </a:rPr>
              <a:t>explotación, convencer a los ricos para compartir riquezas.</a:t>
            </a:r>
            <a:endParaRPr lang="es-ES" sz="2000">
              <a:solidFill>
                <a:schemeClr val="bg1"/>
              </a:solidFill>
            </a:endParaRPr>
          </a:p>
        </p:txBody>
      </p:sp>
      <p:sp>
        <p:nvSpPr>
          <p:cNvPr id="16390" name="AutoShape 9"/>
          <p:cNvSpPr>
            <a:spLocks noChangeArrowheads="1"/>
          </p:cNvSpPr>
          <p:nvPr/>
        </p:nvSpPr>
        <p:spPr bwMode="auto">
          <a:xfrm>
            <a:off x="755650" y="1628775"/>
            <a:ext cx="720725" cy="2663825"/>
          </a:xfrm>
          <a:prstGeom prst="curvedRightArrow">
            <a:avLst>
              <a:gd name="adj1" fmla="val 73921"/>
              <a:gd name="adj2" fmla="val 147841"/>
              <a:gd name="adj3" fmla="val 33333"/>
            </a:avLst>
          </a:prstGeom>
          <a:solidFill>
            <a:schemeClr val="tx1"/>
          </a:solidFill>
          <a:ln w="9525">
            <a:solidFill>
              <a:schemeClr val="tx1"/>
            </a:solidFill>
            <a:miter lim="800000"/>
            <a:headEnd/>
            <a:tailEnd/>
          </a:ln>
          <a:effectLst/>
        </p:spPr>
        <p:txBody>
          <a:bodyPr wrap="none" anchor="ctr"/>
          <a:lstStyle/>
          <a:p>
            <a:pPr eaLnBrk="1" hangingPunct="1"/>
            <a:endParaRPr lang="es-ES"/>
          </a:p>
        </p:txBody>
      </p:sp>
      <p:sp>
        <p:nvSpPr>
          <p:cNvPr id="16391" name="AutoShape 11"/>
          <p:cNvSpPr>
            <a:spLocks noChangeArrowheads="1"/>
          </p:cNvSpPr>
          <p:nvPr/>
        </p:nvSpPr>
        <p:spPr bwMode="auto">
          <a:xfrm>
            <a:off x="7596188" y="1628775"/>
            <a:ext cx="792162" cy="2592388"/>
          </a:xfrm>
          <a:prstGeom prst="curvedLeftArrow">
            <a:avLst>
              <a:gd name="adj1" fmla="val 65451"/>
              <a:gd name="adj2" fmla="val 130902"/>
              <a:gd name="adj3" fmla="val 33333"/>
            </a:avLst>
          </a:prstGeom>
          <a:solidFill>
            <a:schemeClr val="tx1"/>
          </a:solidFill>
          <a:ln w="9525">
            <a:solidFill>
              <a:schemeClr val="tx1"/>
            </a:solidFill>
            <a:miter lim="800000"/>
            <a:headEnd/>
            <a:tailEnd/>
          </a:ln>
          <a:effectLst/>
        </p:spPr>
        <p:txBody>
          <a:bodyPr wrap="none" anchor="ctr"/>
          <a:lstStyle/>
          <a:p>
            <a:pPr eaLnBrk="1" hangingPunct="1"/>
            <a:endParaRPr lang="es-E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7" name="Rectangle 3"/>
          <p:cNvSpPr>
            <a:spLocks noGrp="1" noChangeArrowheads="1"/>
          </p:cNvSpPr>
          <p:nvPr>
            <p:ph type="body" idx="1"/>
          </p:nvPr>
        </p:nvSpPr>
        <p:spPr>
          <a:xfrm>
            <a:off x="285720" y="457200"/>
            <a:ext cx="8501122" cy="6096000"/>
          </a:xfrm>
        </p:spPr>
        <p:txBody>
          <a:bodyPr/>
          <a:lstStyle/>
          <a:p>
            <a:pPr algn="just" eaLnBrk="1" hangingPunct="1">
              <a:lnSpc>
                <a:spcPct val="80000"/>
              </a:lnSpc>
              <a:defRPr/>
            </a:pPr>
            <a:r>
              <a:rPr lang="es-ES_tradnl" sz="2800" b="1" dirty="0" smtClean="0">
                <a:effectLst>
                  <a:outerShdw blurRad="38100" dist="38100" dir="2700000" algn="tl">
                    <a:srgbClr val="FFFFFF"/>
                  </a:outerShdw>
                </a:effectLst>
                <a:latin typeface="Times New Roman" pitchFamily="18" charset="0"/>
              </a:rPr>
              <a:t>Es un sistema teórico conceptual que nos proporciona las herramientas para un conocimiento y  valoración crítica de la realidad que permite un enjuiciamiento de cómo debe ser el mundo y qué hacer para conseguirlo. Es una forma de actividad humana de apropiación práctico espiritual de la realidad, que de manera totalizadora establece una relación donde cada elemento es inseparable de los demás. </a:t>
            </a:r>
          </a:p>
          <a:p>
            <a:pPr algn="just" eaLnBrk="1" hangingPunct="1">
              <a:lnSpc>
                <a:spcPct val="80000"/>
              </a:lnSpc>
              <a:buFont typeface="Wingdings" pitchFamily="2" charset="2"/>
              <a:buNone/>
              <a:defRPr/>
            </a:pPr>
            <a:endParaRPr lang="es-ES_tradnl" sz="2800" b="1" dirty="0" smtClean="0">
              <a:effectLst>
                <a:outerShdw blurRad="38100" dist="38100" dir="2700000" algn="tl">
                  <a:srgbClr val="FFFFFF"/>
                </a:outerShdw>
              </a:effectLst>
              <a:latin typeface="Times New Roman" pitchFamily="18" charset="0"/>
            </a:endParaRPr>
          </a:p>
          <a:p>
            <a:pPr algn="just" eaLnBrk="1" hangingPunct="1">
              <a:lnSpc>
                <a:spcPct val="80000"/>
              </a:lnSpc>
              <a:defRPr/>
            </a:pPr>
            <a:r>
              <a:rPr lang="es-ES_tradnl" sz="2800" b="1" dirty="0" smtClean="0">
                <a:effectLst>
                  <a:outerShdw blurRad="38100" dist="38100" dir="2700000" algn="tl">
                    <a:srgbClr val="FFFFFF"/>
                  </a:outerShdw>
                </a:effectLst>
                <a:latin typeface="Times New Roman" pitchFamily="18" charset="0"/>
              </a:rPr>
              <a:t>La filosofía es entonces un tipo de conocimiento específico, una forma de asimilación teórica de la realidad que se expresa en categorías fijadas por la práctica humana como síntesis de toda una época. La filosofía es la apropiación práctica e intelectual del mundo (Marx) de carácter sintético totalizador.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0467">
                                            <p:txEl>
                                              <p:pRg st="0" end="0"/>
                                            </p:txEl>
                                          </p:spTgt>
                                        </p:tgtEl>
                                        <p:attrNameLst>
                                          <p:attrName>style.visibility</p:attrName>
                                        </p:attrNameLst>
                                      </p:cBhvr>
                                      <p:to>
                                        <p:strVal val="visible"/>
                                      </p:to>
                                    </p:set>
                                    <p:anim calcmode="lin" valueType="num">
                                      <p:cBhvr additive="base">
                                        <p:cTn id="7" dur="1000" fill="hold"/>
                                        <p:tgtEl>
                                          <p:spTgt spid="190467">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904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0467">
                                            <p:txEl>
                                              <p:pRg st="2" end="2"/>
                                            </p:txEl>
                                          </p:spTgt>
                                        </p:tgtEl>
                                        <p:attrNameLst>
                                          <p:attrName>style.visibility</p:attrName>
                                        </p:attrNameLst>
                                      </p:cBhvr>
                                      <p:to>
                                        <p:strVal val="visible"/>
                                      </p:to>
                                    </p:set>
                                    <p:anim calcmode="lin" valueType="num">
                                      <p:cBhvr additive="base">
                                        <p:cTn id="13" dur="1000" fill="hold"/>
                                        <p:tgtEl>
                                          <p:spTgt spid="190467">
                                            <p:txEl>
                                              <p:pRg st="2" end="2"/>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19046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7"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p:cNvSpPr>
            <a:spLocks noChangeArrowheads="1"/>
          </p:cNvSpPr>
          <p:nvPr/>
        </p:nvSpPr>
        <p:spPr bwMode="auto">
          <a:xfrm>
            <a:off x="2339975" y="260350"/>
            <a:ext cx="4681538" cy="3816350"/>
          </a:xfrm>
          <a:prstGeom prst="rect">
            <a:avLst/>
          </a:prstGeom>
          <a:solidFill>
            <a:srgbClr val="6699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9900"/>
            </a:extrusionClr>
          </a:sp3d>
        </p:spPr>
        <p:txBody>
          <a:bodyPr wrap="none" anchor="ctr">
            <a:flatTx/>
          </a:bodyPr>
          <a:lstStyle/>
          <a:p>
            <a:pPr algn="ctr" eaLnBrk="1" hangingPunct="1"/>
            <a:endParaRPr lang="es-ES_tradnl" sz="2000"/>
          </a:p>
          <a:p>
            <a:pPr algn="ctr" eaLnBrk="1" hangingPunct="1"/>
            <a:endParaRPr lang="es-ES_tradnl" sz="2000"/>
          </a:p>
          <a:p>
            <a:pPr algn="ctr" eaLnBrk="1" hangingPunct="1"/>
            <a:r>
              <a:rPr lang="es-ES_tradnl" sz="2000" b="1" u="sng">
                <a:solidFill>
                  <a:srgbClr val="FFFF66"/>
                </a:solidFill>
              </a:rPr>
              <a:t>FILOSOFIA CLASICA ALEMANA</a:t>
            </a:r>
          </a:p>
          <a:p>
            <a:pPr algn="ctr" eaLnBrk="1" hangingPunct="1">
              <a:buFontTx/>
              <a:buChar char="•"/>
            </a:pPr>
            <a:r>
              <a:rPr lang="es-ES_tradnl" sz="2000" b="1"/>
              <a:t> </a:t>
            </a:r>
            <a:r>
              <a:rPr lang="es-ES_tradnl" sz="2000" b="1">
                <a:solidFill>
                  <a:schemeClr val="bg1"/>
                </a:solidFill>
              </a:rPr>
              <a:t>Kant y Hegel: Restituyen la         </a:t>
            </a:r>
          </a:p>
          <a:p>
            <a:pPr algn="ctr" eaLnBrk="1" hangingPunct="1"/>
            <a:r>
              <a:rPr lang="es-ES_tradnl" sz="2000" b="1">
                <a:solidFill>
                  <a:schemeClr val="bg1"/>
                </a:solidFill>
              </a:rPr>
              <a:t>          concepción dialéctica del mundo       </a:t>
            </a:r>
          </a:p>
          <a:p>
            <a:pPr algn="ctr" eaLnBrk="1" hangingPunct="1"/>
            <a:r>
              <a:rPr lang="es-ES_tradnl" sz="2000" b="1">
                <a:solidFill>
                  <a:schemeClr val="bg1"/>
                </a:solidFill>
              </a:rPr>
              <a:t>    aunque sobre bases idealistas.    </a:t>
            </a:r>
          </a:p>
          <a:p>
            <a:pPr algn="ctr" eaLnBrk="1" hangingPunct="1">
              <a:buFontTx/>
              <a:buChar char="•"/>
            </a:pPr>
            <a:r>
              <a:rPr lang="es-ES_tradnl" sz="2000" b="1">
                <a:solidFill>
                  <a:schemeClr val="bg1"/>
                </a:solidFill>
              </a:rPr>
              <a:t> Ludwing Feuerbach. Plantea que </a:t>
            </a:r>
          </a:p>
          <a:p>
            <a:pPr algn="ctr" eaLnBrk="1" hangingPunct="1"/>
            <a:r>
              <a:rPr lang="es-ES_tradnl" sz="2000" b="1">
                <a:solidFill>
                  <a:schemeClr val="bg1"/>
                </a:solidFill>
              </a:rPr>
              <a:t>  el pensamiento es el resultado    </a:t>
            </a:r>
          </a:p>
          <a:p>
            <a:pPr algn="ctr" eaLnBrk="1" hangingPunct="1"/>
            <a:r>
              <a:rPr lang="es-ES_tradnl" sz="2000" b="1">
                <a:solidFill>
                  <a:schemeClr val="bg1"/>
                </a:solidFill>
              </a:rPr>
              <a:t>  de la actividad material realizada  </a:t>
            </a:r>
          </a:p>
          <a:p>
            <a:pPr algn="ctr" eaLnBrk="1" hangingPunct="1"/>
            <a:r>
              <a:rPr lang="es-ES_tradnl" sz="2000" b="1">
                <a:solidFill>
                  <a:schemeClr val="bg1"/>
                </a:solidFill>
              </a:rPr>
              <a:t>por un  órgano,  dirigida a           </a:t>
            </a:r>
          </a:p>
          <a:p>
            <a:pPr algn="ctr" eaLnBrk="1" hangingPunct="1"/>
            <a:r>
              <a:rPr lang="es-ES_tradnl" sz="2000" b="1">
                <a:solidFill>
                  <a:schemeClr val="bg1"/>
                </a:solidFill>
              </a:rPr>
              <a:t>  transformar objetos materiales.    </a:t>
            </a:r>
          </a:p>
          <a:p>
            <a:pPr algn="ctr" eaLnBrk="1" hangingPunct="1">
              <a:buFontTx/>
              <a:buChar char="•"/>
            </a:pPr>
            <a:r>
              <a:rPr lang="es-ES_tradnl" sz="2000" b="1">
                <a:solidFill>
                  <a:schemeClr val="bg1"/>
                </a:solidFill>
              </a:rPr>
              <a:t> Critica la religión.                          </a:t>
            </a:r>
          </a:p>
          <a:p>
            <a:pPr algn="ctr" eaLnBrk="1" hangingPunct="1">
              <a:buFontTx/>
              <a:buChar char="•"/>
            </a:pPr>
            <a:r>
              <a:rPr lang="es-ES_tradnl" sz="2000" b="1">
                <a:solidFill>
                  <a:schemeClr val="bg1"/>
                </a:solidFill>
              </a:rPr>
              <a:t> Enfoque materialista.</a:t>
            </a:r>
            <a:r>
              <a:rPr lang="es-ES_tradnl" sz="2000" b="1"/>
              <a:t>                    </a:t>
            </a:r>
          </a:p>
          <a:p>
            <a:pPr algn="ctr" eaLnBrk="1" hangingPunct="1"/>
            <a:r>
              <a:rPr lang="es-ES_tradnl" sz="2000"/>
              <a:t> </a:t>
            </a:r>
          </a:p>
          <a:p>
            <a:pPr algn="ctr" eaLnBrk="1" hangingPunct="1"/>
            <a:endParaRPr lang="es-ES" sz="2000"/>
          </a:p>
        </p:txBody>
      </p:sp>
      <p:sp>
        <p:nvSpPr>
          <p:cNvPr id="17411" name="Rectangle 6"/>
          <p:cNvSpPr>
            <a:spLocks noChangeArrowheads="1"/>
          </p:cNvSpPr>
          <p:nvPr/>
        </p:nvSpPr>
        <p:spPr bwMode="auto">
          <a:xfrm>
            <a:off x="2987675" y="4292600"/>
            <a:ext cx="3240088" cy="360363"/>
          </a:xfrm>
          <a:prstGeom prst="rect">
            <a:avLst/>
          </a:prstGeom>
          <a:solidFill>
            <a:srgbClr val="6699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9900"/>
            </a:extrusionClr>
          </a:sp3d>
        </p:spPr>
        <p:txBody>
          <a:bodyPr wrap="none" anchor="ctr">
            <a:flatTx/>
          </a:bodyPr>
          <a:lstStyle/>
          <a:p>
            <a:pPr algn="ctr" eaLnBrk="1" hangingPunct="1"/>
            <a:r>
              <a:rPr lang="es-ES_tradnl" sz="2000" b="1">
                <a:solidFill>
                  <a:schemeClr val="bg1"/>
                </a:solidFill>
              </a:rPr>
              <a:t>LIMITACIONES</a:t>
            </a:r>
            <a:endParaRPr lang="es-ES" sz="2000" b="1">
              <a:solidFill>
                <a:schemeClr val="bg1"/>
              </a:solidFill>
            </a:endParaRPr>
          </a:p>
        </p:txBody>
      </p:sp>
      <p:sp>
        <p:nvSpPr>
          <p:cNvPr id="17412" name="Rectangle 7"/>
          <p:cNvSpPr>
            <a:spLocks noChangeArrowheads="1"/>
          </p:cNvSpPr>
          <p:nvPr/>
        </p:nvSpPr>
        <p:spPr bwMode="auto">
          <a:xfrm>
            <a:off x="250825" y="4868863"/>
            <a:ext cx="4249738" cy="1728787"/>
          </a:xfrm>
          <a:prstGeom prst="rect">
            <a:avLst/>
          </a:prstGeom>
          <a:solidFill>
            <a:srgbClr val="6699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9900"/>
            </a:extrusionClr>
          </a:sp3d>
        </p:spPr>
        <p:txBody>
          <a:bodyPr wrap="none" anchor="ctr">
            <a:flatTx/>
          </a:bodyPr>
          <a:lstStyle/>
          <a:p>
            <a:pPr algn="ctr" eaLnBrk="1" hangingPunct="1"/>
            <a:endParaRPr lang="es-ES_tradnl" sz="2000" b="1"/>
          </a:p>
          <a:p>
            <a:pPr algn="ctr" eaLnBrk="1" hangingPunct="1"/>
            <a:endParaRPr lang="es-ES_tradnl" sz="2000" b="1"/>
          </a:p>
          <a:p>
            <a:pPr algn="ctr" eaLnBrk="1" hangingPunct="1"/>
            <a:r>
              <a:rPr lang="es-ES_tradnl" sz="2000" b="1"/>
              <a:t>Ver al hombre como ser biológico</a:t>
            </a:r>
          </a:p>
          <a:p>
            <a:pPr algn="ctr" eaLnBrk="1" hangingPunct="1"/>
            <a:r>
              <a:rPr lang="es-ES_tradnl" sz="2000" b="1"/>
              <a:t>natural y abstracto fuera de sus </a:t>
            </a:r>
          </a:p>
          <a:p>
            <a:pPr algn="ctr" eaLnBrk="1" hangingPunct="1"/>
            <a:r>
              <a:rPr lang="es-ES_tradnl" sz="2000" b="1"/>
              <a:t>relaciones sociales. Carácter </a:t>
            </a:r>
          </a:p>
          <a:p>
            <a:pPr algn="ctr" eaLnBrk="1" hangingPunct="1"/>
            <a:r>
              <a:rPr lang="es-ES_tradnl" sz="2000" b="1"/>
              <a:t>antropológico y ahistórico de</a:t>
            </a:r>
          </a:p>
          <a:p>
            <a:pPr algn="ctr" eaLnBrk="1" hangingPunct="1"/>
            <a:r>
              <a:rPr lang="es-ES_tradnl" sz="2000" b="1"/>
              <a:t>su materialismo</a:t>
            </a:r>
          </a:p>
          <a:p>
            <a:pPr algn="ctr" eaLnBrk="1" hangingPunct="1"/>
            <a:endParaRPr lang="es-ES_tradnl" sz="2000" b="1"/>
          </a:p>
          <a:p>
            <a:pPr algn="ctr" eaLnBrk="1" hangingPunct="1"/>
            <a:endParaRPr lang="es-ES" sz="2000" b="1"/>
          </a:p>
        </p:txBody>
      </p:sp>
      <p:sp>
        <p:nvSpPr>
          <p:cNvPr id="17413" name="Rectangle 8"/>
          <p:cNvSpPr>
            <a:spLocks noChangeArrowheads="1"/>
          </p:cNvSpPr>
          <p:nvPr/>
        </p:nvSpPr>
        <p:spPr bwMode="auto">
          <a:xfrm>
            <a:off x="4643438" y="4868863"/>
            <a:ext cx="4249737" cy="1727200"/>
          </a:xfrm>
          <a:prstGeom prst="rect">
            <a:avLst/>
          </a:prstGeom>
          <a:solidFill>
            <a:srgbClr val="6699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9900"/>
            </a:extrusionClr>
          </a:sp3d>
        </p:spPr>
        <p:txBody>
          <a:bodyPr wrap="none" anchor="ctr">
            <a:flatTx/>
          </a:bodyPr>
          <a:lstStyle/>
          <a:p>
            <a:pPr algn="ctr" eaLnBrk="1" hangingPunct="1"/>
            <a:r>
              <a:rPr lang="es-ES" sz="2000" b="1"/>
              <a:t>Base Idealista: </a:t>
            </a:r>
          </a:p>
          <a:p>
            <a:pPr algn="ctr" eaLnBrk="1" hangingPunct="1"/>
            <a:r>
              <a:rPr lang="es-ES" sz="2000" b="1"/>
              <a:t>El desarrollo de la </a:t>
            </a:r>
          </a:p>
          <a:p>
            <a:pPr algn="ctr" eaLnBrk="1" hangingPunct="1"/>
            <a:r>
              <a:rPr lang="es-ES" sz="2000" b="1"/>
              <a:t>realidad se explica como </a:t>
            </a:r>
          </a:p>
          <a:p>
            <a:pPr algn="ctr" eaLnBrk="1" hangingPunct="1"/>
            <a:r>
              <a:rPr lang="es-ES" sz="2000" b="1"/>
              <a:t>desarrollo de la idea absoluta.</a:t>
            </a:r>
          </a:p>
          <a:p>
            <a:pPr algn="ctr" eaLnBrk="1" hangingPunct="1"/>
            <a:endParaRPr lang="es-ES" sz="2000" b="1"/>
          </a:p>
        </p:txBody>
      </p:sp>
      <p:sp>
        <p:nvSpPr>
          <p:cNvPr id="17414" name="AutoShape 9"/>
          <p:cNvSpPr>
            <a:spLocks noChangeArrowheads="1"/>
          </p:cNvSpPr>
          <p:nvPr/>
        </p:nvSpPr>
        <p:spPr bwMode="auto">
          <a:xfrm>
            <a:off x="900113" y="1557338"/>
            <a:ext cx="935037" cy="3168650"/>
          </a:xfrm>
          <a:prstGeom prst="curvedRightArrow">
            <a:avLst>
              <a:gd name="adj1" fmla="val 67776"/>
              <a:gd name="adj2" fmla="val 135552"/>
              <a:gd name="adj3" fmla="val 33333"/>
            </a:avLst>
          </a:prstGeom>
          <a:solidFill>
            <a:srgbClr val="FFFF66"/>
          </a:solidFill>
          <a:ln w="9525">
            <a:solidFill>
              <a:schemeClr val="tx1"/>
            </a:solidFill>
            <a:miter lim="800000"/>
            <a:headEnd/>
            <a:tailEnd/>
          </a:ln>
          <a:effectLst/>
        </p:spPr>
        <p:txBody>
          <a:bodyPr wrap="none" anchor="ctr"/>
          <a:lstStyle/>
          <a:p>
            <a:pPr eaLnBrk="1" hangingPunct="1"/>
            <a:endParaRPr lang="es-ES"/>
          </a:p>
        </p:txBody>
      </p:sp>
      <p:sp>
        <p:nvSpPr>
          <p:cNvPr id="17415" name="AutoShape 10"/>
          <p:cNvSpPr>
            <a:spLocks noChangeArrowheads="1"/>
          </p:cNvSpPr>
          <p:nvPr/>
        </p:nvSpPr>
        <p:spPr bwMode="auto">
          <a:xfrm>
            <a:off x="7667625" y="1412875"/>
            <a:ext cx="865188" cy="3313113"/>
          </a:xfrm>
          <a:prstGeom prst="curvedLeftArrow">
            <a:avLst>
              <a:gd name="adj1" fmla="val 76587"/>
              <a:gd name="adj2" fmla="val 153174"/>
              <a:gd name="adj3" fmla="val 33333"/>
            </a:avLst>
          </a:prstGeom>
          <a:solidFill>
            <a:srgbClr val="FFFF66"/>
          </a:solidFill>
          <a:ln w="9525">
            <a:solidFill>
              <a:schemeClr val="tx1"/>
            </a:solidFill>
            <a:miter lim="800000"/>
            <a:headEnd/>
            <a:tailEnd/>
          </a:ln>
          <a:effectLst/>
        </p:spPr>
        <p:txBody>
          <a:bodyPr wrap="none" anchor="ctr"/>
          <a:lstStyle/>
          <a:p>
            <a:pPr eaLnBrk="1" hangingPunct="1"/>
            <a:endParaRPr lang="es-E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a:spLocks noChangeArrowheads="1"/>
          </p:cNvSpPr>
          <p:nvPr/>
        </p:nvSpPr>
        <p:spPr bwMode="auto">
          <a:xfrm>
            <a:off x="755650" y="260350"/>
            <a:ext cx="7561263" cy="71913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flatTx/>
          </a:bodyPr>
          <a:lstStyle/>
          <a:p>
            <a:pPr algn="ctr" eaLnBrk="1" hangingPunct="1"/>
            <a:r>
              <a:rPr lang="es-ES_tradnl" sz="2000" b="1" dirty="0">
                <a:solidFill>
                  <a:schemeClr val="tx1"/>
                </a:solidFill>
              </a:rPr>
              <a:t>La Filosofía del Marxismo convierte  en ciencia a la Filosofía</a:t>
            </a:r>
            <a:endParaRPr lang="es-ES" sz="2000" b="1" dirty="0">
              <a:solidFill>
                <a:schemeClr val="tx1"/>
              </a:solidFill>
            </a:endParaRPr>
          </a:p>
        </p:txBody>
      </p:sp>
      <p:sp>
        <p:nvSpPr>
          <p:cNvPr id="20483" name="Rectangle 8"/>
          <p:cNvSpPr>
            <a:spLocks noChangeArrowheads="1"/>
          </p:cNvSpPr>
          <p:nvPr/>
        </p:nvSpPr>
        <p:spPr bwMode="auto">
          <a:xfrm>
            <a:off x="684213" y="1557338"/>
            <a:ext cx="7848600" cy="100965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flatTx/>
          </a:bodyPr>
          <a:lstStyle/>
          <a:p>
            <a:pPr algn="ctr" eaLnBrk="1" hangingPunct="1"/>
            <a:r>
              <a:rPr lang="es-ES_tradnl" sz="2000" dirty="0"/>
              <a:t>Aspectos teóricos que demuestren el carácter revolucionario de esta</a:t>
            </a:r>
          </a:p>
          <a:p>
            <a:pPr algn="ctr" eaLnBrk="1" hangingPunct="1"/>
            <a:r>
              <a:rPr lang="es-ES_tradnl" sz="2000" dirty="0"/>
              <a:t>Filosofía Marxista</a:t>
            </a:r>
            <a:endParaRPr lang="es-ES" sz="2000" dirty="0"/>
          </a:p>
        </p:txBody>
      </p:sp>
      <p:sp>
        <p:nvSpPr>
          <p:cNvPr id="20484" name="Rectangle 9"/>
          <p:cNvSpPr>
            <a:spLocks noChangeArrowheads="1"/>
          </p:cNvSpPr>
          <p:nvPr/>
        </p:nvSpPr>
        <p:spPr bwMode="auto">
          <a:xfrm>
            <a:off x="250825" y="3213100"/>
            <a:ext cx="2089150" cy="201612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flatTx/>
          </a:bodyPr>
          <a:lstStyle/>
          <a:p>
            <a:pPr algn="ctr" eaLnBrk="1" hangingPunct="1"/>
            <a:r>
              <a:rPr lang="es-ES_tradnl" sz="2000" dirty="0"/>
              <a:t>Elaboración de la </a:t>
            </a:r>
          </a:p>
          <a:p>
            <a:pPr algn="ctr" eaLnBrk="1" hangingPunct="1"/>
            <a:r>
              <a:rPr lang="es-ES_tradnl" sz="2000" dirty="0"/>
              <a:t>concepción</a:t>
            </a:r>
          </a:p>
          <a:p>
            <a:pPr algn="ctr" eaLnBrk="1" hangingPunct="1"/>
            <a:r>
              <a:rPr lang="es-ES_tradnl" sz="2000" dirty="0"/>
              <a:t>materialista de la</a:t>
            </a:r>
          </a:p>
          <a:p>
            <a:pPr algn="ctr" eaLnBrk="1" hangingPunct="1"/>
            <a:r>
              <a:rPr lang="es-ES_tradnl" sz="2000" dirty="0"/>
              <a:t>historia</a:t>
            </a:r>
            <a:endParaRPr lang="es-ES" sz="2000" dirty="0"/>
          </a:p>
        </p:txBody>
      </p:sp>
      <p:sp>
        <p:nvSpPr>
          <p:cNvPr id="20485" name="Rectangle 12"/>
          <p:cNvSpPr>
            <a:spLocks noChangeArrowheads="1"/>
          </p:cNvSpPr>
          <p:nvPr/>
        </p:nvSpPr>
        <p:spPr bwMode="auto">
          <a:xfrm>
            <a:off x="2484438" y="3213100"/>
            <a:ext cx="2303462" cy="201612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flatTx/>
          </a:bodyPr>
          <a:lstStyle/>
          <a:p>
            <a:pPr algn="ctr" eaLnBrk="1" hangingPunct="1"/>
            <a:r>
              <a:rPr lang="es-ES_tradnl" sz="2000" dirty="0"/>
              <a:t>Unidad indisoluble</a:t>
            </a:r>
          </a:p>
          <a:p>
            <a:pPr algn="ctr" eaLnBrk="1" hangingPunct="1"/>
            <a:r>
              <a:rPr lang="es-ES_tradnl" sz="2000" dirty="0"/>
              <a:t>del materialismo</a:t>
            </a:r>
          </a:p>
          <a:p>
            <a:pPr algn="ctr" eaLnBrk="1" hangingPunct="1"/>
            <a:r>
              <a:rPr lang="es-ES_tradnl" sz="2000" dirty="0"/>
              <a:t>y la </a:t>
            </a:r>
          </a:p>
          <a:p>
            <a:pPr algn="ctr" eaLnBrk="1" hangingPunct="1"/>
            <a:r>
              <a:rPr lang="es-ES_tradnl" sz="2000" dirty="0"/>
              <a:t>dialéctica</a:t>
            </a:r>
            <a:endParaRPr lang="es-ES" sz="2000" dirty="0"/>
          </a:p>
        </p:txBody>
      </p:sp>
      <p:sp>
        <p:nvSpPr>
          <p:cNvPr id="20486" name="Rectangle 13"/>
          <p:cNvSpPr>
            <a:spLocks noChangeArrowheads="1"/>
          </p:cNvSpPr>
          <p:nvPr/>
        </p:nvSpPr>
        <p:spPr bwMode="auto">
          <a:xfrm>
            <a:off x="4932363" y="3213100"/>
            <a:ext cx="1944687" cy="201612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flatTx/>
          </a:bodyPr>
          <a:lstStyle/>
          <a:p>
            <a:pPr algn="ctr" eaLnBrk="1" hangingPunct="1"/>
            <a:r>
              <a:rPr lang="es-ES_tradnl" sz="2000" dirty="0"/>
              <a:t>Delimitación del</a:t>
            </a:r>
          </a:p>
          <a:p>
            <a:pPr algn="ctr" eaLnBrk="1" hangingPunct="1"/>
            <a:r>
              <a:rPr lang="es-ES_tradnl" sz="2000" dirty="0"/>
              <a:t>objeto de </a:t>
            </a:r>
          </a:p>
          <a:p>
            <a:pPr algn="ctr" eaLnBrk="1" hangingPunct="1"/>
            <a:r>
              <a:rPr lang="es-ES_tradnl" sz="2000" dirty="0"/>
              <a:t>estudio </a:t>
            </a:r>
          </a:p>
          <a:p>
            <a:pPr algn="ctr" eaLnBrk="1" hangingPunct="1"/>
            <a:r>
              <a:rPr lang="es-ES_tradnl" sz="2000" dirty="0"/>
              <a:t>de la </a:t>
            </a:r>
          </a:p>
          <a:p>
            <a:pPr algn="ctr" eaLnBrk="1" hangingPunct="1"/>
            <a:r>
              <a:rPr lang="es-ES_tradnl" sz="2000" dirty="0"/>
              <a:t>Filosofía</a:t>
            </a:r>
            <a:endParaRPr lang="es-ES" sz="2000" dirty="0"/>
          </a:p>
        </p:txBody>
      </p:sp>
      <p:sp>
        <p:nvSpPr>
          <p:cNvPr id="20487" name="Rectangle 14"/>
          <p:cNvSpPr>
            <a:spLocks noChangeArrowheads="1"/>
          </p:cNvSpPr>
          <p:nvPr/>
        </p:nvSpPr>
        <p:spPr bwMode="auto">
          <a:xfrm>
            <a:off x="7019925" y="3213100"/>
            <a:ext cx="1800225" cy="201612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flatTx/>
          </a:bodyPr>
          <a:lstStyle/>
          <a:p>
            <a:pPr algn="ctr" eaLnBrk="1" hangingPunct="1"/>
            <a:r>
              <a:rPr lang="es-ES_tradnl" sz="2000" dirty="0"/>
              <a:t>Unidad </a:t>
            </a:r>
          </a:p>
          <a:p>
            <a:pPr algn="ctr" eaLnBrk="1" hangingPunct="1"/>
            <a:r>
              <a:rPr lang="es-ES_tradnl" sz="2000" dirty="0"/>
              <a:t>indisoluble </a:t>
            </a:r>
          </a:p>
          <a:p>
            <a:pPr algn="ctr" eaLnBrk="1" hangingPunct="1"/>
            <a:r>
              <a:rPr lang="es-ES_tradnl" sz="2000" dirty="0"/>
              <a:t>entre</a:t>
            </a:r>
          </a:p>
          <a:p>
            <a:pPr algn="ctr" eaLnBrk="1" hangingPunct="1"/>
            <a:r>
              <a:rPr lang="es-ES_tradnl" sz="2000" dirty="0"/>
              <a:t>teoría y </a:t>
            </a:r>
          </a:p>
          <a:p>
            <a:pPr algn="ctr" eaLnBrk="1" hangingPunct="1"/>
            <a:r>
              <a:rPr lang="es-ES_tradnl" sz="2000" dirty="0"/>
              <a:t>práctica</a:t>
            </a:r>
            <a:endParaRPr lang="es-ES" sz="2000" dirty="0"/>
          </a:p>
        </p:txBody>
      </p:sp>
      <p:sp>
        <p:nvSpPr>
          <p:cNvPr id="20488" name="Line 22"/>
          <p:cNvSpPr>
            <a:spLocks noChangeShapeType="1"/>
          </p:cNvSpPr>
          <p:nvPr/>
        </p:nvSpPr>
        <p:spPr bwMode="auto">
          <a:xfrm>
            <a:off x="1258888" y="2781300"/>
            <a:ext cx="0" cy="358775"/>
          </a:xfrm>
          <a:prstGeom prst="line">
            <a:avLst/>
          </a:prstGeom>
          <a:noFill/>
          <a:ln w="9525">
            <a:solidFill>
              <a:schemeClr val="tx1"/>
            </a:solidFill>
            <a:round/>
            <a:headEnd/>
            <a:tailEnd type="triangle" w="med" len="med"/>
          </a:ln>
          <a:effectLst/>
        </p:spPr>
        <p:txBody>
          <a:bodyPr/>
          <a:lstStyle/>
          <a:p>
            <a:endParaRPr lang="es-ES"/>
          </a:p>
        </p:txBody>
      </p:sp>
      <p:sp>
        <p:nvSpPr>
          <p:cNvPr id="20489" name="Line 39"/>
          <p:cNvSpPr>
            <a:spLocks noChangeShapeType="1"/>
          </p:cNvSpPr>
          <p:nvPr/>
        </p:nvSpPr>
        <p:spPr bwMode="auto">
          <a:xfrm>
            <a:off x="3563938" y="2708275"/>
            <a:ext cx="0" cy="360363"/>
          </a:xfrm>
          <a:prstGeom prst="line">
            <a:avLst/>
          </a:prstGeom>
          <a:noFill/>
          <a:ln w="9525">
            <a:solidFill>
              <a:schemeClr val="tx1"/>
            </a:solidFill>
            <a:round/>
            <a:headEnd/>
            <a:tailEnd type="triangle" w="med" len="med"/>
          </a:ln>
          <a:effectLst/>
        </p:spPr>
        <p:txBody>
          <a:bodyPr/>
          <a:lstStyle/>
          <a:p>
            <a:endParaRPr lang="es-ES"/>
          </a:p>
        </p:txBody>
      </p:sp>
      <p:sp>
        <p:nvSpPr>
          <p:cNvPr id="20490" name="Line 40"/>
          <p:cNvSpPr>
            <a:spLocks noChangeShapeType="1"/>
          </p:cNvSpPr>
          <p:nvPr/>
        </p:nvSpPr>
        <p:spPr bwMode="auto">
          <a:xfrm>
            <a:off x="5867400" y="2708275"/>
            <a:ext cx="0" cy="360363"/>
          </a:xfrm>
          <a:prstGeom prst="line">
            <a:avLst/>
          </a:prstGeom>
          <a:noFill/>
          <a:ln w="9525">
            <a:solidFill>
              <a:schemeClr val="tx1"/>
            </a:solidFill>
            <a:round/>
            <a:headEnd/>
            <a:tailEnd type="triangle" w="med" len="med"/>
          </a:ln>
          <a:effectLst/>
        </p:spPr>
        <p:txBody>
          <a:bodyPr/>
          <a:lstStyle/>
          <a:p>
            <a:endParaRPr lang="es-ES"/>
          </a:p>
        </p:txBody>
      </p:sp>
      <p:sp>
        <p:nvSpPr>
          <p:cNvPr id="20491" name="Line 41"/>
          <p:cNvSpPr>
            <a:spLocks noChangeShapeType="1"/>
          </p:cNvSpPr>
          <p:nvPr/>
        </p:nvSpPr>
        <p:spPr bwMode="auto">
          <a:xfrm>
            <a:off x="7812088" y="2708275"/>
            <a:ext cx="0" cy="360363"/>
          </a:xfrm>
          <a:prstGeom prst="line">
            <a:avLst/>
          </a:prstGeom>
          <a:noFill/>
          <a:ln w="9525">
            <a:solidFill>
              <a:schemeClr val="tx1"/>
            </a:solidFill>
            <a:round/>
            <a:headEnd/>
            <a:tailEnd type="triangle" w="med" len="med"/>
          </a:ln>
          <a:effectLst/>
        </p:spPr>
        <p:txBody>
          <a:bodyPr/>
          <a:lstStyle/>
          <a:p>
            <a:endParaRPr lang="es-ES"/>
          </a:p>
        </p:txBody>
      </p:sp>
      <p:sp>
        <p:nvSpPr>
          <p:cNvPr id="20492" name="AutoShape 42"/>
          <p:cNvSpPr>
            <a:spLocks noChangeArrowheads="1"/>
          </p:cNvSpPr>
          <p:nvPr/>
        </p:nvSpPr>
        <p:spPr bwMode="auto">
          <a:xfrm>
            <a:off x="8532813" y="620713"/>
            <a:ext cx="360362" cy="792162"/>
          </a:xfrm>
          <a:prstGeom prst="curvedLeftArrow">
            <a:avLst>
              <a:gd name="adj1" fmla="val 43965"/>
              <a:gd name="adj2" fmla="val 87930"/>
              <a:gd name="adj3" fmla="val 33333"/>
            </a:avLst>
          </a:prstGeom>
          <a:solidFill>
            <a:schemeClr val="tx1"/>
          </a:solidFill>
          <a:ln w="9525">
            <a:solidFill>
              <a:schemeClr val="tx1"/>
            </a:solidFill>
            <a:miter lim="800000"/>
            <a:headEnd/>
            <a:tailEnd/>
          </a:ln>
          <a:effectLst/>
        </p:spPr>
        <p:txBody>
          <a:bodyPr wrap="none" anchor="ctr"/>
          <a:lstStyle/>
          <a:p>
            <a:pPr eaLnBrk="1" hangingPunct="1"/>
            <a:endParaRPr lang="es-ES"/>
          </a:p>
        </p:txBody>
      </p:sp>
      <p:sp>
        <p:nvSpPr>
          <p:cNvPr id="20493" name="AutoShape 44"/>
          <p:cNvSpPr>
            <a:spLocks noChangeArrowheads="1"/>
          </p:cNvSpPr>
          <p:nvPr/>
        </p:nvSpPr>
        <p:spPr bwMode="auto">
          <a:xfrm>
            <a:off x="250825" y="620713"/>
            <a:ext cx="288925" cy="936625"/>
          </a:xfrm>
          <a:prstGeom prst="curvedRightArrow">
            <a:avLst>
              <a:gd name="adj1" fmla="val 64835"/>
              <a:gd name="adj2" fmla="val 129670"/>
              <a:gd name="adj3" fmla="val 33333"/>
            </a:avLst>
          </a:prstGeom>
          <a:solidFill>
            <a:schemeClr val="tx1"/>
          </a:solidFill>
          <a:ln w="9525">
            <a:solidFill>
              <a:schemeClr val="tx1"/>
            </a:solidFill>
            <a:miter lim="800000"/>
            <a:headEnd/>
            <a:tailEnd/>
          </a:ln>
          <a:effectLst/>
        </p:spPr>
        <p:txBody>
          <a:bodyPr wrap="none" anchor="ctr"/>
          <a:lstStyle/>
          <a:p>
            <a:pPr eaLnBrk="1" hangingPunct="1"/>
            <a:endParaRPr lang="es-ES"/>
          </a:p>
        </p:txBody>
      </p:sp>
      <p:sp>
        <p:nvSpPr>
          <p:cNvPr id="20494" name="Rectangle 45"/>
          <p:cNvSpPr>
            <a:spLocks noChangeArrowheads="1"/>
          </p:cNvSpPr>
          <p:nvPr/>
        </p:nvSpPr>
        <p:spPr bwMode="auto">
          <a:xfrm>
            <a:off x="827088" y="5589588"/>
            <a:ext cx="7705725" cy="93662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flatTx/>
          </a:bodyPr>
          <a:lstStyle/>
          <a:p>
            <a:pPr algn="ctr" eaLnBrk="1" hangingPunct="1"/>
            <a:r>
              <a:rPr lang="es-ES_tradnl" sz="2000" b="1" dirty="0">
                <a:solidFill>
                  <a:schemeClr val="tx1"/>
                </a:solidFill>
              </a:rPr>
              <a:t>Filosofía Marxista: </a:t>
            </a:r>
            <a:r>
              <a:rPr lang="es-ES_tradnl" sz="2000" b="1" dirty="0"/>
              <a:t>Instrumento teórico práctico para la </a:t>
            </a:r>
          </a:p>
          <a:p>
            <a:pPr algn="ctr" eaLnBrk="1" hangingPunct="1"/>
            <a:r>
              <a:rPr lang="es-ES_tradnl" sz="2000" b="1" dirty="0"/>
              <a:t>interpretación y transformación revolucionaria del mundo.</a:t>
            </a:r>
            <a:endParaRPr lang="es-ES" sz="2000" b="1"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a:spLocks noChangeArrowheads="1"/>
          </p:cNvSpPr>
          <p:nvPr/>
        </p:nvSpPr>
        <p:spPr bwMode="auto">
          <a:xfrm>
            <a:off x="395288" y="3068638"/>
            <a:ext cx="3240087" cy="129698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flatTx/>
          </a:bodyPr>
          <a:lstStyle/>
          <a:p>
            <a:pPr algn="ctr" eaLnBrk="1" hangingPunct="1"/>
            <a:r>
              <a:rPr lang="es-ES_tradnl" sz="2000" dirty="0"/>
              <a:t>Del Capitalismo Industrial </a:t>
            </a:r>
          </a:p>
          <a:p>
            <a:pPr algn="ctr" eaLnBrk="1" hangingPunct="1"/>
            <a:r>
              <a:rPr lang="es-ES_tradnl" sz="2000" dirty="0"/>
              <a:t>o de libre concurrencia</a:t>
            </a:r>
            <a:endParaRPr lang="es-ES" sz="2000" dirty="0"/>
          </a:p>
        </p:txBody>
      </p:sp>
      <p:sp>
        <p:nvSpPr>
          <p:cNvPr id="21507" name="Rectangle 7"/>
          <p:cNvSpPr>
            <a:spLocks noChangeArrowheads="1"/>
          </p:cNvSpPr>
          <p:nvPr/>
        </p:nvSpPr>
        <p:spPr bwMode="auto">
          <a:xfrm>
            <a:off x="5435600" y="3068638"/>
            <a:ext cx="3241675" cy="1203325"/>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flatTx/>
          </a:bodyPr>
          <a:lstStyle/>
          <a:p>
            <a:pPr algn="ctr" eaLnBrk="1" hangingPunct="1"/>
            <a:r>
              <a:rPr lang="es-ES_tradnl" sz="2000" dirty="0"/>
              <a:t>al Capitalismo Monopolista</a:t>
            </a:r>
          </a:p>
          <a:p>
            <a:pPr algn="ctr" eaLnBrk="1" hangingPunct="1"/>
            <a:r>
              <a:rPr lang="es-ES_tradnl" sz="2000" dirty="0"/>
              <a:t> o Imperialismo</a:t>
            </a:r>
            <a:endParaRPr lang="es-ES" sz="2000" dirty="0"/>
          </a:p>
        </p:txBody>
      </p:sp>
      <p:sp>
        <p:nvSpPr>
          <p:cNvPr id="21508" name="Rectangle 10"/>
          <p:cNvSpPr>
            <a:spLocks noChangeArrowheads="1"/>
          </p:cNvSpPr>
          <p:nvPr/>
        </p:nvSpPr>
        <p:spPr bwMode="auto">
          <a:xfrm>
            <a:off x="395288" y="620713"/>
            <a:ext cx="8353425" cy="12954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flatTx/>
          </a:bodyPr>
          <a:lstStyle/>
          <a:p>
            <a:pPr algn="ctr" eaLnBrk="1" hangingPunct="1"/>
            <a:endParaRPr lang="es-ES_tradnl" sz="2000" dirty="0"/>
          </a:p>
          <a:p>
            <a:pPr algn="ctr" eaLnBrk="1" hangingPunct="1"/>
            <a:r>
              <a:rPr lang="es-ES_tradnl" sz="2000" dirty="0"/>
              <a:t>Condiciones históricas nuevas a finales del siglo XIX y principios </a:t>
            </a:r>
          </a:p>
          <a:p>
            <a:pPr algn="ctr" eaLnBrk="1" hangingPunct="1"/>
            <a:r>
              <a:rPr lang="es-ES_tradnl" sz="2000" dirty="0"/>
              <a:t>del siglo XX hacen que el capitalismo transite hacia una nueva etapa de </a:t>
            </a:r>
          </a:p>
          <a:p>
            <a:pPr algn="ctr" eaLnBrk="1" hangingPunct="1"/>
            <a:r>
              <a:rPr lang="es-ES_tradnl" sz="2000" dirty="0"/>
              <a:t>su desarrollo histórico.</a:t>
            </a:r>
          </a:p>
          <a:p>
            <a:pPr algn="ctr" eaLnBrk="1" hangingPunct="1"/>
            <a:endParaRPr lang="es-ES" sz="2000" dirty="0"/>
          </a:p>
        </p:txBody>
      </p:sp>
      <p:sp>
        <p:nvSpPr>
          <p:cNvPr id="21509" name="AutoShape 12"/>
          <p:cNvSpPr>
            <a:spLocks noChangeArrowheads="1"/>
          </p:cNvSpPr>
          <p:nvPr/>
        </p:nvSpPr>
        <p:spPr bwMode="auto">
          <a:xfrm>
            <a:off x="3851275" y="2276475"/>
            <a:ext cx="1368425" cy="2808288"/>
          </a:xfrm>
          <a:prstGeom prst="leftRightArrowCallout">
            <a:avLst>
              <a:gd name="adj1" fmla="val 43020"/>
              <a:gd name="adj2" fmla="val 51305"/>
              <a:gd name="adj3" fmla="val 12532"/>
              <a:gd name="adj4" fmla="val 50000"/>
            </a:avLst>
          </a:prstGeom>
          <a:solidFill>
            <a:schemeClr val="tx2"/>
          </a:solidFill>
          <a:ln w="9525">
            <a:solidFill>
              <a:schemeClr val="tx1"/>
            </a:solidFill>
            <a:miter lim="800000"/>
            <a:headEnd/>
            <a:tailEnd/>
          </a:ln>
          <a:effectLst/>
        </p:spPr>
        <p:txBody>
          <a:bodyPr wrap="none" anchor="ctr"/>
          <a:lstStyle/>
          <a:p>
            <a:pPr eaLnBrk="1" hangingPunct="1"/>
            <a:endParaRPr lang="es-ES"/>
          </a:p>
        </p:txBody>
      </p:sp>
      <p:sp>
        <p:nvSpPr>
          <p:cNvPr id="21510" name="Rectangle 13"/>
          <p:cNvSpPr>
            <a:spLocks noChangeArrowheads="1"/>
          </p:cNvSpPr>
          <p:nvPr/>
        </p:nvSpPr>
        <p:spPr bwMode="auto">
          <a:xfrm>
            <a:off x="468313" y="5445125"/>
            <a:ext cx="8207375" cy="1057275"/>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flatTx/>
          </a:bodyPr>
          <a:lstStyle/>
          <a:p>
            <a:pPr algn="ctr" eaLnBrk="1" hangingPunct="1"/>
            <a:r>
              <a:rPr lang="es-ES_tradnl" sz="2000" dirty="0"/>
              <a:t>Es la época en que Lenin desarrolla creadoramente</a:t>
            </a:r>
          </a:p>
          <a:p>
            <a:pPr algn="ctr" eaLnBrk="1" hangingPunct="1"/>
            <a:r>
              <a:rPr lang="es-ES_tradnl" sz="2000" dirty="0"/>
              <a:t>al Marxismo</a:t>
            </a:r>
            <a:endParaRPr lang="es-ES" sz="20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ChangeArrowheads="1"/>
          </p:cNvSpPr>
          <p:nvPr/>
        </p:nvSpPr>
        <p:spPr bwMode="auto">
          <a:xfrm>
            <a:off x="1979613" y="333375"/>
            <a:ext cx="5472112" cy="1296988"/>
          </a:xfrm>
          <a:prstGeom prst="rect">
            <a:avLst/>
          </a:prstGeom>
          <a:gradFill rotWithShape="1">
            <a:gsLst>
              <a:gs pos="0">
                <a:srgbClr val="663300"/>
              </a:gs>
              <a:gs pos="100000">
                <a:srgbClr val="2F1800"/>
              </a:gs>
            </a:gsLst>
            <a:path path="rect">
              <a:fillToRect r="100000" b="100000"/>
            </a:path>
          </a:gradFill>
          <a:ln w="9525">
            <a:solidFill>
              <a:schemeClr val="tx1"/>
            </a:solidFill>
            <a:miter lim="800000"/>
            <a:headEnd/>
            <a:tailEnd/>
          </a:ln>
          <a:effectLst/>
        </p:spPr>
        <p:txBody>
          <a:bodyPr wrap="none" anchor="ctr"/>
          <a:lstStyle/>
          <a:p>
            <a:pPr algn="ctr" eaLnBrk="1" hangingPunct="1"/>
            <a:r>
              <a:rPr lang="es-ES_tradnl" sz="2000" b="1">
                <a:solidFill>
                  <a:srgbClr val="FFFF66"/>
                </a:solidFill>
              </a:rPr>
              <a:t>Principales aportes de Lenin al desarrollo</a:t>
            </a:r>
          </a:p>
          <a:p>
            <a:pPr algn="ctr" eaLnBrk="1" hangingPunct="1"/>
            <a:r>
              <a:rPr lang="es-ES_tradnl" sz="2000" b="1">
                <a:solidFill>
                  <a:srgbClr val="FFFF66"/>
                </a:solidFill>
              </a:rPr>
              <a:t>de la Filosofía </a:t>
            </a:r>
            <a:endParaRPr lang="es-ES" sz="2000" b="1">
              <a:solidFill>
                <a:srgbClr val="FFFF66"/>
              </a:solidFill>
            </a:endParaRPr>
          </a:p>
        </p:txBody>
      </p:sp>
      <p:sp>
        <p:nvSpPr>
          <p:cNvPr id="22531" name="Rectangle 6"/>
          <p:cNvSpPr>
            <a:spLocks noChangeArrowheads="1"/>
          </p:cNvSpPr>
          <p:nvPr/>
        </p:nvSpPr>
        <p:spPr bwMode="auto">
          <a:xfrm>
            <a:off x="468313" y="2060575"/>
            <a:ext cx="8351837" cy="936625"/>
          </a:xfrm>
          <a:prstGeom prst="rect">
            <a:avLst/>
          </a:prstGeom>
          <a:gradFill rotWithShape="1">
            <a:gsLst>
              <a:gs pos="0">
                <a:srgbClr val="663300"/>
              </a:gs>
              <a:gs pos="100000">
                <a:srgbClr val="2F1800"/>
              </a:gs>
            </a:gsLst>
            <a:path path="rect">
              <a:fillToRect r="100000" b="100000"/>
            </a:path>
          </a:gradFill>
          <a:ln w="9525">
            <a:solidFill>
              <a:schemeClr val="tx1"/>
            </a:solidFill>
            <a:miter lim="800000"/>
            <a:headEnd/>
            <a:tailEnd/>
          </a:ln>
          <a:effectLst/>
        </p:spPr>
        <p:txBody>
          <a:bodyPr wrap="none" anchor="ctr"/>
          <a:lstStyle/>
          <a:p>
            <a:pPr algn="ctr" eaLnBrk="1" hangingPunct="1"/>
            <a:r>
              <a:rPr lang="es-ES_tradnl" sz="2000">
                <a:solidFill>
                  <a:schemeClr val="bg1"/>
                </a:solidFill>
              </a:rPr>
              <a:t>Enriquece la teoría Marxista del conocimiento en correspondencia </a:t>
            </a:r>
          </a:p>
          <a:p>
            <a:pPr algn="ctr" eaLnBrk="1" hangingPunct="1"/>
            <a:r>
              <a:rPr lang="es-ES_tradnl" sz="2000">
                <a:solidFill>
                  <a:schemeClr val="bg1"/>
                </a:solidFill>
              </a:rPr>
              <a:t>con los nuevos descubrimientos de la ciencia.</a:t>
            </a:r>
            <a:endParaRPr lang="es-ES" sz="2000">
              <a:solidFill>
                <a:schemeClr val="bg1"/>
              </a:solidFill>
            </a:endParaRPr>
          </a:p>
        </p:txBody>
      </p:sp>
      <p:sp>
        <p:nvSpPr>
          <p:cNvPr id="22532" name="Rectangle 7"/>
          <p:cNvSpPr>
            <a:spLocks noChangeArrowheads="1"/>
          </p:cNvSpPr>
          <p:nvPr/>
        </p:nvSpPr>
        <p:spPr bwMode="auto">
          <a:xfrm>
            <a:off x="468313" y="3213100"/>
            <a:ext cx="8351837" cy="936625"/>
          </a:xfrm>
          <a:prstGeom prst="rect">
            <a:avLst/>
          </a:prstGeom>
          <a:gradFill rotWithShape="1">
            <a:gsLst>
              <a:gs pos="0">
                <a:srgbClr val="663300"/>
              </a:gs>
              <a:gs pos="100000">
                <a:srgbClr val="2F1800"/>
              </a:gs>
            </a:gsLst>
            <a:path path="rect">
              <a:fillToRect r="100000" b="100000"/>
            </a:path>
          </a:gradFill>
          <a:ln w="9525">
            <a:solidFill>
              <a:schemeClr val="tx1"/>
            </a:solidFill>
            <a:miter lim="800000"/>
            <a:headEnd/>
            <a:tailEnd/>
          </a:ln>
          <a:effectLst/>
        </p:spPr>
        <p:txBody>
          <a:bodyPr wrap="none" anchor="ctr"/>
          <a:lstStyle/>
          <a:p>
            <a:pPr algn="ctr" eaLnBrk="1" hangingPunct="1"/>
            <a:r>
              <a:rPr lang="es-ES_tradnl" sz="2000">
                <a:solidFill>
                  <a:schemeClr val="bg1"/>
                </a:solidFill>
              </a:rPr>
              <a:t>Enriquece y desarrolla la teoría de la Revolución social y su realización </a:t>
            </a:r>
          </a:p>
          <a:p>
            <a:pPr algn="ctr" eaLnBrk="1" hangingPunct="1"/>
            <a:r>
              <a:rPr lang="es-ES_tradnl" sz="2000">
                <a:solidFill>
                  <a:schemeClr val="bg1"/>
                </a:solidFill>
              </a:rPr>
              <a:t>en la Revolución Socialista</a:t>
            </a:r>
            <a:endParaRPr lang="es-ES" sz="2000">
              <a:solidFill>
                <a:schemeClr val="bg1"/>
              </a:solidFill>
            </a:endParaRPr>
          </a:p>
        </p:txBody>
      </p:sp>
      <p:sp>
        <p:nvSpPr>
          <p:cNvPr id="22533" name="Rectangle 8"/>
          <p:cNvSpPr>
            <a:spLocks noChangeArrowheads="1"/>
          </p:cNvSpPr>
          <p:nvPr/>
        </p:nvSpPr>
        <p:spPr bwMode="auto">
          <a:xfrm>
            <a:off x="468313" y="4437063"/>
            <a:ext cx="8351837" cy="936625"/>
          </a:xfrm>
          <a:prstGeom prst="rect">
            <a:avLst/>
          </a:prstGeom>
          <a:gradFill rotWithShape="1">
            <a:gsLst>
              <a:gs pos="0">
                <a:srgbClr val="663300"/>
              </a:gs>
              <a:gs pos="100000">
                <a:srgbClr val="2F1800"/>
              </a:gs>
            </a:gsLst>
            <a:path path="rect">
              <a:fillToRect r="100000" b="100000"/>
            </a:path>
          </a:gradFill>
          <a:ln w="9525">
            <a:solidFill>
              <a:schemeClr val="tx1"/>
            </a:solidFill>
            <a:miter lim="800000"/>
            <a:headEnd/>
            <a:tailEnd/>
          </a:ln>
          <a:effectLst/>
        </p:spPr>
        <p:txBody>
          <a:bodyPr wrap="none" anchor="ctr"/>
          <a:lstStyle/>
          <a:p>
            <a:pPr algn="ctr" eaLnBrk="1" hangingPunct="1"/>
            <a:r>
              <a:rPr lang="es-ES_tradnl" sz="2000">
                <a:solidFill>
                  <a:schemeClr val="bg1"/>
                </a:solidFill>
              </a:rPr>
              <a:t>Desarrolla la teoría del partido único para la dirección de la </a:t>
            </a:r>
          </a:p>
          <a:p>
            <a:pPr algn="ctr" eaLnBrk="1" hangingPunct="1"/>
            <a:r>
              <a:rPr lang="es-ES_tradnl" sz="2000">
                <a:solidFill>
                  <a:schemeClr val="bg1"/>
                </a:solidFill>
              </a:rPr>
              <a:t>Revolución social.</a:t>
            </a:r>
            <a:endParaRPr lang="es-ES" sz="2000">
              <a:solidFill>
                <a:schemeClr val="bg1"/>
              </a:solidFill>
            </a:endParaRPr>
          </a:p>
        </p:txBody>
      </p:sp>
      <p:sp>
        <p:nvSpPr>
          <p:cNvPr id="22534" name="Rectangle 12"/>
          <p:cNvSpPr>
            <a:spLocks noChangeArrowheads="1"/>
          </p:cNvSpPr>
          <p:nvPr/>
        </p:nvSpPr>
        <p:spPr bwMode="auto">
          <a:xfrm>
            <a:off x="468313" y="5661025"/>
            <a:ext cx="8351837" cy="936625"/>
          </a:xfrm>
          <a:prstGeom prst="rect">
            <a:avLst/>
          </a:prstGeom>
          <a:gradFill rotWithShape="1">
            <a:gsLst>
              <a:gs pos="0">
                <a:srgbClr val="663300"/>
              </a:gs>
              <a:gs pos="100000">
                <a:srgbClr val="2F1800"/>
              </a:gs>
            </a:gsLst>
            <a:path path="rect">
              <a:fillToRect r="100000" b="100000"/>
            </a:path>
          </a:gradFill>
          <a:ln w="9525">
            <a:solidFill>
              <a:schemeClr val="tx1"/>
            </a:solidFill>
            <a:miter lim="800000"/>
            <a:headEnd/>
            <a:tailEnd/>
          </a:ln>
          <a:effectLst/>
        </p:spPr>
        <p:txBody>
          <a:bodyPr wrap="none" anchor="ctr"/>
          <a:lstStyle/>
          <a:p>
            <a:pPr algn="ctr" eaLnBrk="1" hangingPunct="1"/>
            <a:r>
              <a:rPr lang="es-ES_tradnl" sz="2000">
                <a:solidFill>
                  <a:schemeClr val="bg1"/>
                </a:solidFill>
              </a:rPr>
              <a:t>Desarrolla la teoría del Imperialismo como Fase Superior del Capitalismo</a:t>
            </a:r>
            <a:endParaRPr lang="es-ES" sz="2000">
              <a:solidFill>
                <a:schemeClr val="bg1"/>
              </a:solidFill>
            </a:endParaRPr>
          </a:p>
        </p:txBody>
      </p:sp>
      <p:sp>
        <p:nvSpPr>
          <p:cNvPr id="22535" name="AutoShape 14"/>
          <p:cNvSpPr>
            <a:spLocks noChangeArrowheads="1"/>
          </p:cNvSpPr>
          <p:nvPr/>
        </p:nvSpPr>
        <p:spPr bwMode="auto">
          <a:xfrm>
            <a:off x="7812088" y="620713"/>
            <a:ext cx="792162" cy="1223962"/>
          </a:xfrm>
          <a:prstGeom prst="curvedLeftArrow">
            <a:avLst>
              <a:gd name="adj1" fmla="val 30902"/>
              <a:gd name="adj2" fmla="val 61804"/>
              <a:gd name="adj3" fmla="val 33333"/>
            </a:avLst>
          </a:prstGeom>
          <a:solidFill>
            <a:srgbClr val="FFFF66"/>
          </a:solidFill>
          <a:ln w="9525">
            <a:solidFill>
              <a:schemeClr val="tx1"/>
            </a:solidFill>
            <a:miter lim="800000"/>
            <a:headEnd/>
            <a:tailEnd/>
          </a:ln>
          <a:effectLst/>
        </p:spPr>
        <p:txBody>
          <a:bodyPr wrap="none" anchor="ctr"/>
          <a:lstStyle/>
          <a:p>
            <a:pPr algn="ctr" eaLnBrk="1" hangingPunct="1"/>
            <a:endParaRPr lang="en-US">
              <a:solidFill>
                <a:srgbClr val="FFFF66"/>
              </a:solidFill>
            </a:endParaRPr>
          </a:p>
        </p:txBody>
      </p:sp>
      <p:sp>
        <p:nvSpPr>
          <p:cNvPr id="22536" name="AutoShape 15"/>
          <p:cNvSpPr>
            <a:spLocks noChangeArrowheads="1"/>
          </p:cNvSpPr>
          <p:nvPr/>
        </p:nvSpPr>
        <p:spPr bwMode="auto">
          <a:xfrm>
            <a:off x="971550" y="620713"/>
            <a:ext cx="647700" cy="1223962"/>
          </a:xfrm>
          <a:prstGeom prst="curvedRightArrow">
            <a:avLst>
              <a:gd name="adj1" fmla="val 37794"/>
              <a:gd name="adj2" fmla="val 75588"/>
              <a:gd name="adj3" fmla="val 33333"/>
            </a:avLst>
          </a:prstGeom>
          <a:solidFill>
            <a:srgbClr val="FFFF66"/>
          </a:solidFill>
          <a:ln w="9525">
            <a:solidFill>
              <a:schemeClr val="tx1"/>
            </a:solidFill>
            <a:miter lim="800000"/>
            <a:headEnd/>
            <a:tailEnd/>
          </a:ln>
          <a:effectLst/>
        </p:spPr>
        <p:txBody>
          <a:bodyPr wrap="none" anchor="ctr"/>
          <a:lstStyle/>
          <a:p>
            <a:pPr eaLnBrk="1" hangingPunct="1"/>
            <a:endParaRPr lang="es-E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14282" y="428604"/>
            <a:ext cx="8643998" cy="20005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609850" algn="l"/>
                <a:tab pos="5491163" algn="l"/>
              </a:tabLst>
            </a:pPr>
            <a:r>
              <a:rPr kumimoji="0" lang="es-ES" sz="2800" b="1" i="0" u="none" strike="noStrike" cap="none" normalizeH="0" baseline="0" dirty="0" smtClean="0">
                <a:ln>
                  <a:noFill/>
                </a:ln>
                <a:effectLst/>
                <a:latin typeface="Arial" pitchFamily="34" charset="0"/>
                <a:ea typeface="Times New Roman" pitchFamily="18" charset="0"/>
                <a:cs typeface="Arial" pitchFamily="34" charset="0"/>
              </a:rPr>
              <a:t>ESTUDIO INDEPENDIENTE</a:t>
            </a:r>
          </a:p>
          <a:p>
            <a:pPr marL="0" marR="0" lvl="0" indent="0" algn="just" defTabSz="914400" rtl="0" eaLnBrk="1" fontAlgn="base" latinLnBrk="0" hangingPunct="1">
              <a:lnSpc>
                <a:spcPct val="100000"/>
              </a:lnSpc>
              <a:spcBef>
                <a:spcPct val="0"/>
              </a:spcBef>
              <a:spcAft>
                <a:spcPct val="0"/>
              </a:spcAft>
              <a:buClrTx/>
              <a:buSzTx/>
              <a:buFontTx/>
              <a:buNone/>
              <a:tabLst>
                <a:tab pos="2609850" algn="l"/>
                <a:tab pos="5491163" algn="l"/>
              </a:tabLst>
            </a:pPr>
            <a:endParaRPr lang="es-ES" sz="2400"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2609850" algn="l"/>
                <a:tab pos="5491163" algn="l"/>
              </a:tabLst>
            </a:pPr>
            <a:r>
              <a:rPr kumimoji="0" lang="es-E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Argumentar por qué la filosofía marxista es un sistema abierto y en desarrollo, tomando en consideración la etapa leninista y su desarrollo contemporáneo.</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214282" y="2786058"/>
            <a:ext cx="8715436"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s-E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BIBLIOGRAFÍA</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Diccionario Filosófico.</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MX"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V.I Lenin:” Las tres fuentes y las tres partes integrantes del marxismo”. En obras escogidas en 12 tomos, tomo 5. (</a:t>
            </a:r>
            <a:r>
              <a:rPr kumimoji="0" lang="es-MX"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preg</a:t>
            </a:r>
            <a:r>
              <a:rPr kumimoji="0" lang="es-MX"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MX"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Lecciones de Filosofía Marxista Leninista Tomo I, Introducción de Pablo Guadarrama González y el </a:t>
            </a:r>
            <a:r>
              <a:rPr kumimoji="0" lang="es-MX"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epig</a:t>
            </a:r>
            <a:r>
              <a:rPr kumimoji="0" lang="es-MX"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2.5 (</a:t>
            </a:r>
            <a:r>
              <a:rPr kumimoji="0" lang="es-E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págs. 141-157).</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Filosofía y Sociedad Tomo I  págs. 285-289.</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MX"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Lecciones de Filosofía Marxista Leninista  Tomo I  Sección I “La especificidad del conocimiento filosófico”, epígrafes orientados.</a:t>
            </a:r>
            <a:endParaRPr kumimoji="0" lang="es-MX"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457200" y="277813"/>
            <a:ext cx="8229600" cy="862012"/>
          </a:xfrm>
        </p:spPr>
        <p:txBody>
          <a:bodyPr/>
          <a:lstStyle/>
          <a:p>
            <a:pPr eaLnBrk="1" hangingPunct="1">
              <a:defRPr/>
            </a:pPr>
            <a:r>
              <a:rPr lang="en-US" dirty="0" smtClean="0"/>
              <a:t>La </a:t>
            </a:r>
            <a:r>
              <a:rPr lang="en-US" dirty="0" err="1" smtClean="0"/>
              <a:t>Filosofía</a:t>
            </a:r>
            <a:endParaRPr lang="en-US" dirty="0" smtClean="0"/>
          </a:p>
        </p:txBody>
      </p:sp>
      <p:sp>
        <p:nvSpPr>
          <p:cNvPr id="86019" name="Rectangle 3"/>
          <p:cNvSpPr>
            <a:spLocks noGrp="1" noChangeArrowheads="1"/>
          </p:cNvSpPr>
          <p:nvPr>
            <p:ph type="body" idx="1"/>
          </p:nvPr>
        </p:nvSpPr>
        <p:spPr>
          <a:xfrm>
            <a:off x="3810000" y="1295400"/>
            <a:ext cx="4953000" cy="5562600"/>
          </a:xfrm>
        </p:spPr>
        <p:txBody>
          <a:bodyPr/>
          <a:lstStyle/>
          <a:p>
            <a:pPr eaLnBrk="1" hangingPunct="1">
              <a:lnSpc>
                <a:spcPct val="90000"/>
              </a:lnSpc>
              <a:defRPr/>
            </a:pPr>
            <a:r>
              <a:rPr lang="en-US" sz="2800" dirty="0" smtClean="0"/>
              <a:t>Es </a:t>
            </a:r>
            <a:r>
              <a:rPr lang="en-US" sz="2800" dirty="0" err="1" smtClean="0"/>
              <a:t>una</a:t>
            </a:r>
            <a:r>
              <a:rPr lang="en-US" sz="2800" dirty="0" smtClean="0"/>
              <a:t> </a:t>
            </a:r>
            <a:r>
              <a:rPr lang="en-US" sz="2800" dirty="0" err="1" smtClean="0"/>
              <a:t>explicación</a:t>
            </a:r>
            <a:r>
              <a:rPr lang="en-US" sz="2800" dirty="0" smtClean="0"/>
              <a:t> </a:t>
            </a:r>
            <a:r>
              <a:rPr lang="en-US" sz="2800" dirty="0" err="1" smtClean="0"/>
              <a:t>racional</a:t>
            </a:r>
            <a:r>
              <a:rPr lang="en-US" sz="2800" dirty="0" smtClean="0"/>
              <a:t> </a:t>
            </a:r>
            <a:r>
              <a:rPr lang="en-US" sz="2800" dirty="0" err="1" smtClean="0"/>
              <a:t>donde</a:t>
            </a:r>
            <a:r>
              <a:rPr lang="en-US" sz="2800" dirty="0" smtClean="0"/>
              <a:t> se </a:t>
            </a:r>
            <a:r>
              <a:rPr lang="en-US" sz="2800" dirty="0" err="1" smtClean="0"/>
              <a:t>hace</a:t>
            </a:r>
            <a:r>
              <a:rPr lang="en-US" sz="2800" dirty="0" smtClean="0"/>
              <a:t> </a:t>
            </a:r>
            <a:r>
              <a:rPr lang="en-US" sz="2800" dirty="0" err="1" smtClean="0"/>
              <a:t>presente</a:t>
            </a:r>
            <a:r>
              <a:rPr lang="en-US" sz="2800" dirty="0" smtClean="0"/>
              <a:t> </a:t>
            </a:r>
            <a:r>
              <a:rPr lang="en-US" sz="2800" dirty="0" smtClean="0">
                <a:effectLst>
                  <a:outerShdw blurRad="38100" dist="38100" dir="2700000" algn="tl">
                    <a:srgbClr val="FFFFFF"/>
                  </a:outerShdw>
                </a:effectLst>
              </a:rPr>
              <a:t>la idea de </a:t>
            </a:r>
            <a:r>
              <a:rPr lang="en-US" sz="2800" dirty="0" err="1" smtClean="0">
                <a:effectLst>
                  <a:outerShdw blurRad="38100" dist="38100" dir="2700000" algn="tl">
                    <a:srgbClr val="FFFFFF"/>
                  </a:outerShdw>
                </a:effectLst>
              </a:rPr>
              <a:t>necesidad</a:t>
            </a:r>
            <a:r>
              <a:rPr lang="en-US" sz="2800" dirty="0" smtClean="0">
                <a:effectLst>
                  <a:outerShdw blurRad="38100" dist="38100" dir="2700000" algn="tl">
                    <a:srgbClr val="FFFFFF"/>
                  </a:outerShdw>
                </a:effectLst>
              </a:rPr>
              <a:t>.</a:t>
            </a:r>
          </a:p>
          <a:p>
            <a:pPr eaLnBrk="1" hangingPunct="1">
              <a:lnSpc>
                <a:spcPct val="90000"/>
              </a:lnSpc>
              <a:defRPr/>
            </a:pPr>
            <a:endParaRPr lang="en-US" sz="2800" dirty="0" smtClean="0">
              <a:effectLst>
                <a:outerShdw blurRad="38100" dist="38100" dir="2700000" algn="tl">
                  <a:srgbClr val="FFFFFF"/>
                </a:outerShdw>
              </a:effectLst>
            </a:endParaRPr>
          </a:p>
          <a:p>
            <a:pPr eaLnBrk="1" hangingPunct="1">
              <a:lnSpc>
                <a:spcPct val="90000"/>
              </a:lnSpc>
              <a:defRPr/>
            </a:pPr>
            <a:r>
              <a:rPr lang="en-US" sz="2800" dirty="0" err="1" smtClean="0"/>
              <a:t>Supone</a:t>
            </a:r>
            <a:r>
              <a:rPr lang="en-US" sz="2800" dirty="0" smtClean="0"/>
              <a:t> </a:t>
            </a:r>
            <a:r>
              <a:rPr lang="en-US" sz="2800" dirty="0" err="1" smtClean="0"/>
              <a:t>una</a:t>
            </a:r>
            <a:r>
              <a:rPr lang="en-US" sz="2800" dirty="0" smtClean="0"/>
              <a:t> </a:t>
            </a:r>
            <a:r>
              <a:rPr lang="en-US" sz="2800" dirty="0" err="1" smtClean="0"/>
              <a:t>actitud</a:t>
            </a:r>
            <a:r>
              <a:rPr lang="en-US" sz="2800" dirty="0" smtClean="0"/>
              <a:t> </a:t>
            </a:r>
            <a:r>
              <a:rPr lang="en-US" sz="2800" dirty="0" err="1" smtClean="0"/>
              <a:t>crítica</a:t>
            </a:r>
            <a:r>
              <a:rPr lang="en-US" sz="2800" dirty="0" smtClean="0"/>
              <a:t>, radical, </a:t>
            </a:r>
            <a:r>
              <a:rPr lang="en-US" sz="2800" dirty="0" err="1" smtClean="0">
                <a:effectLst>
                  <a:outerShdw blurRad="38100" dist="38100" dir="2700000" algn="tl">
                    <a:srgbClr val="FFFFFF"/>
                  </a:outerShdw>
                </a:effectLst>
              </a:rPr>
              <a:t>asociada</a:t>
            </a:r>
            <a:r>
              <a:rPr lang="en-US" sz="2800" dirty="0" smtClean="0">
                <a:effectLst>
                  <a:outerShdw blurRad="38100" dist="38100" dir="2700000" algn="tl">
                    <a:srgbClr val="FFFFFF"/>
                  </a:outerShdw>
                </a:effectLst>
              </a:rPr>
              <a:t> a </a:t>
            </a:r>
            <a:r>
              <a:rPr lang="en-US" sz="2800" dirty="0" err="1" smtClean="0">
                <a:effectLst>
                  <a:outerShdw blurRad="38100" dist="38100" dir="2700000" algn="tl">
                    <a:srgbClr val="FFFFFF"/>
                  </a:outerShdw>
                </a:effectLst>
              </a:rPr>
              <a:t>las</a:t>
            </a:r>
            <a:r>
              <a:rPr lang="en-US" sz="2800" dirty="0" smtClean="0">
                <a:effectLst>
                  <a:outerShdw blurRad="38100" dist="38100" dir="2700000" algn="tl">
                    <a:srgbClr val="FFFFFF"/>
                  </a:outerShdw>
                </a:effectLst>
              </a:rPr>
              <a:t> ideas de lo </a:t>
            </a:r>
            <a:r>
              <a:rPr lang="es-ES" sz="2800" dirty="0" smtClean="0">
                <a:effectLst>
                  <a:outerShdw blurRad="38100" dist="38100" dir="2700000" algn="tl">
                    <a:srgbClr val="FFFFFF"/>
                  </a:outerShdw>
                </a:effectLst>
              </a:rPr>
              <a:t>permanente</a:t>
            </a:r>
            <a:r>
              <a:rPr lang="en-US" sz="2800" dirty="0" smtClean="0">
                <a:effectLst>
                  <a:outerShdw blurRad="38100" dist="38100" dir="2700000" algn="tl">
                    <a:srgbClr val="FFFFFF"/>
                  </a:outerShdw>
                </a:effectLst>
              </a:rPr>
              <a:t>, lo </a:t>
            </a:r>
            <a:r>
              <a:rPr lang="en-US" sz="2800" dirty="0" err="1" smtClean="0">
                <a:effectLst>
                  <a:outerShdw blurRad="38100" dist="38100" dir="2700000" algn="tl">
                    <a:srgbClr val="FFFFFF"/>
                  </a:outerShdw>
                </a:effectLst>
              </a:rPr>
              <a:t>constante</a:t>
            </a:r>
            <a:r>
              <a:rPr lang="en-US" sz="2800" dirty="0" smtClean="0">
                <a:effectLst>
                  <a:outerShdw blurRad="38100" dist="38100" dir="2700000" algn="tl">
                    <a:srgbClr val="FFFFFF"/>
                  </a:outerShdw>
                </a:effectLst>
              </a:rPr>
              <a:t>, lo </a:t>
            </a:r>
            <a:r>
              <a:rPr lang="en-US" sz="2800" dirty="0" err="1" smtClean="0">
                <a:effectLst>
                  <a:outerShdw blurRad="38100" dist="38100" dir="2700000" algn="tl">
                    <a:srgbClr val="FFFFFF"/>
                  </a:outerShdw>
                </a:effectLst>
              </a:rPr>
              <a:t>contradictorio</a:t>
            </a:r>
            <a:r>
              <a:rPr lang="en-US" sz="2800" dirty="0" smtClean="0">
                <a:effectLst>
                  <a:outerShdw blurRad="38100" dist="38100" dir="2700000" algn="tl">
                    <a:srgbClr val="FFFFFF"/>
                  </a:outerShdw>
                </a:effectLst>
              </a:rPr>
              <a:t>.</a:t>
            </a:r>
          </a:p>
          <a:p>
            <a:pPr eaLnBrk="1" hangingPunct="1">
              <a:lnSpc>
                <a:spcPct val="90000"/>
              </a:lnSpc>
              <a:defRPr/>
            </a:pPr>
            <a:endParaRPr lang="en-US" sz="2800" dirty="0" smtClean="0">
              <a:effectLst>
                <a:outerShdw blurRad="38100" dist="38100" dir="2700000" algn="tl">
                  <a:srgbClr val="FFFFFF"/>
                </a:outerShdw>
              </a:effectLst>
            </a:endParaRPr>
          </a:p>
          <a:p>
            <a:pPr eaLnBrk="1" hangingPunct="1">
              <a:lnSpc>
                <a:spcPct val="90000"/>
              </a:lnSpc>
              <a:defRPr/>
            </a:pPr>
            <a:r>
              <a:rPr lang="en-US" sz="2800" dirty="0" smtClean="0">
                <a:effectLst>
                  <a:outerShdw blurRad="38100" dist="38100" dir="2700000" algn="tl">
                    <a:srgbClr val="FFFFFF"/>
                  </a:outerShdw>
                </a:effectLst>
              </a:rPr>
              <a:t>Los </a:t>
            </a:r>
            <a:r>
              <a:rPr lang="en-US" sz="2800" dirty="0" err="1" smtClean="0">
                <a:effectLst>
                  <a:outerShdw blurRad="38100" dist="38100" dir="2700000" algn="tl">
                    <a:srgbClr val="FFFFFF"/>
                  </a:outerShdw>
                </a:effectLst>
              </a:rPr>
              <a:t>sentidos</a:t>
            </a:r>
            <a:r>
              <a:rPr lang="en-US" sz="2800" dirty="0" smtClean="0"/>
              <a:t> </a:t>
            </a:r>
            <a:r>
              <a:rPr lang="en-US" sz="2800" dirty="0" err="1" smtClean="0"/>
              <a:t>explican</a:t>
            </a:r>
            <a:r>
              <a:rPr lang="en-US" sz="2800" dirty="0" smtClean="0"/>
              <a:t> la </a:t>
            </a:r>
            <a:r>
              <a:rPr lang="en-US" sz="2800" dirty="0" err="1" smtClean="0"/>
              <a:t>pluraridad</a:t>
            </a:r>
            <a:r>
              <a:rPr lang="en-US" sz="2800" dirty="0" smtClean="0"/>
              <a:t>, lo </a:t>
            </a:r>
            <a:r>
              <a:rPr lang="en-US" sz="2800" dirty="0" err="1" smtClean="0"/>
              <a:t>cambiante</a:t>
            </a:r>
            <a:r>
              <a:rPr lang="en-US" sz="2800" dirty="0" smtClean="0"/>
              <a:t> y la </a:t>
            </a:r>
            <a:r>
              <a:rPr lang="en-US" sz="2800" dirty="0" err="1" smtClean="0">
                <a:effectLst>
                  <a:outerShdw blurRad="38100" dist="38100" dir="2700000" algn="tl">
                    <a:srgbClr val="FFFFFF"/>
                  </a:outerShdw>
                </a:effectLst>
              </a:rPr>
              <a:t>razón</a:t>
            </a:r>
            <a:r>
              <a:rPr lang="en-US" sz="2800" dirty="0" smtClean="0"/>
              <a:t> la </a:t>
            </a:r>
            <a:r>
              <a:rPr lang="en-US" sz="2800" dirty="0" err="1" smtClean="0"/>
              <a:t>unidad</a:t>
            </a:r>
            <a:r>
              <a:rPr lang="en-US" sz="2800" dirty="0" smtClean="0"/>
              <a:t>, lo </a:t>
            </a:r>
            <a:r>
              <a:rPr lang="en-US" sz="2800" dirty="0" err="1" smtClean="0"/>
              <a:t>permanente</a:t>
            </a:r>
            <a:r>
              <a:rPr lang="en-US" sz="2800" dirty="0" smtClean="0"/>
              <a:t>, lo </a:t>
            </a:r>
            <a:r>
              <a:rPr lang="en-US" sz="2800" dirty="0" err="1" smtClean="0"/>
              <a:t>que</a:t>
            </a:r>
            <a:r>
              <a:rPr lang="en-US" sz="2800" dirty="0" smtClean="0"/>
              <a:t> </a:t>
            </a:r>
            <a:r>
              <a:rPr lang="en-US" sz="2800" dirty="0" err="1" smtClean="0"/>
              <a:t>es</a:t>
            </a:r>
            <a:r>
              <a:rPr lang="en-US" sz="2800" dirty="0" smtClean="0"/>
              <a:t>.</a:t>
            </a:r>
          </a:p>
        </p:txBody>
      </p:sp>
      <p:pic>
        <p:nvPicPr>
          <p:cNvPr id="8196" name="Picture 4" descr="C03-22-0235"/>
          <p:cNvPicPr>
            <a:picLocks noChangeAspect="1" noChangeArrowheads="1"/>
          </p:cNvPicPr>
          <p:nvPr/>
        </p:nvPicPr>
        <p:blipFill>
          <a:blip r:embed="rId3"/>
          <a:srcRect r="-378" b="5951"/>
          <a:stretch>
            <a:fillRect/>
          </a:stretch>
        </p:blipFill>
        <p:spPr bwMode="auto">
          <a:xfrm>
            <a:off x="0" y="1371600"/>
            <a:ext cx="3795713" cy="50434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Text Box 3"/>
          <p:cNvSpPr txBox="1">
            <a:spLocks noChangeArrowheads="1"/>
          </p:cNvSpPr>
          <p:nvPr/>
        </p:nvSpPr>
        <p:spPr bwMode="auto">
          <a:xfrm>
            <a:off x="571472" y="333375"/>
            <a:ext cx="8215370" cy="5551488"/>
          </a:xfrm>
          <a:prstGeom prst="rect">
            <a:avLst/>
          </a:prstGeom>
          <a:noFill/>
          <a:ln w="9525">
            <a:noFill/>
            <a:miter lim="800000"/>
            <a:headEnd/>
            <a:tailEnd/>
          </a:ln>
        </p:spPr>
        <p:txBody>
          <a:bodyPr wrap="square">
            <a:spAutoFit/>
          </a:bodyPr>
          <a:lstStyle/>
          <a:p>
            <a:pPr algn="ctr">
              <a:spcBef>
                <a:spcPct val="50000"/>
              </a:spcBef>
            </a:pPr>
            <a:r>
              <a:rPr lang="es-MX" sz="4400" b="1" dirty="0"/>
              <a:t>Condiciones para el surgimiento de la </a:t>
            </a:r>
            <a:r>
              <a:rPr lang="es-MX" sz="4400" b="1" dirty="0" smtClean="0"/>
              <a:t>filosofía</a:t>
            </a:r>
            <a:endParaRPr lang="es-MX" sz="4400" b="1" dirty="0"/>
          </a:p>
          <a:p>
            <a:pPr>
              <a:spcBef>
                <a:spcPct val="50000"/>
              </a:spcBef>
              <a:buFontTx/>
              <a:buChar char="•"/>
            </a:pPr>
            <a:r>
              <a:rPr lang="es-MX" sz="3600" dirty="0"/>
              <a:t> Desarrollo de las fuerzas productivas.</a:t>
            </a:r>
          </a:p>
          <a:p>
            <a:pPr>
              <a:spcBef>
                <a:spcPct val="50000"/>
              </a:spcBef>
              <a:buFontTx/>
              <a:buChar char="•"/>
            </a:pPr>
            <a:endParaRPr lang="es-MX" sz="3600" dirty="0"/>
          </a:p>
          <a:p>
            <a:pPr>
              <a:spcBef>
                <a:spcPct val="50000"/>
              </a:spcBef>
              <a:buFontTx/>
              <a:buChar char="•"/>
            </a:pPr>
            <a:r>
              <a:rPr lang="es-MX" sz="3600" dirty="0"/>
              <a:t> División social del trabajo.</a:t>
            </a:r>
          </a:p>
          <a:p>
            <a:pPr>
              <a:spcBef>
                <a:spcPct val="50000"/>
              </a:spcBef>
              <a:buFontTx/>
              <a:buChar char="•"/>
            </a:pPr>
            <a:endParaRPr lang="es-MX" sz="3600" dirty="0"/>
          </a:p>
          <a:p>
            <a:pPr>
              <a:spcBef>
                <a:spcPct val="50000"/>
              </a:spcBef>
              <a:buFontTx/>
              <a:buChar char="•"/>
            </a:pPr>
            <a:r>
              <a:rPr lang="es-MX" sz="3600" dirty="0"/>
              <a:t> División clasista de la sociedad.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anim calcmode="lin" valueType="num">
                                      <p:cBhvr additive="base">
                                        <p:cTn id="7" dur="500" fill="hold"/>
                                        <p:tgtEl>
                                          <p:spTgt spid="931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31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93187">
                                            <p:txEl>
                                              <p:pRg st="1" end="1"/>
                                            </p:txEl>
                                          </p:spTgt>
                                        </p:tgtEl>
                                        <p:attrNameLst>
                                          <p:attrName>style.visibility</p:attrName>
                                        </p:attrNameLst>
                                      </p:cBhvr>
                                      <p:to>
                                        <p:strVal val="visible"/>
                                      </p:to>
                                    </p:set>
                                    <p:anim calcmode="lin" valueType="num">
                                      <p:cBhvr>
                                        <p:cTn id="13" dur="500" fill="hold"/>
                                        <p:tgtEl>
                                          <p:spTgt spid="9318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93187">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nodeType="clickEffect">
                                  <p:stCondLst>
                                    <p:cond delay="0"/>
                                  </p:stCondLst>
                                  <p:childTnLst>
                                    <p:set>
                                      <p:cBhvr>
                                        <p:cTn id="18" dur="1" fill="hold">
                                          <p:stCondLst>
                                            <p:cond delay="0"/>
                                          </p:stCondLst>
                                        </p:cTn>
                                        <p:tgtEl>
                                          <p:spTgt spid="93187">
                                            <p:txEl>
                                              <p:pRg st="3" end="3"/>
                                            </p:txEl>
                                          </p:spTgt>
                                        </p:tgtEl>
                                        <p:attrNameLst>
                                          <p:attrName>style.visibility</p:attrName>
                                        </p:attrNameLst>
                                      </p:cBhvr>
                                      <p:to>
                                        <p:strVal val="visible"/>
                                      </p:to>
                                    </p:set>
                                    <p:anim calcmode="lin" valueType="num">
                                      <p:cBhvr>
                                        <p:cTn id="19" dur="500" fill="hold"/>
                                        <p:tgtEl>
                                          <p:spTgt spid="93187">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93187">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nodeType="clickEffect">
                                  <p:stCondLst>
                                    <p:cond delay="0"/>
                                  </p:stCondLst>
                                  <p:childTnLst>
                                    <p:set>
                                      <p:cBhvr>
                                        <p:cTn id="24" dur="1" fill="hold">
                                          <p:stCondLst>
                                            <p:cond delay="0"/>
                                          </p:stCondLst>
                                        </p:cTn>
                                        <p:tgtEl>
                                          <p:spTgt spid="93187">
                                            <p:txEl>
                                              <p:pRg st="5" end="5"/>
                                            </p:txEl>
                                          </p:spTgt>
                                        </p:tgtEl>
                                        <p:attrNameLst>
                                          <p:attrName>style.visibility</p:attrName>
                                        </p:attrNameLst>
                                      </p:cBhvr>
                                      <p:to>
                                        <p:strVal val="visible"/>
                                      </p:to>
                                    </p:set>
                                    <p:anim calcmode="lin" valueType="num">
                                      <p:cBhvr>
                                        <p:cTn id="25" dur="500" fill="hold"/>
                                        <p:tgtEl>
                                          <p:spTgt spid="93187">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93187">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eaLnBrk="1" hangingPunct="1"/>
            <a:r>
              <a:rPr lang="es-MX" sz="4000" b="1" dirty="0" smtClean="0">
                <a:effectLst/>
              </a:rPr>
              <a:t>Principales períodos del desarrollo de la filosofía</a:t>
            </a:r>
            <a:endParaRPr lang="es-ES" sz="4000" b="1" dirty="0" smtClean="0">
              <a:effectLst/>
            </a:endParaRPr>
          </a:p>
        </p:txBody>
      </p:sp>
      <p:sp>
        <p:nvSpPr>
          <p:cNvPr id="10243" name="Rectangle 4"/>
          <p:cNvSpPr>
            <a:spLocks noChangeArrowheads="1"/>
          </p:cNvSpPr>
          <p:nvPr/>
        </p:nvSpPr>
        <p:spPr bwMode="auto">
          <a:xfrm>
            <a:off x="0" y="1600200"/>
            <a:ext cx="3886200" cy="457200"/>
          </a:xfrm>
          <a:prstGeom prst="rect">
            <a:avLst/>
          </a:prstGeom>
          <a:noFill/>
          <a:ln w="9525">
            <a:noFill/>
            <a:miter lim="800000"/>
            <a:headEnd/>
            <a:tailEnd/>
          </a:ln>
        </p:spPr>
        <p:txBody>
          <a:bodyPr>
            <a:spAutoFit/>
          </a:bodyPr>
          <a:lstStyle/>
          <a:p>
            <a:r>
              <a:rPr lang="es-MX" sz="2400"/>
              <a:t>Principales Períodos</a:t>
            </a:r>
            <a:endParaRPr lang="es-ES" sz="2400"/>
          </a:p>
        </p:txBody>
      </p:sp>
      <p:sp>
        <p:nvSpPr>
          <p:cNvPr id="10244" name="Rectangle 5"/>
          <p:cNvSpPr>
            <a:spLocks noChangeArrowheads="1"/>
          </p:cNvSpPr>
          <p:nvPr/>
        </p:nvSpPr>
        <p:spPr bwMode="auto">
          <a:xfrm>
            <a:off x="4953000" y="1600200"/>
            <a:ext cx="3886200" cy="457200"/>
          </a:xfrm>
          <a:prstGeom prst="rect">
            <a:avLst/>
          </a:prstGeom>
          <a:noFill/>
          <a:ln w="9525">
            <a:noFill/>
            <a:miter lim="800000"/>
            <a:headEnd/>
            <a:tailEnd/>
          </a:ln>
        </p:spPr>
        <p:txBody>
          <a:bodyPr>
            <a:spAutoFit/>
          </a:bodyPr>
          <a:lstStyle/>
          <a:p>
            <a:r>
              <a:rPr lang="es-MX" sz="2400"/>
              <a:t>Problemática Filosófica</a:t>
            </a:r>
            <a:endParaRPr lang="es-ES" sz="2400"/>
          </a:p>
        </p:txBody>
      </p:sp>
      <p:sp>
        <p:nvSpPr>
          <p:cNvPr id="10245" name="Rectangle 6"/>
          <p:cNvSpPr>
            <a:spLocks noChangeArrowheads="1"/>
          </p:cNvSpPr>
          <p:nvPr/>
        </p:nvSpPr>
        <p:spPr bwMode="auto">
          <a:xfrm>
            <a:off x="228600" y="2057400"/>
            <a:ext cx="4038600" cy="1187450"/>
          </a:xfrm>
          <a:prstGeom prst="rect">
            <a:avLst/>
          </a:prstGeom>
          <a:noFill/>
          <a:ln w="9525">
            <a:noFill/>
            <a:miter lim="800000"/>
            <a:headEnd/>
            <a:tailEnd/>
          </a:ln>
        </p:spPr>
        <p:txBody>
          <a:bodyPr>
            <a:spAutoFit/>
          </a:bodyPr>
          <a:lstStyle/>
          <a:p>
            <a:r>
              <a:rPr lang="es-MX" sz="2400"/>
              <a:t>Pensamiento Antiguo Clásico (siglo VI A. N. E.- siglo I  N. E.)</a:t>
            </a:r>
            <a:endParaRPr lang="es-ES" sz="2400"/>
          </a:p>
        </p:txBody>
      </p:sp>
      <p:sp>
        <p:nvSpPr>
          <p:cNvPr id="10246" name="Rectangle 7"/>
          <p:cNvSpPr>
            <a:spLocks noChangeArrowheads="1"/>
          </p:cNvSpPr>
          <p:nvPr/>
        </p:nvSpPr>
        <p:spPr bwMode="auto">
          <a:xfrm>
            <a:off x="228600" y="3276600"/>
            <a:ext cx="3429000" cy="822325"/>
          </a:xfrm>
          <a:prstGeom prst="rect">
            <a:avLst/>
          </a:prstGeom>
          <a:noFill/>
          <a:ln w="9525">
            <a:noFill/>
            <a:miter lim="800000"/>
            <a:headEnd/>
            <a:tailEnd/>
          </a:ln>
        </p:spPr>
        <p:txBody>
          <a:bodyPr>
            <a:spAutoFit/>
          </a:bodyPr>
          <a:lstStyle/>
          <a:p>
            <a:pPr>
              <a:spcBef>
                <a:spcPct val="50000"/>
              </a:spcBef>
              <a:buFont typeface="Wingdings" pitchFamily="2" charset="2"/>
              <a:buNone/>
            </a:pPr>
            <a:r>
              <a:rPr lang="es-MX" sz="2400"/>
              <a:t>Pensamiento Medieval (siglo I – siglo XIV </a:t>
            </a:r>
          </a:p>
        </p:txBody>
      </p:sp>
      <p:sp>
        <p:nvSpPr>
          <p:cNvPr id="10247" name="Rectangle 8"/>
          <p:cNvSpPr>
            <a:spLocks noChangeArrowheads="1"/>
          </p:cNvSpPr>
          <p:nvPr/>
        </p:nvSpPr>
        <p:spPr bwMode="auto">
          <a:xfrm>
            <a:off x="228600" y="4191000"/>
            <a:ext cx="3581400" cy="822325"/>
          </a:xfrm>
          <a:prstGeom prst="rect">
            <a:avLst/>
          </a:prstGeom>
          <a:noFill/>
          <a:ln w="9525">
            <a:noFill/>
            <a:miter lim="800000"/>
            <a:headEnd/>
            <a:tailEnd/>
          </a:ln>
        </p:spPr>
        <p:txBody>
          <a:bodyPr>
            <a:spAutoFit/>
          </a:bodyPr>
          <a:lstStyle/>
          <a:p>
            <a:pPr>
              <a:spcBef>
                <a:spcPct val="50000"/>
              </a:spcBef>
              <a:buFont typeface="Wingdings" pitchFamily="2" charset="2"/>
              <a:buNone/>
            </a:pPr>
            <a:r>
              <a:rPr lang="es-MX"/>
              <a:t> </a:t>
            </a:r>
            <a:r>
              <a:rPr lang="es-MX" sz="2400"/>
              <a:t>Renacimiento</a:t>
            </a:r>
            <a:r>
              <a:rPr lang="es-MX"/>
              <a:t> </a:t>
            </a:r>
            <a:r>
              <a:rPr lang="es-MX" sz="2400"/>
              <a:t>(siglo XIV al siglo XVI).</a:t>
            </a:r>
          </a:p>
        </p:txBody>
      </p:sp>
      <p:sp>
        <p:nvSpPr>
          <p:cNvPr id="10248" name="Rectangle 9"/>
          <p:cNvSpPr>
            <a:spLocks noChangeArrowheads="1"/>
          </p:cNvSpPr>
          <p:nvPr/>
        </p:nvSpPr>
        <p:spPr bwMode="auto">
          <a:xfrm>
            <a:off x="304800" y="5638800"/>
            <a:ext cx="6400800" cy="1004888"/>
          </a:xfrm>
          <a:prstGeom prst="rect">
            <a:avLst/>
          </a:prstGeom>
          <a:noFill/>
          <a:ln w="9525">
            <a:noFill/>
            <a:miter lim="800000"/>
            <a:headEnd/>
            <a:tailEnd/>
          </a:ln>
        </p:spPr>
        <p:txBody>
          <a:bodyPr>
            <a:spAutoFit/>
          </a:bodyPr>
          <a:lstStyle/>
          <a:p>
            <a:pPr>
              <a:spcBef>
                <a:spcPct val="50000"/>
              </a:spcBef>
              <a:buFont typeface="Wingdings" pitchFamily="2" charset="2"/>
              <a:buNone/>
            </a:pPr>
            <a:r>
              <a:rPr lang="es-MX" sz="2400"/>
              <a:t>Filosofía Moderna (siglo</a:t>
            </a:r>
          </a:p>
          <a:p>
            <a:pPr>
              <a:spcBef>
                <a:spcPct val="50000"/>
              </a:spcBef>
              <a:buFont typeface="Wingdings" pitchFamily="2" charset="2"/>
              <a:buNone/>
            </a:pPr>
            <a:r>
              <a:rPr lang="es-MX" sz="2400"/>
              <a:t> XVII al XIX).</a:t>
            </a:r>
          </a:p>
        </p:txBody>
      </p:sp>
      <p:sp>
        <p:nvSpPr>
          <p:cNvPr id="10249" name="Rectangle 10"/>
          <p:cNvSpPr>
            <a:spLocks noChangeArrowheads="1"/>
          </p:cNvSpPr>
          <p:nvPr/>
        </p:nvSpPr>
        <p:spPr bwMode="auto">
          <a:xfrm>
            <a:off x="4419600" y="2133600"/>
            <a:ext cx="4724400" cy="457200"/>
          </a:xfrm>
          <a:prstGeom prst="rect">
            <a:avLst/>
          </a:prstGeom>
          <a:noFill/>
          <a:ln w="9525">
            <a:noFill/>
            <a:miter lim="800000"/>
            <a:headEnd/>
            <a:tailEnd/>
          </a:ln>
        </p:spPr>
        <p:txBody>
          <a:bodyPr>
            <a:spAutoFit/>
          </a:bodyPr>
          <a:lstStyle/>
          <a:p>
            <a:r>
              <a:rPr lang="es-MX" sz="2400"/>
              <a:t>Cosmológica y antropológica</a:t>
            </a:r>
            <a:endParaRPr lang="es-ES" sz="2400"/>
          </a:p>
        </p:txBody>
      </p:sp>
      <p:sp>
        <p:nvSpPr>
          <p:cNvPr id="10250" name="Rectangle 11"/>
          <p:cNvSpPr>
            <a:spLocks noChangeArrowheads="1"/>
          </p:cNvSpPr>
          <p:nvPr/>
        </p:nvSpPr>
        <p:spPr bwMode="auto">
          <a:xfrm>
            <a:off x="4495800" y="2667000"/>
            <a:ext cx="4797425" cy="1187450"/>
          </a:xfrm>
          <a:prstGeom prst="rect">
            <a:avLst/>
          </a:prstGeom>
          <a:noFill/>
          <a:ln w="9525">
            <a:noFill/>
            <a:miter lim="800000"/>
            <a:headEnd/>
            <a:tailEnd/>
          </a:ln>
        </p:spPr>
        <p:txBody>
          <a:bodyPr>
            <a:spAutoFit/>
          </a:bodyPr>
          <a:lstStyle/>
          <a:p>
            <a:r>
              <a:rPr lang="es-MX" sz="2400" dirty="0"/>
              <a:t>Fundamentar la existencia de Dios y hallar las vías o medios para llegar a su conocimiento.</a:t>
            </a:r>
            <a:endParaRPr lang="es-ES" sz="2400" dirty="0"/>
          </a:p>
        </p:txBody>
      </p:sp>
      <p:sp>
        <p:nvSpPr>
          <p:cNvPr id="10251" name="Rectangle 12"/>
          <p:cNvSpPr>
            <a:spLocks noChangeArrowheads="1"/>
          </p:cNvSpPr>
          <p:nvPr/>
        </p:nvSpPr>
        <p:spPr bwMode="auto">
          <a:xfrm>
            <a:off x="4495800" y="3886200"/>
            <a:ext cx="4648200" cy="1552575"/>
          </a:xfrm>
          <a:prstGeom prst="rect">
            <a:avLst/>
          </a:prstGeom>
          <a:noFill/>
          <a:ln w="9525">
            <a:noFill/>
            <a:miter lim="800000"/>
            <a:headEnd/>
            <a:tailEnd/>
          </a:ln>
        </p:spPr>
        <p:txBody>
          <a:bodyPr>
            <a:spAutoFit/>
          </a:bodyPr>
          <a:lstStyle/>
          <a:p>
            <a:pPr>
              <a:spcBef>
                <a:spcPct val="50000"/>
              </a:spcBef>
            </a:pPr>
            <a:r>
              <a:rPr lang="es-MX" sz="2400"/>
              <a:t>Vuelta al pensamiento clásico antiguo, del desarrollo del humanismo y de auge del conocimiento científico-natural.</a:t>
            </a:r>
          </a:p>
        </p:txBody>
      </p:sp>
      <p:sp>
        <p:nvSpPr>
          <p:cNvPr id="10252" name="Rectangle 13"/>
          <p:cNvSpPr>
            <a:spLocks noChangeArrowheads="1"/>
          </p:cNvSpPr>
          <p:nvPr/>
        </p:nvSpPr>
        <p:spPr bwMode="auto">
          <a:xfrm>
            <a:off x="4572000" y="5562600"/>
            <a:ext cx="4581525" cy="1187450"/>
          </a:xfrm>
          <a:prstGeom prst="rect">
            <a:avLst/>
          </a:prstGeom>
          <a:noFill/>
          <a:ln w="9525">
            <a:noFill/>
            <a:miter lim="800000"/>
            <a:headEnd/>
            <a:tailEnd/>
          </a:ln>
        </p:spPr>
        <p:txBody>
          <a:bodyPr>
            <a:spAutoFit/>
          </a:bodyPr>
          <a:lstStyle/>
          <a:p>
            <a:r>
              <a:rPr lang="es-MX" sz="2400"/>
              <a:t>Demostrar el papel de la razón y el conocimiento científico en el progreso de la sociedad.</a:t>
            </a:r>
            <a:endParaRPr lang="es-ES" sz="2400"/>
          </a:p>
        </p:txBody>
      </p:sp>
      <p:sp>
        <p:nvSpPr>
          <p:cNvPr id="10253" name="AutoShape 14"/>
          <p:cNvSpPr>
            <a:spLocks noChangeArrowheads="1"/>
          </p:cNvSpPr>
          <p:nvPr/>
        </p:nvSpPr>
        <p:spPr bwMode="auto">
          <a:xfrm rot="336161">
            <a:off x="3505200" y="20574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s-ES"/>
          </a:p>
        </p:txBody>
      </p:sp>
      <p:sp>
        <p:nvSpPr>
          <p:cNvPr id="10254" name="AutoShape 15"/>
          <p:cNvSpPr>
            <a:spLocks noChangeArrowheads="1"/>
          </p:cNvSpPr>
          <p:nvPr/>
        </p:nvSpPr>
        <p:spPr bwMode="auto">
          <a:xfrm rot="-282226">
            <a:off x="3505200" y="32766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s-ES"/>
          </a:p>
        </p:txBody>
      </p:sp>
      <p:sp>
        <p:nvSpPr>
          <p:cNvPr id="10255" name="AutoShape 16"/>
          <p:cNvSpPr>
            <a:spLocks noChangeArrowheads="1"/>
          </p:cNvSpPr>
          <p:nvPr/>
        </p:nvSpPr>
        <p:spPr bwMode="auto">
          <a:xfrm>
            <a:off x="3429000" y="60960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s-ES"/>
          </a:p>
        </p:txBody>
      </p:sp>
      <p:sp>
        <p:nvSpPr>
          <p:cNvPr id="10256" name="AutoShape 17"/>
          <p:cNvSpPr>
            <a:spLocks noChangeArrowheads="1"/>
          </p:cNvSpPr>
          <p:nvPr/>
        </p:nvSpPr>
        <p:spPr bwMode="auto">
          <a:xfrm>
            <a:off x="3505200" y="47244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s-E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a:xfrm>
            <a:off x="5410200" y="277813"/>
            <a:ext cx="3429000" cy="1139825"/>
          </a:xfrm>
        </p:spPr>
        <p:txBody>
          <a:bodyPr>
            <a:normAutofit fontScale="90000"/>
          </a:bodyPr>
          <a:lstStyle/>
          <a:p>
            <a:pPr eaLnBrk="1" hangingPunct="1">
              <a:defRPr/>
            </a:pPr>
            <a:r>
              <a:rPr lang="es-ES" sz="4000" dirty="0" smtClean="0"/>
              <a:t>Problemáticas</a:t>
            </a:r>
            <a:br>
              <a:rPr lang="es-ES" sz="4000" dirty="0" smtClean="0"/>
            </a:br>
            <a:r>
              <a:rPr lang="es-ES" sz="4000" dirty="0" smtClean="0"/>
              <a:t>Determinar </a:t>
            </a:r>
          </a:p>
        </p:txBody>
      </p:sp>
      <p:sp>
        <p:nvSpPr>
          <p:cNvPr id="178179" name="Rectangle 3"/>
          <p:cNvSpPr>
            <a:spLocks noGrp="1" noChangeArrowheads="1"/>
          </p:cNvSpPr>
          <p:nvPr>
            <p:ph type="body" idx="1"/>
          </p:nvPr>
        </p:nvSpPr>
        <p:spPr>
          <a:xfrm>
            <a:off x="0" y="0"/>
            <a:ext cx="5257800" cy="6858000"/>
          </a:xfrm>
          <a:solidFill>
            <a:schemeClr val="hlink"/>
          </a:solidFill>
        </p:spPr>
        <p:txBody>
          <a:bodyPr/>
          <a:lstStyle/>
          <a:p>
            <a:pPr eaLnBrk="1" hangingPunct="1">
              <a:buFont typeface="Wingdings" pitchFamily="2" charset="2"/>
              <a:buNone/>
              <a:defRPr/>
            </a:pPr>
            <a:r>
              <a:rPr lang="es-ES" sz="2400" b="1" smtClean="0">
                <a:solidFill>
                  <a:schemeClr val="bg1"/>
                </a:solidFill>
                <a:effectLst>
                  <a:outerShdw blurRad="38100" dist="38100" dir="2700000" algn="tl">
                    <a:srgbClr val="FFFFFF"/>
                  </a:outerShdw>
                </a:effectLst>
              </a:rPr>
              <a:t>1ro:</a:t>
            </a:r>
            <a:r>
              <a:rPr lang="es-ES" b="1" smtClean="0">
                <a:effectLst>
                  <a:outerShdw blurRad="38100" dist="38100" dir="2700000" algn="tl">
                    <a:srgbClr val="000000"/>
                  </a:outerShdw>
                </a:effectLst>
              </a:rPr>
              <a:t> </a:t>
            </a:r>
            <a:r>
              <a:rPr lang="es-ES" b="1" smtClean="0">
                <a:solidFill>
                  <a:srgbClr val="FF6699"/>
                </a:solidFill>
                <a:effectLst>
                  <a:outerShdw blurRad="38100" dist="38100" dir="2700000" algn="tl">
                    <a:srgbClr val="000000"/>
                  </a:outerShdw>
                </a:effectLst>
              </a:rPr>
              <a:t>La esencia del mundo, tomado en su conjunto.</a:t>
            </a:r>
          </a:p>
          <a:p>
            <a:pPr eaLnBrk="1" hangingPunct="1">
              <a:buFont typeface="Wingdings" pitchFamily="2" charset="2"/>
              <a:buNone/>
              <a:defRPr/>
            </a:pPr>
            <a:endParaRPr lang="es-ES" b="1" smtClean="0">
              <a:solidFill>
                <a:srgbClr val="FF6699"/>
              </a:solidFill>
              <a:effectLst>
                <a:outerShdw blurRad="38100" dist="38100" dir="2700000" algn="tl">
                  <a:srgbClr val="000000"/>
                </a:outerShdw>
              </a:effectLst>
            </a:endParaRPr>
          </a:p>
          <a:p>
            <a:pPr eaLnBrk="1" hangingPunct="1">
              <a:buFont typeface="Wingdings" pitchFamily="2" charset="2"/>
              <a:buNone/>
              <a:defRPr/>
            </a:pPr>
            <a:endParaRPr lang="es-ES" b="1" smtClean="0">
              <a:solidFill>
                <a:srgbClr val="FF6699"/>
              </a:solidFill>
              <a:effectLst>
                <a:outerShdw blurRad="38100" dist="38100" dir="2700000" algn="tl">
                  <a:srgbClr val="000000"/>
                </a:outerShdw>
              </a:effectLst>
            </a:endParaRPr>
          </a:p>
          <a:p>
            <a:pPr eaLnBrk="1" hangingPunct="1">
              <a:buFont typeface="Wingdings" pitchFamily="2" charset="2"/>
              <a:buNone/>
              <a:defRPr/>
            </a:pPr>
            <a:endParaRPr lang="es-ES" sz="2000" b="1" smtClean="0">
              <a:solidFill>
                <a:srgbClr val="FFFF00"/>
              </a:solidFill>
              <a:effectLst>
                <a:outerShdw blurRad="38100" dist="38100" dir="2700000" algn="tl">
                  <a:srgbClr val="000000"/>
                </a:outerShdw>
              </a:effectLst>
            </a:endParaRPr>
          </a:p>
          <a:p>
            <a:pPr eaLnBrk="1" hangingPunct="1">
              <a:buFont typeface="Wingdings" pitchFamily="2" charset="2"/>
              <a:buNone/>
              <a:defRPr/>
            </a:pPr>
            <a:endParaRPr lang="es-ES" sz="2000" b="1" smtClean="0">
              <a:solidFill>
                <a:srgbClr val="FFFF00"/>
              </a:solidFill>
              <a:effectLst>
                <a:outerShdw blurRad="38100" dist="38100" dir="2700000" algn="tl">
                  <a:srgbClr val="000000"/>
                </a:outerShdw>
              </a:effectLst>
            </a:endParaRPr>
          </a:p>
          <a:p>
            <a:pPr eaLnBrk="1" hangingPunct="1">
              <a:buFont typeface="Wingdings" pitchFamily="2" charset="2"/>
              <a:buNone/>
              <a:defRPr/>
            </a:pPr>
            <a:endParaRPr lang="es-ES" sz="2000" b="1" smtClean="0">
              <a:solidFill>
                <a:srgbClr val="FFFF00"/>
              </a:solidFill>
              <a:effectLst>
                <a:outerShdw blurRad="38100" dist="38100" dir="2700000" algn="tl">
                  <a:srgbClr val="000000"/>
                </a:outerShdw>
              </a:effectLst>
            </a:endParaRPr>
          </a:p>
          <a:p>
            <a:pPr eaLnBrk="1" hangingPunct="1">
              <a:buFont typeface="Wingdings" pitchFamily="2" charset="2"/>
              <a:buNone/>
              <a:defRPr/>
            </a:pPr>
            <a:endParaRPr lang="es-ES" sz="2000" b="1" smtClean="0">
              <a:solidFill>
                <a:srgbClr val="FFFF00"/>
              </a:solidFill>
              <a:effectLst>
                <a:outerShdw blurRad="38100" dist="38100" dir="2700000" algn="tl">
                  <a:srgbClr val="000000"/>
                </a:outerShdw>
              </a:effectLst>
            </a:endParaRPr>
          </a:p>
          <a:p>
            <a:pPr eaLnBrk="1" hangingPunct="1">
              <a:buFont typeface="Wingdings" pitchFamily="2" charset="2"/>
              <a:buNone/>
              <a:defRPr/>
            </a:pPr>
            <a:endParaRPr lang="es-ES" sz="2000" b="1" smtClean="0">
              <a:solidFill>
                <a:srgbClr val="FFFF00"/>
              </a:solidFill>
              <a:effectLst>
                <a:outerShdw blurRad="38100" dist="38100" dir="2700000" algn="tl">
                  <a:srgbClr val="000000"/>
                </a:outerShdw>
              </a:effectLst>
            </a:endParaRPr>
          </a:p>
          <a:p>
            <a:pPr eaLnBrk="1" hangingPunct="1">
              <a:buFont typeface="Wingdings" pitchFamily="2" charset="2"/>
              <a:buNone/>
              <a:defRPr/>
            </a:pPr>
            <a:endParaRPr lang="es-ES" sz="2000" b="1" smtClean="0">
              <a:solidFill>
                <a:srgbClr val="FFFF00"/>
              </a:solidFill>
              <a:effectLst>
                <a:outerShdw blurRad="38100" dist="38100" dir="2700000" algn="tl">
                  <a:srgbClr val="000000"/>
                </a:outerShdw>
              </a:effectLst>
            </a:endParaRPr>
          </a:p>
          <a:p>
            <a:pPr eaLnBrk="1" hangingPunct="1">
              <a:buFont typeface="Wingdings" pitchFamily="2" charset="2"/>
              <a:buNone/>
              <a:defRPr/>
            </a:pPr>
            <a:endParaRPr lang="es-ES" sz="2000" b="1" smtClean="0">
              <a:solidFill>
                <a:srgbClr val="FFFF00"/>
              </a:solidFill>
              <a:effectLst>
                <a:outerShdw blurRad="38100" dist="38100" dir="2700000" algn="tl">
                  <a:srgbClr val="000000"/>
                </a:outerShdw>
              </a:effectLst>
            </a:endParaRPr>
          </a:p>
          <a:p>
            <a:pPr eaLnBrk="1" hangingPunct="1">
              <a:buFont typeface="Wingdings" pitchFamily="2" charset="2"/>
              <a:buNone/>
              <a:defRPr/>
            </a:pPr>
            <a:r>
              <a:rPr lang="es-ES" sz="2000" b="1" smtClean="0">
                <a:solidFill>
                  <a:schemeClr val="bg1"/>
                </a:solidFill>
                <a:effectLst>
                  <a:outerShdw blurRad="38100" dist="38100" dir="2700000" algn="tl">
                    <a:srgbClr val="FFFFFF"/>
                  </a:outerShdw>
                </a:effectLst>
              </a:rPr>
              <a:t>3ro:</a:t>
            </a:r>
            <a:r>
              <a:rPr lang="es-ES" b="1" smtClean="0">
                <a:effectLst>
                  <a:outerShdw blurRad="38100" dist="38100" dir="2700000" algn="tl">
                    <a:srgbClr val="000000"/>
                  </a:outerShdw>
                </a:effectLst>
              </a:rPr>
              <a:t> </a:t>
            </a:r>
            <a:r>
              <a:rPr lang="es-ES" b="1" smtClean="0">
                <a:solidFill>
                  <a:srgbClr val="FF6699"/>
                </a:solidFill>
                <a:effectLst>
                  <a:outerShdw blurRad="38100" dist="38100" dir="2700000" algn="tl">
                    <a:srgbClr val="000000"/>
                  </a:outerShdw>
                </a:effectLst>
              </a:rPr>
              <a:t>La posición que debe asumir el hombre ante el mundo que lo rodea.</a:t>
            </a:r>
          </a:p>
          <a:p>
            <a:pPr eaLnBrk="1" hangingPunct="1">
              <a:defRPr/>
            </a:pPr>
            <a:endParaRPr lang="es-ES" smtClean="0">
              <a:solidFill>
                <a:schemeClr val="bg1"/>
              </a:solidFill>
              <a:effectLst>
                <a:outerShdw blurRad="38100" dist="38100" dir="2700000" algn="tl">
                  <a:srgbClr val="FFFFFF"/>
                </a:outerShdw>
              </a:effectLst>
            </a:endParaRPr>
          </a:p>
        </p:txBody>
      </p:sp>
      <p:pic>
        <p:nvPicPr>
          <p:cNvPr id="11268" name="Picture 4" descr="C03-22-0231"/>
          <p:cNvPicPr>
            <a:picLocks noChangeAspect="1" noChangeArrowheads="1"/>
          </p:cNvPicPr>
          <p:nvPr/>
        </p:nvPicPr>
        <p:blipFill>
          <a:blip r:embed="rId2"/>
          <a:srcRect l="10728" r="8545" b="20157"/>
          <a:stretch>
            <a:fillRect/>
          </a:stretch>
        </p:blipFill>
        <p:spPr bwMode="auto">
          <a:xfrm>
            <a:off x="3429000" y="2362200"/>
            <a:ext cx="5715000" cy="2514600"/>
          </a:xfrm>
          <a:prstGeom prst="rect">
            <a:avLst/>
          </a:prstGeom>
          <a:noFill/>
          <a:ln w="9525">
            <a:noFill/>
            <a:miter lim="800000"/>
            <a:headEnd/>
            <a:tailEnd/>
          </a:ln>
        </p:spPr>
      </p:pic>
      <p:sp>
        <p:nvSpPr>
          <p:cNvPr id="178181" name="Rectangle 5"/>
          <p:cNvSpPr>
            <a:spLocks noChangeArrowheads="1"/>
          </p:cNvSpPr>
          <p:nvPr/>
        </p:nvSpPr>
        <p:spPr bwMode="auto">
          <a:xfrm>
            <a:off x="990600" y="1752600"/>
            <a:ext cx="7239000" cy="579438"/>
          </a:xfrm>
          <a:prstGeom prst="rect">
            <a:avLst/>
          </a:prstGeom>
          <a:noFill/>
          <a:ln w="9525">
            <a:noFill/>
            <a:miter lim="800000"/>
            <a:headEnd/>
            <a:tailEnd/>
          </a:ln>
          <a:effectLst/>
        </p:spPr>
        <p:txBody>
          <a:bodyPr>
            <a:spAutoFit/>
          </a:bodyPr>
          <a:lstStyle/>
          <a:p>
            <a:pPr>
              <a:spcBef>
                <a:spcPct val="20000"/>
              </a:spcBef>
              <a:buClr>
                <a:schemeClr val="hlink"/>
              </a:buClr>
              <a:buSzPct val="75000"/>
              <a:buFont typeface="Wingdings" pitchFamily="2" charset="2"/>
              <a:buNone/>
              <a:defRPr/>
            </a:pPr>
            <a:r>
              <a:rPr lang="es-ES" sz="3200" b="1">
                <a:solidFill>
                  <a:schemeClr val="bg1"/>
                </a:solidFill>
                <a:effectLst>
                  <a:outerShdw blurRad="38100" dist="38100" dir="2700000" algn="tl">
                    <a:srgbClr val="FFFFFF"/>
                  </a:outerShdw>
                </a:effectLst>
              </a:rPr>
              <a:t>2do:</a:t>
            </a:r>
            <a:r>
              <a:rPr lang="es-ES" sz="3200" b="1">
                <a:solidFill>
                  <a:srgbClr val="FF6699"/>
                </a:solidFill>
                <a:effectLst>
                  <a:outerShdw blurRad="38100" dist="38100" dir="2700000" algn="tl">
                    <a:srgbClr val="FFFFFF"/>
                  </a:outerShdw>
                </a:effectLst>
              </a:rPr>
              <a:t> El comportamiento del mundo.</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4267200" y="0"/>
            <a:ext cx="1219200" cy="579438"/>
          </a:xfrm>
          <a:prstGeom prst="rect">
            <a:avLst/>
          </a:prstGeom>
          <a:noFill/>
          <a:ln w="9525" algn="ctr">
            <a:noFill/>
            <a:miter lim="800000"/>
            <a:headEnd/>
            <a:tailEnd/>
          </a:ln>
          <a:effectLst/>
        </p:spPr>
        <p:txBody>
          <a:bodyPr>
            <a:spAutoFit/>
          </a:bodyPr>
          <a:lstStyle/>
          <a:p>
            <a:pPr algn="ctr" eaLnBrk="1" hangingPunct="1"/>
            <a:endParaRPr lang="es-MX" sz="3200">
              <a:latin typeface="Times New Roman" pitchFamily="18" charset="0"/>
            </a:endParaRPr>
          </a:p>
        </p:txBody>
      </p:sp>
      <p:sp>
        <p:nvSpPr>
          <p:cNvPr id="15363" name="Text Box 3"/>
          <p:cNvSpPr txBox="1">
            <a:spLocks noChangeArrowheads="1"/>
          </p:cNvSpPr>
          <p:nvPr/>
        </p:nvSpPr>
        <p:spPr bwMode="auto">
          <a:xfrm>
            <a:off x="428596" y="363915"/>
            <a:ext cx="8429684" cy="6001643"/>
          </a:xfrm>
          <a:prstGeom prst="rect">
            <a:avLst/>
          </a:prstGeom>
          <a:noFill/>
          <a:ln w="9525" algn="ctr">
            <a:noFill/>
            <a:miter lim="800000"/>
            <a:headEnd/>
            <a:tailEnd/>
          </a:ln>
          <a:effectLst/>
        </p:spPr>
        <p:txBody>
          <a:bodyPr wrap="square">
            <a:spAutoFit/>
          </a:bodyPr>
          <a:lstStyle/>
          <a:p>
            <a:pPr algn="ctr" eaLnBrk="1" hangingPunct="1"/>
            <a:r>
              <a:rPr lang="es-MX" sz="3200" b="1" i="1" u="sng" dirty="0">
                <a:latin typeface="Times New Roman" pitchFamily="18" charset="0"/>
              </a:rPr>
              <a:t>Concepción del Mundo</a:t>
            </a:r>
            <a:r>
              <a:rPr lang="es-MX" sz="3200" b="1" i="1" dirty="0">
                <a:latin typeface="Times New Roman" pitchFamily="18" charset="0"/>
              </a:rPr>
              <a:t>: </a:t>
            </a:r>
            <a:endParaRPr lang="es-MX" sz="3200" b="1" i="1" dirty="0" smtClean="0">
              <a:latin typeface="Times New Roman" pitchFamily="18" charset="0"/>
            </a:endParaRPr>
          </a:p>
          <a:p>
            <a:pPr algn="ctr" eaLnBrk="1" hangingPunct="1"/>
            <a:endParaRPr lang="es-MX" sz="3200" b="1" i="1" dirty="0">
              <a:latin typeface="Times New Roman" pitchFamily="18" charset="0"/>
            </a:endParaRPr>
          </a:p>
          <a:p>
            <a:pPr eaLnBrk="1" hangingPunct="1"/>
            <a:r>
              <a:rPr lang="es-MX" sz="3200" i="1" dirty="0">
                <a:latin typeface="Times New Roman" pitchFamily="18" charset="0"/>
              </a:rPr>
              <a:t>Constituye la autoconciencia del hombre de su propia existencia, es decir, la concepción que sobre la existencia humana conforman los individuos y toda la sociedad en cada momento dado.</a:t>
            </a:r>
          </a:p>
          <a:p>
            <a:pPr eaLnBrk="1" hangingPunct="1"/>
            <a:r>
              <a:rPr lang="es-MX" sz="3200" i="1" dirty="0">
                <a:latin typeface="Times New Roman" pitchFamily="18" charset="0"/>
              </a:rPr>
              <a:t>Es por ello, que la concepción del mundo representa no otra cosa que una forma determinada de autoconciencia del problema de la existencia humana, según el nivel de desarrollo alcanzado por la sociedad</a:t>
            </a:r>
            <a:r>
              <a:rPr lang="es-MX" sz="3200" i="1" dirty="0" smtClean="0">
                <a:latin typeface="Times New Roman" pitchFamily="18" charset="0"/>
              </a:rPr>
              <a:t>.</a:t>
            </a:r>
            <a:endParaRPr lang="es-ES_tradnl" sz="3200" b="1" i="1" dirty="0">
              <a:solidFill>
                <a:schemeClr val="bg1"/>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4" fill="hold" grpId="0" nodeType="afterEffect">
                                  <p:stCondLst>
                                    <p:cond delay="0"/>
                                  </p:stCondLst>
                                  <p:childTnLst>
                                    <p:set>
                                      <p:cBhvr>
                                        <p:cTn id="6" dur="1" fill="hold">
                                          <p:stCondLst>
                                            <p:cond delay="0"/>
                                          </p:stCondLst>
                                        </p:cTn>
                                        <p:tgtEl>
                                          <p:spTgt spid="15363"/>
                                        </p:tgtEl>
                                        <p:attrNameLst>
                                          <p:attrName>style.visibility</p:attrName>
                                        </p:attrNameLst>
                                      </p:cBhvr>
                                      <p:to>
                                        <p:strVal val="visible"/>
                                      </p:to>
                                    </p:set>
                                    <p:anim calcmode="lin" valueType="num">
                                      <p:cBhvr additive="base">
                                        <p:cTn id="7" dur="1000" fill="hold"/>
                                        <p:tgtEl>
                                          <p:spTgt spid="15363"/>
                                        </p:tgtEl>
                                        <p:attrNameLst>
                                          <p:attrName>ppt_x</p:attrName>
                                        </p:attrNameLst>
                                      </p:cBhvr>
                                      <p:tavLst>
                                        <p:tav tm="0">
                                          <p:val>
                                            <p:strVal val="#ppt_x"/>
                                          </p:val>
                                        </p:tav>
                                        <p:tav tm="100000">
                                          <p:val>
                                            <p:strVal val="#ppt_x"/>
                                          </p:val>
                                        </p:tav>
                                      </p:tavLst>
                                    </p:anim>
                                    <p:anim calcmode="lin" valueType="num">
                                      <p:cBhvr additive="base">
                                        <p:cTn id="8" dur="1000" fill="hold"/>
                                        <p:tgtEl>
                                          <p:spTgt spid="153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3073</Words>
  <PresentationFormat>Presentación en pantalla (4:3)</PresentationFormat>
  <Paragraphs>446</Paragraphs>
  <Slides>44</Slides>
  <Notes>12</Notes>
  <HiddenSlides>0</HiddenSlides>
  <MMClips>4</MMClips>
  <ScaleCrop>false</ScaleCrop>
  <HeadingPairs>
    <vt:vector size="4" baseType="variant">
      <vt:variant>
        <vt:lpstr>Tema</vt:lpstr>
      </vt:variant>
      <vt:variant>
        <vt:i4>1</vt:i4>
      </vt:variant>
      <vt:variant>
        <vt:lpstr>Títulos de diapositiva</vt:lpstr>
      </vt:variant>
      <vt:variant>
        <vt:i4>44</vt:i4>
      </vt:variant>
    </vt:vector>
  </HeadingPairs>
  <TitlesOfParts>
    <vt:vector size="45" baseType="lpstr">
      <vt:lpstr>Tema de Office</vt:lpstr>
      <vt:lpstr>  Tema I: La Filosofía como teoría general y concepción del desarrollo </vt:lpstr>
      <vt:lpstr>Temática No.1: La Filosofía como forma de apropiación teórico-práctica de la realidad. Concepción del mundo: concepción cotidiana y concepción filosófica del mundo. </vt:lpstr>
      <vt:lpstr>Filosofía</vt:lpstr>
      <vt:lpstr>Diapositiva 4</vt:lpstr>
      <vt:lpstr>La Filosofía</vt:lpstr>
      <vt:lpstr>Diapositiva 6</vt:lpstr>
      <vt:lpstr>Principales períodos del desarrollo de la filosofía</vt:lpstr>
      <vt:lpstr>Problemáticas Determinar </vt:lpstr>
      <vt:lpstr>Diapositiva 9</vt:lpstr>
      <vt:lpstr>Características de la Concepción del Mundo definida a partir de la existencia humana. </vt:lpstr>
      <vt:lpstr>Diapositiva 11</vt:lpstr>
      <vt:lpstr>Diapositiva 12</vt:lpstr>
      <vt:lpstr>             ¿Qué es el mundo y el hombre dentro de él?                    </vt:lpstr>
      <vt:lpstr>Diapositiva 14</vt:lpstr>
      <vt:lpstr>Diapositiva 15</vt:lpstr>
      <vt:lpstr>Evolución del objeto de estudio de la filosofía. </vt:lpstr>
      <vt:lpstr>Distintos criterios sobre el objeto de estudio de la filosofía (XIX)</vt:lpstr>
      <vt:lpstr>Materialismo dialéctico:</vt:lpstr>
      <vt:lpstr>Diapositiva 19</vt:lpstr>
      <vt:lpstr>Diapositiva 20</vt:lpstr>
      <vt:lpstr>Diapositiva 21</vt:lpstr>
      <vt:lpstr>Diapositiva 22</vt:lpstr>
      <vt:lpstr>Diapositiva 23</vt:lpstr>
      <vt:lpstr>Diapositiva 24</vt:lpstr>
      <vt:lpstr>Diapositiva 25</vt:lpstr>
      <vt:lpstr>Dialéctica y metafísica:</vt:lpstr>
      <vt:lpstr> </vt:lpstr>
      <vt:lpstr>Diapositiva 28</vt:lpstr>
      <vt:lpstr>Diapositiva 29</vt:lpstr>
      <vt:lpstr>Diapositiva 30</vt:lpstr>
      <vt:lpstr>ESTUDIO INDEPENDIENTE</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Tema I: La Filosofía como teoría general y concepción del desarrollo </dc:title>
  <dc:creator>emergencia</dc:creator>
  <cp:lastModifiedBy>emergencia</cp:lastModifiedBy>
  <cp:revision>43</cp:revision>
  <dcterms:created xsi:type="dcterms:W3CDTF">2002-01-01T00:36:25Z</dcterms:created>
  <dcterms:modified xsi:type="dcterms:W3CDTF">2002-01-01T02:38:46Z</dcterms:modified>
</cp:coreProperties>
</file>