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61" r:id="rId4"/>
    <p:sldId id="263" r:id="rId5"/>
    <p:sldId id="262" r:id="rId6"/>
    <p:sldId id="264" r:id="rId7"/>
    <p:sldId id="265" r:id="rId8"/>
    <p:sldId id="266" r:id="rId9"/>
    <p:sldId id="267" r:id="rId10"/>
    <p:sldId id="273" r:id="rId11"/>
    <p:sldId id="258" r:id="rId12"/>
    <p:sldId id="299" r:id="rId13"/>
    <p:sldId id="269" r:id="rId14"/>
    <p:sldId id="270" r:id="rId15"/>
    <p:sldId id="271" r:id="rId16"/>
    <p:sldId id="274" r:id="rId17"/>
    <p:sldId id="272" r:id="rId18"/>
    <p:sldId id="301" r:id="rId19"/>
    <p:sldId id="277" r:id="rId20"/>
    <p:sldId id="278" r:id="rId21"/>
    <p:sldId id="279" r:id="rId22"/>
    <p:sldId id="280" r:id="rId23"/>
    <p:sldId id="281" r:id="rId24"/>
    <p:sldId id="282" r:id="rId25"/>
    <p:sldId id="283" r:id="rId26"/>
    <p:sldId id="284" r:id="rId27"/>
    <p:sldId id="286" r:id="rId28"/>
    <p:sldId id="285" r:id="rId29"/>
    <p:sldId id="287" r:id="rId30"/>
    <p:sldId id="302" r:id="rId31"/>
    <p:sldId id="298" r:id="rId32"/>
    <p:sldId id="291" r:id="rId33"/>
    <p:sldId id="292" r:id="rId34"/>
    <p:sldId id="293" r:id="rId35"/>
    <p:sldId id="294" r:id="rId36"/>
    <p:sldId id="295" r:id="rId37"/>
    <p:sldId id="296" r:id="rId3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64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0F846A-8A63-4AD8-A0E9-392DCF8745C6}" type="datetimeFigureOut">
              <a:rPr lang="es-ES" smtClean="0"/>
              <a:t>13/05/2021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0E96D-C5FE-419A-8C48-49061D428D51}"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665D029-095B-447C-9E6F-22AA9BB5A2E6}" type="slidenum">
              <a:rPr lang="es-ES_tradnl" smtClean="0">
                <a:latin typeface="Arial" pitchFamily="34" charset="0"/>
              </a:rPr>
              <a:pPr/>
              <a:t>4</a:t>
            </a:fld>
            <a:endParaRPr lang="es-ES_tradnl" smtClean="0">
              <a:latin typeface="Arial"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s-E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C10C1F6-A9EB-4879-A042-41E1000C8132}" type="slidenum">
              <a:rPr lang="es-ES_tradnl" smtClean="0">
                <a:latin typeface="Arial" pitchFamily="34" charset="0"/>
              </a:rPr>
              <a:pPr/>
              <a:t>6</a:t>
            </a:fld>
            <a:endParaRPr lang="es-ES_tradnl" smtClean="0">
              <a:latin typeface="Arial"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s-E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3F086DD-4AFC-4589-B249-BA43E12956DC}" type="slidenum">
              <a:rPr lang="es-ES_tradnl" smtClean="0">
                <a:latin typeface="Arial" pitchFamily="34" charset="0"/>
              </a:rPr>
              <a:pPr/>
              <a:t>8</a:t>
            </a:fld>
            <a:endParaRPr lang="es-ES_tradnl" smtClean="0">
              <a:latin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s-E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94BDACB5-A5FA-43B2-A60D-3D58D10908DF}" type="slidenum">
              <a:rPr lang="es-ES_tradnl" smtClean="0">
                <a:latin typeface="Arial" pitchFamily="34" charset="0"/>
              </a:rPr>
              <a:pPr/>
              <a:t>13</a:t>
            </a:fld>
            <a:endParaRPr lang="es-ES_tradnl" smtClean="0">
              <a:latin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s-E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13/05/2021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13/05/2021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b="1" u="sng" dirty="0" smtClean="0"/>
              <a:t>Tema 2: La Concepción Materialista de la Historia y su significado teórico metodológico</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304800"/>
            <a:ext cx="9144000" cy="1052513"/>
          </a:xfrm>
        </p:spPr>
        <p:txBody>
          <a:bodyPr>
            <a:normAutofit fontScale="90000"/>
          </a:bodyPr>
          <a:lstStyle/>
          <a:p>
            <a:pPr algn="ctr" eaLnBrk="1" hangingPunct="1">
              <a:defRPr/>
            </a:pPr>
            <a:r>
              <a:rPr lang="es-ES" sz="3200" dirty="0" smtClean="0">
                <a:latin typeface="Arial Black" pitchFamily="34" charset="0"/>
              </a:rPr>
              <a:t>Esencia de la Concepción Materialista de la Historia</a:t>
            </a:r>
            <a:endParaRPr lang="es-ES" sz="3200" dirty="0">
              <a:latin typeface="Arial Black" pitchFamily="34" charset="0"/>
            </a:endParaRPr>
          </a:p>
        </p:txBody>
      </p:sp>
      <p:sp>
        <p:nvSpPr>
          <p:cNvPr id="6" name="5 Rectángulo"/>
          <p:cNvSpPr/>
          <p:nvPr/>
        </p:nvSpPr>
        <p:spPr>
          <a:xfrm>
            <a:off x="2357438" y="2071688"/>
            <a:ext cx="4429125" cy="3286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3200" dirty="0">
                <a:solidFill>
                  <a:schemeClr val="bg2"/>
                </a:solidFill>
                <a:latin typeface="Arial Black" pitchFamily="34" charset="0"/>
              </a:rPr>
              <a:t>EL SER SOCIAL</a:t>
            </a:r>
          </a:p>
          <a:p>
            <a:pPr algn="ctr" fontAlgn="auto">
              <a:spcBef>
                <a:spcPts val="0"/>
              </a:spcBef>
              <a:spcAft>
                <a:spcPts val="0"/>
              </a:spcAft>
              <a:defRPr/>
            </a:pPr>
            <a:r>
              <a:rPr lang="es-ES" sz="3200" dirty="0">
                <a:solidFill>
                  <a:schemeClr val="bg2"/>
                </a:solidFill>
                <a:latin typeface="Arial Black" pitchFamily="34" charset="0"/>
              </a:rPr>
              <a:t>DETERMINA</a:t>
            </a:r>
          </a:p>
          <a:p>
            <a:pPr algn="ctr" fontAlgn="auto">
              <a:spcBef>
                <a:spcPts val="0"/>
              </a:spcBef>
              <a:spcAft>
                <a:spcPts val="0"/>
              </a:spcAft>
              <a:defRPr/>
            </a:pPr>
            <a:r>
              <a:rPr lang="es-ES" sz="3200" dirty="0">
                <a:solidFill>
                  <a:schemeClr val="bg2"/>
                </a:solidFill>
                <a:latin typeface="Arial Black" pitchFamily="34" charset="0"/>
              </a:rPr>
              <a:t>LA CONCIENCIA SOCIAL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85720" y="928670"/>
            <a:ext cx="857256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Fundamentar la importancia metodológica marxista- leninista al análisis de la historia y la sociedad, haciendo énfasis en la interacción de lo material y lo ideal en la vida social.</a:t>
            </a:r>
            <a:endParaRPr kumimoji="0" lang="es-MX" altLang="ko-K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CuadroTexto"/>
          <p:cNvSpPr txBox="1"/>
          <p:nvPr/>
        </p:nvSpPr>
        <p:spPr>
          <a:xfrm>
            <a:off x="1785918" y="285728"/>
            <a:ext cx="5715040" cy="523220"/>
          </a:xfrm>
          <a:prstGeom prst="rect">
            <a:avLst/>
          </a:prstGeom>
          <a:noFill/>
        </p:spPr>
        <p:txBody>
          <a:bodyPr wrap="square" rtlCol="0">
            <a:spAutoFit/>
          </a:bodyPr>
          <a:lstStyle/>
          <a:p>
            <a:pPr algn="ctr"/>
            <a:r>
              <a:rPr lang="es-ES" sz="2800" b="1" dirty="0" smtClean="0">
                <a:latin typeface="Arial" pitchFamily="34" charset="0"/>
                <a:cs typeface="Arial" pitchFamily="34" charset="0"/>
              </a:rPr>
              <a:t>ESTUDIO INDEPENDIENTE</a:t>
            </a:r>
            <a:endParaRPr lang="es-ES" sz="2800" b="1" dirty="0">
              <a:latin typeface="Arial" pitchFamily="34" charset="0"/>
              <a:cs typeface="Arial" pitchFamily="34" charset="0"/>
            </a:endParaRPr>
          </a:p>
        </p:txBody>
      </p:sp>
      <p:sp>
        <p:nvSpPr>
          <p:cNvPr id="28674" name="Rectangle 2"/>
          <p:cNvSpPr>
            <a:spLocks noChangeArrowheads="1"/>
          </p:cNvSpPr>
          <p:nvPr/>
        </p:nvSpPr>
        <p:spPr bwMode="auto">
          <a:xfrm>
            <a:off x="285720" y="2056686"/>
            <a:ext cx="864399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3937000" algn="l"/>
              </a:tabLst>
            </a:pPr>
            <a:r>
              <a:rPr kumimoji="0" lang="es-MX" altLang="ko-KR" sz="28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Bibliografía</a:t>
            </a:r>
            <a:endParaRPr kumimoji="0" lang="es-ES" altLang="ko-K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Lecciones de Filosofía Marxista Leninista. Tomo I. </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Epígrafe 2.3.1 La elaboración de la concepción materialista de la historia. Pág. 99-106.</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Epígrafe 3.4 La relación naturaleza sociedad como expresión de la unidad material del mundo. Pág. 277- 306.</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Lecciones de Filosofía Marxista Leninista. Tomo II. </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Epígrafe 5.2.3 Elementos fundamentales de la teoría de la formación económico social. Pág. 184-186, 188-193 y 196-201.</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Multimedia de Filosofía UD # VI</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Marx, C. </a:t>
            </a:r>
            <a:r>
              <a:rPr kumimoji="0" lang="es-MX" altLang="ko-KR" sz="20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Tesis sobre </a:t>
            </a:r>
            <a:r>
              <a:rPr kumimoji="0" lang="es-MX" altLang="ko-KR" sz="2000" b="1"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Feuerbach</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Fundamentos de Marxismo Leninismo, pág. 20-22. (No. 1, 2, 5, 8, 9, 10 y 11 para analizar el materialismo </a:t>
            </a:r>
            <a:r>
              <a:rPr kumimoji="0" lang="es-MX" altLang="ko-KR" sz="2000" b="0"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premarxista</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937000" algn="l"/>
              </a:tabLst>
            </a:pPr>
            <a:r>
              <a:rPr kumimoji="0" lang="es-MX" altLang="ko-KR" sz="2000" b="0"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Engels</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F. </a:t>
            </a:r>
            <a:r>
              <a:rPr kumimoji="0" lang="es-MX" altLang="ko-KR" sz="20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Carta a K. Schmidt</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[5-8-1890] OC Tomo 3 pág. 361-363. (Rectifica lo que dijo Marx sobre la CMH)</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85720" y="500042"/>
            <a:ext cx="864399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Temática 2.2: </a:t>
            </a:r>
            <a:r>
              <a:rPr kumimoji="0" lang="es-E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Teoría marxista de la FES y de los modos de producción.</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285720" y="1714488"/>
            <a:ext cx="857256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E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 específico: </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Explicar los elementos de la FES y su interrelación dialéctica.</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285720" y="3143248"/>
            <a:ext cx="857256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s-ES" sz="2800" b="1" dirty="0" smtClean="0">
                <a:latin typeface="Arial" pitchFamily="34" charset="0"/>
                <a:cs typeface="Arial" pitchFamily="34" charset="0"/>
              </a:rPr>
              <a:t>Habilidades:</a:t>
            </a:r>
          </a:p>
          <a:p>
            <a:pPr lvl="0" algn="just">
              <a:buFont typeface="Wingdings" pitchFamily="2" charset="2"/>
              <a:buChar char="ü"/>
            </a:pPr>
            <a:r>
              <a:rPr lang="es-ES" sz="2800" dirty="0" smtClean="0">
                <a:latin typeface="Arial" pitchFamily="34" charset="0"/>
                <a:cs typeface="Arial" pitchFamily="34" charset="0"/>
              </a:rPr>
              <a:t>Interpretar la información necesaria para abordar los temas de forma independiente.</a:t>
            </a:r>
          </a:p>
          <a:p>
            <a:pPr lvl="0" algn="just">
              <a:buFont typeface="Wingdings" pitchFamily="2" charset="2"/>
              <a:buChar char="ü"/>
            </a:pPr>
            <a:r>
              <a:rPr lang="es-ES" sz="2800" dirty="0" smtClean="0">
                <a:latin typeface="Arial" pitchFamily="34" charset="0"/>
                <a:cs typeface="Arial" pitchFamily="34" charset="0"/>
              </a:rPr>
              <a:t>Caracterizar  el enfoque filosófico y el de la profesión de la carrera que cursa.</a:t>
            </a:r>
          </a:p>
          <a:p>
            <a:pPr lvl="0" algn="just">
              <a:buFont typeface="Wingdings" pitchFamily="2" charset="2"/>
              <a:buChar char="ü"/>
            </a:pPr>
            <a:r>
              <a:rPr lang="es-ES" sz="2800" dirty="0" smtClean="0">
                <a:latin typeface="Arial" pitchFamily="34" charset="0"/>
                <a:cs typeface="Arial" pitchFamily="34" charset="0"/>
              </a:rPr>
              <a:t>Valorar  los criterios ajenos y fundamentar los propios.</a:t>
            </a:r>
            <a:endParaRPr lang="es-ES" sz="2800" dirty="0">
              <a:latin typeface="Arial" pitchFamily="34" charset="0"/>
              <a:cs typeface="Arial" pitchFamily="34" charset="0"/>
            </a:endParaRPr>
          </a:p>
        </p:txBody>
      </p:sp>
    </p:spTree>
    <p:extLst>
      <p:ext uri="{BB962C8B-B14F-4D97-AF65-F5344CB8AC3E}">
        <p14:creationId xmlns:p14="http://schemas.microsoft.com/office/powerpoint/2010/main" val="4005150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3550" y="260350"/>
            <a:ext cx="8180388" cy="6683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pPr eaLnBrk="1" hangingPunct="1">
              <a:defRPr/>
            </a:pPr>
            <a:r>
              <a:rPr lang="es-ES_tradnl" sz="3600" dirty="0" smtClean="0">
                <a:solidFill>
                  <a:schemeClr val="tx1"/>
                </a:solidFill>
                <a:latin typeface="Arial Black" pitchFamily="34" charset="0"/>
              </a:rPr>
              <a:t>3- Formación Económica Social </a:t>
            </a:r>
            <a:r>
              <a:rPr lang="es-ES" sz="3400" b="1" u="sng" dirty="0" smtClean="0">
                <a:solidFill>
                  <a:schemeClr val="tx1"/>
                </a:solidFill>
                <a:latin typeface="Times New Roman" pitchFamily="18" charset="0"/>
              </a:rPr>
              <a:t>:</a:t>
            </a:r>
            <a:r>
              <a:rPr lang="es-ES" sz="3800" b="1" u="sng" dirty="0" smtClean="0">
                <a:solidFill>
                  <a:srgbClr val="A50021"/>
                </a:solidFill>
                <a:latin typeface="Times New Roman" pitchFamily="18" charset="0"/>
              </a:rPr>
              <a:t> </a:t>
            </a:r>
          </a:p>
        </p:txBody>
      </p:sp>
      <p:pic>
        <p:nvPicPr>
          <p:cNvPr id="4" name="Picture 5"/>
          <p:cNvPicPr>
            <a:picLocks noChangeAspect="1" noChangeArrowheads="1"/>
          </p:cNvPicPr>
          <p:nvPr/>
        </p:nvPicPr>
        <p:blipFill>
          <a:blip r:embed="rId3">
            <a:lum bright="68000"/>
          </a:blip>
          <a:srcRect t="9796" r="10402" b="9361"/>
          <a:stretch>
            <a:fillRect/>
          </a:stretch>
        </p:blipFill>
        <p:spPr bwMode="auto">
          <a:xfrm>
            <a:off x="142875" y="1000125"/>
            <a:ext cx="8429625" cy="5143500"/>
          </a:xfrm>
          <a:prstGeom prst="rect">
            <a:avLst/>
          </a:prstGeom>
          <a:noFill/>
          <a:ln w="9525">
            <a:noFill/>
            <a:miter lim="800000"/>
            <a:headEnd/>
            <a:tailEnd/>
          </a:ln>
        </p:spPr>
      </p:pic>
      <p:sp>
        <p:nvSpPr>
          <p:cNvPr id="6" name="Rectangle 3"/>
          <p:cNvSpPr txBox="1">
            <a:spLocks noChangeArrowheads="1"/>
          </p:cNvSpPr>
          <p:nvPr/>
        </p:nvSpPr>
        <p:spPr bwMode="auto">
          <a:xfrm>
            <a:off x="428625" y="928688"/>
            <a:ext cx="8177213" cy="5310187"/>
          </a:xfrm>
          <a:prstGeom prst="rect">
            <a:avLst/>
          </a:prstGeom>
          <a:noFill/>
          <a:ln w="9525">
            <a:noFill/>
            <a:miter lim="800000"/>
            <a:headEnd/>
            <a:tailEnd/>
          </a:ln>
        </p:spPr>
        <p:txBody>
          <a:bodyPr/>
          <a:lstStyle/>
          <a:p>
            <a:pPr marL="342900" indent="-342900">
              <a:spcBef>
                <a:spcPct val="20000"/>
              </a:spcBef>
              <a:buClr>
                <a:schemeClr val="accent1"/>
              </a:buClr>
              <a:buSzPct val="65000"/>
              <a:defRPr/>
            </a:pPr>
            <a:r>
              <a:rPr lang="es-ES" sz="2400" kern="0" dirty="0">
                <a:latin typeface="Arial Black" pitchFamily="34" charset="0"/>
              </a:rPr>
              <a:t> “En la producción social de su vida, los hombres contraen determinadas relaciones necesarias e independientes de su voluntad, relaciones de producción, que corresponden a determinadas fases de desarrollo de sus fuerzas productivas materiales. El conjunto de estas relaciones de producción forma la estructura económica de la sociedad, la base real sobre la que se levanta la superestructura jurídica y política, y a la que corresponden determinadas formas de conciencia social.” </a:t>
            </a:r>
          </a:p>
          <a:p>
            <a:pPr marL="342900" indent="-342900">
              <a:spcBef>
                <a:spcPct val="20000"/>
              </a:spcBef>
              <a:buClr>
                <a:schemeClr val="accent1"/>
              </a:buClr>
              <a:buSzPct val="65000"/>
              <a:buFont typeface="Wingdings" pitchFamily="2" charset="2"/>
              <a:buNone/>
              <a:defRPr/>
            </a:pPr>
            <a:r>
              <a:rPr lang="es-ES" sz="2400" kern="0" dirty="0">
                <a:latin typeface="Arial Black" pitchFamily="34" charset="0"/>
              </a:rPr>
              <a:t>   (</a:t>
            </a:r>
            <a:r>
              <a:rPr lang="es-ES" sz="1900" kern="0" dirty="0">
                <a:latin typeface="Times New Roman" pitchFamily="18" charset="0"/>
              </a:rPr>
              <a:t> </a:t>
            </a:r>
            <a:r>
              <a:rPr lang="es-ES" sz="1900" kern="0" dirty="0">
                <a:latin typeface="Arial Black" pitchFamily="34" charset="0"/>
              </a:rPr>
              <a:t>Carlos Marx, Prólogo de la Contribución a la Crítica de la Economía Política.)</a:t>
            </a:r>
          </a:p>
          <a:p>
            <a:pPr marL="342900" indent="-342900">
              <a:spcBef>
                <a:spcPct val="20000"/>
              </a:spcBef>
              <a:buClr>
                <a:schemeClr val="accent1"/>
              </a:buClr>
              <a:buSzPct val="65000"/>
              <a:buFont typeface="Wingdings" pitchFamily="2" charset="2"/>
              <a:buNone/>
              <a:defRPr/>
            </a:pPr>
            <a:endParaRPr lang="es-ES" sz="1900" b="1" kern="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box(in)">
                                      <p:cBhvr>
                                        <p:cTn id="7" dur="1000"/>
                                        <p:tgtEl>
                                          <p:spTgt spid="3789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par>
                          <p:cTn id="15" fill="hold">
                            <p:stCondLst>
                              <p:cond delay="500"/>
                            </p:stCondLst>
                            <p:childTnLst>
                              <p:par>
                                <p:cTn id="16" presetID="37" presetClass="entr" presetSubtype="0" fill="hold" nodeType="after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1000"/>
                                        <p:tgtEl>
                                          <p:spTgt spid="6">
                                            <p:txEl>
                                              <p:pRg st="0" end="0"/>
                                            </p:txEl>
                                          </p:spTgt>
                                        </p:tgtEl>
                                      </p:cBhvr>
                                    </p:animEffect>
                                    <p:anim calcmode="lin" valueType="num">
                                      <p:cBhvr>
                                        <p:cTn id="1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par>
                          <p:cTn id="22" fill="hold">
                            <p:stCondLst>
                              <p:cond delay="1500"/>
                            </p:stCondLst>
                            <p:childTnLst>
                              <p:par>
                                <p:cTn id="23" presetID="37" presetClass="entr" presetSubtype="0" fill="hold" nodeType="after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fade">
                                      <p:cBhvr>
                                        <p:cTn id="25" dur="1000"/>
                                        <p:tgtEl>
                                          <p:spTgt spid="6">
                                            <p:txEl>
                                              <p:pRg st="1" end="1"/>
                                            </p:txEl>
                                          </p:spTgt>
                                        </p:tgtEl>
                                      </p:cBhvr>
                                    </p:animEffect>
                                    <p:anim calcmode="lin" valueType="num">
                                      <p:cBhvr>
                                        <p:cTn id="26"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88" y="0"/>
            <a:ext cx="7615237" cy="642938"/>
          </a:xfrm>
        </p:spPr>
        <p:txBody>
          <a:bodyPr/>
          <a:lstStyle/>
          <a:p>
            <a:pPr algn="ctr">
              <a:defRPr/>
            </a:pPr>
            <a:r>
              <a:rPr lang="es-ES" sz="3200" u="sng" dirty="0" smtClean="0">
                <a:latin typeface="Arial Black" pitchFamily="34" charset="0"/>
              </a:rPr>
              <a:t>MODO DE PRODUCCIÓN</a:t>
            </a:r>
            <a:endParaRPr lang="es-ES" sz="3200" u="sng" dirty="0">
              <a:latin typeface="Arial Black" pitchFamily="34" charset="0"/>
            </a:endParaRPr>
          </a:p>
        </p:txBody>
      </p:sp>
      <p:sp>
        <p:nvSpPr>
          <p:cNvPr id="3" name="2 Marcador de contenido"/>
          <p:cNvSpPr>
            <a:spLocks noGrp="1"/>
          </p:cNvSpPr>
          <p:nvPr>
            <p:ph idx="1"/>
          </p:nvPr>
        </p:nvSpPr>
        <p:spPr>
          <a:xfrm>
            <a:off x="357188" y="785813"/>
            <a:ext cx="8429625" cy="5715000"/>
          </a:xfrm>
        </p:spPr>
        <p:txBody>
          <a:bodyPr>
            <a:normAutofit lnSpcReduction="10000"/>
          </a:bodyPr>
          <a:lstStyle/>
          <a:p>
            <a:pPr>
              <a:defRPr/>
            </a:pPr>
            <a:r>
              <a:rPr lang="es-ES" sz="2000" dirty="0" smtClean="0">
                <a:latin typeface="Arial Black" pitchFamily="34" charset="0"/>
              </a:rPr>
              <a:t>FUNDAMENTO ECONÓMICO DE LA VIDA SOCIAL, BASE DE LA EXISTENCIA Y DEL DESARROLLO DE  LA SOCIEDAD</a:t>
            </a:r>
          </a:p>
          <a:p>
            <a:pPr>
              <a:defRPr/>
            </a:pPr>
            <a:r>
              <a:rPr lang="es-ES" sz="2000" dirty="0" smtClean="0">
                <a:latin typeface="Arial Black" pitchFamily="34" charset="0"/>
              </a:rPr>
              <a:t>CONSTITUYE LA FORMA O MANERA QUE TIENEN LOS HOMBRES PARA PRODUCIR LOS BIENES MATERIALES NECESARIOS PARA SU SUBSISTENCIA</a:t>
            </a:r>
          </a:p>
          <a:p>
            <a:pPr>
              <a:defRPr/>
            </a:pPr>
            <a:r>
              <a:rPr lang="es-ES" sz="2000" dirty="0" smtClean="0">
                <a:latin typeface="Arial Black" pitchFamily="34" charset="0"/>
              </a:rPr>
              <a:t>EXPRESA EL GRADO DE DESARROLLO DE LA RELACIÓN DEL HOMBRE CON LA NATURALEZA, O EL DESARROLLO DE LAS </a:t>
            </a:r>
            <a:r>
              <a:rPr lang="es-ES" sz="2000" u="sng" dirty="0" smtClean="0">
                <a:latin typeface="Arial Black" pitchFamily="34" charset="0"/>
              </a:rPr>
              <a:t>FUERZAS PRODUCTIVAS</a:t>
            </a:r>
            <a:r>
              <a:rPr lang="es-ES" sz="2000" dirty="0" smtClean="0">
                <a:latin typeface="Arial Black" pitchFamily="34" charset="0"/>
              </a:rPr>
              <a:t>, COMO ELEMENTO MÁS DINÁMICO DE LA SOCIEDAD</a:t>
            </a:r>
          </a:p>
          <a:p>
            <a:pPr>
              <a:defRPr/>
            </a:pPr>
            <a:r>
              <a:rPr lang="es-ES" sz="2000" dirty="0" smtClean="0">
                <a:latin typeface="Arial Black" pitchFamily="34" charset="0"/>
              </a:rPr>
              <a:t>DETERMINA LA MANERA EN QUE SE RELACIONAN UNOS HOMBRES CON OTROS, EN EL PROCESO DE PRODUCCIÓN, DISTRIBUCIÓN CAMBIO Y CONSUMO</a:t>
            </a:r>
          </a:p>
          <a:p>
            <a:pPr>
              <a:defRPr/>
            </a:pPr>
            <a:r>
              <a:rPr lang="es-ES" sz="2000" dirty="0" smtClean="0">
                <a:latin typeface="Arial Black" pitchFamily="34" charset="0"/>
              </a:rPr>
              <a:t>LAS RELACIONES DE PRODUCCIÓN TIENEN CARÁCTER OBJETIVO, ESTÁN CONDICIONADAS POR EL DESARROLLO DE LAS FUERZAS PRODUCTIVAS, Y SE DISTINGUEN POR LA FORMA DE PROPIEDAD SOBRE LOS MEDIOS DE PRODUCCIÓN</a:t>
            </a:r>
            <a:endParaRPr lang="es-ES" sz="2000" dirty="0">
              <a:latin typeface="Arial Black"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214313" y="4857750"/>
            <a:ext cx="5357812" cy="16287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dirty="0">
                <a:latin typeface="Arial Black" pitchFamily="34" charset="0"/>
              </a:rPr>
              <a:t>FUERZAS PRODUCTIVAS</a:t>
            </a:r>
          </a:p>
          <a:p>
            <a:pPr algn="ctr">
              <a:defRPr/>
            </a:pPr>
            <a:r>
              <a:rPr lang="es-ES" sz="2000" dirty="0">
                <a:latin typeface="Arial Black" pitchFamily="34" charset="0"/>
              </a:rPr>
              <a:t>RELACIÓN</a:t>
            </a:r>
          </a:p>
          <a:p>
            <a:pPr>
              <a:defRPr/>
            </a:pPr>
            <a:r>
              <a:rPr lang="es-ES" sz="2000" dirty="0">
                <a:latin typeface="Arial Black" pitchFamily="34" charset="0"/>
              </a:rPr>
              <a:t>HOMBRE-NATURALEZA</a:t>
            </a:r>
          </a:p>
        </p:txBody>
      </p:sp>
      <p:sp>
        <p:nvSpPr>
          <p:cNvPr id="17411" name="4 CuadroTexto"/>
          <p:cNvSpPr txBox="1">
            <a:spLocks noChangeArrowheads="1"/>
          </p:cNvSpPr>
          <p:nvPr/>
        </p:nvSpPr>
        <p:spPr bwMode="auto">
          <a:xfrm>
            <a:off x="6000750" y="5072063"/>
            <a:ext cx="2605088" cy="369887"/>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es-ES" dirty="0">
                <a:solidFill>
                  <a:schemeClr val="bg1"/>
                </a:solidFill>
              </a:rPr>
              <a:t>FUERZA DE TRABAJO</a:t>
            </a:r>
          </a:p>
        </p:txBody>
      </p:sp>
      <p:sp>
        <p:nvSpPr>
          <p:cNvPr id="17412" name="5 CuadroTexto"/>
          <p:cNvSpPr txBox="1">
            <a:spLocks noChangeArrowheads="1"/>
          </p:cNvSpPr>
          <p:nvPr/>
        </p:nvSpPr>
        <p:spPr bwMode="auto">
          <a:xfrm>
            <a:off x="5786438" y="6215063"/>
            <a:ext cx="3121025" cy="369887"/>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es-ES" dirty="0">
                <a:solidFill>
                  <a:schemeClr val="bg1"/>
                </a:solidFill>
              </a:rPr>
              <a:t>MEDIOS</a:t>
            </a:r>
            <a:r>
              <a:rPr lang="es-ES" dirty="0"/>
              <a:t> </a:t>
            </a:r>
            <a:r>
              <a:rPr lang="es-ES" dirty="0">
                <a:solidFill>
                  <a:schemeClr val="bg1"/>
                </a:solidFill>
              </a:rPr>
              <a:t>DE PRODUCCIÓN</a:t>
            </a:r>
          </a:p>
        </p:txBody>
      </p:sp>
      <p:sp>
        <p:nvSpPr>
          <p:cNvPr id="7" name="6 Elipse"/>
          <p:cNvSpPr/>
          <p:nvPr/>
        </p:nvSpPr>
        <p:spPr>
          <a:xfrm>
            <a:off x="357188" y="1500188"/>
            <a:ext cx="4214812" cy="1714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000" dirty="0">
                <a:latin typeface="Arial Black" pitchFamily="34" charset="0"/>
              </a:rPr>
              <a:t>RELACIONES DE PRODUCCIÓN</a:t>
            </a:r>
          </a:p>
          <a:p>
            <a:pPr algn="ctr">
              <a:defRPr/>
            </a:pPr>
            <a:r>
              <a:rPr lang="es-ES" sz="2000" dirty="0">
                <a:latin typeface="Arial Black" pitchFamily="34" charset="0"/>
              </a:rPr>
              <a:t>RELACIÓN</a:t>
            </a:r>
          </a:p>
          <a:p>
            <a:pPr algn="ctr">
              <a:defRPr/>
            </a:pPr>
            <a:r>
              <a:rPr lang="es-ES" sz="2000" dirty="0">
                <a:latin typeface="Arial Black" pitchFamily="34" charset="0"/>
              </a:rPr>
              <a:t>HOMBRE-HOMBRE</a:t>
            </a:r>
          </a:p>
        </p:txBody>
      </p:sp>
      <p:sp>
        <p:nvSpPr>
          <p:cNvPr id="17414" name="7 CuadroTexto"/>
          <p:cNvSpPr txBox="1">
            <a:spLocks noChangeArrowheads="1"/>
          </p:cNvSpPr>
          <p:nvPr/>
        </p:nvSpPr>
        <p:spPr bwMode="auto">
          <a:xfrm>
            <a:off x="4572000" y="500063"/>
            <a:ext cx="2928938" cy="523875"/>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es-ES" sz="1400" dirty="0">
                <a:solidFill>
                  <a:schemeClr val="bg1"/>
                </a:solidFill>
              </a:rPr>
              <a:t>FORMA DE PROPIEDAD SOBRE</a:t>
            </a:r>
          </a:p>
          <a:p>
            <a:r>
              <a:rPr lang="es-ES" sz="1400" dirty="0">
                <a:solidFill>
                  <a:schemeClr val="bg1"/>
                </a:solidFill>
              </a:rPr>
              <a:t> LOS MEDIOS DE PRODUCCIÓN</a:t>
            </a:r>
          </a:p>
        </p:txBody>
      </p:sp>
      <p:sp>
        <p:nvSpPr>
          <p:cNvPr id="17415" name="8 CuadroTexto"/>
          <p:cNvSpPr txBox="1">
            <a:spLocks noChangeArrowheads="1"/>
          </p:cNvSpPr>
          <p:nvPr/>
        </p:nvSpPr>
        <p:spPr bwMode="auto">
          <a:xfrm>
            <a:off x="5357813" y="2844800"/>
            <a:ext cx="2241550" cy="11684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pPr algn="ctr"/>
            <a:r>
              <a:rPr lang="es-ES" sz="1400" dirty="0">
                <a:solidFill>
                  <a:schemeClr val="bg1"/>
                </a:solidFill>
              </a:rPr>
              <a:t>FORMAS DE</a:t>
            </a:r>
          </a:p>
          <a:p>
            <a:pPr algn="ctr"/>
            <a:r>
              <a:rPr lang="es-ES" sz="1400" dirty="0">
                <a:solidFill>
                  <a:schemeClr val="bg1"/>
                </a:solidFill>
              </a:rPr>
              <a:t> DISTRIBUCIÓN</a:t>
            </a:r>
          </a:p>
          <a:p>
            <a:pPr algn="ctr"/>
            <a:r>
              <a:rPr lang="es-ES" sz="1400" dirty="0">
                <a:solidFill>
                  <a:schemeClr val="bg1"/>
                </a:solidFill>
              </a:rPr>
              <a:t>  CAMBIO </a:t>
            </a:r>
          </a:p>
          <a:p>
            <a:pPr algn="ctr"/>
            <a:r>
              <a:rPr lang="es-ES" sz="1400" dirty="0">
                <a:solidFill>
                  <a:schemeClr val="bg1"/>
                </a:solidFill>
              </a:rPr>
              <a:t>  Y CONSUMO</a:t>
            </a:r>
          </a:p>
          <a:p>
            <a:pPr algn="ctr"/>
            <a:r>
              <a:rPr lang="es-ES" sz="1400" dirty="0">
                <a:solidFill>
                  <a:schemeClr val="bg1"/>
                </a:solidFill>
              </a:rPr>
              <a:t>DE LA RIQUEZA SOCIAL</a:t>
            </a:r>
          </a:p>
        </p:txBody>
      </p:sp>
      <p:sp>
        <p:nvSpPr>
          <p:cNvPr id="17416" name="9 CuadroTexto"/>
          <p:cNvSpPr txBox="1">
            <a:spLocks noChangeArrowheads="1"/>
          </p:cNvSpPr>
          <p:nvPr/>
        </p:nvSpPr>
        <p:spPr bwMode="auto">
          <a:xfrm>
            <a:off x="5143500" y="1643063"/>
            <a:ext cx="2286000" cy="738187"/>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lgn="ctr"/>
            <a:r>
              <a:rPr lang="es-ES" sz="1400" dirty="0">
                <a:solidFill>
                  <a:schemeClr val="bg1"/>
                </a:solidFill>
              </a:rPr>
              <a:t>SITUACIÓN DE LAS    CLASES</a:t>
            </a:r>
          </a:p>
          <a:p>
            <a:pPr algn="ctr"/>
            <a:r>
              <a:rPr lang="es-ES" sz="1400" dirty="0">
                <a:solidFill>
                  <a:schemeClr val="bg1"/>
                </a:solidFill>
              </a:rPr>
              <a:t> Y GRUPOS SOCIALES</a:t>
            </a:r>
          </a:p>
        </p:txBody>
      </p:sp>
      <p:cxnSp>
        <p:nvCxnSpPr>
          <p:cNvPr id="12" name="11 Conector recto"/>
          <p:cNvCxnSpPr>
            <a:stCxn id="17414" idx="1"/>
            <a:endCxn id="7" idx="7"/>
          </p:cNvCxnSpPr>
          <p:nvPr/>
        </p:nvCxnSpPr>
        <p:spPr>
          <a:xfrm rot="10800000" flipV="1">
            <a:off x="3954463" y="762000"/>
            <a:ext cx="617537" cy="9890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a:off x="4214813" y="2786063"/>
            <a:ext cx="1143000" cy="642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flipV="1">
            <a:off x="4572000" y="2073275"/>
            <a:ext cx="500063" cy="69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25 Conector recto"/>
          <p:cNvCxnSpPr>
            <a:endCxn id="17412" idx="1"/>
          </p:cNvCxnSpPr>
          <p:nvPr/>
        </p:nvCxnSpPr>
        <p:spPr>
          <a:xfrm>
            <a:off x="5286375" y="6000750"/>
            <a:ext cx="500063" cy="398463"/>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29 Conector recto"/>
          <p:cNvCxnSpPr>
            <a:endCxn id="17411" idx="1"/>
          </p:cNvCxnSpPr>
          <p:nvPr/>
        </p:nvCxnSpPr>
        <p:spPr>
          <a:xfrm flipV="1">
            <a:off x="5357813" y="5256213"/>
            <a:ext cx="642937" cy="101600"/>
          </a:xfrm>
          <a:prstGeom prst="line">
            <a:avLst/>
          </a:prstGeom>
        </p:spPr>
        <p:style>
          <a:lnRef idx="1">
            <a:schemeClr val="accent1"/>
          </a:lnRef>
          <a:fillRef idx="0">
            <a:schemeClr val="accent1"/>
          </a:fillRef>
          <a:effectRef idx="0">
            <a:schemeClr val="accent1"/>
          </a:effectRef>
          <a:fontRef idx="minor">
            <a:schemeClr val="tx1"/>
          </a:fontRef>
        </p:style>
      </p:cxnSp>
      <p:sp>
        <p:nvSpPr>
          <p:cNvPr id="33" name="32 Flecha abajo"/>
          <p:cNvSpPr/>
          <p:nvPr/>
        </p:nvSpPr>
        <p:spPr>
          <a:xfrm rot="21406502">
            <a:off x="6070600" y="1000125"/>
            <a:ext cx="217488" cy="6429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8" name="37 Flecha abajo"/>
          <p:cNvSpPr/>
          <p:nvPr/>
        </p:nvSpPr>
        <p:spPr>
          <a:xfrm rot="21398594">
            <a:off x="6221413" y="2359025"/>
            <a:ext cx="214312"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9" name="38 Flecha arriba"/>
          <p:cNvSpPr/>
          <p:nvPr/>
        </p:nvSpPr>
        <p:spPr>
          <a:xfrm>
            <a:off x="2571750" y="3214688"/>
            <a:ext cx="357188" cy="16430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40" name="39 Flecha abajo"/>
          <p:cNvSpPr/>
          <p:nvPr/>
        </p:nvSpPr>
        <p:spPr>
          <a:xfrm>
            <a:off x="2857500" y="4857750"/>
            <a:ext cx="46038" cy="714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41" name="40 Flecha abajo"/>
          <p:cNvSpPr/>
          <p:nvPr/>
        </p:nvSpPr>
        <p:spPr>
          <a:xfrm>
            <a:off x="2143125" y="3214688"/>
            <a:ext cx="285750" cy="1714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7427" name="18 CuadroTexto"/>
          <p:cNvSpPr txBox="1">
            <a:spLocks noChangeArrowheads="1"/>
          </p:cNvSpPr>
          <p:nvPr/>
        </p:nvSpPr>
        <p:spPr bwMode="auto">
          <a:xfrm>
            <a:off x="571500" y="0"/>
            <a:ext cx="500063" cy="6740525"/>
          </a:xfrm>
          <a:prstGeom prst="rect">
            <a:avLst/>
          </a:prstGeom>
          <a:noFill/>
          <a:ln w="9525">
            <a:solidFill>
              <a:schemeClr val="accent1"/>
            </a:solidFill>
            <a:miter lim="800000"/>
            <a:headEnd/>
            <a:tailEnd/>
          </a:ln>
        </p:spPr>
        <p:txBody>
          <a:bodyPr>
            <a:spAutoFit/>
          </a:bodyPr>
          <a:lstStyle/>
          <a:p>
            <a:r>
              <a:rPr lang="es-ES" sz="2400" dirty="0">
                <a:latin typeface="Arial Black" pitchFamily="34" charset="0"/>
              </a:rPr>
              <a:t>M</a:t>
            </a:r>
          </a:p>
          <a:p>
            <a:r>
              <a:rPr lang="es-ES" sz="2400" dirty="0">
                <a:latin typeface="Arial Black" pitchFamily="34" charset="0"/>
              </a:rPr>
              <a:t>O</a:t>
            </a:r>
          </a:p>
          <a:p>
            <a:r>
              <a:rPr lang="es-ES" sz="2400" dirty="0">
                <a:latin typeface="Arial Black" pitchFamily="34" charset="0"/>
              </a:rPr>
              <a:t>D</a:t>
            </a:r>
          </a:p>
          <a:p>
            <a:r>
              <a:rPr lang="es-ES" sz="2400" dirty="0">
                <a:latin typeface="Arial Black" pitchFamily="34" charset="0"/>
              </a:rPr>
              <a:t>O</a:t>
            </a:r>
          </a:p>
          <a:p>
            <a:endParaRPr lang="es-ES" sz="2400" dirty="0">
              <a:latin typeface="Arial Black" pitchFamily="34" charset="0"/>
            </a:endParaRPr>
          </a:p>
          <a:p>
            <a:r>
              <a:rPr lang="es-ES" sz="2400" dirty="0">
                <a:latin typeface="Arial Black" pitchFamily="34" charset="0"/>
              </a:rPr>
              <a:t>D</a:t>
            </a:r>
          </a:p>
          <a:p>
            <a:r>
              <a:rPr lang="es-ES" sz="2400" dirty="0">
                <a:latin typeface="Arial Black" pitchFamily="34" charset="0"/>
              </a:rPr>
              <a:t>E</a:t>
            </a:r>
          </a:p>
          <a:p>
            <a:endParaRPr lang="es-ES" sz="2400" dirty="0">
              <a:latin typeface="Arial Black" pitchFamily="34" charset="0"/>
            </a:endParaRPr>
          </a:p>
          <a:p>
            <a:r>
              <a:rPr lang="es-ES" sz="2400" dirty="0">
                <a:latin typeface="Arial Black" pitchFamily="34" charset="0"/>
              </a:rPr>
              <a:t>PRODUCCIÓN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86" name="AutoShape 30"/>
          <p:cNvSpPr>
            <a:spLocks noChangeArrowheads="1"/>
          </p:cNvSpPr>
          <p:nvPr/>
        </p:nvSpPr>
        <p:spPr bwMode="auto">
          <a:xfrm>
            <a:off x="142875" y="5072063"/>
            <a:ext cx="1500188" cy="1000125"/>
          </a:xfrm>
          <a:prstGeom prst="wave">
            <a:avLst>
              <a:gd name="adj1" fmla="val 13005"/>
              <a:gd name="adj2" fmla="val 0"/>
            </a:avLst>
          </a:prstGeom>
          <a:noFill/>
          <a:ln w="12700">
            <a:solidFill>
              <a:schemeClr val="tx1"/>
            </a:solidFill>
            <a:round/>
            <a:headEnd/>
            <a:tailEnd/>
          </a:ln>
        </p:spPr>
        <p:txBody>
          <a:bodyPr wrap="none" anchor="ctr"/>
          <a:lstStyle/>
          <a:p>
            <a:endParaRPr lang="en-US"/>
          </a:p>
        </p:txBody>
      </p:sp>
      <p:sp useBgFill="1">
        <p:nvSpPr>
          <p:cNvPr id="70685" name="AutoShape 29"/>
          <p:cNvSpPr>
            <a:spLocks noChangeArrowheads="1"/>
          </p:cNvSpPr>
          <p:nvPr/>
        </p:nvSpPr>
        <p:spPr bwMode="auto">
          <a:xfrm>
            <a:off x="142875" y="1773238"/>
            <a:ext cx="1357313" cy="1150937"/>
          </a:xfrm>
          <a:prstGeom prst="wave">
            <a:avLst>
              <a:gd name="adj1" fmla="val 13005"/>
              <a:gd name="adj2" fmla="val 0"/>
            </a:avLst>
          </a:prstGeom>
          <a:ln w="25400">
            <a:solidFill>
              <a:schemeClr val="tx1"/>
            </a:solidFill>
            <a:round/>
            <a:headEnd/>
            <a:tailEnd/>
          </a:ln>
        </p:spPr>
        <p:txBody>
          <a:bodyPr wrap="none" anchor="ctr"/>
          <a:lstStyle/>
          <a:p>
            <a:endParaRPr lang="en-US"/>
          </a:p>
        </p:txBody>
      </p:sp>
      <p:sp useBgFill="1">
        <p:nvSpPr>
          <p:cNvPr id="70669" name="Rectangle 13"/>
          <p:cNvSpPr>
            <a:spLocks noChangeArrowheads="1"/>
          </p:cNvSpPr>
          <p:nvPr/>
        </p:nvSpPr>
        <p:spPr bwMode="auto">
          <a:xfrm>
            <a:off x="4786313" y="5072063"/>
            <a:ext cx="2500312" cy="714375"/>
          </a:xfrm>
          <a:prstGeom prst="rect">
            <a:avLst/>
          </a:prstGeom>
          <a:ln w="19050">
            <a:solidFill>
              <a:schemeClr val="tx1"/>
            </a:solidFill>
            <a:miter lim="800000"/>
            <a:headEnd/>
            <a:tailEnd/>
          </a:ln>
        </p:spPr>
        <p:txBody>
          <a:bodyPr wrap="none" anchor="ctr"/>
          <a:lstStyle/>
          <a:p>
            <a:pPr algn="ctr"/>
            <a:r>
              <a:rPr lang="es-ES_tradnl" sz="1400">
                <a:latin typeface="Times New Roman" pitchFamily="18" charset="0"/>
              </a:rPr>
              <a:t>FUERZAS </a:t>
            </a:r>
          </a:p>
          <a:p>
            <a:pPr algn="ctr"/>
            <a:r>
              <a:rPr lang="es-ES_tradnl" sz="1400">
                <a:latin typeface="Times New Roman" pitchFamily="18" charset="0"/>
              </a:rPr>
              <a:t>PRODUCTIVAS</a:t>
            </a:r>
          </a:p>
        </p:txBody>
      </p:sp>
      <p:sp useBgFill="1">
        <p:nvSpPr>
          <p:cNvPr id="70660" name="Rectangle 4"/>
          <p:cNvSpPr>
            <a:spLocks noChangeArrowheads="1"/>
          </p:cNvSpPr>
          <p:nvPr/>
        </p:nvSpPr>
        <p:spPr bwMode="auto">
          <a:xfrm>
            <a:off x="1258888" y="4437063"/>
            <a:ext cx="3097212" cy="504825"/>
          </a:xfrm>
          <a:prstGeom prst="rect">
            <a:avLst/>
          </a:prstGeom>
          <a:ln w="38100">
            <a:solidFill>
              <a:schemeClr val="tx1"/>
            </a:solidFill>
            <a:miter lim="800000"/>
            <a:headEnd/>
            <a:tailEnd/>
          </a:ln>
        </p:spPr>
        <p:txBody>
          <a:bodyPr wrap="none" anchor="ctr"/>
          <a:lstStyle/>
          <a:p>
            <a:pPr algn="ctr"/>
            <a:r>
              <a:rPr lang="es-ES_tradnl" sz="2000" b="1">
                <a:latin typeface="Times New Roman" pitchFamily="18" charset="0"/>
              </a:rPr>
              <a:t>BASE ECON</a:t>
            </a:r>
            <a:r>
              <a:rPr lang="en-US" sz="2000" b="1">
                <a:latin typeface="Times New Roman" pitchFamily="18" charset="0"/>
                <a:cs typeface="Times New Roman" pitchFamily="18" charset="0"/>
              </a:rPr>
              <a:t>Ó</a:t>
            </a:r>
            <a:r>
              <a:rPr lang="es-ES_tradnl" sz="2000" b="1">
                <a:latin typeface="Times New Roman" pitchFamily="18" charset="0"/>
              </a:rPr>
              <a:t>MICA</a:t>
            </a:r>
          </a:p>
        </p:txBody>
      </p:sp>
      <p:sp useBgFill="1">
        <p:nvSpPr>
          <p:cNvPr id="70661" name="Rectangle 5"/>
          <p:cNvSpPr>
            <a:spLocks noChangeArrowheads="1"/>
          </p:cNvSpPr>
          <p:nvPr/>
        </p:nvSpPr>
        <p:spPr bwMode="auto">
          <a:xfrm>
            <a:off x="1258888" y="1125538"/>
            <a:ext cx="3170237" cy="647700"/>
          </a:xfrm>
          <a:prstGeom prst="rect">
            <a:avLst/>
          </a:prstGeom>
          <a:ln w="38100">
            <a:solidFill>
              <a:schemeClr val="tx1"/>
            </a:solidFill>
            <a:miter lim="800000"/>
            <a:headEnd/>
            <a:tailEnd/>
          </a:ln>
        </p:spPr>
        <p:txBody>
          <a:bodyPr wrap="none" anchor="ctr"/>
          <a:lstStyle/>
          <a:p>
            <a:pPr algn="ctr"/>
            <a:r>
              <a:rPr lang="es-ES_tradnl" sz="2000" b="1">
                <a:latin typeface="Times New Roman" pitchFamily="18" charset="0"/>
              </a:rPr>
              <a:t>SUPERESTRUCTURA</a:t>
            </a:r>
          </a:p>
        </p:txBody>
      </p:sp>
      <p:sp useBgFill="1">
        <p:nvSpPr>
          <p:cNvPr id="70662" name="AutoShape 6"/>
          <p:cNvSpPr>
            <a:spLocks noChangeArrowheads="1"/>
          </p:cNvSpPr>
          <p:nvPr/>
        </p:nvSpPr>
        <p:spPr bwMode="auto">
          <a:xfrm>
            <a:off x="1403350" y="2997200"/>
            <a:ext cx="2447925" cy="647700"/>
          </a:xfrm>
          <a:prstGeom prst="flowChartTerminator">
            <a:avLst/>
          </a:prstGeom>
          <a:ln w="19050">
            <a:solidFill>
              <a:schemeClr val="tx1"/>
            </a:solidFill>
            <a:miter lim="800000"/>
            <a:headEnd/>
            <a:tailEnd/>
          </a:ln>
        </p:spPr>
        <p:txBody>
          <a:bodyPr wrap="none" anchor="ctr"/>
          <a:lstStyle/>
          <a:p>
            <a:pPr algn="ctr"/>
            <a:r>
              <a:rPr lang="es-ES_tradnl" sz="1400">
                <a:latin typeface="Times New Roman" pitchFamily="18" charset="0"/>
              </a:rPr>
              <a:t>ESTRUCTURA SOCIAL</a:t>
            </a:r>
          </a:p>
          <a:p>
            <a:pPr algn="ctr"/>
            <a:r>
              <a:rPr lang="es-ES_tradnl" sz="1400">
                <a:latin typeface="Times New Roman" pitchFamily="18" charset="0"/>
              </a:rPr>
              <a:t> DE LA SOCIEDAD</a:t>
            </a:r>
          </a:p>
        </p:txBody>
      </p:sp>
      <p:sp useBgFill="1">
        <p:nvSpPr>
          <p:cNvPr id="70665" name="Oval 9"/>
          <p:cNvSpPr>
            <a:spLocks noChangeArrowheads="1"/>
          </p:cNvSpPr>
          <p:nvPr/>
        </p:nvSpPr>
        <p:spPr bwMode="auto">
          <a:xfrm>
            <a:off x="1714500" y="5572125"/>
            <a:ext cx="2357438" cy="933450"/>
          </a:xfrm>
          <a:prstGeom prst="ellipse">
            <a:avLst/>
          </a:prstGeom>
          <a:ln w="19050">
            <a:solidFill>
              <a:schemeClr val="tx1"/>
            </a:solidFill>
            <a:round/>
            <a:headEnd/>
            <a:tailEnd/>
          </a:ln>
        </p:spPr>
        <p:txBody>
          <a:bodyPr wrap="none" anchor="ctr"/>
          <a:lstStyle/>
          <a:p>
            <a:pPr algn="ctr"/>
            <a:r>
              <a:rPr lang="es-ES_tradnl" sz="1400">
                <a:solidFill>
                  <a:srgbClr val="FF0000"/>
                </a:solidFill>
                <a:latin typeface="Arial Black" pitchFamily="34" charset="0"/>
              </a:rPr>
              <a:t>MODO DE PRODUCCI</a:t>
            </a:r>
            <a:r>
              <a:rPr lang="en-US" sz="1400">
                <a:solidFill>
                  <a:srgbClr val="FF0000"/>
                </a:solidFill>
                <a:latin typeface="Arial Black" pitchFamily="34" charset="0"/>
              </a:rPr>
              <a:t>ÓN</a:t>
            </a:r>
            <a:endParaRPr lang="es-ES_tradnl" sz="1400">
              <a:solidFill>
                <a:srgbClr val="FF0000"/>
              </a:solidFill>
              <a:latin typeface="Arial Black" pitchFamily="34" charset="0"/>
            </a:endParaRPr>
          </a:p>
        </p:txBody>
      </p:sp>
      <p:sp>
        <p:nvSpPr>
          <p:cNvPr id="22537" name="Text Box 11"/>
          <p:cNvSpPr txBox="1">
            <a:spLocks noChangeArrowheads="1"/>
          </p:cNvSpPr>
          <p:nvPr/>
        </p:nvSpPr>
        <p:spPr bwMode="auto">
          <a:xfrm>
            <a:off x="0" y="333375"/>
            <a:ext cx="1476375" cy="779463"/>
          </a:xfrm>
          <a:prstGeom prst="rect">
            <a:avLst/>
          </a:prstGeom>
          <a:noFill/>
          <a:ln w="38100">
            <a:noFill/>
            <a:miter lim="800000"/>
            <a:headEnd/>
            <a:tailEnd/>
          </a:ln>
        </p:spPr>
        <p:txBody>
          <a:bodyPr>
            <a:spAutoFit/>
          </a:bodyPr>
          <a:lstStyle/>
          <a:p>
            <a:pPr>
              <a:spcBef>
                <a:spcPct val="50000"/>
              </a:spcBef>
            </a:pPr>
            <a:endParaRPr lang="es-ES_tradnl">
              <a:latin typeface="Times New Roman" pitchFamily="18" charset="0"/>
            </a:endParaRPr>
          </a:p>
          <a:p>
            <a:pPr>
              <a:spcBef>
                <a:spcPct val="50000"/>
              </a:spcBef>
            </a:pPr>
            <a:endParaRPr lang="es-ES_tradnl">
              <a:latin typeface="Times New Roman" pitchFamily="18" charset="0"/>
            </a:endParaRPr>
          </a:p>
        </p:txBody>
      </p:sp>
      <p:sp useBgFill="1">
        <p:nvSpPr>
          <p:cNvPr id="70670" name="Rectangle 14"/>
          <p:cNvSpPr>
            <a:spLocks noChangeArrowheads="1"/>
          </p:cNvSpPr>
          <p:nvPr/>
        </p:nvSpPr>
        <p:spPr bwMode="auto">
          <a:xfrm>
            <a:off x="4857750" y="6072188"/>
            <a:ext cx="2714625" cy="642937"/>
          </a:xfrm>
          <a:prstGeom prst="rect">
            <a:avLst/>
          </a:prstGeom>
          <a:ln w="19050">
            <a:solidFill>
              <a:schemeClr val="tx1"/>
            </a:solidFill>
            <a:miter lim="800000"/>
            <a:headEnd/>
            <a:tailEnd/>
          </a:ln>
        </p:spPr>
        <p:txBody>
          <a:bodyPr wrap="none" anchor="ctr"/>
          <a:lstStyle/>
          <a:p>
            <a:pPr algn="ctr"/>
            <a:r>
              <a:rPr lang="es-ES_tradnl" sz="1400">
                <a:latin typeface="Times New Roman" pitchFamily="18" charset="0"/>
              </a:rPr>
              <a:t>RELACIONES DE </a:t>
            </a:r>
          </a:p>
          <a:p>
            <a:pPr algn="ctr"/>
            <a:r>
              <a:rPr lang="es-ES_tradnl" sz="1400">
                <a:latin typeface="Times New Roman" pitchFamily="18" charset="0"/>
              </a:rPr>
              <a:t>PRODUCCI</a:t>
            </a:r>
            <a:r>
              <a:rPr lang="en-US" sz="1400">
                <a:latin typeface="Times New Roman" pitchFamily="18" charset="0"/>
              </a:rPr>
              <a:t>Ó</a:t>
            </a:r>
            <a:r>
              <a:rPr lang="es-ES_tradnl" sz="1400">
                <a:latin typeface="Times New Roman" pitchFamily="18" charset="0"/>
              </a:rPr>
              <a:t>N</a:t>
            </a:r>
          </a:p>
        </p:txBody>
      </p:sp>
      <p:sp>
        <p:nvSpPr>
          <p:cNvPr id="70671" name="AutoShape 15"/>
          <p:cNvSpPr>
            <a:spLocks/>
          </p:cNvSpPr>
          <p:nvPr/>
        </p:nvSpPr>
        <p:spPr bwMode="auto">
          <a:xfrm>
            <a:off x="4500563" y="549275"/>
            <a:ext cx="431800" cy="1665288"/>
          </a:xfrm>
          <a:prstGeom prst="leftBrace">
            <a:avLst>
              <a:gd name="adj1" fmla="val 27336"/>
              <a:gd name="adj2" fmla="val 50000"/>
            </a:avLst>
          </a:prstGeom>
          <a:noFill/>
          <a:ln w="38100">
            <a:solidFill>
              <a:schemeClr val="tx1"/>
            </a:solidFill>
            <a:round/>
            <a:headEnd/>
            <a:tailEnd/>
          </a:ln>
        </p:spPr>
        <p:txBody>
          <a:bodyPr wrap="none" anchor="ctr"/>
          <a:lstStyle/>
          <a:p>
            <a:pPr algn="ctr"/>
            <a:endParaRPr lang="es-ES"/>
          </a:p>
        </p:txBody>
      </p:sp>
      <p:sp>
        <p:nvSpPr>
          <p:cNvPr id="70672" name="Text Box 16"/>
          <p:cNvSpPr txBox="1">
            <a:spLocks noChangeArrowheads="1"/>
          </p:cNvSpPr>
          <p:nvPr/>
        </p:nvSpPr>
        <p:spPr bwMode="auto">
          <a:xfrm>
            <a:off x="4932363" y="549275"/>
            <a:ext cx="2592387" cy="1741488"/>
          </a:xfrm>
          <a:prstGeom prst="rect">
            <a:avLst/>
          </a:prstGeom>
          <a:noFill/>
          <a:ln w="38100">
            <a:noFill/>
            <a:miter lim="800000"/>
            <a:headEnd/>
            <a:tailEnd/>
          </a:ln>
        </p:spPr>
        <p:txBody>
          <a:bodyPr>
            <a:spAutoFit/>
          </a:bodyPr>
          <a:lstStyle/>
          <a:p>
            <a:pPr>
              <a:spcBef>
                <a:spcPct val="50000"/>
              </a:spcBef>
            </a:pPr>
            <a:r>
              <a:rPr lang="es-ES_tradnl">
                <a:latin typeface="Times New Roman" pitchFamily="18" charset="0"/>
              </a:rPr>
              <a:t>-Formas de la conciencia social (Polít, Juríd, etc)</a:t>
            </a:r>
          </a:p>
          <a:p>
            <a:pPr>
              <a:spcBef>
                <a:spcPct val="50000"/>
              </a:spcBef>
            </a:pPr>
            <a:r>
              <a:rPr lang="es-ES_tradnl">
                <a:latin typeface="Times New Roman" pitchFamily="18" charset="0"/>
              </a:rPr>
              <a:t>Instituciones.(Estado, Iglesia)</a:t>
            </a:r>
          </a:p>
          <a:p>
            <a:pPr>
              <a:spcBef>
                <a:spcPct val="50000"/>
              </a:spcBef>
            </a:pPr>
            <a:r>
              <a:rPr lang="es-ES_tradnl">
                <a:latin typeface="Times New Roman" pitchFamily="18" charset="0"/>
              </a:rPr>
              <a:t>-Organizaciones.</a:t>
            </a:r>
          </a:p>
        </p:txBody>
      </p:sp>
      <p:sp>
        <p:nvSpPr>
          <p:cNvPr id="70673" name="AutoShape 17"/>
          <p:cNvSpPr>
            <a:spLocks/>
          </p:cNvSpPr>
          <p:nvPr/>
        </p:nvSpPr>
        <p:spPr bwMode="auto">
          <a:xfrm>
            <a:off x="4284663" y="2565400"/>
            <a:ext cx="503237" cy="1655763"/>
          </a:xfrm>
          <a:prstGeom prst="leftBrace">
            <a:avLst>
              <a:gd name="adj1" fmla="val 27419"/>
              <a:gd name="adj2" fmla="val 50000"/>
            </a:avLst>
          </a:prstGeom>
          <a:noFill/>
          <a:ln w="38100">
            <a:solidFill>
              <a:schemeClr val="tx1"/>
            </a:solidFill>
            <a:round/>
            <a:headEnd/>
            <a:tailEnd/>
          </a:ln>
        </p:spPr>
        <p:txBody>
          <a:bodyPr wrap="none" anchor="ctr"/>
          <a:lstStyle/>
          <a:p>
            <a:endParaRPr lang="en-US"/>
          </a:p>
        </p:txBody>
      </p:sp>
      <p:sp>
        <p:nvSpPr>
          <p:cNvPr id="70674" name="Text Box 18"/>
          <p:cNvSpPr txBox="1">
            <a:spLocks noChangeArrowheads="1"/>
          </p:cNvSpPr>
          <p:nvPr/>
        </p:nvSpPr>
        <p:spPr bwMode="auto">
          <a:xfrm>
            <a:off x="4787900" y="2636838"/>
            <a:ext cx="2808288" cy="3668712"/>
          </a:xfrm>
          <a:prstGeom prst="rect">
            <a:avLst/>
          </a:prstGeom>
          <a:noFill/>
          <a:ln w="38100">
            <a:noFill/>
            <a:miter lim="800000"/>
            <a:headEnd/>
            <a:tailEnd/>
          </a:ln>
        </p:spPr>
        <p:txBody>
          <a:bodyPr>
            <a:spAutoFit/>
          </a:bodyPr>
          <a:lstStyle/>
          <a:p>
            <a:pPr>
              <a:spcBef>
                <a:spcPct val="50000"/>
              </a:spcBef>
            </a:pPr>
            <a:r>
              <a:rPr lang="es-ES_tradnl" b="1">
                <a:latin typeface="Times New Roman" pitchFamily="18" charset="0"/>
              </a:rPr>
              <a:t>-Clases Sociales</a:t>
            </a:r>
            <a:r>
              <a:rPr lang="es-ES_tradnl">
                <a:latin typeface="Times New Roman" pitchFamily="18" charset="0"/>
              </a:rPr>
              <a:t>.</a:t>
            </a:r>
          </a:p>
          <a:p>
            <a:pPr>
              <a:spcBef>
                <a:spcPct val="50000"/>
              </a:spcBef>
            </a:pPr>
            <a:r>
              <a:rPr lang="es-ES_tradnl">
                <a:latin typeface="Times New Roman" pitchFamily="18" charset="0"/>
              </a:rPr>
              <a:t>-Grupos humanos.</a:t>
            </a:r>
          </a:p>
          <a:p>
            <a:pPr>
              <a:spcBef>
                <a:spcPct val="50000"/>
              </a:spcBef>
            </a:pPr>
            <a:r>
              <a:rPr lang="es-ES_tradnl">
                <a:latin typeface="Times New Roman" pitchFamily="18" charset="0"/>
              </a:rPr>
              <a:t>-Comunidades humanas.</a:t>
            </a:r>
          </a:p>
          <a:p>
            <a:pPr>
              <a:spcBef>
                <a:spcPct val="50000"/>
              </a:spcBef>
            </a:pPr>
            <a:r>
              <a:rPr lang="es-ES_tradnl">
                <a:latin typeface="Times New Roman" pitchFamily="18" charset="0"/>
              </a:rPr>
              <a:t>-Familia.</a:t>
            </a:r>
          </a:p>
          <a:p>
            <a:pPr>
              <a:spcBef>
                <a:spcPct val="50000"/>
              </a:spcBef>
            </a:pPr>
            <a:endParaRPr lang="es-ES_tradnl">
              <a:latin typeface="Times New Roman" pitchFamily="18" charset="0"/>
            </a:endParaRPr>
          </a:p>
          <a:p>
            <a:pPr>
              <a:spcBef>
                <a:spcPct val="50000"/>
              </a:spcBef>
            </a:pPr>
            <a:endParaRPr lang="es-ES_tradnl">
              <a:solidFill>
                <a:srgbClr val="A50021"/>
              </a:solidFill>
              <a:latin typeface="Times New Roman" pitchFamily="18" charset="0"/>
            </a:endParaRPr>
          </a:p>
          <a:p>
            <a:pPr>
              <a:spcBef>
                <a:spcPct val="50000"/>
              </a:spcBef>
            </a:pPr>
            <a:endParaRPr lang="es-ES_tradnl">
              <a:solidFill>
                <a:srgbClr val="A50021"/>
              </a:solidFill>
              <a:latin typeface="Times New Roman" pitchFamily="18" charset="0"/>
            </a:endParaRPr>
          </a:p>
          <a:p>
            <a:pPr>
              <a:spcBef>
                <a:spcPct val="50000"/>
              </a:spcBef>
            </a:pPr>
            <a:endParaRPr lang="es-ES_tradnl">
              <a:solidFill>
                <a:srgbClr val="A50021"/>
              </a:solidFill>
              <a:latin typeface="Times New Roman" pitchFamily="18" charset="0"/>
            </a:endParaRPr>
          </a:p>
          <a:p>
            <a:pPr>
              <a:spcBef>
                <a:spcPct val="50000"/>
              </a:spcBef>
            </a:pPr>
            <a:endParaRPr lang="es-ES_tradnl">
              <a:solidFill>
                <a:srgbClr val="A50021"/>
              </a:solidFill>
              <a:latin typeface="Times New Roman" pitchFamily="18" charset="0"/>
            </a:endParaRPr>
          </a:p>
        </p:txBody>
      </p:sp>
      <p:sp>
        <p:nvSpPr>
          <p:cNvPr id="70675" name="Line 19"/>
          <p:cNvSpPr>
            <a:spLocks noChangeShapeType="1"/>
          </p:cNvSpPr>
          <p:nvPr/>
        </p:nvSpPr>
        <p:spPr bwMode="auto">
          <a:xfrm flipV="1">
            <a:off x="2500313" y="4941888"/>
            <a:ext cx="55562" cy="630237"/>
          </a:xfrm>
          <a:prstGeom prst="line">
            <a:avLst/>
          </a:prstGeom>
          <a:noFill/>
          <a:ln w="38100">
            <a:solidFill>
              <a:schemeClr val="tx1"/>
            </a:solidFill>
            <a:round/>
            <a:headEnd/>
            <a:tailEnd type="triangle" w="med" len="med"/>
          </a:ln>
        </p:spPr>
        <p:txBody>
          <a:bodyPr/>
          <a:lstStyle/>
          <a:p>
            <a:endParaRPr lang="es-ES"/>
          </a:p>
        </p:txBody>
      </p:sp>
      <p:sp>
        <p:nvSpPr>
          <p:cNvPr id="70676" name="Line 20"/>
          <p:cNvSpPr>
            <a:spLocks noChangeShapeType="1"/>
          </p:cNvSpPr>
          <p:nvPr/>
        </p:nvSpPr>
        <p:spPr bwMode="auto">
          <a:xfrm flipH="1">
            <a:off x="4000500" y="5500688"/>
            <a:ext cx="714375" cy="285750"/>
          </a:xfrm>
          <a:prstGeom prst="line">
            <a:avLst/>
          </a:prstGeom>
          <a:noFill/>
          <a:ln w="38100">
            <a:solidFill>
              <a:schemeClr val="tx1"/>
            </a:solidFill>
            <a:round/>
            <a:headEnd/>
            <a:tailEnd type="triangle" w="med" len="med"/>
          </a:ln>
        </p:spPr>
        <p:txBody>
          <a:bodyPr/>
          <a:lstStyle/>
          <a:p>
            <a:endParaRPr lang="es-ES"/>
          </a:p>
        </p:txBody>
      </p:sp>
      <p:sp>
        <p:nvSpPr>
          <p:cNvPr id="70677" name="Line 21"/>
          <p:cNvSpPr>
            <a:spLocks noChangeShapeType="1"/>
          </p:cNvSpPr>
          <p:nvPr/>
        </p:nvSpPr>
        <p:spPr bwMode="auto">
          <a:xfrm rot="1229945" flipH="1" flipV="1">
            <a:off x="4116388" y="6296025"/>
            <a:ext cx="619125" cy="46038"/>
          </a:xfrm>
          <a:prstGeom prst="line">
            <a:avLst/>
          </a:prstGeom>
          <a:noFill/>
          <a:ln w="38100">
            <a:solidFill>
              <a:schemeClr val="tx1"/>
            </a:solidFill>
            <a:round/>
            <a:headEnd/>
            <a:tailEnd type="triangle" w="med" len="med"/>
          </a:ln>
        </p:spPr>
        <p:txBody>
          <a:bodyPr/>
          <a:lstStyle/>
          <a:p>
            <a:endParaRPr lang="es-ES"/>
          </a:p>
        </p:txBody>
      </p:sp>
      <p:sp>
        <p:nvSpPr>
          <p:cNvPr id="70678" name="Line 22"/>
          <p:cNvSpPr>
            <a:spLocks noChangeShapeType="1"/>
          </p:cNvSpPr>
          <p:nvPr/>
        </p:nvSpPr>
        <p:spPr bwMode="auto">
          <a:xfrm flipV="1">
            <a:off x="2555875" y="3644900"/>
            <a:ext cx="0" cy="720725"/>
          </a:xfrm>
          <a:prstGeom prst="line">
            <a:avLst/>
          </a:prstGeom>
          <a:noFill/>
          <a:ln w="38100">
            <a:solidFill>
              <a:schemeClr val="tx1"/>
            </a:solidFill>
            <a:round/>
            <a:headEnd/>
            <a:tailEnd type="triangle" w="med" len="med"/>
          </a:ln>
        </p:spPr>
        <p:txBody>
          <a:bodyPr/>
          <a:lstStyle/>
          <a:p>
            <a:endParaRPr lang="es-ES"/>
          </a:p>
        </p:txBody>
      </p:sp>
      <p:sp>
        <p:nvSpPr>
          <p:cNvPr id="70679" name="Line 23"/>
          <p:cNvSpPr>
            <a:spLocks noChangeShapeType="1"/>
          </p:cNvSpPr>
          <p:nvPr/>
        </p:nvSpPr>
        <p:spPr bwMode="auto">
          <a:xfrm flipV="1">
            <a:off x="2555875" y="1773238"/>
            <a:ext cx="0" cy="1152525"/>
          </a:xfrm>
          <a:prstGeom prst="line">
            <a:avLst/>
          </a:prstGeom>
          <a:noFill/>
          <a:ln w="38100">
            <a:solidFill>
              <a:schemeClr val="tx1"/>
            </a:solidFill>
            <a:round/>
            <a:headEnd/>
            <a:tailEnd type="triangle" w="med" len="med"/>
          </a:ln>
        </p:spPr>
        <p:txBody>
          <a:bodyPr/>
          <a:lstStyle/>
          <a:p>
            <a:endParaRPr lang="es-ES"/>
          </a:p>
        </p:txBody>
      </p:sp>
      <p:sp>
        <p:nvSpPr>
          <p:cNvPr id="70680" name="Line 24"/>
          <p:cNvSpPr>
            <a:spLocks noChangeShapeType="1"/>
          </p:cNvSpPr>
          <p:nvPr/>
        </p:nvSpPr>
        <p:spPr bwMode="auto">
          <a:xfrm>
            <a:off x="2987675" y="1844675"/>
            <a:ext cx="0" cy="1152525"/>
          </a:xfrm>
          <a:prstGeom prst="line">
            <a:avLst/>
          </a:prstGeom>
          <a:noFill/>
          <a:ln w="12700">
            <a:solidFill>
              <a:schemeClr val="tx1"/>
            </a:solidFill>
            <a:round/>
            <a:headEnd/>
            <a:tailEnd type="triangle" w="med" len="med"/>
          </a:ln>
        </p:spPr>
        <p:txBody>
          <a:bodyPr/>
          <a:lstStyle/>
          <a:p>
            <a:endParaRPr lang="es-ES"/>
          </a:p>
        </p:txBody>
      </p:sp>
      <p:sp>
        <p:nvSpPr>
          <p:cNvPr id="70681" name="Line 25"/>
          <p:cNvSpPr>
            <a:spLocks noChangeShapeType="1"/>
          </p:cNvSpPr>
          <p:nvPr/>
        </p:nvSpPr>
        <p:spPr bwMode="auto">
          <a:xfrm>
            <a:off x="2987675" y="3644900"/>
            <a:ext cx="0" cy="792163"/>
          </a:xfrm>
          <a:prstGeom prst="line">
            <a:avLst/>
          </a:prstGeom>
          <a:noFill/>
          <a:ln w="12700">
            <a:solidFill>
              <a:schemeClr val="tx1"/>
            </a:solidFill>
            <a:round/>
            <a:headEnd/>
            <a:tailEnd type="triangle" w="med" len="med"/>
          </a:ln>
        </p:spPr>
        <p:txBody>
          <a:bodyPr/>
          <a:lstStyle/>
          <a:p>
            <a:endParaRPr lang="es-ES"/>
          </a:p>
        </p:txBody>
      </p:sp>
      <p:sp>
        <p:nvSpPr>
          <p:cNvPr id="70682" name="Text Box 26"/>
          <p:cNvSpPr txBox="1">
            <a:spLocks noChangeArrowheads="1"/>
          </p:cNvSpPr>
          <p:nvPr/>
        </p:nvSpPr>
        <p:spPr bwMode="auto">
          <a:xfrm>
            <a:off x="468313" y="0"/>
            <a:ext cx="8532812" cy="523875"/>
          </a:xfrm>
          <a:prstGeom prst="rect">
            <a:avLst/>
          </a:prstGeom>
          <a:noFill/>
          <a:ln w="38100">
            <a:noFill/>
            <a:miter lim="800000"/>
            <a:headEnd/>
            <a:tailEnd/>
          </a:ln>
        </p:spPr>
        <p:txBody>
          <a:bodyPr>
            <a:spAutoFit/>
          </a:bodyPr>
          <a:lstStyle/>
          <a:p>
            <a:pPr>
              <a:spcBef>
                <a:spcPct val="50000"/>
              </a:spcBef>
            </a:pPr>
            <a:r>
              <a:rPr lang="es-ES_tradnl" b="1" i="1" u="sng">
                <a:solidFill>
                  <a:srgbClr val="FF0000"/>
                </a:solidFill>
                <a:latin typeface="Arial Black" pitchFamily="34" charset="0"/>
              </a:rPr>
              <a:t>ESTRUCTURA  DE LA FORMACI</a:t>
            </a:r>
            <a:r>
              <a:rPr lang="en-US" b="1" i="1" u="sng">
                <a:solidFill>
                  <a:srgbClr val="FF0000"/>
                </a:solidFill>
                <a:latin typeface="Arial Black" pitchFamily="34" charset="0"/>
                <a:cs typeface="Times New Roman" pitchFamily="18" charset="0"/>
              </a:rPr>
              <a:t>Ó</a:t>
            </a:r>
            <a:r>
              <a:rPr lang="es-ES_tradnl" b="1" i="1" u="sng">
                <a:solidFill>
                  <a:srgbClr val="FF0000"/>
                </a:solidFill>
                <a:latin typeface="Arial Black" pitchFamily="34" charset="0"/>
              </a:rPr>
              <a:t>N ECONÓMICA SOCIAL</a:t>
            </a:r>
            <a:r>
              <a:rPr lang="es-ES_tradnl" sz="2800" b="1" i="1" u="sng">
                <a:solidFill>
                  <a:srgbClr val="FF0000"/>
                </a:solidFill>
                <a:latin typeface="Arial Black" pitchFamily="34" charset="0"/>
              </a:rPr>
              <a:t>:</a:t>
            </a:r>
            <a:r>
              <a:rPr lang="es-ES_tradnl" sz="2800" b="1" u="sng">
                <a:solidFill>
                  <a:srgbClr val="FF0000"/>
                </a:solidFill>
                <a:latin typeface="Arial Black" pitchFamily="34" charset="0"/>
              </a:rPr>
              <a:t> </a:t>
            </a:r>
          </a:p>
        </p:txBody>
      </p:sp>
      <p:sp>
        <p:nvSpPr>
          <p:cNvPr id="70683" name="Text Box 27"/>
          <p:cNvSpPr txBox="1">
            <a:spLocks noChangeArrowheads="1"/>
          </p:cNvSpPr>
          <p:nvPr/>
        </p:nvSpPr>
        <p:spPr bwMode="auto">
          <a:xfrm>
            <a:off x="214313" y="1989138"/>
            <a:ext cx="1428750" cy="701675"/>
          </a:xfrm>
          <a:prstGeom prst="rect">
            <a:avLst/>
          </a:prstGeom>
          <a:noFill/>
          <a:ln w="38100">
            <a:noFill/>
            <a:miter lim="800000"/>
            <a:headEnd/>
            <a:tailEnd/>
          </a:ln>
        </p:spPr>
        <p:txBody>
          <a:bodyPr>
            <a:spAutoFit/>
          </a:bodyPr>
          <a:lstStyle/>
          <a:p>
            <a:pPr>
              <a:spcBef>
                <a:spcPct val="50000"/>
              </a:spcBef>
            </a:pPr>
            <a:r>
              <a:rPr lang="es-ES_tradnl" sz="2000">
                <a:latin typeface="Times New Roman" pitchFamily="18" charset="0"/>
              </a:rPr>
              <a:t>Relaciones ideológicas</a:t>
            </a:r>
          </a:p>
        </p:txBody>
      </p:sp>
      <p:sp>
        <p:nvSpPr>
          <p:cNvPr id="70684" name="Text Box 28"/>
          <p:cNvSpPr txBox="1">
            <a:spLocks noChangeArrowheads="1"/>
          </p:cNvSpPr>
          <p:nvPr/>
        </p:nvSpPr>
        <p:spPr bwMode="auto">
          <a:xfrm>
            <a:off x="285750" y="5214938"/>
            <a:ext cx="1714500" cy="708025"/>
          </a:xfrm>
          <a:prstGeom prst="rect">
            <a:avLst/>
          </a:prstGeom>
          <a:noFill/>
          <a:ln w="38100">
            <a:noFill/>
            <a:miter lim="800000"/>
            <a:headEnd/>
            <a:tailEnd/>
          </a:ln>
        </p:spPr>
        <p:txBody>
          <a:bodyPr>
            <a:spAutoFit/>
          </a:bodyPr>
          <a:lstStyle/>
          <a:p>
            <a:pPr>
              <a:spcBef>
                <a:spcPct val="50000"/>
              </a:spcBef>
            </a:pPr>
            <a:r>
              <a:rPr lang="es-ES_tradnl" sz="2000">
                <a:latin typeface="Times New Roman" pitchFamily="18" charset="0"/>
              </a:rPr>
              <a:t>Relaciones materiales</a:t>
            </a:r>
          </a:p>
        </p:txBody>
      </p:sp>
      <p:sp>
        <p:nvSpPr>
          <p:cNvPr id="70687" name="Line 31"/>
          <p:cNvSpPr>
            <a:spLocks noChangeShapeType="1"/>
          </p:cNvSpPr>
          <p:nvPr/>
        </p:nvSpPr>
        <p:spPr bwMode="auto">
          <a:xfrm flipV="1">
            <a:off x="571500" y="4724400"/>
            <a:ext cx="544513" cy="276225"/>
          </a:xfrm>
          <a:prstGeom prst="line">
            <a:avLst/>
          </a:prstGeom>
          <a:noFill/>
          <a:ln w="38100">
            <a:solidFill>
              <a:schemeClr val="tx1"/>
            </a:solidFill>
            <a:round/>
            <a:headEnd/>
            <a:tailEnd type="triangle" w="med" len="med"/>
          </a:ln>
        </p:spPr>
        <p:txBody>
          <a:bodyPr/>
          <a:lstStyle/>
          <a:p>
            <a:endParaRPr lang="es-ES"/>
          </a:p>
        </p:txBody>
      </p:sp>
      <p:sp>
        <p:nvSpPr>
          <p:cNvPr id="70688" name="Line 32"/>
          <p:cNvSpPr>
            <a:spLocks noChangeShapeType="1"/>
          </p:cNvSpPr>
          <p:nvPr/>
        </p:nvSpPr>
        <p:spPr bwMode="auto">
          <a:xfrm flipV="1">
            <a:off x="539750" y="1341438"/>
            <a:ext cx="576263" cy="360362"/>
          </a:xfrm>
          <a:prstGeom prst="line">
            <a:avLst/>
          </a:prstGeom>
          <a:noFill/>
          <a:ln w="38100">
            <a:solidFill>
              <a:schemeClr val="tx1"/>
            </a:solidFill>
            <a:round/>
            <a:headEnd/>
            <a:tailEnd type="triangle" w="med" len="med"/>
          </a:ln>
        </p:spPr>
        <p:txBody>
          <a:bodyPr/>
          <a:lstStyle/>
          <a:p>
            <a:endParaRPr lang="es-ES"/>
          </a:p>
        </p:txBody>
      </p:sp>
      <p:sp>
        <p:nvSpPr>
          <p:cNvPr id="70689" name="Line 33"/>
          <p:cNvSpPr>
            <a:spLocks noChangeShapeType="1"/>
          </p:cNvSpPr>
          <p:nvPr/>
        </p:nvSpPr>
        <p:spPr bwMode="auto">
          <a:xfrm>
            <a:off x="3000375" y="4929188"/>
            <a:ext cx="46038" cy="571500"/>
          </a:xfrm>
          <a:prstGeom prst="line">
            <a:avLst/>
          </a:prstGeom>
          <a:noFill/>
          <a:ln w="12700">
            <a:solidFill>
              <a:schemeClr val="tx1"/>
            </a:solidFill>
            <a:round/>
            <a:headEnd/>
            <a:tailEnd type="triangle" w="med" len="med"/>
          </a:ln>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0682"/>
                                        </p:tgtEl>
                                        <p:attrNameLst>
                                          <p:attrName>style.visibility</p:attrName>
                                        </p:attrNameLst>
                                      </p:cBhvr>
                                      <p:to>
                                        <p:strVal val="visible"/>
                                      </p:to>
                                    </p:set>
                                    <p:anim calcmode="lin" valueType="num">
                                      <p:cBhvr additive="base">
                                        <p:cTn id="7" dur="1000" fill="hold"/>
                                        <p:tgtEl>
                                          <p:spTgt spid="70682"/>
                                        </p:tgtEl>
                                        <p:attrNameLst>
                                          <p:attrName>ppt_x</p:attrName>
                                        </p:attrNameLst>
                                      </p:cBhvr>
                                      <p:tavLst>
                                        <p:tav tm="0">
                                          <p:val>
                                            <p:strVal val="#ppt_x"/>
                                          </p:val>
                                        </p:tav>
                                        <p:tav tm="100000">
                                          <p:val>
                                            <p:strVal val="#ppt_x"/>
                                          </p:val>
                                        </p:tav>
                                      </p:tavLst>
                                    </p:anim>
                                    <p:anim calcmode="lin" valueType="num">
                                      <p:cBhvr additive="base">
                                        <p:cTn id="8" dur="1000" fill="hold"/>
                                        <p:tgtEl>
                                          <p:spTgt spid="706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0660"/>
                                        </p:tgtEl>
                                        <p:attrNameLst>
                                          <p:attrName>style.visibility</p:attrName>
                                        </p:attrNameLst>
                                      </p:cBhvr>
                                      <p:to>
                                        <p:strVal val="visible"/>
                                      </p:to>
                                    </p:set>
                                    <p:anim calcmode="lin" valueType="num">
                                      <p:cBhvr additive="base">
                                        <p:cTn id="13" dur="1000" fill="hold"/>
                                        <p:tgtEl>
                                          <p:spTgt spid="70660"/>
                                        </p:tgtEl>
                                        <p:attrNameLst>
                                          <p:attrName>ppt_x</p:attrName>
                                        </p:attrNameLst>
                                      </p:cBhvr>
                                      <p:tavLst>
                                        <p:tav tm="0">
                                          <p:val>
                                            <p:strVal val="0-#ppt_w/2"/>
                                          </p:val>
                                        </p:tav>
                                        <p:tav tm="100000">
                                          <p:val>
                                            <p:strVal val="#ppt_x"/>
                                          </p:val>
                                        </p:tav>
                                      </p:tavLst>
                                    </p:anim>
                                    <p:anim calcmode="lin" valueType="num">
                                      <p:cBhvr additive="base">
                                        <p:cTn id="14" dur="1000" fill="hold"/>
                                        <p:tgtEl>
                                          <p:spTgt spid="7066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0665"/>
                                        </p:tgtEl>
                                        <p:attrNameLst>
                                          <p:attrName>style.visibility</p:attrName>
                                        </p:attrNameLst>
                                      </p:cBhvr>
                                      <p:to>
                                        <p:strVal val="visible"/>
                                      </p:to>
                                    </p:set>
                                    <p:anim calcmode="lin" valueType="num">
                                      <p:cBhvr additive="base">
                                        <p:cTn id="19" dur="1000" fill="hold"/>
                                        <p:tgtEl>
                                          <p:spTgt spid="70665"/>
                                        </p:tgtEl>
                                        <p:attrNameLst>
                                          <p:attrName>ppt_x</p:attrName>
                                        </p:attrNameLst>
                                      </p:cBhvr>
                                      <p:tavLst>
                                        <p:tav tm="0">
                                          <p:val>
                                            <p:strVal val="1+#ppt_w/2"/>
                                          </p:val>
                                        </p:tav>
                                        <p:tav tm="100000">
                                          <p:val>
                                            <p:strVal val="#ppt_x"/>
                                          </p:val>
                                        </p:tav>
                                      </p:tavLst>
                                    </p:anim>
                                    <p:anim calcmode="lin" valueType="num">
                                      <p:cBhvr additive="base">
                                        <p:cTn id="20" dur="1000" fill="hold"/>
                                        <p:tgtEl>
                                          <p:spTgt spid="7066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2" presetClass="entr" presetSubtype="3" fill="hold" grpId="0" nodeType="afterEffect">
                                  <p:stCondLst>
                                    <p:cond delay="0"/>
                                  </p:stCondLst>
                                  <p:childTnLst>
                                    <p:set>
                                      <p:cBhvr>
                                        <p:cTn id="23" dur="1" fill="hold">
                                          <p:stCondLst>
                                            <p:cond delay="0"/>
                                          </p:stCondLst>
                                        </p:cTn>
                                        <p:tgtEl>
                                          <p:spTgt spid="70676"/>
                                        </p:tgtEl>
                                        <p:attrNameLst>
                                          <p:attrName>style.visibility</p:attrName>
                                        </p:attrNameLst>
                                      </p:cBhvr>
                                      <p:to>
                                        <p:strVal val="visible"/>
                                      </p:to>
                                    </p:set>
                                    <p:anim calcmode="lin" valueType="num">
                                      <p:cBhvr additive="base">
                                        <p:cTn id="24" dur="500" fill="hold"/>
                                        <p:tgtEl>
                                          <p:spTgt spid="70676"/>
                                        </p:tgtEl>
                                        <p:attrNameLst>
                                          <p:attrName>ppt_x</p:attrName>
                                        </p:attrNameLst>
                                      </p:cBhvr>
                                      <p:tavLst>
                                        <p:tav tm="0">
                                          <p:val>
                                            <p:strVal val="1+#ppt_w/2"/>
                                          </p:val>
                                        </p:tav>
                                        <p:tav tm="100000">
                                          <p:val>
                                            <p:strVal val="#ppt_x"/>
                                          </p:val>
                                        </p:tav>
                                      </p:tavLst>
                                    </p:anim>
                                    <p:anim calcmode="lin" valueType="num">
                                      <p:cBhvr additive="base">
                                        <p:cTn id="25" dur="500" fill="hold"/>
                                        <p:tgtEl>
                                          <p:spTgt spid="70676"/>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70669"/>
                                        </p:tgtEl>
                                        <p:attrNameLst>
                                          <p:attrName>style.visibility</p:attrName>
                                        </p:attrNameLst>
                                      </p:cBhvr>
                                      <p:to>
                                        <p:strVal val="visible"/>
                                      </p:to>
                                    </p:set>
                                    <p:animEffect transition="in" filter="box(out)">
                                      <p:cBhvr>
                                        <p:cTn id="30" dur="1000"/>
                                        <p:tgtEl>
                                          <p:spTgt spid="70669"/>
                                        </p:tgtEl>
                                      </p:cBhvr>
                                    </p:animEffect>
                                  </p:childTnLst>
                                </p:cTn>
                              </p:par>
                            </p:childTnLst>
                          </p:cTn>
                        </p:par>
                        <p:par>
                          <p:cTn id="31" fill="hold">
                            <p:stCondLst>
                              <p:cond delay="1000"/>
                            </p:stCondLst>
                            <p:childTnLst>
                              <p:par>
                                <p:cTn id="32" presetID="2" presetClass="entr" presetSubtype="6" fill="hold" grpId="0" nodeType="afterEffect">
                                  <p:stCondLst>
                                    <p:cond delay="0"/>
                                  </p:stCondLst>
                                  <p:childTnLst>
                                    <p:set>
                                      <p:cBhvr>
                                        <p:cTn id="33" dur="1" fill="hold">
                                          <p:stCondLst>
                                            <p:cond delay="0"/>
                                          </p:stCondLst>
                                        </p:cTn>
                                        <p:tgtEl>
                                          <p:spTgt spid="70677"/>
                                        </p:tgtEl>
                                        <p:attrNameLst>
                                          <p:attrName>style.visibility</p:attrName>
                                        </p:attrNameLst>
                                      </p:cBhvr>
                                      <p:to>
                                        <p:strVal val="visible"/>
                                      </p:to>
                                    </p:set>
                                    <p:anim calcmode="lin" valueType="num">
                                      <p:cBhvr additive="base">
                                        <p:cTn id="34" dur="500" fill="hold"/>
                                        <p:tgtEl>
                                          <p:spTgt spid="70677"/>
                                        </p:tgtEl>
                                        <p:attrNameLst>
                                          <p:attrName>ppt_x</p:attrName>
                                        </p:attrNameLst>
                                      </p:cBhvr>
                                      <p:tavLst>
                                        <p:tav tm="0">
                                          <p:val>
                                            <p:strVal val="1+#ppt_w/2"/>
                                          </p:val>
                                        </p:tav>
                                        <p:tav tm="100000">
                                          <p:val>
                                            <p:strVal val="#ppt_x"/>
                                          </p:val>
                                        </p:tav>
                                      </p:tavLst>
                                    </p:anim>
                                    <p:anim calcmode="lin" valueType="num">
                                      <p:cBhvr additive="base">
                                        <p:cTn id="35" dur="500" fill="hold"/>
                                        <p:tgtEl>
                                          <p:spTgt spid="70677"/>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70670"/>
                                        </p:tgtEl>
                                        <p:attrNameLst>
                                          <p:attrName>style.visibility</p:attrName>
                                        </p:attrNameLst>
                                      </p:cBhvr>
                                      <p:to>
                                        <p:strVal val="visible"/>
                                      </p:to>
                                    </p:set>
                                    <p:animEffect transition="in" filter="box(out)">
                                      <p:cBhvr>
                                        <p:cTn id="40" dur="1000"/>
                                        <p:tgtEl>
                                          <p:spTgt spid="70670"/>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70661"/>
                                        </p:tgtEl>
                                        <p:attrNameLst>
                                          <p:attrName>style.visibility</p:attrName>
                                        </p:attrNameLst>
                                      </p:cBhvr>
                                      <p:to>
                                        <p:strVal val="visible"/>
                                      </p:to>
                                    </p:set>
                                    <p:anim calcmode="lin" valueType="num">
                                      <p:cBhvr additive="base">
                                        <p:cTn id="45" dur="1000" fill="hold"/>
                                        <p:tgtEl>
                                          <p:spTgt spid="70661"/>
                                        </p:tgtEl>
                                        <p:attrNameLst>
                                          <p:attrName>ppt_x</p:attrName>
                                        </p:attrNameLst>
                                      </p:cBhvr>
                                      <p:tavLst>
                                        <p:tav tm="0">
                                          <p:val>
                                            <p:strVal val="1+#ppt_w/2"/>
                                          </p:val>
                                        </p:tav>
                                        <p:tav tm="100000">
                                          <p:val>
                                            <p:strVal val="#ppt_x"/>
                                          </p:val>
                                        </p:tav>
                                      </p:tavLst>
                                    </p:anim>
                                    <p:anim calcmode="lin" valueType="num">
                                      <p:cBhvr additive="base">
                                        <p:cTn id="46" dur="1000" fill="hold"/>
                                        <p:tgtEl>
                                          <p:spTgt spid="70661"/>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70675"/>
                                        </p:tgtEl>
                                        <p:attrNameLst>
                                          <p:attrName>style.visibility</p:attrName>
                                        </p:attrNameLst>
                                      </p:cBhvr>
                                      <p:to>
                                        <p:strVal val="visible"/>
                                      </p:to>
                                    </p:set>
                                    <p:anim calcmode="lin" valueType="num">
                                      <p:cBhvr additive="base">
                                        <p:cTn id="51" dur="500" fill="hold"/>
                                        <p:tgtEl>
                                          <p:spTgt spid="70675"/>
                                        </p:tgtEl>
                                        <p:attrNameLst>
                                          <p:attrName>ppt_x</p:attrName>
                                        </p:attrNameLst>
                                      </p:cBhvr>
                                      <p:tavLst>
                                        <p:tav tm="0">
                                          <p:val>
                                            <p:strVal val="#ppt_x"/>
                                          </p:val>
                                        </p:tav>
                                        <p:tav tm="100000">
                                          <p:val>
                                            <p:strVal val="#ppt_x"/>
                                          </p:val>
                                        </p:tav>
                                      </p:tavLst>
                                    </p:anim>
                                    <p:anim calcmode="lin" valueType="num">
                                      <p:cBhvr additive="base">
                                        <p:cTn id="52" dur="500" fill="hold"/>
                                        <p:tgtEl>
                                          <p:spTgt spid="70675"/>
                                        </p:tgtEl>
                                        <p:attrNameLst>
                                          <p:attrName>ppt_y</p:attrName>
                                        </p:attrNameLst>
                                      </p:cBhvr>
                                      <p:tavLst>
                                        <p:tav tm="0">
                                          <p:val>
                                            <p:strVal val="1+#ppt_h/2"/>
                                          </p:val>
                                        </p:tav>
                                        <p:tav tm="100000">
                                          <p:val>
                                            <p:strVal val="#ppt_y"/>
                                          </p:val>
                                        </p:tav>
                                      </p:tavLst>
                                    </p:anim>
                                  </p:childTnLst>
                                </p:cTn>
                              </p:par>
                            </p:childTnLst>
                          </p:cTn>
                        </p:par>
                        <p:par>
                          <p:cTn id="53" fill="hold">
                            <p:stCondLst>
                              <p:cond delay="500"/>
                            </p:stCondLst>
                            <p:childTnLst>
                              <p:par>
                                <p:cTn id="54" presetID="2" presetClass="entr" presetSubtype="4" fill="hold" grpId="0" nodeType="afterEffect">
                                  <p:stCondLst>
                                    <p:cond delay="0"/>
                                  </p:stCondLst>
                                  <p:childTnLst>
                                    <p:set>
                                      <p:cBhvr>
                                        <p:cTn id="55" dur="1" fill="hold">
                                          <p:stCondLst>
                                            <p:cond delay="0"/>
                                          </p:stCondLst>
                                        </p:cTn>
                                        <p:tgtEl>
                                          <p:spTgt spid="70678"/>
                                        </p:tgtEl>
                                        <p:attrNameLst>
                                          <p:attrName>style.visibility</p:attrName>
                                        </p:attrNameLst>
                                      </p:cBhvr>
                                      <p:to>
                                        <p:strVal val="visible"/>
                                      </p:to>
                                    </p:set>
                                    <p:anim calcmode="lin" valueType="num">
                                      <p:cBhvr additive="base">
                                        <p:cTn id="56" dur="1000" fill="hold"/>
                                        <p:tgtEl>
                                          <p:spTgt spid="70678"/>
                                        </p:tgtEl>
                                        <p:attrNameLst>
                                          <p:attrName>ppt_x</p:attrName>
                                        </p:attrNameLst>
                                      </p:cBhvr>
                                      <p:tavLst>
                                        <p:tav tm="0">
                                          <p:val>
                                            <p:strVal val="#ppt_x"/>
                                          </p:val>
                                        </p:tav>
                                        <p:tav tm="100000">
                                          <p:val>
                                            <p:strVal val="#ppt_x"/>
                                          </p:val>
                                        </p:tav>
                                      </p:tavLst>
                                    </p:anim>
                                    <p:anim calcmode="lin" valueType="num">
                                      <p:cBhvr additive="base">
                                        <p:cTn id="57" dur="1000" fill="hold"/>
                                        <p:tgtEl>
                                          <p:spTgt spid="70678"/>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70679"/>
                                        </p:tgtEl>
                                        <p:attrNameLst>
                                          <p:attrName>style.visibility</p:attrName>
                                        </p:attrNameLst>
                                      </p:cBhvr>
                                      <p:to>
                                        <p:strVal val="visible"/>
                                      </p:to>
                                    </p:set>
                                    <p:anim calcmode="lin" valueType="num">
                                      <p:cBhvr additive="base">
                                        <p:cTn id="61" dur="1000" fill="hold"/>
                                        <p:tgtEl>
                                          <p:spTgt spid="70679"/>
                                        </p:tgtEl>
                                        <p:attrNameLst>
                                          <p:attrName>ppt_x</p:attrName>
                                        </p:attrNameLst>
                                      </p:cBhvr>
                                      <p:tavLst>
                                        <p:tav tm="0">
                                          <p:val>
                                            <p:strVal val="#ppt_x"/>
                                          </p:val>
                                        </p:tav>
                                        <p:tav tm="100000">
                                          <p:val>
                                            <p:strVal val="#ppt_x"/>
                                          </p:val>
                                        </p:tav>
                                      </p:tavLst>
                                    </p:anim>
                                    <p:anim calcmode="lin" valueType="num">
                                      <p:cBhvr additive="base">
                                        <p:cTn id="62" dur="1000" fill="hold"/>
                                        <p:tgtEl>
                                          <p:spTgt spid="7067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 presetClass="entr" presetSubtype="32" fill="hold" grpId="0" nodeType="clickEffect">
                                  <p:stCondLst>
                                    <p:cond delay="0"/>
                                  </p:stCondLst>
                                  <p:childTnLst>
                                    <p:set>
                                      <p:cBhvr>
                                        <p:cTn id="66" dur="1" fill="hold">
                                          <p:stCondLst>
                                            <p:cond delay="0"/>
                                          </p:stCondLst>
                                        </p:cTn>
                                        <p:tgtEl>
                                          <p:spTgt spid="70671"/>
                                        </p:tgtEl>
                                        <p:attrNameLst>
                                          <p:attrName>style.visibility</p:attrName>
                                        </p:attrNameLst>
                                      </p:cBhvr>
                                      <p:to>
                                        <p:strVal val="visible"/>
                                      </p:to>
                                    </p:set>
                                    <p:animEffect transition="in" filter="box(out)">
                                      <p:cBhvr>
                                        <p:cTn id="67" dur="1000"/>
                                        <p:tgtEl>
                                          <p:spTgt spid="70671"/>
                                        </p:tgtEl>
                                      </p:cBhvr>
                                    </p:animEffect>
                                  </p:childTnLst>
                                </p:cTn>
                              </p:par>
                            </p:childTnLst>
                          </p:cTn>
                        </p:par>
                        <p:par>
                          <p:cTn id="68" fill="hold">
                            <p:stCondLst>
                              <p:cond delay="1000"/>
                            </p:stCondLst>
                            <p:childTnLst>
                              <p:par>
                                <p:cTn id="69" presetID="5" presetClass="entr" presetSubtype="10" fill="hold" grpId="0" nodeType="afterEffect">
                                  <p:stCondLst>
                                    <p:cond delay="0"/>
                                  </p:stCondLst>
                                  <p:childTnLst>
                                    <p:set>
                                      <p:cBhvr>
                                        <p:cTn id="70" dur="1" fill="hold">
                                          <p:stCondLst>
                                            <p:cond delay="0"/>
                                          </p:stCondLst>
                                        </p:cTn>
                                        <p:tgtEl>
                                          <p:spTgt spid="70672"/>
                                        </p:tgtEl>
                                        <p:attrNameLst>
                                          <p:attrName>style.visibility</p:attrName>
                                        </p:attrNameLst>
                                      </p:cBhvr>
                                      <p:to>
                                        <p:strVal val="visible"/>
                                      </p:to>
                                    </p:set>
                                    <p:animEffect transition="in" filter="checkerboard(across)">
                                      <p:cBhvr>
                                        <p:cTn id="71" dur="1000"/>
                                        <p:tgtEl>
                                          <p:spTgt spid="70672"/>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grpId="0" nodeType="clickEffect">
                                  <p:stCondLst>
                                    <p:cond delay="0"/>
                                  </p:stCondLst>
                                  <p:childTnLst>
                                    <p:set>
                                      <p:cBhvr>
                                        <p:cTn id="75" dur="1" fill="hold">
                                          <p:stCondLst>
                                            <p:cond delay="0"/>
                                          </p:stCondLst>
                                        </p:cTn>
                                        <p:tgtEl>
                                          <p:spTgt spid="70662"/>
                                        </p:tgtEl>
                                        <p:attrNameLst>
                                          <p:attrName>style.visibility</p:attrName>
                                        </p:attrNameLst>
                                      </p:cBhvr>
                                      <p:to>
                                        <p:strVal val="visible"/>
                                      </p:to>
                                    </p:set>
                                    <p:animEffect transition="in" filter="dissolve">
                                      <p:cBhvr>
                                        <p:cTn id="76" dur="2000"/>
                                        <p:tgtEl>
                                          <p:spTgt spid="70662"/>
                                        </p:tgtEl>
                                      </p:cBhvr>
                                    </p:animEffect>
                                  </p:childTnLst>
                                </p:cTn>
                              </p:par>
                            </p:childTnLst>
                          </p:cTn>
                        </p:par>
                      </p:childTnLst>
                    </p:cTn>
                  </p:par>
                  <p:par>
                    <p:cTn id="77" fill="hold">
                      <p:stCondLst>
                        <p:cond delay="indefinite"/>
                      </p:stCondLst>
                      <p:childTnLst>
                        <p:par>
                          <p:cTn id="78" fill="hold">
                            <p:stCondLst>
                              <p:cond delay="0"/>
                            </p:stCondLst>
                            <p:childTnLst>
                              <p:par>
                                <p:cTn id="79" presetID="5" presetClass="entr" presetSubtype="10" fill="hold" grpId="0" nodeType="clickEffect">
                                  <p:stCondLst>
                                    <p:cond delay="0"/>
                                  </p:stCondLst>
                                  <p:childTnLst>
                                    <p:set>
                                      <p:cBhvr>
                                        <p:cTn id="80" dur="1" fill="hold">
                                          <p:stCondLst>
                                            <p:cond delay="0"/>
                                          </p:stCondLst>
                                        </p:cTn>
                                        <p:tgtEl>
                                          <p:spTgt spid="70673"/>
                                        </p:tgtEl>
                                        <p:attrNameLst>
                                          <p:attrName>style.visibility</p:attrName>
                                        </p:attrNameLst>
                                      </p:cBhvr>
                                      <p:to>
                                        <p:strVal val="visible"/>
                                      </p:to>
                                    </p:set>
                                    <p:animEffect transition="in" filter="checkerboard(across)">
                                      <p:cBhvr>
                                        <p:cTn id="81" dur="500"/>
                                        <p:tgtEl>
                                          <p:spTgt spid="70673"/>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70674"/>
                                        </p:tgtEl>
                                        <p:attrNameLst>
                                          <p:attrName>style.visibility</p:attrName>
                                        </p:attrNameLst>
                                      </p:cBhvr>
                                      <p:to>
                                        <p:strVal val="visible"/>
                                      </p:to>
                                    </p:set>
                                    <p:animEffect transition="in" filter="dissolve">
                                      <p:cBhvr>
                                        <p:cTn id="86" dur="500"/>
                                        <p:tgtEl>
                                          <p:spTgt spid="70674"/>
                                        </p:tgtEl>
                                      </p:cBhvr>
                                    </p:animEffect>
                                  </p:childTnLst>
                                </p:cTn>
                              </p:par>
                            </p:childTnLst>
                          </p:cTn>
                        </p:par>
                        <p:par>
                          <p:cTn id="87" fill="hold">
                            <p:stCondLst>
                              <p:cond delay="500"/>
                            </p:stCondLst>
                            <p:childTnLst>
                              <p:par>
                                <p:cTn id="88" presetID="2" presetClass="entr" presetSubtype="12" fill="hold" grpId="0" nodeType="afterEffect">
                                  <p:stCondLst>
                                    <p:cond delay="0"/>
                                  </p:stCondLst>
                                  <p:childTnLst>
                                    <p:set>
                                      <p:cBhvr>
                                        <p:cTn id="89" dur="1" fill="hold">
                                          <p:stCondLst>
                                            <p:cond delay="0"/>
                                          </p:stCondLst>
                                        </p:cTn>
                                        <p:tgtEl>
                                          <p:spTgt spid="70687"/>
                                        </p:tgtEl>
                                        <p:attrNameLst>
                                          <p:attrName>style.visibility</p:attrName>
                                        </p:attrNameLst>
                                      </p:cBhvr>
                                      <p:to>
                                        <p:strVal val="visible"/>
                                      </p:to>
                                    </p:set>
                                    <p:anim calcmode="lin" valueType="num">
                                      <p:cBhvr additive="base">
                                        <p:cTn id="90" dur="500" fill="hold"/>
                                        <p:tgtEl>
                                          <p:spTgt spid="70687"/>
                                        </p:tgtEl>
                                        <p:attrNameLst>
                                          <p:attrName>ppt_x</p:attrName>
                                        </p:attrNameLst>
                                      </p:cBhvr>
                                      <p:tavLst>
                                        <p:tav tm="0">
                                          <p:val>
                                            <p:strVal val="0-#ppt_w/2"/>
                                          </p:val>
                                        </p:tav>
                                        <p:tav tm="100000">
                                          <p:val>
                                            <p:strVal val="#ppt_x"/>
                                          </p:val>
                                        </p:tav>
                                      </p:tavLst>
                                    </p:anim>
                                    <p:anim calcmode="lin" valueType="num">
                                      <p:cBhvr additive="base">
                                        <p:cTn id="91" dur="500" fill="hold"/>
                                        <p:tgtEl>
                                          <p:spTgt spid="70687"/>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 presetClass="entr" presetSubtype="16" fill="hold" grpId="0" nodeType="clickEffect">
                                  <p:stCondLst>
                                    <p:cond delay="0"/>
                                  </p:stCondLst>
                                  <p:childTnLst>
                                    <p:set>
                                      <p:cBhvr>
                                        <p:cTn id="95" dur="1" fill="hold">
                                          <p:stCondLst>
                                            <p:cond delay="0"/>
                                          </p:stCondLst>
                                        </p:cTn>
                                        <p:tgtEl>
                                          <p:spTgt spid="70684"/>
                                        </p:tgtEl>
                                        <p:attrNameLst>
                                          <p:attrName>style.visibility</p:attrName>
                                        </p:attrNameLst>
                                      </p:cBhvr>
                                      <p:to>
                                        <p:strVal val="visible"/>
                                      </p:to>
                                    </p:set>
                                    <p:animEffect transition="in" filter="box(in)">
                                      <p:cBhvr>
                                        <p:cTn id="96" dur="500"/>
                                        <p:tgtEl>
                                          <p:spTgt spid="70684"/>
                                        </p:tgtEl>
                                      </p:cBhvr>
                                    </p:animEffect>
                                  </p:childTnLst>
                                </p:cTn>
                              </p:par>
                            </p:childTnLst>
                          </p:cTn>
                        </p:par>
                        <p:par>
                          <p:cTn id="97" fill="hold">
                            <p:stCondLst>
                              <p:cond delay="500"/>
                            </p:stCondLst>
                            <p:childTnLst>
                              <p:par>
                                <p:cTn id="98" presetID="2" presetClass="entr" presetSubtype="12" fill="hold" grpId="0" nodeType="afterEffect">
                                  <p:stCondLst>
                                    <p:cond delay="0"/>
                                  </p:stCondLst>
                                  <p:childTnLst>
                                    <p:set>
                                      <p:cBhvr>
                                        <p:cTn id="99" dur="1" fill="hold">
                                          <p:stCondLst>
                                            <p:cond delay="0"/>
                                          </p:stCondLst>
                                        </p:cTn>
                                        <p:tgtEl>
                                          <p:spTgt spid="70688"/>
                                        </p:tgtEl>
                                        <p:attrNameLst>
                                          <p:attrName>style.visibility</p:attrName>
                                        </p:attrNameLst>
                                      </p:cBhvr>
                                      <p:to>
                                        <p:strVal val="visible"/>
                                      </p:to>
                                    </p:set>
                                    <p:anim calcmode="lin" valueType="num">
                                      <p:cBhvr additive="base">
                                        <p:cTn id="100" dur="500" fill="hold"/>
                                        <p:tgtEl>
                                          <p:spTgt spid="70688"/>
                                        </p:tgtEl>
                                        <p:attrNameLst>
                                          <p:attrName>ppt_x</p:attrName>
                                        </p:attrNameLst>
                                      </p:cBhvr>
                                      <p:tavLst>
                                        <p:tav tm="0">
                                          <p:val>
                                            <p:strVal val="0-#ppt_w/2"/>
                                          </p:val>
                                        </p:tav>
                                        <p:tav tm="100000">
                                          <p:val>
                                            <p:strVal val="#ppt_x"/>
                                          </p:val>
                                        </p:tav>
                                      </p:tavLst>
                                    </p:anim>
                                    <p:anim calcmode="lin" valueType="num">
                                      <p:cBhvr additive="base">
                                        <p:cTn id="101" dur="500" fill="hold"/>
                                        <p:tgtEl>
                                          <p:spTgt spid="70688"/>
                                        </p:tgtEl>
                                        <p:attrNameLst>
                                          <p:attrName>ppt_y</p:attrName>
                                        </p:attrNameLst>
                                      </p:cBhvr>
                                      <p:tavLst>
                                        <p:tav tm="0">
                                          <p:val>
                                            <p:strVal val="1+#ppt_h/2"/>
                                          </p:val>
                                        </p:tav>
                                        <p:tav tm="100000">
                                          <p:val>
                                            <p:strVal val="#ppt_y"/>
                                          </p:val>
                                        </p:tav>
                                      </p:tavLst>
                                    </p:anim>
                                  </p:childTnLst>
                                </p:cTn>
                              </p:par>
                            </p:childTnLst>
                          </p:cTn>
                        </p:par>
                        <p:par>
                          <p:cTn id="102" fill="hold">
                            <p:stCondLst>
                              <p:cond delay="1000"/>
                            </p:stCondLst>
                            <p:childTnLst>
                              <p:par>
                                <p:cTn id="103" presetID="5" presetClass="entr" presetSubtype="10" fill="hold" grpId="0" nodeType="afterEffect">
                                  <p:stCondLst>
                                    <p:cond delay="0"/>
                                  </p:stCondLst>
                                  <p:childTnLst>
                                    <p:set>
                                      <p:cBhvr>
                                        <p:cTn id="104" dur="1" fill="hold">
                                          <p:stCondLst>
                                            <p:cond delay="0"/>
                                          </p:stCondLst>
                                        </p:cTn>
                                        <p:tgtEl>
                                          <p:spTgt spid="70686"/>
                                        </p:tgtEl>
                                        <p:attrNameLst>
                                          <p:attrName>style.visibility</p:attrName>
                                        </p:attrNameLst>
                                      </p:cBhvr>
                                      <p:to>
                                        <p:strVal val="visible"/>
                                      </p:to>
                                    </p:set>
                                    <p:animEffect transition="in" filter="checkerboard(across)">
                                      <p:cBhvr>
                                        <p:cTn id="105" dur="500"/>
                                        <p:tgtEl>
                                          <p:spTgt spid="70686"/>
                                        </p:tgtEl>
                                      </p:cBhvr>
                                    </p:animEffect>
                                  </p:childTnLst>
                                </p:cTn>
                              </p:par>
                            </p:childTnLst>
                          </p:cTn>
                        </p:par>
                      </p:childTnLst>
                    </p:cTn>
                  </p:par>
                  <p:par>
                    <p:cTn id="106" fill="hold">
                      <p:stCondLst>
                        <p:cond delay="indefinite"/>
                      </p:stCondLst>
                      <p:childTnLst>
                        <p:par>
                          <p:cTn id="107" fill="hold">
                            <p:stCondLst>
                              <p:cond delay="0"/>
                            </p:stCondLst>
                            <p:childTnLst>
                              <p:par>
                                <p:cTn id="108" presetID="13" presetClass="entr" presetSubtype="16" fill="hold" grpId="0" nodeType="clickEffect">
                                  <p:stCondLst>
                                    <p:cond delay="0"/>
                                  </p:stCondLst>
                                  <p:childTnLst>
                                    <p:set>
                                      <p:cBhvr>
                                        <p:cTn id="109" dur="1" fill="hold">
                                          <p:stCondLst>
                                            <p:cond delay="0"/>
                                          </p:stCondLst>
                                        </p:cTn>
                                        <p:tgtEl>
                                          <p:spTgt spid="70683"/>
                                        </p:tgtEl>
                                        <p:attrNameLst>
                                          <p:attrName>style.visibility</p:attrName>
                                        </p:attrNameLst>
                                      </p:cBhvr>
                                      <p:to>
                                        <p:strVal val="visible"/>
                                      </p:to>
                                    </p:set>
                                    <p:animEffect transition="in" filter="plus(in)">
                                      <p:cBhvr>
                                        <p:cTn id="110" dur="500"/>
                                        <p:tgtEl>
                                          <p:spTgt spid="70683"/>
                                        </p:tgtEl>
                                      </p:cBhvr>
                                    </p:animEffect>
                                  </p:childTnLst>
                                </p:cTn>
                              </p:par>
                            </p:childTnLst>
                          </p:cTn>
                        </p:par>
                        <p:par>
                          <p:cTn id="111" fill="hold">
                            <p:stCondLst>
                              <p:cond delay="500"/>
                            </p:stCondLst>
                            <p:childTnLst>
                              <p:par>
                                <p:cTn id="112" presetID="5" presetClass="entr" presetSubtype="10" fill="hold" grpId="0" nodeType="afterEffect">
                                  <p:stCondLst>
                                    <p:cond delay="0"/>
                                  </p:stCondLst>
                                  <p:childTnLst>
                                    <p:set>
                                      <p:cBhvr>
                                        <p:cTn id="113" dur="1" fill="hold">
                                          <p:stCondLst>
                                            <p:cond delay="0"/>
                                          </p:stCondLst>
                                        </p:cTn>
                                        <p:tgtEl>
                                          <p:spTgt spid="70685"/>
                                        </p:tgtEl>
                                        <p:attrNameLst>
                                          <p:attrName>style.visibility</p:attrName>
                                        </p:attrNameLst>
                                      </p:cBhvr>
                                      <p:to>
                                        <p:strVal val="visible"/>
                                      </p:to>
                                    </p:set>
                                    <p:animEffect transition="in" filter="checkerboard(across)">
                                      <p:cBhvr>
                                        <p:cTn id="114" dur="500"/>
                                        <p:tgtEl>
                                          <p:spTgt spid="70685"/>
                                        </p:tgtEl>
                                      </p:cBhvr>
                                    </p:animEffect>
                                  </p:childTnLst>
                                </p:cTn>
                              </p:par>
                            </p:childTnLst>
                          </p:cTn>
                        </p:par>
                      </p:childTnLst>
                    </p:cTn>
                  </p:par>
                  <p:par>
                    <p:cTn id="115" fill="hold">
                      <p:stCondLst>
                        <p:cond delay="indefinite"/>
                      </p:stCondLst>
                      <p:childTnLst>
                        <p:par>
                          <p:cTn id="116" fill="hold">
                            <p:stCondLst>
                              <p:cond delay="0"/>
                            </p:stCondLst>
                            <p:childTnLst>
                              <p:par>
                                <p:cTn id="117" presetID="2" presetClass="entr" presetSubtype="1" fill="hold" grpId="0" nodeType="clickEffect">
                                  <p:stCondLst>
                                    <p:cond delay="0"/>
                                  </p:stCondLst>
                                  <p:childTnLst>
                                    <p:set>
                                      <p:cBhvr>
                                        <p:cTn id="118" dur="1" fill="hold">
                                          <p:stCondLst>
                                            <p:cond delay="0"/>
                                          </p:stCondLst>
                                        </p:cTn>
                                        <p:tgtEl>
                                          <p:spTgt spid="70680"/>
                                        </p:tgtEl>
                                        <p:attrNameLst>
                                          <p:attrName>style.visibility</p:attrName>
                                        </p:attrNameLst>
                                      </p:cBhvr>
                                      <p:to>
                                        <p:strVal val="visible"/>
                                      </p:to>
                                    </p:set>
                                    <p:anim calcmode="lin" valueType="num">
                                      <p:cBhvr additive="base">
                                        <p:cTn id="119" dur="1000" fill="hold"/>
                                        <p:tgtEl>
                                          <p:spTgt spid="70680"/>
                                        </p:tgtEl>
                                        <p:attrNameLst>
                                          <p:attrName>ppt_x</p:attrName>
                                        </p:attrNameLst>
                                      </p:cBhvr>
                                      <p:tavLst>
                                        <p:tav tm="0">
                                          <p:val>
                                            <p:strVal val="#ppt_x"/>
                                          </p:val>
                                        </p:tav>
                                        <p:tav tm="100000">
                                          <p:val>
                                            <p:strVal val="#ppt_x"/>
                                          </p:val>
                                        </p:tav>
                                      </p:tavLst>
                                    </p:anim>
                                    <p:anim calcmode="lin" valueType="num">
                                      <p:cBhvr additive="base">
                                        <p:cTn id="120" dur="1000" fill="hold"/>
                                        <p:tgtEl>
                                          <p:spTgt spid="70680"/>
                                        </p:tgtEl>
                                        <p:attrNameLst>
                                          <p:attrName>ppt_y</p:attrName>
                                        </p:attrNameLst>
                                      </p:cBhvr>
                                      <p:tavLst>
                                        <p:tav tm="0">
                                          <p:val>
                                            <p:strVal val="0-#ppt_h/2"/>
                                          </p:val>
                                        </p:tav>
                                        <p:tav tm="100000">
                                          <p:val>
                                            <p:strVal val="#ppt_y"/>
                                          </p:val>
                                        </p:tav>
                                      </p:tavLst>
                                    </p:anim>
                                  </p:childTnLst>
                                </p:cTn>
                              </p:par>
                            </p:childTnLst>
                          </p:cTn>
                        </p:par>
                        <p:par>
                          <p:cTn id="121" fill="hold">
                            <p:stCondLst>
                              <p:cond delay="1000"/>
                            </p:stCondLst>
                            <p:childTnLst>
                              <p:par>
                                <p:cTn id="122" presetID="2" presetClass="entr" presetSubtype="1" fill="hold" grpId="0" nodeType="afterEffect">
                                  <p:stCondLst>
                                    <p:cond delay="0"/>
                                  </p:stCondLst>
                                  <p:childTnLst>
                                    <p:set>
                                      <p:cBhvr>
                                        <p:cTn id="123" dur="1" fill="hold">
                                          <p:stCondLst>
                                            <p:cond delay="0"/>
                                          </p:stCondLst>
                                        </p:cTn>
                                        <p:tgtEl>
                                          <p:spTgt spid="70681"/>
                                        </p:tgtEl>
                                        <p:attrNameLst>
                                          <p:attrName>style.visibility</p:attrName>
                                        </p:attrNameLst>
                                      </p:cBhvr>
                                      <p:to>
                                        <p:strVal val="visible"/>
                                      </p:to>
                                    </p:set>
                                    <p:anim calcmode="lin" valueType="num">
                                      <p:cBhvr additive="base">
                                        <p:cTn id="124" dur="1000" fill="hold"/>
                                        <p:tgtEl>
                                          <p:spTgt spid="70681"/>
                                        </p:tgtEl>
                                        <p:attrNameLst>
                                          <p:attrName>ppt_x</p:attrName>
                                        </p:attrNameLst>
                                      </p:cBhvr>
                                      <p:tavLst>
                                        <p:tav tm="0">
                                          <p:val>
                                            <p:strVal val="#ppt_x"/>
                                          </p:val>
                                        </p:tav>
                                        <p:tav tm="100000">
                                          <p:val>
                                            <p:strVal val="#ppt_x"/>
                                          </p:val>
                                        </p:tav>
                                      </p:tavLst>
                                    </p:anim>
                                    <p:anim calcmode="lin" valueType="num">
                                      <p:cBhvr additive="base">
                                        <p:cTn id="125" dur="1000" fill="hold"/>
                                        <p:tgtEl>
                                          <p:spTgt spid="70681"/>
                                        </p:tgtEl>
                                        <p:attrNameLst>
                                          <p:attrName>ppt_y</p:attrName>
                                        </p:attrNameLst>
                                      </p:cBhvr>
                                      <p:tavLst>
                                        <p:tav tm="0">
                                          <p:val>
                                            <p:strVal val="0-#ppt_h/2"/>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 presetClass="entr" presetSubtype="1" fill="hold" grpId="0" nodeType="clickEffect">
                                  <p:stCondLst>
                                    <p:cond delay="0"/>
                                  </p:stCondLst>
                                  <p:childTnLst>
                                    <p:set>
                                      <p:cBhvr>
                                        <p:cTn id="129" dur="1" fill="hold">
                                          <p:stCondLst>
                                            <p:cond delay="0"/>
                                          </p:stCondLst>
                                        </p:cTn>
                                        <p:tgtEl>
                                          <p:spTgt spid="70689"/>
                                        </p:tgtEl>
                                        <p:attrNameLst>
                                          <p:attrName>style.visibility</p:attrName>
                                        </p:attrNameLst>
                                      </p:cBhvr>
                                      <p:to>
                                        <p:strVal val="visible"/>
                                      </p:to>
                                    </p:set>
                                    <p:anim calcmode="lin" valueType="num">
                                      <p:cBhvr additive="base">
                                        <p:cTn id="130" dur="500" fill="hold"/>
                                        <p:tgtEl>
                                          <p:spTgt spid="70689"/>
                                        </p:tgtEl>
                                        <p:attrNameLst>
                                          <p:attrName>ppt_x</p:attrName>
                                        </p:attrNameLst>
                                      </p:cBhvr>
                                      <p:tavLst>
                                        <p:tav tm="0">
                                          <p:val>
                                            <p:strVal val="#ppt_x"/>
                                          </p:val>
                                        </p:tav>
                                        <p:tav tm="100000">
                                          <p:val>
                                            <p:strVal val="#ppt_x"/>
                                          </p:val>
                                        </p:tav>
                                      </p:tavLst>
                                    </p:anim>
                                    <p:anim calcmode="lin" valueType="num">
                                      <p:cBhvr additive="base">
                                        <p:cTn id="131" dur="500" fill="hold"/>
                                        <p:tgtEl>
                                          <p:spTgt spid="7068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86" grpId="0" animBg="1"/>
      <p:bldP spid="70685" grpId="0" animBg="1"/>
      <p:bldP spid="70669" grpId="0" animBg="1"/>
      <p:bldP spid="70660" grpId="0" animBg="1"/>
      <p:bldP spid="70661" grpId="0" animBg="1"/>
      <p:bldP spid="70662" grpId="0" animBg="1"/>
      <p:bldP spid="70665" grpId="0" animBg="1"/>
      <p:bldP spid="70670" grpId="0" animBg="1"/>
      <p:bldP spid="70671" grpId="0" animBg="1"/>
      <p:bldP spid="70672" grpId="0"/>
      <p:bldP spid="70673" grpId="0" animBg="1"/>
      <p:bldP spid="70674" grpId="0"/>
      <p:bldP spid="70675" grpId="0" animBg="1"/>
      <p:bldP spid="70676" grpId="0" animBg="1"/>
      <p:bldP spid="70677" grpId="0" animBg="1"/>
      <p:bldP spid="70678" grpId="0" animBg="1"/>
      <p:bldP spid="70679" grpId="0" animBg="1"/>
      <p:bldP spid="70680" grpId="0" animBg="1"/>
      <p:bldP spid="70681" grpId="0" animBg="1"/>
      <p:bldP spid="70682" grpId="0"/>
      <p:bldP spid="70683" grpId="0"/>
      <p:bldP spid="70684" grpId="0"/>
      <p:bldP spid="70687" grpId="0" animBg="1"/>
      <p:bldP spid="70688" grpId="0" animBg="1"/>
      <p:bldP spid="7068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85918" y="285728"/>
            <a:ext cx="5715040" cy="523220"/>
          </a:xfrm>
          <a:prstGeom prst="rect">
            <a:avLst/>
          </a:prstGeom>
          <a:noFill/>
        </p:spPr>
        <p:txBody>
          <a:bodyPr wrap="square" rtlCol="0">
            <a:spAutoFit/>
          </a:bodyPr>
          <a:lstStyle/>
          <a:p>
            <a:pPr algn="ctr"/>
            <a:r>
              <a:rPr lang="es-ES" sz="2800" b="1" dirty="0" smtClean="0">
                <a:latin typeface="Arial" pitchFamily="34" charset="0"/>
                <a:cs typeface="Arial" pitchFamily="34" charset="0"/>
              </a:rPr>
              <a:t>ESTUDIO INDEPENDIENTE</a:t>
            </a:r>
            <a:endParaRPr lang="es-ES" sz="2800" b="1" dirty="0">
              <a:latin typeface="Arial" pitchFamily="34" charset="0"/>
              <a:cs typeface="Arial" pitchFamily="34" charset="0"/>
            </a:endParaRPr>
          </a:p>
        </p:txBody>
      </p:sp>
      <p:sp>
        <p:nvSpPr>
          <p:cNvPr id="3" name="2 Rectángulo"/>
          <p:cNvSpPr/>
          <p:nvPr/>
        </p:nvSpPr>
        <p:spPr>
          <a:xfrm>
            <a:off x="285720" y="1000108"/>
            <a:ext cx="8643998" cy="1200329"/>
          </a:xfrm>
          <a:prstGeom prst="rect">
            <a:avLst/>
          </a:prstGeom>
        </p:spPr>
        <p:txBody>
          <a:bodyPr wrap="square">
            <a:spAutoFit/>
          </a:bodyPr>
          <a:lstStyle/>
          <a:p>
            <a:pPr algn="just"/>
            <a:r>
              <a:rPr lang="es-MX" sz="2400" dirty="0" smtClean="0">
                <a:latin typeface="Arial" pitchFamily="34" charset="0"/>
                <a:cs typeface="Arial" pitchFamily="34" charset="0"/>
              </a:rPr>
              <a:t>Explica por qué la teoría de la FES expuesta por Marx y </a:t>
            </a:r>
            <a:r>
              <a:rPr lang="es-MX" sz="2400" dirty="0" err="1" smtClean="0">
                <a:latin typeface="Arial" pitchFamily="34" charset="0"/>
                <a:cs typeface="Arial" pitchFamily="34" charset="0"/>
              </a:rPr>
              <a:t>Engels</a:t>
            </a:r>
            <a:r>
              <a:rPr lang="es-MX" sz="2400" dirty="0" smtClean="0">
                <a:latin typeface="Arial" pitchFamily="34" charset="0"/>
                <a:cs typeface="Arial" pitchFamily="34" charset="0"/>
              </a:rPr>
              <a:t>  revolucionó las concepciones acerca de la historia y la sociedad.</a:t>
            </a:r>
            <a:endParaRPr lang="es-ES" sz="2400" dirty="0">
              <a:latin typeface="Arial" pitchFamily="34" charset="0"/>
              <a:cs typeface="Arial" pitchFamily="34" charset="0"/>
            </a:endParaRPr>
          </a:p>
        </p:txBody>
      </p:sp>
      <p:sp>
        <p:nvSpPr>
          <p:cNvPr id="30721" name="Rectangle 1"/>
          <p:cNvSpPr>
            <a:spLocks noChangeArrowheads="1"/>
          </p:cNvSpPr>
          <p:nvPr/>
        </p:nvSpPr>
        <p:spPr bwMode="auto">
          <a:xfrm>
            <a:off x="285720" y="2285992"/>
            <a:ext cx="857256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lang="es-MX" altLang="ko-KR" sz="2800" b="1" dirty="0" smtClean="0">
                <a:latin typeface="Arial" pitchFamily="34" charset="0"/>
                <a:ea typeface="Malgun Gothic" pitchFamily="34" charset="-127"/>
                <a:cs typeface="Arial" pitchFamily="34" charset="0"/>
              </a:rPr>
              <a:t>Bibliografía</a:t>
            </a:r>
          </a:p>
          <a:p>
            <a:pPr marL="0" marR="0" lvl="0" indent="0" algn="just" defTabSz="914400" rtl="0" eaLnBrk="1" fontAlgn="base" latinLnBrk="0" hangingPunct="1">
              <a:lnSpc>
                <a:spcPct val="100000"/>
              </a:lnSpc>
              <a:spcBef>
                <a:spcPct val="0"/>
              </a:spcBef>
              <a:spcAft>
                <a:spcPct val="0"/>
              </a:spcAft>
              <a:buClrTx/>
              <a:buSzTx/>
              <a:tabLst/>
            </a:pPr>
            <a:endParaRPr lang="es-MX" altLang="ko-KR" sz="2800" b="1" dirty="0" smtClean="0">
              <a:latin typeface="Arial" pitchFamily="34" charset="0"/>
              <a:ea typeface="Malgun Gothic" pitchFamily="34" charset="-127"/>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Colectivo de autores: Lecciones de FML T-1,  Editorial  Félix Varela </a:t>
            </a:r>
            <a:r>
              <a:rPr kumimoji="0" lang="es-MX" altLang="ko-KR" sz="2000" b="0"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epig</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Multimedia de Filosofía UD #VI</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Marx, C. Prólogo </a:t>
            </a:r>
            <a:r>
              <a:rPr kumimoji="0" lang="es-MX" altLang="ko-KR" sz="20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“Contribución a la Crítica de la Economía Política”.</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Fundamentos de Marxismo Leninismo, pág. 27-28 (Relaciones de producción, relación ser social – conciencia social)</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Marx, C. </a:t>
            </a:r>
            <a:r>
              <a:rPr kumimoji="0" lang="es-MX" altLang="ko-KR" sz="20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Carta a P.V. </a:t>
            </a:r>
            <a:r>
              <a:rPr kumimoji="0" lang="es-MX" altLang="ko-KR" sz="2000" b="1"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Annenkov</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[28-12-1846]. OC Tomo 3, pág. 312-324. Selección de Textos 2, pág. 167-181. (definiciones de sociedad, fuerzas productivas, relaciones sociales de producción)</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Engels</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F. </a:t>
            </a:r>
            <a:r>
              <a:rPr kumimoji="0" lang="es-MX" altLang="ko-KR" sz="20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Carta a J. </a:t>
            </a:r>
            <a:r>
              <a:rPr kumimoji="0" lang="es-MX" altLang="ko-KR" sz="2000" b="1"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Bloch</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[21-9-1890]. OC Tomo 3, pág. 363-366. Selección de Textos 2, pág. 225-228. (concepto de las categorías de la CMH, en particular Formación Económico Social).</a:t>
            </a:r>
            <a:endParaRPr kumimoji="0" lang="es-MX" altLang="ko-K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57158" y="428604"/>
            <a:ext cx="850112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Temática </a:t>
            </a:r>
            <a:r>
              <a:rPr kumimoji="0" lang="es-ES" sz="28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2.3: </a:t>
            </a:r>
            <a:r>
              <a:rPr kumimoji="0" lang="es-E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Teoría marxista de las clases y la Revolución social. Los nuevos sujetos históricos.</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285720" y="1500174"/>
            <a:ext cx="857256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E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 específico: </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Argumentar la concepción marxista de clases sociales y de los nuevos sujetos históricos a partir del papel en el desarrollo social, defensa del socialismo y sus valores.</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285720" y="3429000"/>
            <a:ext cx="857256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s-ES" sz="2800" b="1" dirty="0" smtClean="0">
                <a:latin typeface="Arial" pitchFamily="34" charset="0"/>
                <a:cs typeface="Arial" pitchFamily="34" charset="0"/>
              </a:rPr>
              <a:t>Habilidades:</a:t>
            </a:r>
          </a:p>
          <a:p>
            <a:pPr lvl="0" algn="just">
              <a:buFont typeface="Wingdings" pitchFamily="2" charset="2"/>
              <a:buChar char="ü"/>
            </a:pPr>
            <a:r>
              <a:rPr lang="es-ES" sz="2800" dirty="0" smtClean="0">
                <a:latin typeface="Arial" pitchFamily="34" charset="0"/>
                <a:cs typeface="Arial" pitchFamily="34" charset="0"/>
              </a:rPr>
              <a:t>Interpretar la información necesaria para abordar los temas de forma independiente.</a:t>
            </a:r>
          </a:p>
          <a:p>
            <a:pPr lvl="0" algn="just">
              <a:buFont typeface="Wingdings" pitchFamily="2" charset="2"/>
              <a:buChar char="ü"/>
            </a:pPr>
            <a:r>
              <a:rPr lang="es-ES" sz="2800" dirty="0" smtClean="0">
                <a:latin typeface="Arial" pitchFamily="34" charset="0"/>
                <a:cs typeface="Arial" pitchFamily="34" charset="0"/>
              </a:rPr>
              <a:t>Caracterizar  el enfoque filosófico y el de la profesión de la carrera que cursa.</a:t>
            </a:r>
          </a:p>
          <a:p>
            <a:pPr lvl="0" algn="just">
              <a:buFont typeface="Wingdings" pitchFamily="2" charset="2"/>
              <a:buChar char="ü"/>
            </a:pPr>
            <a:r>
              <a:rPr lang="es-ES" sz="2800" dirty="0" smtClean="0">
                <a:latin typeface="Arial" pitchFamily="34" charset="0"/>
                <a:cs typeface="Arial" pitchFamily="34" charset="0"/>
              </a:rPr>
              <a:t>Valorar  los criterios ajenos y fundamentar los propios.</a:t>
            </a:r>
            <a:endParaRPr lang="es-ES" sz="2800" dirty="0">
              <a:latin typeface="Arial" pitchFamily="34" charset="0"/>
              <a:cs typeface="Arial" pitchFamily="34" charset="0"/>
            </a:endParaRPr>
          </a:p>
        </p:txBody>
      </p:sp>
    </p:spTree>
    <p:extLst>
      <p:ext uri="{BB962C8B-B14F-4D97-AF65-F5344CB8AC3E}">
        <p14:creationId xmlns:p14="http://schemas.microsoft.com/office/powerpoint/2010/main" val="2521440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395288" y="0"/>
            <a:ext cx="4319587" cy="579438"/>
          </a:xfrm>
          <a:prstGeom prst="rect">
            <a:avLst/>
          </a:prstGeom>
          <a:noFill/>
          <a:ln w="9525">
            <a:noFill/>
            <a:miter lim="800000"/>
            <a:headEnd/>
            <a:tailEnd/>
          </a:ln>
        </p:spPr>
        <p:txBody>
          <a:bodyPr>
            <a:spAutoFit/>
          </a:bodyPr>
          <a:lstStyle/>
          <a:p>
            <a:pPr eaLnBrk="0" hangingPunct="0">
              <a:spcBef>
                <a:spcPct val="50000"/>
              </a:spcBef>
            </a:pPr>
            <a:r>
              <a:rPr lang="es-ES" sz="3200" b="1" i="1" u="sng">
                <a:latin typeface="Arial Black" pitchFamily="34" charset="0"/>
              </a:rPr>
              <a:t>Clases Sociales</a:t>
            </a:r>
            <a:r>
              <a:rPr lang="es-ES" sz="3200">
                <a:latin typeface="Arial Black" pitchFamily="34" charset="0"/>
              </a:rPr>
              <a:t>:</a:t>
            </a:r>
            <a:endParaRPr lang="en-US" sz="3200">
              <a:latin typeface="Arial Black" pitchFamily="34" charset="0"/>
            </a:endParaRPr>
          </a:p>
        </p:txBody>
      </p:sp>
      <p:sp>
        <p:nvSpPr>
          <p:cNvPr id="14341" name="Text Box 5"/>
          <p:cNvSpPr txBox="1">
            <a:spLocks noChangeArrowheads="1"/>
          </p:cNvSpPr>
          <p:nvPr/>
        </p:nvSpPr>
        <p:spPr bwMode="auto">
          <a:xfrm>
            <a:off x="323850" y="836613"/>
            <a:ext cx="8424863" cy="946150"/>
          </a:xfrm>
          <a:prstGeom prst="rect">
            <a:avLst/>
          </a:prstGeom>
          <a:noFill/>
          <a:ln w="9525">
            <a:noFill/>
            <a:miter lim="800000"/>
            <a:headEnd/>
            <a:tailEnd/>
          </a:ln>
        </p:spPr>
        <p:txBody>
          <a:bodyPr>
            <a:spAutoFit/>
          </a:bodyPr>
          <a:lstStyle/>
          <a:p>
            <a:pPr eaLnBrk="0" hangingPunct="0">
              <a:spcBef>
                <a:spcPct val="50000"/>
              </a:spcBef>
            </a:pPr>
            <a:r>
              <a:rPr lang="es-ES" sz="2800">
                <a:latin typeface="Arial Black" pitchFamily="34" charset="0"/>
              </a:rPr>
              <a:t>Son grandes grupos de hombres que se diferencian entre sí por:</a:t>
            </a:r>
            <a:endParaRPr lang="en-US" sz="2800">
              <a:latin typeface="Arial Black" pitchFamily="34" charset="0"/>
            </a:endParaRPr>
          </a:p>
        </p:txBody>
      </p:sp>
      <p:sp>
        <p:nvSpPr>
          <p:cNvPr id="14342" name="Text Box 6"/>
          <p:cNvSpPr txBox="1">
            <a:spLocks noChangeArrowheads="1"/>
          </p:cNvSpPr>
          <p:nvPr/>
        </p:nvSpPr>
        <p:spPr bwMode="auto">
          <a:xfrm>
            <a:off x="250825" y="1844675"/>
            <a:ext cx="8642350" cy="822325"/>
          </a:xfrm>
          <a:prstGeom prst="rect">
            <a:avLst/>
          </a:prstGeom>
          <a:noFill/>
          <a:ln w="9525">
            <a:noFill/>
            <a:miter lim="800000"/>
            <a:headEnd/>
            <a:tailEnd/>
          </a:ln>
        </p:spPr>
        <p:txBody>
          <a:bodyPr>
            <a:spAutoFit/>
          </a:bodyPr>
          <a:lstStyle/>
          <a:p>
            <a:pPr algn="just" eaLnBrk="0" hangingPunct="0">
              <a:spcBef>
                <a:spcPct val="50000"/>
              </a:spcBef>
            </a:pPr>
            <a:r>
              <a:rPr lang="es-ES" sz="2400">
                <a:latin typeface="Arial Black" pitchFamily="34" charset="0"/>
              </a:rPr>
              <a:t>1. El lugar que ocupan en un modo de producción social históricamente determinado.</a:t>
            </a:r>
            <a:endParaRPr lang="en-US" sz="2400">
              <a:latin typeface="Arial Black" pitchFamily="34" charset="0"/>
            </a:endParaRPr>
          </a:p>
        </p:txBody>
      </p:sp>
      <p:sp>
        <p:nvSpPr>
          <p:cNvPr id="9221" name="Text Box 7"/>
          <p:cNvSpPr txBox="1">
            <a:spLocks noChangeArrowheads="1"/>
          </p:cNvSpPr>
          <p:nvPr/>
        </p:nvSpPr>
        <p:spPr bwMode="auto">
          <a:xfrm>
            <a:off x="323850" y="4221163"/>
            <a:ext cx="8820150" cy="366712"/>
          </a:xfrm>
          <a:prstGeom prst="rect">
            <a:avLst/>
          </a:prstGeom>
          <a:noFill/>
          <a:ln w="9525">
            <a:noFill/>
            <a:miter lim="800000"/>
            <a:headEnd/>
            <a:tailEnd/>
          </a:ln>
        </p:spPr>
        <p:txBody>
          <a:bodyPr>
            <a:spAutoFit/>
          </a:bodyPr>
          <a:lstStyle/>
          <a:p>
            <a:pPr eaLnBrk="0" hangingPunct="0">
              <a:spcBef>
                <a:spcPct val="50000"/>
              </a:spcBef>
            </a:pPr>
            <a:endParaRPr lang="es-ES_tradnl">
              <a:latin typeface="Tahoma" pitchFamily="34" charset="0"/>
            </a:endParaRPr>
          </a:p>
        </p:txBody>
      </p:sp>
      <p:sp>
        <p:nvSpPr>
          <p:cNvPr id="14344" name="Text Box 8"/>
          <p:cNvSpPr txBox="1">
            <a:spLocks noChangeArrowheads="1"/>
          </p:cNvSpPr>
          <p:nvPr/>
        </p:nvSpPr>
        <p:spPr bwMode="auto">
          <a:xfrm>
            <a:off x="250825" y="2852738"/>
            <a:ext cx="8604250" cy="822325"/>
          </a:xfrm>
          <a:prstGeom prst="rect">
            <a:avLst/>
          </a:prstGeom>
          <a:noFill/>
          <a:ln w="9525">
            <a:noFill/>
            <a:miter lim="800000"/>
            <a:headEnd/>
            <a:tailEnd/>
          </a:ln>
        </p:spPr>
        <p:txBody>
          <a:bodyPr>
            <a:spAutoFit/>
          </a:bodyPr>
          <a:lstStyle/>
          <a:p>
            <a:pPr algn="just" eaLnBrk="0" hangingPunct="0">
              <a:spcBef>
                <a:spcPct val="50000"/>
              </a:spcBef>
            </a:pPr>
            <a:r>
              <a:rPr lang="es-ES" sz="2400">
                <a:latin typeface="Arial Black" pitchFamily="34" charset="0"/>
              </a:rPr>
              <a:t>2. Las relaciones en que se encuentran con respecto a los medios de producción.</a:t>
            </a:r>
            <a:endParaRPr lang="en-US" sz="2400">
              <a:latin typeface="Arial Black" pitchFamily="34" charset="0"/>
            </a:endParaRPr>
          </a:p>
        </p:txBody>
      </p:sp>
      <p:sp>
        <p:nvSpPr>
          <p:cNvPr id="14345" name="Text Box 9"/>
          <p:cNvSpPr txBox="1">
            <a:spLocks noChangeArrowheads="1"/>
          </p:cNvSpPr>
          <p:nvPr/>
        </p:nvSpPr>
        <p:spPr bwMode="auto">
          <a:xfrm>
            <a:off x="323850" y="3933825"/>
            <a:ext cx="8424863" cy="822325"/>
          </a:xfrm>
          <a:prstGeom prst="rect">
            <a:avLst/>
          </a:prstGeom>
          <a:noFill/>
          <a:ln w="9525">
            <a:noFill/>
            <a:miter lim="800000"/>
            <a:headEnd/>
            <a:tailEnd/>
          </a:ln>
        </p:spPr>
        <p:txBody>
          <a:bodyPr>
            <a:spAutoFit/>
          </a:bodyPr>
          <a:lstStyle/>
          <a:p>
            <a:pPr algn="just" eaLnBrk="0" hangingPunct="0">
              <a:spcBef>
                <a:spcPct val="50000"/>
              </a:spcBef>
            </a:pPr>
            <a:r>
              <a:rPr lang="es-ES" sz="2400">
                <a:latin typeface="Arial Black" pitchFamily="34" charset="0"/>
              </a:rPr>
              <a:t>3. El papel que desempeñan en la organización social del trabajo.</a:t>
            </a:r>
            <a:endParaRPr lang="en-US" sz="2400">
              <a:latin typeface="Arial Black" pitchFamily="34" charset="0"/>
            </a:endParaRPr>
          </a:p>
        </p:txBody>
      </p:sp>
      <p:sp>
        <p:nvSpPr>
          <p:cNvPr id="14346" name="Text Box 10"/>
          <p:cNvSpPr txBox="1">
            <a:spLocks noChangeArrowheads="1"/>
          </p:cNvSpPr>
          <p:nvPr/>
        </p:nvSpPr>
        <p:spPr bwMode="auto">
          <a:xfrm>
            <a:off x="395288" y="5013325"/>
            <a:ext cx="8497887" cy="822325"/>
          </a:xfrm>
          <a:prstGeom prst="rect">
            <a:avLst/>
          </a:prstGeom>
          <a:noFill/>
          <a:ln w="9525">
            <a:noFill/>
            <a:miter lim="800000"/>
            <a:headEnd/>
            <a:tailEnd/>
          </a:ln>
        </p:spPr>
        <p:txBody>
          <a:bodyPr>
            <a:spAutoFit/>
          </a:bodyPr>
          <a:lstStyle/>
          <a:p>
            <a:pPr algn="just" eaLnBrk="0" hangingPunct="0">
              <a:spcBef>
                <a:spcPct val="50000"/>
              </a:spcBef>
            </a:pPr>
            <a:r>
              <a:rPr lang="es-ES" sz="2400">
                <a:latin typeface="Arial Black" pitchFamily="34" charset="0"/>
              </a:rPr>
              <a:t>4. El modo y la proporción en que reciben la parte de la riqueza social de que disponen.</a:t>
            </a:r>
            <a:endParaRPr lang="en-US" sz="2400">
              <a:latin typeface="Arial Black" pitchFamily="34" charset="0"/>
            </a:endParaRPr>
          </a:p>
        </p:txBody>
      </p:sp>
      <p:sp>
        <p:nvSpPr>
          <p:cNvPr id="14347" name="Text Box 11"/>
          <p:cNvSpPr txBox="1">
            <a:spLocks noChangeArrowheads="1"/>
          </p:cNvSpPr>
          <p:nvPr/>
        </p:nvSpPr>
        <p:spPr bwMode="auto">
          <a:xfrm>
            <a:off x="2051050" y="6092825"/>
            <a:ext cx="7092950" cy="396875"/>
          </a:xfrm>
          <a:prstGeom prst="rect">
            <a:avLst/>
          </a:prstGeom>
          <a:noFill/>
          <a:ln w="9525">
            <a:noFill/>
            <a:miter lim="800000"/>
            <a:headEnd/>
            <a:tailEnd/>
          </a:ln>
        </p:spPr>
        <p:txBody>
          <a:bodyPr>
            <a:spAutoFit/>
          </a:bodyPr>
          <a:lstStyle/>
          <a:p>
            <a:pPr eaLnBrk="0" hangingPunct="0">
              <a:spcBef>
                <a:spcPct val="50000"/>
              </a:spcBef>
            </a:pPr>
            <a:r>
              <a:rPr lang="en-US" sz="2000">
                <a:latin typeface="Arial Black" pitchFamily="34" charset="0"/>
              </a:rPr>
              <a:t>Lenin. </a:t>
            </a:r>
            <a:r>
              <a:rPr lang="en-US" sz="2000" b="1" i="1" u="sng">
                <a:latin typeface="Arial Black" pitchFamily="34" charset="0"/>
              </a:rPr>
              <a:t>Una gran iniciativa</a:t>
            </a:r>
            <a:r>
              <a:rPr lang="en-US" sz="2000">
                <a:latin typeface="Arial Black" pitchFamily="34" charset="0"/>
              </a:rPr>
              <a:t>. Tomo Único. Pág. 229.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fade">
                                      <p:cBhvr>
                                        <p:cTn id="7" dur="1000"/>
                                        <p:tgtEl>
                                          <p:spTgt spid="14340"/>
                                        </p:tgtEl>
                                      </p:cBhvr>
                                    </p:animEffect>
                                    <p:anim calcmode="lin" valueType="num">
                                      <p:cBhvr>
                                        <p:cTn id="8" dur="1000" fill="hold"/>
                                        <p:tgtEl>
                                          <p:spTgt spid="14340"/>
                                        </p:tgtEl>
                                        <p:attrNameLst>
                                          <p:attrName>ppt_x</p:attrName>
                                        </p:attrNameLst>
                                      </p:cBhvr>
                                      <p:tavLst>
                                        <p:tav tm="0">
                                          <p:val>
                                            <p:strVal val="#ppt_x"/>
                                          </p:val>
                                        </p:tav>
                                        <p:tav tm="100000">
                                          <p:val>
                                            <p:strVal val="#ppt_x"/>
                                          </p:val>
                                        </p:tav>
                                      </p:tavLst>
                                    </p:anim>
                                    <p:anim calcmode="lin" valueType="num">
                                      <p:cBhvr>
                                        <p:cTn id="9" dur="1000" fill="hold"/>
                                        <p:tgtEl>
                                          <p:spTgt spid="1434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41"/>
                                        </p:tgtEl>
                                        <p:attrNameLst>
                                          <p:attrName>style.visibility</p:attrName>
                                        </p:attrNameLst>
                                      </p:cBhvr>
                                      <p:to>
                                        <p:strVal val="visible"/>
                                      </p:to>
                                    </p:set>
                                    <p:animEffect transition="in" filter="fade">
                                      <p:cBhvr>
                                        <p:cTn id="14" dur="1000"/>
                                        <p:tgtEl>
                                          <p:spTgt spid="14341"/>
                                        </p:tgtEl>
                                      </p:cBhvr>
                                    </p:animEffect>
                                    <p:anim calcmode="lin" valueType="num">
                                      <p:cBhvr>
                                        <p:cTn id="15" dur="1000" fill="hold"/>
                                        <p:tgtEl>
                                          <p:spTgt spid="14341"/>
                                        </p:tgtEl>
                                        <p:attrNameLst>
                                          <p:attrName>ppt_x</p:attrName>
                                        </p:attrNameLst>
                                      </p:cBhvr>
                                      <p:tavLst>
                                        <p:tav tm="0">
                                          <p:val>
                                            <p:strVal val="#ppt_x"/>
                                          </p:val>
                                        </p:tav>
                                        <p:tav tm="100000">
                                          <p:val>
                                            <p:strVal val="#ppt_x"/>
                                          </p:val>
                                        </p:tav>
                                      </p:tavLst>
                                    </p:anim>
                                    <p:anim calcmode="lin" valueType="num">
                                      <p:cBhvr>
                                        <p:cTn id="16" dur="1000" fill="hold"/>
                                        <p:tgtEl>
                                          <p:spTgt spid="1434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4342"/>
                                        </p:tgtEl>
                                        <p:attrNameLst>
                                          <p:attrName>style.visibility</p:attrName>
                                        </p:attrNameLst>
                                      </p:cBhvr>
                                      <p:to>
                                        <p:strVal val="visible"/>
                                      </p:to>
                                    </p:set>
                                    <p:anim calcmode="lin" valueType="num">
                                      <p:cBhvr>
                                        <p:cTn id="21" dur="1000" fill="hold"/>
                                        <p:tgtEl>
                                          <p:spTgt spid="14342"/>
                                        </p:tgtEl>
                                        <p:attrNameLst>
                                          <p:attrName>ppt_x</p:attrName>
                                        </p:attrNameLst>
                                      </p:cBhvr>
                                      <p:tavLst>
                                        <p:tav tm="0">
                                          <p:val>
                                            <p:strVal val="#ppt_x-.2"/>
                                          </p:val>
                                        </p:tav>
                                        <p:tav tm="100000">
                                          <p:val>
                                            <p:strVal val="#ppt_x"/>
                                          </p:val>
                                        </p:tav>
                                      </p:tavLst>
                                    </p:anim>
                                    <p:anim calcmode="lin" valueType="num">
                                      <p:cBhvr>
                                        <p:cTn id="22" dur="1000" fill="hold"/>
                                        <p:tgtEl>
                                          <p:spTgt spid="14342"/>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4342"/>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4344"/>
                                        </p:tgtEl>
                                        <p:attrNameLst>
                                          <p:attrName>style.visibility</p:attrName>
                                        </p:attrNameLst>
                                      </p:cBhvr>
                                      <p:to>
                                        <p:strVal val="visible"/>
                                      </p:to>
                                    </p:set>
                                    <p:animEffect transition="in" filter="box(in)">
                                      <p:cBhvr>
                                        <p:cTn id="28" dur="500"/>
                                        <p:tgtEl>
                                          <p:spTgt spid="14344"/>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4345"/>
                                        </p:tgtEl>
                                        <p:attrNameLst>
                                          <p:attrName>style.visibility</p:attrName>
                                        </p:attrNameLst>
                                      </p:cBhvr>
                                      <p:to>
                                        <p:strVal val="visible"/>
                                      </p:to>
                                    </p:set>
                                    <p:animEffect transition="in" filter="randombar(horizontal)">
                                      <p:cBhvr>
                                        <p:cTn id="33" dur="500"/>
                                        <p:tgtEl>
                                          <p:spTgt spid="14345"/>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14346"/>
                                        </p:tgtEl>
                                        <p:attrNameLst>
                                          <p:attrName>style.visibility</p:attrName>
                                        </p:attrNameLst>
                                      </p:cBhvr>
                                      <p:to>
                                        <p:strVal val="visible"/>
                                      </p:to>
                                    </p:set>
                                    <p:animEffect transition="in" filter="slide(fromBottom)">
                                      <p:cBhvr>
                                        <p:cTn id="38" dur="500"/>
                                        <p:tgtEl>
                                          <p:spTgt spid="14346"/>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4347"/>
                                        </p:tgtEl>
                                        <p:attrNameLst>
                                          <p:attrName>style.visibility</p:attrName>
                                        </p:attrNameLst>
                                      </p:cBhvr>
                                      <p:to>
                                        <p:strVal val="visible"/>
                                      </p:to>
                                    </p:set>
                                    <p:animEffect transition="in" filter="fade">
                                      <p:cBhvr>
                                        <p:cTn id="43" dur="1000"/>
                                        <p:tgtEl>
                                          <p:spTgt spid="14347"/>
                                        </p:tgtEl>
                                      </p:cBhvr>
                                    </p:animEffect>
                                    <p:anim calcmode="lin" valueType="num">
                                      <p:cBhvr>
                                        <p:cTn id="44" dur="1000" fill="hold"/>
                                        <p:tgtEl>
                                          <p:spTgt spid="14347"/>
                                        </p:tgtEl>
                                        <p:attrNameLst>
                                          <p:attrName>ppt_x</p:attrName>
                                        </p:attrNameLst>
                                      </p:cBhvr>
                                      <p:tavLst>
                                        <p:tav tm="0">
                                          <p:val>
                                            <p:strVal val="#ppt_x"/>
                                          </p:val>
                                        </p:tav>
                                        <p:tav tm="100000">
                                          <p:val>
                                            <p:strVal val="#ppt_x"/>
                                          </p:val>
                                        </p:tav>
                                      </p:tavLst>
                                    </p:anim>
                                    <p:anim calcmode="lin" valueType="num">
                                      <p:cBhvr>
                                        <p:cTn id="45" dur="1000" fill="hold"/>
                                        <p:tgtEl>
                                          <p:spTgt spid="143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1" grpId="0"/>
      <p:bldP spid="14342" grpId="0"/>
      <p:bldP spid="14344" grpId="0"/>
      <p:bldP spid="14345" grpId="0"/>
      <p:bldP spid="14346" grpId="0"/>
      <p:bldP spid="143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642918"/>
            <a:ext cx="850112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Temática 2.1: </a:t>
            </a:r>
            <a:r>
              <a:rPr kumimoji="0" lang="es-E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CMH. Sus categorías y postulados fundamentales.</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285720" y="1928802"/>
            <a:ext cx="885828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E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 específico: </a:t>
            </a:r>
            <a:r>
              <a:rPr kumimoji="0" lang="es-ES" sz="2800" b="1"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Argumentar la esencia de la CMH así como la relación entre su sistema de categoría a través de un esquema conceptual.</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2"/>
          <p:cNvSpPr>
            <a:spLocks noChangeArrowheads="1"/>
          </p:cNvSpPr>
          <p:nvPr/>
        </p:nvSpPr>
        <p:spPr bwMode="auto">
          <a:xfrm>
            <a:off x="285720" y="3429000"/>
            <a:ext cx="857256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s-ES" sz="2800" b="1" dirty="0" smtClean="0">
                <a:latin typeface="Arial" pitchFamily="34" charset="0"/>
                <a:cs typeface="Arial" pitchFamily="34" charset="0"/>
              </a:rPr>
              <a:t>Habilidades:</a:t>
            </a:r>
          </a:p>
          <a:p>
            <a:pPr lvl="0" algn="just">
              <a:buFont typeface="Wingdings" pitchFamily="2" charset="2"/>
              <a:buChar char="ü"/>
            </a:pPr>
            <a:r>
              <a:rPr lang="es-ES" sz="2800" dirty="0" smtClean="0">
                <a:latin typeface="Arial" pitchFamily="34" charset="0"/>
                <a:cs typeface="Arial" pitchFamily="34" charset="0"/>
              </a:rPr>
              <a:t>Interpretar la información necesaria para abordar los temas de forma independiente.</a:t>
            </a:r>
          </a:p>
          <a:p>
            <a:pPr lvl="0" algn="just">
              <a:buFont typeface="Wingdings" pitchFamily="2" charset="2"/>
              <a:buChar char="ü"/>
            </a:pPr>
            <a:r>
              <a:rPr lang="es-ES" sz="2800" dirty="0" smtClean="0">
                <a:latin typeface="Arial" pitchFamily="34" charset="0"/>
                <a:cs typeface="Arial" pitchFamily="34" charset="0"/>
              </a:rPr>
              <a:t>Caracterizar  el enfoque filosófico y el de la profesión de la carrera que cursa.</a:t>
            </a:r>
          </a:p>
          <a:p>
            <a:pPr lvl="0" algn="just">
              <a:buFont typeface="Wingdings" pitchFamily="2" charset="2"/>
              <a:buChar char="ü"/>
            </a:pPr>
            <a:r>
              <a:rPr lang="es-ES" sz="2800" dirty="0" smtClean="0">
                <a:latin typeface="Arial" pitchFamily="34" charset="0"/>
                <a:cs typeface="Arial" pitchFamily="34" charset="0"/>
              </a:rPr>
              <a:t>Valorar  los criterios ajenos y fundamentar los propios.</a:t>
            </a:r>
            <a:endParaRPr lang="es-ES" sz="2800"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971550" y="333375"/>
            <a:ext cx="7272338" cy="1066800"/>
          </a:xfrm>
          <a:prstGeom prst="rect">
            <a:avLst/>
          </a:prstGeom>
          <a:noFill/>
          <a:ln w="9525">
            <a:noFill/>
            <a:miter lim="800000"/>
            <a:headEnd/>
            <a:tailEnd/>
          </a:ln>
        </p:spPr>
        <p:txBody>
          <a:bodyPr>
            <a:spAutoFit/>
          </a:bodyPr>
          <a:lstStyle/>
          <a:p>
            <a:pPr algn="ctr" eaLnBrk="0" hangingPunct="0">
              <a:spcBef>
                <a:spcPct val="50000"/>
              </a:spcBef>
            </a:pPr>
            <a:r>
              <a:rPr lang="es-ES" sz="3200" b="1" i="1" u="sng">
                <a:latin typeface="Arial Black" pitchFamily="34" charset="0"/>
              </a:rPr>
              <a:t>Causas del surgimiento de las Clases Sociales</a:t>
            </a:r>
            <a:r>
              <a:rPr lang="es-ES" sz="3200">
                <a:latin typeface="Arial Black" pitchFamily="34" charset="0"/>
              </a:rPr>
              <a:t>.</a:t>
            </a:r>
            <a:endParaRPr lang="en-US" sz="3200" b="1" i="1" u="sng">
              <a:latin typeface="Arial Black" pitchFamily="34" charset="0"/>
            </a:endParaRPr>
          </a:p>
        </p:txBody>
      </p:sp>
      <p:sp>
        <p:nvSpPr>
          <p:cNvPr id="16389" name="Text Box 5"/>
          <p:cNvSpPr txBox="1">
            <a:spLocks noChangeArrowheads="1"/>
          </p:cNvSpPr>
          <p:nvPr/>
        </p:nvSpPr>
        <p:spPr bwMode="auto">
          <a:xfrm>
            <a:off x="250825" y="2205038"/>
            <a:ext cx="8569325" cy="4924425"/>
          </a:xfrm>
          <a:prstGeom prst="rect">
            <a:avLst/>
          </a:prstGeom>
          <a:noFill/>
          <a:ln w="9525">
            <a:noFill/>
            <a:miter lim="800000"/>
            <a:headEnd/>
            <a:tailEnd/>
          </a:ln>
        </p:spPr>
        <p:txBody>
          <a:bodyPr>
            <a:spAutoFit/>
          </a:bodyPr>
          <a:lstStyle/>
          <a:p>
            <a:pPr marL="342900" indent="-342900" eaLnBrk="0" hangingPunct="0">
              <a:spcBef>
                <a:spcPct val="50000"/>
              </a:spcBef>
              <a:buFont typeface="Wingdings" pitchFamily="2" charset="2"/>
              <a:buChar char="q"/>
            </a:pPr>
            <a:r>
              <a:rPr lang="es-ES" sz="3200">
                <a:latin typeface="Arial Black" pitchFamily="34" charset="0"/>
              </a:rPr>
              <a:t>Perfeccionamiento de las fuerzas productivas.</a:t>
            </a:r>
          </a:p>
          <a:p>
            <a:pPr marL="342900" indent="-342900" eaLnBrk="0" hangingPunct="0">
              <a:spcBef>
                <a:spcPct val="50000"/>
              </a:spcBef>
              <a:buFont typeface="Wingdings" pitchFamily="2" charset="2"/>
              <a:buChar char="q"/>
            </a:pPr>
            <a:r>
              <a:rPr lang="es-ES" sz="3200">
                <a:latin typeface="Arial Black" pitchFamily="34" charset="0"/>
              </a:rPr>
              <a:t>Aparición del excedente económico.</a:t>
            </a:r>
          </a:p>
          <a:p>
            <a:pPr marL="342900" indent="-342900" eaLnBrk="0" hangingPunct="0">
              <a:spcBef>
                <a:spcPct val="50000"/>
              </a:spcBef>
              <a:buFont typeface="Wingdings" pitchFamily="2" charset="2"/>
              <a:buChar char="q"/>
            </a:pPr>
            <a:r>
              <a:rPr lang="es-ES" sz="3200">
                <a:latin typeface="Arial Black" pitchFamily="34" charset="0"/>
              </a:rPr>
              <a:t>Apropiación del excedente económico.</a:t>
            </a:r>
          </a:p>
          <a:p>
            <a:pPr marL="342900" indent="-342900" eaLnBrk="0" hangingPunct="0">
              <a:spcBef>
                <a:spcPct val="50000"/>
              </a:spcBef>
              <a:buFont typeface="Wingdings" pitchFamily="2" charset="2"/>
              <a:buChar char="q"/>
            </a:pPr>
            <a:r>
              <a:rPr lang="es-ES" sz="3200">
                <a:latin typeface="Arial Black" pitchFamily="34" charset="0"/>
              </a:rPr>
              <a:t>Aparición de la propiedad privada</a:t>
            </a:r>
            <a:r>
              <a:rPr lang="es-ES" sz="2800">
                <a:latin typeface="Arial Black" pitchFamily="34" charset="0"/>
              </a:rPr>
              <a:t>.</a:t>
            </a:r>
          </a:p>
          <a:p>
            <a:pPr marL="342900" indent="-342900" eaLnBrk="0" hangingPunct="0">
              <a:spcBef>
                <a:spcPct val="50000"/>
              </a:spcBef>
            </a:pPr>
            <a:endParaRPr lang="en-US" sz="2800">
              <a:latin typeface="Arial Black"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blinds(horizontal)">
                                      <p:cBhvr>
                                        <p:cTn id="7" dur="500"/>
                                        <p:tgtEl>
                                          <p:spTgt spid="1638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slide(fromBottom)">
                                      <p:cBhvr>
                                        <p:cTn id="12"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8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6" name="Rectangle 14"/>
          <p:cNvSpPr>
            <a:spLocks noChangeArrowheads="1"/>
          </p:cNvSpPr>
          <p:nvPr/>
        </p:nvSpPr>
        <p:spPr bwMode="auto">
          <a:xfrm>
            <a:off x="1258888" y="5300663"/>
            <a:ext cx="3097212" cy="1343025"/>
          </a:xfrm>
          <a:prstGeom prst="rect">
            <a:avLst/>
          </a:prstGeom>
          <a:solidFill>
            <a:schemeClr val="accent1"/>
          </a:solidFill>
          <a:ln w="9525">
            <a:solidFill>
              <a:schemeClr val="tx1"/>
            </a:solidFill>
            <a:miter lim="800000"/>
            <a:headEnd/>
            <a:tailEnd/>
          </a:ln>
        </p:spPr>
        <p:txBody>
          <a:bodyPr wrap="none" anchor="ctr"/>
          <a:lstStyle/>
          <a:p>
            <a:endParaRPr lang="es-ES"/>
          </a:p>
        </p:txBody>
      </p:sp>
      <p:sp>
        <p:nvSpPr>
          <p:cNvPr id="13324" name="Rectangle 12"/>
          <p:cNvSpPr>
            <a:spLocks noChangeArrowheads="1"/>
          </p:cNvSpPr>
          <p:nvPr/>
        </p:nvSpPr>
        <p:spPr bwMode="auto">
          <a:xfrm>
            <a:off x="5940425" y="5300663"/>
            <a:ext cx="2808288" cy="1152525"/>
          </a:xfrm>
          <a:prstGeom prst="rect">
            <a:avLst/>
          </a:prstGeom>
          <a:solidFill>
            <a:schemeClr val="accent1"/>
          </a:solidFill>
          <a:ln w="9525">
            <a:solidFill>
              <a:schemeClr val="tx1"/>
            </a:solidFill>
            <a:miter lim="800000"/>
            <a:headEnd/>
            <a:tailEnd/>
          </a:ln>
        </p:spPr>
        <p:txBody>
          <a:bodyPr wrap="none" anchor="ctr"/>
          <a:lstStyle/>
          <a:p>
            <a:endParaRPr lang="es-ES"/>
          </a:p>
        </p:txBody>
      </p:sp>
      <p:sp>
        <p:nvSpPr>
          <p:cNvPr id="13322" name="Rectangle 10"/>
          <p:cNvSpPr>
            <a:spLocks noChangeArrowheads="1"/>
          </p:cNvSpPr>
          <p:nvPr/>
        </p:nvSpPr>
        <p:spPr bwMode="auto">
          <a:xfrm>
            <a:off x="6804025" y="2420938"/>
            <a:ext cx="2339975" cy="1728787"/>
          </a:xfrm>
          <a:prstGeom prst="rect">
            <a:avLst/>
          </a:prstGeom>
          <a:solidFill>
            <a:schemeClr val="accent1"/>
          </a:solidFill>
          <a:ln w="9525">
            <a:solidFill>
              <a:schemeClr val="tx1"/>
            </a:solidFill>
            <a:miter lim="800000"/>
            <a:headEnd/>
            <a:tailEnd/>
          </a:ln>
        </p:spPr>
        <p:txBody>
          <a:bodyPr wrap="none" anchor="ctr"/>
          <a:lstStyle/>
          <a:p>
            <a:endParaRPr lang="es-ES"/>
          </a:p>
        </p:txBody>
      </p:sp>
      <p:sp>
        <p:nvSpPr>
          <p:cNvPr id="13320" name="Rectangle 8"/>
          <p:cNvSpPr>
            <a:spLocks noChangeArrowheads="1"/>
          </p:cNvSpPr>
          <p:nvPr/>
        </p:nvSpPr>
        <p:spPr bwMode="auto">
          <a:xfrm>
            <a:off x="3492500" y="2420938"/>
            <a:ext cx="2663825" cy="1368425"/>
          </a:xfrm>
          <a:prstGeom prst="rect">
            <a:avLst/>
          </a:prstGeom>
          <a:solidFill>
            <a:schemeClr val="accent1"/>
          </a:solidFill>
          <a:ln w="9525">
            <a:solidFill>
              <a:schemeClr val="tx1"/>
            </a:solidFill>
            <a:miter lim="800000"/>
            <a:headEnd/>
            <a:tailEnd/>
          </a:ln>
        </p:spPr>
        <p:txBody>
          <a:bodyPr wrap="none" anchor="ctr"/>
          <a:lstStyle/>
          <a:p>
            <a:endParaRPr lang="es-ES"/>
          </a:p>
        </p:txBody>
      </p:sp>
      <p:sp>
        <p:nvSpPr>
          <p:cNvPr id="13318" name="Rectangle 6"/>
          <p:cNvSpPr>
            <a:spLocks noChangeArrowheads="1"/>
          </p:cNvSpPr>
          <p:nvPr/>
        </p:nvSpPr>
        <p:spPr bwMode="auto">
          <a:xfrm>
            <a:off x="395288" y="2492375"/>
            <a:ext cx="2232025" cy="1584325"/>
          </a:xfrm>
          <a:prstGeom prst="rect">
            <a:avLst/>
          </a:prstGeom>
          <a:solidFill>
            <a:schemeClr val="accent1"/>
          </a:solidFill>
          <a:ln w="9525">
            <a:solidFill>
              <a:schemeClr val="tx1"/>
            </a:solidFill>
            <a:miter lim="800000"/>
            <a:headEnd/>
            <a:tailEnd/>
          </a:ln>
        </p:spPr>
        <p:txBody>
          <a:bodyPr wrap="none" anchor="ctr"/>
          <a:lstStyle/>
          <a:p>
            <a:endParaRPr lang="es-ES"/>
          </a:p>
        </p:txBody>
      </p:sp>
      <p:sp>
        <p:nvSpPr>
          <p:cNvPr id="13316" name="Text Box 4"/>
          <p:cNvSpPr txBox="1">
            <a:spLocks noChangeArrowheads="1"/>
          </p:cNvSpPr>
          <p:nvPr/>
        </p:nvSpPr>
        <p:spPr bwMode="auto">
          <a:xfrm>
            <a:off x="684213" y="476250"/>
            <a:ext cx="7775575" cy="1190625"/>
          </a:xfrm>
          <a:prstGeom prst="rect">
            <a:avLst/>
          </a:prstGeom>
          <a:noFill/>
          <a:ln w="9525">
            <a:noFill/>
            <a:miter lim="800000"/>
            <a:headEnd/>
            <a:tailEnd/>
          </a:ln>
        </p:spPr>
        <p:txBody>
          <a:bodyPr>
            <a:spAutoFit/>
          </a:bodyPr>
          <a:lstStyle/>
          <a:p>
            <a:pPr algn="ctr" eaLnBrk="0" hangingPunct="0">
              <a:spcBef>
                <a:spcPct val="50000"/>
              </a:spcBef>
            </a:pPr>
            <a:r>
              <a:rPr lang="es-ES" sz="3600" b="1" i="1" u="sng">
                <a:latin typeface="Arial Black" pitchFamily="34" charset="0"/>
              </a:rPr>
              <a:t>Surgimiento de las Clases Sociales.</a:t>
            </a:r>
            <a:endParaRPr lang="en-US" sz="3600" b="1" i="1" u="sng">
              <a:latin typeface="Arial Black" pitchFamily="34" charset="0"/>
            </a:endParaRPr>
          </a:p>
        </p:txBody>
      </p:sp>
      <p:sp>
        <p:nvSpPr>
          <p:cNvPr id="13317" name="Text Box 5"/>
          <p:cNvSpPr txBox="1">
            <a:spLocks noChangeArrowheads="1"/>
          </p:cNvSpPr>
          <p:nvPr/>
        </p:nvSpPr>
        <p:spPr bwMode="auto">
          <a:xfrm>
            <a:off x="395288" y="2492375"/>
            <a:ext cx="2305050" cy="1552575"/>
          </a:xfrm>
          <a:prstGeom prst="rect">
            <a:avLst/>
          </a:prstGeom>
          <a:noFill/>
          <a:ln w="9525">
            <a:noFill/>
            <a:miter lim="800000"/>
            <a:headEnd/>
            <a:tailEnd/>
          </a:ln>
        </p:spPr>
        <p:txBody>
          <a:bodyPr>
            <a:spAutoFit/>
          </a:bodyPr>
          <a:lstStyle/>
          <a:p>
            <a:pPr algn="ctr" eaLnBrk="0" hangingPunct="0">
              <a:spcBef>
                <a:spcPct val="50000"/>
              </a:spcBef>
            </a:pPr>
            <a:r>
              <a:rPr lang="es-ES" sz="2400">
                <a:solidFill>
                  <a:srgbClr val="000000"/>
                </a:solidFill>
                <a:latin typeface="Arial Black" pitchFamily="34" charset="0"/>
              </a:rPr>
              <a:t>Desarrollo de las Fuerzas Productivas.</a:t>
            </a:r>
            <a:endParaRPr lang="en-US" sz="2400">
              <a:solidFill>
                <a:srgbClr val="000000"/>
              </a:solidFill>
              <a:latin typeface="Arial Black" pitchFamily="34" charset="0"/>
            </a:endParaRPr>
          </a:p>
        </p:txBody>
      </p:sp>
      <p:sp>
        <p:nvSpPr>
          <p:cNvPr id="13319" name="Text Box 7"/>
          <p:cNvSpPr txBox="1">
            <a:spLocks noChangeArrowheads="1"/>
          </p:cNvSpPr>
          <p:nvPr/>
        </p:nvSpPr>
        <p:spPr bwMode="auto">
          <a:xfrm>
            <a:off x="3419475" y="2492375"/>
            <a:ext cx="2736850" cy="1187450"/>
          </a:xfrm>
          <a:prstGeom prst="rect">
            <a:avLst/>
          </a:prstGeom>
          <a:noFill/>
          <a:ln w="9525">
            <a:noFill/>
            <a:miter lim="800000"/>
            <a:headEnd/>
            <a:tailEnd/>
          </a:ln>
        </p:spPr>
        <p:txBody>
          <a:bodyPr>
            <a:spAutoFit/>
          </a:bodyPr>
          <a:lstStyle/>
          <a:p>
            <a:pPr algn="ctr" eaLnBrk="0" hangingPunct="0">
              <a:spcBef>
                <a:spcPct val="50000"/>
              </a:spcBef>
            </a:pPr>
            <a:r>
              <a:rPr lang="es-ES" sz="2400">
                <a:solidFill>
                  <a:srgbClr val="000000"/>
                </a:solidFill>
                <a:latin typeface="Arial Black" pitchFamily="34" charset="0"/>
              </a:rPr>
              <a:t>Aparición del excedente económico.</a:t>
            </a:r>
            <a:endParaRPr lang="en-US" sz="2400">
              <a:solidFill>
                <a:srgbClr val="000000"/>
              </a:solidFill>
              <a:latin typeface="Arial Black" pitchFamily="34" charset="0"/>
            </a:endParaRPr>
          </a:p>
        </p:txBody>
      </p:sp>
      <p:sp>
        <p:nvSpPr>
          <p:cNvPr id="13321" name="Text Box 9"/>
          <p:cNvSpPr txBox="1">
            <a:spLocks noChangeArrowheads="1"/>
          </p:cNvSpPr>
          <p:nvPr/>
        </p:nvSpPr>
        <p:spPr bwMode="auto">
          <a:xfrm>
            <a:off x="6732588" y="2492375"/>
            <a:ext cx="2411412" cy="1552575"/>
          </a:xfrm>
          <a:prstGeom prst="rect">
            <a:avLst/>
          </a:prstGeom>
          <a:noFill/>
          <a:ln w="9525">
            <a:noFill/>
            <a:miter lim="800000"/>
            <a:headEnd/>
            <a:tailEnd/>
          </a:ln>
        </p:spPr>
        <p:txBody>
          <a:bodyPr>
            <a:spAutoFit/>
          </a:bodyPr>
          <a:lstStyle/>
          <a:p>
            <a:pPr algn="ctr" eaLnBrk="0" hangingPunct="0">
              <a:spcBef>
                <a:spcPct val="50000"/>
              </a:spcBef>
            </a:pPr>
            <a:r>
              <a:rPr lang="es-ES" sz="2400">
                <a:solidFill>
                  <a:srgbClr val="000000"/>
                </a:solidFill>
                <a:latin typeface="Arial Black" pitchFamily="34" charset="0"/>
              </a:rPr>
              <a:t>Apropiación del excedente económico.</a:t>
            </a:r>
            <a:endParaRPr lang="en-US" sz="2400">
              <a:solidFill>
                <a:srgbClr val="000000"/>
              </a:solidFill>
              <a:latin typeface="Arial Black" pitchFamily="34" charset="0"/>
            </a:endParaRPr>
          </a:p>
        </p:txBody>
      </p:sp>
      <p:sp>
        <p:nvSpPr>
          <p:cNvPr id="13323" name="Text Box 11"/>
          <p:cNvSpPr txBox="1">
            <a:spLocks noChangeArrowheads="1"/>
          </p:cNvSpPr>
          <p:nvPr/>
        </p:nvSpPr>
        <p:spPr bwMode="auto">
          <a:xfrm>
            <a:off x="5940425" y="5300663"/>
            <a:ext cx="2808288" cy="1187450"/>
          </a:xfrm>
          <a:prstGeom prst="rect">
            <a:avLst/>
          </a:prstGeom>
          <a:noFill/>
          <a:ln w="9525">
            <a:noFill/>
            <a:miter lim="800000"/>
            <a:headEnd/>
            <a:tailEnd/>
          </a:ln>
        </p:spPr>
        <p:txBody>
          <a:bodyPr>
            <a:spAutoFit/>
          </a:bodyPr>
          <a:lstStyle/>
          <a:p>
            <a:pPr algn="ctr" eaLnBrk="0" hangingPunct="0">
              <a:spcBef>
                <a:spcPct val="50000"/>
              </a:spcBef>
            </a:pPr>
            <a:r>
              <a:rPr lang="es-ES" sz="2400">
                <a:solidFill>
                  <a:srgbClr val="000000"/>
                </a:solidFill>
                <a:latin typeface="Arial Black" pitchFamily="34" charset="0"/>
              </a:rPr>
              <a:t>Surgimiento de la propiedad privada.</a:t>
            </a:r>
            <a:endParaRPr lang="en-US" sz="2400">
              <a:solidFill>
                <a:srgbClr val="000000"/>
              </a:solidFill>
              <a:latin typeface="Arial Black" pitchFamily="34" charset="0"/>
            </a:endParaRPr>
          </a:p>
        </p:txBody>
      </p:sp>
      <p:sp>
        <p:nvSpPr>
          <p:cNvPr id="13325" name="Text Box 13"/>
          <p:cNvSpPr txBox="1">
            <a:spLocks noChangeArrowheads="1"/>
          </p:cNvSpPr>
          <p:nvPr/>
        </p:nvSpPr>
        <p:spPr bwMode="auto">
          <a:xfrm>
            <a:off x="1331913" y="5373688"/>
            <a:ext cx="2879725" cy="822325"/>
          </a:xfrm>
          <a:prstGeom prst="rect">
            <a:avLst/>
          </a:prstGeom>
          <a:noFill/>
          <a:ln w="9525">
            <a:noFill/>
            <a:miter lim="800000"/>
            <a:headEnd/>
            <a:tailEnd/>
          </a:ln>
        </p:spPr>
        <p:txBody>
          <a:bodyPr>
            <a:spAutoFit/>
          </a:bodyPr>
          <a:lstStyle/>
          <a:p>
            <a:pPr algn="ctr" eaLnBrk="0" hangingPunct="0">
              <a:spcBef>
                <a:spcPct val="50000"/>
              </a:spcBef>
            </a:pPr>
            <a:r>
              <a:rPr lang="es-ES" sz="2400">
                <a:solidFill>
                  <a:srgbClr val="000000"/>
                </a:solidFill>
                <a:latin typeface="Arial Black" pitchFamily="34" charset="0"/>
              </a:rPr>
              <a:t>Aparición de las clases sociales.</a:t>
            </a:r>
            <a:endParaRPr lang="en-US" sz="2400">
              <a:solidFill>
                <a:srgbClr val="000000"/>
              </a:solidFill>
              <a:latin typeface="Arial Black" pitchFamily="34" charset="0"/>
            </a:endParaRPr>
          </a:p>
        </p:txBody>
      </p:sp>
      <p:sp>
        <p:nvSpPr>
          <p:cNvPr id="13327" name="Line 15"/>
          <p:cNvSpPr>
            <a:spLocks noChangeShapeType="1"/>
          </p:cNvSpPr>
          <p:nvPr/>
        </p:nvSpPr>
        <p:spPr bwMode="auto">
          <a:xfrm>
            <a:off x="2771775" y="3141663"/>
            <a:ext cx="576263" cy="0"/>
          </a:xfrm>
          <a:prstGeom prst="line">
            <a:avLst/>
          </a:prstGeom>
          <a:noFill/>
          <a:ln w="9525">
            <a:solidFill>
              <a:schemeClr val="tx1"/>
            </a:solidFill>
            <a:round/>
            <a:headEnd/>
            <a:tailEnd type="triangle" w="med" len="med"/>
          </a:ln>
        </p:spPr>
        <p:txBody>
          <a:bodyPr/>
          <a:lstStyle/>
          <a:p>
            <a:endParaRPr lang="es-ES"/>
          </a:p>
        </p:txBody>
      </p:sp>
      <p:sp>
        <p:nvSpPr>
          <p:cNvPr id="13329" name="Line 17"/>
          <p:cNvSpPr>
            <a:spLocks noChangeShapeType="1"/>
          </p:cNvSpPr>
          <p:nvPr/>
        </p:nvSpPr>
        <p:spPr bwMode="auto">
          <a:xfrm>
            <a:off x="6227763" y="3213100"/>
            <a:ext cx="576262" cy="0"/>
          </a:xfrm>
          <a:prstGeom prst="line">
            <a:avLst/>
          </a:prstGeom>
          <a:noFill/>
          <a:ln w="9525">
            <a:solidFill>
              <a:schemeClr val="tx1"/>
            </a:solidFill>
            <a:round/>
            <a:headEnd/>
            <a:tailEnd type="triangle" w="med" len="med"/>
          </a:ln>
        </p:spPr>
        <p:txBody>
          <a:bodyPr/>
          <a:lstStyle/>
          <a:p>
            <a:endParaRPr lang="es-ES"/>
          </a:p>
        </p:txBody>
      </p:sp>
      <p:sp>
        <p:nvSpPr>
          <p:cNvPr id="13330" name="Line 18"/>
          <p:cNvSpPr>
            <a:spLocks noChangeShapeType="1"/>
          </p:cNvSpPr>
          <p:nvPr/>
        </p:nvSpPr>
        <p:spPr bwMode="auto">
          <a:xfrm>
            <a:off x="7740650" y="4292600"/>
            <a:ext cx="0" cy="865188"/>
          </a:xfrm>
          <a:prstGeom prst="line">
            <a:avLst/>
          </a:prstGeom>
          <a:noFill/>
          <a:ln w="9525">
            <a:solidFill>
              <a:schemeClr val="tx1"/>
            </a:solidFill>
            <a:round/>
            <a:headEnd/>
            <a:tailEnd type="triangle" w="med" len="med"/>
          </a:ln>
        </p:spPr>
        <p:txBody>
          <a:bodyPr/>
          <a:lstStyle/>
          <a:p>
            <a:endParaRPr lang="es-ES"/>
          </a:p>
        </p:txBody>
      </p:sp>
      <p:sp>
        <p:nvSpPr>
          <p:cNvPr id="13331" name="Line 19"/>
          <p:cNvSpPr>
            <a:spLocks noChangeShapeType="1"/>
          </p:cNvSpPr>
          <p:nvPr/>
        </p:nvSpPr>
        <p:spPr bwMode="auto">
          <a:xfrm flipH="1">
            <a:off x="4427538" y="5876925"/>
            <a:ext cx="1439862" cy="0"/>
          </a:xfrm>
          <a:prstGeom prst="line">
            <a:avLst/>
          </a:prstGeom>
          <a:noFill/>
          <a:ln w="9525">
            <a:solidFill>
              <a:schemeClr val="tx1"/>
            </a:solidFill>
            <a:round/>
            <a:headEnd/>
            <a:tailEnd type="triangle" w="med" len="med"/>
          </a:ln>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blinds(horizontal)">
                                      <p:cBhvr>
                                        <p:cTn id="7" dur="500"/>
                                        <p:tgtEl>
                                          <p:spTgt spid="133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331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13318"/>
                                        </p:tgtEl>
                                        <p:attrNameLst>
                                          <p:attrName>style.visibility</p:attrName>
                                        </p:attrNameLst>
                                      </p:cBhvr>
                                      <p:to>
                                        <p:strVal val="visible"/>
                                      </p:to>
                                    </p:set>
                                    <p:animEffect transition="in" filter="box(in)">
                                      <p:cBhvr>
                                        <p:cTn id="16" dur="500"/>
                                        <p:tgtEl>
                                          <p:spTgt spid="1331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33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33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33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332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321"/>
                                        </p:tgtEl>
                                        <p:attrNameLst>
                                          <p:attrName>style.visibility</p:attrName>
                                        </p:attrNameLst>
                                      </p:cBhvr>
                                      <p:to>
                                        <p:strVal val="visible"/>
                                      </p:to>
                                    </p:set>
                                    <p:animEffect transition="in" filter="blinds(horizontal)">
                                      <p:cBhvr>
                                        <p:cTn id="37" dur="500"/>
                                        <p:tgtEl>
                                          <p:spTgt spid="13321"/>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3322"/>
                                        </p:tgtEl>
                                        <p:attrNameLst>
                                          <p:attrName>style.visibility</p:attrName>
                                        </p:attrNameLst>
                                      </p:cBhvr>
                                      <p:to>
                                        <p:strVal val="visible"/>
                                      </p:to>
                                    </p:set>
                                    <p:animEffect transition="in" filter="checkerboard(across)">
                                      <p:cBhvr>
                                        <p:cTn id="42" dur="500"/>
                                        <p:tgtEl>
                                          <p:spTgt spid="13322"/>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333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13323"/>
                                        </p:tgtEl>
                                        <p:attrNameLst>
                                          <p:attrName>style.visibility</p:attrName>
                                        </p:attrNameLst>
                                      </p:cBhvr>
                                      <p:to>
                                        <p:strVal val="visible"/>
                                      </p:to>
                                    </p:set>
                                    <p:animEffect transition="in" filter="checkerboard(across)">
                                      <p:cBhvr>
                                        <p:cTn id="51" dur="500"/>
                                        <p:tgtEl>
                                          <p:spTgt spid="13323"/>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13324"/>
                                        </p:tgtEl>
                                        <p:attrNameLst>
                                          <p:attrName>style.visibility</p:attrName>
                                        </p:attrNameLst>
                                      </p:cBhvr>
                                      <p:to>
                                        <p:strVal val="visible"/>
                                      </p:to>
                                    </p:set>
                                    <p:animEffect transition="in" filter="blinds(horizontal)">
                                      <p:cBhvr>
                                        <p:cTn id="56" dur="500"/>
                                        <p:tgtEl>
                                          <p:spTgt spid="13324"/>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499"/>
                                          </p:stCondLst>
                                        </p:cTn>
                                        <p:tgtEl>
                                          <p:spTgt spid="133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13325"/>
                                        </p:tgtEl>
                                        <p:attrNameLst>
                                          <p:attrName>style.visibility</p:attrName>
                                        </p:attrNameLst>
                                      </p:cBhvr>
                                      <p:to>
                                        <p:strVal val="visible"/>
                                      </p:to>
                                    </p:set>
                                    <p:animEffect transition="in" filter="box(in)">
                                      <p:cBhvr>
                                        <p:cTn id="65" dur="500"/>
                                        <p:tgtEl>
                                          <p:spTgt spid="13325"/>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499"/>
                                          </p:stCondLst>
                                        </p:cTn>
                                        <p:tgtEl>
                                          <p:spTgt spid="133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6" grpId="0" animBg="1" autoUpdateAnimBg="0"/>
      <p:bldP spid="13324" grpId="0" animBg="1" autoUpdateAnimBg="0"/>
      <p:bldP spid="13322" grpId="0" animBg="1" autoUpdateAnimBg="0"/>
      <p:bldP spid="13320" grpId="0" animBg="1" autoUpdateAnimBg="0"/>
      <p:bldP spid="13318" grpId="0" animBg="1" autoUpdateAnimBg="0"/>
      <p:bldP spid="13316" grpId="0" autoUpdateAnimBg="0"/>
      <p:bldP spid="13317" grpId="0" autoUpdateAnimBg="0"/>
      <p:bldP spid="13319" grpId="0" autoUpdateAnimBg="0"/>
      <p:bldP spid="13321" grpId="0" autoUpdateAnimBg="0"/>
      <p:bldP spid="13323" grpId="0" autoUpdateAnimBg="0"/>
      <p:bldP spid="13325" grpId="0" autoUpdateAnimBg="0"/>
      <p:bldP spid="13327" grpId="0" animBg="1"/>
      <p:bldP spid="13329" grpId="0" animBg="1"/>
      <p:bldP spid="13330" grpId="0" animBg="1"/>
      <p:bldP spid="1333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468313" y="333375"/>
            <a:ext cx="8280400" cy="4278313"/>
          </a:xfrm>
          <a:prstGeom prst="rect">
            <a:avLst/>
          </a:prstGeom>
          <a:noFill/>
          <a:ln w="9525">
            <a:noFill/>
            <a:miter lim="800000"/>
            <a:headEnd/>
            <a:tailEnd/>
          </a:ln>
        </p:spPr>
        <p:txBody>
          <a:bodyPr>
            <a:spAutoFit/>
          </a:bodyPr>
          <a:lstStyle/>
          <a:p>
            <a:pPr algn="just" eaLnBrk="0" hangingPunct="0">
              <a:spcBef>
                <a:spcPct val="50000"/>
              </a:spcBef>
            </a:pPr>
            <a:r>
              <a:rPr lang="en-US" sz="3200" b="1" i="1" u="sng">
                <a:latin typeface="Arial Black" pitchFamily="34" charset="0"/>
              </a:rPr>
              <a:t>La lucha de clases:</a:t>
            </a:r>
          </a:p>
          <a:p>
            <a:pPr algn="just" eaLnBrk="0" hangingPunct="0">
              <a:spcBef>
                <a:spcPct val="50000"/>
              </a:spcBef>
            </a:pPr>
            <a:r>
              <a:rPr lang="es-ES" sz="3200">
                <a:latin typeface="Arial Black" pitchFamily="34" charset="0"/>
              </a:rPr>
              <a:t> es el modo fundamental de correlacionarse las diferentes clases existentes en una sociedad y en una época históricamente determinada. Constituye la fuerza motriz fundamental del desarrollo de las sociedades antagónicas.</a:t>
            </a:r>
            <a:endParaRPr lang="en-US" sz="320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fade">
                                      <p:cBhvr>
                                        <p:cTn id="7" dur="1000"/>
                                        <p:tgtEl>
                                          <p:spTgt spid="19460"/>
                                        </p:tgtEl>
                                      </p:cBhvr>
                                    </p:animEffect>
                                    <p:anim calcmode="lin" valueType="num">
                                      <p:cBhvr>
                                        <p:cTn id="8" dur="1000" fill="hold"/>
                                        <p:tgtEl>
                                          <p:spTgt spid="19460"/>
                                        </p:tgtEl>
                                        <p:attrNameLst>
                                          <p:attrName>ppt_x</p:attrName>
                                        </p:attrNameLst>
                                      </p:cBhvr>
                                      <p:tavLst>
                                        <p:tav tm="0">
                                          <p:val>
                                            <p:strVal val="#ppt_x"/>
                                          </p:val>
                                        </p:tav>
                                        <p:tav tm="100000">
                                          <p:val>
                                            <p:strVal val="#ppt_x"/>
                                          </p:val>
                                        </p:tav>
                                      </p:tavLst>
                                    </p:anim>
                                    <p:anim calcmode="lin" valueType="num">
                                      <p:cBhvr>
                                        <p:cTn id="9" dur="1000" fill="hold"/>
                                        <p:tgtEl>
                                          <p:spTgt spid="194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214313"/>
            <a:ext cx="9144000" cy="550862"/>
          </a:xfrm>
        </p:spPr>
        <p:txBody>
          <a:bodyPr>
            <a:normAutofit fontScale="90000"/>
          </a:bodyPr>
          <a:lstStyle/>
          <a:p>
            <a:pPr eaLnBrk="1" hangingPunct="1"/>
            <a:r>
              <a:rPr lang="es-ES_tradnl" sz="3200" b="1" i="1" smtClean="0">
                <a:solidFill>
                  <a:schemeClr val="tx1"/>
                </a:solidFill>
                <a:latin typeface="Arial Black" pitchFamily="34" charset="0"/>
              </a:rPr>
              <a:t>Tipos de lucha de clase del proletariado</a:t>
            </a:r>
          </a:p>
        </p:txBody>
      </p:sp>
      <p:sp>
        <p:nvSpPr>
          <p:cNvPr id="36867" name="Rectangle 3"/>
          <p:cNvSpPr>
            <a:spLocks noGrp="1" noChangeArrowheads="1"/>
          </p:cNvSpPr>
          <p:nvPr>
            <p:ph type="body" idx="1"/>
          </p:nvPr>
        </p:nvSpPr>
        <p:spPr>
          <a:xfrm>
            <a:off x="142875" y="1071563"/>
            <a:ext cx="9001125" cy="5786437"/>
          </a:xfrm>
        </p:spPr>
        <p:txBody>
          <a:bodyPr/>
          <a:lstStyle/>
          <a:p>
            <a:pPr eaLnBrk="1" hangingPunct="1">
              <a:lnSpc>
                <a:spcPct val="80000"/>
              </a:lnSpc>
              <a:buFont typeface="Wingdings" pitchFamily="2" charset="2"/>
              <a:buNone/>
            </a:pPr>
            <a:r>
              <a:rPr lang="es-ES_tradnl" b="1" i="1" dirty="0" smtClean="0">
                <a:latin typeface="Arial Black" pitchFamily="34" charset="0"/>
              </a:rPr>
              <a:t>Económica</a:t>
            </a:r>
            <a:r>
              <a:rPr lang="es-ES_tradnl" b="1" i="1" dirty="0" smtClean="0">
                <a:solidFill>
                  <a:srgbClr val="FFFF00"/>
                </a:solidFill>
                <a:latin typeface="Arial Black" pitchFamily="34" charset="0"/>
              </a:rPr>
              <a:t> </a:t>
            </a:r>
            <a:r>
              <a:rPr lang="es-ES_tradnl" b="1" i="1" dirty="0" smtClean="0">
                <a:latin typeface="Arial Black" pitchFamily="34" charset="0"/>
              </a:rPr>
              <a:t>:Es la primera forma de</a:t>
            </a:r>
          </a:p>
          <a:p>
            <a:pPr eaLnBrk="1" hangingPunct="1">
              <a:lnSpc>
                <a:spcPct val="80000"/>
              </a:lnSpc>
              <a:buFont typeface="Wingdings" pitchFamily="2" charset="2"/>
              <a:buNone/>
            </a:pPr>
            <a:r>
              <a:rPr lang="es-ES_tradnl" b="1" i="1" dirty="0" smtClean="0">
                <a:latin typeface="Arial Black" pitchFamily="34" charset="0"/>
              </a:rPr>
              <a:t>lucha de los obreros . Está encaminada</a:t>
            </a:r>
          </a:p>
          <a:p>
            <a:pPr eaLnBrk="1" hangingPunct="1">
              <a:lnSpc>
                <a:spcPct val="80000"/>
              </a:lnSpc>
              <a:buFont typeface="Wingdings" pitchFamily="2" charset="2"/>
              <a:buNone/>
            </a:pPr>
            <a:r>
              <a:rPr lang="es-ES_tradnl" b="1" i="1" dirty="0" smtClean="0">
                <a:latin typeface="Arial Black" pitchFamily="34" charset="0"/>
              </a:rPr>
              <a:t>a lograr mejoras para las condiciones</a:t>
            </a:r>
          </a:p>
          <a:p>
            <a:pPr eaLnBrk="1" hangingPunct="1">
              <a:lnSpc>
                <a:spcPct val="80000"/>
              </a:lnSpc>
              <a:buFont typeface="Wingdings" pitchFamily="2" charset="2"/>
              <a:buNone/>
            </a:pPr>
            <a:r>
              <a:rPr lang="es-ES_tradnl" b="1" i="1" dirty="0" smtClean="0">
                <a:latin typeface="Arial Black" pitchFamily="34" charset="0"/>
              </a:rPr>
              <a:t>de vida de estos . Forman parte de esta</a:t>
            </a:r>
          </a:p>
          <a:p>
            <a:pPr eaLnBrk="1" hangingPunct="1">
              <a:lnSpc>
                <a:spcPct val="80000"/>
              </a:lnSpc>
              <a:buFont typeface="Wingdings" pitchFamily="2" charset="2"/>
              <a:buNone/>
            </a:pPr>
            <a:r>
              <a:rPr lang="es-ES_tradnl" b="1" i="1" dirty="0" smtClean="0">
                <a:latin typeface="Arial Black" pitchFamily="34" charset="0"/>
              </a:rPr>
              <a:t>lucha , las huelgas , manifestaciones ,</a:t>
            </a:r>
          </a:p>
          <a:p>
            <a:pPr eaLnBrk="1" hangingPunct="1">
              <a:lnSpc>
                <a:spcPct val="80000"/>
              </a:lnSpc>
              <a:buFont typeface="Wingdings" pitchFamily="2" charset="2"/>
              <a:buNone/>
            </a:pPr>
            <a:r>
              <a:rPr lang="es-ES_tradnl" b="1" i="1" dirty="0" smtClean="0">
                <a:latin typeface="Arial Black" pitchFamily="34" charset="0"/>
              </a:rPr>
              <a:t>ocupaciones de fábricas y otras</a:t>
            </a:r>
          </a:p>
          <a:p>
            <a:pPr eaLnBrk="1" hangingPunct="1">
              <a:lnSpc>
                <a:spcPct val="80000"/>
              </a:lnSpc>
              <a:buFont typeface="Wingdings" pitchFamily="2" charset="2"/>
              <a:buNone/>
            </a:pPr>
            <a:r>
              <a:rPr lang="es-ES_tradnl" b="1" i="1" dirty="0" smtClean="0">
                <a:latin typeface="Arial Black" pitchFamily="34" charset="0"/>
              </a:rPr>
              <a:t>actividades .</a:t>
            </a:r>
          </a:p>
          <a:p>
            <a:pPr eaLnBrk="1" hangingPunct="1">
              <a:lnSpc>
                <a:spcPct val="80000"/>
              </a:lnSpc>
            </a:pPr>
            <a:endParaRPr lang="es-ES_tradnl" b="1" i="1" dirty="0" smtClean="0"/>
          </a:p>
        </p:txBody>
      </p:sp>
      <p:pic>
        <p:nvPicPr>
          <p:cNvPr id="14342" name="Picture 4" descr="obreros"/>
          <p:cNvPicPr>
            <a:picLocks noChangeAspect="1" noChangeArrowheads="1"/>
          </p:cNvPicPr>
          <p:nvPr/>
        </p:nvPicPr>
        <p:blipFill>
          <a:blip r:embed="rId2"/>
          <a:srcRect/>
          <a:stretch>
            <a:fillRect/>
          </a:stretch>
        </p:blipFill>
        <p:spPr bwMode="auto">
          <a:xfrm>
            <a:off x="4857750" y="4500563"/>
            <a:ext cx="4286250" cy="2357437"/>
          </a:xfrm>
          <a:prstGeom prst="rect">
            <a:avLst/>
          </a:prstGeom>
          <a:noFill/>
          <a:ln w="9525">
            <a:noFill/>
            <a:miter lim="800000"/>
            <a:headEnd/>
            <a:tailEnd/>
          </a:ln>
        </p:spPr>
      </p:pic>
      <p:pic>
        <p:nvPicPr>
          <p:cNvPr id="14343" name="Picture 5" descr="manifestación"/>
          <p:cNvPicPr>
            <a:picLocks noChangeAspect="1" noChangeArrowheads="1"/>
          </p:cNvPicPr>
          <p:nvPr/>
        </p:nvPicPr>
        <p:blipFill>
          <a:blip r:embed="rId3"/>
          <a:srcRect/>
          <a:stretch>
            <a:fillRect/>
          </a:stretch>
        </p:blipFill>
        <p:spPr bwMode="auto">
          <a:xfrm>
            <a:off x="214313" y="4500563"/>
            <a:ext cx="4572000" cy="2357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a:xfrm>
            <a:off x="457200" y="1000125"/>
            <a:ext cx="8291513" cy="2214563"/>
          </a:xfrm>
        </p:spPr>
        <p:txBody>
          <a:bodyPr>
            <a:normAutofit fontScale="90000"/>
          </a:bodyPr>
          <a:lstStyle/>
          <a:p>
            <a:pPr algn="just" eaLnBrk="1" hangingPunct="1"/>
            <a:r>
              <a:rPr lang="es-ES_tradnl" sz="3600" b="1" i="1" dirty="0" smtClean="0">
                <a:latin typeface="Arial Black" pitchFamily="34" charset="0"/>
              </a:rPr>
              <a:t>Política:</a:t>
            </a:r>
            <a:br>
              <a:rPr lang="es-ES_tradnl" sz="3600" b="1" i="1" dirty="0" smtClean="0">
                <a:latin typeface="Arial Black" pitchFamily="34" charset="0"/>
              </a:rPr>
            </a:br>
            <a:r>
              <a:rPr lang="es-ES_tradnl" sz="3600" b="1" i="1" dirty="0" smtClean="0">
                <a:solidFill>
                  <a:schemeClr val="tx1"/>
                </a:solidFill>
                <a:latin typeface="Arial Black" pitchFamily="34" charset="0"/>
              </a:rPr>
              <a:t>Es la forma principal de lucha de los obreros. Su objetivo social es la toma del</a:t>
            </a:r>
            <a:br>
              <a:rPr lang="es-ES_tradnl" sz="3600" b="1" i="1" dirty="0" smtClean="0">
                <a:solidFill>
                  <a:schemeClr val="tx1"/>
                </a:solidFill>
                <a:latin typeface="Arial Black" pitchFamily="34" charset="0"/>
              </a:rPr>
            </a:br>
            <a:r>
              <a:rPr lang="es-ES_tradnl" sz="3600" b="1" i="1" dirty="0" smtClean="0">
                <a:solidFill>
                  <a:schemeClr val="tx1"/>
                </a:solidFill>
                <a:latin typeface="Arial Black" pitchFamily="34" charset="0"/>
              </a:rPr>
              <a:t>poder. </a:t>
            </a:r>
            <a:r>
              <a:rPr lang="es-ES_tradnl" b="1" i="1" dirty="0" smtClean="0"/>
              <a:t/>
            </a:r>
            <a:br>
              <a:rPr lang="es-ES_tradnl" b="1" i="1" dirty="0" smtClean="0"/>
            </a:br>
            <a:r>
              <a:rPr lang="es-ES_tradnl" b="1" i="1" dirty="0" smtClean="0"/>
              <a:t/>
            </a:r>
            <a:br>
              <a:rPr lang="es-ES_tradnl" b="1" i="1" dirty="0" smtClean="0"/>
            </a:br>
            <a:endParaRPr lang="es-ES" b="1" i="1" dirty="0" smtClean="0"/>
          </a:p>
        </p:txBody>
      </p:sp>
      <p:pic>
        <p:nvPicPr>
          <p:cNvPr id="15365" name="Picture 7" descr="acto2"/>
          <p:cNvPicPr>
            <a:picLocks noChangeAspect="1" noChangeArrowheads="1"/>
          </p:cNvPicPr>
          <p:nvPr/>
        </p:nvPicPr>
        <p:blipFill>
          <a:blip r:embed="rId2"/>
          <a:srcRect/>
          <a:stretch>
            <a:fillRect/>
          </a:stretch>
        </p:blipFill>
        <p:spPr bwMode="auto">
          <a:xfrm>
            <a:off x="4929188" y="3357563"/>
            <a:ext cx="4214812" cy="3500437"/>
          </a:xfrm>
          <a:prstGeom prst="rect">
            <a:avLst/>
          </a:prstGeom>
          <a:noFill/>
          <a:ln w="9525">
            <a:noFill/>
            <a:miter lim="800000"/>
            <a:headEnd/>
            <a:tailEnd/>
          </a:ln>
        </p:spPr>
      </p:pic>
      <p:pic>
        <p:nvPicPr>
          <p:cNvPr id="15366" name="Picture 8" descr="revfrancesa"/>
          <p:cNvPicPr>
            <a:picLocks noChangeAspect="1" noChangeArrowheads="1"/>
          </p:cNvPicPr>
          <p:nvPr/>
        </p:nvPicPr>
        <p:blipFill>
          <a:blip r:embed="rId3"/>
          <a:srcRect/>
          <a:stretch>
            <a:fillRect/>
          </a:stretch>
        </p:blipFill>
        <p:spPr bwMode="auto">
          <a:xfrm>
            <a:off x="285750" y="3286125"/>
            <a:ext cx="4500563" cy="357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a:xfrm>
            <a:off x="395288" y="500063"/>
            <a:ext cx="8424862" cy="5643562"/>
          </a:xfrm>
        </p:spPr>
        <p:txBody>
          <a:bodyPr/>
          <a:lstStyle/>
          <a:p>
            <a:pPr algn="just" eaLnBrk="1" hangingPunct="1"/>
            <a:r>
              <a:rPr lang="es-ES_tradnl" sz="3600" b="1" i="1" dirty="0" smtClean="0">
                <a:latin typeface="Arial Black" pitchFamily="34" charset="0"/>
              </a:rPr>
              <a:t>  Ideológica: </a:t>
            </a:r>
            <a:r>
              <a:rPr lang="es-ES_tradnl" sz="3600" b="1" i="1" dirty="0" smtClean="0">
                <a:solidFill>
                  <a:srgbClr val="FFFF00"/>
                </a:solidFill>
                <a:latin typeface="Arial Black" pitchFamily="34" charset="0"/>
              </a:rPr>
              <a:t/>
            </a:r>
            <a:br>
              <a:rPr lang="es-ES_tradnl" sz="3600" b="1" i="1" dirty="0" smtClean="0">
                <a:solidFill>
                  <a:srgbClr val="FFFF00"/>
                </a:solidFill>
                <a:latin typeface="Arial Black" pitchFamily="34" charset="0"/>
              </a:rPr>
            </a:br>
            <a:r>
              <a:rPr lang="es-ES_tradnl" sz="3600" b="1" i="1" dirty="0" smtClean="0">
                <a:solidFill>
                  <a:schemeClr val="tx1"/>
                </a:solidFill>
                <a:latin typeface="Arial Black" pitchFamily="34" charset="0"/>
              </a:rPr>
              <a:t>Por medio de ella , se elimina la influencia que ejerce la burguesía sobre la clase obrera. Se orienta a la transformación de la conciencia de las masas , ya que , se desarrolla en el plano de las ideas. .</a:t>
            </a:r>
            <a:br>
              <a:rPr lang="es-ES_tradnl" sz="3600" b="1" i="1" dirty="0" smtClean="0">
                <a:solidFill>
                  <a:schemeClr val="tx1"/>
                </a:solidFill>
                <a:latin typeface="Arial Black" pitchFamily="34" charset="0"/>
              </a:rPr>
            </a:br>
            <a:endParaRPr lang="es-ES" sz="3600" b="1" i="1" dirty="0" smtClean="0">
              <a:solidFill>
                <a:schemeClr val="tx1"/>
              </a:solidFill>
              <a:latin typeface="Arial Black"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CuadroTexto"/>
          <p:cNvSpPr txBox="1">
            <a:spLocks noChangeArrowheads="1"/>
          </p:cNvSpPr>
          <p:nvPr/>
        </p:nvSpPr>
        <p:spPr bwMode="auto">
          <a:xfrm>
            <a:off x="500063" y="785813"/>
            <a:ext cx="8143875" cy="5508625"/>
          </a:xfrm>
          <a:prstGeom prst="rect">
            <a:avLst/>
          </a:prstGeom>
          <a:noFill/>
          <a:ln w="9525">
            <a:noFill/>
            <a:miter lim="800000"/>
            <a:headEnd/>
            <a:tailEnd/>
          </a:ln>
        </p:spPr>
        <p:txBody>
          <a:bodyPr>
            <a:spAutoFit/>
          </a:bodyPr>
          <a:lstStyle/>
          <a:p>
            <a:pPr algn="just" eaLnBrk="0" hangingPunct="0">
              <a:spcBef>
                <a:spcPct val="50000"/>
              </a:spcBef>
            </a:pPr>
            <a:r>
              <a:rPr lang="es-ES" sz="3200">
                <a:latin typeface="Arial Black" pitchFamily="34" charset="0"/>
              </a:rPr>
              <a:t>La forma superior que adquiere la lucha de clases es la </a:t>
            </a:r>
            <a:r>
              <a:rPr lang="es-ES" sz="3200" b="1" i="1" u="sng">
                <a:latin typeface="Arial Black" pitchFamily="34" charset="0"/>
              </a:rPr>
              <a:t>revolución social</a:t>
            </a:r>
            <a:r>
              <a:rPr lang="es-ES" sz="3200">
                <a:latin typeface="Arial Black" pitchFamily="34" charset="0"/>
              </a:rPr>
              <a:t>. La misma  tiene un carácter histórico-concreto y constituye un profundo cambio radical que abarca a todas las esferas de la vida social. Como resultado de ella se operan las más significativas transformaciones en la esfera económica, política y espiritual de la sociedad.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1042988" y="260350"/>
            <a:ext cx="7416800" cy="1066800"/>
          </a:xfrm>
          <a:prstGeom prst="rect">
            <a:avLst/>
          </a:prstGeom>
          <a:noFill/>
          <a:ln w="9525">
            <a:noFill/>
            <a:miter lim="800000"/>
            <a:headEnd/>
            <a:tailEnd/>
          </a:ln>
        </p:spPr>
        <p:txBody>
          <a:bodyPr>
            <a:spAutoFit/>
          </a:bodyPr>
          <a:lstStyle/>
          <a:p>
            <a:pPr algn="ctr" eaLnBrk="0" hangingPunct="0">
              <a:spcBef>
                <a:spcPct val="50000"/>
              </a:spcBef>
            </a:pPr>
            <a:r>
              <a:rPr lang="es-ES" sz="3200" b="1" i="1" u="sng">
                <a:latin typeface="Arial Black" pitchFamily="34" charset="0"/>
              </a:rPr>
              <a:t>Causas de las Revoluciones Sociales.</a:t>
            </a:r>
          </a:p>
        </p:txBody>
      </p:sp>
      <p:sp>
        <p:nvSpPr>
          <p:cNvPr id="23557" name="Text Box 5"/>
          <p:cNvSpPr txBox="1">
            <a:spLocks noChangeArrowheads="1"/>
          </p:cNvSpPr>
          <p:nvPr/>
        </p:nvSpPr>
        <p:spPr bwMode="auto">
          <a:xfrm>
            <a:off x="142875" y="2133600"/>
            <a:ext cx="2593975" cy="954088"/>
          </a:xfrm>
          <a:prstGeom prst="rect">
            <a:avLst/>
          </a:prstGeom>
          <a:noFill/>
          <a:ln w="9525">
            <a:solidFill>
              <a:schemeClr val="tx1"/>
            </a:solidFill>
            <a:miter lim="800000"/>
            <a:headEnd/>
            <a:tailEnd/>
          </a:ln>
        </p:spPr>
        <p:txBody>
          <a:bodyPr>
            <a:spAutoFit/>
          </a:bodyPr>
          <a:lstStyle/>
          <a:p>
            <a:pPr algn="ctr" eaLnBrk="0" hangingPunct="0">
              <a:spcBef>
                <a:spcPct val="50000"/>
              </a:spcBef>
            </a:pPr>
            <a:r>
              <a:rPr lang="es-ES" sz="2800" b="1" i="1" u="sng">
                <a:latin typeface="Arial Black" pitchFamily="34" charset="0"/>
              </a:rPr>
              <a:t>Condicionesobjetivas</a:t>
            </a:r>
          </a:p>
        </p:txBody>
      </p:sp>
      <p:sp>
        <p:nvSpPr>
          <p:cNvPr id="23558" name="Text Box 6"/>
          <p:cNvSpPr txBox="1">
            <a:spLocks noChangeArrowheads="1"/>
          </p:cNvSpPr>
          <p:nvPr/>
        </p:nvSpPr>
        <p:spPr bwMode="auto">
          <a:xfrm>
            <a:off x="5000625" y="2214563"/>
            <a:ext cx="3500438" cy="954087"/>
          </a:xfrm>
          <a:prstGeom prst="rect">
            <a:avLst/>
          </a:prstGeom>
          <a:noFill/>
          <a:ln w="9525">
            <a:noFill/>
            <a:miter lim="800000"/>
            <a:headEnd/>
            <a:tailEnd/>
          </a:ln>
        </p:spPr>
        <p:txBody>
          <a:bodyPr>
            <a:spAutoFit/>
          </a:bodyPr>
          <a:lstStyle/>
          <a:p>
            <a:pPr algn="ctr" eaLnBrk="0" hangingPunct="0">
              <a:spcBef>
                <a:spcPct val="50000"/>
              </a:spcBef>
            </a:pPr>
            <a:r>
              <a:rPr lang="es-ES" sz="2800" b="1" i="1" u="sng">
                <a:latin typeface="Arial Black" pitchFamily="34" charset="0"/>
              </a:rPr>
              <a:t>Condiciones subjetivas</a:t>
            </a:r>
          </a:p>
        </p:txBody>
      </p:sp>
      <p:sp>
        <p:nvSpPr>
          <p:cNvPr id="21509" name="Text Box 7"/>
          <p:cNvSpPr txBox="1">
            <a:spLocks noChangeArrowheads="1"/>
          </p:cNvSpPr>
          <p:nvPr/>
        </p:nvSpPr>
        <p:spPr bwMode="auto">
          <a:xfrm>
            <a:off x="-252413" y="5084763"/>
            <a:ext cx="4032251" cy="457200"/>
          </a:xfrm>
          <a:prstGeom prst="rect">
            <a:avLst/>
          </a:prstGeom>
          <a:noFill/>
          <a:ln w="9525">
            <a:noFill/>
            <a:miter lim="800000"/>
            <a:headEnd/>
            <a:tailEnd/>
          </a:ln>
        </p:spPr>
        <p:txBody>
          <a:bodyPr>
            <a:spAutoFit/>
          </a:bodyPr>
          <a:lstStyle/>
          <a:p>
            <a:pPr algn="just" eaLnBrk="0" hangingPunct="0">
              <a:spcBef>
                <a:spcPct val="50000"/>
              </a:spcBef>
            </a:pPr>
            <a:endParaRPr lang="es-ES" sz="2400">
              <a:latin typeface="Arial Black" pitchFamily="34" charset="0"/>
            </a:endParaRPr>
          </a:p>
        </p:txBody>
      </p:sp>
      <p:sp>
        <p:nvSpPr>
          <p:cNvPr id="23563" name="Line 11"/>
          <p:cNvSpPr>
            <a:spLocks noChangeShapeType="1"/>
          </p:cNvSpPr>
          <p:nvPr/>
        </p:nvSpPr>
        <p:spPr bwMode="auto">
          <a:xfrm flipH="1">
            <a:off x="1619250" y="1268413"/>
            <a:ext cx="865188" cy="792162"/>
          </a:xfrm>
          <a:prstGeom prst="line">
            <a:avLst/>
          </a:prstGeom>
          <a:noFill/>
          <a:ln w="9525">
            <a:solidFill>
              <a:schemeClr val="tx1"/>
            </a:solidFill>
            <a:round/>
            <a:headEnd/>
            <a:tailEnd type="triangle" w="med" len="med"/>
          </a:ln>
        </p:spPr>
        <p:txBody>
          <a:bodyPr/>
          <a:lstStyle/>
          <a:p>
            <a:endParaRPr lang="es-ES"/>
          </a:p>
        </p:txBody>
      </p:sp>
      <p:cxnSp>
        <p:nvCxnSpPr>
          <p:cNvPr id="13" name="12 Conector recto de flecha"/>
          <p:cNvCxnSpPr/>
          <p:nvPr/>
        </p:nvCxnSpPr>
        <p:spPr>
          <a:xfrm>
            <a:off x="5643563" y="1285875"/>
            <a:ext cx="1071562" cy="7143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rot="5400000">
            <a:off x="1392238" y="3321050"/>
            <a:ext cx="357188"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17 CuadroTexto"/>
          <p:cNvSpPr txBox="1"/>
          <p:nvPr/>
        </p:nvSpPr>
        <p:spPr>
          <a:xfrm>
            <a:off x="142875" y="3643313"/>
            <a:ext cx="3857625" cy="2492375"/>
          </a:xfrm>
          <a:prstGeom prst="rect">
            <a:avLst/>
          </a:prstGeom>
          <a:noFill/>
          <a:ln>
            <a:solidFill>
              <a:schemeClr val="tx1"/>
            </a:solidFill>
          </a:ln>
        </p:spPr>
        <p:txBody>
          <a:bodyPr>
            <a:spAutoFit/>
          </a:bodyPr>
          <a:lstStyle/>
          <a:p>
            <a:pPr>
              <a:defRPr/>
            </a:pPr>
            <a:r>
              <a:rPr lang="es-ES_tradnl" sz="2800" dirty="0">
                <a:latin typeface="Arial Black" pitchFamily="34" charset="0"/>
                <a:cs typeface="Arial" charset="0"/>
              </a:rPr>
              <a:t>Situación </a:t>
            </a:r>
            <a:r>
              <a:rPr lang="es-ES_tradnl" sz="2800" b="1" dirty="0">
                <a:latin typeface="Arial Black" pitchFamily="34" charset="0"/>
                <a:cs typeface="Arial" pitchFamily="34" charset="0"/>
              </a:rPr>
              <a:t>revolucionaria</a:t>
            </a:r>
          </a:p>
          <a:p>
            <a:pPr>
              <a:defRPr/>
            </a:pPr>
            <a:r>
              <a:rPr lang="es-ES_tradnl" sz="2400" dirty="0">
                <a:latin typeface="Arial" pitchFamily="34" charset="0"/>
                <a:cs typeface="Arial" pitchFamily="34" charset="0"/>
              </a:rPr>
              <a:t>Lenin. Bancarrota de la II Internacional. Pág. 283 Lecciones.</a:t>
            </a:r>
          </a:p>
          <a:p>
            <a:pPr>
              <a:defRPr/>
            </a:pPr>
            <a:endParaRPr lang="en-US" sz="2800" dirty="0">
              <a:latin typeface="Arial Black" pitchFamily="34" charset="0"/>
              <a:cs typeface="Arial" charset="0"/>
            </a:endParaRPr>
          </a:p>
        </p:txBody>
      </p:sp>
      <p:cxnSp>
        <p:nvCxnSpPr>
          <p:cNvPr id="22" name="21 Conector recto de flecha"/>
          <p:cNvCxnSpPr/>
          <p:nvPr/>
        </p:nvCxnSpPr>
        <p:spPr>
          <a:xfrm rot="5400000">
            <a:off x="6607969" y="3393282"/>
            <a:ext cx="358775"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515" name="22 CuadroTexto"/>
          <p:cNvSpPr txBox="1">
            <a:spLocks noChangeArrowheads="1"/>
          </p:cNvSpPr>
          <p:nvPr/>
        </p:nvSpPr>
        <p:spPr bwMode="auto">
          <a:xfrm>
            <a:off x="4786313" y="3643313"/>
            <a:ext cx="4143375" cy="2678112"/>
          </a:xfrm>
          <a:prstGeom prst="rect">
            <a:avLst/>
          </a:prstGeom>
          <a:noFill/>
          <a:ln w="9525">
            <a:solidFill>
              <a:schemeClr val="tx1"/>
            </a:solidFill>
            <a:miter lim="800000"/>
            <a:headEnd/>
            <a:tailEnd/>
          </a:ln>
        </p:spPr>
        <p:txBody>
          <a:bodyPr>
            <a:spAutoFit/>
          </a:bodyPr>
          <a:lstStyle/>
          <a:p>
            <a:r>
              <a:rPr lang="es-ES_tradnl" sz="2400">
                <a:latin typeface="Arial Black" pitchFamily="34" charset="0"/>
              </a:rPr>
              <a:t>Proceso de cambio condicionado por los hombres al corresponderse su actividad consciente con las circunstancias en las cuales actúa.</a:t>
            </a:r>
            <a:endParaRPr lang="en-US" sz="240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barn(inHorizontal)">
                                      <p:cBhvr>
                                        <p:cTn id="7" dur="500"/>
                                        <p:tgtEl>
                                          <p:spTgt spid="2355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356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2355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235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utoUpdateAnimBg="0"/>
      <p:bldP spid="23557" grpId="0" animBg="1" autoUpdateAnimBg="0"/>
      <p:bldP spid="23558" grpId="0" autoUpdateAnimBg="0"/>
      <p:bldP spid="2356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 Box 4"/>
          <p:cNvSpPr txBox="1">
            <a:spLocks noChangeArrowheads="1"/>
          </p:cNvSpPr>
          <p:nvPr/>
        </p:nvSpPr>
        <p:spPr bwMode="auto">
          <a:xfrm>
            <a:off x="684213" y="765175"/>
            <a:ext cx="7920037" cy="1200150"/>
          </a:xfrm>
          <a:prstGeom prst="rect">
            <a:avLst/>
          </a:prstGeom>
          <a:noFill/>
          <a:ln w="9525">
            <a:noFill/>
            <a:miter lim="800000"/>
            <a:headEnd/>
            <a:tailEnd/>
          </a:ln>
        </p:spPr>
        <p:txBody>
          <a:bodyPr>
            <a:spAutoFit/>
          </a:bodyPr>
          <a:lstStyle/>
          <a:p>
            <a:pPr algn="ctr" eaLnBrk="0" hangingPunct="0">
              <a:spcBef>
                <a:spcPct val="50000"/>
              </a:spcBef>
            </a:pPr>
            <a:r>
              <a:rPr lang="en-US" sz="3600" b="1" i="1" u="sng">
                <a:latin typeface="Arial Black" pitchFamily="34" charset="0"/>
              </a:rPr>
              <a:t>Tipos históricos de Revolución Social</a:t>
            </a:r>
            <a:r>
              <a:rPr lang="en-US" sz="3600">
                <a:latin typeface="Arial Black" pitchFamily="34" charset="0"/>
              </a:rPr>
              <a:t>.</a:t>
            </a:r>
            <a:endParaRPr lang="en-US" sz="3600" b="1" i="1" u="sng">
              <a:latin typeface="Arial Black" pitchFamily="34" charset="0"/>
            </a:endParaRPr>
          </a:p>
        </p:txBody>
      </p:sp>
      <p:sp>
        <p:nvSpPr>
          <p:cNvPr id="27653" name="Text Box 5"/>
          <p:cNvSpPr txBox="1">
            <a:spLocks noChangeArrowheads="1"/>
          </p:cNvSpPr>
          <p:nvPr/>
        </p:nvSpPr>
        <p:spPr bwMode="auto">
          <a:xfrm>
            <a:off x="755650" y="1989138"/>
            <a:ext cx="8064500" cy="2774950"/>
          </a:xfrm>
          <a:prstGeom prst="rect">
            <a:avLst/>
          </a:prstGeom>
          <a:noFill/>
          <a:ln w="9525">
            <a:noFill/>
            <a:miter lim="800000"/>
            <a:headEnd/>
            <a:tailEnd/>
          </a:ln>
        </p:spPr>
        <p:txBody>
          <a:bodyPr>
            <a:spAutoFit/>
          </a:bodyPr>
          <a:lstStyle/>
          <a:p>
            <a:pPr marL="342900" indent="-342900" eaLnBrk="0" hangingPunct="0">
              <a:spcBef>
                <a:spcPct val="50000"/>
              </a:spcBef>
              <a:buFontTx/>
              <a:buAutoNum type="arabicPeriod"/>
            </a:pPr>
            <a:r>
              <a:rPr lang="en-US" sz="2800">
                <a:latin typeface="Arial Black" pitchFamily="34" charset="0"/>
              </a:rPr>
              <a:t> </a:t>
            </a:r>
            <a:r>
              <a:rPr lang="en-US" sz="3200">
                <a:latin typeface="Arial Black" pitchFamily="34" charset="0"/>
              </a:rPr>
              <a:t>Esclavista.</a:t>
            </a:r>
          </a:p>
          <a:p>
            <a:pPr marL="342900" indent="-342900" eaLnBrk="0" hangingPunct="0">
              <a:spcBef>
                <a:spcPct val="50000"/>
              </a:spcBef>
              <a:buFontTx/>
              <a:buAutoNum type="arabicPeriod"/>
            </a:pPr>
            <a:r>
              <a:rPr lang="en-US" sz="3200">
                <a:latin typeface="Arial Black" pitchFamily="34" charset="0"/>
              </a:rPr>
              <a:t> Feudalista </a:t>
            </a:r>
          </a:p>
          <a:p>
            <a:pPr marL="342900" indent="-342900" eaLnBrk="0" hangingPunct="0">
              <a:spcBef>
                <a:spcPct val="50000"/>
              </a:spcBef>
              <a:buFontTx/>
              <a:buAutoNum type="arabicPeriod"/>
            </a:pPr>
            <a:r>
              <a:rPr lang="en-US" sz="3200">
                <a:latin typeface="Arial Black" pitchFamily="34" charset="0"/>
              </a:rPr>
              <a:t> Capitalista.</a:t>
            </a:r>
          </a:p>
          <a:p>
            <a:pPr marL="342900" indent="-342900" eaLnBrk="0" hangingPunct="0">
              <a:spcBef>
                <a:spcPct val="50000"/>
              </a:spcBef>
              <a:buFontTx/>
              <a:buAutoNum type="arabicPeriod"/>
            </a:pPr>
            <a:r>
              <a:rPr lang="en-US" sz="3200">
                <a:latin typeface="Arial Black" pitchFamily="34" charset="0"/>
              </a:rPr>
              <a:t> Socialista.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fade">
                                      <p:cBhvr>
                                        <p:cTn id="7" dur="1000"/>
                                        <p:tgtEl>
                                          <p:spTgt spid="27652"/>
                                        </p:tgtEl>
                                      </p:cBhvr>
                                    </p:animEffect>
                                    <p:anim calcmode="lin" valueType="num">
                                      <p:cBhvr>
                                        <p:cTn id="8" dur="1000" fill="hold"/>
                                        <p:tgtEl>
                                          <p:spTgt spid="27652"/>
                                        </p:tgtEl>
                                        <p:attrNameLst>
                                          <p:attrName>ppt_x</p:attrName>
                                        </p:attrNameLst>
                                      </p:cBhvr>
                                      <p:tavLst>
                                        <p:tav tm="0">
                                          <p:val>
                                            <p:strVal val="#ppt_x"/>
                                          </p:val>
                                        </p:tav>
                                        <p:tav tm="100000">
                                          <p:val>
                                            <p:strVal val="#ppt_x"/>
                                          </p:val>
                                        </p:tav>
                                      </p:tavLst>
                                    </p:anim>
                                    <p:anim calcmode="lin" valueType="num">
                                      <p:cBhvr>
                                        <p:cTn id="9" dur="900" decel="100000" fill="hold"/>
                                        <p:tgtEl>
                                          <p:spTgt spid="2765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765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7653"/>
                                        </p:tgtEl>
                                        <p:attrNameLst>
                                          <p:attrName>style.visibility</p:attrName>
                                        </p:attrNameLst>
                                      </p:cBhvr>
                                      <p:to>
                                        <p:strVal val="visible"/>
                                      </p:to>
                                    </p:set>
                                    <p:animEffect transition="in" filter="fade">
                                      <p:cBhvr>
                                        <p:cTn id="15" dur="1000"/>
                                        <p:tgtEl>
                                          <p:spTgt spid="27653"/>
                                        </p:tgtEl>
                                      </p:cBhvr>
                                    </p:animEffect>
                                    <p:anim calcmode="lin" valueType="num">
                                      <p:cBhvr>
                                        <p:cTn id="16" dur="1000" fill="hold"/>
                                        <p:tgtEl>
                                          <p:spTgt spid="27653"/>
                                        </p:tgtEl>
                                        <p:attrNameLst>
                                          <p:attrName>ppt_x</p:attrName>
                                        </p:attrNameLst>
                                      </p:cBhvr>
                                      <p:tavLst>
                                        <p:tav tm="0">
                                          <p:val>
                                            <p:strVal val="#ppt_x"/>
                                          </p:val>
                                        </p:tav>
                                        <p:tav tm="100000">
                                          <p:val>
                                            <p:strVal val="#ppt_x"/>
                                          </p:val>
                                        </p:tav>
                                      </p:tavLst>
                                    </p:anim>
                                    <p:anim calcmode="lin" valueType="num">
                                      <p:cBhvr>
                                        <p:cTn id="17" dur="900" decel="100000" fill="hold"/>
                                        <p:tgtEl>
                                          <p:spTgt spid="2765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765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2765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85720" y="2143116"/>
            <a:ext cx="857256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ko-KR" sz="28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Bibliografía</a:t>
            </a:r>
            <a:endParaRPr kumimoji="0" lang="es-ES" altLang="ko-K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Colectivo de autores: Lecciones de FML T-1,  Editorial  Félix Varela </a:t>
            </a:r>
            <a:r>
              <a:rPr kumimoji="0" lang="es-MX" altLang="ko-KR" sz="2000" b="0"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epig</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Multimedia de Filosofía UD #VIII - IX</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Documentos del VI y VII Congresos  del PCC</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Marx, C. </a:t>
            </a:r>
            <a:r>
              <a:rPr kumimoji="0" lang="es-MX" altLang="ko-KR" sz="20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Carta a Joseph </a:t>
            </a:r>
            <a:r>
              <a:rPr kumimoji="0" lang="es-MX" altLang="ko-KR" sz="2000" b="1"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Weydemeyer</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[5-3-1852]. OC Tomo 3, pág. 324. Fundamentos de Marxismo Leninismo, pág. 44. Selección de Textos 2, pág. 300. (clases sociales y lucha de clases).</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Marx, C. </a:t>
            </a:r>
            <a:r>
              <a:rPr kumimoji="0" lang="es-MX" altLang="ko-KR" sz="20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Carta a </a:t>
            </a:r>
            <a:r>
              <a:rPr kumimoji="0" lang="es-MX" altLang="ko-KR" sz="2000" b="1"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Kugelmann</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OC Tomo 3, pág. 337 (rol de la casualidad histórica y los líderes).</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err="1" smtClean="0">
                <a:ln>
                  <a:noFill/>
                </a:ln>
                <a:solidFill>
                  <a:schemeClr val="tx1"/>
                </a:solidFill>
                <a:effectLst/>
                <a:latin typeface="Arial" pitchFamily="34" charset="0"/>
                <a:ea typeface="Malgun Gothic" pitchFamily="34" charset="-127"/>
                <a:cs typeface="Arial" pitchFamily="34" charset="0"/>
              </a:rPr>
              <a:t>Engels</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F. </a:t>
            </a:r>
            <a:r>
              <a:rPr kumimoji="0" lang="es-MX" altLang="ko-KR" sz="20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El origen de la familia, la propiedad privada y el Estado</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Tomo 3.P. 20-189. (Concepto de grupo, las clases aparecen en un determinado momento y el Estado). </a:t>
            </a:r>
            <a:endParaRPr kumimoji="0" lang="es-ES" altLang="ko-K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Lenin, V. </a:t>
            </a:r>
            <a:r>
              <a:rPr kumimoji="0" lang="es-MX" altLang="ko-KR" sz="2000" b="1"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Una gran iniciativa</a:t>
            </a:r>
            <a:r>
              <a:rPr kumimoji="0" lang="es-MX" altLang="ko-KR" sz="2000" b="0" i="0" u="none" strike="noStrike" cap="none" normalizeH="0" baseline="0" dirty="0" smtClean="0">
                <a:ln>
                  <a:noFill/>
                </a:ln>
                <a:solidFill>
                  <a:schemeClr val="tx1"/>
                </a:solidFill>
                <a:effectLst/>
                <a:latin typeface="Arial" pitchFamily="34" charset="0"/>
                <a:ea typeface="Malgun Gothic" pitchFamily="34" charset="-127"/>
                <a:cs typeface="Arial" pitchFamily="34" charset="0"/>
              </a:rPr>
              <a:t>. Fundamentos de Marxismo Leninismo, pág.52.(Concepto de clases)</a:t>
            </a:r>
            <a:endParaRPr kumimoji="0" lang="es-MX" altLang="ko-K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304800"/>
            <a:ext cx="9144000" cy="838200"/>
          </a:xfrm>
        </p:spPr>
        <p:txBody>
          <a:bodyPr>
            <a:normAutofit fontScale="90000"/>
          </a:bodyPr>
          <a:lstStyle/>
          <a:p>
            <a:pPr algn="ctr">
              <a:defRPr/>
            </a:pPr>
            <a:r>
              <a:rPr lang="es-ES" sz="3200" dirty="0" smtClean="0">
                <a:latin typeface="Arial Black" pitchFamily="34" charset="0"/>
              </a:rPr>
              <a:t>FILOSOFÍA PREMARXISTA</a:t>
            </a:r>
            <a:br>
              <a:rPr lang="es-ES" sz="3200" dirty="0" smtClean="0">
                <a:latin typeface="Arial Black" pitchFamily="34" charset="0"/>
              </a:rPr>
            </a:br>
            <a:r>
              <a:rPr lang="es-ES" sz="3200" dirty="0" smtClean="0">
                <a:latin typeface="Arial Black" pitchFamily="34" charset="0"/>
              </a:rPr>
              <a:t>CONCEPCIONES SOBRE LA SOCIEDAD</a:t>
            </a:r>
            <a:endParaRPr lang="es-ES" sz="3200" dirty="0">
              <a:latin typeface="Arial Black" pitchFamily="34" charset="0"/>
            </a:endParaRPr>
          </a:p>
        </p:txBody>
      </p:sp>
      <p:sp>
        <p:nvSpPr>
          <p:cNvPr id="3" name="2 Marcador de contenido"/>
          <p:cNvSpPr>
            <a:spLocks noGrp="1"/>
          </p:cNvSpPr>
          <p:nvPr>
            <p:ph idx="1"/>
          </p:nvPr>
        </p:nvSpPr>
        <p:spPr>
          <a:xfrm>
            <a:off x="285720" y="1500188"/>
            <a:ext cx="8572560" cy="4595812"/>
          </a:xfrm>
        </p:spPr>
        <p:style>
          <a:lnRef idx="2">
            <a:schemeClr val="accent1"/>
          </a:lnRef>
          <a:fillRef idx="1">
            <a:schemeClr val="lt1"/>
          </a:fillRef>
          <a:effectRef idx="0">
            <a:schemeClr val="accent1"/>
          </a:effectRef>
          <a:fontRef idx="minor">
            <a:schemeClr val="dk1"/>
          </a:fontRef>
        </p:style>
        <p:txBody>
          <a:bodyPr/>
          <a:lstStyle/>
          <a:p>
            <a:pPr algn="just">
              <a:defRPr/>
            </a:pPr>
            <a:r>
              <a:rPr lang="es-ES" sz="2400" b="1" dirty="0" smtClean="0">
                <a:latin typeface="Arial" pitchFamily="34" charset="0"/>
                <a:cs typeface="Arial" pitchFamily="34" charset="0"/>
              </a:rPr>
              <a:t>CONSIDERAN LAS IDEAS COMO DETERMINANTES EN EL DESARROLLO SOCIAL</a:t>
            </a:r>
          </a:p>
          <a:p>
            <a:pPr algn="just">
              <a:defRPr/>
            </a:pPr>
            <a:r>
              <a:rPr lang="es-ES" sz="2400" b="1" dirty="0" smtClean="0">
                <a:latin typeface="Arial" pitchFamily="34" charset="0"/>
                <a:cs typeface="Arial" pitchFamily="34" charset="0"/>
              </a:rPr>
              <a:t>QUE LAS GRANDES PERSONALIDADES DETERMINAN EL DEVENIR HISTÓRICO</a:t>
            </a:r>
          </a:p>
          <a:p>
            <a:pPr algn="just">
              <a:defRPr/>
            </a:pPr>
            <a:r>
              <a:rPr lang="es-ES" sz="2400" b="1" dirty="0" smtClean="0">
                <a:latin typeface="Arial" pitchFamily="34" charset="0"/>
                <a:cs typeface="Arial" pitchFamily="34" charset="0"/>
              </a:rPr>
              <a:t>NO VEN EL PAPEL DE LAS MASAS POPULARES COMO CREADORAS DE LA HISTORIA </a:t>
            </a:r>
          </a:p>
          <a:p>
            <a:pPr algn="just">
              <a:defRPr/>
            </a:pPr>
            <a:r>
              <a:rPr lang="es-ES" sz="2400" b="1" dirty="0" smtClean="0">
                <a:latin typeface="Arial" pitchFamily="34" charset="0"/>
                <a:cs typeface="Arial" pitchFamily="34" charset="0"/>
              </a:rPr>
              <a:t>NIEGAN EL CARÁCTER REGULADO DEL DESARROLLO SOCIAL</a:t>
            </a:r>
          </a:p>
          <a:p>
            <a:pPr algn="just">
              <a:defRPr/>
            </a:pPr>
            <a:r>
              <a:rPr lang="es-ES" sz="2400" b="1" dirty="0" smtClean="0">
                <a:latin typeface="Arial" pitchFamily="34" charset="0"/>
                <a:cs typeface="Arial" pitchFamily="34" charset="0"/>
              </a:rPr>
              <a:t>PREDOMINABA EL IDEALISMO</a:t>
            </a:r>
          </a:p>
          <a:p>
            <a:pPr>
              <a:defRPr/>
            </a:pPr>
            <a:endParaRPr lang="es-ES" sz="2400" dirty="0">
              <a:latin typeface="Arial Black" pitchFamily="34"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14282" y="428604"/>
            <a:ext cx="8715436"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Temática 2.4: </a:t>
            </a:r>
            <a:r>
              <a:rPr kumimoji="0" lang="es-E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dialéctica de la interacción naturaleza y sociedad. El imperativo ecológico.</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357158" y="1714488"/>
            <a:ext cx="850112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E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 específico: </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Fundamentar la dialéctica de la interrelación naturaleza, individuo y sociedad.</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285720" y="3214686"/>
            <a:ext cx="857256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s-ES" sz="2800" b="1" dirty="0" smtClean="0">
                <a:latin typeface="Arial" pitchFamily="34" charset="0"/>
                <a:cs typeface="Arial" pitchFamily="34" charset="0"/>
              </a:rPr>
              <a:t>Habilidades:</a:t>
            </a:r>
          </a:p>
          <a:p>
            <a:pPr lvl="0" algn="just">
              <a:buFont typeface="Wingdings" pitchFamily="2" charset="2"/>
              <a:buChar char="ü"/>
            </a:pPr>
            <a:r>
              <a:rPr lang="es-ES" sz="2800" dirty="0" smtClean="0">
                <a:latin typeface="Arial" pitchFamily="34" charset="0"/>
                <a:cs typeface="Arial" pitchFamily="34" charset="0"/>
              </a:rPr>
              <a:t>Interpretar la información necesaria para abordar los temas de forma independiente.</a:t>
            </a:r>
          </a:p>
          <a:p>
            <a:pPr lvl="0" algn="just">
              <a:buFont typeface="Wingdings" pitchFamily="2" charset="2"/>
              <a:buChar char="ü"/>
            </a:pPr>
            <a:r>
              <a:rPr lang="es-ES" sz="2800" dirty="0" smtClean="0">
                <a:latin typeface="Arial" pitchFamily="34" charset="0"/>
                <a:cs typeface="Arial" pitchFamily="34" charset="0"/>
              </a:rPr>
              <a:t>Caracterizar  el enfoque filosófico y el de la profesión de la carrera que cursa.</a:t>
            </a:r>
          </a:p>
          <a:p>
            <a:pPr lvl="0" algn="just">
              <a:buFont typeface="Wingdings" pitchFamily="2" charset="2"/>
              <a:buChar char="ü"/>
            </a:pPr>
            <a:r>
              <a:rPr lang="es-ES" sz="2800" dirty="0" smtClean="0">
                <a:latin typeface="Arial" pitchFamily="34" charset="0"/>
                <a:cs typeface="Arial" pitchFamily="34" charset="0"/>
              </a:rPr>
              <a:t>Valorar  los criterios ajenos y fundamentar los propios.</a:t>
            </a:r>
            <a:endParaRPr lang="es-ES" sz="2800" dirty="0">
              <a:latin typeface="Arial" pitchFamily="34" charset="0"/>
              <a:cs typeface="Arial" pitchFamily="34" charset="0"/>
            </a:endParaRPr>
          </a:p>
        </p:txBody>
      </p:sp>
    </p:spTree>
    <p:extLst>
      <p:ext uri="{BB962C8B-B14F-4D97-AF65-F5344CB8AC3E}">
        <p14:creationId xmlns:p14="http://schemas.microsoft.com/office/powerpoint/2010/main" val="1784037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577963"/>
            <a:ext cx="7848872" cy="5805372"/>
          </a:xfrm>
          <a:prstGeom prst="rect">
            <a:avLst/>
          </a:prstGeom>
        </p:spPr>
        <p:txBody>
          <a:bodyPr wrap="square">
            <a:spAutoFit/>
          </a:bodyPr>
          <a:lstStyle/>
          <a:p>
            <a:pPr marL="342900" lvl="0" indent="-342900" algn="just">
              <a:lnSpc>
                <a:spcPct val="115000"/>
              </a:lnSpc>
              <a:spcAft>
                <a:spcPts val="1000"/>
              </a:spcAft>
              <a:buFont typeface="+mj-lt"/>
              <a:buAutoNum type="arabicPeriod"/>
            </a:pPr>
            <a:r>
              <a:rPr lang="es-ES" sz="2400" b="1" dirty="0" smtClean="0">
                <a:latin typeface="Arial" panose="020B0604020202020204" pitchFamily="34" charset="0"/>
                <a:ea typeface="Calibri" panose="020F0502020204030204" pitchFamily="34" charset="0"/>
                <a:cs typeface="Times New Roman" panose="02020603050405020304" pitchFamily="18" charset="0"/>
              </a:rPr>
              <a:t>¿</a:t>
            </a:r>
            <a:r>
              <a:rPr lang="es-ES" sz="2400" b="1" dirty="0">
                <a:latin typeface="Arial" panose="020B0604020202020204" pitchFamily="34" charset="0"/>
                <a:ea typeface="Calibri" panose="020F0502020204030204" pitchFamily="34" charset="0"/>
                <a:cs typeface="Times New Roman" panose="02020603050405020304" pitchFamily="18" charset="0"/>
              </a:rPr>
              <a:t>Qué se entiende por problemas globales? </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eriod"/>
            </a:pPr>
            <a:r>
              <a:rPr lang="es-ES" sz="2400" b="1" dirty="0">
                <a:latin typeface="Arial" panose="020B0604020202020204" pitchFamily="34" charset="0"/>
                <a:ea typeface="Calibri" panose="020F0502020204030204" pitchFamily="34" charset="0"/>
                <a:cs typeface="Times New Roman" panose="02020603050405020304" pitchFamily="18" charset="0"/>
              </a:rPr>
              <a:t>¿Cuáles son los principales problemas globales del mundo contemporáneo? </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eriod"/>
            </a:pPr>
            <a:r>
              <a:rPr lang="es-ES" sz="2400" b="1" dirty="0">
                <a:latin typeface="Arial" panose="020B0604020202020204" pitchFamily="34" charset="0"/>
                <a:ea typeface="Calibri" panose="020F0502020204030204" pitchFamily="34" charset="0"/>
                <a:cs typeface="Times New Roman" panose="02020603050405020304" pitchFamily="18" charset="0"/>
              </a:rPr>
              <a:t>¿Cómo se expresan los problemas globales asociados a las relaciones internacionales? </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eriod"/>
            </a:pPr>
            <a:r>
              <a:rPr lang="es-ES" sz="2400" b="1" dirty="0">
                <a:latin typeface="Arial" panose="020B0604020202020204" pitchFamily="34" charset="0"/>
                <a:ea typeface="Calibri" panose="020F0502020204030204" pitchFamily="34" charset="0"/>
                <a:cs typeface="Times New Roman" panose="02020603050405020304" pitchFamily="18" charset="0"/>
              </a:rPr>
              <a:t>¿Cómo se expresan los problemas globales asociados a la interrelación hombre-naturaleza? </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eriod"/>
            </a:pPr>
            <a:r>
              <a:rPr lang="es-ES" sz="2400" b="1" dirty="0">
                <a:latin typeface="Arial" panose="020B0604020202020204" pitchFamily="34" charset="0"/>
                <a:ea typeface="Calibri" panose="020F0502020204030204" pitchFamily="34" charset="0"/>
                <a:cs typeface="Times New Roman" panose="02020603050405020304" pitchFamily="18" charset="0"/>
              </a:rPr>
              <a:t>¿Cómo se expresan los problemas globales asociados a la interrelación hombre-sociedad? ¿Por qué se señala que son los que atentan a la esencia humana</a:t>
            </a:r>
            <a:r>
              <a:rPr lang="es-MX" sz="2400" b="1" dirty="0">
                <a:latin typeface="Arial" panose="020B0604020202020204" pitchFamily="34" charset="0"/>
                <a:ea typeface="Calibri" panose="020F0502020204030204" pitchFamily="34" charset="0"/>
                <a:cs typeface="Times New Roman" panose="02020603050405020304" pitchFamily="18" charset="0"/>
              </a:rPr>
              <a:t>? </a:t>
            </a:r>
            <a:endParaRPr lang="es-MX" sz="2400" b="1" dirty="0" smtClean="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eriod"/>
            </a:pPr>
            <a:r>
              <a:rPr lang="es-MX" sz="2400" b="1" dirty="0" smtClean="0">
                <a:latin typeface="Arial" panose="020B0604020202020204" pitchFamily="34" charset="0"/>
                <a:ea typeface="Calibri" panose="020F0502020204030204" pitchFamily="34" charset="0"/>
                <a:cs typeface="Times New Roman" panose="02020603050405020304" pitchFamily="18" charset="0"/>
              </a:rPr>
              <a:t>Qué se entiende por imperativo ecológico.</a:t>
            </a:r>
            <a:endParaRPr lang="es-E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58502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2108639"/>
            <a:ext cx="8496944" cy="3065455"/>
          </a:xfrm>
          <a:prstGeom prst="rect">
            <a:avLst/>
          </a:prstGeom>
        </p:spPr>
        <p:txBody>
          <a:bodyPr wrap="square">
            <a:spAutoFit/>
          </a:bodyPr>
          <a:lstStyle/>
          <a:p>
            <a:pPr marL="457200" algn="just">
              <a:lnSpc>
                <a:spcPct val="115000"/>
              </a:lnSpc>
              <a:spcAft>
                <a:spcPts val="1000"/>
              </a:spcAft>
            </a:pPr>
            <a:r>
              <a:rPr lang="es-MX" sz="2800" u="sng" dirty="0">
                <a:latin typeface="Arial" panose="020B0604020202020204" pitchFamily="34" charset="0"/>
                <a:ea typeface="Calibri" panose="020F0502020204030204" pitchFamily="34" charset="0"/>
                <a:cs typeface="Times New Roman" panose="02020603050405020304" pitchFamily="18" charset="0"/>
              </a:rPr>
              <a:t>Definimos un problema global como aquel fenómeno de origen social cuyas consecuencias afecten la supervivencia de la especie humana el cual exige, de modo imperioso, una solución urgente basada en la acción mancomunada de la comunidad internacional.</a:t>
            </a:r>
            <a:endParaRPr lang="es-E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9958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1949364"/>
            <a:ext cx="8784976" cy="2640723"/>
          </a:xfrm>
          <a:prstGeom prst="rect">
            <a:avLst/>
          </a:prstGeom>
        </p:spPr>
        <p:txBody>
          <a:bodyPr wrap="square">
            <a:spAutoFit/>
          </a:bodyPr>
          <a:lstStyle/>
          <a:p>
            <a:pPr marL="457200" algn="just">
              <a:lnSpc>
                <a:spcPct val="115000"/>
              </a:lnSpc>
              <a:spcAft>
                <a:spcPts val="1000"/>
              </a:spcAft>
            </a:pPr>
            <a:r>
              <a:rPr lang="es-MX" sz="2400" dirty="0">
                <a:latin typeface="Arial" panose="020B0604020202020204" pitchFamily="34" charset="0"/>
                <a:ea typeface="Calibri" panose="020F0502020204030204" pitchFamily="34" charset="0"/>
                <a:cs typeface="Times New Roman" panose="02020603050405020304" pitchFamily="18" charset="0"/>
              </a:rPr>
              <a:t>Algunos problemas globales: los ecológicos, las epidemias y pandemias, desnutrición y hambre, terrorismo, drogadicción y narcotráfico, agresiones o violencias, guerras, analfabetismo, insalubridad, carencias de medicamentos y servicios médicos. Las descripciones de algunas de ellas son valorativas</a:t>
            </a:r>
            <a:r>
              <a:rPr lang="es-MX" dirty="0">
                <a:latin typeface="Arial" panose="020B0604020202020204" pitchFamily="34" charset="0"/>
                <a:ea typeface="Calibri" panose="020F0502020204030204" pitchFamily="34" charset="0"/>
                <a:cs typeface="Times New Roman" panose="02020603050405020304" pitchFamily="18" charset="0"/>
              </a:rPr>
              <a:t>. </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1079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675169"/>
            <a:ext cx="8784976" cy="5613845"/>
          </a:xfrm>
          <a:prstGeom prst="rect">
            <a:avLst/>
          </a:prstGeom>
        </p:spPr>
        <p:txBody>
          <a:bodyPr wrap="square">
            <a:spAutoFit/>
          </a:bodyPr>
          <a:lstStyle/>
          <a:p>
            <a:pPr lvl="0" algn="just">
              <a:lnSpc>
                <a:spcPct val="115000"/>
              </a:lnSpc>
              <a:spcAft>
                <a:spcPts val="0"/>
              </a:spcAft>
            </a:pPr>
            <a:r>
              <a:rPr lang="es-MX" sz="2400" b="1" dirty="0" smtClean="0">
                <a:latin typeface="Arial" panose="020B0604020202020204" pitchFamily="34" charset="0"/>
                <a:ea typeface="Calibri" panose="020F0502020204030204" pitchFamily="34" charset="0"/>
                <a:cs typeface="Times New Roman" panose="02020603050405020304" pitchFamily="18" charset="0"/>
              </a:rPr>
              <a:t>Tipos de problemas globales.</a:t>
            </a:r>
          </a:p>
          <a:p>
            <a:pPr marL="342900" lvl="0" indent="-342900" algn="just">
              <a:lnSpc>
                <a:spcPct val="115000"/>
              </a:lnSpc>
              <a:spcAft>
                <a:spcPts val="0"/>
              </a:spcAft>
              <a:buFont typeface="Symbol" panose="05050102010706020507" pitchFamily="18" charset="2"/>
              <a:buChar char=""/>
            </a:pPr>
            <a:r>
              <a:rPr lang="es-MX" sz="2400" b="1" dirty="0" smtClean="0">
                <a:latin typeface="Arial" panose="020B0604020202020204" pitchFamily="34" charset="0"/>
                <a:ea typeface="Calibri" panose="020F0502020204030204" pitchFamily="34" charset="0"/>
                <a:cs typeface="Times New Roman" panose="02020603050405020304" pitchFamily="18" charset="0"/>
              </a:rPr>
              <a:t>Problemas </a:t>
            </a:r>
            <a:r>
              <a:rPr lang="es-MX" sz="2400" b="1" dirty="0">
                <a:latin typeface="Arial" panose="020B0604020202020204" pitchFamily="34" charset="0"/>
                <a:ea typeface="Calibri" panose="020F0502020204030204" pitchFamily="34" charset="0"/>
                <a:cs typeface="Times New Roman" panose="02020603050405020304" pitchFamily="18" charset="0"/>
              </a:rPr>
              <a:t>sociales.</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MX" sz="2400" dirty="0">
                <a:latin typeface="Arial" panose="020B0604020202020204" pitchFamily="34" charset="0"/>
                <a:ea typeface="Times New Roman" panose="02020603050405020304" pitchFamily="18" charset="0"/>
                <a:cs typeface="Times New Roman" panose="02020603050405020304" pitchFamily="18" charset="0"/>
              </a:rPr>
              <a:t>Dentro de ellos se refiere a que las costumbres, leyes, creencias religiosas, tabúes, comportamiento social y cultural actúan de conjunto para mantener la existencia de las sociedades. Vuelve a la carga contra los países del tercer mundo al plantear que los altos índices de crecimiento poblacional y la forma de tenencia de la tierra en pequeñas parcelas, agravan los problemas sociales que sufren aquellos.</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s-MX" sz="2400" b="1" dirty="0">
                <a:latin typeface="Arial" panose="020B0604020202020204" pitchFamily="34" charset="0"/>
                <a:ea typeface="Calibri" panose="020F0502020204030204" pitchFamily="34" charset="0"/>
                <a:cs typeface="Times New Roman" panose="02020603050405020304" pitchFamily="18" charset="0"/>
              </a:rPr>
              <a:t>Problemas económicos:</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Arial" panose="020B0604020202020204" pitchFamily="34" charset="0"/>
              <a:buChar char="-"/>
            </a:pPr>
            <a:r>
              <a:rPr lang="es-MX" sz="2400" dirty="0">
                <a:latin typeface="Arial" panose="020B0604020202020204" pitchFamily="34" charset="0"/>
                <a:ea typeface="Times New Roman" panose="02020603050405020304" pitchFamily="18" charset="0"/>
                <a:cs typeface="Times New Roman" panose="02020603050405020304" pitchFamily="18" charset="0"/>
              </a:rPr>
              <a:t>Asume que las economías de los países en desarrollo están desequilibradas y son ineficientes</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23227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79512" y="1790090"/>
            <a:ext cx="8712968" cy="3065455"/>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es-MX" sz="2400" b="1" dirty="0">
                <a:latin typeface="Arial" panose="020B0604020202020204" pitchFamily="34" charset="0"/>
                <a:ea typeface="Calibri" panose="020F0502020204030204" pitchFamily="34" charset="0"/>
                <a:cs typeface="Times New Roman" panose="02020603050405020304" pitchFamily="18" charset="0"/>
              </a:rPr>
              <a:t>Los problemas relacionados con la guerra y la paz:</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MX" sz="2400" dirty="0">
                <a:latin typeface="Arial" panose="020B0604020202020204" pitchFamily="34" charset="0"/>
                <a:ea typeface="Times New Roman" panose="02020603050405020304" pitchFamily="18" charset="0"/>
                <a:cs typeface="Times New Roman" panose="02020603050405020304" pitchFamily="18" charset="0"/>
              </a:rPr>
              <a:t>Conjurar la guerra nuclear.</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MX" sz="2400" dirty="0">
                <a:latin typeface="Arial" panose="020B0604020202020204" pitchFamily="34" charset="0"/>
                <a:ea typeface="Times New Roman" panose="02020603050405020304" pitchFamily="18" charset="0"/>
                <a:cs typeface="Times New Roman" panose="02020603050405020304" pitchFamily="18" charset="0"/>
              </a:rPr>
              <a:t>El mantenimiento de la paz continúa siendo un imperativo para salvar a toda la humanidad y en la actualidad es sinónimo de oposición a los intereses bélico-expansionistas de la principal potencia hegemónica de la época en un entorno diferente al de entonces.</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31089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834444"/>
            <a:ext cx="9144000" cy="6011261"/>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es-ES" sz="2400" b="1" dirty="0">
                <a:latin typeface="Arial" panose="020B0604020202020204" pitchFamily="34" charset="0"/>
                <a:ea typeface="Calibri" panose="020F0502020204030204" pitchFamily="34" charset="0"/>
                <a:cs typeface="Times New Roman" panose="02020603050405020304" pitchFamily="18" charset="0"/>
              </a:rPr>
              <a:t>Los principales problemas globales del medio ambiente:</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MX" sz="2400" b="1" dirty="0">
                <a:latin typeface="Arial" panose="020B0604020202020204" pitchFamily="34" charset="0"/>
                <a:ea typeface="Times New Roman" panose="02020603050405020304" pitchFamily="18" charset="0"/>
                <a:cs typeface="Times New Roman" panose="02020603050405020304" pitchFamily="18" charset="0"/>
              </a:rPr>
              <a:t> </a:t>
            </a:r>
            <a:r>
              <a:rPr lang="es-ES" sz="2400" dirty="0">
                <a:latin typeface="Arial" panose="020B0604020202020204" pitchFamily="34" charset="0"/>
                <a:ea typeface="Times New Roman" panose="02020603050405020304" pitchFamily="18" charset="0"/>
                <a:cs typeface="Times New Roman" panose="02020603050405020304" pitchFamily="18" charset="0"/>
              </a:rPr>
              <a:t>El cambio climático,</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 El efecto invernadero. </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El agujero de la capa de ozono.</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La acidificación del suelo y el agua.</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 La contaminación de las aguas.</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 La contaminación de los suelos.</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 Los residuos urbanos.</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Los residuos industriales.</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 Los residuos sanitarios.</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 Los residuos agrícolas y ganaderos.</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El deterioro del medio natural.</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 La pérdida de la biodiversidad en el mundo.</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Arial" panose="020B0604020202020204" pitchFamily="34" charset="0"/>
              <a:buChar char="-"/>
            </a:pPr>
            <a:r>
              <a:rPr lang="es-ES" sz="2400" dirty="0">
                <a:latin typeface="Arial" panose="020B0604020202020204" pitchFamily="34" charset="0"/>
                <a:ea typeface="Times New Roman" panose="02020603050405020304" pitchFamily="18" charset="0"/>
                <a:cs typeface="Times New Roman" panose="02020603050405020304" pitchFamily="18" charset="0"/>
              </a:rPr>
              <a:t> La deforestación y desertificación.</a:t>
            </a: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67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836712"/>
            <a:ext cx="8568952" cy="6109365"/>
          </a:xfrm>
          <a:prstGeom prst="rect">
            <a:avLst/>
          </a:prstGeom>
        </p:spPr>
        <p:txBody>
          <a:bodyPr wrap="square">
            <a:spAutoFit/>
          </a:bodyPr>
          <a:lstStyle/>
          <a:p>
            <a:pPr lvl="0" algn="just">
              <a:lnSpc>
                <a:spcPct val="115000"/>
              </a:lnSpc>
              <a:spcAft>
                <a:spcPts val="0"/>
              </a:spcAft>
            </a:pPr>
            <a:r>
              <a:rPr lang="es-ES" sz="2400" b="1" dirty="0" smtClean="0">
                <a:latin typeface="Arial" panose="020B0604020202020204" pitchFamily="34" charset="0"/>
                <a:ea typeface="Calibri" panose="020F0502020204030204" pitchFamily="34" charset="0"/>
                <a:cs typeface="Times New Roman" panose="02020603050405020304" pitchFamily="18" charset="0"/>
              </a:rPr>
              <a:t>                      ESTUDIO INDEPENDIENTE</a:t>
            </a:r>
          </a:p>
          <a:p>
            <a:pPr lvl="0" algn="just">
              <a:lnSpc>
                <a:spcPct val="115000"/>
              </a:lnSpc>
              <a:spcAft>
                <a:spcPts val="0"/>
              </a:spcAft>
            </a:pPr>
            <a:r>
              <a:rPr lang="es-ES" sz="2400" dirty="0" smtClean="0">
                <a:latin typeface="Arial" panose="020B0604020202020204" pitchFamily="34" charset="0"/>
                <a:ea typeface="Calibri" panose="020F0502020204030204" pitchFamily="34" charset="0"/>
                <a:cs typeface="Times New Roman" panose="02020603050405020304" pitchFamily="18" charset="0"/>
              </a:rPr>
              <a:t>A su juicio que entiendes por imperativo ecológico?</a:t>
            </a:r>
          </a:p>
          <a:p>
            <a:pPr lvl="0" algn="just">
              <a:lnSpc>
                <a:spcPct val="115000"/>
              </a:lnSpc>
              <a:spcAft>
                <a:spcPts val="0"/>
              </a:spcAft>
            </a:pPr>
            <a:r>
              <a:rPr lang="es-ES" sz="2400" dirty="0" smtClean="0">
                <a:latin typeface="Arial" panose="020B0604020202020204" pitchFamily="34" charset="0"/>
                <a:ea typeface="Calibri" panose="020F0502020204030204" pitchFamily="34" charset="0"/>
                <a:cs typeface="Times New Roman" panose="02020603050405020304" pitchFamily="18" charset="0"/>
              </a:rPr>
              <a:t>Cuáles son los sistemas ecológicos relacionados con la actividad física y el deporte?</a:t>
            </a:r>
          </a:p>
          <a:p>
            <a:pPr lvl="0" algn="just">
              <a:lnSpc>
                <a:spcPct val="115000"/>
              </a:lnSpc>
              <a:spcAft>
                <a:spcPts val="0"/>
              </a:spcAft>
            </a:pPr>
            <a:r>
              <a:rPr lang="es-ES" sz="2400" dirty="0" smtClean="0">
                <a:latin typeface="Arial" panose="020B0604020202020204" pitchFamily="34" charset="0"/>
                <a:ea typeface="Calibri" panose="020F0502020204030204" pitchFamily="34" charset="0"/>
                <a:cs typeface="Times New Roman" panose="02020603050405020304" pitchFamily="18" charset="0"/>
              </a:rPr>
              <a:t>Argumente la relación dialéctica hombre- naturaleza-sociedad.</a:t>
            </a:r>
          </a:p>
          <a:p>
            <a:pPr lvl="0" algn="just">
              <a:lnSpc>
                <a:spcPct val="115000"/>
              </a:lnSpc>
              <a:spcAft>
                <a:spcPts val="0"/>
              </a:spcAft>
            </a:pPr>
            <a:r>
              <a:rPr lang="es-ES" sz="2400" b="1" dirty="0" smtClean="0">
                <a:latin typeface="Arial" panose="020B0604020202020204" pitchFamily="34" charset="0"/>
                <a:ea typeface="Calibri" panose="020F0502020204030204" pitchFamily="34" charset="0"/>
                <a:cs typeface="Times New Roman" panose="02020603050405020304" pitchFamily="18" charset="0"/>
              </a:rPr>
              <a:t>Bibliografía:</a:t>
            </a:r>
          </a:p>
          <a:p>
            <a:pPr algn="just">
              <a:lnSpc>
                <a:spcPct val="115000"/>
              </a:lnSpc>
            </a:pPr>
            <a:r>
              <a:rPr lang="es-MX" altLang="ko-KR" sz="2400" dirty="0" smtClean="0">
                <a:latin typeface="Arial" pitchFamily="34" charset="0"/>
                <a:ea typeface="Malgun Gothic" pitchFamily="34" charset="-127"/>
                <a:cs typeface="Arial" pitchFamily="34" charset="0"/>
              </a:rPr>
              <a:t>Colectivo </a:t>
            </a:r>
            <a:r>
              <a:rPr lang="es-MX" altLang="ko-KR" sz="2400" dirty="0">
                <a:latin typeface="Arial" pitchFamily="34" charset="0"/>
                <a:ea typeface="Malgun Gothic" pitchFamily="34" charset="-127"/>
                <a:cs typeface="Arial" pitchFamily="34" charset="0"/>
              </a:rPr>
              <a:t>de autores: Lecciones de FML T-1,  Editorial  Félix </a:t>
            </a:r>
            <a:r>
              <a:rPr lang="es-MX" altLang="ko-KR" sz="2400" dirty="0" smtClean="0">
                <a:latin typeface="Arial" pitchFamily="34" charset="0"/>
                <a:ea typeface="Malgun Gothic" pitchFamily="34" charset="-127"/>
                <a:cs typeface="Arial" pitchFamily="34" charset="0"/>
              </a:rPr>
              <a:t>Varela.</a:t>
            </a:r>
          </a:p>
          <a:p>
            <a:pPr algn="just">
              <a:lnSpc>
                <a:spcPct val="115000"/>
              </a:lnSpc>
            </a:pPr>
            <a:r>
              <a:rPr lang="es-MX" altLang="ko-KR" sz="2400" dirty="0" smtClean="0">
                <a:latin typeface="Arial" pitchFamily="34" charset="0"/>
                <a:ea typeface="Malgun Gothic" pitchFamily="34" charset="-127"/>
                <a:cs typeface="Arial" pitchFamily="34" charset="0"/>
              </a:rPr>
              <a:t>Diccionario de la lengua materna.</a:t>
            </a:r>
          </a:p>
          <a:p>
            <a:pPr algn="just">
              <a:lnSpc>
                <a:spcPct val="115000"/>
              </a:lnSpc>
            </a:pPr>
            <a:r>
              <a:rPr lang="es-MX" altLang="ko-KR" sz="2400" dirty="0" smtClean="0">
                <a:latin typeface="Arial" pitchFamily="34" charset="0"/>
                <a:ea typeface="Malgun Gothic" pitchFamily="34" charset="-127"/>
                <a:cs typeface="Arial" pitchFamily="34" charset="0"/>
              </a:rPr>
              <a:t>Diccionario filosófico.</a:t>
            </a:r>
          </a:p>
          <a:p>
            <a:pPr algn="just">
              <a:lnSpc>
                <a:spcPct val="115000"/>
              </a:lnSpc>
            </a:pPr>
            <a:r>
              <a:rPr lang="es-MX" altLang="ko-KR" sz="2400" dirty="0" smtClean="0">
                <a:latin typeface="Arial" pitchFamily="34" charset="0"/>
                <a:ea typeface="Malgun Gothic" pitchFamily="34" charset="-127"/>
                <a:cs typeface="Arial" pitchFamily="34" charset="0"/>
              </a:rPr>
              <a:t>Búsquedas virtuales, Ecured, Wikipedia, etc.</a:t>
            </a:r>
            <a:endParaRPr lang="es-ES" altLang="ko-KR" sz="2400" dirty="0">
              <a:latin typeface="Arial" pitchFamily="34" charset="0"/>
              <a:cs typeface="Arial" pitchFamily="34" charset="0"/>
            </a:endParaRPr>
          </a:p>
          <a:p>
            <a:pPr lvl="0" algn="just">
              <a:lnSpc>
                <a:spcPct val="115000"/>
              </a:lnSpc>
              <a:spcAft>
                <a:spcPts val="0"/>
              </a:spcAft>
            </a:pPr>
            <a:endParaRPr lang="es-ES" sz="2800" b="1" dirty="0" smtClean="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endParaRPr lang="es-ES" sz="2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860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260350"/>
            <a:ext cx="8675687" cy="1008063"/>
          </a:xfrm>
        </p:spPr>
        <p:txBody>
          <a:bodyPr/>
          <a:lstStyle/>
          <a:p>
            <a:pPr eaLnBrk="1" hangingPunct="1"/>
            <a:r>
              <a:rPr lang="es-ES_tradnl" sz="2900" b="1" u="sng" smtClean="0">
                <a:solidFill>
                  <a:schemeClr val="tx1"/>
                </a:solidFill>
                <a:latin typeface="Times New Roman" pitchFamily="18" charset="0"/>
              </a:rPr>
              <a:t>Limitaciones fundamentales de las concepciones premarxistas acerca el desarrollo social</a:t>
            </a:r>
            <a:endParaRPr lang="es-ES_tradnl" sz="2900" b="1" smtClean="0">
              <a:solidFill>
                <a:schemeClr val="tx1"/>
              </a:solidFill>
              <a:latin typeface="Times New Roman" pitchFamily="18" charset="0"/>
            </a:endParaRPr>
          </a:p>
        </p:txBody>
      </p:sp>
      <p:sp>
        <p:nvSpPr>
          <p:cNvPr id="10243" name="Rectangle 3"/>
          <p:cNvSpPr>
            <a:spLocks noGrp="1" noChangeArrowheads="1"/>
          </p:cNvSpPr>
          <p:nvPr>
            <p:ph type="body" idx="1"/>
          </p:nvPr>
        </p:nvSpPr>
        <p:spPr>
          <a:xfrm>
            <a:off x="250824" y="1484313"/>
            <a:ext cx="8536017" cy="5087959"/>
          </a:xfrm>
        </p:spPr>
        <p:txBody>
          <a:bodyPr/>
          <a:lstStyle/>
          <a:p>
            <a:pPr marL="609600" indent="-609600" algn="just" eaLnBrk="1" hangingPunct="1">
              <a:buClr>
                <a:srgbClr val="A50021"/>
              </a:buClr>
              <a:buFont typeface="Wingdings" pitchFamily="2" charset="2"/>
              <a:buNone/>
            </a:pPr>
            <a:r>
              <a:rPr lang="es-ES" sz="2600" dirty="0" smtClean="0">
                <a:latin typeface="Times New Roman" pitchFamily="18" charset="0"/>
              </a:rPr>
              <a:t>      </a:t>
            </a:r>
            <a:r>
              <a:rPr lang="es-ES" b="1" dirty="0" smtClean="0">
                <a:latin typeface="Times New Roman" pitchFamily="18" charset="0"/>
              </a:rPr>
              <a:t>“En el mejor de los casos, estas teorías sólo consideraban los móviles ideológicos de la actividad histórica de los hombres, sin investigar el origen de estos móviles, </a:t>
            </a:r>
            <a:r>
              <a:rPr lang="es-ES" b="1" dirty="0" smtClean="0">
                <a:solidFill>
                  <a:srgbClr val="FF0000"/>
                </a:solidFill>
                <a:latin typeface="Times New Roman" pitchFamily="18" charset="0"/>
              </a:rPr>
              <a:t>sin percibir las leyes objetivas que originan el desarrollo del sistema de las relaciones sociales, sin advertir las raíces de estas relaciones en el grado de progreso de la producción material</a:t>
            </a:r>
            <a:r>
              <a:rPr lang="es-ES" dirty="0" smtClean="0">
                <a:latin typeface="Times New Roman" pitchFamily="18" charset="0"/>
              </a:rPr>
              <a:t>.”</a:t>
            </a:r>
          </a:p>
          <a:p>
            <a:pPr marL="609600" indent="-609600" algn="just" eaLnBrk="1" hangingPunct="1">
              <a:buClr>
                <a:srgbClr val="A50021"/>
              </a:buClr>
              <a:buFont typeface="Wingdings" pitchFamily="2" charset="2"/>
              <a:buNone/>
            </a:pPr>
            <a:r>
              <a:rPr lang="es-ES" sz="2100" dirty="0" smtClean="0">
                <a:latin typeface="Times New Roman" pitchFamily="18" charset="0"/>
              </a:rPr>
              <a:t>                                                             </a:t>
            </a:r>
            <a:r>
              <a:rPr lang="es-ES" sz="2100" b="1" dirty="0" smtClean="0">
                <a:latin typeface="Times New Roman" pitchFamily="18" charset="0"/>
              </a:rPr>
              <a:t>Lenin “Karl Marx”</a:t>
            </a:r>
            <a:r>
              <a:rPr lang="es-ES" sz="2100" dirty="0" smtClean="0">
                <a:latin typeface="Times New Roman" pitchFamily="18" charset="0"/>
              </a:rPr>
              <a:t> </a:t>
            </a:r>
          </a:p>
          <a:p>
            <a:pPr marL="609600" indent="-609600" eaLnBrk="1" hangingPunct="1">
              <a:buFont typeface="Wingdings" pitchFamily="2" charset="2"/>
              <a:buNone/>
            </a:pPr>
            <a:endParaRPr lang="es-ES_tradnl" sz="2100" dirty="0" smtClean="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diamond(in)">
                                      <p:cBhvr>
                                        <p:cTn id="7" dur="1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calcmode="lin" valueType="num">
                                      <p:cBhvr>
                                        <p:cTn id="12" dur="5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1024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p:cTn id="19" dur="500" fill="hold"/>
                                        <p:tgtEl>
                                          <p:spTgt spid="1024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1024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304800"/>
            <a:ext cx="8110537" cy="1052513"/>
          </a:xfrm>
        </p:spPr>
        <p:txBody>
          <a:bodyPr/>
          <a:lstStyle/>
          <a:p>
            <a:pPr algn="ctr">
              <a:defRPr/>
            </a:pPr>
            <a:r>
              <a:rPr lang="es-ES" sz="4000" dirty="0" smtClean="0">
                <a:latin typeface="Arial Black" pitchFamily="34" charset="0"/>
              </a:rPr>
              <a:t>FILOSOFÍA MARXISTA</a:t>
            </a:r>
            <a:endParaRPr lang="es-ES" sz="4000" dirty="0">
              <a:latin typeface="Arial Black" pitchFamily="34" charset="0"/>
            </a:endParaRPr>
          </a:p>
        </p:txBody>
      </p:sp>
      <p:sp>
        <p:nvSpPr>
          <p:cNvPr id="3" name="2 Marcador de contenido"/>
          <p:cNvSpPr>
            <a:spLocks noGrp="1"/>
          </p:cNvSpPr>
          <p:nvPr>
            <p:ph idx="1"/>
          </p:nvPr>
        </p:nvSpPr>
        <p:spPr>
          <a:xfrm>
            <a:off x="214282" y="1600200"/>
            <a:ext cx="8715436" cy="4525963"/>
          </a:xfrm>
        </p:spPr>
        <p:style>
          <a:lnRef idx="2">
            <a:schemeClr val="accent2"/>
          </a:lnRef>
          <a:fillRef idx="1">
            <a:schemeClr val="lt1"/>
          </a:fillRef>
          <a:effectRef idx="0">
            <a:schemeClr val="accent2"/>
          </a:effectRef>
          <a:fontRef idx="minor">
            <a:schemeClr val="dk1"/>
          </a:fontRef>
        </p:style>
        <p:txBody>
          <a:bodyPr/>
          <a:lstStyle/>
          <a:p>
            <a:pPr algn="just">
              <a:defRPr/>
            </a:pPr>
            <a:r>
              <a:rPr lang="es-ES" dirty="0" smtClean="0">
                <a:latin typeface="Arial Black" pitchFamily="34" charset="0"/>
              </a:rPr>
              <a:t>SUPERA EL CARÁCTER CONTEMPLATIVO DE TODO EL MATERIALISMO ANTERIOR</a:t>
            </a:r>
          </a:p>
          <a:p>
            <a:pPr algn="just">
              <a:defRPr/>
            </a:pPr>
            <a:r>
              <a:rPr lang="es-ES" dirty="0" smtClean="0">
                <a:latin typeface="Arial Black" pitchFamily="34" charset="0"/>
              </a:rPr>
              <a:t>DESARROLLA LA DIALÉCTICA SOBRE BASES MATERIALISTA</a:t>
            </a:r>
          </a:p>
          <a:p>
            <a:pPr algn="just">
              <a:defRPr/>
            </a:pPr>
            <a:r>
              <a:rPr lang="es-ES" dirty="0" smtClean="0">
                <a:latin typeface="Arial Black" pitchFamily="34" charset="0"/>
              </a:rPr>
              <a:t>APORTE FUNDAMENTAL: LA CONCEPCIÓN MATERIALISTA DE LA HISTORIA</a:t>
            </a:r>
            <a:endParaRPr lang="es-ES" dirty="0">
              <a:latin typeface="Arial Black"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s-ES" b="1" u="sng" smtClean="0">
                <a:solidFill>
                  <a:schemeClr val="tx1"/>
                </a:solidFill>
                <a:latin typeface="Times New Roman" pitchFamily="18" charset="0"/>
              </a:rPr>
              <a:t>Concepción:</a:t>
            </a:r>
          </a:p>
        </p:txBody>
      </p:sp>
      <p:sp>
        <p:nvSpPr>
          <p:cNvPr id="23555" name="Rectangle 3"/>
          <p:cNvSpPr>
            <a:spLocks noGrp="1" noChangeArrowheads="1"/>
          </p:cNvSpPr>
          <p:nvPr>
            <p:ph type="body" idx="1"/>
          </p:nvPr>
        </p:nvSpPr>
        <p:spPr>
          <a:xfrm>
            <a:off x="323850" y="1600200"/>
            <a:ext cx="8496300" cy="4525963"/>
          </a:xfrm>
        </p:spPr>
        <p:txBody>
          <a:bodyPr/>
          <a:lstStyle/>
          <a:p>
            <a:pPr marL="609600" indent="-609600" eaLnBrk="1" hangingPunct="1">
              <a:buFont typeface="Wingdings" pitchFamily="2" charset="2"/>
              <a:buNone/>
            </a:pPr>
            <a:r>
              <a:rPr lang="es-ES" sz="3400" smtClean="0">
                <a:solidFill>
                  <a:srgbClr val="A50021"/>
                </a:solidFill>
                <a:latin typeface="Times New Roman" pitchFamily="18" charset="0"/>
              </a:rPr>
              <a:t>     </a:t>
            </a:r>
            <a:r>
              <a:rPr lang="es-ES" sz="3900" smtClean="0">
                <a:latin typeface="Times New Roman" pitchFamily="18" charset="0"/>
              </a:rPr>
              <a:t>Conjunto de principios, opiniones y convicciones que determinan la línea de actividad y la actitud que hacia la realidad mantiene un individuo, grupo social, clase o la sociedad en su conjunto</a:t>
            </a:r>
          </a:p>
          <a:p>
            <a:pPr marL="609600" indent="-609600" algn="ctr" eaLnBrk="1" hangingPunct="1">
              <a:buFont typeface="Wingdings" pitchFamily="2" charset="2"/>
              <a:buNone/>
            </a:pPr>
            <a:r>
              <a:rPr lang="es-ES" sz="3400" smtClean="0">
                <a:latin typeface="Times New Roman" pitchFamily="18" charset="0"/>
              </a:rPr>
              <a:t>                    </a:t>
            </a:r>
            <a:r>
              <a:rPr lang="es-ES" sz="2100" smtClean="0">
                <a:latin typeface="Times New Roman" pitchFamily="18" charset="0"/>
              </a:rPr>
              <a:t>Tomado diccionario filosófico.Editorial progreso,pág 77</a:t>
            </a:r>
            <a:endParaRPr lang="en-US" sz="2100" smtClean="0">
              <a:latin typeface="Times New Roman" pitchFamily="18" charset="0"/>
            </a:endParaRPr>
          </a:p>
          <a:p>
            <a:pPr marL="609600" indent="-609600" algn="ctr" eaLnBrk="1" hangingPunct="1">
              <a:buFont typeface="Wingdings" pitchFamily="2" charset="2"/>
              <a:buNone/>
            </a:pPr>
            <a:endParaRPr lang="es-ES" sz="2100" smtClean="0">
              <a:solidFill>
                <a:srgbClr val="A50021"/>
              </a:solidFill>
              <a:latin typeface="Times New Roman" pitchFamily="18" charset="0"/>
            </a:endParaRPr>
          </a:p>
          <a:p>
            <a:pPr marL="609600" indent="-609600" algn="ctr" eaLnBrk="1" hangingPunct="1">
              <a:buFont typeface="Wingdings" pitchFamily="2" charset="2"/>
              <a:buNone/>
            </a:pPr>
            <a:endParaRPr lang="es-ES" sz="2100" smtClean="0">
              <a:solidFill>
                <a:srgbClr val="A50021"/>
              </a:solidFill>
              <a:latin typeface="Times New Roman" pitchFamily="18" charset="0"/>
            </a:endParaRPr>
          </a:p>
          <a:p>
            <a:pPr marL="609600" indent="-609600" eaLnBrk="1" hangingPunct="1">
              <a:buFontTx/>
              <a:buAutoNum type="arabicPeriod"/>
            </a:pPr>
            <a:endParaRPr lang="es-ES" sz="3400" smtClean="0">
              <a:solidFill>
                <a:srgbClr val="A50021"/>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amond(in)">
                                      <p:cBhvr>
                                        <p:cTn id="7" dur="2000"/>
                                        <p:tgtEl>
                                          <p:spTgt spid="23554"/>
                                        </p:tgtEl>
                                      </p:cBhvr>
                                    </p:animEffect>
                                  </p:childTnLst>
                                </p:cTn>
                              </p:par>
                            </p:childTnLst>
                          </p:cTn>
                        </p:par>
                        <p:par>
                          <p:cTn id="8" fill="hold">
                            <p:stCondLst>
                              <p:cond delay="2000"/>
                            </p:stCondLst>
                            <p:childTnLst>
                              <p:par>
                                <p:cTn id="9" presetID="55" presetClass="entr" presetSubtype="0" fill="hold" nodeType="afterEffect">
                                  <p:stCondLst>
                                    <p:cond delay="0"/>
                                  </p:stCondLst>
                                  <p:childTnLst>
                                    <p:set>
                                      <p:cBhvr>
                                        <p:cTn id="10" dur="1" fill="hold">
                                          <p:stCondLst>
                                            <p:cond delay="0"/>
                                          </p:stCondLst>
                                        </p:cTn>
                                        <p:tgtEl>
                                          <p:spTgt spid="23555">
                                            <p:txEl>
                                              <p:pRg st="0" end="0"/>
                                            </p:txEl>
                                          </p:spTgt>
                                        </p:tgtEl>
                                        <p:attrNameLst>
                                          <p:attrName>style.visibility</p:attrName>
                                        </p:attrNameLst>
                                      </p:cBhvr>
                                      <p:to>
                                        <p:strVal val="visible"/>
                                      </p:to>
                                    </p:set>
                                    <p:anim calcmode="lin" valueType="num">
                                      <p:cBhvr>
                                        <p:cTn id="11" dur="1000" fill="hold"/>
                                        <p:tgtEl>
                                          <p:spTgt spid="23555">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23555">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23555">
                                            <p:txEl>
                                              <p:pRg st="0" end="0"/>
                                            </p:txEl>
                                          </p:spTgt>
                                        </p:tgtEl>
                                      </p:cBhvr>
                                    </p:animEffect>
                                  </p:childTnLst>
                                </p:cTn>
                              </p:par>
                            </p:childTnLst>
                          </p:cTn>
                        </p:par>
                        <p:par>
                          <p:cTn id="14" fill="hold">
                            <p:stCondLst>
                              <p:cond delay="3000"/>
                            </p:stCondLst>
                            <p:childTnLst>
                              <p:par>
                                <p:cTn id="15" presetID="55" presetClass="entr" presetSubtype="0" fill="hold" nodeType="after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 calcmode="lin" valueType="num">
                                      <p:cBhvr>
                                        <p:cTn id="17" dur="1000" fill="hold"/>
                                        <p:tgtEl>
                                          <p:spTgt spid="23555">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23555">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285750" y="260350"/>
            <a:ext cx="6786563" cy="5976938"/>
          </a:xfrm>
        </p:spPr>
        <p:txBody>
          <a:bodyPr/>
          <a:lstStyle/>
          <a:p>
            <a:pPr eaLnBrk="1" hangingPunct="1">
              <a:buFont typeface="Wingdings" pitchFamily="2" charset="2"/>
              <a:buNone/>
              <a:defRPr/>
            </a:pPr>
            <a:r>
              <a:rPr lang="es-ES" sz="2000" dirty="0" smtClean="0">
                <a:effectLst>
                  <a:outerShdw blurRad="38100" dist="38100" dir="2700000" algn="tl">
                    <a:srgbClr val="C0C0C0"/>
                  </a:outerShdw>
                </a:effectLst>
                <a:latin typeface="Arial Black" pitchFamily="34" charset="0"/>
              </a:rPr>
              <a:t>“</a:t>
            </a:r>
            <a:r>
              <a:rPr lang="es-ES" sz="2000" dirty="0" smtClean="0">
                <a:latin typeface="Arial Black" pitchFamily="34" charset="0"/>
              </a:rPr>
              <a:t>Las premisas de que partimos son los</a:t>
            </a:r>
          </a:p>
          <a:p>
            <a:pPr eaLnBrk="1" hangingPunct="1">
              <a:buFont typeface="Wingdings" pitchFamily="2" charset="2"/>
              <a:buNone/>
              <a:defRPr/>
            </a:pPr>
            <a:r>
              <a:rPr lang="es-ES" sz="2000" dirty="0" smtClean="0">
                <a:latin typeface="Arial Black" pitchFamily="34" charset="0"/>
              </a:rPr>
              <a:t>individuos reales, su acción y sus condiciones</a:t>
            </a:r>
          </a:p>
          <a:p>
            <a:pPr eaLnBrk="1" hangingPunct="1">
              <a:buFont typeface="Wingdings" pitchFamily="2" charset="2"/>
              <a:buNone/>
              <a:defRPr/>
            </a:pPr>
            <a:r>
              <a:rPr lang="es-ES" sz="2000" dirty="0" smtClean="0">
                <a:latin typeface="Arial Black" pitchFamily="34" charset="0"/>
              </a:rPr>
              <a:t>materiales de vida, tanto aquellas con que se</a:t>
            </a:r>
          </a:p>
          <a:p>
            <a:pPr eaLnBrk="1" hangingPunct="1">
              <a:buFont typeface="Wingdings" pitchFamily="2" charset="2"/>
              <a:buNone/>
              <a:defRPr/>
            </a:pPr>
            <a:r>
              <a:rPr lang="es-ES" sz="2000" dirty="0" smtClean="0">
                <a:latin typeface="Arial Black" pitchFamily="34" charset="0"/>
              </a:rPr>
              <a:t>han encontrado como las engendradas por su</a:t>
            </a:r>
          </a:p>
          <a:p>
            <a:pPr eaLnBrk="1" hangingPunct="1">
              <a:buFont typeface="Wingdings" pitchFamily="2" charset="2"/>
              <a:buNone/>
              <a:defRPr/>
            </a:pPr>
            <a:r>
              <a:rPr lang="es-ES" sz="2000" dirty="0" smtClean="0">
                <a:latin typeface="Arial Black" pitchFamily="34" charset="0"/>
              </a:rPr>
              <a:t>propia acción.</a:t>
            </a:r>
          </a:p>
          <a:p>
            <a:pPr eaLnBrk="1" hangingPunct="1">
              <a:buFont typeface="Wingdings" pitchFamily="2" charset="2"/>
              <a:buNone/>
              <a:defRPr/>
            </a:pPr>
            <a:r>
              <a:rPr lang="es-ES" sz="2000" dirty="0" smtClean="0">
                <a:latin typeface="Arial Black" pitchFamily="34" charset="0"/>
              </a:rPr>
              <a:t>La primera premisa de toda historia humana es</a:t>
            </a:r>
          </a:p>
          <a:p>
            <a:pPr eaLnBrk="1" hangingPunct="1">
              <a:buFont typeface="Wingdings" pitchFamily="2" charset="2"/>
              <a:buNone/>
              <a:defRPr/>
            </a:pPr>
            <a:r>
              <a:rPr lang="es-ES" sz="2000" dirty="0" smtClean="0">
                <a:latin typeface="Arial Black" pitchFamily="34" charset="0"/>
              </a:rPr>
              <a:t>la existencia de individuos humanos vivientes,</a:t>
            </a:r>
          </a:p>
          <a:p>
            <a:pPr eaLnBrk="1" hangingPunct="1">
              <a:buFont typeface="Wingdings" pitchFamily="2" charset="2"/>
              <a:buNone/>
              <a:defRPr/>
            </a:pPr>
            <a:r>
              <a:rPr lang="es-ES" sz="2000" dirty="0" smtClean="0">
                <a:latin typeface="Arial Black" pitchFamily="34" charset="0"/>
              </a:rPr>
              <a:t>su organización corpórea y su comportamiento</a:t>
            </a:r>
          </a:p>
          <a:p>
            <a:pPr eaLnBrk="1" hangingPunct="1">
              <a:buFont typeface="Wingdings" pitchFamily="2" charset="2"/>
              <a:buNone/>
              <a:defRPr/>
            </a:pPr>
            <a:r>
              <a:rPr lang="es-ES" sz="2000" dirty="0" smtClean="0">
                <a:latin typeface="Arial Black" pitchFamily="34" charset="0"/>
              </a:rPr>
              <a:t>hacia el resto de la naturaleza.</a:t>
            </a:r>
          </a:p>
          <a:p>
            <a:pPr eaLnBrk="1" hangingPunct="1">
              <a:buFont typeface="Wingdings" pitchFamily="2" charset="2"/>
              <a:buNone/>
              <a:defRPr/>
            </a:pPr>
            <a:r>
              <a:rPr lang="es-ES" sz="2000" dirty="0" smtClean="0">
                <a:latin typeface="Arial Black" pitchFamily="34" charset="0"/>
              </a:rPr>
              <a:t>El hombre se diferencia de los animales a</a:t>
            </a:r>
          </a:p>
          <a:p>
            <a:pPr eaLnBrk="1" hangingPunct="1">
              <a:buFont typeface="Wingdings" pitchFamily="2" charset="2"/>
              <a:buNone/>
              <a:defRPr/>
            </a:pPr>
            <a:r>
              <a:rPr lang="es-ES" sz="2000" dirty="0" smtClean="0">
                <a:latin typeface="Arial Black" pitchFamily="34" charset="0"/>
              </a:rPr>
              <a:t>partir  del momento en que comienza a</a:t>
            </a:r>
          </a:p>
          <a:p>
            <a:pPr eaLnBrk="1" hangingPunct="1">
              <a:buFont typeface="Wingdings" pitchFamily="2" charset="2"/>
              <a:buNone/>
              <a:defRPr/>
            </a:pPr>
            <a:r>
              <a:rPr lang="es-ES" sz="2000" dirty="0" smtClean="0">
                <a:latin typeface="Arial Black" pitchFamily="34" charset="0"/>
              </a:rPr>
              <a:t>producir sus medios de vida. Al producir sus</a:t>
            </a:r>
          </a:p>
          <a:p>
            <a:pPr eaLnBrk="1" hangingPunct="1">
              <a:buFont typeface="Wingdings" pitchFamily="2" charset="2"/>
              <a:buNone/>
              <a:defRPr/>
            </a:pPr>
            <a:r>
              <a:rPr lang="es-ES" sz="2000" dirty="0" smtClean="0">
                <a:latin typeface="Arial Black" pitchFamily="34" charset="0"/>
              </a:rPr>
              <a:t>medios de vida, el hombre produce</a:t>
            </a:r>
          </a:p>
          <a:p>
            <a:pPr eaLnBrk="1" hangingPunct="1">
              <a:buFont typeface="Wingdings" pitchFamily="2" charset="2"/>
              <a:buNone/>
              <a:defRPr/>
            </a:pPr>
            <a:r>
              <a:rPr lang="es-ES" sz="2000" dirty="0" smtClean="0">
                <a:latin typeface="Arial Black" pitchFamily="34" charset="0"/>
              </a:rPr>
              <a:t>indirectamente su propia vida material.”         </a:t>
            </a:r>
          </a:p>
          <a:p>
            <a:pPr eaLnBrk="1" hangingPunct="1">
              <a:buFont typeface="Wingdings" pitchFamily="2" charset="2"/>
              <a:buNone/>
              <a:defRPr/>
            </a:pPr>
            <a:endParaRPr lang="es-ES" sz="2000" dirty="0" smtClean="0">
              <a:latin typeface="Arial Black" pitchFamily="34" charset="0"/>
            </a:endParaRPr>
          </a:p>
          <a:p>
            <a:pPr eaLnBrk="1" hangingPunct="1">
              <a:buFont typeface="Wingdings" pitchFamily="2" charset="2"/>
              <a:buNone/>
              <a:defRPr/>
            </a:pPr>
            <a:r>
              <a:rPr lang="es-ES" sz="2000" dirty="0" smtClean="0">
                <a:latin typeface="Arial Black" pitchFamily="34" charset="0"/>
              </a:rPr>
              <a:t>        </a:t>
            </a:r>
            <a:r>
              <a:rPr lang="es-ES" sz="2000" dirty="0" smtClean="0">
                <a:latin typeface="Times New Roman" pitchFamily="18" charset="0"/>
              </a:rPr>
              <a:t>Carlos Marx, Engels, F, Ideología Alemana. (Pág. 16)</a:t>
            </a:r>
          </a:p>
          <a:p>
            <a:pPr algn="r" eaLnBrk="1" hangingPunct="1">
              <a:defRPr/>
            </a:pPr>
            <a:endParaRPr lang="es-ES" sz="1900" dirty="0" smtClean="0">
              <a:solidFill>
                <a:srgbClr val="A50021"/>
              </a:solidFill>
              <a:effectLst>
                <a:outerShdw blurRad="38100" dist="38100" dir="2700000" algn="tl">
                  <a:srgbClr val="C0C0C0"/>
                </a:outerShdw>
              </a:effectLst>
              <a:latin typeface="Times New Roman" pitchFamily="18" charset="0"/>
            </a:endParaRPr>
          </a:p>
          <a:p>
            <a:pPr eaLnBrk="1" hangingPunct="1">
              <a:defRPr/>
            </a:pPr>
            <a:endParaRPr lang="es-ES_tradnl" sz="2600" dirty="0" smtClean="0">
              <a:solidFill>
                <a:srgbClr val="A50021"/>
              </a:solidFill>
              <a:latin typeface="Times New Roman" pitchFamily="18" charset="0"/>
            </a:endParaRPr>
          </a:p>
        </p:txBody>
      </p:sp>
      <p:pic>
        <p:nvPicPr>
          <p:cNvPr id="3" name="Picture 5"/>
          <p:cNvPicPr>
            <a:picLocks noChangeAspect="1" noChangeArrowheads="1"/>
          </p:cNvPicPr>
          <p:nvPr/>
        </p:nvPicPr>
        <p:blipFill>
          <a:blip r:embed="rId2"/>
          <a:srcRect t="9796" r="10402" b="9361"/>
          <a:stretch>
            <a:fillRect/>
          </a:stretch>
        </p:blipFill>
        <p:spPr bwMode="auto">
          <a:xfrm>
            <a:off x="7072313" y="285750"/>
            <a:ext cx="1857375" cy="2928938"/>
          </a:xfrm>
          <a:prstGeom prst="rect">
            <a:avLst/>
          </a:prstGeom>
          <a:noFill/>
          <a:ln w="9525">
            <a:noFill/>
            <a:miter lim="800000"/>
            <a:headEnd/>
            <a:tailEnd/>
          </a:ln>
        </p:spPr>
      </p:pic>
      <p:pic>
        <p:nvPicPr>
          <p:cNvPr id="4" name="Picture 4"/>
          <p:cNvPicPr>
            <a:picLocks noChangeAspect="1" noChangeArrowheads="1"/>
          </p:cNvPicPr>
          <p:nvPr/>
        </p:nvPicPr>
        <p:blipFill>
          <a:blip r:embed="rId3"/>
          <a:srcRect b="9462"/>
          <a:stretch>
            <a:fillRect/>
          </a:stretch>
        </p:blipFill>
        <p:spPr bwMode="auto">
          <a:xfrm>
            <a:off x="7072313" y="3209925"/>
            <a:ext cx="2071687" cy="28622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additive="base">
                                        <p:cTn id="7" dur="10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69635">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 calcmode="lin" valueType="num">
                                      <p:cBhvr additive="base">
                                        <p:cTn id="12" dur="10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69635">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 calcmode="lin" valueType="num">
                                      <p:cBhvr additive="base">
                                        <p:cTn id="17" dur="10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69635">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69635">
                                            <p:txEl>
                                              <p:pRg st="3" end="3"/>
                                            </p:txEl>
                                          </p:spTgt>
                                        </p:tgtEl>
                                        <p:attrNameLst>
                                          <p:attrName>style.visibility</p:attrName>
                                        </p:attrNameLst>
                                      </p:cBhvr>
                                      <p:to>
                                        <p:strVal val="visible"/>
                                      </p:to>
                                    </p:set>
                                    <p:anim calcmode="lin" valueType="num">
                                      <p:cBhvr additive="base">
                                        <p:cTn id="22" dur="10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69635">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anim calcmode="lin" valueType="num">
                                      <p:cBhvr additive="base">
                                        <p:cTn id="27" dur="1000" fill="hold"/>
                                        <p:tgtEl>
                                          <p:spTgt spid="69635">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696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9635">
                                            <p:txEl>
                                              <p:pRg st="5" end="5"/>
                                            </p:txEl>
                                          </p:spTgt>
                                        </p:tgtEl>
                                        <p:attrNameLst>
                                          <p:attrName>style.visibility</p:attrName>
                                        </p:attrNameLst>
                                      </p:cBhvr>
                                      <p:to>
                                        <p:strVal val="visible"/>
                                      </p:to>
                                    </p:set>
                                    <p:anim calcmode="lin" valueType="num">
                                      <p:cBhvr additive="base">
                                        <p:cTn id="33" dur="1000" fill="hold"/>
                                        <p:tgtEl>
                                          <p:spTgt spid="69635">
                                            <p:txEl>
                                              <p:pRg st="5" end="5"/>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696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69635">
                                            <p:txEl>
                                              <p:pRg st="6" end="6"/>
                                            </p:txEl>
                                          </p:spTgt>
                                        </p:tgtEl>
                                        <p:attrNameLst>
                                          <p:attrName>style.visibility</p:attrName>
                                        </p:attrNameLst>
                                      </p:cBhvr>
                                      <p:to>
                                        <p:strVal val="visible"/>
                                      </p:to>
                                    </p:set>
                                    <p:anim calcmode="lin" valueType="num">
                                      <p:cBhvr additive="base">
                                        <p:cTn id="39" dur="1000" fill="hold"/>
                                        <p:tgtEl>
                                          <p:spTgt spid="69635">
                                            <p:txEl>
                                              <p:pRg st="6" end="6"/>
                                            </p:txEl>
                                          </p:spTgt>
                                        </p:tgtEl>
                                        <p:attrNameLst>
                                          <p:attrName>ppt_x</p:attrName>
                                        </p:attrNameLst>
                                      </p:cBhvr>
                                      <p:tavLst>
                                        <p:tav tm="0">
                                          <p:val>
                                            <p:strVal val="0-#ppt_w/2"/>
                                          </p:val>
                                        </p:tav>
                                        <p:tav tm="100000">
                                          <p:val>
                                            <p:strVal val="#ppt_x"/>
                                          </p:val>
                                        </p:tav>
                                      </p:tavLst>
                                    </p:anim>
                                    <p:anim calcmode="lin" valueType="num">
                                      <p:cBhvr additive="base">
                                        <p:cTn id="40" dur="1000" fill="hold"/>
                                        <p:tgtEl>
                                          <p:spTgt spid="6963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69635">
                                            <p:txEl>
                                              <p:pRg st="7" end="7"/>
                                            </p:txEl>
                                          </p:spTgt>
                                        </p:tgtEl>
                                        <p:attrNameLst>
                                          <p:attrName>style.visibility</p:attrName>
                                        </p:attrNameLst>
                                      </p:cBhvr>
                                      <p:to>
                                        <p:strVal val="visible"/>
                                      </p:to>
                                    </p:set>
                                    <p:anim calcmode="lin" valueType="num">
                                      <p:cBhvr additive="base">
                                        <p:cTn id="45" dur="1000" fill="hold"/>
                                        <p:tgtEl>
                                          <p:spTgt spid="69635">
                                            <p:txEl>
                                              <p:pRg st="7" end="7"/>
                                            </p:txEl>
                                          </p:spTgt>
                                        </p:tgtEl>
                                        <p:attrNameLst>
                                          <p:attrName>ppt_x</p:attrName>
                                        </p:attrNameLst>
                                      </p:cBhvr>
                                      <p:tavLst>
                                        <p:tav tm="0">
                                          <p:val>
                                            <p:strVal val="0-#ppt_w/2"/>
                                          </p:val>
                                        </p:tav>
                                        <p:tav tm="100000">
                                          <p:val>
                                            <p:strVal val="#ppt_x"/>
                                          </p:val>
                                        </p:tav>
                                      </p:tavLst>
                                    </p:anim>
                                    <p:anim calcmode="lin" valueType="num">
                                      <p:cBhvr additive="base">
                                        <p:cTn id="46" dur="1000" fill="hold"/>
                                        <p:tgtEl>
                                          <p:spTgt spid="6963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69635">
                                            <p:txEl>
                                              <p:pRg st="8" end="8"/>
                                            </p:txEl>
                                          </p:spTgt>
                                        </p:tgtEl>
                                        <p:attrNameLst>
                                          <p:attrName>style.visibility</p:attrName>
                                        </p:attrNameLst>
                                      </p:cBhvr>
                                      <p:to>
                                        <p:strVal val="visible"/>
                                      </p:to>
                                    </p:set>
                                    <p:anim calcmode="lin" valueType="num">
                                      <p:cBhvr additive="base">
                                        <p:cTn id="51" dur="1000" fill="hold"/>
                                        <p:tgtEl>
                                          <p:spTgt spid="69635">
                                            <p:txEl>
                                              <p:pRg st="8" end="8"/>
                                            </p:txEl>
                                          </p:spTgt>
                                        </p:tgtEl>
                                        <p:attrNameLst>
                                          <p:attrName>ppt_x</p:attrName>
                                        </p:attrNameLst>
                                      </p:cBhvr>
                                      <p:tavLst>
                                        <p:tav tm="0">
                                          <p:val>
                                            <p:strVal val="0-#ppt_w/2"/>
                                          </p:val>
                                        </p:tav>
                                        <p:tav tm="100000">
                                          <p:val>
                                            <p:strVal val="#ppt_x"/>
                                          </p:val>
                                        </p:tav>
                                      </p:tavLst>
                                    </p:anim>
                                    <p:anim calcmode="lin" valueType="num">
                                      <p:cBhvr additive="base">
                                        <p:cTn id="52" dur="1000" fill="hold"/>
                                        <p:tgtEl>
                                          <p:spTgt spid="6963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2" fill="hold" grpId="0" nodeType="clickEffect">
                                  <p:stCondLst>
                                    <p:cond delay="0"/>
                                  </p:stCondLst>
                                  <p:childTnLst>
                                    <p:set>
                                      <p:cBhvr>
                                        <p:cTn id="56" dur="1" fill="hold">
                                          <p:stCondLst>
                                            <p:cond delay="0"/>
                                          </p:stCondLst>
                                        </p:cTn>
                                        <p:tgtEl>
                                          <p:spTgt spid="69635">
                                            <p:txEl>
                                              <p:pRg st="9" end="9"/>
                                            </p:txEl>
                                          </p:spTgt>
                                        </p:tgtEl>
                                        <p:attrNameLst>
                                          <p:attrName>style.visibility</p:attrName>
                                        </p:attrNameLst>
                                      </p:cBhvr>
                                      <p:to>
                                        <p:strVal val="visible"/>
                                      </p:to>
                                    </p:set>
                                    <p:anim calcmode="lin" valueType="num">
                                      <p:cBhvr additive="base">
                                        <p:cTn id="57" dur="1000" fill="hold"/>
                                        <p:tgtEl>
                                          <p:spTgt spid="69635">
                                            <p:txEl>
                                              <p:pRg st="9" end="9"/>
                                            </p:txEl>
                                          </p:spTgt>
                                        </p:tgtEl>
                                        <p:attrNameLst>
                                          <p:attrName>ppt_x</p:attrName>
                                        </p:attrNameLst>
                                      </p:cBhvr>
                                      <p:tavLst>
                                        <p:tav tm="0">
                                          <p:val>
                                            <p:strVal val="1+#ppt_w/2"/>
                                          </p:val>
                                        </p:tav>
                                        <p:tav tm="100000">
                                          <p:val>
                                            <p:strVal val="#ppt_x"/>
                                          </p:val>
                                        </p:tav>
                                      </p:tavLst>
                                    </p:anim>
                                    <p:anim calcmode="lin" valueType="num">
                                      <p:cBhvr additive="base">
                                        <p:cTn id="58" dur="1000" fill="hold"/>
                                        <p:tgtEl>
                                          <p:spTgt spid="6963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69635">
                                            <p:txEl>
                                              <p:pRg st="10" end="10"/>
                                            </p:txEl>
                                          </p:spTgt>
                                        </p:tgtEl>
                                        <p:attrNameLst>
                                          <p:attrName>style.visibility</p:attrName>
                                        </p:attrNameLst>
                                      </p:cBhvr>
                                      <p:to>
                                        <p:strVal val="visible"/>
                                      </p:to>
                                    </p:set>
                                    <p:anim calcmode="lin" valueType="num">
                                      <p:cBhvr additive="base">
                                        <p:cTn id="63" dur="1000" fill="hold"/>
                                        <p:tgtEl>
                                          <p:spTgt spid="69635">
                                            <p:txEl>
                                              <p:pRg st="10" end="10"/>
                                            </p:txEl>
                                          </p:spTgt>
                                        </p:tgtEl>
                                        <p:attrNameLst>
                                          <p:attrName>ppt_x</p:attrName>
                                        </p:attrNameLst>
                                      </p:cBhvr>
                                      <p:tavLst>
                                        <p:tav tm="0">
                                          <p:val>
                                            <p:strVal val="1+#ppt_w/2"/>
                                          </p:val>
                                        </p:tav>
                                        <p:tav tm="100000">
                                          <p:val>
                                            <p:strVal val="#ppt_x"/>
                                          </p:val>
                                        </p:tav>
                                      </p:tavLst>
                                    </p:anim>
                                    <p:anim calcmode="lin" valueType="num">
                                      <p:cBhvr additive="base">
                                        <p:cTn id="64" dur="1000" fill="hold"/>
                                        <p:tgtEl>
                                          <p:spTgt spid="6963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69635">
                                            <p:txEl>
                                              <p:pRg st="11" end="11"/>
                                            </p:txEl>
                                          </p:spTgt>
                                        </p:tgtEl>
                                        <p:attrNameLst>
                                          <p:attrName>style.visibility</p:attrName>
                                        </p:attrNameLst>
                                      </p:cBhvr>
                                      <p:to>
                                        <p:strVal val="visible"/>
                                      </p:to>
                                    </p:set>
                                    <p:anim calcmode="lin" valueType="num">
                                      <p:cBhvr additive="base">
                                        <p:cTn id="69" dur="1000" fill="hold"/>
                                        <p:tgtEl>
                                          <p:spTgt spid="69635">
                                            <p:txEl>
                                              <p:pRg st="11" end="11"/>
                                            </p:txEl>
                                          </p:spTgt>
                                        </p:tgtEl>
                                        <p:attrNameLst>
                                          <p:attrName>ppt_x</p:attrName>
                                        </p:attrNameLst>
                                      </p:cBhvr>
                                      <p:tavLst>
                                        <p:tav tm="0">
                                          <p:val>
                                            <p:strVal val="1+#ppt_w/2"/>
                                          </p:val>
                                        </p:tav>
                                        <p:tav tm="100000">
                                          <p:val>
                                            <p:strVal val="#ppt_x"/>
                                          </p:val>
                                        </p:tav>
                                      </p:tavLst>
                                    </p:anim>
                                    <p:anim calcmode="lin" valueType="num">
                                      <p:cBhvr additive="base">
                                        <p:cTn id="70" dur="1000" fill="hold"/>
                                        <p:tgtEl>
                                          <p:spTgt spid="69635">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2" fill="hold" grpId="0" nodeType="clickEffect">
                                  <p:stCondLst>
                                    <p:cond delay="0"/>
                                  </p:stCondLst>
                                  <p:childTnLst>
                                    <p:set>
                                      <p:cBhvr>
                                        <p:cTn id="74" dur="1" fill="hold">
                                          <p:stCondLst>
                                            <p:cond delay="0"/>
                                          </p:stCondLst>
                                        </p:cTn>
                                        <p:tgtEl>
                                          <p:spTgt spid="69635">
                                            <p:txEl>
                                              <p:pRg st="12" end="12"/>
                                            </p:txEl>
                                          </p:spTgt>
                                        </p:tgtEl>
                                        <p:attrNameLst>
                                          <p:attrName>style.visibility</p:attrName>
                                        </p:attrNameLst>
                                      </p:cBhvr>
                                      <p:to>
                                        <p:strVal val="visible"/>
                                      </p:to>
                                    </p:set>
                                    <p:anim calcmode="lin" valueType="num">
                                      <p:cBhvr additive="base">
                                        <p:cTn id="75" dur="1000" fill="hold"/>
                                        <p:tgtEl>
                                          <p:spTgt spid="69635">
                                            <p:txEl>
                                              <p:pRg st="12" end="12"/>
                                            </p:txEl>
                                          </p:spTgt>
                                        </p:tgtEl>
                                        <p:attrNameLst>
                                          <p:attrName>ppt_x</p:attrName>
                                        </p:attrNameLst>
                                      </p:cBhvr>
                                      <p:tavLst>
                                        <p:tav tm="0">
                                          <p:val>
                                            <p:strVal val="1+#ppt_w/2"/>
                                          </p:val>
                                        </p:tav>
                                        <p:tav tm="100000">
                                          <p:val>
                                            <p:strVal val="#ppt_x"/>
                                          </p:val>
                                        </p:tav>
                                      </p:tavLst>
                                    </p:anim>
                                    <p:anim calcmode="lin" valueType="num">
                                      <p:cBhvr additive="base">
                                        <p:cTn id="76" dur="1000" fill="hold"/>
                                        <p:tgtEl>
                                          <p:spTgt spid="6963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2" fill="hold" grpId="0" nodeType="clickEffect">
                                  <p:stCondLst>
                                    <p:cond delay="0"/>
                                  </p:stCondLst>
                                  <p:childTnLst>
                                    <p:set>
                                      <p:cBhvr>
                                        <p:cTn id="80" dur="1" fill="hold">
                                          <p:stCondLst>
                                            <p:cond delay="0"/>
                                          </p:stCondLst>
                                        </p:cTn>
                                        <p:tgtEl>
                                          <p:spTgt spid="69635">
                                            <p:txEl>
                                              <p:pRg st="13" end="13"/>
                                            </p:txEl>
                                          </p:spTgt>
                                        </p:tgtEl>
                                        <p:attrNameLst>
                                          <p:attrName>style.visibility</p:attrName>
                                        </p:attrNameLst>
                                      </p:cBhvr>
                                      <p:to>
                                        <p:strVal val="visible"/>
                                      </p:to>
                                    </p:set>
                                    <p:anim calcmode="lin" valueType="num">
                                      <p:cBhvr additive="base">
                                        <p:cTn id="81" dur="1000" fill="hold"/>
                                        <p:tgtEl>
                                          <p:spTgt spid="69635">
                                            <p:txEl>
                                              <p:pRg st="13" end="13"/>
                                            </p:txEl>
                                          </p:spTgt>
                                        </p:tgtEl>
                                        <p:attrNameLst>
                                          <p:attrName>ppt_x</p:attrName>
                                        </p:attrNameLst>
                                      </p:cBhvr>
                                      <p:tavLst>
                                        <p:tav tm="0">
                                          <p:val>
                                            <p:strVal val="1+#ppt_w/2"/>
                                          </p:val>
                                        </p:tav>
                                        <p:tav tm="100000">
                                          <p:val>
                                            <p:strVal val="#ppt_x"/>
                                          </p:val>
                                        </p:tav>
                                      </p:tavLst>
                                    </p:anim>
                                    <p:anim calcmode="lin" valueType="num">
                                      <p:cBhvr additive="base">
                                        <p:cTn id="82" dur="1000" fill="hold"/>
                                        <p:tgtEl>
                                          <p:spTgt spid="69635">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2" fill="hold" grpId="0" nodeType="clickEffect">
                                  <p:stCondLst>
                                    <p:cond delay="0"/>
                                  </p:stCondLst>
                                  <p:childTnLst>
                                    <p:set>
                                      <p:cBhvr>
                                        <p:cTn id="86" dur="1" fill="hold">
                                          <p:stCondLst>
                                            <p:cond delay="0"/>
                                          </p:stCondLst>
                                        </p:cTn>
                                        <p:tgtEl>
                                          <p:spTgt spid="69635">
                                            <p:txEl>
                                              <p:pRg st="15" end="15"/>
                                            </p:txEl>
                                          </p:spTgt>
                                        </p:tgtEl>
                                        <p:attrNameLst>
                                          <p:attrName>style.visibility</p:attrName>
                                        </p:attrNameLst>
                                      </p:cBhvr>
                                      <p:to>
                                        <p:strVal val="visible"/>
                                      </p:to>
                                    </p:set>
                                    <p:anim calcmode="lin" valueType="num">
                                      <p:cBhvr additive="base">
                                        <p:cTn id="87" dur="1000" fill="hold"/>
                                        <p:tgtEl>
                                          <p:spTgt spid="69635">
                                            <p:txEl>
                                              <p:pRg st="15" end="15"/>
                                            </p:txEl>
                                          </p:spTgt>
                                        </p:tgtEl>
                                        <p:attrNameLst>
                                          <p:attrName>ppt_x</p:attrName>
                                        </p:attrNameLst>
                                      </p:cBhvr>
                                      <p:tavLst>
                                        <p:tav tm="0">
                                          <p:val>
                                            <p:strVal val="1+#ppt_w/2"/>
                                          </p:val>
                                        </p:tav>
                                        <p:tav tm="100000">
                                          <p:val>
                                            <p:strVal val="#ppt_x"/>
                                          </p:val>
                                        </p:tav>
                                      </p:tavLst>
                                    </p:anim>
                                    <p:anim calcmode="lin" valueType="num">
                                      <p:cBhvr additive="base">
                                        <p:cTn id="88" dur="1000" fill="hold"/>
                                        <p:tgtEl>
                                          <p:spTgt spid="69635">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53" presetClass="entr" presetSubtype="0" fill="hold" nodeType="clickEffect">
                                  <p:stCondLst>
                                    <p:cond delay="0"/>
                                  </p:stCondLst>
                                  <p:childTnLst>
                                    <p:set>
                                      <p:cBhvr>
                                        <p:cTn id="92" dur="1" fill="hold">
                                          <p:stCondLst>
                                            <p:cond delay="0"/>
                                          </p:stCondLst>
                                        </p:cTn>
                                        <p:tgtEl>
                                          <p:spTgt spid="3"/>
                                        </p:tgtEl>
                                        <p:attrNameLst>
                                          <p:attrName>style.visibility</p:attrName>
                                        </p:attrNameLst>
                                      </p:cBhvr>
                                      <p:to>
                                        <p:strVal val="visible"/>
                                      </p:to>
                                    </p:set>
                                    <p:anim calcmode="lin" valueType="num">
                                      <p:cBhvr>
                                        <p:cTn id="93" dur="500" fill="hold"/>
                                        <p:tgtEl>
                                          <p:spTgt spid="3"/>
                                        </p:tgtEl>
                                        <p:attrNameLst>
                                          <p:attrName>ppt_w</p:attrName>
                                        </p:attrNameLst>
                                      </p:cBhvr>
                                      <p:tavLst>
                                        <p:tav tm="0">
                                          <p:val>
                                            <p:fltVal val="0"/>
                                          </p:val>
                                        </p:tav>
                                        <p:tav tm="100000">
                                          <p:val>
                                            <p:strVal val="#ppt_w"/>
                                          </p:val>
                                        </p:tav>
                                      </p:tavLst>
                                    </p:anim>
                                    <p:anim calcmode="lin" valueType="num">
                                      <p:cBhvr>
                                        <p:cTn id="94" dur="500" fill="hold"/>
                                        <p:tgtEl>
                                          <p:spTgt spid="3"/>
                                        </p:tgtEl>
                                        <p:attrNameLst>
                                          <p:attrName>ppt_h</p:attrName>
                                        </p:attrNameLst>
                                      </p:cBhvr>
                                      <p:tavLst>
                                        <p:tav tm="0">
                                          <p:val>
                                            <p:fltVal val="0"/>
                                          </p:val>
                                        </p:tav>
                                        <p:tav tm="100000">
                                          <p:val>
                                            <p:strVal val="#ppt_h"/>
                                          </p:val>
                                        </p:tav>
                                      </p:tavLst>
                                    </p:anim>
                                    <p:animEffect transition="in" filter="fade">
                                      <p:cBhvr>
                                        <p:cTn id="95" dur="500"/>
                                        <p:tgtEl>
                                          <p:spTgt spid="3"/>
                                        </p:tgtEl>
                                      </p:cBhvr>
                                    </p:animEffect>
                                  </p:childTnLst>
                                </p:cTn>
                              </p:par>
                              <p:par>
                                <p:cTn id="96" presetID="53" presetClass="entr" presetSubtype="0" fill="hold" nodeType="withEffect">
                                  <p:stCondLst>
                                    <p:cond delay="0"/>
                                  </p:stCondLst>
                                  <p:childTnLst>
                                    <p:set>
                                      <p:cBhvr>
                                        <p:cTn id="97" dur="1" fill="hold">
                                          <p:stCondLst>
                                            <p:cond delay="0"/>
                                          </p:stCondLst>
                                        </p:cTn>
                                        <p:tgtEl>
                                          <p:spTgt spid="4"/>
                                        </p:tgtEl>
                                        <p:attrNameLst>
                                          <p:attrName>style.visibility</p:attrName>
                                        </p:attrNameLst>
                                      </p:cBhvr>
                                      <p:to>
                                        <p:strVal val="visible"/>
                                      </p:to>
                                    </p:set>
                                    <p:anim calcmode="lin" valueType="num">
                                      <p:cBhvr>
                                        <p:cTn id="98" dur="500" fill="hold"/>
                                        <p:tgtEl>
                                          <p:spTgt spid="4"/>
                                        </p:tgtEl>
                                        <p:attrNameLst>
                                          <p:attrName>ppt_w</p:attrName>
                                        </p:attrNameLst>
                                      </p:cBhvr>
                                      <p:tavLst>
                                        <p:tav tm="0">
                                          <p:val>
                                            <p:fltVal val="0"/>
                                          </p:val>
                                        </p:tav>
                                        <p:tav tm="100000">
                                          <p:val>
                                            <p:strVal val="#ppt_w"/>
                                          </p:val>
                                        </p:tav>
                                      </p:tavLst>
                                    </p:anim>
                                    <p:anim calcmode="lin" valueType="num">
                                      <p:cBhvr>
                                        <p:cTn id="99" dur="500" fill="hold"/>
                                        <p:tgtEl>
                                          <p:spTgt spid="4"/>
                                        </p:tgtEl>
                                        <p:attrNameLst>
                                          <p:attrName>ppt_h</p:attrName>
                                        </p:attrNameLst>
                                      </p:cBhvr>
                                      <p:tavLst>
                                        <p:tav tm="0">
                                          <p:val>
                                            <p:fltVal val="0"/>
                                          </p:val>
                                        </p:tav>
                                        <p:tav tm="100000">
                                          <p:val>
                                            <p:strVal val="#ppt_h"/>
                                          </p:val>
                                        </p:tav>
                                      </p:tavLst>
                                    </p:anim>
                                    <p:animEffect transition="in" filter="fade">
                                      <p:cBhvr>
                                        <p:cTn id="10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333375"/>
            <a:ext cx="8229600" cy="1143000"/>
          </a:xfrm>
        </p:spPr>
        <p:txBody>
          <a:bodyPr/>
          <a:lstStyle/>
          <a:p>
            <a:pPr eaLnBrk="1" hangingPunct="1"/>
            <a:r>
              <a:rPr lang="es-ES" sz="2900" b="1" u="sng" smtClean="0">
                <a:solidFill>
                  <a:srgbClr val="FF0000"/>
                </a:solidFill>
                <a:latin typeface="Times New Roman" pitchFamily="18" charset="0"/>
              </a:rPr>
              <a:t>Concepción materialista de la historia:</a:t>
            </a:r>
          </a:p>
        </p:txBody>
      </p:sp>
      <p:sp>
        <p:nvSpPr>
          <p:cNvPr id="24579" name="Rectangle 3"/>
          <p:cNvSpPr>
            <a:spLocks noGrp="1" noChangeArrowheads="1"/>
          </p:cNvSpPr>
          <p:nvPr>
            <p:ph type="body" idx="1"/>
          </p:nvPr>
        </p:nvSpPr>
        <p:spPr>
          <a:xfrm>
            <a:off x="0" y="1052513"/>
            <a:ext cx="8697913" cy="5805487"/>
          </a:xfrm>
        </p:spPr>
        <p:txBody>
          <a:bodyPr/>
          <a:lstStyle/>
          <a:p>
            <a:pPr marL="609600" indent="-609600" eaLnBrk="1" hangingPunct="1">
              <a:buClr>
                <a:srgbClr val="A50021"/>
              </a:buClr>
              <a:buFont typeface="Wingdings" pitchFamily="2" charset="2"/>
              <a:buNone/>
            </a:pPr>
            <a:r>
              <a:rPr lang="es-ES" smtClean="0">
                <a:latin typeface="Times New Roman" pitchFamily="18" charset="0"/>
              </a:rPr>
              <a:t>       </a:t>
            </a:r>
            <a:r>
              <a:rPr lang="es-ES" sz="2400" smtClean="0">
                <a:latin typeface="Arial Black" pitchFamily="34" charset="0"/>
              </a:rPr>
              <a:t>Aporte básico de la filosofía marxista al conocimiento de la historia y de las leyes de la sociedad, se fundamenta en el principio de que el</a:t>
            </a:r>
            <a:r>
              <a:rPr lang="es-ES" sz="2400" smtClean="0">
                <a:solidFill>
                  <a:srgbClr val="A50021"/>
                </a:solidFill>
                <a:latin typeface="Arial Black" pitchFamily="34" charset="0"/>
              </a:rPr>
              <a:t> </a:t>
            </a:r>
            <a:r>
              <a:rPr lang="es-ES" sz="2400" b="1" i="1" smtClean="0">
                <a:solidFill>
                  <a:srgbClr val="FF0000"/>
                </a:solidFill>
                <a:latin typeface="Arial Black" pitchFamily="34" charset="0"/>
              </a:rPr>
              <a:t>ser social</a:t>
            </a:r>
            <a:r>
              <a:rPr lang="es-ES" sz="2400" b="1" smtClean="0">
                <a:solidFill>
                  <a:srgbClr val="A50021"/>
                </a:solidFill>
                <a:latin typeface="Arial Black" pitchFamily="34" charset="0"/>
              </a:rPr>
              <a:t> </a:t>
            </a:r>
            <a:r>
              <a:rPr lang="es-ES" sz="2400" smtClean="0">
                <a:latin typeface="Arial Black" pitchFamily="34" charset="0"/>
              </a:rPr>
              <a:t>condiciona la</a:t>
            </a:r>
            <a:r>
              <a:rPr lang="es-ES" sz="2400" smtClean="0">
                <a:solidFill>
                  <a:srgbClr val="A50021"/>
                </a:solidFill>
                <a:latin typeface="Arial Black" pitchFamily="34" charset="0"/>
              </a:rPr>
              <a:t> </a:t>
            </a:r>
            <a:r>
              <a:rPr lang="es-ES" sz="2400" b="1" i="1" smtClean="0">
                <a:solidFill>
                  <a:srgbClr val="FF0000"/>
                </a:solidFill>
                <a:latin typeface="Arial Black" pitchFamily="34" charset="0"/>
              </a:rPr>
              <a:t>conciencia social</a:t>
            </a:r>
            <a:r>
              <a:rPr lang="es-ES" sz="2400" smtClean="0">
                <a:latin typeface="Arial Black" pitchFamily="34" charset="0"/>
              </a:rPr>
              <a:t>; es decir, que las condiciones de la vida material en que el hombre se desenvuelve, condicionan el alcance y desarrollo del modo de reflejar esa vida material en su mente a través de las diferentes formas de esta conciencia: la política, la ética, la estética, la religiosa, la filosófica, la científica, la jurídica, etc.</a:t>
            </a:r>
            <a:r>
              <a:rPr lang="es-ES" sz="2400" smtClean="0">
                <a:solidFill>
                  <a:srgbClr val="A50021"/>
                </a:solidFill>
                <a:latin typeface="Arial Black" pitchFamily="34" charset="0"/>
              </a:rPr>
              <a:t>  </a:t>
            </a:r>
            <a:endParaRPr lang="en-US" sz="2400" smtClean="0">
              <a:solidFill>
                <a:srgbClr val="A50021"/>
              </a:solidFill>
              <a:latin typeface="Arial Black" pitchFamily="34" charset="0"/>
            </a:endParaRPr>
          </a:p>
          <a:p>
            <a:pPr marL="609600" indent="-609600" eaLnBrk="1" hangingPunct="1">
              <a:buFont typeface="Wingdings" pitchFamily="2" charset="2"/>
              <a:buNone/>
            </a:pPr>
            <a:endParaRPr lang="es-ES" smtClean="0">
              <a:solidFill>
                <a:srgbClr val="A50021"/>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diamond(in)">
                                      <p:cBhvr>
                                        <p:cTn id="7" dur="1000"/>
                                        <p:tgtEl>
                                          <p:spTgt spid="24578"/>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24579">
                                            <p:txEl>
                                              <p:pRg st="0" end="0"/>
                                            </p:txEl>
                                          </p:spTgt>
                                        </p:tgtEl>
                                        <p:attrNameLst>
                                          <p:attrName>style.visibility</p:attrName>
                                        </p:attrNameLst>
                                      </p:cBhvr>
                                      <p:to>
                                        <p:strVal val="visible"/>
                                      </p:to>
                                    </p:set>
                                    <p:animEffect transition="in" filter="plus(in)">
                                      <p:cBhvr>
                                        <p:cTn id="11" dur="1000"/>
                                        <p:tgtEl>
                                          <p:spTgt spid="245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1150937"/>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pPr>
              <a:defRPr/>
            </a:pPr>
            <a:r>
              <a:rPr lang="es-ES_tradnl" sz="3600" dirty="0" smtClean="0">
                <a:solidFill>
                  <a:srgbClr val="FF0000"/>
                </a:solidFill>
                <a:latin typeface="Arial Black" pitchFamily="34" charset="0"/>
              </a:rPr>
              <a:t>SER SOCIAL Y CONCIENCIA SOCIAL</a:t>
            </a:r>
            <a:endParaRPr lang="en-US" sz="3600" dirty="0">
              <a:solidFill>
                <a:srgbClr val="FF0000"/>
              </a:solidFill>
              <a:latin typeface="Arial Black" pitchFamily="34" charset="0"/>
            </a:endParaRPr>
          </a:p>
        </p:txBody>
      </p:sp>
      <p:pic>
        <p:nvPicPr>
          <p:cNvPr id="5" name="Picture 4"/>
          <p:cNvPicPr>
            <a:picLocks noChangeAspect="1" noChangeArrowheads="1"/>
          </p:cNvPicPr>
          <p:nvPr/>
        </p:nvPicPr>
        <p:blipFill>
          <a:blip r:embed="rId2">
            <a:lum bright="22000"/>
          </a:blip>
          <a:srcRect b="9462"/>
          <a:stretch>
            <a:fillRect/>
          </a:stretch>
        </p:blipFill>
        <p:spPr bwMode="auto">
          <a:xfrm>
            <a:off x="4643438" y="1571625"/>
            <a:ext cx="4500562" cy="4000500"/>
          </a:xfrm>
          <a:prstGeom prst="rect">
            <a:avLst/>
          </a:prstGeom>
          <a:noFill/>
          <a:ln w="9525">
            <a:noFill/>
            <a:miter lim="800000"/>
            <a:headEnd/>
            <a:tailEnd/>
          </a:ln>
        </p:spPr>
      </p:pic>
      <p:pic>
        <p:nvPicPr>
          <p:cNvPr id="4" name="Picture 5"/>
          <p:cNvPicPr>
            <a:picLocks noChangeAspect="1" noChangeArrowheads="1"/>
          </p:cNvPicPr>
          <p:nvPr/>
        </p:nvPicPr>
        <p:blipFill>
          <a:blip r:embed="rId3">
            <a:lum bright="42000"/>
          </a:blip>
          <a:srcRect t="9796" r="10402" b="9361"/>
          <a:stretch>
            <a:fillRect/>
          </a:stretch>
        </p:blipFill>
        <p:spPr bwMode="auto">
          <a:xfrm>
            <a:off x="142875" y="1571625"/>
            <a:ext cx="4500563" cy="4000500"/>
          </a:xfrm>
          <a:prstGeom prst="rect">
            <a:avLst/>
          </a:prstGeom>
          <a:noFill/>
          <a:ln w="9525">
            <a:noFill/>
            <a:miter lim="800000"/>
            <a:headEnd/>
            <a:tailEnd/>
          </a:ln>
        </p:spPr>
      </p:pic>
      <p:sp>
        <p:nvSpPr>
          <p:cNvPr id="16389" name="2 Marcador de contenido"/>
          <p:cNvSpPr>
            <a:spLocks noGrp="1"/>
          </p:cNvSpPr>
          <p:nvPr>
            <p:ph idx="1"/>
          </p:nvPr>
        </p:nvSpPr>
        <p:spPr/>
        <p:txBody>
          <a:bodyPr/>
          <a:lstStyle/>
          <a:p>
            <a:pPr>
              <a:buFont typeface="Wingdings" pitchFamily="2" charset="2"/>
              <a:buNone/>
            </a:pPr>
            <a:r>
              <a:rPr lang="es-ES_tradnl" sz="3600" b="1" smtClean="0">
                <a:latin typeface="Arial Black" pitchFamily="34" charset="0"/>
              </a:rPr>
              <a:t>“La </a:t>
            </a:r>
            <a:r>
              <a:rPr lang="es-ES_tradnl" sz="3600" b="1" smtClean="0">
                <a:solidFill>
                  <a:srgbClr val="C00000"/>
                </a:solidFill>
                <a:latin typeface="Arial Black" pitchFamily="34" charset="0"/>
              </a:rPr>
              <a:t>conciencia</a:t>
            </a:r>
            <a:r>
              <a:rPr lang="es-ES_tradnl" sz="3600" b="1" smtClean="0">
                <a:latin typeface="Arial Black" pitchFamily="34" charset="0"/>
              </a:rPr>
              <a:t> jamás puede</a:t>
            </a:r>
          </a:p>
          <a:p>
            <a:pPr>
              <a:buFont typeface="Wingdings" pitchFamily="2" charset="2"/>
              <a:buNone/>
            </a:pPr>
            <a:r>
              <a:rPr lang="es-ES_tradnl" sz="3600" b="1" smtClean="0">
                <a:latin typeface="Arial Black" pitchFamily="34" charset="0"/>
              </a:rPr>
              <a:t>ser otra cosa que el ser</a:t>
            </a:r>
          </a:p>
          <a:p>
            <a:pPr>
              <a:buFont typeface="Wingdings" pitchFamily="2" charset="2"/>
              <a:buNone/>
            </a:pPr>
            <a:r>
              <a:rPr lang="es-ES_tradnl" sz="3600" b="1" smtClean="0">
                <a:latin typeface="Arial Black" pitchFamily="34" charset="0"/>
              </a:rPr>
              <a:t>consciente de los hombres y</a:t>
            </a:r>
          </a:p>
          <a:p>
            <a:pPr>
              <a:buFont typeface="Wingdings" pitchFamily="2" charset="2"/>
              <a:buNone/>
            </a:pPr>
            <a:r>
              <a:rPr lang="es-ES_tradnl" sz="3600" b="1" smtClean="0">
                <a:latin typeface="Arial Black" pitchFamily="34" charset="0"/>
              </a:rPr>
              <a:t>el </a:t>
            </a:r>
            <a:r>
              <a:rPr lang="es-ES_tradnl" sz="3600" b="1" smtClean="0">
                <a:solidFill>
                  <a:srgbClr val="A50021"/>
                </a:solidFill>
                <a:latin typeface="Arial Black" pitchFamily="34" charset="0"/>
              </a:rPr>
              <a:t>ser</a:t>
            </a:r>
            <a:r>
              <a:rPr lang="es-ES_tradnl" sz="3600" b="1" smtClean="0">
                <a:latin typeface="Arial Black" pitchFamily="34" charset="0"/>
              </a:rPr>
              <a:t> de los hombres es su</a:t>
            </a:r>
          </a:p>
          <a:p>
            <a:pPr>
              <a:buFont typeface="Wingdings" pitchFamily="2" charset="2"/>
              <a:buNone/>
            </a:pPr>
            <a:r>
              <a:rPr lang="es-ES_tradnl" sz="3600" b="1" smtClean="0">
                <a:latin typeface="Arial Black" pitchFamily="34" charset="0"/>
              </a:rPr>
              <a:t>proceso de vida real”</a:t>
            </a:r>
          </a:p>
          <a:p>
            <a:pPr>
              <a:buFont typeface="Wingdings" pitchFamily="2" charset="2"/>
              <a:buNone/>
            </a:pPr>
            <a:endParaRPr lang="es-ES_tradnl" sz="3600" b="1" smtClean="0"/>
          </a:p>
          <a:p>
            <a:pPr>
              <a:buFont typeface="Wingdings" pitchFamily="2" charset="2"/>
              <a:buNone/>
            </a:pPr>
            <a:r>
              <a:rPr lang="es-ES" sz="2400" smtClean="0">
                <a:latin typeface="Times New Roman" pitchFamily="18" charset="0"/>
              </a:rPr>
              <a:t>      Marx, C, Engels, F.   Ideología Alemana. </a:t>
            </a:r>
            <a:endParaRPr lang="en-US" sz="24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2567</Words>
  <Application>Microsoft Office PowerPoint</Application>
  <PresentationFormat>Presentación en pantalla (4:3)</PresentationFormat>
  <Paragraphs>242</Paragraphs>
  <Slides>37</Slides>
  <Notes>4</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37</vt:i4>
      </vt:variant>
    </vt:vector>
  </HeadingPairs>
  <TitlesOfParts>
    <vt:vector size="47" baseType="lpstr">
      <vt:lpstr>Arial</vt:lpstr>
      <vt:lpstr>Arial Black</vt:lpstr>
      <vt:lpstr>Calibri</vt:lpstr>
      <vt:lpstr>Malgun Gothic</vt:lpstr>
      <vt:lpstr>Malgun Gothic</vt:lpstr>
      <vt:lpstr>Symbol</vt:lpstr>
      <vt:lpstr>Tahoma</vt:lpstr>
      <vt:lpstr>Times New Roman</vt:lpstr>
      <vt:lpstr>Wingdings</vt:lpstr>
      <vt:lpstr>Tema de Office</vt:lpstr>
      <vt:lpstr>Tema 2: La Concepción Materialista de la Historia y su significado teórico metodológico</vt:lpstr>
      <vt:lpstr>Presentación de PowerPoint</vt:lpstr>
      <vt:lpstr>FILOSOFÍA PREMARXISTA CONCEPCIONES SOBRE LA SOCIEDAD</vt:lpstr>
      <vt:lpstr>Limitaciones fundamentales de las concepciones premarxistas acerca el desarrollo social</vt:lpstr>
      <vt:lpstr>FILOSOFÍA MARXISTA</vt:lpstr>
      <vt:lpstr>Concepción:</vt:lpstr>
      <vt:lpstr>Presentación de PowerPoint</vt:lpstr>
      <vt:lpstr>Concepción materialista de la historia:</vt:lpstr>
      <vt:lpstr>SER SOCIAL Y CONCIENCIA SOCIAL</vt:lpstr>
      <vt:lpstr>Esencia de la Concepción Materialista de la Historia</vt:lpstr>
      <vt:lpstr>Presentación de PowerPoint</vt:lpstr>
      <vt:lpstr>Presentación de PowerPoint</vt:lpstr>
      <vt:lpstr>3- Formación Económica Social : </vt:lpstr>
      <vt:lpstr>MODO DE PRODUCCIÓN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Tipos de lucha de clase del proletariado</vt:lpstr>
      <vt:lpstr>Política: Es la forma principal de lucha de los obreros. Su objetivo social es la toma del poder.   </vt:lpstr>
      <vt:lpstr>  Ideológica:  Por medio de ella , se elimina la influencia que ejerce la burguesía sobre la clase obrera. Se orienta a la transformación de la conciencia de las masas , ya que , se desarrolla en el plano de las ideas. .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2: La Concepción Materialista de la Historia y su significado teórico metodológico</dc:title>
  <dc:creator>emergencia</dc:creator>
  <cp:lastModifiedBy>Damaris Gastón González</cp:lastModifiedBy>
  <cp:revision>31</cp:revision>
  <dcterms:created xsi:type="dcterms:W3CDTF">2002-01-01T02:35:57Z</dcterms:created>
  <dcterms:modified xsi:type="dcterms:W3CDTF">2021-05-13T16:58:37Z</dcterms:modified>
</cp:coreProperties>
</file>