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65A7D9-D606-4F9C-B3E4-0D9065DEA8A1}" type="datetimeFigureOut">
              <a:rPr lang="es-ES" smtClean="0"/>
              <a:t>13/05/2021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4FFDA-5515-4E4B-9C46-9BF37E5C3DCF}" type="slidenum">
              <a:rPr lang="es-ES" smtClean="0"/>
              <a:t>‹Nº›</a:t>
            </a:fld>
            <a:endParaRPr lang="es-ES"/>
          </a:p>
        </p:txBody>
      </p:sp>
    </p:spTree>
    <p:extLst>
      <p:ext uri="{BB962C8B-B14F-4D97-AF65-F5344CB8AC3E}">
        <p14:creationId xmlns:p14="http://schemas.microsoft.com/office/powerpoint/2010/main" val="1077294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6E4FFDA-5515-4E4B-9C46-9BF37E5C3DCF}" type="slidenum">
              <a:rPr lang="es-ES" smtClean="0"/>
              <a:t>17</a:t>
            </a:fld>
            <a:endParaRPr lang="es-ES"/>
          </a:p>
        </p:txBody>
      </p:sp>
    </p:spTree>
    <p:extLst>
      <p:ext uri="{BB962C8B-B14F-4D97-AF65-F5344CB8AC3E}">
        <p14:creationId xmlns:p14="http://schemas.microsoft.com/office/powerpoint/2010/main" val="641486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5BD81F8-F1A7-49C0-A794-612AA5C4558F}" type="datetimeFigureOut">
              <a:rPr lang="es-ES" smtClean="0"/>
              <a:t>13/05/2021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575735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5BD81F8-F1A7-49C0-A794-612AA5C4558F}" type="datetimeFigureOut">
              <a:rPr lang="es-ES" smtClean="0"/>
              <a:t>13/05/2021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3489200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5BD81F8-F1A7-49C0-A794-612AA5C4558F}" type="datetimeFigureOut">
              <a:rPr lang="es-ES" smtClean="0"/>
              <a:t>13/05/2021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803656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5BD81F8-F1A7-49C0-A794-612AA5C4558F}" type="datetimeFigureOut">
              <a:rPr lang="es-ES" smtClean="0"/>
              <a:t>13/05/2021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6825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85BD81F8-F1A7-49C0-A794-612AA5C4558F}" type="datetimeFigureOut">
              <a:rPr lang="es-ES" smtClean="0"/>
              <a:t>13/05/2021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21534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85BD81F8-F1A7-49C0-A794-612AA5C4558F}" type="datetimeFigureOut">
              <a:rPr lang="es-ES" smtClean="0"/>
              <a:t>13/05/2021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139134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5BD81F8-F1A7-49C0-A794-612AA5C4558F}" type="datetimeFigureOut">
              <a:rPr lang="es-ES" smtClean="0"/>
              <a:t>13/05/2021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1401822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5BD81F8-F1A7-49C0-A794-612AA5C4558F}" type="datetimeFigureOut">
              <a:rPr lang="es-ES" smtClean="0"/>
              <a:t>13/05/2021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3382392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5BD81F8-F1A7-49C0-A794-612AA5C4558F}" type="datetimeFigureOut">
              <a:rPr lang="es-ES" smtClean="0"/>
              <a:t>13/05/2021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774508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5BD81F8-F1A7-49C0-A794-612AA5C4558F}" type="datetimeFigureOut">
              <a:rPr lang="es-ES" smtClean="0"/>
              <a:t>13/05/2021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184643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5BD81F8-F1A7-49C0-A794-612AA5C4558F}" type="datetimeFigureOut">
              <a:rPr lang="es-ES" smtClean="0"/>
              <a:t>13/05/2021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07E805A-64EC-4BBB-ABB3-6260A50A54BA}" type="slidenum">
              <a:rPr lang="es-ES" smtClean="0"/>
              <a:t>‹Nº›</a:t>
            </a:fld>
            <a:endParaRPr lang="es-ES"/>
          </a:p>
        </p:txBody>
      </p:sp>
    </p:spTree>
    <p:extLst>
      <p:ext uri="{BB962C8B-B14F-4D97-AF65-F5344CB8AC3E}">
        <p14:creationId xmlns:p14="http://schemas.microsoft.com/office/powerpoint/2010/main" val="177887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BD81F8-F1A7-49C0-A794-612AA5C4558F}" type="datetimeFigureOut">
              <a:rPr lang="es-ES" smtClean="0"/>
              <a:t>13/05/2021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E805A-64EC-4BBB-ABB3-6260A50A54BA}" type="slidenum">
              <a:rPr lang="es-ES" smtClean="0"/>
              <a:t>‹Nº›</a:t>
            </a:fld>
            <a:endParaRPr lang="es-ES"/>
          </a:p>
        </p:txBody>
      </p:sp>
    </p:spTree>
    <p:extLst>
      <p:ext uri="{BB962C8B-B14F-4D97-AF65-F5344CB8AC3E}">
        <p14:creationId xmlns:p14="http://schemas.microsoft.com/office/powerpoint/2010/main" val="2154737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9545" y="270164"/>
            <a:ext cx="11305309" cy="1932709"/>
          </a:xfrm>
        </p:spPr>
        <p:txBody>
          <a:bodyPr>
            <a:normAutofit/>
          </a:bodyPr>
          <a:lstStyle/>
          <a:p>
            <a:pPr>
              <a:lnSpc>
                <a:spcPct val="150000"/>
              </a:lnSpc>
            </a:pPr>
            <a:r>
              <a:rPr lang="es-ES" sz="2800" b="1" dirty="0">
                <a:latin typeface="Arial" panose="020B0604020202020204" pitchFamily="34" charset="0"/>
                <a:cs typeface="Arial" panose="020B0604020202020204" pitchFamily="34" charset="0"/>
              </a:rPr>
              <a:t>Temática 3.1: </a:t>
            </a:r>
            <a:r>
              <a:rPr lang="es-ES" sz="2800" dirty="0">
                <a:latin typeface="Arial" panose="020B0604020202020204" pitchFamily="34" charset="0"/>
                <a:cs typeface="Arial" panose="020B0604020202020204" pitchFamily="34" charset="0"/>
              </a:rPr>
              <a:t>La concepción dialéctico materialista de la conciencia: origen y esencia social de la conciencia. La praxis. </a:t>
            </a:r>
          </a:p>
        </p:txBody>
      </p:sp>
      <p:sp>
        <p:nvSpPr>
          <p:cNvPr id="3" name="Subtítulo 2"/>
          <p:cNvSpPr>
            <a:spLocks noGrp="1"/>
          </p:cNvSpPr>
          <p:nvPr>
            <p:ph type="subTitle" idx="1"/>
          </p:nvPr>
        </p:nvSpPr>
        <p:spPr/>
        <p:txBody>
          <a:bodyPr/>
          <a:lstStyle/>
          <a:p>
            <a:r>
              <a:rPr lang="es-ES" sz="2800" b="1" dirty="0" smtClean="0">
                <a:latin typeface="Arial" panose="020B0604020202020204" pitchFamily="34" charset="0"/>
                <a:cs typeface="Arial" panose="020B0604020202020204" pitchFamily="34" charset="0"/>
              </a:rPr>
              <a:t>Objetivo:</a:t>
            </a:r>
            <a:endParaRPr lang="es-ES" sz="2800" dirty="0">
              <a:latin typeface="Arial" panose="020B0604020202020204" pitchFamily="34" charset="0"/>
              <a:cs typeface="Arial" panose="020B0604020202020204" pitchFamily="34" charset="0"/>
            </a:endParaRPr>
          </a:p>
          <a:p>
            <a:pPr lvl="0"/>
            <a:r>
              <a:rPr lang="es-ES" sz="2800" dirty="0">
                <a:latin typeface="Arial" panose="020B0604020202020204" pitchFamily="34" charset="0"/>
                <a:cs typeface="Arial" panose="020B0604020202020204" pitchFamily="34" charset="0"/>
              </a:rPr>
              <a:t>Explicar la concepción materialista y dialéctica de la conciencia.</a:t>
            </a:r>
          </a:p>
          <a:p>
            <a:endParaRPr lang="es-ES" dirty="0"/>
          </a:p>
        </p:txBody>
      </p:sp>
    </p:spTree>
    <p:extLst>
      <p:ext uri="{BB962C8B-B14F-4D97-AF65-F5344CB8AC3E}">
        <p14:creationId xmlns:p14="http://schemas.microsoft.com/office/powerpoint/2010/main" val="1369631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¿Qué es la conciencia social?</a:t>
            </a:r>
          </a:p>
        </p:txBody>
      </p:sp>
      <p:sp>
        <p:nvSpPr>
          <p:cNvPr id="3" name="Marcador de contenido 2"/>
          <p:cNvSpPr>
            <a:spLocks noGrp="1"/>
          </p:cNvSpPr>
          <p:nvPr>
            <p:ph idx="1"/>
          </p:nvPr>
        </p:nvSpPr>
        <p:spPr/>
        <p:txBody>
          <a:bodyPr>
            <a:normAutofit lnSpcReduction="10000"/>
          </a:bodyPr>
          <a:lstStyle/>
          <a:p>
            <a:pPr>
              <a:lnSpc>
                <a:spcPct val="150000"/>
              </a:lnSpc>
            </a:pPr>
            <a:r>
              <a:rPr lang="es-ES" b="1" dirty="0">
                <a:latin typeface="Arial" panose="020B0604020202020204" pitchFamily="34" charset="0"/>
                <a:cs typeface="Arial" panose="020B0604020202020204" pitchFamily="34" charset="0"/>
              </a:rPr>
              <a:t>La Conciencia Social </a:t>
            </a:r>
            <a:r>
              <a:rPr lang="es-ES" dirty="0">
                <a:latin typeface="Arial" panose="020B0604020202020204" pitchFamily="34" charset="0"/>
                <a:cs typeface="Arial" panose="020B0604020202020204" pitchFamily="34" charset="0"/>
              </a:rPr>
              <a:t>se define como el sistema de ideas, sentimientos, opiniones, puntos de vista, estados de ánimo, emociones, teorías y concepciones filosóficas, políticas, jurídicas, morales, artísticas, religiosas, científicas, ecológicas, que tiene la sociedad como REFLEJO de su vida material, como REFLEJO del ser social, como REFLEJO de las relaciones sociales.</a:t>
            </a:r>
          </a:p>
          <a:p>
            <a:endParaRPr lang="es-ES" dirty="0"/>
          </a:p>
        </p:txBody>
      </p:sp>
    </p:spTree>
    <p:extLst>
      <p:ext uri="{BB962C8B-B14F-4D97-AF65-F5344CB8AC3E}">
        <p14:creationId xmlns:p14="http://schemas.microsoft.com/office/powerpoint/2010/main" val="152646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_tradnl" b="1" u="sng" dirty="0"/>
              <a:t>La conciencia social</a:t>
            </a:r>
            <a:r>
              <a:rPr lang="es-ES_tradnl" dirty="0"/>
              <a:t> es un fenómeno multifacético que cambia con el proceso histórico. </a:t>
            </a:r>
            <a:r>
              <a:rPr lang="es-ES_tradnl" b="1" u="sng" dirty="0"/>
              <a:t>Refleja la riqueza de la vida material</a:t>
            </a:r>
            <a:r>
              <a:rPr lang="es-ES_tradnl" dirty="0"/>
              <a:t> desde diferentes ángulos, y en sentido general tiene la estructura siguiente: (LF, p. 309)</a:t>
            </a:r>
            <a:endParaRPr lang="es-ES" dirty="0"/>
          </a:p>
          <a:p>
            <a:r>
              <a:rPr lang="es-ES" b="1" dirty="0"/>
              <a:t>Producción Material  </a:t>
            </a:r>
            <a:r>
              <a:rPr lang="es-ES" b="1" dirty="0" smtClean="0"/>
              <a:t>                   </a:t>
            </a:r>
            <a:r>
              <a:rPr lang="es-ES" b="1" dirty="0"/>
              <a:t>Producción </a:t>
            </a:r>
            <a:r>
              <a:rPr lang="es-ES" b="1" dirty="0" smtClean="0"/>
              <a:t>Espiritual</a:t>
            </a:r>
          </a:p>
          <a:p>
            <a:pPr marL="0" indent="0">
              <a:buNone/>
            </a:pPr>
            <a:r>
              <a:rPr lang="es-ES" b="1" dirty="0" smtClean="0"/>
              <a:t>             </a:t>
            </a:r>
          </a:p>
          <a:p>
            <a:r>
              <a:rPr lang="es-ES" dirty="0"/>
              <a:t>Ser Social                                      Conciencia Social</a:t>
            </a:r>
          </a:p>
          <a:p>
            <a:pPr marL="0" indent="0">
              <a:buNone/>
            </a:pPr>
            <a:r>
              <a:rPr lang="es-ES" dirty="0"/>
              <a:t> </a:t>
            </a:r>
          </a:p>
          <a:p>
            <a:endParaRPr lang="es-ES" dirty="0"/>
          </a:p>
        </p:txBody>
      </p:sp>
      <p:sp>
        <p:nvSpPr>
          <p:cNvPr id="14" name="Flecha derecha 13"/>
          <p:cNvSpPr/>
          <p:nvPr/>
        </p:nvSpPr>
        <p:spPr>
          <a:xfrm rot="5400000">
            <a:off x="1415143" y="4040187"/>
            <a:ext cx="707569" cy="3592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Flecha derecha 14"/>
          <p:cNvSpPr/>
          <p:nvPr/>
        </p:nvSpPr>
        <p:spPr>
          <a:xfrm rot="5400000">
            <a:off x="6966858" y="4079874"/>
            <a:ext cx="707569" cy="3592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04852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b="1" u="sng" dirty="0">
                <a:latin typeface="Arial" panose="020B0604020202020204" pitchFamily="34" charset="0"/>
                <a:cs typeface="Arial" panose="020B0604020202020204" pitchFamily="34" charset="0"/>
              </a:rPr>
              <a:t>Formas de conciencia social:</a:t>
            </a:r>
            <a:r>
              <a:rPr lang="es-ES" sz="3200" dirty="0">
                <a:latin typeface="Arial" panose="020B0604020202020204" pitchFamily="34" charset="0"/>
                <a:cs typeface="Arial" panose="020B0604020202020204" pitchFamily="34" charset="0"/>
              </a:rPr>
              <a:t> Política, jurídica, moral, estética, científica, filosófica y religiosa.</a:t>
            </a:r>
            <a:br>
              <a:rPr lang="es-ES" sz="3200" dirty="0">
                <a:latin typeface="Arial" panose="020B0604020202020204" pitchFamily="34" charset="0"/>
                <a:cs typeface="Arial" panose="020B0604020202020204" pitchFamily="34" charset="0"/>
              </a:rPr>
            </a:br>
            <a:endParaRPr lang="es-ES" sz="3200" dirty="0">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4120034002"/>
              </p:ext>
            </p:extLst>
          </p:nvPr>
        </p:nvGraphicFramePr>
        <p:xfrm>
          <a:off x="838200" y="1458687"/>
          <a:ext cx="10515599" cy="5203371"/>
        </p:xfrm>
        <a:graphic>
          <a:graphicData uri="http://schemas.openxmlformats.org/drawingml/2006/table">
            <a:tbl>
              <a:tblPr firstRow="1" firstCol="1" bandRow="1">
                <a:tableStyleId>{5C22544A-7EE6-4342-B048-85BDC9FD1C3A}</a:tableStyleId>
              </a:tblPr>
              <a:tblGrid>
                <a:gridCol w="4079614">
                  <a:extLst>
                    <a:ext uri="{9D8B030D-6E8A-4147-A177-3AD203B41FA5}">
                      <a16:colId xmlns:a16="http://schemas.microsoft.com/office/drawing/2014/main" val="303583278"/>
                    </a:ext>
                  </a:extLst>
                </a:gridCol>
                <a:gridCol w="6435985">
                  <a:extLst>
                    <a:ext uri="{9D8B030D-6E8A-4147-A177-3AD203B41FA5}">
                      <a16:colId xmlns:a16="http://schemas.microsoft.com/office/drawing/2014/main" val="4181450271"/>
                    </a:ext>
                  </a:extLst>
                </a:gridCol>
              </a:tblGrid>
              <a:tr h="743339">
                <a:tc>
                  <a:txBody>
                    <a:bodyPr/>
                    <a:lstStyle/>
                    <a:p>
                      <a:pPr marL="201930" algn="just">
                        <a:spcAft>
                          <a:spcPts val="0"/>
                        </a:spcAft>
                        <a:tabLst>
                          <a:tab pos="270510" algn="l"/>
                        </a:tabLst>
                      </a:pPr>
                      <a:r>
                        <a:rPr lang="es-ES" sz="2000" dirty="0">
                          <a:effectLst/>
                        </a:rPr>
                        <a:t>Formas de la conciencia social</a:t>
                      </a:r>
                    </a:p>
                    <a:p>
                      <a:pPr marL="201930" algn="just">
                        <a:spcAft>
                          <a:spcPts val="0"/>
                        </a:spcAft>
                        <a:tabLst>
                          <a:tab pos="270510" algn="l"/>
                        </a:tabLst>
                      </a:pPr>
                      <a:r>
                        <a:rPr lang="es-ES" sz="2000" dirty="0">
                          <a:effectLst/>
                        </a:rPr>
                        <a:t> </a:t>
                      </a:r>
                      <a:endParaRPr lang="es-ES" sz="2000" dirty="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ctr">
                        <a:spcAft>
                          <a:spcPts val="0"/>
                        </a:spcAft>
                        <a:tabLst>
                          <a:tab pos="111760" algn="l"/>
                        </a:tabLst>
                      </a:pPr>
                      <a:r>
                        <a:rPr lang="es-ES" sz="2000">
                          <a:effectLst/>
                        </a:rPr>
                        <a:t>Función social</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1492220790"/>
                  </a:ext>
                </a:extLst>
              </a:tr>
              <a:tr h="743339">
                <a:tc>
                  <a:txBody>
                    <a:bodyPr/>
                    <a:lstStyle/>
                    <a:p>
                      <a:pPr marL="201930" algn="ctr">
                        <a:spcAft>
                          <a:spcPts val="0"/>
                        </a:spcAft>
                        <a:tabLst>
                          <a:tab pos="270510" algn="l"/>
                        </a:tabLst>
                      </a:pPr>
                      <a:r>
                        <a:rPr lang="es-ES" sz="2000">
                          <a:effectLst/>
                        </a:rPr>
                        <a:t>Política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a:effectLst/>
                        </a:rPr>
                        <a:t>Defender los intereses cardinales de una clase determinada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3307188526"/>
                  </a:ext>
                </a:extLst>
              </a:tr>
              <a:tr h="1115008">
                <a:tc>
                  <a:txBody>
                    <a:bodyPr/>
                    <a:lstStyle/>
                    <a:p>
                      <a:pPr marL="201930" algn="ctr">
                        <a:spcAft>
                          <a:spcPts val="0"/>
                        </a:spcAft>
                        <a:tabLst>
                          <a:tab pos="270510" algn="l"/>
                        </a:tabLst>
                      </a:pPr>
                      <a:r>
                        <a:rPr lang="es-ES" sz="2000">
                          <a:effectLst/>
                        </a:rPr>
                        <a:t>Jurídica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a:effectLst/>
                        </a:rPr>
                        <a:t>Expresar y defender la propiedad de determinadas clases. Regular de forma coercitiva las relaciones entre los hombres</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3807702109"/>
                  </a:ext>
                </a:extLst>
              </a:tr>
              <a:tr h="743339">
                <a:tc>
                  <a:txBody>
                    <a:bodyPr/>
                    <a:lstStyle/>
                    <a:p>
                      <a:pPr marL="201930" algn="ctr">
                        <a:spcAft>
                          <a:spcPts val="0"/>
                        </a:spcAft>
                        <a:tabLst>
                          <a:tab pos="270510" algn="l"/>
                        </a:tabLst>
                      </a:pPr>
                      <a:r>
                        <a:rPr lang="es-ES" sz="2000">
                          <a:effectLst/>
                        </a:rPr>
                        <a:t>Moral</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a:effectLst/>
                        </a:rPr>
                        <a:t>Regular la conducta social mediante la opinión pública.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3474378681"/>
                  </a:ext>
                </a:extLst>
              </a:tr>
              <a:tr h="743339">
                <a:tc>
                  <a:txBody>
                    <a:bodyPr/>
                    <a:lstStyle/>
                    <a:p>
                      <a:pPr marL="201930" algn="ctr">
                        <a:spcAft>
                          <a:spcPts val="0"/>
                        </a:spcAft>
                        <a:tabLst>
                          <a:tab pos="270510" algn="l"/>
                        </a:tabLst>
                      </a:pPr>
                      <a:r>
                        <a:rPr lang="es-ES" sz="2000">
                          <a:effectLst/>
                        </a:rPr>
                        <a:t>Científica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a:effectLst/>
                        </a:rPr>
                        <a:t>Brindar el conocimiento fidedigno de la realidad objetiva, sus leyes e interrelaciones.</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2253452145"/>
                  </a:ext>
                </a:extLst>
              </a:tr>
              <a:tr h="371669">
                <a:tc>
                  <a:txBody>
                    <a:bodyPr/>
                    <a:lstStyle/>
                    <a:p>
                      <a:pPr marL="201930" algn="ctr">
                        <a:spcAft>
                          <a:spcPts val="0"/>
                        </a:spcAft>
                        <a:tabLst>
                          <a:tab pos="270510" algn="l"/>
                        </a:tabLst>
                      </a:pPr>
                      <a:r>
                        <a:rPr lang="es-ES" sz="2000">
                          <a:effectLst/>
                        </a:rPr>
                        <a:t>Filosófica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a:effectLst/>
                        </a:rPr>
                        <a:t>Brindar una concepción del mundo </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1518134864"/>
                  </a:ext>
                </a:extLst>
              </a:tr>
              <a:tr h="371669">
                <a:tc>
                  <a:txBody>
                    <a:bodyPr/>
                    <a:lstStyle/>
                    <a:p>
                      <a:pPr marL="201930" algn="ctr">
                        <a:spcAft>
                          <a:spcPts val="0"/>
                        </a:spcAft>
                        <a:tabLst>
                          <a:tab pos="270510" algn="l"/>
                        </a:tabLst>
                      </a:pPr>
                      <a:r>
                        <a:rPr lang="es-ES" sz="2000">
                          <a:effectLst/>
                        </a:rPr>
                        <a:t>Estética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a:effectLst/>
                        </a:rPr>
                        <a:t> </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708394063"/>
                  </a:ext>
                </a:extLst>
              </a:tr>
              <a:tr h="371669">
                <a:tc>
                  <a:txBody>
                    <a:bodyPr/>
                    <a:lstStyle/>
                    <a:p>
                      <a:pPr marL="201930" algn="ctr">
                        <a:spcAft>
                          <a:spcPts val="0"/>
                        </a:spcAft>
                        <a:tabLst>
                          <a:tab pos="270510" algn="l"/>
                        </a:tabLst>
                      </a:pPr>
                      <a:r>
                        <a:rPr lang="es-ES" sz="2000">
                          <a:effectLst/>
                        </a:rPr>
                        <a:t>Religiosa</a:t>
                      </a:r>
                      <a:endParaRPr lang="es-ES" sz="2000">
                        <a:effectLst/>
                        <a:latin typeface="Times New Roman" panose="02020603050405020304" pitchFamily="18" charset="0"/>
                        <a:ea typeface="Malgun Gothic"/>
                        <a:cs typeface="Times New Roman" panose="02020603050405020304" pitchFamily="18" charset="0"/>
                      </a:endParaRPr>
                    </a:p>
                  </a:txBody>
                  <a:tcPr marL="68580" marR="68580" marT="0" marB="0"/>
                </a:tc>
                <a:tc>
                  <a:txBody>
                    <a:bodyPr/>
                    <a:lstStyle/>
                    <a:p>
                      <a:pPr marL="111760" algn="just">
                        <a:spcAft>
                          <a:spcPts val="0"/>
                        </a:spcAft>
                        <a:tabLst>
                          <a:tab pos="111760" algn="l"/>
                        </a:tabLst>
                      </a:pPr>
                      <a:r>
                        <a:rPr lang="es-ES" sz="2000" dirty="0">
                          <a:effectLst/>
                        </a:rPr>
                        <a:t>Enriquecer el mundo espiritual del hombre</a:t>
                      </a:r>
                      <a:endParaRPr lang="es-ES" sz="2000" dirty="0">
                        <a:effectLst/>
                        <a:latin typeface="Times New Roman" panose="02020603050405020304" pitchFamily="18" charset="0"/>
                        <a:ea typeface="Malgun Gothic"/>
                        <a:cs typeface="Times New Roman" panose="02020603050405020304" pitchFamily="18" charset="0"/>
                      </a:endParaRPr>
                    </a:p>
                  </a:txBody>
                  <a:tcPr marL="68580" marR="68580" marT="0" marB="0"/>
                </a:tc>
                <a:extLst>
                  <a:ext uri="{0D108BD9-81ED-4DB2-BD59-A6C34878D82A}">
                    <a16:rowId xmlns:a16="http://schemas.microsoft.com/office/drawing/2014/main" val="2518539194"/>
                  </a:ext>
                </a:extLst>
              </a:tr>
            </a:tbl>
          </a:graphicData>
        </a:graphic>
      </p:graphicFrame>
    </p:spTree>
    <p:extLst>
      <p:ext uri="{BB962C8B-B14F-4D97-AF65-F5344CB8AC3E}">
        <p14:creationId xmlns:p14="http://schemas.microsoft.com/office/powerpoint/2010/main" val="3106147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dirty="0">
                <a:latin typeface="Arial" panose="020B0604020202020204" pitchFamily="34" charset="0"/>
                <a:cs typeface="Arial" panose="020B0604020202020204" pitchFamily="34" charset="0"/>
              </a:rPr>
              <a:t>Temática 3.3: La teoría del conocimiento. Conocimiento y valor.</a:t>
            </a:r>
            <a:br>
              <a:rPr lang="es-ES" sz="3200" dirty="0">
                <a:latin typeface="Arial" panose="020B0604020202020204" pitchFamily="34" charset="0"/>
                <a:cs typeface="Arial" panose="020B0604020202020204" pitchFamily="34" charset="0"/>
              </a:rPr>
            </a:br>
            <a:endParaRPr lang="es-ES"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0" indent="0">
              <a:buNone/>
            </a:pPr>
            <a:r>
              <a:rPr lang="es-ES" b="1" dirty="0" smtClean="0"/>
              <a:t>Objetivo:</a:t>
            </a:r>
          </a:p>
          <a:p>
            <a:pPr marL="0" indent="0">
              <a:buNone/>
            </a:pPr>
            <a:r>
              <a:rPr lang="es-ES" dirty="0" smtClean="0">
                <a:latin typeface="Arial" panose="020B0604020202020204" pitchFamily="34" charset="0"/>
                <a:cs typeface="Arial" panose="020B0604020202020204" pitchFamily="34" charset="0"/>
              </a:rPr>
              <a:t>Caracterizar </a:t>
            </a:r>
            <a:r>
              <a:rPr lang="es-ES" dirty="0">
                <a:latin typeface="Arial" panose="020B0604020202020204" pitchFamily="34" charset="0"/>
                <a:cs typeface="Arial" panose="020B0604020202020204" pitchFamily="34" charset="0"/>
              </a:rPr>
              <a:t>las tesis fundamentales de la teoría del proceso del conocimiento, enfatizando en el papel de la práctica.</a:t>
            </a:r>
          </a:p>
          <a:p>
            <a:endParaRPr lang="es-ES" dirty="0"/>
          </a:p>
        </p:txBody>
      </p:sp>
    </p:spTree>
    <p:extLst>
      <p:ext uri="{BB962C8B-B14F-4D97-AF65-F5344CB8AC3E}">
        <p14:creationId xmlns:p14="http://schemas.microsoft.com/office/powerpoint/2010/main" val="410843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lvl="0"/>
            <a:r>
              <a:rPr lang="es-ES_tradnl" dirty="0">
                <a:latin typeface="Arial" panose="020B0604020202020204" pitchFamily="34" charset="0"/>
                <a:cs typeface="Arial" panose="020B0604020202020204" pitchFamily="34" charset="0"/>
              </a:rPr>
              <a:t>¿Cómo fue el tratamiento dado por los filósofos </a:t>
            </a:r>
            <a:r>
              <a:rPr lang="es-ES_tradnl" dirty="0" err="1">
                <a:latin typeface="Arial" panose="020B0604020202020204" pitchFamily="34" charset="0"/>
                <a:cs typeface="Arial" panose="020B0604020202020204" pitchFamily="34" charset="0"/>
              </a:rPr>
              <a:t>premarxistas</a:t>
            </a:r>
            <a:r>
              <a:rPr lang="es-ES_tradnl" dirty="0">
                <a:latin typeface="Arial" panose="020B0604020202020204" pitchFamily="34" charset="0"/>
                <a:cs typeface="Arial" panose="020B0604020202020204" pitchFamily="34" charset="0"/>
              </a:rPr>
              <a:t> al tema del conocimiento?</a:t>
            </a:r>
            <a:endParaRPr lang="es-ES" dirty="0">
              <a:latin typeface="Arial" panose="020B0604020202020204" pitchFamily="34" charset="0"/>
              <a:cs typeface="Arial" panose="020B0604020202020204" pitchFamily="34" charset="0"/>
            </a:endParaRPr>
          </a:p>
          <a:p>
            <a:pPr lvl="0"/>
            <a:r>
              <a:rPr lang="es-ES_tradnl" dirty="0">
                <a:latin typeface="Arial" panose="020B0604020202020204" pitchFamily="34" charset="0"/>
                <a:cs typeface="Arial" panose="020B0604020202020204" pitchFamily="34" charset="0"/>
              </a:rPr>
              <a:t>Mencione los principios fundamentales de la teoría dialéctico materialista del conocimiento.</a:t>
            </a:r>
            <a:endParaRPr lang="es-ES" dirty="0">
              <a:latin typeface="Arial" panose="020B0604020202020204" pitchFamily="34" charset="0"/>
              <a:cs typeface="Arial" panose="020B0604020202020204" pitchFamily="34" charset="0"/>
            </a:endParaRPr>
          </a:p>
          <a:p>
            <a:pPr lvl="0"/>
            <a:r>
              <a:rPr lang="es-ES_tradnl" dirty="0">
                <a:latin typeface="Arial" panose="020B0604020202020204" pitchFamily="34" charset="0"/>
                <a:cs typeface="Arial" panose="020B0604020202020204" pitchFamily="34" charset="0"/>
              </a:rPr>
              <a:t>¿Qué relación se establece entre los principios del reflejo cognoscitivo y del desarrollo?</a:t>
            </a:r>
            <a:endParaRPr lang="es-ES" dirty="0">
              <a:latin typeface="Arial" panose="020B0604020202020204" pitchFamily="34" charset="0"/>
              <a:cs typeface="Arial" panose="020B0604020202020204" pitchFamily="34" charset="0"/>
            </a:endParaRPr>
          </a:p>
          <a:p>
            <a:pPr lvl="0"/>
            <a:r>
              <a:rPr lang="es-ES_tradnl" dirty="0">
                <a:latin typeface="Arial" panose="020B0604020202020204" pitchFamily="34" charset="0"/>
                <a:cs typeface="Arial" panose="020B0604020202020204" pitchFamily="34" charset="0"/>
              </a:rPr>
              <a:t>¿Cómo explica la filosofía marxista que el conocimiento tiene carácter finito e infinito?</a:t>
            </a:r>
            <a:endParaRPr lang="es-ES" dirty="0">
              <a:latin typeface="Arial" panose="020B0604020202020204" pitchFamily="34" charset="0"/>
              <a:cs typeface="Arial" panose="020B0604020202020204" pitchFamily="34" charset="0"/>
            </a:endParaRPr>
          </a:p>
          <a:p>
            <a:pPr lvl="0"/>
            <a:r>
              <a:rPr lang="es-ES_tradnl" dirty="0">
                <a:latin typeface="Arial" panose="020B0604020202020204" pitchFamily="34" charset="0"/>
                <a:cs typeface="Arial" panose="020B0604020202020204" pitchFamily="34" charset="0"/>
              </a:rPr>
              <a:t>¿Por qué afirmamos que el proceso del conocimiento tiene carácter dialéctico?</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3432863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a:bodyPr>
          <a:lstStyle/>
          <a:p>
            <a:pPr marL="0" indent="0">
              <a:buNone/>
            </a:pPr>
            <a:r>
              <a:rPr lang="es-ES_tradnl" b="1" dirty="0" smtClean="0">
                <a:latin typeface="Arial" panose="020B0604020202020204" pitchFamily="34" charset="0"/>
                <a:cs typeface="Arial" panose="020B0604020202020204" pitchFamily="34" charset="0"/>
              </a:rPr>
              <a:t>Condicionamiento </a:t>
            </a:r>
            <a:r>
              <a:rPr lang="es-ES_tradnl" b="1" dirty="0">
                <a:latin typeface="Arial" panose="020B0604020202020204" pitchFamily="34" charset="0"/>
                <a:cs typeface="Arial" panose="020B0604020202020204" pitchFamily="34" charset="0"/>
              </a:rPr>
              <a:t>histórico – social del conocimiento.</a:t>
            </a:r>
            <a:endParaRPr lang="es-ES" dirty="0">
              <a:latin typeface="Arial" panose="020B0604020202020204" pitchFamily="34" charset="0"/>
              <a:cs typeface="Arial" panose="020B0604020202020204" pitchFamily="34" charset="0"/>
            </a:endParaRPr>
          </a:p>
          <a:p>
            <a:r>
              <a:rPr lang="es-ES_tradnl" b="1" u="sng" dirty="0">
                <a:latin typeface="Arial" panose="020B0604020202020204" pitchFamily="34" charset="0"/>
                <a:cs typeface="Arial" panose="020B0604020202020204" pitchFamily="34" charset="0"/>
              </a:rPr>
              <a:t>Antigüedad</a:t>
            </a:r>
            <a:r>
              <a:rPr lang="es-ES_tradnl" b="1" dirty="0">
                <a:latin typeface="Arial" panose="020B0604020202020204" pitchFamily="34" charset="0"/>
                <a:cs typeface="Arial" panose="020B0604020202020204" pitchFamily="34" charset="0"/>
              </a:rPr>
              <a:t>.</a:t>
            </a:r>
            <a:r>
              <a:rPr lang="es-ES_tradnl" dirty="0">
                <a:latin typeface="Arial" panose="020B0604020202020204" pitchFamily="34" charset="0"/>
                <a:cs typeface="Arial" panose="020B0604020202020204" pitchFamily="34" charset="0"/>
              </a:rPr>
              <a:t> Corresponde a la formación económico-social del Esclavismo. En la Filosofía Griega se intenta diferenciar el “saber” de la “opinión”; sin embargo, le dan tanto valor a las </a:t>
            </a:r>
            <a:r>
              <a:rPr lang="es-ES_tradnl" b="1" i="1" dirty="0">
                <a:latin typeface="Arial" panose="020B0604020202020204" pitchFamily="34" charset="0"/>
                <a:cs typeface="Arial" panose="020B0604020202020204" pitchFamily="34" charset="0"/>
              </a:rPr>
              <a:t>ideas</a:t>
            </a:r>
            <a:r>
              <a:rPr lang="es-ES_tradnl" dirty="0">
                <a:latin typeface="Arial" panose="020B0604020202020204" pitchFamily="34" charset="0"/>
                <a:cs typeface="Arial" panose="020B0604020202020204" pitchFamily="34" charset="0"/>
              </a:rPr>
              <a:t> que dan inicio al </a:t>
            </a:r>
            <a:r>
              <a:rPr lang="es-ES_tradnl" b="1" i="1" dirty="0">
                <a:latin typeface="Arial" panose="020B0604020202020204" pitchFamily="34" charset="0"/>
                <a:cs typeface="Arial" panose="020B0604020202020204" pitchFamily="34" charset="0"/>
              </a:rPr>
              <a:t>idealismo</a:t>
            </a:r>
            <a:r>
              <a:rPr lang="es-ES_tradnl" dirty="0">
                <a:latin typeface="Arial" panose="020B0604020202020204" pitchFamily="34" charset="0"/>
                <a:cs typeface="Arial" panose="020B0604020202020204" pitchFamily="34" charset="0"/>
              </a:rPr>
              <a:t> como corriente filosófica. [LF T2, p. 1]</a:t>
            </a:r>
            <a:endParaRPr lang="es-ES" dirty="0">
              <a:latin typeface="Arial" panose="020B0604020202020204" pitchFamily="34" charset="0"/>
              <a:cs typeface="Arial" panose="020B0604020202020204" pitchFamily="34" charset="0"/>
            </a:endParaRPr>
          </a:p>
          <a:p>
            <a:r>
              <a:rPr lang="es-ES_tradnl" u="sng" dirty="0">
                <a:latin typeface="Arial" panose="020B0604020202020204" pitchFamily="34" charset="0"/>
                <a:cs typeface="Arial" panose="020B0604020202020204" pitchFamily="34" charset="0"/>
              </a:rPr>
              <a:t>Platón</a:t>
            </a:r>
            <a:r>
              <a:rPr lang="es-ES_tradnl" dirty="0">
                <a:latin typeface="Arial" panose="020B0604020202020204" pitchFamily="34" charset="0"/>
                <a:cs typeface="Arial" panose="020B0604020202020204" pitchFamily="34" charset="0"/>
              </a:rPr>
              <a:t> – El mundo de las ideas es el creador de todo lo existente.</a:t>
            </a:r>
            <a:endParaRPr lang="es-ES" dirty="0">
              <a:latin typeface="Arial" panose="020B0604020202020204" pitchFamily="34" charset="0"/>
              <a:cs typeface="Arial" panose="020B0604020202020204" pitchFamily="34" charset="0"/>
            </a:endParaRPr>
          </a:p>
          <a:p>
            <a:r>
              <a:rPr lang="es-ES_tradnl" u="sng" dirty="0">
                <a:latin typeface="Arial" panose="020B0604020202020204" pitchFamily="34" charset="0"/>
                <a:cs typeface="Arial" panose="020B0604020202020204" pitchFamily="34" charset="0"/>
              </a:rPr>
              <a:t>Demócrito</a:t>
            </a:r>
            <a:r>
              <a:rPr lang="es-ES_tradnl" dirty="0">
                <a:latin typeface="Arial" panose="020B0604020202020204" pitchFamily="34" charset="0"/>
                <a:cs typeface="Arial" panose="020B0604020202020204" pitchFamily="34" charset="0"/>
              </a:rPr>
              <a:t> – Planteó la correlación de los sensorial y lo racional en el conocimiento desde posiciones del materialismo ingenuo.</a:t>
            </a:r>
            <a:endParaRPr lang="es-ES" dirty="0">
              <a:latin typeface="Arial" panose="020B0604020202020204" pitchFamily="34" charset="0"/>
              <a:cs typeface="Arial" panose="020B0604020202020204" pitchFamily="34" charset="0"/>
            </a:endParaRPr>
          </a:p>
          <a:p>
            <a:r>
              <a:rPr lang="es-ES_tradnl" u="sng" dirty="0">
                <a:latin typeface="Arial" panose="020B0604020202020204" pitchFamily="34" charset="0"/>
                <a:cs typeface="Arial" panose="020B0604020202020204" pitchFamily="34" charset="0"/>
              </a:rPr>
              <a:t>Aristóteles</a:t>
            </a:r>
            <a:r>
              <a:rPr lang="es-ES_tradnl" dirty="0">
                <a:latin typeface="Arial" panose="020B0604020202020204" pitchFamily="34" charset="0"/>
                <a:cs typeface="Arial" panose="020B0604020202020204" pitchFamily="34" charset="0"/>
              </a:rPr>
              <a:t> – Caracterizó el saber como dialéctica de lo sensorial y lo racional, de lo particular a lo general.  </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4028334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gn="just">
              <a:buNone/>
            </a:pPr>
            <a:r>
              <a:rPr lang="es-ES_tradnl" dirty="0">
                <a:latin typeface="Arial" panose="020B0604020202020204" pitchFamily="34" charset="0"/>
                <a:cs typeface="Arial" panose="020B0604020202020204" pitchFamily="34" charset="0"/>
              </a:rPr>
              <a:t>La </a:t>
            </a:r>
            <a:r>
              <a:rPr lang="es-ES_tradnl" u="sng" dirty="0">
                <a:latin typeface="Arial" panose="020B0604020202020204" pitchFamily="34" charset="0"/>
                <a:cs typeface="Arial" panose="020B0604020202020204" pitchFamily="34" charset="0"/>
              </a:rPr>
              <a:t>filosofía marxista</a:t>
            </a:r>
            <a:r>
              <a:rPr lang="es-ES_tradnl" dirty="0">
                <a:latin typeface="Arial" panose="020B0604020202020204" pitchFamily="34" charset="0"/>
                <a:cs typeface="Arial" panose="020B0604020202020204" pitchFamily="34" charset="0"/>
              </a:rPr>
              <a:t>, creó una Teoría del Conocimiento auténticamente científica. Su punto de partida radica en la diversa solución que se da a la cuestión fundamental de la filosofía. La dialéctica materialista (que descubre las leyes más generales del desarrollo de la naturaleza, de la sociedad y del pensar) nos ofrece una teoría científica del conocimiento. </a:t>
            </a:r>
            <a:r>
              <a:rPr lang="es-ES_tradnl" i="1" dirty="0">
                <a:latin typeface="Arial" panose="020B0604020202020204" pitchFamily="34" charset="0"/>
                <a:cs typeface="Arial" panose="020B0604020202020204" pitchFamily="34" charset="0"/>
              </a:rPr>
              <a:t>“Incluye en sí lo que en la actualidad se denomina teoría del conocimiento. Gnoseología, la cual también ha de examinar su objeto históricamente, estudiando y generalizando el origen y el desarrollo del conocer, el paso del no-saber al saber”.</a:t>
            </a:r>
            <a:r>
              <a:rPr lang="es-ES_tradnl" dirty="0">
                <a:latin typeface="Arial" panose="020B0604020202020204" pitchFamily="34" charset="0"/>
                <a:cs typeface="Arial" panose="020B0604020202020204" pitchFamily="34" charset="0"/>
              </a:rPr>
              <a:t> Lenin, T. XXI, pág. 38) </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214415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6800" y="500062"/>
            <a:ext cx="10515600" cy="1325563"/>
          </a:xfrm>
        </p:spPr>
        <p:txBody>
          <a:bodyPr>
            <a:normAutofit/>
          </a:bodyPr>
          <a:lstStyle/>
          <a:p>
            <a:r>
              <a:rPr lang="es-ES_tradnl" sz="2800" b="1" dirty="0">
                <a:latin typeface="Arial" panose="020B0604020202020204" pitchFamily="34" charset="0"/>
                <a:cs typeface="Arial" panose="020B0604020202020204" pitchFamily="34" charset="0"/>
              </a:rPr>
              <a:t>Principios fundamentales de la Teoría Dialéctico Materialista del Conocimiento.</a:t>
            </a:r>
            <a:r>
              <a:rPr lang="es-ES" sz="2800" dirty="0">
                <a:latin typeface="Arial" panose="020B0604020202020204" pitchFamily="34" charset="0"/>
                <a:cs typeface="Arial" panose="020B0604020202020204" pitchFamily="34" charset="0"/>
              </a:rPr>
              <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lvl="0" algn="just"/>
            <a:r>
              <a:rPr lang="es-ES_tradnl" b="1" u="sng" dirty="0">
                <a:latin typeface="Arial" panose="020B0604020202020204" pitchFamily="34" charset="0"/>
                <a:cs typeface="Arial" panose="020B0604020202020204" pitchFamily="34" charset="0"/>
              </a:rPr>
              <a:t>Monismo</a:t>
            </a:r>
            <a:r>
              <a:rPr lang="es-ES_tradnl" u="sng" dirty="0">
                <a:latin typeface="Arial" panose="020B0604020202020204" pitchFamily="34" charset="0"/>
                <a:cs typeface="Arial" panose="020B0604020202020204" pitchFamily="34" charset="0"/>
              </a:rPr>
              <a:t> </a:t>
            </a:r>
            <a:r>
              <a:rPr lang="es-ES_tradnl" dirty="0">
                <a:latin typeface="Arial" panose="020B0604020202020204" pitchFamily="34" charset="0"/>
                <a:cs typeface="Arial" panose="020B0604020202020204" pitchFamily="34" charset="0"/>
              </a:rPr>
              <a:t>-  expresa que la fuente y contenido del conocimiento con reside en el hombre, sino fuera de él; pero el mundo es cognoscible. [LF T2, p. 14]</a:t>
            </a:r>
            <a:endParaRPr lang="es-ES" dirty="0">
              <a:latin typeface="Arial" panose="020B0604020202020204" pitchFamily="34" charset="0"/>
              <a:cs typeface="Arial" panose="020B0604020202020204" pitchFamily="34" charset="0"/>
            </a:endParaRPr>
          </a:p>
          <a:p>
            <a:pPr lvl="0" algn="just"/>
            <a:r>
              <a:rPr lang="es-ES_tradnl" b="1" u="sng" dirty="0">
                <a:latin typeface="Arial" panose="020B0604020202020204" pitchFamily="34" charset="0"/>
                <a:cs typeface="Arial" panose="020B0604020202020204" pitchFamily="34" charset="0"/>
              </a:rPr>
              <a:t>Reflejo cognoscitivo</a:t>
            </a:r>
            <a:r>
              <a:rPr lang="es-ES_tradnl" dirty="0">
                <a:latin typeface="Arial" panose="020B0604020202020204" pitchFamily="34" charset="0"/>
                <a:cs typeface="Arial" panose="020B0604020202020204" pitchFamily="34" charset="0"/>
              </a:rPr>
              <a:t> – es una reproducción ideal del objeto. El conocimiento es activo y creador, corregido por el pensamiento, tiene un carácter procesal.</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1528372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lvl="0" algn="just"/>
            <a:r>
              <a:rPr lang="es-ES_tradnl" b="1" u="sng" dirty="0">
                <a:latin typeface="Arial" panose="020B0604020202020204" pitchFamily="34" charset="0"/>
                <a:cs typeface="Arial" panose="020B0604020202020204" pitchFamily="34" charset="0"/>
              </a:rPr>
              <a:t>Del desarrollo</a:t>
            </a:r>
            <a:r>
              <a:rPr lang="es-ES_tradnl" dirty="0">
                <a:latin typeface="Arial" panose="020B0604020202020204" pitchFamily="34" charset="0"/>
                <a:cs typeface="Arial" panose="020B0604020202020204" pitchFamily="34" charset="0"/>
              </a:rPr>
              <a:t> – es un proceso internamente complejo y contradictorio, que avanza de lo abstracto a lo concreto, del fenómeno a la esencia, </a:t>
            </a:r>
            <a:r>
              <a:rPr lang="es-ES_tradnl" b="1" i="1" dirty="0">
                <a:latin typeface="Arial" panose="020B0604020202020204" pitchFamily="34" charset="0"/>
                <a:cs typeface="Arial" panose="020B0604020202020204" pitchFamily="34" charset="0"/>
              </a:rPr>
              <a:t>de la contemplación viva al pensamiento abstracto, y de este a la práctica</a:t>
            </a:r>
            <a:r>
              <a:rPr lang="es-ES_tradnl" b="1" i="1" dirty="0" smtClean="0">
                <a:latin typeface="Arial" panose="020B0604020202020204" pitchFamily="34" charset="0"/>
                <a:cs typeface="Arial" panose="020B0604020202020204" pitchFamily="34" charset="0"/>
              </a:rPr>
              <a:t>.</a:t>
            </a:r>
            <a:r>
              <a:rPr lang="es-ES_tradnl" b="1" dirty="0">
                <a:latin typeface="Arial" panose="020B0604020202020204" pitchFamily="34" charset="0"/>
                <a:cs typeface="Arial" panose="020B0604020202020204" pitchFamily="34" charset="0"/>
              </a:rPr>
              <a:t> </a:t>
            </a:r>
            <a:endParaRPr lang="es-ES" dirty="0">
              <a:latin typeface="Arial" panose="020B0604020202020204" pitchFamily="34" charset="0"/>
              <a:cs typeface="Arial" panose="020B0604020202020204" pitchFamily="34" charset="0"/>
            </a:endParaRPr>
          </a:p>
          <a:p>
            <a:pPr lvl="0" algn="just"/>
            <a:r>
              <a:rPr lang="es-ES_tradnl" b="1" u="sng" dirty="0">
                <a:latin typeface="Arial" panose="020B0604020202020204" pitchFamily="34" charset="0"/>
                <a:cs typeface="Arial" panose="020B0604020202020204" pitchFamily="34" charset="0"/>
              </a:rPr>
              <a:t>Práctica.</a:t>
            </a:r>
            <a:r>
              <a:rPr lang="es-ES_tradnl" b="1" dirty="0">
                <a:latin typeface="Arial" panose="020B0604020202020204" pitchFamily="34" charset="0"/>
                <a:cs typeface="Arial" panose="020B0604020202020204" pitchFamily="34" charset="0"/>
              </a:rPr>
              <a:t> </a:t>
            </a:r>
            <a:r>
              <a:rPr lang="es-ES_tradnl" dirty="0">
                <a:latin typeface="Arial" panose="020B0604020202020204" pitchFamily="34" charset="0"/>
                <a:cs typeface="Arial" panose="020B0604020202020204" pitchFamily="34" charset="0"/>
              </a:rPr>
              <a:t>Revolución que</a:t>
            </a:r>
            <a:r>
              <a:rPr lang="es-ES_tradnl" b="1" dirty="0">
                <a:latin typeface="Arial" panose="020B0604020202020204" pitchFamily="34" charset="0"/>
                <a:cs typeface="Arial" panose="020B0604020202020204" pitchFamily="34" charset="0"/>
              </a:rPr>
              <a:t> </a:t>
            </a:r>
            <a:r>
              <a:rPr lang="es-ES_tradnl" dirty="0">
                <a:latin typeface="Arial" panose="020B0604020202020204" pitchFamily="34" charset="0"/>
                <a:cs typeface="Arial" panose="020B0604020202020204" pitchFamily="34" charset="0"/>
              </a:rPr>
              <a:t>superó el idealismo y el carácter metafísico-</a:t>
            </a:r>
            <a:r>
              <a:rPr lang="es-ES_tradnl" dirty="0" err="1">
                <a:latin typeface="Arial" panose="020B0604020202020204" pitchFamily="34" charset="0"/>
                <a:cs typeface="Arial" panose="020B0604020202020204" pitchFamily="34" charset="0"/>
              </a:rPr>
              <a:t>comtemplativo</a:t>
            </a:r>
            <a:r>
              <a:rPr lang="es-ES_tradnl" dirty="0">
                <a:latin typeface="Arial" panose="020B0604020202020204" pitchFamily="34" charset="0"/>
                <a:cs typeface="Arial" panose="020B0604020202020204" pitchFamily="34" charset="0"/>
              </a:rPr>
              <a:t> del materialismo en gnoseología. La transformación práctica de la naturaleza y la sociedad enfrenta contradicciones y problemas a resolver, y la toma de conciencia exige una solución - crear, estimular el conocimiento. El fin supremo del conocimiento es servir a la práctica, en la actividad económico-productiva, socio-política y espiritual de los hombres.</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398882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2800" b="1" dirty="0">
                <a:latin typeface="Arial" panose="020B0604020202020204" pitchFamily="34" charset="0"/>
                <a:cs typeface="Arial" panose="020B0604020202020204" pitchFamily="34" charset="0"/>
              </a:rPr>
              <a:t>El carácter finito e infinito del conocimiento.</a:t>
            </a:r>
            <a:r>
              <a:rPr lang="es-ES" sz="2800" dirty="0">
                <a:latin typeface="Arial" panose="020B0604020202020204" pitchFamily="34" charset="0"/>
                <a:cs typeface="Arial" panose="020B0604020202020204" pitchFamily="34" charset="0"/>
              </a:rPr>
              <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10000"/>
          </a:bodyPr>
          <a:lstStyle/>
          <a:p>
            <a:pPr algn="just"/>
            <a:r>
              <a:rPr lang="es-ES_tradnl" b="1" dirty="0">
                <a:latin typeface="Arial" panose="020B0604020202020204" pitchFamily="34" charset="0"/>
                <a:cs typeface="Arial" panose="020B0604020202020204" pitchFamily="34" charset="0"/>
              </a:rPr>
              <a:t>Finito</a:t>
            </a:r>
            <a:r>
              <a:rPr lang="es-ES_tradnl" dirty="0">
                <a:latin typeface="Arial" panose="020B0604020202020204" pitchFamily="34" charset="0"/>
                <a:cs typeface="Arial" panose="020B0604020202020204" pitchFamily="34" charset="0"/>
              </a:rPr>
              <a:t> – por los límites, según la cantidad y calidad de conocimientos alcanzados hasta una época determinada, según los métodos e instrumentos que el hombre posee para conocer; es decir, el nivel científico y tecnológico como expresión del grado de desarrollo social. La vida de un hombre es demasiado corta con relación al desarrollo de la humanidad. Dentro de cada contexto histórico hay límites y no se puede conocerlo todo.</a:t>
            </a:r>
            <a:endParaRPr lang="es-ES" dirty="0">
              <a:latin typeface="Arial" panose="020B0604020202020204" pitchFamily="34" charset="0"/>
              <a:cs typeface="Arial" panose="020B0604020202020204" pitchFamily="34" charset="0"/>
            </a:endParaRPr>
          </a:p>
          <a:p>
            <a:pPr algn="just"/>
            <a:r>
              <a:rPr lang="es-ES_tradnl" b="1" dirty="0">
                <a:latin typeface="Arial" panose="020B0604020202020204" pitchFamily="34" charset="0"/>
                <a:cs typeface="Arial" panose="020B0604020202020204" pitchFamily="34" charset="0"/>
              </a:rPr>
              <a:t>Infinito</a:t>
            </a:r>
            <a:r>
              <a:rPr lang="es-ES_tradnl" dirty="0">
                <a:latin typeface="Arial" panose="020B0604020202020204" pitchFamily="34" charset="0"/>
                <a:cs typeface="Arial" panose="020B0604020202020204" pitchFamily="34" charset="0"/>
              </a:rPr>
              <a:t> – porque el conocimiento es un proceso dialéctico, no se detiene, no tiene límites y es acumulativo de generación en generación; se hereda la riqueza acumulada, y a partir de ello se plantean necesidades, problemas y se investiga y descubren nuevas soluciones.</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423174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dirty="0" smtClean="0">
                <a:latin typeface="Arial" panose="020B0604020202020204" pitchFamily="34" charset="0"/>
                <a:cs typeface="Arial" panose="020B0604020202020204" pitchFamily="34" charset="0"/>
              </a:rPr>
              <a:t>Para el estudio de dichos tópicos será necesario consultar el contenido siguiente: </a:t>
            </a: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r>
              <a:rPr lang="es-ES" dirty="0" smtClean="0">
                <a:latin typeface="Arial" panose="020B0604020202020204" pitchFamily="34" charset="0"/>
                <a:cs typeface="Arial" panose="020B0604020202020204" pitchFamily="34" charset="0"/>
              </a:rPr>
              <a:t>La conciencia tiene un carácter activo; actúa de diversas maneras y en diferentes grados (según la complejidad) sobre los sistemas reflejados. Nexo causal existente entre el objeto reflejado y el sistema reflejante. </a:t>
            </a:r>
          </a:p>
          <a:p>
            <a:r>
              <a:rPr lang="es-ES" dirty="0" smtClean="0">
                <a:latin typeface="Arial" panose="020B0604020202020204" pitchFamily="34" charset="0"/>
                <a:cs typeface="Arial" panose="020B0604020202020204" pitchFamily="34" charset="0"/>
              </a:rPr>
              <a:t>Para Marx, la conciencia no podrá ser otra cosa que el ser concientizado, y el ser de los hombres es el proceso real de sus vidas. La característica esencial de la conciencia es que es un reflejo de la vida real de los hombres, lo que presupone la reproducción y diferenciación consciente por el hombre del contorno en que se desenvuelve, de la relación con ese contorno y de si mismo</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246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Arial" panose="020B0604020202020204" pitchFamily="34" charset="0"/>
                <a:cs typeface="Arial" panose="020B0604020202020204" pitchFamily="34" charset="0"/>
              </a:rPr>
              <a:t>La actividad como elemento mediador en la relación sujeto-objeto.</a:t>
            </a: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ES" dirty="0">
                <a:latin typeface="Arial" panose="020B0604020202020204" pitchFamily="34" charset="0"/>
                <a:cs typeface="Arial" panose="020B0604020202020204" pitchFamily="34" charset="0"/>
              </a:rPr>
              <a:t>La actividad, representada como práctica social, es el elemento mediador en la relación sujeto-objeto, donde lo ideal y lo material se </a:t>
            </a:r>
            <a:r>
              <a:rPr lang="es-ES" dirty="0" err="1">
                <a:latin typeface="Arial" panose="020B0604020202020204" pitchFamily="34" charset="0"/>
                <a:cs typeface="Arial" panose="020B0604020202020204" pitchFamily="34" charset="0"/>
              </a:rPr>
              <a:t>convienten</a:t>
            </a:r>
            <a:r>
              <a:rPr lang="es-ES" dirty="0">
                <a:latin typeface="Arial" panose="020B0604020202020204" pitchFamily="34" charset="0"/>
                <a:cs typeface="Arial" panose="020B0604020202020204" pitchFamily="34" charset="0"/>
              </a:rPr>
              <a:t> recíprocamente mediante la práctica social</a:t>
            </a:r>
            <a:r>
              <a:rPr lang="es-ES" dirty="0" smtClean="0">
                <a:latin typeface="Arial" panose="020B0604020202020204" pitchFamily="34" charset="0"/>
                <a:cs typeface="Arial" panose="020B0604020202020204" pitchFamily="34" charset="0"/>
              </a:rPr>
              <a:t>.</a:t>
            </a:r>
            <a:r>
              <a:rPr lang="es-ES" dirty="0">
                <a:latin typeface="Arial" panose="020B0604020202020204" pitchFamily="34" charset="0"/>
                <a:cs typeface="Arial" panose="020B0604020202020204" pitchFamily="34" charset="0"/>
              </a:rPr>
              <a:t> </a:t>
            </a:r>
          </a:p>
          <a:p>
            <a:pPr algn="just"/>
            <a:r>
              <a:rPr lang="es-ES" dirty="0">
                <a:latin typeface="Arial" panose="020B0604020202020204" pitchFamily="34" charset="0"/>
                <a:cs typeface="Arial" panose="020B0604020202020204" pitchFamily="34" charset="0"/>
              </a:rPr>
              <a:t>OBJETO (mundo): Aquella parte del mundo que el hombre humaniza, que se integra a su realidad mediante la práctica social.</a:t>
            </a:r>
          </a:p>
          <a:p>
            <a:pPr algn="just"/>
            <a:r>
              <a:rPr lang="es-ES" dirty="0">
                <a:latin typeface="Arial" panose="020B0604020202020204" pitchFamily="34" charset="0"/>
                <a:cs typeface="Arial" panose="020B0604020202020204" pitchFamily="34" charset="0"/>
              </a:rPr>
              <a:t>SUJETO (hombre): El hombre social e históricamente </a:t>
            </a:r>
            <a:r>
              <a:rPr lang="es-ES" dirty="0" smtClean="0">
                <a:latin typeface="Arial" panose="020B0604020202020204" pitchFamily="34" charset="0"/>
                <a:cs typeface="Arial" panose="020B0604020202020204" pitchFamily="34" charset="0"/>
              </a:rPr>
              <a:t>determinado</a:t>
            </a:r>
            <a:r>
              <a:rPr lang="es-ES" dirty="0">
                <a:latin typeface="Arial" panose="020B0604020202020204" pitchFamily="34" charset="0"/>
                <a:cs typeface="Arial" panose="020B0604020202020204" pitchFamily="34" charset="0"/>
              </a:rPr>
              <a:t>, portador de la práctica social. De expresa como individuo, grupo, clase, sociedad.</a:t>
            </a:r>
          </a:p>
          <a:p>
            <a:endParaRPr lang="es-ES" dirty="0"/>
          </a:p>
        </p:txBody>
      </p:sp>
    </p:spTree>
    <p:extLst>
      <p:ext uri="{BB962C8B-B14F-4D97-AF65-F5344CB8AC3E}">
        <p14:creationId xmlns:p14="http://schemas.microsoft.com/office/powerpoint/2010/main" val="3742232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Arial" panose="020B0604020202020204" pitchFamily="34" charset="0"/>
                <a:cs typeface="Arial" panose="020B0604020202020204" pitchFamily="34" charset="0"/>
              </a:rPr>
              <a:t>La práctica como fundamento y finalidad del conocimiento.</a:t>
            </a: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algn="just"/>
            <a:r>
              <a:rPr lang="es-ES" u="sng" dirty="0">
                <a:latin typeface="Arial" panose="020B0604020202020204" pitchFamily="34" charset="0"/>
                <a:cs typeface="Arial" panose="020B0604020202020204" pitchFamily="34" charset="0"/>
              </a:rPr>
              <a:t>De la práctica como principio, fundamento, base del conocimiento.</a:t>
            </a:r>
            <a:r>
              <a:rPr lang="es-ES" dirty="0">
                <a:latin typeface="Arial" panose="020B0604020202020204" pitchFamily="34" charset="0"/>
                <a:cs typeface="Arial" panose="020B0604020202020204" pitchFamily="34" charset="0"/>
              </a:rPr>
              <a:t> Las necesidades prácticas impulsan y determinan la actividad cognoscitiva. El conocimiento refleja la realidad bajo el imperativo de la necesidad de la práctica. En las Tesis sobre Feuerbach, Marx revela el </a:t>
            </a:r>
            <a:r>
              <a:rPr lang="es-ES" b="1" dirty="0">
                <a:latin typeface="Arial" panose="020B0604020202020204" pitchFamily="34" charset="0"/>
                <a:cs typeface="Arial" panose="020B0604020202020204" pitchFamily="34" charset="0"/>
              </a:rPr>
              <a:t>papel mediador de la práctica</a:t>
            </a:r>
            <a:r>
              <a:rPr lang="es-ES" dirty="0">
                <a:latin typeface="Arial" panose="020B0604020202020204" pitchFamily="34" charset="0"/>
                <a:cs typeface="Arial" panose="020B0604020202020204" pitchFamily="34" charset="0"/>
              </a:rPr>
              <a:t> en el proceso del conocimiento, aspecto no analizado por los filósofos </a:t>
            </a:r>
            <a:r>
              <a:rPr lang="es-ES" dirty="0" err="1">
                <a:latin typeface="Arial" panose="020B0604020202020204" pitchFamily="34" charset="0"/>
                <a:cs typeface="Arial" panose="020B0604020202020204" pitchFamily="34" charset="0"/>
              </a:rPr>
              <a:t>premarxistas</a:t>
            </a:r>
            <a:r>
              <a:rPr lang="es-ES" dirty="0">
                <a:latin typeface="Arial" panose="020B0604020202020204" pitchFamily="34" charset="0"/>
                <a:cs typeface="Arial" panose="020B0604020202020204" pitchFamily="34" charset="0"/>
              </a:rPr>
              <a:t>. </a:t>
            </a:r>
          </a:p>
          <a:p>
            <a:endParaRPr lang="es-ES" dirty="0"/>
          </a:p>
        </p:txBody>
      </p:sp>
    </p:spTree>
    <p:extLst>
      <p:ext uri="{BB962C8B-B14F-4D97-AF65-F5344CB8AC3E}">
        <p14:creationId xmlns:p14="http://schemas.microsoft.com/office/powerpoint/2010/main" val="3067009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lvl="0" algn="just"/>
            <a:r>
              <a:rPr lang="es-ES" u="sng" dirty="0">
                <a:latin typeface="Arial" panose="020B0604020202020204" pitchFamily="34" charset="0"/>
                <a:cs typeface="Arial" panose="020B0604020202020204" pitchFamily="34" charset="0"/>
              </a:rPr>
              <a:t>De la práctica como fin, finalidad, misión del conocimiento.</a:t>
            </a:r>
            <a:r>
              <a:rPr lang="es-ES" dirty="0">
                <a:latin typeface="Arial" panose="020B0604020202020204" pitchFamily="34" charset="0"/>
                <a:cs typeface="Arial" panose="020B0604020202020204" pitchFamily="34" charset="0"/>
              </a:rPr>
              <a:t> Comprender que con el marxismo se enfoca diferente la gnoseología (teoría del conocimiento) porque parte de la condición práctico social del conocimiento, su aplicación </a:t>
            </a:r>
            <a:r>
              <a:rPr lang="es-ES" dirty="0" smtClean="0">
                <a:latin typeface="Arial" panose="020B0604020202020204" pitchFamily="34" charset="0"/>
                <a:cs typeface="Arial" panose="020B0604020202020204" pitchFamily="34" charset="0"/>
              </a:rPr>
              <a:t>para </a:t>
            </a:r>
            <a:r>
              <a:rPr lang="es-ES" dirty="0">
                <a:latin typeface="Arial" panose="020B0604020202020204" pitchFamily="34" charset="0"/>
                <a:cs typeface="Arial" panose="020B0604020202020204" pitchFamily="34" charset="0"/>
              </a:rPr>
              <a:t>hacer proyectos y producir bienes materiales y espirituales. La finalidad del proceso del conocimiento es alcanzar la </a:t>
            </a:r>
            <a:r>
              <a:rPr lang="es-ES" i="1" dirty="0">
                <a:latin typeface="Arial" panose="020B0604020202020204" pitchFamily="34" charset="0"/>
                <a:cs typeface="Arial" panose="020B0604020202020204" pitchFamily="34" charset="0"/>
              </a:rPr>
              <a:t>verdad objetiva.</a:t>
            </a:r>
            <a:endParaRPr lang="es-ES" dirty="0">
              <a:latin typeface="Arial" panose="020B0604020202020204" pitchFamily="34" charset="0"/>
              <a:cs typeface="Arial" panose="020B0604020202020204" pitchFamily="34" charset="0"/>
            </a:endParaRPr>
          </a:p>
          <a:p>
            <a:pPr lvl="0" algn="just"/>
            <a:r>
              <a:rPr lang="es-ES" u="sng" dirty="0">
                <a:latin typeface="Arial" panose="020B0604020202020204" pitchFamily="34" charset="0"/>
                <a:cs typeface="Arial" panose="020B0604020202020204" pitchFamily="34" charset="0"/>
              </a:rPr>
              <a:t>De la práctica como criterio objetivo de la veracidad del </a:t>
            </a:r>
            <a:r>
              <a:rPr lang="es-ES" u="sng" dirty="0" smtClean="0">
                <a:latin typeface="Arial" panose="020B0604020202020204" pitchFamily="34" charset="0"/>
                <a:cs typeface="Arial" panose="020B0604020202020204" pitchFamily="34" charset="0"/>
              </a:rPr>
              <a:t>conocimiento</a:t>
            </a:r>
            <a:r>
              <a:rPr lang="es-ES" u="sng" dirty="0">
                <a:latin typeface="Arial" panose="020B0604020202020204" pitchFamily="34" charset="0"/>
                <a:cs typeface="Arial" panose="020B0604020202020204" pitchFamily="34" charset="0"/>
              </a:rPr>
              <a:t>.</a:t>
            </a:r>
            <a:r>
              <a:rPr lang="es-ES" dirty="0">
                <a:latin typeface="Arial" panose="020B0604020202020204" pitchFamily="34" charset="0"/>
                <a:cs typeface="Arial" panose="020B0604020202020204" pitchFamily="34" charset="0"/>
              </a:rPr>
              <a:t> Solo en la práctica se generan problemas y la necesidad de solucionarlos, se hacen proyectos ideales a partir de los conocimientos y la experiencia, y se ponen en práctica para comprobar su efectividad y veracidad de la teoría. </a:t>
            </a:r>
          </a:p>
          <a:p>
            <a:pPr algn="just"/>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4575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5691" y="500062"/>
            <a:ext cx="10515600" cy="1325563"/>
          </a:xfrm>
        </p:spPr>
        <p:txBody>
          <a:bodyPr>
            <a:normAutofit fontScale="90000"/>
          </a:bodyPr>
          <a:lstStyle/>
          <a:p>
            <a:r>
              <a:rPr lang="es-MX" sz="3100" b="1" dirty="0">
                <a:latin typeface="Arial" panose="020B0604020202020204" pitchFamily="34" charset="0"/>
                <a:cs typeface="Arial" panose="020B0604020202020204" pitchFamily="34" charset="0"/>
              </a:rPr>
              <a:t>Explicar la relación que existe entre el conocimiento y la actividad práctica.</a:t>
            </a:r>
            <a:r>
              <a:rPr lang="es-ES" dirty="0"/>
              <a:t/>
            </a:r>
            <a:br>
              <a:rPr lang="es-ES" dirty="0"/>
            </a:br>
            <a:endParaRPr lang="es-ES" dirty="0"/>
          </a:p>
        </p:txBody>
      </p:sp>
      <p:sp>
        <p:nvSpPr>
          <p:cNvPr id="3" name="Marcador de contenido 2"/>
          <p:cNvSpPr>
            <a:spLocks noGrp="1"/>
          </p:cNvSpPr>
          <p:nvPr>
            <p:ph idx="1"/>
          </p:nvPr>
        </p:nvSpPr>
        <p:spPr/>
        <p:txBody>
          <a:bodyPr>
            <a:normAutofit fontScale="70000" lnSpcReduction="20000"/>
          </a:bodyPr>
          <a:lstStyle/>
          <a:p>
            <a:pPr lvl="0" algn="just"/>
            <a:r>
              <a:rPr lang="es-MX" sz="2900" dirty="0">
                <a:latin typeface="Arial" panose="020B0604020202020204" pitchFamily="34" charset="0"/>
                <a:cs typeface="Arial" panose="020B0604020202020204" pitchFamily="34" charset="0"/>
              </a:rPr>
              <a:t>El condicionamiento del conocimiento por la práctica se expresa, en el hecho de que el hombre, como regla dirige sus esfuerzos cognoscitivos hacia aquello que le es necesario. </a:t>
            </a:r>
            <a:endParaRPr lang="es-ES" sz="2900" dirty="0">
              <a:latin typeface="Arial" panose="020B0604020202020204" pitchFamily="34" charset="0"/>
              <a:cs typeface="Arial" panose="020B0604020202020204" pitchFamily="34" charset="0"/>
            </a:endParaRPr>
          </a:p>
          <a:p>
            <a:pPr lvl="0" algn="just"/>
            <a:r>
              <a:rPr lang="es-MX" sz="2900" dirty="0">
                <a:latin typeface="Arial" panose="020B0604020202020204" pitchFamily="34" charset="0"/>
                <a:cs typeface="Arial" panose="020B0604020202020204" pitchFamily="34" charset="0"/>
              </a:rPr>
              <a:t>Le otorga significación a las propiedades de los objetos para su actividad práctica y/o que le sirven para la satisfacción  de determinadas necesidades. </a:t>
            </a:r>
            <a:endParaRPr lang="es-ES" sz="2900" dirty="0">
              <a:latin typeface="Arial" panose="020B0604020202020204" pitchFamily="34" charset="0"/>
              <a:cs typeface="Arial" panose="020B0604020202020204" pitchFamily="34" charset="0"/>
            </a:endParaRPr>
          </a:p>
          <a:p>
            <a:pPr lvl="0" algn="just"/>
            <a:r>
              <a:rPr lang="es-MX" sz="2900" dirty="0">
                <a:latin typeface="Arial" panose="020B0604020202020204" pitchFamily="34" charset="0"/>
                <a:cs typeface="Arial" panose="020B0604020202020204" pitchFamily="34" charset="0"/>
              </a:rPr>
              <a:t>Toda la actividad histórica-social de los hombres sería imposible sin los conocimientos fijados en imágenes ideales y en plasmación práctico-concreta.</a:t>
            </a:r>
            <a:endParaRPr lang="es-ES" sz="2900" dirty="0">
              <a:latin typeface="Arial" panose="020B0604020202020204" pitchFamily="34" charset="0"/>
              <a:cs typeface="Arial" panose="020B0604020202020204" pitchFamily="34" charset="0"/>
            </a:endParaRPr>
          </a:p>
          <a:p>
            <a:pPr lvl="0" algn="just"/>
            <a:r>
              <a:rPr lang="es-MX" sz="2900" dirty="0">
                <a:latin typeface="Arial" panose="020B0604020202020204" pitchFamily="34" charset="0"/>
                <a:cs typeface="Arial" panose="020B0604020202020204" pitchFamily="34" charset="0"/>
              </a:rPr>
              <a:t>La práctica, además de actuar como fundamento y fin del conocimiento, resulta  también el criterio supremo de la verdad del conocimiento, así como sus valoraciones. </a:t>
            </a:r>
            <a:endParaRPr lang="es-ES" sz="2900" dirty="0">
              <a:latin typeface="Arial" panose="020B0604020202020204" pitchFamily="34" charset="0"/>
              <a:cs typeface="Arial" panose="020B0604020202020204" pitchFamily="34" charset="0"/>
            </a:endParaRPr>
          </a:p>
          <a:p>
            <a:pPr lvl="0" algn="just"/>
            <a:r>
              <a:rPr lang="es-MX" sz="2900" dirty="0">
                <a:latin typeface="Arial" panose="020B0604020202020204" pitchFamily="34" charset="0"/>
                <a:cs typeface="Arial" panose="020B0604020202020204" pitchFamily="34" charset="0"/>
              </a:rPr>
              <a:t>La práctica es considerada como el elemento fundamental criterio-valorativo de la veracidad del conocimiento. </a:t>
            </a:r>
            <a:endParaRPr lang="es-ES" sz="2900" dirty="0">
              <a:latin typeface="Arial" panose="020B0604020202020204" pitchFamily="34" charset="0"/>
              <a:cs typeface="Arial" panose="020B0604020202020204" pitchFamily="34" charset="0"/>
            </a:endParaRPr>
          </a:p>
          <a:p>
            <a:pPr lvl="0" algn="just"/>
            <a:r>
              <a:rPr lang="es-MX" sz="2900" dirty="0">
                <a:latin typeface="Arial" panose="020B0604020202020204" pitchFamily="34" charset="0"/>
                <a:cs typeface="Arial" panose="020B0604020202020204" pitchFamily="34" charset="0"/>
              </a:rPr>
              <a:t>El hombre aprende a diferenciar lo útil de lo perjudicial, lo bueno de lo malo, lo bello de lo feo, lo moral de lo amoral.</a:t>
            </a:r>
            <a:endParaRPr lang="es-ES" sz="2900" dirty="0">
              <a:latin typeface="Arial" panose="020B0604020202020204" pitchFamily="34" charset="0"/>
              <a:cs typeface="Arial" panose="020B0604020202020204" pitchFamily="34" charset="0"/>
            </a:endParaRPr>
          </a:p>
          <a:p>
            <a:pPr lvl="0" algn="just"/>
            <a:r>
              <a:rPr lang="es-MX" sz="2900" dirty="0">
                <a:latin typeface="Arial" panose="020B0604020202020204" pitchFamily="34" charset="0"/>
                <a:cs typeface="Arial" panose="020B0604020202020204" pitchFamily="34" charset="0"/>
              </a:rPr>
              <a:t>El hombre amplia los marcos de la libertad, estimula la elaboración de fines ideales y se esfuerza por su realización. </a:t>
            </a:r>
            <a:endParaRPr lang="es-ES" sz="2900" dirty="0">
              <a:latin typeface="Arial" panose="020B0604020202020204" pitchFamily="34" charset="0"/>
              <a:cs typeface="Arial" panose="020B0604020202020204" pitchFamily="34" charset="0"/>
            </a:endParaRPr>
          </a:p>
          <a:p>
            <a:pPr algn="just"/>
            <a:endParaRPr lang="es-ES" dirty="0"/>
          </a:p>
        </p:txBody>
      </p:sp>
    </p:spTree>
    <p:extLst>
      <p:ext uri="{BB962C8B-B14F-4D97-AF65-F5344CB8AC3E}">
        <p14:creationId xmlns:p14="http://schemas.microsoft.com/office/powerpoint/2010/main" val="350981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smtClean="0">
                <a:latin typeface="Arial" panose="020B0604020202020204" pitchFamily="34" charset="0"/>
                <a:cs typeface="Arial" panose="020B0604020202020204" pitchFamily="34" charset="0"/>
              </a:rPr>
              <a:t>                     Teoría marxista de la verdad</a:t>
            </a:r>
            <a:endParaRPr lang="es-ES" sz="28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pPr algn="just"/>
            <a:r>
              <a:rPr lang="es-ES" dirty="0" smtClean="0">
                <a:latin typeface="Arial" panose="020B0604020202020204" pitchFamily="34" charset="0"/>
                <a:cs typeface="Arial" panose="020B0604020202020204" pitchFamily="34" charset="0"/>
              </a:rPr>
              <a:t>Definición de la teoría marxista verdad. Tipos y ejemplos de verdad. Relación dialéctica entre verdad absoluta y relativa desde la esfera del deporte.</a:t>
            </a:r>
          </a:p>
          <a:p>
            <a:pPr algn="just"/>
            <a:r>
              <a:rPr lang="es-ES" b="1" dirty="0" smtClean="0">
                <a:latin typeface="Arial" panose="020B0604020202020204" pitchFamily="34" charset="0"/>
                <a:cs typeface="Arial" panose="020B0604020202020204" pitchFamily="34" charset="0"/>
              </a:rPr>
              <a:t>Bibliografía:</a:t>
            </a:r>
          </a:p>
          <a:p>
            <a:pPr algn="just"/>
            <a:r>
              <a:rPr lang="es-ES" b="1" dirty="0" smtClean="0">
                <a:latin typeface="Arial" panose="020B0604020202020204" pitchFamily="34" charset="0"/>
                <a:cs typeface="Arial" panose="020B0604020202020204" pitchFamily="34" charset="0"/>
              </a:rPr>
              <a:t> </a:t>
            </a:r>
            <a:r>
              <a:rPr lang="es-ES" dirty="0" err="1" smtClean="0">
                <a:latin typeface="Arial" panose="020B0604020202020204" pitchFamily="34" charset="0"/>
                <a:cs typeface="Arial" panose="020B0604020202020204" pitchFamily="34" charset="0"/>
              </a:rPr>
              <a:t>Plá</a:t>
            </a:r>
            <a:r>
              <a:rPr lang="es-ES" dirty="0" smtClean="0">
                <a:latin typeface="Arial" panose="020B0604020202020204" pitchFamily="34" charset="0"/>
                <a:cs typeface="Arial" panose="020B0604020202020204" pitchFamily="34" charset="0"/>
              </a:rPr>
              <a:t> León Rafael,  La teoría del conocimiento del marxismo, Universidad Central de Las Villas </a:t>
            </a:r>
          </a:p>
          <a:p>
            <a:pPr algn="just"/>
            <a:r>
              <a:rPr lang="es-ES" dirty="0" smtClean="0">
                <a:latin typeface="Arial" panose="020B0604020202020204" pitchFamily="34" charset="0"/>
                <a:cs typeface="Arial" panose="020B0604020202020204" pitchFamily="34" charset="0"/>
              </a:rPr>
              <a:t> Colectivo de Autores. Lecciones de Filosofía marxista-leninista. Tomo II. Editorial Félix Varela. La Habana. 2002.</a:t>
            </a:r>
          </a:p>
          <a:p>
            <a:pPr algn="just"/>
            <a:r>
              <a:rPr lang="es-ES" dirty="0" smtClean="0">
                <a:latin typeface="Arial" panose="020B0604020202020204" pitchFamily="34" charset="0"/>
                <a:cs typeface="Arial" panose="020B0604020202020204" pitchFamily="34" charset="0"/>
              </a:rPr>
              <a:t>Diccionario </a:t>
            </a:r>
            <a:r>
              <a:rPr lang="es-ES" dirty="0" err="1" smtClean="0">
                <a:latin typeface="Arial" panose="020B0604020202020204" pitchFamily="34" charset="0"/>
                <a:cs typeface="Arial" panose="020B0604020202020204" pitchFamily="34" charset="0"/>
              </a:rPr>
              <a:t>Filosófico.Rosental</a:t>
            </a:r>
            <a:r>
              <a:rPr lang="es-ES" dirty="0" smtClean="0">
                <a:latin typeface="Arial" panose="020B0604020202020204" pitchFamily="34" charset="0"/>
                <a:cs typeface="Arial" panose="020B0604020202020204" pitchFamily="34" charset="0"/>
              </a:rPr>
              <a:t>.</a:t>
            </a:r>
          </a:p>
          <a:p>
            <a:pPr algn="just"/>
            <a:r>
              <a:rPr lang="es-ES" dirty="0" smtClean="0">
                <a:latin typeface="Arial" panose="020B0604020202020204" pitchFamily="34" charset="0"/>
                <a:cs typeface="Arial" panose="020B0604020202020204" pitchFamily="34" charset="0"/>
              </a:rPr>
              <a:t>Búsquedas virtuales, Ecured, Wikipedia, etc.</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4762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dirty="0">
                <a:latin typeface="Arial" panose="020B0604020202020204" pitchFamily="34" charset="0"/>
                <a:cs typeface="Arial" panose="020B0604020202020204" pitchFamily="34" charset="0"/>
              </a:rPr>
              <a:t>Temática 3.4: L</a:t>
            </a:r>
            <a:r>
              <a:rPr lang="es-ES" sz="2800" dirty="0" smtClean="0">
                <a:latin typeface="Arial" panose="020B0604020202020204" pitchFamily="34" charset="0"/>
                <a:cs typeface="Arial" panose="020B0604020202020204" pitchFamily="34" charset="0"/>
              </a:rPr>
              <a:t>a actividad física es un tipo de actividad humana.</a:t>
            </a:r>
            <a:br>
              <a:rPr lang="es-ES" sz="2800" dirty="0" smtClean="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0" indent="0">
              <a:buNone/>
            </a:pPr>
            <a:r>
              <a:rPr lang="es-ES" dirty="0" smtClean="0"/>
              <a:t> </a:t>
            </a:r>
            <a:r>
              <a:rPr lang="es-ES" b="1" dirty="0" smtClean="0">
                <a:latin typeface="Arial" panose="020B0604020202020204" pitchFamily="34" charset="0"/>
                <a:cs typeface="Arial" panose="020B0604020202020204" pitchFamily="34" charset="0"/>
              </a:rPr>
              <a:t>Objetivo:</a:t>
            </a:r>
          </a:p>
          <a:p>
            <a:pPr marL="0" indent="0">
              <a:buNone/>
            </a:pPr>
            <a:r>
              <a:rPr lang="es-ES" dirty="0" smtClean="0">
                <a:latin typeface="Arial" panose="020B0604020202020204" pitchFamily="34" charset="0"/>
                <a:cs typeface="Arial" panose="020B0604020202020204" pitchFamily="34" charset="0"/>
              </a:rPr>
              <a:t>Fundamentar </a:t>
            </a:r>
            <a:r>
              <a:rPr lang="es-ES" dirty="0">
                <a:latin typeface="Arial" panose="020B0604020202020204" pitchFamily="34" charset="0"/>
                <a:cs typeface="Arial" panose="020B0604020202020204" pitchFamily="34" charset="0"/>
              </a:rPr>
              <a:t>que la actividad física es un tipo de actividad humana.</a:t>
            </a:r>
          </a:p>
          <a:p>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447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Actividad Independiente:</a:t>
            </a:r>
            <a:endParaRPr lang="es-ES" dirty="0"/>
          </a:p>
        </p:txBody>
      </p:sp>
      <p:sp>
        <p:nvSpPr>
          <p:cNvPr id="3" name="Marcador de contenido 2"/>
          <p:cNvSpPr>
            <a:spLocks noGrp="1"/>
          </p:cNvSpPr>
          <p:nvPr>
            <p:ph idx="1"/>
          </p:nvPr>
        </p:nvSpPr>
        <p:spPr/>
        <p:txBody>
          <a:bodyPr>
            <a:normAutofit lnSpcReduction="10000"/>
          </a:bodyPr>
          <a:lstStyle/>
          <a:p>
            <a:r>
              <a:rPr lang="es-ES" dirty="0" smtClean="0"/>
              <a:t>Por qué la actividad física es un tipo específico de actividad humana?</a:t>
            </a:r>
          </a:p>
          <a:p>
            <a:r>
              <a:rPr lang="es-ES" dirty="0" smtClean="0"/>
              <a:t>Qué es actividad humana? Cuáles son los tipos de actividad?</a:t>
            </a:r>
          </a:p>
          <a:p>
            <a:r>
              <a:rPr lang="es-ES" dirty="0" smtClean="0"/>
              <a:t>Ilustre ejemplos de actividad física.</a:t>
            </a:r>
          </a:p>
          <a:p>
            <a:pPr marL="0" indent="0">
              <a:buNone/>
            </a:pPr>
            <a:r>
              <a:rPr lang="es-ES" b="1" dirty="0" smtClean="0"/>
              <a:t>Bibliografía:</a:t>
            </a:r>
          </a:p>
          <a:p>
            <a:pPr marL="0" indent="0">
              <a:buNone/>
            </a:pPr>
            <a:r>
              <a:rPr lang="es-ES" dirty="0"/>
              <a:t>Colectivo de autores “Lecciones de filosofía marxista-leninista”, MES, 1991, t. 2, p. 1-73.</a:t>
            </a:r>
          </a:p>
          <a:p>
            <a:pPr marL="0" indent="0">
              <a:buNone/>
            </a:pPr>
            <a:r>
              <a:rPr lang="es-ES" dirty="0" err="1" smtClean="0"/>
              <a:t>Abbgnano</a:t>
            </a:r>
            <a:r>
              <a:rPr lang="es-ES" dirty="0" smtClean="0"/>
              <a:t>, N. Diccionario de Filosofía. Instituto cubano de libro, La Habana, 1972.  </a:t>
            </a:r>
          </a:p>
          <a:p>
            <a:pPr marL="0" indent="0">
              <a:buNone/>
            </a:pPr>
            <a:r>
              <a:rPr lang="es-ES" dirty="0" smtClean="0"/>
              <a:t> Pupo </a:t>
            </a:r>
            <a:r>
              <a:rPr lang="es-ES" dirty="0" err="1" smtClean="0"/>
              <a:t>Pupo</a:t>
            </a:r>
            <a:r>
              <a:rPr lang="es-ES" dirty="0" smtClean="0"/>
              <a:t> Rigoberto. La verdad como eterno problema filosófico. Conferencia magistral. En soporte digital. </a:t>
            </a:r>
            <a:endParaRPr lang="es-ES" dirty="0"/>
          </a:p>
        </p:txBody>
      </p:sp>
    </p:spTree>
    <p:extLst>
      <p:ext uri="{BB962C8B-B14F-4D97-AF65-F5344CB8AC3E}">
        <p14:creationId xmlns:p14="http://schemas.microsoft.com/office/powerpoint/2010/main" val="3946980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dirty="0">
                <a:latin typeface="Arial" panose="020B0604020202020204" pitchFamily="34" charset="0"/>
                <a:cs typeface="Arial" panose="020B0604020202020204" pitchFamily="34" charset="0"/>
              </a:rPr>
              <a:t>Temática 3.5: </a:t>
            </a:r>
            <a:r>
              <a:rPr lang="es-ES" sz="2800" dirty="0" smtClean="0">
                <a:latin typeface="Arial" panose="020B0604020202020204" pitchFamily="34" charset="0"/>
                <a:cs typeface="Arial" panose="020B0604020202020204" pitchFamily="34" charset="0"/>
              </a:rPr>
              <a:t>Humanismo</a:t>
            </a:r>
            <a:r>
              <a:rPr lang="es-ES" sz="2800" dirty="0">
                <a:latin typeface="Arial" panose="020B0604020202020204" pitchFamily="34" charset="0"/>
                <a:cs typeface="Arial" panose="020B0604020202020204" pitchFamily="34" charset="0"/>
              </a:rPr>
              <a:t>, cultura y globalización.</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0" indent="0">
              <a:buNone/>
            </a:pPr>
            <a:r>
              <a:rPr lang="es-ES" b="1" dirty="0" smtClean="0"/>
              <a:t> Objetivo:</a:t>
            </a:r>
          </a:p>
          <a:p>
            <a:pPr algn="just"/>
            <a:r>
              <a:rPr lang="es-ES" dirty="0" smtClean="0"/>
              <a:t>Fundamentar la relación dialéctica humanismo, cultura y globalización.</a:t>
            </a:r>
            <a:endParaRPr lang="es-ES" dirty="0"/>
          </a:p>
        </p:txBody>
      </p:sp>
    </p:spTree>
    <p:extLst>
      <p:ext uri="{BB962C8B-B14F-4D97-AF65-F5344CB8AC3E}">
        <p14:creationId xmlns:p14="http://schemas.microsoft.com/office/powerpoint/2010/main" val="1743026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Arial" panose="020B0604020202020204" pitchFamily="34" charset="0"/>
                <a:cs typeface="Arial" panose="020B0604020202020204" pitchFamily="34" charset="0"/>
              </a:rPr>
              <a:t>F</a:t>
            </a:r>
            <a:r>
              <a:rPr lang="es-ES" sz="2800" b="1" dirty="0" smtClean="0">
                <a:latin typeface="Arial" panose="020B0604020202020204" pitchFamily="34" charset="0"/>
                <a:cs typeface="Arial" panose="020B0604020202020204" pitchFamily="34" charset="0"/>
              </a:rPr>
              <a:t>undamentos </a:t>
            </a:r>
            <a:r>
              <a:rPr lang="es-ES" sz="2800" b="1" dirty="0">
                <a:latin typeface="Arial" panose="020B0604020202020204" pitchFamily="34" charset="0"/>
                <a:cs typeface="Arial" panose="020B0604020202020204" pitchFamily="34" charset="0"/>
              </a:rPr>
              <a:t>humanistas en la filosofía.</a:t>
            </a:r>
            <a:r>
              <a:rPr lang="es-ES" sz="2800" dirty="0">
                <a:latin typeface="Arial" panose="020B0604020202020204" pitchFamily="34" charset="0"/>
                <a:cs typeface="Arial" panose="020B0604020202020204" pitchFamily="34" charset="0"/>
              </a:rPr>
              <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pPr marL="0" indent="0" algn="just">
              <a:buNone/>
            </a:pPr>
            <a:r>
              <a:rPr lang="es-ES" dirty="0">
                <a:latin typeface="Arial" panose="020B0604020202020204" pitchFamily="34" charset="0"/>
                <a:cs typeface="Arial" panose="020B0604020202020204" pitchFamily="34" charset="0"/>
              </a:rPr>
              <a:t>El humanismo es la tendencia dentro del pensamiento filosófico que considera al hombre valor supremo de todo lo existente, a lo que subordina toda la actividad que posibilita alcanzarlo. Concibe el despliegue y desarrollo pleno y armónico de las potencialidades y capacidades humanas, al hombre libre y satisfecho en sus necesidades materiales y espirituales. Martí habla entonces de que tanto para su patria, como para toda la humanidad, él quisiera ver realizados los sueños e ideales de justicia social en los que el hombre aparezca dignificado y sea la preocupación y  razón de ser de las propias sociedades.</a:t>
            </a:r>
          </a:p>
          <a:p>
            <a:pPr marL="0" indent="0">
              <a:buNone/>
            </a:pPr>
            <a:r>
              <a:rPr lang="es-ES" dirty="0"/>
              <a:t> </a:t>
            </a:r>
          </a:p>
          <a:p>
            <a:endParaRPr lang="es-ES" dirty="0"/>
          </a:p>
        </p:txBody>
      </p:sp>
    </p:spTree>
    <p:extLst>
      <p:ext uri="{BB962C8B-B14F-4D97-AF65-F5344CB8AC3E}">
        <p14:creationId xmlns:p14="http://schemas.microsoft.com/office/powerpoint/2010/main" val="130139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gn="just">
              <a:buNone/>
            </a:pPr>
            <a:r>
              <a:rPr lang="es-ES" b="1" dirty="0">
                <a:latin typeface="Arial" panose="020B0604020202020204" pitchFamily="34" charset="0"/>
                <a:cs typeface="Arial" panose="020B0604020202020204" pitchFamily="34" charset="0"/>
              </a:rPr>
              <a:t>Humanismo marxista  </a:t>
            </a:r>
            <a:endParaRPr lang="es-ES" b="1" dirty="0" smtClean="0">
              <a:latin typeface="Arial" panose="020B0604020202020204" pitchFamily="34" charset="0"/>
              <a:cs typeface="Arial" panose="020B0604020202020204" pitchFamily="34" charset="0"/>
            </a:endParaRPr>
          </a:p>
          <a:p>
            <a:pPr marL="0" indent="0" algn="just">
              <a:buNone/>
            </a:pPr>
            <a:r>
              <a:rPr lang="es-ES" b="1" u="sng" dirty="0" smtClean="0">
                <a:latin typeface="Arial" panose="020B0604020202020204" pitchFamily="34" charset="0"/>
                <a:cs typeface="Arial" panose="020B0604020202020204" pitchFamily="34" charset="0"/>
              </a:rPr>
              <a:t>Concepción </a:t>
            </a:r>
            <a:r>
              <a:rPr lang="es-ES" b="1" u="sng" dirty="0">
                <a:latin typeface="Arial" panose="020B0604020202020204" pitchFamily="34" charset="0"/>
                <a:cs typeface="Arial" panose="020B0604020202020204" pitchFamily="34" charset="0"/>
              </a:rPr>
              <a:t>del hombre en el </a:t>
            </a:r>
            <a:r>
              <a:rPr lang="es-ES" b="1" u="sng" dirty="0" smtClean="0">
                <a:latin typeface="Arial" panose="020B0604020202020204" pitchFamily="34" charset="0"/>
                <a:cs typeface="Arial" panose="020B0604020202020204" pitchFamily="34" charset="0"/>
              </a:rPr>
              <a:t>marxismo</a:t>
            </a:r>
            <a:r>
              <a:rPr lang="es-ES" dirty="0">
                <a:latin typeface="Arial" panose="020B0604020202020204" pitchFamily="34" charset="0"/>
                <a:cs typeface="Arial" panose="020B0604020202020204" pitchFamily="34" charset="0"/>
              </a:rPr>
              <a:t> </a:t>
            </a:r>
          </a:p>
          <a:p>
            <a:pPr lvl="0" algn="just"/>
            <a:r>
              <a:rPr lang="en-US" u="sng" dirty="0">
                <a:latin typeface="Arial" panose="020B0604020202020204" pitchFamily="34" charset="0"/>
                <a:cs typeface="Arial" panose="020B0604020202020204" pitchFamily="34" charset="0"/>
              </a:rPr>
              <a:t>Hombres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reales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productos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históricos</a:t>
            </a:r>
            <a:endParaRPr lang="es-ES" dirty="0">
              <a:latin typeface="Arial" panose="020B0604020202020204" pitchFamily="34" charset="0"/>
              <a:cs typeface="Arial" panose="020B0604020202020204" pitchFamily="34" charset="0"/>
            </a:endParaRPr>
          </a:p>
          <a:p>
            <a:pPr lvl="0" algn="just"/>
            <a:r>
              <a:rPr lang="es-ES" u="sng" dirty="0">
                <a:latin typeface="Arial" panose="020B0604020202020204" pitchFamily="34" charset="0"/>
                <a:cs typeface="Arial" panose="020B0604020202020204" pitchFamily="34" charset="0"/>
              </a:rPr>
              <a:t>Esencia humana</a:t>
            </a:r>
            <a:r>
              <a:rPr lang="es-ES" dirty="0">
                <a:latin typeface="Arial" panose="020B0604020202020204" pitchFamily="34" charset="0"/>
                <a:cs typeface="Arial" panose="020B0604020202020204" pitchFamily="34" charset="0"/>
              </a:rPr>
              <a:t>: conjunto de relaciones sociales.</a:t>
            </a:r>
          </a:p>
          <a:p>
            <a:pPr lvl="0" algn="just"/>
            <a:r>
              <a:rPr lang="es-ES" u="sng" dirty="0">
                <a:latin typeface="Arial" panose="020B0604020202020204" pitchFamily="34" charset="0"/>
                <a:cs typeface="Arial" panose="020B0604020202020204" pitchFamily="34" charset="0"/>
              </a:rPr>
              <a:t>Hombr</a:t>
            </a:r>
            <a:r>
              <a:rPr lang="es-ES" dirty="0">
                <a:latin typeface="Arial" panose="020B0604020202020204" pitchFamily="34" charset="0"/>
                <a:cs typeface="Arial" panose="020B0604020202020204" pitchFamily="34" charset="0"/>
              </a:rPr>
              <a:t>e: ser activo,  sujeto de la actividad , que transforma sus condiciones y se transforma a sí mismo</a:t>
            </a:r>
          </a:p>
          <a:p>
            <a:pPr lvl="0" algn="just"/>
            <a:r>
              <a:rPr lang="en-US" dirty="0" err="1">
                <a:latin typeface="Arial" panose="020B0604020202020204" pitchFamily="34" charset="0"/>
                <a:cs typeface="Arial" panose="020B0604020202020204" pitchFamily="34" charset="0"/>
              </a:rPr>
              <a:t>Relación</a:t>
            </a:r>
            <a:r>
              <a:rPr lang="en-US" dirty="0">
                <a:latin typeface="Arial" panose="020B0604020202020204" pitchFamily="34" charset="0"/>
                <a:cs typeface="Arial" panose="020B0604020202020204" pitchFamily="34" charset="0"/>
              </a:rPr>
              <a:t> </a:t>
            </a:r>
            <a:r>
              <a:rPr lang="en-US" u="sng" dirty="0" err="1">
                <a:latin typeface="Arial" panose="020B0604020202020204" pitchFamily="34" charset="0"/>
                <a:cs typeface="Arial" panose="020B0604020202020204" pitchFamily="34" charset="0"/>
              </a:rPr>
              <a:t>individuo</a:t>
            </a:r>
            <a:r>
              <a:rPr lang="en-US" u="sng" dirty="0">
                <a:latin typeface="Arial" panose="020B0604020202020204" pitchFamily="34" charset="0"/>
                <a:cs typeface="Arial" panose="020B0604020202020204" pitchFamily="34" charset="0"/>
              </a:rPr>
              <a:t>- </a:t>
            </a:r>
            <a:r>
              <a:rPr lang="en-US" u="sng" dirty="0" err="1">
                <a:latin typeface="Arial" panose="020B0604020202020204" pitchFamily="34" charset="0"/>
                <a:cs typeface="Arial" panose="020B0604020202020204" pitchFamily="34" charset="0"/>
              </a:rPr>
              <a:t>personalidad-sociedad</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1113480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nSpc>
                <a:spcPct val="150000"/>
              </a:lnSpc>
            </a:pPr>
            <a:r>
              <a:rPr lang="es-ES" dirty="0" smtClean="0">
                <a:latin typeface="Arial" panose="020B0604020202020204" pitchFamily="34" charset="0"/>
                <a:cs typeface="Arial" panose="020B0604020202020204" pitchFamily="34" charset="0"/>
              </a:rPr>
              <a:t> La conciencia es una propiedad de la materia altamente organizada, del cerebro humano, es el reflejo psíquico superior de la realidad en la cabeza del hombre que   le   de la posibilidad de pensarse a si mismo y sobre los demás, así como penetrar en otras conciencias a través del lenguaje, contribuyendo a la formación de un significado.  </a:t>
            </a:r>
          </a:p>
          <a:p>
            <a:pPr marL="0" indent="0">
              <a:buNone/>
            </a:pPr>
            <a:endParaRPr lang="es-ES" dirty="0"/>
          </a:p>
        </p:txBody>
      </p:sp>
    </p:spTree>
    <p:extLst>
      <p:ext uri="{BB962C8B-B14F-4D97-AF65-F5344CB8AC3E}">
        <p14:creationId xmlns:p14="http://schemas.microsoft.com/office/powerpoint/2010/main" val="165356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u="sng" dirty="0">
                <a:latin typeface="Arial" panose="020B0604020202020204" pitchFamily="34" charset="0"/>
                <a:cs typeface="Arial" panose="020B0604020202020204" pitchFamily="34" charset="0"/>
              </a:rPr>
              <a:t>HUMANISMO SOCIALISTA SIGNIFICA:</a:t>
            </a:r>
            <a:r>
              <a:rPr lang="es-ES" sz="2800" dirty="0">
                <a:latin typeface="Arial" panose="020B0604020202020204" pitchFamily="34" charset="0"/>
                <a:cs typeface="Arial" panose="020B0604020202020204" pitchFamily="34" charset="0"/>
              </a:rPr>
              <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lvl="0" algn="just"/>
            <a:r>
              <a:rPr lang="es-ES" dirty="0">
                <a:latin typeface="Arial" panose="020B0604020202020204" pitchFamily="34" charset="0"/>
                <a:cs typeface="Arial" panose="020B0604020202020204" pitchFamily="34" charset="0"/>
              </a:rPr>
              <a:t>Supresión de la propiedad privada burguesa y en su  lugar la propiedad social.</a:t>
            </a:r>
          </a:p>
          <a:p>
            <a:pPr lvl="0" algn="just"/>
            <a:r>
              <a:rPr lang="es-ES" dirty="0">
                <a:latin typeface="Arial" panose="020B0604020202020204" pitchFamily="34" charset="0"/>
                <a:cs typeface="Arial" panose="020B0604020202020204" pitchFamily="34" charset="0"/>
              </a:rPr>
              <a:t>Eliminación del individualismo y desarrollo de la individualidad.</a:t>
            </a:r>
          </a:p>
          <a:p>
            <a:pPr lvl="0" algn="just"/>
            <a:r>
              <a:rPr lang="es-ES" dirty="0">
                <a:latin typeface="Arial" panose="020B0604020202020204" pitchFamily="34" charset="0"/>
                <a:cs typeface="Arial" panose="020B0604020202020204" pitchFamily="34" charset="0"/>
              </a:rPr>
              <a:t>Correlación entre el individuo y el colectivo</a:t>
            </a:r>
          </a:p>
          <a:p>
            <a:pPr lvl="0" algn="just"/>
            <a:r>
              <a:rPr lang="es-ES" dirty="0">
                <a:latin typeface="Arial" panose="020B0604020202020204" pitchFamily="34" charset="0"/>
                <a:cs typeface="Arial" panose="020B0604020202020204" pitchFamily="34" charset="0"/>
              </a:rPr>
              <a:t>Supresión del carácter antagónico en la relación individuo y sociedad.</a:t>
            </a:r>
          </a:p>
          <a:p>
            <a:pPr lvl="0" algn="just"/>
            <a:r>
              <a:rPr lang="es-ES" dirty="0">
                <a:latin typeface="Arial" panose="020B0604020202020204" pitchFamily="34" charset="0"/>
                <a:cs typeface="Arial" panose="020B0604020202020204" pitchFamily="34" charset="0"/>
              </a:rPr>
              <a:t>Primacía de los intereses sociales con respecto a los individuales.</a:t>
            </a:r>
          </a:p>
          <a:p>
            <a:pPr lvl="0" algn="just"/>
            <a:r>
              <a:rPr lang="es-ES" dirty="0">
                <a:latin typeface="Arial" panose="020B0604020202020204" pitchFamily="34" charset="0"/>
                <a:cs typeface="Arial" panose="020B0604020202020204" pitchFamily="34" charset="0"/>
              </a:rPr>
              <a:t>Desarrollo de un individuo universalmente libre.</a:t>
            </a:r>
          </a:p>
          <a:p>
            <a:pPr algn="just"/>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0211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2800" dirty="0"/>
              <a:t>¿</a:t>
            </a:r>
            <a:r>
              <a:rPr lang="es-ES" sz="2800" dirty="0">
                <a:latin typeface="Arial" panose="020B0604020202020204" pitchFamily="34" charset="0"/>
                <a:cs typeface="Arial" panose="020B0604020202020204" pitchFamily="34" charset="0"/>
              </a:rPr>
              <a:t>Qué es la cultura? </a:t>
            </a:r>
          </a:p>
        </p:txBody>
      </p:sp>
      <p:sp>
        <p:nvSpPr>
          <p:cNvPr id="3" name="Marcador de contenido 2"/>
          <p:cNvSpPr>
            <a:spLocks noGrp="1"/>
          </p:cNvSpPr>
          <p:nvPr>
            <p:ph idx="1"/>
          </p:nvPr>
        </p:nvSpPr>
        <p:spPr/>
        <p:txBody>
          <a:bodyPr/>
          <a:lstStyle/>
          <a:p>
            <a:pPr algn="just"/>
            <a:r>
              <a:rPr lang="es-ES" dirty="0">
                <a:latin typeface="Arial" panose="020B0604020202020204" pitchFamily="34" charset="0"/>
                <a:cs typeface="Arial" panose="020B0604020202020204" pitchFamily="34" charset="0"/>
              </a:rPr>
              <a:t>La cultura es una categoría que engloba múltiples manifestaciones particulares: literatura, valores, tradiciones, tecnología, ciencia, arte, creencias, etc. Se entiende entonces que es también objeto de múltiples disciplinas, de ahí su creciente necesidad de ser abordada  desde un enfoque multidisciplinario para aprehender la esencia de la amalgama de sus rasgos espirituales y materiales. </a:t>
            </a:r>
          </a:p>
        </p:txBody>
      </p:sp>
    </p:spTree>
    <p:extLst>
      <p:ext uri="{BB962C8B-B14F-4D97-AF65-F5344CB8AC3E}">
        <p14:creationId xmlns:p14="http://schemas.microsoft.com/office/powerpoint/2010/main" val="68392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gn="just"/>
            <a:r>
              <a:rPr lang="es-ES" dirty="0">
                <a:latin typeface="Arial" panose="020B0604020202020204" pitchFamily="34" charset="0"/>
                <a:cs typeface="Arial" panose="020B0604020202020204" pitchFamily="34" charset="0"/>
              </a:rPr>
              <a:t>La cultura es un proceso y resultado de la actividad humana. Es un proceso de creación, producción, reproducción y comunicación de la </a:t>
            </a:r>
            <a:r>
              <a:rPr lang="es-ES" dirty="0" smtClean="0">
                <a:latin typeface="Arial" panose="020B0604020202020204" pitchFamily="34" charset="0"/>
                <a:cs typeface="Arial" panose="020B0604020202020204" pitchFamily="34" charset="0"/>
              </a:rPr>
              <a:t>obra </a:t>
            </a:r>
            <a:r>
              <a:rPr lang="es-ES" dirty="0">
                <a:latin typeface="Arial" panose="020B0604020202020204" pitchFamily="34" charset="0"/>
                <a:cs typeface="Arial" panose="020B0604020202020204" pitchFamily="34" charset="0"/>
              </a:rPr>
              <a:t>multifacética humana</a:t>
            </a:r>
            <a:r>
              <a:rPr lang="es-ES" dirty="0" smtClean="0">
                <a:latin typeface="Arial" panose="020B0604020202020204" pitchFamily="34" charset="0"/>
                <a:cs typeface="Arial" panose="020B0604020202020204" pitchFamily="34" charset="0"/>
              </a:rPr>
              <a:t>.</a:t>
            </a:r>
          </a:p>
          <a:p>
            <a:pPr algn="just"/>
            <a:r>
              <a:rPr lang="es-ES" dirty="0">
                <a:latin typeface="Arial" panose="020B0604020202020204" pitchFamily="34" charset="0"/>
                <a:cs typeface="Arial" panose="020B0604020202020204" pitchFamily="34" charset="0"/>
              </a:rPr>
              <a:t> La cultura, desde una posición dialéctica materialista, es vista  como una forma específicamente humana de relacionarse el hombre consigo  mismo y  con sus semejantes y el medio natural y social. Medio  que los rodea  y que al ser transformado implica no solo la conversión del hombre en  un ser social sino también la transformación constante de su individualidad ante las exigencias propias del cambio</a:t>
            </a:r>
          </a:p>
        </p:txBody>
      </p:sp>
    </p:spTree>
    <p:extLst>
      <p:ext uri="{BB962C8B-B14F-4D97-AF65-F5344CB8AC3E}">
        <p14:creationId xmlns:p14="http://schemas.microsoft.com/office/powerpoint/2010/main" val="1964369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dirty="0" smtClean="0">
                <a:latin typeface="Arial" panose="020B0604020202020204" pitchFamily="34" charset="0"/>
                <a:cs typeface="Arial" panose="020B0604020202020204" pitchFamily="34" charset="0"/>
              </a:rPr>
              <a:t>Globalización:</a:t>
            </a:r>
            <a:endParaRPr lang="es-ES"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pPr lvl="0" algn="just"/>
            <a:r>
              <a:rPr lang="es-MX" dirty="0"/>
              <a:t>¿En qué consiste la globalización? </a:t>
            </a:r>
            <a:endParaRPr lang="es-ES" dirty="0"/>
          </a:p>
          <a:p>
            <a:pPr lvl="0" algn="just"/>
            <a:r>
              <a:rPr lang="es-MX" dirty="0"/>
              <a:t>¿Por qué el proceso de globalización es un fenómeno histórico y objetivo? (características generales de la globalización)</a:t>
            </a:r>
            <a:endParaRPr lang="es-ES" dirty="0"/>
          </a:p>
          <a:p>
            <a:pPr lvl="0" algn="just"/>
            <a:r>
              <a:rPr lang="es-MX" dirty="0"/>
              <a:t> Explique el doble aspecto de la globalización. (globalización – globalización neoliberal)</a:t>
            </a:r>
            <a:endParaRPr lang="es-ES" dirty="0"/>
          </a:p>
          <a:p>
            <a:pPr lvl="0" algn="just"/>
            <a:r>
              <a:rPr lang="es-MX" dirty="0"/>
              <a:t>¿Cuál es la definición de neoliberalismo? Caracterizar el modelo</a:t>
            </a:r>
            <a:endParaRPr lang="es-ES" dirty="0"/>
          </a:p>
          <a:p>
            <a:pPr lvl="0" algn="just"/>
            <a:r>
              <a:rPr lang="es-MX" dirty="0"/>
              <a:t>¿Cuáles consecuencias económicas, políticas, sociales y espirituales ha traído la globalización neoliberal para los países subdesarrollados?</a:t>
            </a:r>
            <a:endParaRPr lang="es-ES" dirty="0"/>
          </a:p>
          <a:p>
            <a:pPr lvl="0" algn="just"/>
            <a:r>
              <a:rPr lang="es-MX" dirty="0"/>
              <a:t>¿Qué efectos ha provocado la globalización neoliberal en el deporte y en la identidad cultural de los pueblos? </a:t>
            </a:r>
            <a:endParaRPr lang="es-ES" dirty="0"/>
          </a:p>
          <a:p>
            <a:endParaRPr lang="es-ES" dirty="0"/>
          </a:p>
        </p:txBody>
      </p:sp>
    </p:spTree>
    <p:extLst>
      <p:ext uri="{BB962C8B-B14F-4D97-AF65-F5344CB8AC3E}">
        <p14:creationId xmlns:p14="http://schemas.microsoft.com/office/powerpoint/2010/main" val="3470095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gn="just">
              <a:buNone/>
            </a:pPr>
            <a:r>
              <a:rPr lang="es-MX" dirty="0">
                <a:latin typeface="Arial" panose="020B0604020202020204" pitchFamily="34" charset="0"/>
                <a:cs typeface="Arial" panose="020B0604020202020204" pitchFamily="34" charset="0"/>
              </a:rPr>
              <a:t>La globalización es un fenómeno objetivo resultado del desarrollo histórico alcanzado por la humanidad, permite el vínculo entre las naciones en los distintos aspectos de la sociedad a lo que el deporte no le es ajeno. </a:t>
            </a:r>
            <a:endParaRPr lang="es-ES" dirty="0">
              <a:latin typeface="Arial" panose="020B0604020202020204" pitchFamily="34" charset="0"/>
              <a:cs typeface="Arial" panose="020B0604020202020204" pitchFamily="34" charset="0"/>
            </a:endParaRPr>
          </a:p>
          <a:p>
            <a:endParaRPr lang="es-ES" dirty="0"/>
          </a:p>
        </p:txBody>
      </p:sp>
    </p:spTree>
    <p:extLst>
      <p:ext uri="{BB962C8B-B14F-4D97-AF65-F5344CB8AC3E}">
        <p14:creationId xmlns:p14="http://schemas.microsoft.com/office/powerpoint/2010/main" val="14915003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0062"/>
            <a:ext cx="10515600" cy="1325563"/>
          </a:xfrm>
        </p:spPr>
        <p:txBody>
          <a:bodyPr>
            <a:normAutofit/>
          </a:bodyPr>
          <a:lstStyle/>
          <a:p>
            <a:r>
              <a:rPr lang="es-ES_tradnl" sz="2800" b="1" dirty="0">
                <a:latin typeface="Arial" panose="020B0604020202020204" pitchFamily="34" charset="0"/>
                <a:cs typeface="Arial" panose="020B0604020202020204" pitchFamily="34" charset="0"/>
              </a:rPr>
              <a:t>Elementos a tener en cuenta para valorar la globalización neoliberal</a:t>
            </a:r>
            <a:r>
              <a:rPr lang="es-ES" sz="2800" b="1" dirty="0">
                <a:latin typeface="Arial" panose="020B0604020202020204" pitchFamily="34" charset="0"/>
                <a:cs typeface="Arial" panose="020B0604020202020204" pitchFamily="34" charset="0"/>
              </a:rPr>
              <a:t/>
            </a:r>
            <a:br>
              <a:rPr lang="es-ES" sz="2800" b="1" dirty="0">
                <a:latin typeface="Arial" panose="020B0604020202020204" pitchFamily="34" charset="0"/>
                <a:cs typeface="Arial" panose="020B0604020202020204" pitchFamily="34" charset="0"/>
              </a:rPr>
            </a:br>
            <a:endParaRPr lang="es-ES" sz="28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lvl="0" algn="just"/>
            <a:r>
              <a:rPr lang="es-ES_tradnl" dirty="0" smtClean="0">
                <a:latin typeface="Arial" panose="020B0604020202020204" pitchFamily="34" charset="0"/>
                <a:cs typeface="Arial" panose="020B0604020202020204" pitchFamily="34" charset="0"/>
              </a:rPr>
              <a:t>El </a:t>
            </a:r>
            <a:r>
              <a:rPr lang="es-ES_tradnl" dirty="0">
                <a:latin typeface="Arial" panose="020B0604020202020204" pitchFamily="34" charset="0"/>
                <a:cs typeface="Arial" panose="020B0604020202020204" pitchFamily="34" charset="0"/>
              </a:rPr>
              <a:t>desarrollo científico técnico que la acompaña.</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Las desigualdades existentes en el desarrollo de los países.</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Los peligros de todo proceso de estandarización.</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Efectos de la desregulación financiera, comercial y monetaria.</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¿Qué se esconde detrás de considerar que todos los países tienen iguales oportunidades?</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Impactos  de la concentración del poder para los países en desarrollo.</a:t>
            </a:r>
            <a:endParaRPr lang="es-ES" dirty="0">
              <a:latin typeface="Arial" panose="020B0604020202020204" pitchFamily="34" charset="0"/>
              <a:cs typeface="Arial" panose="020B0604020202020204" pitchFamily="34" charset="0"/>
            </a:endParaRPr>
          </a:p>
          <a:p>
            <a:pPr algn="just"/>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74641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b="1" dirty="0">
                <a:latin typeface="Arial" panose="020B0604020202020204" pitchFamily="34" charset="0"/>
                <a:cs typeface="Arial" panose="020B0604020202020204" pitchFamily="34" charset="0"/>
              </a:rPr>
              <a:t>Efectos negativos de la globalización neoliberal en el mundo actual.</a:t>
            </a:r>
            <a:r>
              <a:rPr lang="es-ES" sz="2800" dirty="0">
                <a:latin typeface="Arial" panose="020B0604020202020204" pitchFamily="34" charset="0"/>
                <a:cs typeface="Arial" panose="020B0604020202020204" pitchFamily="34" charset="0"/>
              </a:rPr>
              <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lvl="0"/>
            <a:r>
              <a:rPr lang="es-MX" dirty="0" smtClean="0"/>
              <a:t>Aumentan </a:t>
            </a:r>
            <a:r>
              <a:rPr lang="es-MX" dirty="0"/>
              <a:t>las profundas desigualdades que existen entre los seres humanos.</a:t>
            </a:r>
            <a:endParaRPr lang="es-ES" dirty="0"/>
          </a:p>
          <a:p>
            <a:pPr lvl="0"/>
            <a:r>
              <a:rPr lang="es-MX" dirty="0"/>
              <a:t>Graves ataques al medio ambiente, fruto de un desarrollo rápido e imparable de la ciencia y la tecnología.</a:t>
            </a:r>
            <a:endParaRPr lang="es-ES" dirty="0"/>
          </a:p>
          <a:p>
            <a:pPr lvl="0"/>
            <a:r>
              <a:rPr lang="es-MX" dirty="0"/>
              <a:t>Entre sus resultados encontramos: falta de crecimiento, desempleo, aumento social y regional de la pobreza, la exclusión, intolerancia y el aniquilamiento de las diferencias culturales.</a:t>
            </a:r>
            <a:endParaRPr lang="es-ES" dirty="0"/>
          </a:p>
          <a:p>
            <a:endParaRPr lang="es-ES" dirty="0"/>
          </a:p>
        </p:txBody>
      </p:sp>
    </p:spTree>
    <p:extLst>
      <p:ext uri="{BB962C8B-B14F-4D97-AF65-F5344CB8AC3E}">
        <p14:creationId xmlns:p14="http://schemas.microsoft.com/office/powerpoint/2010/main" val="6433148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b="1" dirty="0">
                <a:latin typeface="Arial" panose="020B0604020202020204" pitchFamily="34" charset="0"/>
                <a:cs typeface="Arial" panose="020B0604020202020204" pitchFamily="34" charset="0"/>
              </a:rPr>
              <a:t>Características generales de la globalización neoliberal.</a:t>
            </a:r>
            <a:r>
              <a:rPr lang="es-ES" sz="2800" dirty="0">
                <a:latin typeface="Arial" panose="020B0604020202020204" pitchFamily="34" charset="0"/>
                <a:cs typeface="Arial" panose="020B0604020202020204" pitchFamily="34" charset="0"/>
              </a:rPr>
              <a:t/>
            </a:r>
            <a:br>
              <a:rPr lang="es-ES" sz="2800" dirty="0">
                <a:latin typeface="Arial" panose="020B0604020202020204" pitchFamily="34" charset="0"/>
                <a:cs typeface="Arial" panose="020B0604020202020204" pitchFamily="34" charset="0"/>
              </a:rPr>
            </a:br>
            <a:endParaRPr lang="es-ES"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a:bodyPr>
          <a:lstStyle/>
          <a:p>
            <a:pPr lvl="0"/>
            <a:r>
              <a:rPr lang="es-MX" dirty="0" smtClean="0"/>
              <a:t>Se </a:t>
            </a:r>
            <a:r>
              <a:rPr lang="es-MX" dirty="0"/>
              <a:t>considera como un proceso histórico concreto del capitalismo.</a:t>
            </a:r>
            <a:endParaRPr lang="es-ES" dirty="0"/>
          </a:p>
          <a:p>
            <a:pPr lvl="0"/>
            <a:r>
              <a:rPr lang="es-MX" dirty="0"/>
              <a:t>Concepto que hace referencia a un proceso económico, social, político y cultural.</a:t>
            </a:r>
            <a:endParaRPr lang="es-ES" dirty="0"/>
          </a:p>
          <a:p>
            <a:pPr lvl="0"/>
            <a:r>
              <a:rPr lang="es-MX" dirty="0"/>
              <a:t>Proceso determinado por la concurrencia de diversos factores vinculados entre sí por una relación múltiple, compleja y contradictoria.</a:t>
            </a:r>
            <a:endParaRPr lang="es-ES" dirty="0"/>
          </a:p>
          <a:p>
            <a:pPr lvl="0"/>
            <a:r>
              <a:rPr lang="es-MX" dirty="0"/>
              <a:t>La expansión del sistema económico capitalista.</a:t>
            </a:r>
            <a:endParaRPr lang="es-ES" dirty="0"/>
          </a:p>
          <a:p>
            <a:pPr lvl="0"/>
            <a:r>
              <a:rPr lang="es-MX" dirty="0"/>
              <a:t>Nueva forma de organización territorial y política del sistema mundial como proceso permanente (donde el Estado–nación es desplazado de las tareas que, tradicionalmente, venía desempeñando).</a:t>
            </a:r>
            <a:endParaRPr lang="es-ES" dirty="0"/>
          </a:p>
          <a:p>
            <a:pPr lvl="0"/>
            <a:r>
              <a:rPr lang="es-MX" dirty="0"/>
              <a:t>Es irreversible.</a:t>
            </a:r>
            <a:endParaRPr lang="es-ES" dirty="0"/>
          </a:p>
          <a:p>
            <a:endParaRPr lang="es-ES" dirty="0"/>
          </a:p>
        </p:txBody>
      </p:sp>
    </p:spTree>
    <p:extLst>
      <p:ext uri="{BB962C8B-B14F-4D97-AF65-F5344CB8AC3E}">
        <p14:creationId xmlns:p14="http://schemas.microsoft.com/office/powerpoint/2010/main" val="3071616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_tradnl" sz="3100" b="1" dirty="0">
                <a:latin typeface="Arial" panose="020B0604020202020204" pitchFamily="34" charset="0"/>
                <a:cs typeface="Arial" panose="020B0604020202020204" pitchFamily="34" charset="0"/>
              </a:rPr>
              <a:t>¿Cómo se manifiesta el control de la actividad deportiva por las transnacionales?</a:t>
            </a:r>
            <a:r>
              <a:rPr lang="es-ES" dirty="0"/>
              <a:t/>
            </a:r>
            <a:br>
              <a:rPr lang="es-ES" dirty="0"/>
            </a:br>
            <a:endParaRPr lang="es-ES" dirty="0"/>
          </a:p>
        </p:txBody>
      </p:sp>
      <p:sp>
        <p:nvSpPr>
          <p:cNvPr id="3" name="Marcador de contenido 2"/>
          <p:cNvSpPr>
            <a:spLocks noGrp="1"/>
          </p:cNvSpPr>
          <p:nvPr>
            <p:ph idx="1"/>
          </p:nvPr>
        </p:nvSpPr>
        <p:spPr/>
        <p:txBody>
          <a:bodyPr>
            <a:normAutofit fontScale="92500"/>
          </a:bodyPr>
          <a:lstStyle/>
          <a:p>
            <a:pPr lvl="0"/>
            <a:r>
              <a:rPr lang="es-ES_tradnl" dirty="0" smtClean="0"/>
              <a:t>Controlan </a:t>
            </a:r>
            <a:r>
              <a:rPr lang="es-ES_tradnl" dirty="0"/>
              <a:t>de forma creciente la producción y comercialización del material deportivo.</a:t>
            </a:r>
            <a:endParaRPr lang="es-ES" dirty="0"/>
          </a:p>
          <a:p>
            <a:pPr lvl="0"/>
            <a:r>
              <a:rPr lang="es-ES_tradnl" dirty="0"/>
              <a:t>Son las que aportan los recursos financieros fundamentales para la compra de atletas (se convierten en mercancías).</a:t>
            </a:r>
            <a:endParaRPr lang="es-ES" dirty="0"/>
          </a:p>
          <a:p>
            <a:pPr lvl="0"/>
            <a:r>
              <a:rPr lang="es-ES_tradnl" dirty="0"/>
              <a:t>Los monopolios de las comunicaciones programan, organizan y controlan  las competencias deportivas, utilizan al deporte como objeto de marketing.</a:t>
            </a:r>
            <a:endParaRPr lang="es-ES" dirty="0"/>
          </a:p>
          <a:p>
            <a:pPr lvl="0"/>
            <a:r>
              <a:rPr lang="es-ES_tradnl" dirty="0"/>
              <a:t>Convierten a los atletas en objetos de publicidad, así como los eventos deportivos.</a:t>
            </a:r>
            <a:endParaRPr lang="es-ES" dirty="0"/>
          </a:p>
          <a:p>
            <a:pPr lvl="0"/>
            <a:r>
              <a:rPr lang="es-ES_tradnl" dirty="0"/>
              <a:t>Controlan la transmisión y retransmisión de los principales eventos deportivos.</a:t>
            </a:r>
            <a:endParaRPr lang="es-ES" dirty="0"/>
          </a:p>
          <a:p>
            <a:endParaRPr lang="es-ES" dirty="0"/>
          </a:p>
        </p:txBody>
      </p:sp>
    </p:spTree>
    <p:extLst>
      <p:ext uri="{BB962C8B-B14F-4D97-AF65-F5344CB8AC3E}">
        <p14:creationId xmlns:p14="http://schemas.microsoft.com/office/powerpoint/2010/main" val="3707130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460500"/>
          </a:xfrm>
        </p:spPr>
        <p:txBody>
          <a:bodyPr>
            <a:normAutofit fontScale="90000"/>
          </a:bodyPr>
          <a:lstStyle/>
          <a:p>
            <a:r>
              <a:rPr lang="es-ES" dirty="0" smtClean="0"/>
              <a:t>¿</a:t>
            </a:r>
            <a:r>
              <a:rPr lang="es-ES" sz="3100" dirty="0" smtClean="0">
                <a:latin typeface="Arial" panose="020B0604020202020204" pitchFamily="34" charset="0"/>
                <a:cs typeface="Arial" panose="020B0604020202020204" pitchFamily="34" charset="0"/>
              </a:rPr>
              <a:t>Qué papel jugó el trabajo en la formación y ulterior desarrollo de la conciencia humana?</a:t>
            </a:r>
            <a:br>
              <a:rPr lang="es-ES" sz="3100" dirty="0" smtClean="0">
                <a:latin typeface="Arial" panose="020B0604020202020204" pitchFamily="34" charset="0"/>
                <a:cs typeface="Arial" panose="020B0604020202020204" pitchFamily="34" charset="0"/>
              </a:rPr>
            </a:br>
            <a:r>
              <a:rPr lang="es-ES" sz="3100" dirty="0" smtClean="0">
                <a:latin typeface="Arial" panose="020B0604020202020204" pitchFamily="34" charset="0"/>
                <a:cs typeface="Arial" panose="020B0604020202020204" pitchFamily="34" charset="0"/>
              </a:rPr>
              <a:t> </a:t>
            </a:r>
            <a:endParaRPr lang="es-ES" sz="31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825624"/>
            <a:ext cx="10515600" cy="5032375"/>
          </a:xfrm>
        </p:spPr>
        <p:txBody>
          <a:bodyPr/>
          <a:lstStyle/>
          <a:p>
            <a:r>
              <a:rPr lang="es-ES" b="1" dirty="0" smtClean="0">
                <a:latin typeface="Arial" panose="020B0604020202020204" pitchFamily="34" charset="0"/>
                <a:cs typeface="Arial" panose="020B0604020202020204" pitchFamily="34" charset="0"/>
              </a:rPr>
              <a:t>Trabajo investigativo:</a:t>
            </a:r>
          </a:p>
          <a:p>
            <a:r>
              <a:rPr lang="es-ES" dirty="0" smtClean="0">
                <a:latin typeface="Arial" panose="020B0604020202020204" pitchFamily="34" charset="0"/>
                <a:cs typeface="Arial" panose="020B0604020202020204" pitchFamily="34" charset="0"/>
              </a:rPr>
              <a:t> Colectivo de Autores. Lecciones de Filosofía marxista-leninista. Tomo I. Editorial Félix Varela. La Habana. 2002. </a:t>
            </a:r>
          </a:p>
          <a:p>
            <a:r>
              <a:rPr lang="es-ES" dirty="0" smtClean="0">
                <a:latin typeface="Arial" panose="020B0604020202020204" pitchFamily="34" charset="0"/>
                <a:cs typeface="Arial" panose="020B0604020202020204" pitchFamily="34" charset="0"/>
              </a:rPr>
              <a:t> Colectivo de autores. Lecciones de Filosofía Marxista-Leninista. Tomo II. Editorial Félix Varela. La Habana 2002. </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342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dirty="0" smtClean="0">
                <a:latin typeface="Arial" panose="020B0604020202020204" pitchFamily="34" charset="0"/>
                <a:cs typeface="Arial" panose="020B0604020202020204" pitchFamily="34" charset="0"/>
              </a:rPr>
              <a:t>              Estructura de la conciencia social. </a:t>
            </a:r>
            <a:endParaRPr lang="es-ES"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r>
              <a:rPr lang="es-ES" dirty="0" smtClean="0">
                <a:latin typeface="Arial" panose="020B0604020202020204" pitchFamily="34" charset="0"/>
                <a:cs typeface="Arial" panose="020B0604020202020204" pitchFamily="34" charset="0"/>
              </a:rPr>
              <a:t>Si realizamos un examen metodológico de la conciencia observaremos tres niveles fundamentales: la psicología social, la conciencia cotidiana, conciencia teórica y la ideología social. </a:t>
            </a:r>
          </a:p>
          <a:p>
            <a:r>
              <a:rPr lang="es-ES" dirty="0" smtClean="0">
                <a:latin typeface="Arial" panose="020B0604020202020204" pitchFamily="34" charset="0"/>
                <a:cs typeface="Arial" panose="020B0604020202020204" pitchFamily="34" charset="0"/>
              </a:rPr>
              <a:t>La psicología social y la conciencia cotidiana expresan el conjunto de ideas, sentimientos, aspiraciones que reflejan los sentimientos populares, tradiciones, música, modas, ritmos etc. </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4990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nSpc>
                <a:spcPct val="150000"/>
              </a:lnSpc>
              <a:buNone/>
            </a:pPr>
            <a:r>
              <a:rPr lang="es-ES" b="1" dirty="0" smtClean="0">
                <a:latin typeface="Arial" panose="020B0604020202020204" pitchFamily="34" charset="0"/>
                <a:cs typeface="Arial" panose="020B0604020202020204" pitchFamily="34" charset="0"/>
              </a:rPr>
              <a:t>Papel de la conciencia en la praxis:</a:t>
            </a:r>
          </a:p>
          <a:p>
            <a:pPr>
              <a:lnSpc>
                <a:spcPct val="150000"/>
              </a:lnSpc>
            </a:pPr>
            <a:r>
              <a:rPr lang="es-ES" dirty="0" smtClean="0">
                <a:latin typeface="Arial" panose="020B0604020202020204" pitchFamily="34" charset="0"/>
                <a:cs typeface="Arial" panose="020B0604020202020204" pitchFamily="34" charset="0"/>
              </a:rPr>
              <a:t>La conciencia teórica encierra la interrelación sujeto cognoscente-objeto de conocimiento. El pensamiento del hombre tiene un carácter abstracto. La actividad práctica media entre el sujeto y el objeto, y el conocimiento es expresado en forma de leyes, principios, categorías, hipótesis, etc…</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119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               Carácter de la conciencia: </a:t>
            </a:r>
            <a:endParaRPr lang="es-ES" dirty="0"/>
          </a:p>
        </p:txBody>
      </p:sp>
      <p:sp>
        <p:nvSpPr>
          <p:cNvPr id="3" name="Marcador de contenido 2"/>
          <p:cNvSpPr>
            <a:spLocks noGrp="1"/>
          </p:cNvSpPr>
          <p:nvPr>
            <p:ph idx="1"/>
          </p:nvPr>
        </p:nvSpPr>
        <p:spPr/>
        <p:txBody>
          <a:bodyPr>
            <a:normAutofit lnSpcReduction="10000"/>
          </a:bodyPr>
          <a:lstStyle/>
          <a:p>
            <a:pPr algn="just"/>
            <a:r>
              <a:rPr lang="es-ES" b="1" dirty="0" smtClean="0">
                <a:latin typeface="Arial" panose="020B0604020202020204" pitchFamily="34" charset="0"/>
                <a:cs typeface="Arial" panose="020B0604020202020204" pitchFamily="34" charset="0"/>
              </a:rPr>
              <a:t>carácter social e individual</a:t>
            </a:r>
            <a:r>
              <a:rPr lang="es-ES" dirty="0" smtClean="0">
                <a:latin typeface="Arial" panose="020B0604020202020204" pitchFamily="34" charset="0"/>
                <a:cs typeface="Arial" panose="020B0604020202020204" pitchFamily="34" charset="0"/>
              </a:rPr>
              <a:t>. La conciencia individual es el reflejo en la cabeza del individuo de determinados nexos y rasgos del mundo exterior, así como también el conjunto de estados de ánimo, sentimientos y puntos de vista sobre el mundo. En la conciencia individual se refleja toda la plenitud de las particularidades concretas y del desarrollo del individuo dado, su ser individual y único</a:t>
            </a:r>
            <a:r>
              <a:rPr lang="es-ES" b="1" dirty="0" smtClean="0">
                <a:latin typeface="Arial" panose="020B0604020202020204" pitchFamily="34" charset="0"/>
                <a:cs typeface="Arial" panose="020B0604020202020204" pitchFamily="34" charset="0"/>
              </a:rPr>
              <a:t>. </a:t>
            </a:r>
          </a:p>
          <a:p>
            <a:pPr algn="just"/>
            <a:r>
              <a:rPr lang="es-ES" b="1" dirty="0" smtClean="0">
                <a:latin typeface="Arial" panose="020B0604020202020204" pitchFamily="34" charset="0"/>
                <a:cs typeface="Arial" panose="020B0604020202020204" pitchFamily="34" charset="0"/>
              </a:rPr>
              <a:t>La conciencia social </a:t>
            </a:r>
            <a:r>
              <a:rPr lang="es-ES" dirty="0" smtClean="0">
                <a:latin typeface="Arial" panose="020B0604020202020204" pitchFamily="34" charset="0"/>
                <a:cs typeface="Arial" panose="020B0604020202020204" pitchFamily="34" charset="0"/>
              </a:rPr>
              <a:t>a diferencia de la individual es el reflejo del ser social en la conciencia ya no del individuo sino de un conjunto ilimitado de estos que componen temporal y espacialmente la comunidad social. </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8996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                   </a:t>
            </a:r>
            <a:r>
              <a:rPr lang="es-ES" sz="3200" dirty="0" smtClean="0">
                <a:latin typeface="Arial" panose="020B0604020202020204" pitchFamily="34" charset="0"/>
                <a:cs typeface="Arial" panose="020B0604020202020204" pitchFamily="34" charset="0"/>
              </a:rPr>
              <a:t>RELACION DIALECTICA</a:t>
            </a:r>
            <a:endParaRPr lang="es-ES"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r>
              <a:rPr lang="es-ES" b="1" dirty="0" smtClean="0"/>
              <a:t> </a:t>
            </a:r>
            <a:r>
              <a:rPr lang="es-ES" b="1" dirty="0" smtClean="0">
                <a:latin typeface="Arial" panose="020B0604020202020204" pitchFamily="34" charset="0"/>
                <a:cs typeface="Arial" panose="020B0604020202020204" pitchFamily="34" charset="0"/>
              </a:rPr>
              <a:t>La conciencia social </a:t>
            </a:r>
            <a:r>
              <a:rPr lang="es-ES" dirty="0" smtClean="0">
                <a:latin typeface="Arial" panose="020B0604020202020204" pitchFamily="34" charset="0"/>
                <a:cs typeface="Arial" panose="020B0604020202020204" pitchFamily="34" charset="0"/>
              </a:rPr>
              <a:t>no existe sino a través de </a:t>
            </a:r>
            <a:r>
              <a:rPr lang="es-ES" b="1" dirty="0" smtClean="0">
                <a:latin typeface="Arial" panose="020B0604020202020204" pitchFamily="34" charset="0"/>
                <a:cs typeface="Arial" panose="020B0604020202020204" pitchFamily="34" charset="0"/>
              </a:rPr>
              <a:t>las conciencias  individuales</a:t>
            </a:r>
            <a:r>
              <a:rPr lang="es-ES" dirty="0" smtClean="0">
                <a:latin typeface="Arial" panose="020B0604020202020204" pitchFamily="34" charset="0"/>
                <a:cs typeface="Arial" panose="020B0604020202020204" pitchFamily="34" charset="0"/>
              </a:rPr>
              <a:t>  y a la vez las conciencias individuales contribuyen o aportan elementos trascendentales a la conciencia social. La conciencia social es la vida espiritual de la sociedad, expresada a través de la producción de las ideas. </a:t>
            </a:r>
            <a:r>
              <a:rPr lang="es-ES" b="1" dirty="0" smtClean="0">
                <a:latin typeface="Arial" panose="020B0604020202020204" pitchFamily="34" charset="0"/>
                <a:cs typeface="Arial" panose="020B0604020202020204" pitchFamily="34" charset="0"/>
              </a:rPr>
              <a:t>La conciencia social </a:t>
            </a:r>
            <a:r>
              <a:rPr lang="es-ES" dirty="0" smtClean="0">
                <a:latin typeface="Arial" panose="020B0604020202020204" pitchFamily="34" charset="0"/>
                <a:cs typeface="Arial" panose="020B0604020202020204" pitchFamily="34" charset="0"/>
              </a:rPr>
              <a:t>es, en primer lugar,   el reflejo del ser social adquiriendo las diferentes formas de conciencia. Pero una vez determinada, la conciencia social adquiere una independencia tal, que  puede actuar  a su vez sobre el ser social o favoreciendo su desarrollo, retrasándolo e incluso destruyéndolo. </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042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2800" b="1" dirty="0">
                <a:latin typeface="Arial" panose="020B0604020202020204" pitchFamily="34" charset="0"/>
                <a:cs typeface="Arial" panose="020B0604020202020204" pitchFamily="34" charset="0"/>
              </a:rPr>
              <a:t>Temática 3.2: La producción espiritual y sus formas fundamentales. Importancia del factor subjetivo en el desarrollo social.</a:t>
            </a:r>
            <a:br>
              <a:rPr lang="es-ES" sz="2800" b="1" dirty="0">
                <a:latin typeface="Arial" panose="020B0604020202020204" pitchFamily="34" charset="0"/>
                <a:cs typeface="Arial" panose="020B0604020202020204" pitchFamily="34" charset="0"/>
              </a:rPr>
            </a:br>
            <a:endParaRPr lang="es-ES" sz="28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lvl="0"/>
            <a:endParaRPr lang="es-ES" dirty="0" smtClean="0"/>
          </a:p>
          <a:p>
            <a:pPr marL="0" lvl="0" indent="0">
              <a:buNone/>
            </a:pPr>
            <a:r>
              <a:rPr lang="es-ES" b="1" dirty="0" smtClean="0">
                <a:latin typeface="Arial" panose="020B0604020202020204" pitchFamily="34" charset="0"/>
                <a:cs typeface="Arial" panose="020B0604020202020204" pitchFamily="34" charset="0"/>
              </a:rPr>
              <a:t>Objetivo:</a:t>
            </a:r>
            <a:endParaRPr lang="es-ES" b="1" dirty="0">
              <a:latin typeface="Arial" panose="020B0604020202020204" pitchFamily="34" charset="0"/>
              <a:cs typeface="Arial" panose="020B0604020202020204" pitchFamily="34" charset="0"/>
            </a:endParaRPr>
          </a:p>
          <a:p>
            <a:pPr lvl="0"/>
            <a:r>
              <a:rPr lang="es-ES" dirty="0" smtClean="0">
                <a:latin typeface="Arial" panose="020B0604020202020204" pitchFamily="34" charset="0"/>
                <a:cs typeface="Arial" panose="020B0604020202020204" pitchFamily="34" charset="0"/>
              </a:rPr>
              <a:t>Caracterizar </a:t>
            </a:r>
            <a:r>
              <a:rPr lang="es-ES" dirty="0">
                <a:latin typeface="Arial" panose="020B0604020202020204" pitchFamily="34" charset="0"/>
                <a:cs typeface="Arial" panose="020B0604020202020204" pitchFamily="34" charset="0"/>
              </a:rPr>
              <a:t>las formas de la conciencia social</a:t>
            </a:r>
            <a:r>
              <a:rPr lang="es-ES" dirty="0" smtClean="0">
                <a:latin typeface="Arial" panose="020B0604020202020204" pitchFamily="34" charset="0"/>
                <a:cs typeface="Arial" panose="020B0604020202020204" pitchFamily="34" charset="0"/>
              </a:rPr>
              <a:t>.</a:t>
            </a:r>
            <a:endParaRPr lang="es-ES" dirty="0">
              <a:latin typeface="Arial" panose="020B0604020202020204" pitchFamily="34" charset="0"/>
              <a:cs typeface="Arial" panose="020B0604020202020204" pitchFamily="34" charset="0"/>
            </a:endParaRPr>
          </a:p>
          <a:p>
            <a:pPr marL="0" lvl="0" indent="0">
              <a:buNone/>
            </a:pPr>
            <a:r>
              <a:rPr lang="es-ES" dirty="0" smtClean="0">
                <a:latin typeface="Arial" panose="020B0604020202020204" pitchFamily="34" charset="0"/>
                <a:cs typeface="Arial" panose="020B0604020202020204" pitchFamily="34" charset="0"/>
              </a:rPr>
              <a:t> </a:t>
            </a:r>
          </a:p>
          <a:p>
            <a:pPr marL="0" lvl="0" indent="0">
              <a:buNone/>
            </a:pPr>
            <a:r>
              <a:rPr lang="es-ES" dirty="0" smtClean="0">
                <a:latin typeface="Arial" panose="020B0604020202020204" pitchFamily="34" charset="0"/>
                <a:cs typeface="Arial" panose="020B0604020202020204" pitchFamily="34" charset="0"/>
              </a:rPr>
              <a:t> Qué es la producción espiritual?</a:t>
            </a:r>
          </a:p>
          <a:p>
            <a:pPr marL="0" lvl="0" indent="0">
              <a:buNone/>
            </a:pPr>
            <a:r>
              <a:rPr lang="es-ES" dirty="0" smtClean="0">
                <a:latin typeface="Arial" panose="020B0604020202020204" pitchFamily="34" charset="0"/>
                <a:cs typeface="Arial" panose="020B0604020202020204" pitchFamily="34" charset="0"/>
              </a:rPr>
              <a:t> Cuáles son las formas de la conciencia social?</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9230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3121</Words>
  <Application>Microsoft Office PowerPoint</Application>
  <PresentationFormat>Panorámica</PresentationFormat>
  <Paragraphs>165</Paragraphs>
  <Slides>38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38</vt:i4>
      </vt:variant>
    </vt:vector>
  </HeadingPairs>
  <TitlesOfParts>
    <vt:vector size="44" baseType="lpstr">
      <vt:lpstr>Arial</vt:lpstr>
      <vt:lpstr>Calibri</vt:lpstr>
      <vt:lpstr>Calibri Light</vt:lpstr>
      <vt:lpstr>Malgun Gothic</vt:lpstr>
      <vt:lpstr>Times New Roman</vt:lpstr>
      <vt:lpstr>Tema de Office</vt:lpstr>
      <vt:lpstr>Temática 3.1: La concepción dialéctico materialista de la conciencia: origen y esencia social de la conciencia. La praxis. </vt:lpstr>
      <vt:lpstr>Para el estudio de dichos tópicos será necesario consultar el contenido siguiente: </vt:lpstr>
      <vt:lpstr>Presentación de PowerPoint</vt:lpstr>
      <vt:lpstr>¿Qué papel jugó el trabajo en la formación y ulterior desarrollo de la conciencia humana?  </vt:lpstr>
      <vt:lpstr>              Estructura de la conciencia social. </vt:lpstr>
      <vt:lpstr>Presentación de PowerPoint</vt:lpstr>
      <vt:lpstr>               Carácter de la conciencia: </vt:lpstr>
      <vt:lpstr>                   RELACION DIALECTICA</vt:lpstr>
      <vt:lpstr>Temática 3.2: La producción espiritual y sus formas fundamentales. Importancia del factor subjetivo en el desarrollo social. </vt:lpstr>
      <vt:lpstr>¿Qué es la conciencia social?</vt:lpstr>
      <vt:lpstr>Presentación de PowerPoint</vt:lpstr>
      <vt:lpstr>Formas de conciencia social: Política, jurídica, moral, estética, científica, filosófica y religiosa. </vt:lpstr>
      <vt:lpstr>Temática 3.3: La teoría del conocimiento. Conocimiento y valor. </vt:lpstr>
      <vt:lpstr>Presentación de PowerPoint</vt:lpstr>
      <vt:lpstr>Presentación de PowerPoint</vt:lpstr>
      <vt:lpstr>Presentación de PowerPoint</vt:lpstr>
      <vt:lpstr>Principios fundamentales de la Teoría Dialéctico Materialista del Conocimiento. </vt:lpstr>
      <vt:lpstr>Presentación de PowerPoint</vt:lpstr>
      <vt:lpstr>El carácter finito e infinito del conocimiento. </vt:lpstr>
      <vt:lpstr>La actividad como elemento mediador en la relación sujeto-objeto.</vt:lpstr>
      <vt:lpstr>La práctica como fundamento y finalidad del conocimiento.</vt:lpstr>
      <vt:lpstr>Presentación de PowerPoint</vt:lpstr>
      <vt:lpstr>Explicar la relación que existe entre el conocimiento y la actividad práctica. </vt:lpstr>
      <vt:lpstr>                     Teoría marxista de la verdad</vt:lpstr>
      <vt:lpstr>Temática 3.4: La actividad física es un tipo de actividad humana. </vt:lpstr>
      <vt:lpstr>Actividad Independiente:</vt:lpstr>
      <vt:lpstr>Temática 3.5: Humanismo, cultura y globalización. </vt:lpstr>
      <vt:lpstr>Fundamentos humanistas en la filosofía. </vt:lpstr>
      <vt:lpstr>Presentación de PowerPoint</vt:lpstr>
      <vt:lpstr>HUMANISMO SOCIALISTA SIGNIFICA:   </vt:lpstr>
      <vt:lpstr>¿Qué es la cultura? </vt:lpstr>
      <vt:lpstr>Presentación de PowerPoint</vt:lpstr>
      <vt:lpstr>Globalización:</vt:lpstr>
      <vt:lpstr>Presentación de PowerPoint</vt:lpstr>
      <vt:lpstr>Elementos a tener en cuenta para valorar la globalización neoliberal </vt:lpstr>
      <vt:lpstr>Efectos negativos de la globalización neoliberal en el mundo actual. </vt:lpstr>
      <vt:lpstr>Características generales de la globalización neoliberal. </vt:lpstr>
      <vt:lpstr>¿Cómo se manifiesta el control de la actividad deportiva por las transnacionales?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Temática 3.1: La concepción dialéctico materialista de la conciencia: origen y esencia social de la conciencia. La praxis. </dc:title>
  <dc:creator>Damaris Gastón González</dc:creator>
  <cp:lastModifiedBy>Damaris Gastón González</cp:lastModifiedBy>
  <cp:revision>26</cp:revision>
  <dcterms:created xsi:type="dcterms:W3CDTF">2021-02-24T16:26:26Z</dcterms:created>
  <dcterms:modified xsi:type="dcterms:W3CDTF">2021-05-13T17:05:09Z</dcterms:modified>
</cp:coreProperties>
</file>