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73" r:id="rId7"/>
    <p:sldId id="270" r:id="rId8"/>
    <p:sldId id="271" r:id="rId9"/>
    <p:sldId id="272" r:id="rId10"/>
    <p:sldId id="292" r:id="rId11"/>
    <p:sldId id="278" r:id="rId12"/>
    <p:sldId id="279" r:id="rId13"/>
    <p:sldId id="280" r:id="rId14"/>
    <p:sldId id="262" r:id="rId15"/>
    <p:sldId id="263" r:id="rId16"/>
    <p:sldId id="264" r:id="rId17"/>
    <p:sldId id="265" r:id="rId18"/>
    <p:sldId id="281" r:id="rId19"/>
    <p:sldId id="282" r:id="rId20"/>
    <p:sldId id="283" r:id="rId21"/>
    <p:sldId id="284" r:id="rId22"/>
    <p:sldId id="285" r:id="rId23"/>
    <p:sldId id="286" r:id="rId24"/>
    <p:sldId id="288" r:id="rId25"/>
    <p:sldId id="289" r:id="rId26"/>
    <p:sldId id="290" r:id="rId27"/>
    <p:sldId id="287" r:id="rId28"/>
    <p:sldId id="293" r:id="rId29"/>
    <p:sldId id="266" r:id="rId30"/>
    <p:sldId id="267" r:id="rId31"/>
    <p:sldId id="268" r:id="rId32"/>
    <p:sldId id="269" r:id="rId33"/>
    <p:sldId id="274" r:id="rId34"/>
    <p:sldId id="275" r:id="rId35"/>
    <p:sldId id="276" r:id="rId36"/>
    <p:sldId id="277" r:id="rId3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1114" y="-1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01/01/2005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s-ES_tradnl" u="sng" dirty="0">
                <a:effectLst>
                  <a:outerShdw blurRad="38100" dist="38100" dir="2700000" algn="tl">
                    <a:srgbClr val="04617B"/>
                  </a:outerShdw>
                </a:effectLst>
                <a:latin typeface="Arial" pitchFamily="34" charset="0"/>
                <a:cs typeface="Arial" pitchFamily="34" charset="0"/>
              </a:rPr>
              <a:t>DISCIPLINA DEL PLAN DE ESTUDIO:</a:t>
            </a:r>
            <a:r>
              <a:rPr lang="es-ES_tradnl" dirty="0">
                <a:effectLst>
                  <a:outerShdw blurRad="38100" dist="38100" dir="2700000" algn="tl">
                    <a:srgbClr val="04617B"/>
                  </a:outerShdw>
                </a:effectLst>
                <a:latin typeface="Arial" pitchFamily="34" charset="0"/>
                <a:cs typeface="Arial" pitchFamily="34" charset="0"/>
              </a:rPr>
              <a:t> MARXISMO – LENINISMO.</a:t>
            </a:r>
          </a:p>
          <a:p>
            <a:pPr>
              <a:defRPr/>
            </a:pPr>
            <a:r>
              <a:rPr lang="es-ES_tradnl" sz="2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4617B"/>
                  </a:outerShdw>
                </a:effectLst>
                <a:latin typeface="Arial" pitchFamily="34" charset="0"/>
                <a:cs typeface="Arial" pitchFamily="34" charset="0"/>
              </a:rPr>
              <a:t>ASIGNATURA:</a:t>
            </a:r>
            <a:r>
              <a:rPr lang="es-ES_tradnl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4617B"/>
                  </a:outerShdw>
                </a:effectLst>
                <a:latin typeface="Arial" pitchFamily="34" charset="0"/>
                <a:cs typeface="Arial" pitchFamily="34" charset="0"/>
              </a:rPr>
              <a:t> ECONOMÍA POLÍTICA MARXISTA- LENINISTA DEL MODO (RÉGIMEN) DE PRODUCCIÓN CAPITALISTA Y DEL PROCESO DE CONSTRUCCIÓN DEL SOCIALISMO (COMUNISMO).</a:t>
            </a:r>
          </a:p>
          <a:p>
            <a:pPr>
              <a:defRPr/>
            </a:pPr>
            <a:r>
              <a:rPr lang="es-ES_tradnl" sz="3000" u="sng" dirty="0">
                <a:effectLst>
                  <a:outerShdw blurRad="38100" dist="38100" dir="2700000" algn="tl">
                    <a:srgbClr val="04617B"/>
                  </a:outerShdw>
                </a:effectLst>
                <a:latin typeface="Arial" pitchFamily="34" charset="0"/>
                <a:cs typeface="Arial" pitchFamily="34" charset="0"/>
              </a:rPr>
              <a:t>TEMA </a:t>
            </a:r>
            <a:r>
              <a:rPr lang="es-ES_tradnl" sz="3000" dirty="0">
                <a:effectLst>
                  <a:outerShdw blurRad="38100" dist="38100" dir="2700000" algn="tl">
                    <a:srgbClr val="04617B"/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  <a:r>
              <a:rPr lang="es-ES_tradnl" sz="3300" dirty="0">
                <a:effectLst>
                  <a:outerShdw blurRad="38100" dist="38100" dir="2700000" algn="tl">
                    <a:srgbClr val="04617B"/>
                  </a:outerShdw>
                </a:effectLst>
                <a:latin typeface="Arial" pitchFamily="34" charset="0"/>
                <a:cs typeface="Arial" pitchFamily="34" charset="0"/>
              </a:rPr>
              <a:t>:  CAPITALISMO </a:t>
            </a:r>
            <a:r>
              <a:rPr lang="es-ES_tradnl" sz="3300" dirty="0" smtClean="0">
                <a:effectLst>
                  <a:outerShdw blurRad="38100" dist="38100" dir="2700000" algn="tl">
                    <a:srgbClr val="04617B"/>
                  </a:outerShdw>
                </a:effectLst>
                <a:latin typeface="Arial" pitchFamily="34" charset="0"/>
                <a:cs typeface="Arial" pitchFamily="34" charset="0"/>
              </a:rPr>
              <a:t>PREMONOPOLISTA Y CAPITALISMO MONOPOLISTA.</a:t>
            </a:r>
            <a:endParaRPr lang="es-ES" sz="3300" dirty="0">
              <a:solidFill>
                <a:srgbClr val="FF0000"/>
              </a:solidFill>
              <a:effectLst>
                <a:outerShdw blurRad="38100" dist="38100" dir="2700000" algn="tl">
                  <a:srgbClr val="04617B"/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US" sz="33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5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endParaRPr lang="es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20688" y="0"/>
            <a:ext cx="1301115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707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¿Qué es el desarrollo?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Durante muchos años se identificó el desarrollo con el crecimiento económico.</a:t>
            </a:r>
          </a:p>
          <a:p>
            <a:pPr>
              <a:lnSpc>
                <a:spcPct val="90000"/>
              </a:lnSpc>
              <a:defRPr/>
            </a:pPr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¿Por qué esto es incorrecto?</a:t>
            </a:r>
          </a:p>
          <a:p>
            <a:pPr>
              <a:lnSpc>
                <a:spcPct val="90000"/>
              </a:lnSpc>
              <a:defRPr/>
            </a:pPr>
            <a:r>
              <a:rPr lang="es-ES_tradnl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Puede haber crecimiento económico y  no desarrollo.</a:t>
            </a:r>
          </a:p>
          <a:p>
            <a:pPr>
              <a:lnSpc>
                <a:spcPct val="90000"/>
              </a:lnSpc>
              <a:defRPr/>
            </a:pPr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A las  teorías que absolutizan el crecimiento se les llama teorías </a:t>
            </a:r>
            <a:r>
              <a:rPr lang="es-ES_tradnl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incrementalistas</a:t>
            </a:r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es-ES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80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¿Qué es el desarrollo?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El desarrollo comprende aspectos cuantitativos y cualitativos.</a:t>
            </a:r>
          </a:p>
          <a:p>
            <a:pPr>
              <a:lnSpc>
                <a:spcPct val="90000"/>
              </a:lnSpc>
              <a:defRPr/>
            </a:pPr>
            <a:r>
              <a:rPr lang="es-ES_tradnl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El crecimiento económico tiene que reflejarse también como crecimiento social.</a:t>
            </a:r>
            <a:endParaRPr lang="es-E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s-ES_tradnl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Proceso de </a:t>
            </a:r>
            <a:r>
              <a:rPr lang="es-ES_tradnl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cambios </a:t>
            </a:r>
            <a:r>
              <a:rPr lang="es-ES_tradnl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que garantiza la reproducción ampliada del sistema  y un crecimiento sostenido de la riqueza material y espiritual de la sociedad.</a:t>
            </a:r>
          </a:p>
          <a:p>
            <a:endParaRPr lang="es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83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8640" y="-22887"/>
            <a:ext cx="11556776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320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¿Qué es el subdesarrollo?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“...no avanzamos, más bien retrocedemos, lejos de desarrollarnos nos subdesarrollamos, hemos estado viviendo  un proceso de subdesarrollo, porque cuando usted se diferencia cada vez más, y se aleja cada vez más de los países industrializados, realmente se está subdesarrollando, aunque un índice matemático le pueda decir que creció en un 2 %, o un 3%, más aún crece la brecha y más pobre es este mundo en comparación con el mundo desarrollado.”</a:t>
            </a:r>
          </a:p>
          <a:p>
            <a:endParaRPr lang="es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85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¿Qué es el subdesarrollo?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«</a:t>
            </a:r>
            <a:r>
              <a:rPr lang="es-ES_tradnl" sz="36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Un </a:t>
            </a:r>
            <a:r>
              <a:rPr lang="es-ES_tradnl" sz="36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enano de cabeza enorme y tórax henchido es “subdesarrollado” en cuanto a que sus débiles piernas o sus cortos brazos no articulan con el resto de su anatomía: es el producto de un fenómeno teratológico que ha distorsionado su desarrollo...</a:t>
            </a:r>
          </a:p>
          <a:p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280118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¿Qué es el subdesarrollo?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El subdesarrollo es una relación social capitalista de producción, </a:t>
            </a:r>
            <a:r>
              <a:rPr lang="es-ES_tradnl" u="sng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es una forma de desarrollo </a:t>
            </a:r>
            <a:r>
              <a:rPr lang="es-ES_tradnl" u="sng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capitalista que </a:t>
            </a:r>
            <a:r>
              <a:rPr lang="es-ES_tradnl" u="sng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expresa la supeditación real de </a:t>
            </a:r>
            <a:r>
              <a:rPr lang="es-ES_tradnl" u="sng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estos países.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Es una estructura económica adecuada para la obtención de la superganancia monopolista, </a:t>
            </a:r>
            <a:r>
              <a:rPr lang="es-ES_tradnl" u="sng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es una forma de desarrollo capitalista que nace sobre la base de la desigual participación de los países en la división internacional capitalista del trabajo </a:t>
            </a:r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que da paso a una dependencia que deforma la estructura económica de los países.</a:t>
            </a:r>
            <a:endParaRPr lang="en-US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62184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¿Cuál es la causa del subdesarrollo?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Valore:</a:t>
            </a:r>
          </a:p>
          <a:p>
            <a:pPr>
              <a:buFontTx/>
              <a:buNone/>
            </a:pPr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  “Estos países han perdido tiempo y ritmo en su desarrollo  histórico y no han tenido éxito en su proceso general de crecimiento.”</a:t>
            </a:r>
          </a:p>
          <a:p>
            <a:pPr>
              <a:buFontTx/>
              <a:buNone/>
            </a:pPr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  “Es un resultado de la internacionalización del capital financiero.”</a:t>
            </a:r>
          </a:p>
          <a:p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108667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La posibilidad del subdesarrollo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556792"/>
            <a:ext cx="8435280" cy="44973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s-ES_tradnl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    </a:t>
            </a:r>
            <a:r>
              <a:rPr lang="es-ES_tradnl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Comienza </a:t>
            </a:r>
            <a:r>
              <a:rPr lang="es-ES_tradnl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con la explotación colonial</a:t>
            </a:r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es-ES_tradnl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 Las </a:t>
            </a:r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relaciones existentes entre colonia y metrópoli se basaban </a:t>
            </a:r>
            <a:r>
              <a:rPr lang="es-ES_tradnl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fundamentalmente </a:t>
            </a:r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en el comercio. </a:t>
            </a:r>
            <a:endParaRPr lang="en-US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  </a:t>
            </a:r>
            <a:r>
              <a:rPr lang="es-ES_tradnl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1.  La Ley del valor era regulada desde la metrópoli.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es-ES_tradnl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  2. La estructura económica está supeditada a las necesidades de reproducción de la metrópoli.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253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La posibilidad del subdesarrollo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  <a:defRPr/>
            </a:pPr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3. </a:t>
            </a:r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El comercio daba más ganancias que la producción industrial por lo que el desarrollo industrial era </a:t>
            </a:r>
            <a:r>
              <a:rPr lang="es-ES_tradnl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limitado.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s-ES_tradnl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4.Los </a:t>
            </a:r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países son arrastrados al intercambio de mercancías y no aún a la producción </a:t>
            </a:r>
            <a:r>
              <a:rPr lang="es-ES_tradnl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capitalista.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s-ES_tradnl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5.La </a:t>
            </a:r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reproducción de los diferentes países no dependía de la relación entre ellos.</a:t>
            </a:r>
            <a:r>
              <a:rPr lang="es-E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es-ES_tradnl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947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rgbClr val="FF0000"/>
                </a:solidFill>
              </a:rPr>
              <a:t>Rememoración de la conferencia anterior</a:t>
            </a:r>
            <a:endParaRPr lang="es-U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S" dirty="0" smtClean="0"/>
              <a:t>El Proceso de internacionalización de la producción y del capital         el proceso de </a:t>
            </a:r>
            <a:r>
              <a:rPr lang="es-US" dirty="0" smtClean="0">
                <a:solidFill>
                  <a:srgbClr val="FF0000"/>
                </a:solidFill>
              </a:rPr>
              <a:t>globalización. </a:t>
            </a:r>
          </a:p>
          <a:p>
            <a:r>
              <a:rPr lang="es-US" dirty="0" smtClean="0"/>
              <a:t>Su carácter </a:t>
            </a:r>
            <a:r>
              <a:rPr lang="es-US" u="sng" dirty="0" smtClean="0">
                <a:solidFill>
                  <a:srgbClr val="7030A0"/>
                </a:solidFill>
              </a:rPr>
              <a:t>objetivo</a:t>
            </a:r>
            <a:r>
              <a:rPr lang="es-US" dirty="0" smtClean="0"/>
              <a:t>, real, contradictorio y </a:t>
            </a:r>
            <a:r>
              <a:rPr lang="es-US" u="sng" dirty="0" smtClean="0">
                <a:solidFill>
                  <a:srgbClr val="7030A0"/>
                </a:solidFill>
              </a:rPr>
              <a:t>neoliberal</a:t>
            </a:r>
            <a:r>
              <a:rPr lang="es-US" dirty="0" smtClean="0"/>
              <a:t>.</a:t>
            </a:r>
          </a:p>
          <a:p>
            <a:r>
              <a:rPr lang="es-US" dirty="0" smtClean="0">
                <a:solidFill>
                  <a:srgbClr val="FF0000"/>
                </a:solidFill>
              </a:rPr>
              <a:t>Sus dimensiones</a:t>
            </a:r>
            <a:r>
              <a:rPr lang="es-US" dirty="0" smtClean="0"/>
              <a:t>: Económica, financiera, tecnológica, social, política y cultural.</a:t>
            </a:r>
          </a:p>
          <a:p>
            <a:r>
              <a:rPr lang="es-US" dirty="0" smtClean="0">
                <a:solidFill>
                  <a:srgbClr val="FF0000"/>
                </a:solidFill>
              </a:rPr>
              <a:t>El Neoliberalismo </a:t>
            </a:r>
            <a:r>
              <a:rPr lang="es-US" dirty="0" smtClean="0"/>
              <a:t>: Características.</a:t>
            </a:r>
            <a:endParaRPr lang="es-US" dirty="0"/>
          </a:p>
        </p:txBody>
      </p:sp>
      <p:sp>
        <p:nvSpPr>
          <p:cNvPr id="9" name="8 Flecha derecha"/>
          <p:cNvSpPr/>
          <p:nvPr/>
        </p:nvSpPr>
        <p:spPr>
          <a:xfrm>
            <a:off x="4979846" y="2431229"/>
            <a:ext cx="36004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28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La posibilidad del subdesarrollo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 </a:t>
            </a:r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6. El desarrollo industrial que acompaña el desarrollo del capital mercantil existente se produce sólo en la metrópoli. A partir de aquí los caminos empiezan a separarse y la brecha a ampliarse aparecen los GÉRMENES de subdesarrollo.</a:t>
            </a:r>
            <a:endParaRPr lang="en-US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7914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20688" y="-18074"/>
            <a:ext cx="1301115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564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marL="0" indent="0">
              <a:buNone/>
            </a:pPr>
            <a:endParaRPr lang="es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37972" y="0"/>
            <a:ext cx="12219062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211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931" y="188640"/>
            <a:ext cx="9144000" cy="6741368"/>
          </a:xfrm>
        </p:spPr>
        <p:txBody>
          <a:bodyPr/>
          <a:lstStyle/>
          <a:p>
            <a:endParaRPr lang="es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76673" y="0"/>
            <a:ext cx="12169353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23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>
                <a:cs typeface="Times New Roman" pitchFamily="18" charset="0"/>
              </a:rPr>
              <a:t>Relación metrópoli-colonia en el imperialismo: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 eaLnBrk="0" hangingPunct="0">
              <a:spcBef>
                <a:spcPct val="50000"/>
              </a:spcBef>
              <a:buNone/>
              <a:defRPr/>
            </a:pPr>
            <a:r>
              <a:rPr lang="es-ES_tradnl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   </a:t>
            </a:r>
            <a:r>
              <a:rPr lang="es-ES_tradn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En </a:t>
            </a:r>
            <a:r>
              <a:rPr lang="es-ES_tradnl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la fase monopolista del desarrollo capitalista: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just" eaLnBrk="0" hangingPunct="0">
              <a:spcBef>
                <a:spcPct val="50000"/>
              </a:spcBef>
              <a:buNone/>
              <a:defRPr/>
            </a:pPr>
            <a:r>
              <a:rPr lang="es-ES_tradnl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es-ES_tradnl" dirty="0">
                <a:solidFill>
                  <a:schemeClr val="accent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1. Lo característico en las relaciones entre los países es la exportación de capitales a diferencia de la anterior que era la exportación o comercio de mercancías</a:t>
            </a:r>
            <a:r>
              <a:rPr lang="es-ES_tradnl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solidFill>
                <a:schemeClr val="accent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just" eaLnBrk="0" hangingPunct="0">
              <a:spcBef>
                <a:spcPct val="50000"/>
              </a:spcBef>
              <a:buNone/>
              <a:defRPr/>
            </a:pPr>
            <a:r>
              <a:rPr lang="en-US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es-ES_tradnl" dirty="0">
                <a:solidFill>
                  <a:schemeClr val="accent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2. Se desarrolla la industria y para suplir el nivel de necesidades de la industria es preciso saquear a las naciones más atrasadas para lo cual se necesita desarrollar las relaciones capitalistas en ellas.</a:t>
            </a:r>
            <a:endParaRPr lang="en-US" dirty="0">
              <a:solidFill>
                <a:schemeClr val="accent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endParaRPr lang="es-ES_tradnl" dirty="0"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  <a:defRPr/>
            </a:pPr>
            <a:endParaRPr lang="es-ES" dirty="0">
              <a:latin typeface="Haettenschweiler" pitchFamily="34" charset="0"/>
            </a:endParaRPr>
          </a:p>
          <a:p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13247627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08912" cy="1503040"/>
          </a:xfrm>
        </p:spPr>
        <p:txBody>
          <a:bodyPr>
            <a:normAutofit fontScale="90000"/>
          </a:bodyPr>
          <a:lstStyle/>
          <a:p>
            <a:r>
              <a:rPr lang="es-ES_tradnl" b="1" dirty="0">
                <a:cs typeface="Times New Roman" pitchFamily="18" charset="0"/>
              </a:rPr>
              <a:t>Relación metrópoli-colonia en el imperialismo:</a:t>
            </a:r>
            <a:r>
              <a:rPr lang="es-ES" b="1" dirty="0">
                <a:cs typeface="Times New Roman" pitchFamily="18" charset="0"/>
              </a:rPr>
              <a:t/>
            </a:r>
            <a:br>
              <a:rPr lang="es-ES" b="1" dirty="0">
                <a:cs typeface="Times New Roman" pitchFamily="18" charset="0"/>
              </a:rPr>
            </a:b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0" hangingPunct="0">
              <a:spcBef>
                <a:spcPct val="50000"/>
              </a:spcBef>
              <a:buNone/>
              <a:defRPr/>
            </a:pPr>
            <a:r>
              <a:rPr lang="es-ES_tradn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3. Con </a:t>
            </a:r>
            <a:r>
              <a:rPr lang="es-ES_tradnl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la exportación de capitales y el reparto económico del mundo se crea una industria para la exportación supeditada a la reproducción de la metrópoli.</a:t>
            </a:r>
            <a:endParaRPr lang="en-US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just" eaLnBrk="0" hangingPunct="0">
              <a:spcBef>
                <a:spcPct val="50000"/>
              </a:spcBef>
              <a:buNone/>
              <a:defRPr/>
            </a:pPr>
            <a:r>
              <a:rPr lang="es-ES_tradnl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4</a:t>
            </a:r>
            <a:r>
              <a:rPr lang="es-ES_tradnl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. El dinamismo del crecimiento económico en las colonias depende de</a:t>
            </a:r>
            <a:r>
              <a:rPr lang="es-ES_tradnl" dirty="0">
                <a:solidFill>
                  <a:srgbClr val="92D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la demanda internacional de productos.</a:t>
            </a:r>
            <a:endParaRPr lang="en-US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endParaRPr lang="es-ES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40969355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36904" cy="1647056"/>
          </a:xfrm>
        </p:spPr>
        <p:txBody>
          <a:bodyPr>
            <a:normAutofit fontScale="90000"/>
          </a:bodyPr>
          <a:lstStyle/>
          <a:p>
            <a:r>
              <a:rPr lang="es-ES_tradnl" b="1" dirty="0">
                <a:cs typeface="Times New Roman" pitchFamily="18" charset="0"/>
              </a:rPr>
              <a:t>Relación metrópoli-colonia en el imperialismo:</a:t>
            </a:r>
            <a:r>
              <a:rPr lang="es-ES" b="1" dirty="0">
                <a:cs typeface="Times New Roman" pitchFamily="18" charset="0"/>
              </a:rPr>
              <a:t/>
            </a:r>
            <a:br>
              <a:rPr lang="es-ES" b="1" dirty="0">
                <a:cs typeface="Times New Roman" pitchFamily="18" charset="0"/>
              </a:rPr>
            </a:b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0" hangingPunct="0">
              <a:spcBef>
                <a:spcPct val="50000"/>
              </a:spcBef>
              <a:buNone/>
              <a:defRPr/>
            </a:pPr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ES_tradnl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5</a:t>
            </a:r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. La industria creada en los países atrasados solo es capaz  de utilizar la técnica pero no de reproducirla.</a:t>
            </a:r>
            <a:endParaRPr lang="en-US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eaLnBrk="0" hangingPunct="0">
              <a:spcBef>
                <a:spcPct val="50000"/>
              </a:spcBef>
              <a:buNone/>
              <a:defRPr/>
            </a:pPr>
            <a:r>
              <a:rPr 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es-ES_tradnl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6. Crea un modelo económico abierto dedicado a la exportación y una estructura de importación de tecnología y manufacturas.</a:t>
            </a:r>
            <a:endParaRPr lang="es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7351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es-ES_tradnl" b="1" dirty="0">
                <a:cs typeface="Times New Roman" pitchFamily="18" charset="0"/>
              </a:rPr>
              <a:t>Causa del subdesarrollo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52596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s-ES" sz="36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ES" sz="3600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Es </a:t>
            </a:r>
            <a:r>
              <a:rPr lang="es-ES" sz="3600" u="sng" dirty="0">
                <a:solidFill>
                  <a:schemeClr val="accent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el resultado de la acción </a:t>
            </a:r>
            <a:r>
              <a:rPr lang="es-ES" sz="3600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de  </a:t>
            </a:r>
            <a:r>
              <a:rPr lang="es-ES" sz="3600" u="sng" dirty="0">
                <a:solidFill>
                  <a:schemeClr val="accent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las leyes del </a:t>
            </a:r>
            <a:r>
              <a:rPr lang="es-ES" sz="3600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capitalismo  </a:t>
            </a:r>
            <a:r>
              <a:rPr lang="es-ES" sz="3600" u="sng" dirty="0">
                <a:solidFill>
                  <a:schemeClr val="accent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a nivel del sistema capitalista de </a:t>
            </a:r>
            <a:r>
              <a:rPr lang="es-ES" sz="3600" u="sng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economía </a:t>
            </a:r>
            <a:r>
              <a:rPr lang="es-ES" sz="3600" u="sng" dirty="0">
                <a:solidFill>
                  <a:schemeClr val="accent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mundial. </a:t>
            </a:r>
          </a:p>
          <a:p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426412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80920" cy="1152128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Evolución </a:t>
            </a:r>
            <a:r>
              <a:rPr lang="es-ES" b="1" dirty="0"/>
              <a:t>lógica e histórica del fenómeno subdesarrollo:</a:t>
            </a:r>
            <a:br>
              <a:rPr lang="es-ES" b="1" dirty="0"/>
            </a:b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s-E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Acumulación originaria del capital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gestación del proceso.</a:t>
            </a:r>
          </a:p>
          <a:p>
            <a:r>
              <a:rPr lang="es-E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Capitalismo </a:t>
            </a:r>
            <a:r>
              <a:rPr lang="es-E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 libre competencia a monopolista </a:t>
            </a:r>
            <a:r>
              <a:rPr lang="es-ES" sz="2800" dirty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conformación </a:t>
            </a:r>
            <a:r>
              <a:rPr lang="es-E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del </a:t>
            </a:r>
            <a:r>
              <a:rPr lang="es-ES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proceso.</a:t>
            </a:r>
          </a:p>
          <a:p>
            <a:pPr algn="just"/>
            <a:r>
              <a:rPr lang="es-E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Capitalismo </a:t>
            </a:r>
            <a:r>
              <a:rPr lang="es-E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monopolista o imperialismo </a:t>
            </a:r>
            <a:r>
              <a:rPr lang="es-ES" sz="2800" dirty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consolidación del 	</a:t>
            </a:r>
            <a:r>
              <a:rPr lang="es-E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proceso</a:t>
            </a:r>
            <a:r>
              <a:rPr lang="es-ES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s-E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Capitalismo </a:t>
            </a:r>
            <a:r>
              <a:rPr lang="es-E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monopolista estatal </a:t>
            </a:r>
            <a:r>
              <a:rPr lang="es-ES" sz="2800" dirty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maduración del proceso.</a:t>
            </a:r>
          </a:p>
          <a:p>
            <a:pPr algn="just"/>
            <a:r>
              <a:rPr lang="es-E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Globalización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>
                <a:latin typeface="Arial" pitchFamily="34" charset="0"/>
                <a:cs typeface="Arial" pitchFamily="34" charset="0"/>
                <a:sym typeface="Symbol" pitchFamily="18" charset="2"/>
              </a:rPr>
              <a:t>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profundización del fenómeno.</a:t>
            </a:r>
            <a:endParaRPr lang="es-ES_tradnl" sz="28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es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18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10146"/>
          </a:xfrm>
        </p:spPr>
        <p:txBody>
          <a:bodyPr>
            <a:normAutofit/>
          </a:bodyPr>
          <a:lstStyle/>
          <a:p>
            <a:r>
              <a:rPr lang="es-ES" sz="3200" b="1" dirty="0">
                <a:latin typeface="Arial" pitchFamily="34" charset="0"/>
                <a:cs typeface="Arial" pitchFamily="34" charset="0"/>
              </a:rPr>
              <a:t>Características de los países subdesarrollados</a:t>
            </a:r>
            <a:endParaRPr lang="es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s-ES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Desde </a:t>
            </a:r>
            <a:r>
              <a:rPr lang="es-ES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el punto de vista económico. </a:t>
            </a:r>
            <a:r>
              <a:rPr lang="es-ES" sz="2400" u="sng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Estructura económica deformada:</a:t>
            </a:r>
          </a:p>
          <a:p>
            <a:pPr lvl="1">
              <a:lnSpc>
                <a:spcPct val="80000"/>
              </a:lnSpc>
            </a:pPr>
            <a:r>
              <a:rPr lang="es-ES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Monoproducción.</a:t>
            </a:r>
          </a:p>
          <a:p>
            <a:pPr lvl="1">
              <a:lnSpc>
                <a:spcPct val="80000"/>
              </a:lnSpc>
            </a:pPr>
            <a:r>
              <a:rPr lang="es-ES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Monoexportación.</a:t>
            </a:r>
          </a:p>
          <a:p>
            <a:pPr lvl="1">
              <a:lnSpc>
                <a:spcPct val="80000"/>
              </a:lnSpc>
            </a:pPr>
            <a:r>
              <a:rPr lang="es-ES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Monomercado.</a:t>
            </a:r>
          </a:p>
          <a:p>
            <a:pPr lvl="1">
              <a:lnSpc>
                <a:spcPct val="80000"/>
              </a:lnSpc>
            </a:pPr>
            <a:r>
              <a:rPr lang="es-ES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Estructura agraria caduca.</a:t>
            </a:r>
          </a:p>
          <a:p>
            <a:pPr lvl="1">
              <a:lnSpc>
                <a:spcPct val="80000"/>
              </a:lnSpc>
            </a:pPr>
            <a:r>
              <a:rPr lang="es-ES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Desarrollo industrial escaso y unilateral.</a:t>
            </a:r>
          </a:p>
          <a:p>
            <a:pPr lvl="1">
              <a:lnSpc>
                <a:spcPct val="80000"/>
              </a:lnSpc>
            </a:pPr>
            <a:r>
              <a:rPr lang="es-ES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Bajo ingreso nacional per cápita.</a:t>
            </a:r>
          </a:p>
          <a:p>
            <a:pPr lvl="1">
              <a:lnSpc>
                <a:spcPct val="80000"/>
              </a:lnSpc>
            </a:pPr>
            <a:r>
              <a:rPr lang="es-ES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Altos niveles de desempleo y subempleo.</a:t>
            </a:r>
          </a:p>
          <a:p>
            <a:pPr lvl="1">
              <a:lnSpc>
                <a:spcPct val="80000"/>
              </a:lnSpc>
            </a:pPr>
            <a:r>
              <a:rPr lang="es-ES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Bajos niveles de productividad del trabajo.</a:t>
            </a:r>
          </a:p>
          <a:p>
            <a:pPr lvl="1">
              <a:lnSpc>
                <a:spcPct val="80000"/>
              </a:lnSpc>
            </a:pPr>
            <a:r>
              <a:rPr lang="es-ES" sz="2400" u="sng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Altos niveles de dependencia comercial, productiva, tecnológica y financiera.</a:t>
            </a:r>
          </a:p>
          <a:p>
            <a:pPr lvl="1">
              <a:lnSpc>
                <a:spcPct val="80000"/>
              </a:lnSpc>
            </a:pPr>
            <a:r>
              <a:rPr lang="es-ES" sz="2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Alto nivel de endeudamiento externo.</a:t>
            </a:r>
            <a:endParaRPr lang="es-ES_tradnl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endParaRPr lang="es-US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85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525963"/>
          </a:xfrm>
        </p:spPr>
        <p:txBody>
          <a:bodyPr/>
          <a:lstStyle/>
          <a:p>
            <a:r>
              <a:rPr lang="es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Valoración del impacto del proceso de globalización y del neoliberalismo para los países subdesarrollados.</a:t>
            </a:r>
          </a:p>
          <a:p>
            <a:r>
              <a:rPr lang="es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Impacto en la esfera del deporte:</a:t>
            </a:r>
          </a:p>
          <a:p>
            <a:pPr marL="0" indent="0">
              <a:buNone/>
            </a:pPr>
            <a:r>
              <a:rPr lang="es-US" sz="3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El crecimiento inusitado de su comercialización y sus consecuencias.</a:t>
            </a:r>
            <a:endParaRPr lang="es-US" sz="3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61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620688"/>
            <a:ext cx="8445624" cy="1359024"/>
          </a:xfrm>
        </p:spPr>
        <p:txBody>
          <a:bodyPr>
            <a:noAutofit/>
          </a:bodyPr>
          <a:lstStyle/>
          <a:p>
            <a:r>
              <a:rPr lang="es-ES" sz="3600" dirty="0">
                <a:latin typeface="Arial" pitchFamily="34" charset="0"/>
                <a:cs typeface="Arial" pitchFamily="34" charset="0"/>
              </a:rPr>
              <a:t>Características de los países subdesarrollados</a:t>
            </a:r>
            <a:r>
              <a:rPr lang="es-ES_tradnl" sz="3600" dirty="0">
                <a:latin typeface="Arial" pitchFamily="34" charset="0"/>
                <a:cs typeface="Arial" pitchFamily="34" charset="0"/>
              </a:rPr>
              <a:t/>
            </a:r>
            <a:br>
              <a:rPr lang="es-ES_tradnl" sz="3600" dirty="0">
                <a:latin typeface="Arial" pitchFamily="34" charset="0"/>
                <a:cs typeface="Arial" pitchFamily="34" charset="0"/>
              </a:rPr>
            </a:br>
            <a:endParaRPr lang="es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r>
              <a:rPr lang="es-ES" b="1" dirty="0">
                <a:latin typeface="Arial" pitchFamily="34" charset="0"/>
                <a:cs typeface="Arial" pitchFamily="34" charset="0"/>
              </a:rPr>
              <a:t>Desde el punto de vista social:</a:t>
            </a:r>
          </a:p>
          <a:p>
            <a:pPr marL="0" indent="0">
              <a:buNone/>
            </a:pPr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s-E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Elevado ritmo de crecimiento demográfico.</a:t>
            </a:r>
          </a:p>
          <a:p>
            <a:pPr lvl="1"/>
            <a:r>
              <a:rPr lang="es-E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Escasez de fuerza de trabajo calificada.</a:t>
            </a:r>
          </a:p>
          <a:p>
            <a:pPr lvl="1"/>
            <a:r>
              <a:rPr lang="es-E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Gran </a:t>
            </a:r>
            <a:r>
              <a:rPr lang="es-E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insalubridad, dificultades con el acceso a los servicios de salud, cultura, deportes y otros.</a:t>
            </a:r>
            <a:endParaRPr lang="es-E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s-ES" sz="2400" b="1" dirty="0">
              <a:latin typeface="Arial" pitchFamily="34" charset="0"/>
              <a:cs typeface="Arial" pitchFamily="34" charset="0"/>
            </a:endParaRPr>
          </a:p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Desde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el punto de vista político:</a:t>
            </a:r>
          </a:p>
          <a:p>
            <a:pPr lvl="1"/>
            <a:r>
              <a:rPr lang="es-ES" sz="2400" b="1" dirty="0" smtClean="0">
                <a:latin typeface="Arial" pitchFamily="34" charset="0"/>
                <a:cs typeface="Arial" pitchFamily="34" charset="0"/>
              </a:rPr>
              <a:t>Gobierno entreguistas,  corruptos.</a:t>
            </a:r>
            <a:endParaRPr lang="es-US" sz="2400" dirty="0"/>
          </a:p>
        </p:txBody>
      </p:sp>
    </p:spTree>
    <p:extLst>
      <p:ext uri="{BB962C8B-B14F-4D97-AF65-F5344CB8AC3E}">
        <p14:creationId xmlns:p14="http://schemas.microsoft.com/office/powerpoint/2010/main" val="91765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dirty="0">
                <a:latin typeface="Arial" pitchFamily="34" charset="0"/>
                <a:cs typeface="Arial" pitchFamily="34" charset="0"/>
              </a:rPr>
              <a:t>Características generales de una economía subdesarrollada</a:t>
            </a:r>
            <a:endParaRPr lang="es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80000"/>
              </a:lnSpc>
            </a:pPr>
            <a:r>
              <a:rPr lang="es-E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 nivel de </a:t>
            </a:r>
            <a:r>
              <a:rPr lang="es-ES" sz="20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dependenci</a:t>
            </a:r>
            <a:r>
              <a:rPr lang="es-E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s-E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 </a:t>
            </a:r>
            <a:r>
              <a:rPr lang="es-E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expresa a través de la participación </a:t>
            </a:r>
            <a:r>
              <a:rPr lang="es-E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del capital </a:t>
            </a:r>
            <a:r>
              <a:rPr lang="es-E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extranjero, ya sea en forma de préstamos, inversiones, dependencia tecnológica, control del comercio exterior, etc.</a:t>
            </a:r>
          </a:p>
          <a:p>
            <a:pPr algn="just">
              <a:lnSpc>
                <a:spcPct val="80000"/>
              </a:lnSpc>
            </a:pPr>
            <a:endParaRPr lang="es-ES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E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Las </a:t>
            </a:r>
            <a:r>
              <a:rPr lang="es-ES" sz="20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deformaciones de la estructura económica</a:t>
            </a:r>
            <a:r>
              <a:rPr lang="es-E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entre las que se incluyen la monoproducción, la monoexportación y la multimportación, el monomercado, la estructura agraria caduca, con presencia de grandes latifundios y el desarrollo industrial escaso y unilateral, siendo las únicas industrias modernas aquellas destinadas a elaborar artículos de exportación.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es-ES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E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Indicadores como bajos niveles del ingreso per cápita, saldo en balanza de pagos deficitario, altos niveles de inflación y desempleo, así como </a:t>
            </a:r>
            <a:r>
              <a:rPr lang="es-ES" sz="20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resultados no favorables en los indicadores sociales </a:t>
            </a:r>
            <a:r>
              <a:rPr lang="es-E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 demográficos, entre otros.</a:t>
            </a:r>
            <a:endParaRPr lang="es-ES_tradnl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s-US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12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US" dirty="0" smtClean="0">
                <a:solidFill>
                  <a:srgbClr val="FF0000"/>
                </a:solidFill>
              </a:rPr>
              <a:t>En conclusión, el subdesarrollo es considerado como:</a:t>
            </a:r>
            <a:endParaRPr lang="es-U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None/>
            </a:pPr>
            <a:r>
              <a:rPr lang="es-ES" b="1" dirty="0" smtClean="0"/>
              <a:t>       Es un </a:t>
            </a:r>
            <a:r>
              <a:rPr lang="es-ES" b="1" dirty="0"/>
              <a:t>fenómeno de naturaleza compleja y heterogénea. </a:t>
            </a:r>
            <a:r>
              <a:rPr lang="es-ES" b="1" dirty="0">
                <a:solidFill>
                  <a:schemeClr val="tx2"/>
                </a:solidFill>
              </a:rPr>
              <a:t>No es una etapa en el desarrollo capitalista, sino una </a:t>
            </a:r>
            <a:r>
              <a:rPr lang="es-ES" b="1" u="sng" dirty="0">
                <a:solidFill>
                  <a:schemeClr val="tx2"/>
                </a:solidFill>
              </a:rPr>
              <a:t>forma de desarrollo capitalista </a:t>
            </a:r>
            <a:r>
              <a:rPr lang="es-ES" b="1" dirty="0">
                <a:solidFill>
                  <a:schemeClr val="tx2"/>
                </a:solidFill>
              </a:rPr>
              <a:t>que evolucionó con el propio desarrollo del sistema. </a:t>
            </a:r>
            <a:endParaRPr lang="es-ES" b="1" dirty="0" smtClean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None/>
            </a:pPr>
            <a:endParaRPr lang="es-ES" b="1" dirty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None/>
            </a:pPr>
            <a:r>
              <a:rPr lang="es-ES" b="1" dirty="0"/>
              <a:t>     El subdesarrollo es una </a:t>
            </a:r>
            <a:r>
              <a:rPr lang="es-ES" b="1" u="sng" dirty="0">
                <a:solidFill>
                  <a:schemeClr val="tx2"/>
                </a:solidFill>
              </a:rPr>
              <a:t>estructura económica deformada que frena</a:t>
            </a:r>
            <a:r>
              <a:rPr lang="es-ES" b="1" dirty="0"/>
              <a:t> e impide el desarrollo y que se asocia con el bajo nivel de desenvolvimiento de las fuerzas productivas, pero no es sólo eso, es fundamental tener en cuenta que el subdesarrollo </a:t>
            </a:r>
            <a:r>
              <a:rPr lang="es-ES" b="1" u="sng" dirty="0">
                <a:solidFill>
                  <a:schemeClr val="tx2"/>
                </a:solidFill>
              </a:rPr>
              <a:t>implica incapacidad para </a:t>
            </a:r>
            <a:r>
              <a:rPr lang="es-ES" b="1" u="sng" dirty="0" smtClean="0">
                <a:solidFill>
                  <a:schemeClr val="tx2"/>
                </a:solidFill>
              </a:rPr>
              <a:t>desarrollarse.</a:t>
            </a:r>
            <a:endParaRPr lang="es-US" u="sn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43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Lugar histórico del Imperialismo</a:t>
            </a:r>
            <a:endParaRPr lang="es-US" dirty="0"/>
          </a:p>
        </p:txBody>
      </p:sp>
      <p:sp>
        <p:nvSpPr>
          <p:cNvPr id="8" name="7 Rectángulo"/>
          <p:cNvSpPr/>
          <p:nvPr/>
        </p:nvSpPr>
        <p:spPr>
          <a:xfrm>
            <a:off x="6444208" y="332656"/>
            <a:ext cx="45719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9" name="8 CuadroTexto"/>
          <p:cNvSpPr txBox="1"/>
          <p:nvPr/>
        </p:nvSpPr>
        <p:spPr>
          <a:xfrm>
            <a:off x="353373" y="1340768"/>
            <a:ext cx="806489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2400" dirty="0" smtClean="0">
                <a:latin typeface="Arial" pitchFamily="34" charset="0"/>
                <a:cs typeface="Arial" pitchFamily="34" charset="0"/>
              </a:rPr>
              <a:t>          </a:t>
            </a:r>
          </a:p>
          <a:p>
            <a:pPr algn="ctr"/>
            <a:r>
              <a:rPr lang="es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 imperialismo es:</a:t>
            </a:r>
          </a:p>
          <a:p>
            <a:endParaRPr lang="es-US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Capitalismo  monopolista…¿De dónde viene?</a:t>
            </a:r>
          </a:p>
          <a:p>
            <a:pPr marL="342900" indent="-342900">
              <a:buFont typeface="Wingdings" pitchFamily="2" charset="2"/>
              <a:buChar char="Ø"/>
            </a:pPr>
            <a:endParaRPr lang="es-US" sz="28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es-US" sz="28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US" sz="28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Capitalismo parasitario y en descomposición... ¿cómo está?</a:t>
            </a:r>
          </a:p>
          <a:p>
            <a:pPr marL="342900" indent="-342900">
              <a:buFont typeface="Wingdings" pitchFamily="2" charset="2"/>
              <a:buChar char="Ø"/>
            </a:pPr>
            <a:endParaRPr lang="es-US" sz="28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s-US" sz="2800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Capitalismo agonizante …¿ Hacia donde </a:t>
            </a:r>
            <a:r>
              <a:rPr lang="es-US" sz="2800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va?</a:t>
            </a:r>
          </a:p>
          <a:p>
            <a:endParaRPr lang="es-US" sz="2800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40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US" dirty="0" smtClean="0"/>
              <a:t>Imperialismo – Capitalismo monopolista.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US" dirty="0"/>
              <a:t> </a:t>
            </a:r>
            <a:r>
              <a:rPr lang="es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 propia esencia del monopolio y su papel en la sociedad capitalista contemporánea demuestran esta afirmación – </a:t>
            </a:r>
            <a:r>
              <a:rPr lang="es-US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dominio de la economía, el comercio, las finanzas</a:t>
            </a:r>
            <a:r>
              <a:rPr lang="es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su papel en el empleo, su control de la tecnología, su influencia en la política de los gobiernos, penetración y dominio en todos los sectores y esferas, etc.</a:t>
            </a:r>
            <a:endParaRPr lang="es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97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US" dirty="0" smtClean="0"/>
              <a:t>Imperialismo Capitalismo parasitario y en descomposición.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700808"/>
            <a:ext cx="8445624" cy="4597971"/>
          </a:xfrm>
        </p:spPr>
        <p:txBody>
          <a:bodyPr>
            <a:normAutofit fontScale="92500" lnSpcReduction="10000"/>
          </a:bodyPr>
          <a:lstStyle/>
          <a:p>
            <a:r>
              <a:rPr lang="es-US" dirty="0" smtClean="0">
                <a:solidFill>
                  <a:srgbClr val="FF0000"/>
                </a:solidFill>
              </a:rPr>
              <a:t>¿Cómo fundamentar esta afirmación?</a:t>
            </a:r>
          </a:p>
          <a:p>
            <a:pPr>
              <a:buFont typeface="Wingdings" pitchFamily="2" charset="2"/>
              <a:buChar char="Ø"/>
            </a:pPr>
            <a:r>
              <a:rPr lang="es-US" dirty="0" smtClean="0">
                <a:solidFill>
                  <a:schemeClr val="tx2"/>
                </a:solidFill>
              </a:rPr>
              <a:t>La capa rentista y estados rentistas denotan </a:t>
            </a:r>
            <a:r>
              <a:rPr lang="es-US" u="sng" dirty="0" smtClean="0"/>
              <a:t>parasitismo</a:t>
            </a:r>
            <a:r>
              <a:rPr lang="es-US" dirty="0" smtClean="0">
                <a:solidFill>
                  <a:schemeClr val="tx2"/>
                </a:solidFill>
              </a:rPr>
              <a:t> – exportación de capitales, vivir de rentas de acciones, obligaciones, especulación con monedas, acciones, la dirección de las empresas pasa al personal técnico especializado.</a:t>
            </a:r>
          </a:p>
          <a:p>
            <a:pPr>
              <a:buFont typeface="Wingdings" pitchFamily="2" charset="2"/>
              <a:buChar char="Ø"/>
            </a:pPr>
            <a:r>
              <a:rPr lang="es-US" dirty="0"/>
              <a:t> </a:t>
            </a:r>
            <a:r>
              <a:rPr lang="es-US" dirty="0" smtClean="0"/>
              <a:t>La </a:t>
            </a:r>
            <a:r>
              <a:rPr lang="es-US" u="sng" dirty="0" smtClean="0">
                <a:solidFill>
                  <a:srgbClr val="FF0000"/>
                </a:solidFill>
              </a:rPr>
              <a:t>descomposición</a:t>
            </a:r>
            <a:r>
              <a:rPr lang="es-US" dirty="0" smtClean="0"/>
              <a:t> se manifiesta al poder frenar el progreso científico – técnico, el soborno a dirigentes obreros, a personal técnico, el espionaje industrial, etc.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418657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r>
              <a:rPr lang="es-US" sz="3600" dirty="0" smtClean="0">
                <a:latin typeface="Arial" pitchFamily="34" charset="0"/>
                <a:cs typeface="Arial" pitchFamily="34" charset="0"/>
              </a:rPr>
              <a:t>El Imperialismo es el Capitalismo agonizante.</a:t>
            </a:r>
            <a:endParaRPr lang="es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s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¿Cómo fundamentar esta afirmación?</a:t>
            </a:r>
          </a:p>
          <a:p>
            <a:pPr>
              <a:buFont typeface="Wingdings" pitchFamily="2" charset="2"/>
              <a:buChar char="ü"/>
            </a:pPr>
            <a:r>
              <a:rPr lang="es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El alto grado de concentración de la producción lleva a un nivel de socialización que exige la regulación planificada de la producción.</a:t>
            </a:r>
          </a:p>
          <a:p>
            <a:pPr>
              <a:buFont typeface="Wingdings" pitchFamily="2" charset="2"/>
              <a:buChar char="ü"/>
            </a:pPr>
            <a:r>
              <a:rPr lang="es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 agudización de todas las contradicciones del sistema, tanto internas como externas, ante todo la contradicción fundamental       Revolución Socialista. El incremento de la reacción política.</a:t>
            </a:r>
          </a:p>
          <a:p>
            <a:pPr>
              <a:buFont typeface="Wingdings" pitchFamily="2" charset="2"/>
              <a:buChar char="ü"/>
            </a:pPr>
            <a:r>
              <a:rPr lang="es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Aumento de la resistencia de las clases explotadas, de los países dependientes, la militarización de la economía.</a:t>
            </a:r>
          </a:p>
          <a:p>
            <a:pPr marL="0" indent="0">
              <a:buNone/>
            </a:pPr>
            <a:endParaRPr lang="es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4788024" y="4293096"/>
            <a:ext cx="360040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99037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 smtClean="0">
                <a:latin typeface="Arial" pitchFamily="34" charset="0"/>
                <a:cs typeface="Arial" pitchFamily="34" charset="0"/>
              </a:rPr>
              <a:t>Nuevo contenido</a:t>
            </a:r>
            <a:endParaRPr lang="es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/>
          </a:bodyPr>
          <a:lstStyle/>
          <a:p>
            <a:r>
              <a:rPr lang="es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Sumario</a:t>
            </a:r>
            <a:r>
              <a:rPr lang="es-US" sz="28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s-US" sz="2800" dirty="0" smtClean="0"/>
              <a:t> </a:t>
            </a:r>
            <a:r>
              <a:rPr lang="es-US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El pensamiento social latinoamericano. La relación desarrollo – subdesarrollo. El lugar histórico del Imperialismo</a:t>
            </a:r>
            <a:r>
              <a:rPr lang="es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Tx/>
              <a:buChar char="•"/>
            </a:pPr>
            <a:r>
              <a:rPr lang="es-U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Objetivo</a:t>
            </a:r>
            <a:r>
              <a:rPr lang="es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ES_tradnl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Explicar la esencia del </a:t>
            </a:r>
          </a:p>
          <a:p>
            <a:pPr marL="0" indent="0">
              <a:buNone/>
            </a:pPr>
            <a:r>
              <a:rPr lang="es-ES_tradnl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subdesarrollo  como forma de desarrollo </a:t>
            </a:r>
            <a:r>
              <a:rPr lang="es-ES_tradn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capitalista y sus </a:t>
            </a:r>
            <a:r>
              <a:rPr lang="es-ES_tradnl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principales </a:t>
            </a:r>
            <a:r>
              <a:rPr lang="es-ES_tradn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rasgos socioeconómicos.</a:t>
            </a:r>
          </a:p>
          <a:p>
            <a:pPr marL="0" indent="0">
              <a:buNone/>
            </a:pPr>
            <a:endParaRPr lang="es-ES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es-US" sz="3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37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BIBLIOGRAFÍA:</a:t>
            </a:r>
            <a:endParaRPr lang="es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196752"/>
            <a:ext cx="8373616" cy="4968552"/>
          </a:xfrm>
        </p:spPr>
        <p:txBody>
          <a:bodyPr>
            <a:normAutofit lnSpcReduction="10000"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s-E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Colectivo de autores: Lecciones de   Economía Política </a:t>
            </a:r>
            <a:r>
              <a:rPr lang="es-E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del </a:t>
            </a:r>
            <a:r>
              <a:rPr lang="es-ES" sz="28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Capitalismo</a:t>
            </a:r>
            <a:r>
              <a:rPr lang="es-E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. T. 2 parte I. Cap. 22. </a:t>
            </a:r>
            <a:r>
              <a:rPr lang="es-E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pp</a:t>
            </a:r>
            <a:r>
              <a:rPr lang="es-E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. 329 – 345.</a:t>
            </a: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s-E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Guevara </a:t>
            </a:r>
            <a:r>
              <a:rPr lang="es-E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Ernesto. Escritos y Discursos. T. 9. Editorial Ciencias Sociales. La Habana, 1985. pp. 21-39.</a:t>
            </a:r>
            <a:endParaRPr lang="es-ES_tradnl" sz="28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V.I.Lenin. « El imperialismo, fase superior del capitalismo» obra </a:t>
            </a:r>
            <a:r>
              <a:rPr lang="es-ES" sz="2800" b="1" dirty="0">
                <a:latin typeface="Arial" pitchFamily="34" charset="0"/>
                <a:cs typeface="Arial" pitchFamily="34" charset="0"/>
              </a:rPr>
              <a:t>citada</a:t>
            </a: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, capítulo</a:t>
            </a:r>
            <a:r>
              <a:rPr lang="es-ES" sz="2800" b="1" dirty="0">
                <a:latin typeface="Arial" pitchFamily="34" charset="0"/>
                <a:cs typeface="Arial" pitchFamily="34" charset="0"/>
              </a:rPr>
              <a:t>: el lugar </a:t>
            </a: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histórico del Imperialismo.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s-ES" sz="2800" b="1" dirty="0">
                <a:latin typeface="Arial" pitchFamily="34" charset="0"/>
                <a:cs typeface="Arial" pitchFamily="34" charset="0"/>
              </a:rPr>
              <a:t>Del Llano</a:t>
            </a:r>
            <a:r>
              <a:rPr lang="es-ES" sz="2800" b="1" dirty="0"/>
              <a:t>, </a:t>
            </a:r>
            <a:r>
              <a:rPr lang="es-ES" sz="2800" b="1" dirty="0">
                <a:latin typeface="Arial" pitchFamily="34" charset="0"/>
                <a:cs typeface="Arial" pitchFamily="34" charset="0"/>
              </a:rPr>
              <a:t>El imperialismo: capitalismo monopolista, capítulo 24, pp. 543 – 579.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s-US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1143000"/>
          </a:xfrm>
        </p:spPr>
        <p:txBody>
          <a:bodyPr>
            <a:noAutofit/>
          </a:bodyPr>
          <a:lstStyle/>
          <a:p>
            <a:r>
              <a:rPr lang="es-ES" sz="2800" dirty="0">
                <a:latin typeface="Arial" pitchFamily="34" charset="0"/>
                <a:cs typeface="Arial" pitchFamily="34" charset="0"/>
              </a:rPr>
              <a:t>RAÍCES DEL PENSAMIENTO SOCIAL ANTIMPERIALISTA ACTUAL EN LATINOAMÉRICA</a:t>
            </a:r>
            <a:br>
              <a:rPr lang="es-ES" sz="2800" dirty="0">
                <a:latin typeface="Arial" pitchFamily="34" charset="0"/>
                <a:cs typeface="Arial" pitchFamily="34" charset="0"/>
              </a:rPr>
            </a:br>
            <a:endParaRPr lang="es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>
            <a:normAutofit/>
          </a:bodyPr>
          <a:lstStyle/>
          <a:p>
            <a:r>
              <a:rPr lang="es-ES" sz="36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Durante el siglo XX se desarrollaron teorías y movimientos progresistas y  revolucionarios contra el imperialismo, el </a:t>
            </a:r>
            <a:r>
              <a:rPr lang="es-ES" sz="3600" b="1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neocolonialismo</a:t>
            </a:r>
            <a:r>
              <a:rPr lang="es-ES" sz="36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la dependencia y el </a:t>
            </a:r>
            <a:r>
              <a:rPr lang="es-ES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subdesarrollo.</a:t>
            </a:r>
            <a:endParaRPr lang="es-ES" sz="3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es-US" sz="36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08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27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RAÍCES DEL PENSAMIENTO SOCIAL ANTIMPERIALISTA ACTUAL EN LATINOAMÉRICA</a:t>
            </a:r>
            <a:r>
              <a:rPr lang="es-ES" dirty="0">
                <a:solidFill>
                  <a:schemeClr val="tx2"/>
                </a:solidFill>
              </a:rPr>
              <a:t/>
            </a:r>
            <a:br>
              <a:rPr lang="es-ES" dirty="0">
                <a:solidFill>
                  <a:schemeClr val="tx2"/>
                </a:solidFill>
              </a:rPr>
            </a:br>
            <a:endParaRPr lang="es-US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0" cy="4497363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s-E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Pueden citarse los teóricos del </a:t>
            </a:r>
            <a:r>
              <a:rPr lang="es-E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estructuralismo, Raúl Prebisch,</a:t>
            </a:r>
            <a:r>
              <a:rPr lang="es-E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junto con Cepero Bonilla, Regino Botti, Fernando Cardoso , dentro de la CEPAL, atribuyen el atraso, el subdesarrollo y la dependencia a las estructuras económicas agrarias, exportadoras de materias primas y mano de obra ignorante y barata, erigidas en toda la región y como modelo para superarlas proponían la </a:t>
            </a:r>
            <a:r>
              <a:rPr lang="es-E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industrialización basada en la sustitución de las importaciones</a:t>
            </a:r>
            <a:r>
              <a:rPr lang="es-E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Definen el Centro y la Periferia o sea, países desarrollados y subdesarrollados en la economía mundial.</a:t>
            </a:r>
          </a:p>
          <a:p>
            <a:pPr>
              <a:defRPr/>
            </a:pPr>
            <a:endParaRPr lang="es-ES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s-E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Le </a:t>
            </a:r>
            <a:r>
              <a:rPr lang="es-E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siguieron los llamados teóricos de la dependencia </a:t>
            </a:r>
          </a:p>
          <a:p>
            <a:pPr>
              <a:buNone/>
              <a:defRPr/>
            </a:pPr>
            <a:r>
              <a:rPr lang="es-E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formada por los </a:t>
            </a:r>
            <a:r>
              <a:rPr lang="es-ES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cepalinos</a:t>
            </a:r>
            <a:r>
              <a:rPr lang="es-E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escépticos y reformistas: </a:t>
            </a:r>
          </a:p>
          <a:p>
            <a:pPr>
              <a:buNone/>
              <a:defRPr/>
            </a:pPr>
            <a:r>
              <a:rPr lang="es-E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y la corriente marxista:</a:t>
            </a:r>
            <a:r>
              <a:rPr lang="es-ES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Orlando Caputo, Theotonio Dos Santos, entre otros.</a:t>
            </a:r>
          </a:p>
          <a:p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218740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es-ES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RAÍCES DEL PENSAMIENTO SOCIAL ANTIMPERIALISTA ACTUAL EN LATINOAMÉRICA</a:t>
            </a:r>
            <a:br>
              <a:rPr lang="es-ES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es-US" sz="2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s-ES" dirty="0">
                <a:solidFill>
                  <a:schemeClr val="tx2"/>
                </a:solidFill>
              </a:rPr>
              <a:t>Son muy importantes en el pensamiento antiimperialista en este período los pensadores </a:t>
            </a:r>
            <a:r>
              <a:rPr lang="es-ES" i="1" dirty="0">
                <a:solidFill>
                  <a:schemeClr val="tx2"/>
                </a:solidFill>
              </a:rPr>
              <a:t>José Carlos Mariátegui </a:t>
            </a:r>
            <a:r>
              <a:rPr lang="es-ES" dirty="0">
                <a:solidFill>
                  <a:schemeClr val="tx2"/>
                </a:solidFill>
              </a:rPr>
              <a:t>de Perú, que tuvo una visión comunista, marxista-leninista de las tareas de la liberación de su país y de América, basada en las </a:t>
            </a:r>
            <a:r>
              <a:rPr lang="es-ES" b="1" dirty="0">
                <a:solidFill>
                  <a:schemeClr val="tx2"/>
                </a:solidFill>
              </a:rPr>
              <a:t>peculiares condiciones histórico-económicas, sociales, culturales de nuestra América.</a:t>
            </a:r>
          </a:p>
          <a:p>
            <a:pPr>
              <a:defRPr/>
            </a:pPr>
            <a:r>
              <a:rPr lang="es-ES" dirty="0">
                <a:solidFill>
                  <a:schemeClr val="tx2"/>
                </a:solidFill>
              </a:rPr>
              <a:t>Igualmente, </a:t>
            </a:r>
            <a:r>
              <a:rPr lang="es-ES" b="1" dirty="0">
                <a:solidFill>
                  <a:schemeClr val="tx2"/>
                </a:solidFill>
              </a:rPr>
              <a:t>el chileno </a:t>
            </a:r>
            <a:r>
              <a:rPr lang="es-ES" b="1" i="1" u="sng" dirty="0">
                <a:solidFill>
                  <a:schemeClr val="tx2"/>
                </a:solidFill>
              </a:rPr>
              <a:t>Juan Emilio </a:t>
            </a:r>
            <a:r>
              <a:rPr lang="es-ES" b="1" i="1" u="sng" dirty="0" err="1">
                <a:solidFill>
                  <a:schemeClr val="tx2"/>
                </a:solidFill>
              </a:rPr>
              <a:t>Recabarren</a:t>
            </a:r>
            <a:endParaRPr lang="es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96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>
            <a:noAutofit/>
          </a:bodyPr>
          <a:lstStyle/>
          <a:p>
            <a:r>
              <a:rPr lang="es-E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RAÍCES DEL PENSAMIENTO SOCIAL ANTIMPERIALISTA ACTUAL EN LATINOAMÉRICA</a:t>
            </a:r>
            <a:endParaRPr lang="es-US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endParaRPr lang="es-ES" i="1" u="sng" dirty="0" smtClean="0"/>
          </a:p>
          <a:p>
            <a:r>
              <a:rPr lang="es-ES" i="1" u="sng" dirty="0" smtClean="0">
                <a:solidFill>
                  <a:schemeClr val="tx2"/>
                </a:solidFill>
              </a:rPr>
              <a:t>Los </a:t>
            </a:r>
            <a:r>
              <a:rPr lang="es-ES" i="1" u="sng" dirty="0">
                <a:solidFill>
                  <a:schemeClr val="tx2"/>
                </a:solidFill>
              </a:rPr>
              <a:t>pensadores </a:t>
            </a:r>
            <a:r>
              <a:rPr lang="es-ES" dirty="0">
                <a:solidFill>
                  <a:schemeClr val="tx2"/>
                </a:solidFill>
              </a:rPr>
              <a:t>revolucionarios comunistas, tienen en </a:t>
            </a:r>
            <a:r>
              <a:rPr lang="es-ES" i="1" u="sng" dirty="0">
                <a:solidFill>
                  <a:schemeClr val="tx2"/>
                </a:solidFill>
              </a:rPr>
              <a:t>Fidel  Castro, Raúl Castro, Ernesto Guevara, Armando Hart Dávalos,  en la generación histórica </a:t>
            </a:r>
            <a:r>
              <a:rPr lang="es-ES" dirty="0">
                <a:solidFill>
                  <a:schemeClr val="tx2"/>
                </a:solidFill>
              </a:rPr>
              <a:t>y </a:t>
            </a:r>
            <a:r>
              <a:rPr lang="es-ES" dirty="0" smtClean="0">
                <a:solidFill>
                  <a:schemeClr val="tx2"/>
                </a:solidFill>
              </a:rPr>
              <a:t>sus seguidores, los que </a:t>
            </a:r>
            <a:r>
              <a:rPr lang="es-ES" dirty="0">
                <a:solidFill>
                  <a:schemeClr val="tx2"/>
                </a:solidFill>
              </a:rPr>
              <a:t>han descollado con profundas investigaciones y trabajos teóricos- prácticos muy diversos</a:t>
            </a:r>
            <a:r>
              <a:rPr lang="es-ES" dirty="0"/>
              <a:t>.</a:t>
            </a:r>
            <a:endParaRPr lang="es-ES" i="1" u="sng" dirty="0"/>
          </a:p>
          <a:p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68804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1920</Words>
  <Application>Microsoft Office PowerPoint</Application>
  <PresentationFormat>Presentación en pantalla (4:3)</PresentationFormat>
  <Paragraphs>137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37" baseType="lpstr">
      <vt:lpstr>Tema de Office</vt:lpstr>
      <vt:lpstr>Presentación de PowerPoint</vt:lpstr>
      <vt:lpstr>Rememoración de la conferencia anterior</vt:lpstr>
      <vt:lpstr>Presentación de PowerPoint</vt:lpstr>
      <vt:lpstr>Nuevo contenido</vt:lpstr>
      <vt:lpstr>BIBLIOGRAFÍA:</vt:lpstr>
      <vt:lpstr>RAÍCES DEL PENSAMIENTO SOCIAL ANTIMPERIALISTA ACTUAL EN LATINOAMÉRICA </vt:lpstr>
      <vt:lpstr>RAÍCES DEL PENSAMIENTO SOCIAL ANTIMPERIALISTA ACTUAL EN LATINOAMÉRICA </vt:lpstr>
      <vt:lpstr>RAÍCES DEL PENSAMIENTO SOCIAL ANTIMPERIALISTA ACTUAL EN LATINOAMÉRICA </vt:lpstr>
      <vt:lpstr>RAÍCES DEL PENSAMIENTO SOCIAL ANTIMPERIALISTA ACTUAL EN LATINOAMÉRICA</vt:lpstr>
      <vt:lpstr>Presentación de PowerPoint</vt:lpstr>
      <vt:lpstr>¿Qué es el desarrollo?</vt:lpstr>
      <vt:lpstr>¿Qué es el desarrollo?</vt:lpstr>
      <vt:lpstr>Presentación de PowerPoint</vt:lpstr>
      <vt:lpstr>¿Qué es el subdesarrollo?</vt:lpstr>
      <vt:lpstr> ¿Qué es el subdesarrollo?</vt:lpstr>
      <vt:lpstr> ¿Qué es el subdesarrollo?</vt:lpstr>
      <vt:lpstr>¿Cuál es la causa del subdesarrollo?</vt:lpstr>
      <vt:lpstr>La posibilidad del subdesarrollo</vt:lpstr>
      <vt:lpstr>La posibilidad del subdesarrollo</vt:lpstr>
      <vt:lpstr>La posibilidad del subdesarrollo</vt:lpstr>
      <vt:lpstr>Presentación de PowerPoint</vt:lpstr>
      <vt:lpstr>Presentación de PowerPoint</vt:lpstr>
      <vt:lpstr>Presentación de PowerPoint</vt:lpstr>
      <vt:lpstr>Relación metrópoli-colonia en el imperialismo:</vt:lpstr>
      <vt:lpstr>Relación metrópoli-colonia en el imperialismo: </vt:lpstr>
      <vt:lpstr>Relación metrópoli-colonia en el imperialismo: </vt:lpstr>
      <vt:lpstr>Causa del subdesarrollo</vt:lpstr>
      <vt:lpstr> Evolución lógica e histórica del fenómeno subdesarrollo: </vt:lpstr>
      <vt:lpstr>Características de los países subdesarrollados</vt:lpstr>
      <vt:lpstr>Características de los países subdesarrollados </vt:lpstr>
      <vt:lpstr>Características generales de una economía subdesarrollada</vt:lpstr>
      <vt:lpstr>En conclusión, el subdesarrollo es considerado como:</vt:lpstr>
      <vt:lpstr>Lugar histórico del Imperialismo</vt:lpstr>
      <vt:lpstr>Imperialismo – Capitalismo monopolista.</vt:lpstr>
      <vt:lpstr>Imperialismo Capitalismo parasitario y en descomposición.</vt:lpstr>
      <vt:lpstr>El Imperialismo es el Capitalismo agonizante.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ESTRATEGIAS CURRICULARES</dc:title>
  <dc:creator>OK</dc:creator>
  <cp:lastModifiedBy>chino</cp:lastModifiedBy>
  <cp:revision>40</cp:revision>
  <dcterms:created xsi:type="dcterms:W3CDTF">2017-10-26T00:51:37Z</dcterms:created>
  <dcterms:modified xsi:type="dcterms:W3CDTF">2005-01-01T06:18:53Z</dcterms:modified>
</cp:coreProperties>
</file>