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9" r:id="rId14"/>
    <p:sldId id="280" r:id="rId15"/>
    <p:sldId id="281" r:id="rId16"/>
    <p:sldId id="269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01/01/2005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643074"/>
          </a:xfrm>
        </p:spPr>
        <p:txBody>
          <a:bodyPr>
            <a:normAutofit/>
          </a:bodyPr>
          <a:lstStyle/>
          <a:p>
            <a:pPr algn="ctr"/>
            <a:r>
              <a:rPr lang="es-ES_tradnl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Globalización neoliberal y su repercusión en el deporte</a:t>
            </a:r>
            <a:endParaRPr lang="es-ES_tradnl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601498" cy="30781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_tradn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Objetivo:</a:t>
            </a:r>
          </a:p>
          <a:p>
            <a:pPr algn="l"/>
            <a:r>
              <a:rPr lang="es-ES_tradn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Valorar el proceso de globalización neoliberal, haciendo énfasis en el impacto para los países subdesarrollados, especialmente para el deporte de alta competencia.</a:t>
            </a:r>
          </a:p>
          <a:p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Globalización neoliberal y deporte: Elementos de partida a tener presente.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Efectos de los PAE y la reducción del papel del Estado en el financiamiento de la esfera social – deporte.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Dependencia de los CON de la ayuda estatal – años 70.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Encarecimiento del material deportivo para  el deporte de alta competencia.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Incremento de la competencia de entidades del ocio.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combinación de estos factores pone en una situación muy difícil a los CON  para lograr el desarrollo del deporte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¿</a:t>
            </a:r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Qué acciones llevaron a cabo los CON para hacer frente a la situación antes expuesta?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primer lugar,  aprovechar  de forma eficiente los limitados recursos  disponibles.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Buscar fuentes alternativas de obtención de financiamiento y de otros recursos materiales necesarios.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ello  permiten la entrada del sector privado, en especial a las Empresas  Transnacionales  para lograr su contribución al desarrollo deportivo.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Tener presente  la participación anterior del sector empresarial, los objetivos de la burguesía.</a:t>
            </a:r>
            <a:endParaRPr lang="es-ES_trad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Autofit/>
          </a:bodyPr>
          <a:lstStyle/>
          <a:p>
            <a:pPr algn="ctr"/>
            <a:r>
              <a:rPr lang="es-ES_tradnl" sz="3600" dirty="0" smtClean="0"/>
              <a:t>¿Cuál es el resultado de esta penetración de las ETN en la actividad deportiva?</a:t>
            </a:r>
            <a:endParaRPr lang="es-ES_tradn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 transnacionalización del deporte se consolida con la entrada de la televisión, que con las nuevas tecnologías tienen un alcance global.</a:t>
            </a:r>
          </a:p>
          <a:p>
            <a:r>
              <a:rPr lang="es-ES_tradnl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ello se produce una desenfrenada comercialización del deporte, que abarca atletas, equipos, clubes, ligas, copas, sedes olímpicas,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6464" y="332656"/>
            <a:ext cx="8159992" cy="1211808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latin typeface="Arial" pitchFamily="34" charset="0"/>
                <a:cs typeface="Arial" pitchFamily="34" charset="0"/>
              </a:rPr>
              <a:t>¿Cuál es el resultado de esta penetración de las ETN en la actividad deportiva?</a:t>
            </a:r>
            <a:endParaRPr lang="es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8384" y="1514300"/>
            <a:ext cx="8568952" cy="4821764"/>
          </a:xfrm>
        </p:spPr>
        <p:txBody>
          <a:bodyPr/>
          <a:lstStyle/>
          <a:p>
            <a:pPr marL="0" indent="0">
              <a:buNone/>
            </a:pPr>
            <a:r>
              <a:rPr lang="es-US" dirty="0" smtClean="0"/>
              <a:t>,</a:t>
            </a:r>
            <a:endParaRPr lang="es-US" dirty="0"/>
          </a:p>
        </p:txBody>
      </p:sp>
      <p:sp>
        <p:nvSpPr>
          <p:cNvPr id="4" name="3 Rectángulo"/>
          <p:cNvSpPr/>
          <p:nvPr/>
        </p:nvSpPr>
        <p:spPr>
          <a:xfrm>
            <a:off x="3048864" y="4681552"/>
            <a:ext cx="28972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Aportan los Recursos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financieros y servicios  para la celebración de los eventos deportivos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16464" y="2407800"/>
            <a:ext cx="2156048" cy="1789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Producen 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y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comercializan el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material deportivo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4478640"/>
            <a:ext cx="2648312" cy="1686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Aportan los recursos financieros para la contratación de atletas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353840" y="2632800"/>
            <a:ext cx="1938240" cy="192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Programan, organizan y controlan las competencias 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2060860" y="1712808"/>
            <a:ext cx="1366056" cy="626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505838" y="1735856"/>
            <a:ext cx="997504" cy="703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>
            <a:off x="2828660" y="1642120"/>
            <a:ext cx="609952" cy="269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3175316" y="1668286"/>
            <a:ext cx="328168" cy="266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 redondeado"/>
          <p:cNvSpPr/>
          <p:nvPr/>
        </p:nvSpPr>
        <p:spPr>
          <a:xfrm>
            <a:off x="6877064" y="1699568"/>
            <a:ext cx="1799392" cy="1945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Retrans-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miten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los  principales eventos </a:t>
            </a:r>
            <a:endParaRPr lang="es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3639634" y="1712808"/>
            <a:ext cx="2804574" cy="517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6767368" y="3934977"/>
            <a:ext cx="1944216" cy="1569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Son dueñas de  equipos deportivos</a:t>
            </a: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3539584" y="1662951"/>
            <a:ext cx="3347148" cy="1982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4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276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latin typeface="Arial" pitchFamily="34" charset="0"/>
                <a:cs typeface="Arial" pitchFamily="34" charset="0"/>
              </a:rPr>
              <a:t>Consecuencias de este proceso de comercialización para el deporte.</a:t>
            </a:r>
            <a:endParaRPr lang="es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251520" y="1844824"/>
            <a:ext cx="288032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Convierten el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deporte en un espectáculo, en  un objeto de consumo, en una  Mercancía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1520" y="4558790"/>
            <a:ext cx="23484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Atletas, equipos , sedes  de  eventos  deportivos . Se convierten en objetos de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publicidad.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6156176" y="1437680"/>
            <a:ext cx="2987824" cy="2590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Conversión del deporte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en un negocio, en una esfera de inversión de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capitales.</a:t>
            </a:r>
            <a:endParaRPr lang="es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6182424" y="4113076"/>
            <a:ext cx="2961576" cy="255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>
                <a:latin typeface="Arial" pitchFamily="34" charset="0"/>
                <a:cs typeface="Arial" pitchFamily="34" charset="0"/>
              </a:rPr>
              <a:t>La estrategia global del deporte  pasa a ser la obtención 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 ganancia. </a:t>
            </a:r>
            <a:endParaRPr lang="es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4006120" y="3001980"/>
            <a:ext cx="2298708" cy="1941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Crecimiento de los costos  de los eventos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deportivos.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2665588" y="4943584"/>
            <a:ext cx="3046800" cy="1719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Robo de talentos  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deportivos - se  nacionalizan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3019492" y="1664804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2687568" y="1664804"/>
            <a:ext cx="1300480" cy="27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3443652" y="1664804"/>
            <a:ext cx="544396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871848" y="1640188"/>
            <a:ext cx="21466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3988048" y="1634808"/>
            <a:ext cx="957116" cy="1367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4006120" y="1634808"/>
            <a:ext cx="2847164" cy="2397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488" y="199336"/>
            <a:ext cx="8730104" cy="1080120"/>
          </a:xfrm>
        </p:spPr>
        <p:txBody>
          <a:bodyPr>
            <a:normAutofit/>
          </a:bodyPr>
          <a:lstStyle/>
          <a:p>
            <a:pPr algn="ctr"/>
            <a:r>
              <a:rPr lang="es-ES_tradnl" sz="3600" dirty="0">
                <a:latin typeface="Arial" charset="0"/>
                <a:cs typeface="Arial" charset="0"/>
              </a:rPr>
              <a:t>Consecuencias – continuación</a:t>
            </a:r>
            <a:endParaRPr lang="es-US" sz="3600" dirty="0"/>
          </a:p>
        </p:txBody>
      </p:sp>
      <p:sp>
        <p:nvSpPr>
          <p:cNvPr id="4" name="3 Rectángulo"/>
          <p:cNvSpPr/>
          <p:nvPr/>
        </p:nvSpPr>
        <p:spPr>
          <a:xfrm>
            <a:off x="395536" y="2869225"/>
            <a:ext cx="2232248" cy="629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4 Rectángulo"/>
          <p:cNvSpPr/>
          <p:nvPr/>
        </p:nvSpPr>
        <p:spPr>
          <a:xfrm>
            <a:off x="219760" y="1916832"/>
            <a:ext cx="2592288" cy="1581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El deporte  amateur sucumbe ante el profesional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1404" y="4342582"/>
            <a:ext cx="23762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/>
              <a:t>Crecen las competencias y con ellas  los riesgos físicos y </a:t>
            </a:r>
            <a:r>
              <a:rPr lang="es-ES_tradnl" sz="2000" dirty="0" smtClean="0"/>
              <a:t> mentales.</a:t>
            </a:r>
            <a:endParaRPr lang="es-US" sz="2000" dirty="0"/>
          </a:p>
        </p:txBody>
      </p:sp>
      <p:sp>
        <p:nvSpPr>
          <p:cNvPr id="7" name="6 Rectángulo"/>
          <p:cNvSpPr/>
          <p:nvPr/>
        </p:nvSpPr>
        <p:spPr>
          <a:xfrm>
            <a:off x="6336196" y="1700808"/>
            <a:ext cx="2664296" cy="1797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Cambios de reglas  por exigencias de patrocinadores y la  televisión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496104" y="3933056"/>
            <a:ext cx="2304256" cy="1582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Nuevos métodos de entrenamiento deportivo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674144" y="4724302"/>
            <a:ext cx="3363664" cy="1378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Los medios  se convierten en  los fines del deporte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683271" y="3167760"/>
            <a:ext cx="1944216" cy="1424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_tradnl" sz="2000" dirty="0">
                <a:latin typeface="Arial" pitchFamily="34" charset="0"/>
                <a:cs typeface="Arial" pitchFamily="34" charset="0"/>
              </a:rPr>
              <a:t>Crece el doping  y la violencia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2411760" y="1320096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627784" y="1320096"/>
            <a:ext cx="1728192" cy="2612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3059832" y="1320096"/>
            <a:ext cx="1246878" cy="3217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4355976" y="1320096"/>
            <a:ext cx="415580" cy="1306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4355976" y="1320096"/>
            <a:ext cx="1819736" cy="653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355976" y="1320096"/>
            <a:ext cx="1980220" cy="2559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555264"/>
            <a:ext cx="784887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 2" pitchFamily="18" charset="2"/>
              <a:buNone/>
            </a:pPr>
            <a:r>
              <a:rPr lang="es-ES_tradnl" dirty="0"/>
              <a:t>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La excesiva  comercialización del deporte  significa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Un peligro para la salud y la vida de los practicantes.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Crece la desigualdad entre las naciones desarrolladas y subdesarrolladas  en cuanto a resultados deportivos.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Peligra la  continuidad de los principales eventos deportivos como los Juegos Olímpicos.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Para  los países  subdesarrollados  organizar  los JJ.OO se torna una aspiración  cada vez más lejana.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Peligra  la esencia misma del deporte y de los valores que lo han acompañado 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691680" y="620688"/>
            <a:ext cx="58326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>
                <a:latin typeface="Arial" pitchFamily="34" charset="0"/>
                <a:cs typeface="Arial" pitchFamily="34" charset="0"/>
              </a:rPr>
              <a:t>Conclusiones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Consultar los materiales digitales entregados – conferencias y P.P entregados.</a:t>
            </a:r>
          </a:p>
          <a:p>
            <a:r>
              <a:rPr lang="es-ES_tradnl" dirty="0" smtClean="0"/>
              <a:t>Libro de texto, tomo: 2 parte: 1 páginas 154, 157.</a:t>
            </a:r>
          </a:p>
          <a:p>
            <a:r>
              <a:rPr lang="es-ES_tradnl" dirty="0" smtClean="0"/>
              <a:t>Revistas cuba Socialista.</a:t>
            </a:r>
          </a:p>
          <a:p>
            <a:r>
              <a:rPr lang="es-ES_tradnl" dirty="0" smtClean="0"/>
              <a:t>Eventos de Globalización efectuados en Cuba.</a:t>
            </a:r>
          </a:p>
          <a:p>
            <a:r>
              <a:rPr lang="es-ES_tradnl" dirty="0" smtClean="0"/>
              <a:t>Discurso de Fidel criticando las políticas neoliberales, contra los procesos de privatización y los problemas sociales que se agudizan con estas políticas, sus críticas a las ETN y contra la comercialización del deporte, contra el profesionalismo – libro «Fidel y el deporte.» </a:t>
            </a:r>
            <a:endParaRPr lang="es-ES_tradnl" dirty="0"/>
          </a:p>
        </p:txBody>
      </p:sp>
      <p:sp>
        <p:nvSpPr>
          <p:cNvPr id="2" name="1 CuadroTexto"/>
          <p:cNvSpPr txBox="1"/>
          <p:nvPr/>
        </p:nvSpPr>
        <p:spPr>
          <a:xfrm>
            <a:off x="1547664" y="90872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latin typeface="Arial" pitchFamily="34" charset="0"/>
                <a:cs typeface="Arial" pitchFamily="34" charset="0"/>
              </a:rPr>
              <a:t>Bibliografía.</a:t>
            </a:r>
            <a:endParaRPr lang="es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s-ES_tradnl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Introducción</a:t>
            </a:r>
            <a:endParaRPr lang="es-ES_tradnl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Algunos elementos a tener en cuenta en relación al tema que hoy  analizaremos: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un tema  que mantiene actualidad.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polémico.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Constituye un hecho real, objetivo – condicionado por el desarrollo de las FP (papel de las ETN).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desarrollo.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Contradictorio.</a:t>
            </a:r>
          </a:p>
          <a:p>
            <a:pPr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un carácter neoliberal.</a:t>
            </a:r>
          </a:p>
          <a:p>
            <a:pPr>
              <a:buFont typeface="Wingdings" pitchFamily="2" charset="2"/>
              <a:buChar char="Ø"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/>
          <a:lstStyle/>
          <a:p>
            <a:r>
              <a:rPr lang="es-ES_tradnl" dirty="0" smtClean="0">
                <a:solidFill>
                  <a:srgbClr val="00B0F0"/>
                </a:solidFill>
              </a:rPr>
              <a:t>¿Cómo definir la Globalización?</a:t>
            </a:r>
            <a:endParaRPr lang="es-ES_tradnl" dirty="0">
              <a:solidFill>
                <a:srgbClr val="00B0F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Constituye un etapa nueva y superior en el proceso de internacionalización del capital y que  se corresponde con la  actual dominación del capital financiero  internacional.</a:t>
            </a:r>
          </a:p>
          <a:p>
            <a:pPr>
              <a:buNone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Significa una mayor interrelación e interdependencia entre todos los países y economías del mundo</a:t>
            </a:r>
            <a:r>
              <a:rPr lang="es-ES_tradnl" dirty="0" smtClean="0">
                <a:solidFill>
                  <a:schemeClr val="bg1"/>
                </a:solidFill>
              </a:rPr>
              <a:t>.</a:t>
            </a:r>
            <a:endParaRPr lang="es-ES_trad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s-ES_tradnl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¿Qué entendemos por neoliberalismo?</a:t>
            </a:r>
            <a:endParaRPr lang="es-ES_tradnl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Constituye una corriente de pensamiento burguesa que absolutiza el papel del mercado como regulador de la economía.</a:t>
            </a:r>
          </a:p>
          <a:p>
            <a:pPr>
              <a:buNone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Representa un conjunto de ideas basadas en los postulados liberales ajustados a las condiciones actuales. ¿Cuáles son estos postulados?</a:t>
            </a:r>
            <a:endParaRPr lang="es-ES_trad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Al analizar el neoliberalismo es útil tener presente algunos aspectos:</a:t>
            </a:r>
            <a:endParaRPr lang="es-ES_tradn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357718"/>
          </a:xfrm>
          <a:solidFill>
            <a:srgbClr val="00B0F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Donde  se  inicia la aplicación de este modelo.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Condiciones  que  hicieron posible su aplicación y posterior generalización.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un modelo de desarrollo autóctono o impuesto  desde  afuera.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perseguidos y en interés de quien.</a:t>
            </a:r>
          </a:p>
          <a:p>
            <a:pPr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Mecanismo  para su implementación.</a:t>
            </a:r>
          </a:p>
          <a:p>
            <a:endParaRPr lang="es-ES_trad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¿Cómo  caracterizar el modelo?</a:t>
            </a:r>
            <a:endParaRPr lang="es-ES_tradn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Absolutización del papel del mercado.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Reducción de la actividad  económica y social del Estado  - ¿Cómo se lleva a cabo?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Liberalización comercial, financiera y monetaria.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Flexibilización laboral.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Considera a la propiedad privada, el interés individual y el mercado como únicos promotores de desarrollo.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Aplicación de ajustes macroeconómicos – PAE.</a:t>
            </a:r>
          </a:p>
          <a:p>
            <a:pPr marL="0" indent="0">
              <a:buNone/>
            </a:pPr>
            <a:r>
              <a:rPr lang="es-ES_trad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Privilegia el crecimiento económico a cualquier precio.</a:t>
            </a:r>
            <a:endParaRPr lang="es-ES_trad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400" dirty="0" smtClean="0">
                <a:latin typeface="Arial" pitchFamily="34" charset="0"/>
                <a:cs typeface="Arial" pitchFamily="34" charset="0"/>
              </a:rPr>
              <a:t>Aspectos a tener en cuenta para valorar las políticas neoliberales</a:t>
            </a:r>
            <a:r>
              <a:rPr lang="es-ES_tradnl" dirty="0" smtClean="0"/>
              <a:t>.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garantizó en crecimiento económico esperado.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resolvió el problema de la deuda externa.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trajo consigo mayor independencia económica externa.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disminuyó los niveles de pobreza, el desempleo.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disminuyó los déficit públicos. ¿a que precio?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propició la entrada de la inversión extranjera.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logró mayor equidad y justicia social.</a:t>
            </a:r>
          </a:p>
          <a:p>
            <a:pPr>
              <a:buFont typeface="Wingdings" pitchFamily="2" charset="2"/>
              <a:buChar char="§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Consecuencias del estímulo al individualismo.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Autofit/>
          </a:bodyPr>
          <a:lstStyle/>
          <a:p>
            <a:r>
              <a:rPr lang="es-ES_tradnl" sz="3600" dirty="0" smtClean="0"/>
              <a:t>¿</a:t>
            </a:r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Como caracterizar la globalización que ha asumido los preceptos neoliberales?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Tendencia a la homogeneización del mundo – en lo económico, político y social.</a:t>
            </a:r>
          </a:p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Ataque al Estado Nacional.</a:t>
            </a:r>
          </a:p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desregulación comercial, monetaria y financiera.</a:t>
            </a:r>
          </a:p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 ignora las desigualdades existentes entre los países , se  dice que todos tienen las mismas oportunidades.</a:t>
            </a:r>
          </a:p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Concentración del poder mundial en un reducido grupo de países.</a:t>
            </a:r>
          </a:p>
          <a:p>
            <a:pPr>
              <a:buFont typeface="Wingdings" pitchFamily="2" charset="2"/>
              <a:buChar char="Ø"/>
            </a:pPr>
            <a:r>
              <a:rPr lang="es-ES_tradnl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formación de bloques regionales.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Elementos a tener en cuenta para valorar la globalización neoliberal</a:t>
            </a:r>
            <a:endParaRPr lang="es-ES_tradn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00594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desarrollo científico técnico que la acompaña.</a:t>
            </a:r>
          </a:p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 desigualdades existentes en el desarrollo de los países.</a:t>
            </a:r>
          </a:p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peligros de todo proceso de estandarización.</a:t>
            </a:r>
          </a:p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Efectos de la desregulación financiera, comercial y monetaria.</a:t>
            </a:r>
          </a:p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¿Qué se esconde detrás de considerar que todos los países tienen iguales oportunidades?</a:t>
            </a:r>
          </a:p>
          <a:p>
            <a:pPr>
              <a:buFont typeface="Wingdings" pitchFamily="2" charset="2"/>
              <a:buChar char="ü"/>
            </a:pP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Impactos  de la concentración del poder para los países en desarrollo .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754</TotalTime>
  <Words>1141</Words>
  <Application>Microsoft Office PowerPoint</Application>
  <PresentationFormat>Presentación en pantalla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La Globalización neoliberal y su repercusión en el deporte</vt:lpstr>
      <vt:lpstr>Introducción</vt:lpstr>
      <vt:lpstr>¿Cómo definir la Globalización?</vt:lpstr>
      <vt:lpstr>¿Qué entendemos por neoliberalismo?</vt:lpstr>
      <vt:lpstr>Al analizar el neoliberalismo es útil tener presente algunos aspectos:</vt:lpstr>
      <vt:lpstr>¿Cómo  caracterizar el modelo?</vt:lpstr>
      <vt:lpstr>Aspectos a tener en cuenta para valorar las políticas neoliberales. </vt:lpstr>
      <vt:lpstr>¿Como caracterizar la globalización que ha asumido los preceptos neoliberales?</vt:lpstr>
      <vt:lpstr>Elementos a tener en cuenta para valorar la globalización neoliberal</vt:lpstr>
      <vt:lpstr>Globalización neoliberal y deporte: Elementos de partida a tener presente.</vt:lpstr>
      <vt:lpstr>¿Qué acciones llevaron a cabo los CON para hacer frente a la situación antes expuesta?</vt:lpstr>
      <vt:lpstr>¿Cuál es el resultado de esta penetración de las ETN en la actividad deportiva?</vt:lpstr>
      <vt:lpstr>¿Cuál es el resultado de esta penetración de las ETN en la actividad deportiva?</vt:lpstr>
      <vt:lpstr>Consecuencias de este proceso de comercialización para el deporte.</vt:lpstr>
      <vt:lpstr>Consecuencias – continuación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chino</cp:lastModifiedBy>
  <cp:revision>99</cp:revision>
  <dcterms:modified xsi:type="dcterms:W3CDTF">2005-01-01T05:08:11Z</dcterms:modified>
</cp:coreProperties>
</file>