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9" r:id="rId14"/>
    <p:sldId id="280" r:id="rId15"/>
    <p:sldId id="281" r:id="rId16"/>
    <p:sldId id="269" r:id="rId17"/>
    <p:sldId id="271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4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01/01/2005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01/01/2005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01/01/2005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01/01/2005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01/01/2005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01/01/2005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01/01/2005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01/01/2005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1643074"/>
          </a:xfrm>
        </p:spPr>
        <p:txBody>
          <a:bodyPr>
            <a:normAutofit/>
          </a:bodyPr>
          <a:lstStyle/>
          <a:p>
            <a:pPr algn="ctr"/>
            <a:r>
              <a:rPr lang="es-ES_tradnl" sz="40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Globalización neoliberal y su repercusión en el deporte</a:t>
            </a:r>
            <a:endParaRPr lang="es-ES_tradnl" sz="40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601498" cy="307810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ES_tradn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Objetivo:</a:t>
            </a:r>
          </a:p>
          <a:p>
            <a:pPr algn="l"/>
            <a:r>
              <a:rPr lang="es-ES_tradn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Valorar el proceso de globalización neoliberal, haciendo énfasis en el impacto para los países subdesarrollados, especialmente para el deporte de alta competencia.</a:t>
            </a:r>
          </a:p>
          <a:p>
            <a:endParaRPr lang="es-ES_tradnl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214446"/>
          </a:xfrm>
        </p:spPr>
        <p:txBody>
          <a:bodyPr>
            <a:noAutofit/>
          </a:bodyPr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Globalización neoliberal y deporte: Elementos de partida a tener presente.</a:t>
            </a:r>
            <a:endParaRPr lang="es-ES_tradnl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00594"/>
          </a:xfrm>
          <a:solidFill>
            <a:srgbClr val="00B0F0"/>
          </a:solidFill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Efectos de los PAE y la reducción del papel del Estado en el financiamiento de la esfera social – deporte.</a:t>
            </a:r>
          </a:p>
          <a:p>
            <a:pPr>
              <a:buFont typeface="Wingdings" pitchFamily="2" charset="2"/>
              <a:buChar char="§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Dependencia de los CON de la ayuda estatal – años 70.</a:t>
            </a:r>
          </a:p>
          <a:p>
            <a:pPr>
              <a:buFont typeface="Wingdings" pitchFamily="2" charset="2"/>
              <a:buChar char="§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Encarecimiento del material deportivo para  el deporte de alta competencia.</a:t>
            </a:r>
          </a:p>
          <a:p>
            <a:pPr>
              <a:buFont typeface="Wingdings" pitchFamily="2" charset="2"/>
              <a:buChar char="§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Incremento de la competencia de entidades del ocio.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combinación de estos factores pone en una situación muy difícil a los CON  para lograr el desarrollo del deporte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.</a:t>
            </a:r>
            <a:endParaRPr lang="es-ES_tradn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¿</a:t>
            </a:r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Qué acciones llevaron a cabo los CON para hacer frente a la situación antes expuesta?</a:t>
            </a:r>
            <a:endParaRPr lang="es-ES_tradnl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120"/>
          </a:xfrm>
          <a:solidFill>
            <a:srgbClr val="00B0F0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 primer lugar,  aprovechar  de forma eficiente los limitados recursos  disponibles.</a:t>
            </a:r>
          </a:p>
          <a:p>
            <a:pPr>
              <a:buFont typeface="Wingdings" pitchFamily="2" charset="2"/>
              <a:buChar char="Ø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Buscar fuentes alternativas de obtención de financiamiento y de otros recursos materiales necesarios.</a:t>
            </a:r>
          </a:p>
          <a:p>
            <a:pPr>
              <a:buFont typeface="Wingdings" pitchFamily="2" charset="2"/>
              <a:buChar char="Ø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Para ello  permiten la entrada del sector privado, en especial a las Empresas  Transnacionales  para lograr su contribución al desarrollo deportivo. 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Tener presente  la participación anterior del sector empresarial, los objetivos de la burguesía.</a:t>
            </a:r>
            <a:endParaRPr lang="es-ES_tradn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8736"/>
          </a:xfrm>
        </p:spPr>
        <p:txBody>
          <a:bodyPr>
            <a:noAutofit/>
          </a:bodyPr>
          <a:lstStyle/>
          <a:p>
            <a:pPr algn="ctr"/>
            <a:r>
              <a:rPr lang="es-ES_tradnl" sz="3600" dirty="0" smtClean="0"/>
              <a:t>¿Cuál es el resultado de esta penetración de las ETN en la actividad deportiva?</a:t>
            </a:r>
            <a:endParaRPr lang="es-ES_tradnl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s-ES_tradnl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Esta transnacionalización del deporte se consolida con la entrada de la televisión, que con las nuevas tecnologías tienen un alcance global.</a:t>
            </a:r>
          </a:p>
          <a:p>
            <a:r>
              <a:rPr lang="es-ES_tradnl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 ello se produce una desenfrenada comercialización del deporte, que abarca atletas, equipos, clubes, ligas, copas, sedes olímpicas,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6464" y="332656"/>
            <a:ext cx="8159992" cy="1211808"/>
          </a:xfrm>
        </p:spPr>
        <p:txBody>
          <a:bodyPr>
            <a:normAutofit/>
          </a:bodyPr>
          <a:lstStyle/>
          <a:p>
            <a:pPr algn="ctr"/>
            <a:r>
              <a:rPr lang="es-ES_tradnl" sz="3200" dirty="0">
                <a:latin typeface="Arial" pitchFamily="34" charset="0"/>
                <a:cs typeface="Arial" pitchFamily="34" charset="0"/>
              </a:rPr>
              <a:t>¿Cuál es el resultado de esta penetración de las ETN en la actividad deportiva?</a:t>
            </a:r>
            <a:endParaRPr lang="es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8384" y="1514300"/>
            <a:ext cx="8568952" cy="4821764"/>
          </a:xfrm>
        </p:spPr>
        <p:txBody>
          <a:bodyPr/>
          <a:lstStyle/>
          <a:p>
            <a:pPr marL="0" indent="0">
              <a:buNone/>
            </a:pPr>
            <a:r>
              <a:rPr lang="es-US" dirty="0" smtClean="0"/>
              <a:t>,</a:t>
            </a:r>
            <a:endParaRPr lang="es-US" dirty="0"/>
          </a:p>
        </p:txBody>
      </p:sp>
      <p:sp>
        <p:nvSpPr>
          <p:cNvPr id="4" name="3 Rectángulo"/>
          <p:cNvSpPr/>
          <p:nvPr/>
        </p:nvSpPr>
        <p:spPr>
          <a:xfrm>
            <a:off x="3048864" y="4681552"/>
            <a:ext cx="2897264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Aportan los Recursos </a:t>
            </a:r>
            <a:r>
              <a:rPr lang="es-ES_tradnl" sz="2000" dirty="0">
                <a:latin typeface="Arial" pitchFamily="34" charset="0"/>
                <a:cs typeface="Arial" pitchFamily="34" charset="0"/>
              </a:rPr>
              <a:t>financieros y servicios  para la celebración de los eventos deportivos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16464" y="2407800"/>
            <a:ext cx="2156048" cy="1789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Producen  </a:t>
            </a:r>
            <a:r>
              <a:rPr lang="es-ES_tradnl" sz="2000" dirty="0">
                <a:latin typeface="Arial" pitchFamily="34" charset="0"/>
                <a:cs typeface="Arial" pitchFamily="34" charset="0"/>
              </a:rPr>
              <a:t>y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comercializan el </a:t>
            </a:r>
            <a:r>
              <a:rPr lang="es-ES_tradnl" sz="2000" dirty="0">
                <a:latin typeface="Arial" pitchFamily="34" charset="0"/>
                <a:cs typeface="Arial" pitchFamily="34" charset="0"/>
              </a:rPr>
              <a:t>material deportivo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51520" y="4478640"/>
            <a:ext cx="2648312" cy="1686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Aportan los recursos financieros para la contratación de atletas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3353840" y="2632800"/>
            <a:ext cx="1938240" cy="1926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Programan, organizan y controlan las competencias </a:t>
            </a:r>
          </a:p>
        </p:txBody>
      </p:sp>
      <p:cxnSp>
        <p:nvCxnSpPr>
          <p:cNvPr id="9" name="8 Conector recto de flecha"/>
          <p:cNvCxnSpPr/>
          <p:nvPr/>
        </p:nvCxnSpPr>
        <p:spPr>
          <a:xfrm flipH="1">
            <a:off x="2060860" y="1712808"/>
            <a:ext cx="1366056" cy="6267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3505838" y="1735856"/>
            <a:ext cx="997504" cy="7034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flipH="1">
            <a:off x="2828660" y="1642120"/>
            <a:ext cx="609952" cy="26926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flipH="1">
            <a:off x="3175316" y="1668286"/>
            <a:ext cx="328168" cy="26664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 redondeado"/>
          <p:cNvSpPr/>
          <p:nvPr/>
        </p:nvSpPr>
        <p:spPr>
          <a:xfrm>
            <a:off x="6877064" y="1699568"/>
            <a:ext cx="1799392" cy="1945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Retrans-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miten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>
                <a:latin typeface="Arial" pitchFamily="34" charset="0"/>
                <a:cs typeface="Arial" pitchFamily="34" charset="0"/>
              </a:rPr>
              <a:t>los  principales eventos </a:t>
            </a:r>
            <a:endParaRPr lang="es-US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41 Conector recto de flecha"/>
          <p:cNvCxnSpPr/>
          <p:nvPr/>
        </p:nvCxnSpPr>
        <p:spPr>
          <a:xfrm>
            <a:off x="3639634" y="1712808"/>
            <a:ext cx="2804574" cy="517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Rectángulo redondeado"/>
          <p:cNvSpPr/>
          <p:nvPr/>
        </p:nvSpPr>
        <p:spPr>
          <a:xfrm>
            <a:off x="6767368" y="3934977"/>
            <a:ext cx="1944216" cy="1569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Son dueñas de  equipos deportivos</a:t>
            </a:r>
          </a:p>
        </p:txBody>
      </p:sp>
      <p:cxnSp>
        <p:nvCxnSpPr>
          <p:cNvPr id="45" name="44 Conector recto de flecha"/>
          <p:cNvCxnSpPr/>
          <p:nvPr/>
        </p:nvCxnSpPr>
        <p:spPr>
          <a:xfrm>
            <a:off x="3539584" y="1662951"/>
            <a:ext cx="3347148" cy="19820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042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72768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es-ES_tradnl" sz="3200" dirty="0">
                <a:latin typeface="Arial" pitchFamily="34" charset="0"/>
                <a:cs typeface="Arial" pitchFamily="34" charset="0"/>
              </a:rPr>
              <a:t>Consecuencias de este proceso de comercialización para el deporte.</a:t>
            </a:r>
            <a:endParaRPr lang="es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Elipse"/>
          <p:cNvSpPr/>
          <p:nvPr/>
        </p:nvSpPr>
        <p:spPr>
          <a:xfrm>
            <a:off x="251520" y="1844824"/>
            <a:ext cx="2880320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Convierten el </a:t>
            </a:r>
            <a:r>
              <a:rPr lang="es-ES_tradnl" sz="2000" dirty="0">
                <a:latin typeface="Arial" pitchFamily="34" charset="0"/>
                <a:cs typeface="Arial" pitchFamily="34" charset="0"/>
              </a:rPr>
              <a:t>deporte en un espectáculo, en  un objeto de consumo, en una  Mercancía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51520" y="4558790"/>
            <a:ext cx="234847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Atletas, equipos , sedes  de  eventos  deportivos . Se convierten en objetos de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publicidad.</a:t>
            </a:r>
            <a:endParaRPr lang="es-ES_trad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6156176" y="1437680"/>
            <a:ext cx="2987824" cy="25909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Conversión del deporte </a:t>
            </a:r>
            <a:r>
              <a:rPr lang="es-ES_tradnl" sz="2000" dirty="0">
                <a:latin typeface="Arial" pitchFamily="34" charset="0"/>
                <a:cs typeface="Arial" pitchFamily="34" charset="0"/>
              </a:rPr>
              <a:t>en un negocio, en una esfera de inversión de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capitales.</a:t>
            </a:r>
            <a:endParaRPr lang="es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6182424" y="4113076"/>
            <a:ext cx="2961576" cy="255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000" dirty="0">
                <a:latin typeface="Arial" pitchFamily="34" charset="0"/>
                <a:cs typeface="Arial" pitchFamily="34" charset="0"/>
              </a:rPr>
              <a:t>La estrategia global del deporte  pasa a ser la obtención 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de ganancia. </a:t>
            </a:r>
            <a:endParaRPr lang="es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Elipse"/>
          <p:cNvSpPr/>
          <p:nvPr/>
        </p:nvSpPr>
        <p:spPr>
          <a:xfrm>
            <a:off x="4006120" y="3001980"/>
            <a:ext cx="2298708" cy="19416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Crecimiento de los costos  de los eventos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deportivos.</a:t>
            </a:r>
            <a:endParaRPr lang="es-ES_trad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2665588" y="4943584"/>
            <a:ext cx="3046800" cy="17195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Robo de talentos 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deportivos - se  nacionalizan</a:t>
            </a:r>
            <a:endParaRPr lang="es-ES_tradnl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 flipH="1">
            <a:off x="3019492" y="1664804"/>
            <a:ext cx="108012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H="1">
            <a:off x="2687568" y="1664804"/>
            <a:ext cx="1300480" cy="2700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H="1">
            <a:off x="3443652" y="1664804"/>
            <a:ext cx="544396" cy="2952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3871848" y="1640188"/>
            <a:ext cx="214663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3988048" y="1634808"/>
            <a:ext cx="957116" cy="1367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4006120" y="1634808"/>
            <a:ext cx="2847164" cy="23978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7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4488" y="199336"/>
            <a:ext cx="8730104" cy="1080120"/>
          </a:xfrm>
        </p:spPr>
        <p:txBody>
          <a:bodyPr>
            <a:normAutofit/>
          </a:bodyPr>
          <a:lstStyle/>
          <a:p>
            <a:pPr algn="ctr"/>
            <a:r>
              <a:rPr lang="es-ES_tradnl" sz="3600" dirty="0">
                <a:latin typeface="Arial" charset="0"/>
                <a:cs typeface="Arial" charset="0"/>
              </a:rPr>
              <a:t>Consecuencias – continuación</a:t>
            </a:r>
            <a:endParaRPr lang="es-US" sz="3600" dirty="0"/>
          </a:p>
        </p:txBody>
      </p:sp>
      <p:sp>
        <p:nvSpPr>
          <p:cNvPr id="4" name="3 Rectángulo"/>
          <p:cNvSpPr/>
          <p:nvPr/>
        </p:nvSpPr>
        <p:spPr>
          <a:xfrm>
            <a:off x="395536" y="2869225"/>
            <a:ext cx="2232248" cy="629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5" name="4 Rectángulo"/>
          <p:cNvSpPr/>
          <p:nvPr/>
        </p:nvSpPr>
        <p:spPr>
          <a:xfrm>
            <a:off x="219760" y="1916832"/>
            <a:ext cx="2592288" cy="15818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El deporte  amateur sucumbe ante el profesional</a:t>
            </a:r>
          </a:p>
        </p:txBody>
      </p:sp>
      <p:sp>
        <p:nvSpPr>
          <p:cNvPr id="6" name="5 Rectángulo"/>
          <p:cNvSpPr/>
          <p:nvPr/>
        </p:nvSpPr>
        <p:spPr>
          <a:xfrm>
            <a:off x="91404" y="4342582"/>
            <a:ext cx="2376264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/>
              <a:t>Crecen las competencias y con ellas  los riesgos físicos y </a:t>
            </a:r>
            <a:r>
              <a:rPr lang="es-ES_tradnl" sz="2000" dirty="0" smtClean="0"/>
              <a:t> mentales.</a:t>
            </a:r>
            <a:endParaRPr lang="es-US" sz="2000" dirty="0"/>
          </a:p>
        </p:txBody>
      </p:sp>
      <p:sp>
        <p:nvSpPr>
          <p:cNvPr id="7" name="6 Rectángulo"/>
          <p:cNvSpPr/>
          <p:nvPr/>
        </p:nvSpPr>
        <p:spPr>
          <a:xfrm>
            <a:off x="6336196" y="1700808"/>
            <a:ext cx="2664296" cy="1797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Cambios de reglas  por exigencias de patrocinadores y la  televisión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6496104" y="3933056"/>
            <a:ext cx="2304256" cy="15824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Nuevos métodos de entrenamiento deportivo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674144" y="4724302"/>
            <a:ext cx="3363664" cy="137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Los medios  se convierten en  los fines del deporte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3683271" y="3167760"/>
            <a:ext cx="1944216" cy="1424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Crece el doping  y la violencia</a:t>
            </a:r>
          </a:p>
        </p:txBody>
      </p:sp>
      <p:cxnSp>
        <p:nvCxnSpPr>
          <p:cNvPr id="14" name="13 Conector recto de flecha"/>
          <p:cNvCxnSpPr/>
          <p:nvPr/>
        </p:nvCxnSpPr>
        <p:spPr>
          <a:xfrm flipH="1">
            <a:off x="2411760" y="1320096"/>
            <a:ext cx="194421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H="1">
            <a:off x="2627784" y="1320096"/>
            <a:ext cx="1728192" cy="26129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flipH="1">
            <a:off x="3059832" y="1320096"/>
            <a:ext cx="1246878" cy="32173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4355976" y="1320096"/>
            <a:ext cx="415580" cy="1306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4355976" y="1320096"/>
            <a:ext cx="1819736" cy="653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>
            <a:off x="4355976" y="1320096"/>
            <a:ext cx="1980220" cy="2559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70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1555264"/>
            <a:ext cx="7848872" cy="482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 2" pitchFamily="18" charset="2"/>
              <a:buNone/>
            </a:pPr>
            <a:r>
              <a:rPr lang="es-ES_tradnl" dirty="0"/>
              <a:t> </a:t>
            </a:r>
            <a:r>
              <a:rPr lang="es-ES_tradnl" sz="2800" dirty="0">
                <a:latin typeface="Arial" pitchFamily="34" charset="0"/>
                <a:cs typeface="Arial" pitchFamily="34" charset="0"/>
              </a:rPr>
              <a:t>La excesiva  comercialización del deporte  significa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ES_tradnl" sz="2400" dirty="0">
                <a:latin typeface="Arial" pitchFamily="34" charset="0"/>
                <a:cs typeface="Arial" pitchFamily="34" charset="0"/>
              </a:rPr>
              <a:t>Un peligro para la salud y la vida de los practicantes.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ES_tradnl" sz="2400" dirty="0">
                <a:latin typeface="Arial" pitchFamily="34" charset="0"/>
                <a:cs typeface="Arial" pitchFamily="34" charset="0"/>
              </a:rPr>
              <a:t>Crece la desigualdad entre las naciones desarrolladas y subdesarrolladas  en cuanto a resultados deportivos.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ES_tradnl" sz="2400" dirty="0">
                <a:latin typeface="Arial" pitchFamily="34" charset="0"/>
                <a:cs typeface="Arial" pitchFamily="34" charset="0"/>
              </a:rPr>
              <a:t>Peligra la  continuidad de los principales eventos deportivos como los Juegos Olímpicos.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ES_tradnl" sz="2400" dirty="0">
                <a:latin typeface="Arial" pitchFamily="34" charset="0"/>
                <a:cs typeface="Arial" pitchFamily="34" charset="0"/>
              </a:rPr>
              <a:t>Para  los países  subdesarrollados  organizar  los JJ.OO se torna una aspiración  cada vez más lejana.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ES_tradnl" sz="2400" dirty="0">
                <a:latin typeface="Arial" pitchFamily="34" charset="0"/>
                <a:cs typeface="Arial" pitchFamily="34" charset="0"/>
              </a:rPr>
              <a:t>Peligra  la esencia misma del deporte y de los valores que lo han acompañado 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691680" y="620688"/>
            <a:ext cx="58326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600" dirty="0">
                <a:latin typeface="Arial" pitchFamily="34" charset="0"/>
                <a:cs typeface="Arial" pitchFamily="34" charset="0"/>
              </a:rPr>
              <a:t>Conclusiones</a:t>
            </a:r>
            <a:endParaRPr lang="es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89120"/>
          </a:xfrm>
        </p:spPr>
        <p:txBody>
          <a:bodyPr>
            <a:normAutofit fontScale="92500" lnSpcReduction="10000"/>
          </a:bodyPr>
          <a:lstStyle/>
          <a:p>
            <a:endParaRPr lang="es-ES_tradnl" dirty="0" smtClean="0"/>
          </a:p>
          <a:p>
            <a:r>
              <a:rPr lang="es-ES_tradnl" dirty="0" smtClean="0"/>
              <a:t>Consultar los materiales digitales entregados – conferencias y P.P entregados.</a:t>
            </a:r>
          </a:p>
          <a:p>
            <a:r>
              <a:rPr lang="es-ES_tradnl" dirty="0" smtClean="0"/>
              <a:t>Libro de texto, tomo: 2 parte: 1 páginas 154, 157.</a:t>
            </a:r>
          </a:p>
          <a:p>
            <a:r>
              <a:rPr lang="es-ES_tradnl" dirty="0" smtClean="0"/>
              <a:t>Revistas cuba Socialista.</a:t>
            </a:r>
          </a:p>
          <a:p>
            <a:r>
              <a:rPr lang="es-ES_tradnl" dirty="0" smtClean="0"/>
              <a:t>Eventos de Globalización efectuados en Cuba.</a:t>
            </a:r>
          </a:p>
          <a:p>
            <a:r>
              <a:rPr lang="es-ES_tradnl" dirty="0" smtClean="0"/>
              <a:t>Discurso de Fidel criticando las políticas neoliberales, contra los procesos de privatización y los problemas sociales que se agudizan con estas políticas, sus críticas a las ETN y contra la comercialización del deporte, contra el profesionalismo – libro «Fidel y el deporte.» </a:t>
            </a:r>
            <a:endParaRPr lang="es-ES_tradnl" dirty="0"/>
          </a:p>
        </p:txBody>
      </p:sp>
      <p:sp>
        <p:nvSpPr>
          <p:cNvPr id="2" name="1 CuadroTexto"/>
          <p:cNvSpPr txBox="1"/>
          <p:nvPr/>
        </p:nvSpPr>
        <p:spPr>
          <a:xfrm>
            <a:off x="1547664" y="908720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sz="3600" dirty="0" smtClean="0">
                <a:latin typeface="Arial" pitchFamily="34" charset="0"/>
                <a:cs typeface="Arial" pitchFamily="34" charset="0"/>
              </a:rPr>
              <a:t>Bibliografía.</a:t>
            </a:r>
            <a:endParaRPr lang="es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s-ES_tradnl" sz="4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Introducción</a:t>
            </a:r>
            <a:endParaRPr lang="es-ES_tradnl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Algunos elementos a tener en cuenta en relación al tema que hoy  analizaremos:</a:t>
            </a:r>
          </a:p>
          <a:p>
            <a:pPr>
              <a:buFont typeface="Wingdings" pitchFamily="2" charset="2"/>
              <a:buChar char="Ø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 un tema  que mantiene actualidad.</a:t>
            </a:r>
          </a:p>
          <a:p>
            <a:pPr>
              <a:buFont typeface="Wingdings" pitchFamily="2" charset="2"/>
              <a:buChar char="Ø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 polémico.</a:t>
            </a:r>
          </a:p>
          <a:p>
            <a:pPr>
              <a:buFont typeface="Wingdings" pitchFamily="2" charset="2"/>
              <a:buChar char="Ø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Constituye un hecho real, objetivo – condicionado por el desarrollo de las FP (papel de las ETN).</a:t>
            </a:r>
          </a:p>
          <a:p>
            <a:pPr>
              <a:buFont typeface="Wingdings" pitchFamily="2" charset="2"/>
              <a:buChar char="Ø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 desarrollo.</a:t>
            </a:r>
          </a:p>
          <a:p>
            <a:pPr>
              <a:buFont typeface="Wingdings" pitchFamily="2" charset="2"/>
              <a:buChar char="Ø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Contradictorio.</a:t>
            </a:r>
          </a:p>
          <a:p>
            <a:pPr>
              <a:buFont typeface="Wingdings" pitchFamily="2" charset="2"/>
              <a:buChar char="Ø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 un carácter neoliberal.</a:t>
            </a:r>
          </a:p>
          <a:p>
            <a:pPr>
              <a:buFont typeface="Wingdings" pitchFamily="2" charset="2"/>
              <a:buChar char="Ø"/>
            </a:pPr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/>
          <a:lstStyle/>
          <a:p>
            <a:r>
              <a:rPr lang="es-ES_tradnl" dirty="0" smtClean="0">
                <a:solidFill>
                  <a:srgbClr val="00B0F0"/>
                </a:solidFill>
              </a:rPr>
              <a:t>¿Cómo definir la Globalización?</a:t>
            </a:r>
            <a:endParaRPr lang="es-ES_tradnl" dirty="0">
              <a:solidFill>
                <a:srgbClr val="00B0F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86280"/>
          </a:xfrm>
          <a:solidFill>
            <a:srgbClr val="00B0F0"/>
          </a:solidFill>
        </p:spPr>
        <p:txBody>
          <a:bodyPr/>
          <a:lstStyle/>
          <a:p>
            <a:pPr>
              <a:buNone/>
            </a:pP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Constituye un etapa nueva y superior en el proceso de internacionalización del capital y que  se corresponde con la  actual dominación del capital financiero  internacional.</a:t>
            </a:r>
          </a:p>
          <a:p>
            <a:pPr>
              <a:buNone/>
            </a:pP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Significa una mayor interrelación e interdependencia entre todos los países y economías del mundo</a:t>
            </a:r>
            <a:r>
              <a:rPr lang="es-ES_tradnl" dirty="0" smtClean="0">
                <a:solidFill>
                  <a:schemeClr val="bg1"/>
                </a:solidFill>
              </a:rPr>
              <a:t>.</a:t>
            </a:r>
            <a:endParaRPr lang="es-ES_trad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es-ES_tradnl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¿Qué entendemos por neoliberalismo?</a:t>
            </a:r>
            <a:endParaRPr lang="es-ES_tradnl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Constituye una corriente de pensamiento burguesa que absolutiza el papel del mercado como regulador de la economía.</a:t>
            </a:r>
          </a:p>
          <a:p>
            <a:pPr>
              <a:buNone/>
            </a:pP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</a:t>
            </a:r>
          </a:p>
          <a:p>
            <a:pPr>
              <a:buNone/>
            </a:pP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Representa un conjunto de ideas basadas en los postulados liberales ajustados a las condiciones actuales. ¿Cuáles son estos postulados?</a:t>
            </a:r>
            <a:endParaRPr lang="es-ES_tradnl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4000" dirty="0" smtClean="0">
                <a:latin typeface="Arial" pitchFamily="34" charset="0"/>
                <a:cs typeface="Arial" pitchFamily="34" charset="0"/>
              </a:rPr>
              <a:t>Al analizar el neoliberalismo es útil tener presente algunos aspectos:</a:t>
            </a:r>
            <a:endParaRPr lang="es-ES_tradnl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2204864"/>
            <a:ext cx="8229600" cy="4357718"/>
          </a:xfrm>
          <a:solidFill>
            <a:srgbClr val="00B0F0"/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Donde  se  inicia la aplicación de este modelo.</a:t>
            </a:r>
          </a:p>
          <a:p>
            <a:pPr>
              <a:buFont typeface="Wingdings" pitchFamily="2" charset="2"/>
              <a:buChar char="Ø"/>
            </a:pP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Condiciones  que  hicieron posible su aplicación y posterior generalización.</a:t>
            </a:r>
          </a:p>
          <a:p>
            <a:pPr>
              <a:buFont typeface="Wingdings" pitchFamily="2" charset="2"/>
              <a:buChar char="Ø"/>
            </a:pP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 un modelo de desarrollo autóctono o impuesto  desde  afuera.</a:t>
            </a:r>
          </a:p>
          <a:p>
            <a:pPr>
              <a:buFont typeface="Wingdings" pitchFamily="2" charset="2"/>
              <a:buChar char="Ø"/>
            </a:pP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Objetivos perseguidos y en interés de quien.</a:t>
            </a:r>
          </a:p>
          <a:p>
            <a:pPr>
              <a:buFont typeface="Wingdings" pitchFamily="2" charset="2"/>
              <a:buChar char="Ø"/>
            </a:pP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Mecanismo  para su implementación.</a:t>
            </a:r>
          </a:p>
          <a:p>
            <a:endParaRPr lang="es-ES_trad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es-ES_tradnl" sz="4000" dirty="0" smtClean="0">
                <a:latin typeface="Arial" pitchFamily="34" charset="0"/>
                <a:cs typeface="Arial" pitchFamily="34" charset="0"/>
              </a:rPr>
              <a:t>¿Cómo  caracterizar el modelo?</a:t>
            </a:r>
            <a:endParaRPr lang="es-ES_tradnl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  <a:solidFill>
            <a:srgbClr val="00B0F0"/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Absolutización del papel del mercado.</a:t>
            </a:r>
          </a:p>
          <a:p>
            <a:pPr>
              <a:buFont typeface="Wingdings" pitchFamily="2" charset="2"/>
              <a:buChar char="ü"/>
            </a:pP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Reducción de la actividad  económica y social del Estado  - ¿Cómo se lleva a cabo?</a:t>
            </a:r>
          </a:p>
          <a:p>
            <a:pPr>
              <a:buFont typeface="Wingdings" pitchFamily="2" charset="2"/>
              <a:buChar char="ü"/>
            </a:pP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Liberalización comercial, financiera y monetaria.</a:t>
            </a:r>
          </a:p>
          <a:p>
            <a:pPr>
              <a:buFont typeface="Wingdings" pitchFamily="2" charset="2"/>
              <a:buChar char="ü"/>
            </a:pP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Flexibilización laboral.</a:t>
            </a:r>
          </a:p>
          <a:p>
            <a:pPr>
              <a:buFont typeface="Wingdings" pitchFamily="2" charset="2"/>
              <a:buChar char="ü"/>
            </a:pP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Considera a la propiedad privada, el interés individual y el mercado como únicos promotores de desarrollo.</a:t>
            </a:r>
          </a:p>
          <a:p>
            <a:pPr>
              <a:buFont typeface="Wingdings" pitchFamily="2" charset="2"/>
              <a:buChar char="ü"/>
            </a:pP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Aplicación de ajustes macroeconómicos – PAE.</a:t>
            </a:r>
          </a:p>
          <a:p>
            <a:pPr marL="0" indent="0">
              <a:buNone/>
            </a:pPr>
            <a:r>
              <a:rPr lang="es-ES_tradn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Privilegia el crecimiento económico a cualquier precio.</a:t>
            </a:r>
            <a:endParaRPr lang="es-ES_tradnl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4400" dirty="0" smtClean="0">
                <a:latin typeface="Arial" pitchFamily="34" charset="0"/>
                <a:cs typeface="Arial" pitchFamily="34" charset="0"/>
              </a:rPr>
              <a:t>Aspectos a tener en cuenta para valorar las políticas neoliberales</a:t>
            </a:r>
            <a:r>
              <a:rPr lang="es-ES_tradnl" dirty="0" smtClean="0"/>
              <a:t>.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389120"/>
          </a:xfrm>
          <a:solidFill>
            <a:srgbClr val="00B0F0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 garantizó en crecimiento económico esperado.</a:t>
            </a:r>
          </a:p>
          <a:p>
            <a:pPr>
              <a:buFont typeface="Wingdings" pitchFamily="2" charset="2"/>
              <a:buChar char="§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 resolvió el problema de la deuda externa.</a:t>
            </a:r>
          </a:p>
          <a:p>
            <a:pPr>
              <a:buFont typeface="Wingdings" pitchFamily="2" charset="2"/>
              <a:buChar char="§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 trajo consigo mayor independencia económica externa.</a:t>
            </a:r>
          </a:p>
          <a:p>
            <a:pPr>
              <a:buFont typeface="Wingdings" pitchFamily="2" charset="2"/>
              <a:buChar char="§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 disminuyó los niveles de pobreza, el desempleo.</a:t>
            </a:r>
          </a:p>
          <a:p>
            <a:pPr>
              <a:buFont typeface="Wingdings" pitchFamily="2" charset="2"/>
              <a:buChar char="§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 disminuyó los déficit públicos. ¿a que precio?</a:t>
            </a:r>
          </a:p>
          <a:p>
            <a:pPr>
              <a:buFont typeface="Wingdings" pitchFamily="2" charset="2"/>
              <a:buChar char="§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 propició la entrada de la inversión extranjera.</a:t>
            </a:r>
          </a:p>
          <a:p>
            <a:pPr>
              <a:buFont typeface="Wingdings" pitchFamily="2" charset="2"/>
              <a:buChar char="§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 logró mayor equidad y justicia social.</a:t>
            </a:r>
          </a:p>
          <a:p>
            <a:pPr>
              <a:buFont typeface="Wingdings" pitchFamily="2" charset="2"/>
              <a:buChar char="§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Consecuencias del estímulo al individualismo.</a:t>
            </a:r>
          </a:p>
          <a:p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8"/>
          </a:xfrm>
        </p:spPr>
        <p:txBody>
          <a:bodyPr>
            <a:noAutofit/>
          </a:bodyPr>
          <a:lstStyle/>
          <a:p>
            <a:r>
              <a:rPr lang="es-ES_tradnl" sz="3600" dirty="0" smtClean="0"/>
              <a:t>¿</a:t>
            </a:r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Como caracterizar la globalización que ha asumido los preceptos neoliberales?</a:t>
            </a:r>
            <a:endParaRPr lang="es-ES_tradnl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389120"/>
          </a:xfrm>
          <a:solidFill>
            <a:srgbClr val="00B0F0"/>
          </a:solidFill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s-ES_tradnl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Tendencia a la homogeneización del mundo – en lo económico, político y social.</a:t>
            </a:r>
          </a:p>
          <a:p>
            <a:pPr>
              <a:buFont typeface="Wingdings" pitchFamily="2" charset="2"/>
              <a:buChar char="Ø"/>
            </a:pPr>
            <a:r>
              <a:rPr lang="es-ES_tradnl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Ataque al Estado Nacional.</a:t>
            </a:r>
          </a:p>
          <a:p>
            <a:pPr>
              <a:buFont typeface="Wingdings" pitchFamily="2" charset="2"/>
              <a:buChar char="Ø"/>
            </a:pPr>
            <a:r>
              <a:rPr lang="es-ES_tradnl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 desregulación comercial, monetaria y financiera.</a:t>
            </a:r>
          </a:p>
          <a:p>
            <a:pPr>
              <a:buFont typeface="Wingdings" pitchFamily="2" charset="2"/>
              <a:buChar char="Ø"/>
            </a:pPr>
            <a:r>
              <a:rPr lang="es-ES_tradnl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  ignora las desigualdades existentes entre los países , se  dice que todos tienen las mismas oportunidades.</a:t>
            </a:r>
          </a:p>
          <a:p>
            <a:pPr>
              <a:buFont typeface="Wingdings" pitchFamily="2" charset="2"/>
              <a:buChar char="Ø"/>
            </a:pPr>
            <a:r>
              <a:rPr lang="es-ES_tradnl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Concentración del poder mundial en un reducido grupo de países.</a:t>
            </a:r>
          </a:p>
          <a:p>
            <a:pPr>
              <a:buFont typeface="Wingdings" pitchFamily="2" charset="2"/>
              <a:buChar char="Ø"/>
            </a:pPr>
            <a:r>
              <a:rPr lang="es-ES_tradnl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formación de bloques regionales.</a:t>
            </a: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85884"/>
          </a:xfrm>
        </p:spPr>
        <p:txBody>
          <a:bodyPr>
            <a:normAutofit/>
          </a:bodyPr>
          <a:lstStyle/>
          <a:p>
            <a:pPr algn="ctr"/>
            <a:r>
              <a:rPr lang="es-ES_tradnl" sz="4000" dirty="0" smtClean="0">
                <a:latin typeface="Arial" pitchFamily="34" charset="0"/>
                <a:cs typeface="Arial" pitchFamily="34" charset="0"/>
              </a:rPr>
              <a:t>Elementos a tener en cuenta para valorar la globalización neoliberal</a:t>
            </a:r>
            <a:endParaRPr lang="es-ES_tradnl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00594"/>
          </a:xfrm>
          <a:solidFill>
            <a:srgbClr val="00B0F0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 desarrollo científico técnico que la acompaña.</a:t>
            </a:r>
          </a:p>
          <a:p>
            <a:pPr>
              <a:buFont typeface="Wingdings" pitchFamily="2" charset="2"/>
              <a:buChar char="ü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Las desigualdades existentes en el desarrollo de los países.</a:t>
            </a:r>
          </a:p>
          <a:p>
            <a:pPr>
              <a:buFont typeface="Wingdings" pitchFamily="2" charset="2"/>
              <a:buChar char="ü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Los peligros de todo proceso de estandarización.</a:t>
            </a:r>
          </a:p>
          <a:p>
            <a:pPr>
              <a:buFont typeface="Wingdings" pitchFamily="2" charset="2"/>
              <a:buChar char="ü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Efectos de la desregulación financiera, comercial y monetaria.</a:t>
            </a:r>
          </a:p>
          <a:p>
            <a:pPr>
              <a:buFont typeface="Wingdings" pitchFamily="2" charset="2"/>
              <a:buChar char="ü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¿Qué se esconde detrás de considerar que todos los países tienen iguales oportunidades?</a:t>
            </a:r>
          </a:p>
          <a:p>
            <a:pPr>
              <a:buFont typeface="Wingdings" pitchFamily="2" charset="2"/>
              <a:buChar char="ü"/>
            </a:pPr>
            <a:r>
              <a:rPr lang="es-ES_tradn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Impactos  de la concentración del poder para los países en desarrollo .</a:t>
            </a: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754</TotalTime>
  <Words>1141</Words>
  <Application>Microsoft Office PowerPoint</Application>
  <PresentationFormat>Presentación en pantalla (4:3)</PresentationFormat>
  <Paragraphs>105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Flujo</vt:lpstr>
      <vt:lpstr>La Globalización neoliberal y su repercusión en el deporte</vt:lpstr>
      <vt:lpstr>Introducción</vt:lpstr>
      <vt:lpstr>¿Cómo definir la Globalización?</vt:lpstr>
      <vt:lpstr>¿Qué entendemos por neoliberalismo?</vt:lpstr>
      <vt:lpstr>Al analizar el neoliberalismo es útil tener presente algunos aspectos:</vt:lpstr>
      <vt:lpstr>¿Cómo  caracterizar el modelo?</vt:lpstr>
      <vt:lpstr>Aspectos a tener en cuenta para valorar las políticas neoliberales. </vt:lpstr>
      <vt:lpstr>¿Como caracterizar la globalización que ha asumido los preceptos neoliberales?</vt:lpstr>
      <vt:lpstr>Elementos a tener en cuenta para valorar la globalización neoliberal</vt:lpstr>
      <vt:lpstr>Globalización neoliberal y deporte: Elementos de partida a tener presente.</vt:lpstr>
      <vt:lpstr>¿Qué acciones llevaron a cabo los CON para hacer frente a la situación antes expuesta?</vt:lpstr>
      <vt:lpstr>¿Cuál es el resultado de esta penetración de las ETN en la actividad deportiva?</vt:lpstr>
      <vt:lpstr>¿Cuál es el resultado de esta penetración de las ETN en la actividad deportiva?</vt:lpstr>
      <vt:lpstr>Consecuencias de este proceso de comercialización para el deporte.</vt:lpstr>
      <vt:lpstr>Consecuencias – continuación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chino</cp:lastModifiedBy>
  <cp:revision>99</cp:revision>
  <dcterms:modified xsi:type="dcterms:W3CDTF">2005-01-01T05:08:11Z</dcterms:modified>
</cp:coreProperties>
</file>