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6"/>
  </p:notesMasterIdLst>
  <p:sldIdLst>
    <p:sldId id="256" r:id="rId2"/>
    <p:sldId id="258" r:id="rId3"/>
    <p:sldId id="259" r:id="rId4"/>
    <p:sldId id="27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8" r:id="rId20"/>
    <p:sldId id="281" r:id="rId21"/>
    <p:sldId id="277" r:id="rId22"/>
    <p:sldId id="274" r:id="rId23"/>
    <p:sldId id="282" r:id="rId24"/>
    <p:sldId id="275" r:id="rId25"/>
    <p:sldId id="276" r:id="rId26"/>
    <p:sldId id="294" r:id="rId27"/>
    <p:sldId id="295" r:id="rId28"/>
    <p:sldId id="296" r:id="rId29"/>
    <p:sldId id="283" r:id="rId30"/>
    <p:sldId id="297" r:id="rId31"/>
    <p:sldId id="284" r:id="rId32"/>
    <p:sldId id="285" r:id="rId33"/>
    <p:sldId id="286" r:id="rId34"/>
    <p:sldId id="287" r:id="rId35"/>
    <p:sldId id="288" r:id="rId36"/>
    <p:sldId id="289" r:id="rId37"/>
    <p:sldId id="290" r:id="rId38"/>
    <p:sldId id="291" r:id="rId39"/>
    <p:sldId id="292" r:id="rId40"/>
    <p:sldId id="298" r:id="rId41"/>
    <p:sldId id="299" r:id="rId42"/>
    <p:sldId id="302" r:id="rId43"/>
    <p:sldId id="301" r:id="rId44"/>
    <p:sldId id="293" r:id="rId4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4" d="100"/>
          <a:sy n="44" d="100"/>
        </p:scale>
        <p:origin x="-1258" y="-2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4B3C6B-3F4A-4DB3-987B-8A0AB2E6B5F6}" type="datetimeFigureOut">
              <a:rPr lang="es-US" smtClean="0"/>
              <a:pPr/>
              <a:t>1/1/2005</a:t>
            </a:fld>
            <a:endParaRPr lang="es-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E5E07A-B0C1-46EF-A893-618A37238CF5}" type="slidenum">
              <a:rPr lang="es-US" smtClean="0"/>
              <a:pPr/>
              <a:t>‹Nº›</a:t>
            </a:fld>
            <a:endParaRPr lang="es-US"/>
          </a:p>
        </p:txBody>
      </p:sp>
    </p:spTree>
    <p:extLst>
      <p:ext uri="{BB962C8B-B14F-4D97-AF65-F5344CB8AC3E}">
        <p14:creationId xmlns:p14="http://schemas.microsoft.com/office/powerpoint/2010/main" val="794438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S" dirty="0"/>
          </a:p>
        </p:txBody>
      </p:sp>
      <p:sp>
        <p:nvSpPr>
          <p:cNvPr id="4" name="3 Marcador de número de diapositiva"/>
          <p:cNvSpPr>
            <a:spLocks noGrp="1"/>
          </p:cNvSpPr>
          <p:nvPr>
            <p:ph type="sldNum" sz="quarter" idx="10"/>
          </p:nvPr>
        </p:nvSpPr>
        <p:spPr/>
        <p:txBody>
          <a:bodyPr/>
          <a:lstStyle/>
          <a:p>
            <a:fld id="{43E5E07A-B0C1-46EF-A893-618A37238CF5}" type="slidenum">
              <a:rPr lang="es-US" smtClean="0"/>
              <a:pPr/>
              <a:t>7</a:t>
            </a:fld>
            <a:endParaRPr lang="es-US"/>
          </a:p>
        </p:txBody>
      </p:sp>
    </p:spTree>
    <p:extLst>
      <p:ext uri="{BB962C8B-B14F-4D97-AF65-F5344CB8AC3E}">
        <p14:creationId xmlns:p14="http://schemas.microsoft.com/office/powerpoint/2010/main" val="1686260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Date Placeholder 29"/>
          <p:cNvSpPr>
            <a:spLocks noGrp="1"/>
          </p:cNvSpPr>
          <p:nvPr>
            <p:ph type="dt" sz="half" idx="10"/>
          </p:nvPr>
        </p:nvSpPr>
        <p:spPr/>
        <p:txBody>
          <a:bodyPr/>
          <a:lstStyle/>
          <a:p>
            <a:fld id="{7A847CFC-816F-41D0-AAC0-9BF4FEBC753E}" type="datetimeFigureOut">
              <a:rPr lang="es-ES" smtClean="0"/>
              <a:pPr/>
              <a:t>01/01/2005</a:t>
            </a:fld>
            <a:endParaRPr lang="es-ES"/>
          </a:p>
        </p:txBody>
      </p:sp>
      <p:sp>
        <p:nvSpPr>
          <p:cNvPr id="19" name="Footer Placeholder 18"/>
          <p:cNvSpPr>
            <a:spLocks noGrp="1"/>
          </p:cNvSpPr>
          <p:nvPr>
            <p:ph type="ftr" sz="quarter" idx="11"/>
          </p:nvPr>
        </p:nvSpPr>
        <p:spPr/>
        <p:txBody>
          <a:bodyPr/>
          <a:lstStyle/>
          <a:p>
            <a:endParaRPr lang="es-ES"/>
          </a:p>
        </p:txBody>
      </p:sp>
      <p:sp>
        <p:nvSpPr>
          <p:cNvPr id="27" name="Slide Number Placeholder 26"/>
          <p:cNvSpPr>
            <a:spLocks noGrp="1"/>
          </p:cNvSpPr>
          <p:nvPr>
            <p:ph type="sldNum" sz="quarter" idx="12"/>
          </p:nvPr>
        </p:nvSpPr>
        <p:spPr/>
        <p:txBody>
          <a:bodyPr/>
          <a:lstStyle/>
          <a:p>
            <a:fld id="{132FADFE-3B8F-471C-ABF0-DBC7717ECBB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7A847CFC-816F-41D0-AAC0-9BF4FEBC753E}" type="datetimeFigureOut">
              <a:rPr lang="es-ES" smtClean="0"/>
              <a:pPr/>
              <a:t>01/01/2005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7A847CFC-816F-41D0-AAC0-9BF4FEBC753E}" type="datetimeFigureOut">
              <a:rPr lang="es-ES" smtClean="0"/>
              <a:pPr/>
              <a:t>01/01/2005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Content Placeholder 2"/>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7A847CFC-816F-41D0-AAC0-9BF4FEBC753E}" type="datetimeFigureOut">
              <a:rPr lang="es-ES" smtClean="0"/>
              <a:pPr/>
              <a:t>01/01/2005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Date Placeholder 3"/>
          <p:cNvSpPr>
            <a:spLocks noGrp="1"/>
          </p:cNvSpPr>
          <p:nvPr>
            <p:ph type="dt" sz="half" idx="10"/>
          </p:nvPr>
        </p:nvSpPr>
        <p:spPr/>
        <p:txBody>
          <a:bodyPr/>
          <a:lstStyle/>
          <a:p>
            <a:fld id="{7A847CFC-816F-41D0-AAC0-9BF4FEBC753E}" type="datetimeFigureOut">
              <a:rPr lang="es-ES" smtClean="0"/>
              <a:pPr/>
              <a:t>01/01/2005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7A847CFC-816F-41D0-AAC0-9BF4FEBC753E}" type="datetimeFigureOut">
              <a:rPr lang="es-ES" smtClean="0"/>
              <a:pPr/>
              <a:t>01/01/2005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Date Placeholder 6"/>
          <p:cNvSpPr>
            <a:spLocks noGrp="1"/>
          </p:cNvSpPr>
          <p:nvPr>
            <p:ph type="dt" sz="half" idx="10"/>
          </p:nvPr>
        </p:nvSpPr>
        <p:spPr/>
        <p:txBody>
          <a:bodyPr/>
          <a:lstStyle/>
          <a:p>
            <a:fld id="{7A847CFC-816F-41D0-AAC0-9BF4FEBC753E}" type="datetimeFigureOut">
              <a:rPr lang="es-ES" smtClean="0"/>
              <a:pPr/>
              <a:t>01/01/2005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Date Placeholder 2"/>
          <p:cNvSpPr>
            <a:spLocks noGrp="1"/>
          </p:cNvSpPr>
          <p:nvPr>
            <p:ph type="dt" sz="half" idx="10"/>
          </p:nvPr>
        </p:nvSpPr>
        <p:spPr/>
        <p:txBody>
          <a:bodyPr/>
          <a:lstStyle/>
          <a:p>
            <a:fld id="{7A847CFC-816F-41D0-AAC0-9BF4FEBC753E}" type="datetimeFigureOut">
              <a:rPr lang="es-ES" smtClean="0"/>
              <a:pPr/>
              <a:t>01/01/2005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47CFC-816F-41D0-AAC0-9BF4FEBC753E}" type="datetimeFigureOut">
              <a:rPr lang="es-ES" smtClean="0"/>
              <a:pPr/>
              <a:t>01/01/2005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7A847CFC-816F-41D0-AAC0-9BF4FEBC753E}" type="datetimeFigureOut">
              <a:rPr lang="es-ES" smtClean="0"/>
              <a:pPr/>
              <a:t>01/01/2005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Date Placeholder 4"/>
          <p:cNvSpPr>
            <a:spLocks noGrp="1"/>
          </p:cNvSpPr>
          <p:nvPr>
            <p:ph type="dt" sz="half" idx="10"/>
          </p:nvPr>
        </p:nvSpPr>
        <p:spPr/>
        <p:txBody>
          <a:bodyPr/>
          <a:lstStyle/>
          <a:p>
            <a:fld id="{7A847CFC-816F-41D0-AAC0-9BF4FEBC753E}" type="datetimeFigureOut">
              <a:rPr lang="es-ES" smtClean="0"/>
              <a:pPr/>
              <a:t>01/01/2005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a:xfrm>
            <a:off x="8077200" y="6356350"/>
            <a:ext cx="609600" cy="365125"/>
          </a:xfrm>
        </p:spPr>
        <p:txBody>
          <a:bodyPr/>
          <a:lstStyle/>
          <a:p>
            <a:fld id="{132FADFE-3B8F-471C-ABF0-DBC7717ECBBC}" type="slidenum">
              <a:rPr lang="es-ES" smtClean="0"/>
              <a:pPr/>
              <a:t>‹Nº›</a:t>
            </a:fld>
            <a:endParaRPr lang="es-E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A847CFC-816F-41D0-AAC0-9BF4FEBC753E}" type="datetimeFigureOut">
              <a:rPr lang="es-ES" smtClean="0"/>
              <a:pPr/>
              <a:t>01/01/2005</a:t>
            </a:fld>
            <a:endParaRPr lang="es-E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32FADFE-3B8F-471C-ABF0-DBC7717ECBBC}" type="slidenum">
              <a:rPr lang="es-ES" smtClean="0"/>
              <a:pPr/>
              <a:t>‹Nº›</a:t>
            </a:fld>
            <a:endParaRPr lang="es-E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467544" y="-531440"/>
            <a:ext cx="8136904" cy="1820808"/>
          </a:xfrm>
        </p:spPr>
        <p:txBody>
          <a:bodyPr>
            <a:normAutofit fontScale="90000"/>
          </a:bodyPr>
          <a:lstStyle/>
          <a:p>
            <a:pPr algn="l"/>
            <a:r>
              <a:rPr lang="es-US" sz="4000" dirty="0" smtClean="0">
                <a:solidFill>
                  <a:srgbClr val="FFFF00"/>
                </a:solidFill>
                <a:effectLst/>
                <a:latin typeface="Arial" pitchFamily="34" charset="0"/>
                <a:cs typeface="Arial" pitchFamily="34" charset="0"/>
              </a:rPr>
              <a:t/>
            </a:r>
            <a:br>
              <a:rPr lang="es-US" sz="4000" dirty="0" smtClean="0">
                <a:solidFill>
                  <a:srgbClr val="FFFF00"/>
                </a:solidFill>
                <a:effectLst/>
                <a:latin typeface="Arial" pitchFamily="34" charset="0"/>
                <a:cs typeface="Arial" pitchFamily="34" charset="0"/>
              </a:rPr>
            </a:br>
            <a:r>
              <a:rPr lang="es-US" sz="4400" dirty="0" smtClean="0">
                <a:solidFill>
                  <a:srgbClr val="FFFF00"/>
                </a:solidFill>
                <a:effectLst/>
                <a:latin typeface="Arial" pitchFamily="34" charset="0"/>
                <a:cs typeface="Arial" pitchFamily="34" charset="0"/>
              </a:rPr>
              <a:t>Disciplina: Marxismo - Leninismo</a:t>
            </a:r>
            <a:endParaRPr lang="es-US" sz="4400" dirty="0">
              <a:solidFill>
                <a:srgbClr val="FFFF00"/>
              </a:solidFill>
              <a:effectLst/>
              <a:latin typeface="Arial" pitchFamily="34" charset="0"/>
              <a:cs typeface="Arial" pitchFamily="34" charset="0"/>
            </a:endParaRPr>
          </a:p>
        </p:txBody>
      </p:sp>
      <p:sp>
        <p:nvSpPr>
          <p:cNvPr id="5" name="4 Subtítulo"/>
          <p:cNvSpPr>
            <a:spLocks noGrp="1"/>
          </p:cNvSpPr>
          <p:nvPr>
            <p:ph type="subTitle" idx="1"/>
          </p:nvPr>
        </p:nvSpPr>
        <p:spPr>
          <a:xfrm>
            <a:off x="251520" y="1340768"/>
            <a:ext cx="7854696" cy="1752600"/>
          </a:xfrm>
        </p:spPr>
        <p:txBody>
          <a:bodyPr>
            <a:normAutofit fontScale="25000" lnSpcReduction="20000"/>
          </a:bodyPr>
          <a:lstStyle/>
          <a:p>
            <a:pPr algn="l"/>
            <a:endParaRPr lang="es-US" sz="14400" dirty="0" smtClean="0">
              <a:latin typeface="Arial" pitchFamily="34" charset="0"/>
              <a:cs typeface="Arial" pitchFamily="34" charset="0"/>
            </a:endParaRPr>
          </a:p>
          <a:p>
            <a:pPr algn="l"/>
            <a:r>
              <a:rPr lang="es-US" sz="16000" dirty="0" smtClean="0">
                <a:latin typeface="Arial" pitchFamily="34" charset="0"/>
                <a:cs typeface="Arial" pitchFamily="34" charset="0"/>
              </a:rPr>
              <a:t>  Asignatura: Economía Política</a:t>
            </a:r>
          </a:p>
          <a:p>
            <a:pPr algn="l"/>
            <a:endParaRPr lang="es-US" sz="16000" dirty="0" smtClean="0">
              <a:latin typeface="Arial" pitchFamily="34" charset="0"/>
              <a:cs typeface="Arial" pitchFamily="34" charset="0"/>
            </a:endParaRPr>
          </a:p>
          <a:p>
            <a:pPr algn="l"/>
            <a:r>
              <a:rPr lang="es-US" sz="16000" dirty="0" smtClean="0">
                <a:latin typeface="Arial" pitchFamily="34" charset="0"/>
                <a:cs typeface="Arial" pitchFamily="34" charset="0"/>
              </a:rPr>
              <a:t>  Tema: 1 Capitalismo.</a:t>
            </a:r>
          </a:p>
          <a:p>
            <a:pPr algn="l"/>
            <a:r>
              <a:rPr lang="es-US" sz="16000" dirty="0" smtClean="0">
                <a:latin typeface="Arial" pitchFamily="34" charset="0"/>
                <a:cs typeface="Arial" pitchFamily="34" charset="0"/>
              </a:rPr>
              <a:t>  Conferencia: El Imperialismo como fase superior del capitalismo: sus rasgos económicos fundamentales.</a:t>
            </a:r>
            <a:endParaRPr lang="es-US" sz="3600" dirty="0">
              <a:latin typeface="Arial" pitchFamily="34" charset="0"/>
              <a:cs typeface="Arial" pitchFamily="34" charset="0"/>
            </a:endParaRPr>
          </a:p>
        </p:txBody>
      </p:sp>
    </p:spTree>
    <p:extLst>
      <p:ext uri="{BB962C8B-B14F-4D97-AF65-F5344CB8AC3E}">
        <p14:creationId xmlns:p14="http://schemas.microsoft.com/office/powerpoint/2010/main" val="970993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19267" y="620688"/>
            <a:ext cx="7560840" cy="5324535"/>
          </a:xfrm>
          <a:prstGeom prst="rect">
            <a:avLst/>
          </a:prstGeom>
          <a:noFill/>
        </p:spPr>
        <p:txBody>
          <a:bodyPr wrap="square" rtlCol="0">
            <a:spAutoFit/>
          </a:bodyPr>
          <a:lstStyle/>
          <a:p>
            <a:r>
              <a:rPr lang="es-US" sz="2000" dirty="0" smtClean="0">
                <a:solidFill>
                  <a:srgbClr val="002060"/>
                </a:solidFill>
                <a:latin typeface="Arial" pitchFamily="34" charset="0"/>
                <a:cs typeface="Arial" pitchFamily="34" charset="0"/>
              </a:rPr>
              <a:t>De lo anterior se deduce , que las grandes empresas y su elevado nivel técnico trajo aparejado la tendencia al monopolio.</a:t>
            </a:r>
          </a:p>
          <a:p>
            <a:endParaRPr lang="es-US" sz="2000" dirty="0">
              <a:solidFill>
                <a:srgbClr val="002060"/>
              </a:solidFill>
              <a:latin typeface="Arial" pitchFamily="34" charset="0"/>
              <a:cs typeface="Arial" pitchFamily="34" charset="0"/>
            </a:endParaRPr>
          </a:p>
          <a:p>
            <a:r>
              <a:rPr lang="es-US" sz="2000" dirty="0" smtClean="0">
                <a:solidFill>
                  <a:srgbClr val="002060"/>
                </a:solidFill>
                <a:latin typeface="Arial" pitchFamily="34" charset="0"/>
                <a:cs typeface="Arial" pitchFamily="34" charset="0"/>
              </a:rPr>
              <a:t>La concentración al llegar a un grado de terminado de su desarrollo conduce al monopolio, pues unas cuantas decenas de gigantescas empresas les resulta fácil ponerse de acuerdo entre si, y por otro lado, la competencia (cada vez más difícil) y la tendencia al monopolio nacen de las grandes proporciones de las empresas.</a:t>
            </a:r>
          </a:p>
          <a:p>
            <a:endParaRPr lang="es-US" sz="2000" dirty="0">
              <a:solidFill>
                <a:srgbClr val="002060"/>
              </a:solidFill>
              <a:latin typeface="Arial" pitchFamily="34" charset="0"/>
              <a:cs typeface="Arial" pitchFamily="34" charset="0"/>
            </a:endParaRPr>
          </a:p>
          <a:p>
            <a:r>
              <a:rPr lang="es-US" sz="2000" dirty="0" smtClean="0">
                <a:solidFill>
                  <a:srgbClr val="002060"/>
                </a:solidFill>
                <a:latin typeface="Arial" pitchFamily="34" charset="0"/>
                <a:cs typeface="Arial" pitchFamily="34" charset="0"/>
              </a:rPr>
              <a:t>Cuando en una rama de la producción, determinadas empresas adquieren potencia económica ventajosa frente a los competidores, estas, para no desaparecer, tienen que concluir acuerdos entre si o acercarse a las más avanzadas, para actuar conjuntamente y compartir la situación monopolista.</a:t>
            </a:r>
          </a:p>
          <a:p>
            <a:endParaRPr lang="es-US" sz="2000" dirty="0" smtClean="0">
              <a:solidFill>
                <a:srgbClr val="002060"/>
              </a:solidFill>
              <a:latin typeface="Arial" pitchFamily="34" charset="0"/>
              <a:cs typeface="Arial" pitchFamily="34" charset="0"/>
            </a:endParaRPr>
          </a:p>
          <a:p>
            <a:r>
              <a:rPr lang="es-US" sz="2000" dirty="0" smtClean="0">
                <a:solidFill>
                  <a:srgbClr val="002060"/>
                </a:solidFill>
                <a:latin typeface="Arial" pitchFamily="34" charset="0"/>
                <a:cs typeface="Arial" pitchFamily="34" charset="0"/>
              </a:rPr>
              <a:t>Los monopolios originan nuevos monopolios.</a:t>
            </a:r>
            <a:endParaRPr lang="es-US" sz="2000"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19865745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43608" y="439861"/>
            <a:ext cx="6048672" cy="584775"/>
          </a:xfrm>
          <a:prstGeom prst="rect">
            <a:avLst/>
          </a:prstGeom>
          <a:noFill/>
        </p:spPr>
        <p:txBody>
          <a:bodyPr wrap="square" rtlCol="0">
            <a:spAutoFit/>
          </a:bodyPr>
          <a:lstStyle/>
          <a:p>
            <a:pPr algn="ctr"/>
            <a:r>
              <a:rPr lang="es-US" sz="3200" dirty="0" smtClean="0">
                <a:latin typeface="Arial" pitchFamily="34" charset="0"/>
                <a:cs typeface="Arial" pitchFamily="34" charset="0"/>
              </a:rPr>
              <a:t>Resumiendo</a:t>
            </a:r>
            <a:endParaRPr lang="es-US" sz="3200" dirty="0">
              <a:latin typeface="Arial" pitchFamily="34" charset="0"/>
              <a:cs typeface="Arial" pitchFamily="34" charset="0"/>
            </a:endParaRPr>
          </a:p>
        </p:txBody>
      </p:sp>
      <p:sp>
        <p:nvSpPr>
          <p:cNvPr id="3" name="2 CuadroTexto"/>
          <p:cNvSpPr txBox="1"/>
          <p:nvPr/>
        </p:nvSpPr>
        <p:spPr>
          <a:xfrm>
            <a:off x="697023" y="1024636"/>
            <a:ext cx="7776864" cy="5170646"/>
          </a:xfrm>
          <a:prstGeom prst="rect">
            <a:avLst/>
          </a:prstGeom>
          <a:noFill/>
        </p:spPr>
        <p:txBody>
          <a:bodyPr wrap="square" rtlCol="0">
            <a:spAutoFit/>
          </a:bodyPr>
          <a:lstStyle/>
          <a:p>
            <a:pPr algn="just"/>
            <a:r>
              <a:rPr lang="es-ES" sz="2400" u="sng" dirty="0" smtClean="0">
                <a:solidFill>
                  <a:srgbClr val="002060"/>
                </a:solidFill>
                <a:latin typeface="Arial" pitchFamily="34" charset="0"/>
                <a:cs typeface="Arial" pitchFamily="34" charset="0"/>
              </a:rPr>
              <a:t>La dominación de los monopolios</a:t>
            </a:r>
            <a:r>
              <a:rPr lang="es-ES" sz="2400" dirty="0" smtClean="0">
                <a:solidFill>
                  <a:srgbClr val="002060"/>
                </a:solidFill>
                <a:latin typeface="Arial" pitchFamily="34" charset="0"/>
                <a:cs typeface="Arial" pitchFamily="34" charset="0"/>
              </a:rPr>
              <a:t>, constituye el rasgo  </a:t>
            </a:r>
            <a:r>
              <a:rPr lang="es-ES" sz="2400" dirty="0">
                <a:solidFill>
                  <a:srgbClr val="002060"/>
                </a:solidFill>
                <a:latin typeface="Arial" pitchFamily="34" charset="0"/>
                <a:cs typeface="Arial" pitchFamily="34" charset="0"/>
              </a:rPr>
              <a:t>económico que </a:t>
            </a:r>
            <a:r>
              <a:rPr lang="es-ES" sz="2400" u="sng" dirty="0">
                <a:solidFill>
                  <a:srgbClr val="002060"/>
                </a:solidFill>
                <a:latin typeface="Arial" pitchFamily="34" charset="0"/>
                <a:cs typeface="Arial" pitchFamily="34" charset="0"/>
              </a:rPr>
              <a:t>define el contenido del Imperialismo</a:t>
            </a:r>
            <a:r>
              <a:rPr lang="es-ES" sz="2400" u="sng" dirty="0">
                <a:latin typeface="Arial" pitchFamily="34" charset="0"/>
                <a:cs typeface="Arial" pitchFamily="34" charset="0"/>
              </a:rPr>
              <a:t>.</a:t>
            </a:r>
          </a:p>
          <a:p>
            <a:endParaRPr lang="es-ES" sz="2400" dirty="0">
              <a:latin typeface="Arial" pitchFamily="34" charset="0"/>
              <a:cs typeface="Arial" pitchFamily="34" charset="0"/>
            </a:endParaRPr>
          </a:p>
          <a:p>
            <a:r>
              <a:rPr lang="es-ES" sz="2400" u="sng" dirty="0" smtClean="0">
                <a:solidFill>
                  <a:srgbClr val="C00000"/>
                </a:solidFill>
                <a:latin typeface="Arial" pitchFamily="34" charset="0"/>
                <a:cs typeface="Arial" pitchFamily="34" charset="0"/>
              </a:rPr>
              <a:t>Causa de su surgimiento</a:t>
            </a:r>
            <a:r>
              <a:rPr lang="es-ES" sz="2400" dirty="0" smtClean="0">
                <a:solidFill>
                  <a:srgbClr val="C00000"/>
                </a:solidFill>
                <a:latin typeface="Arial" pitchFamily="34" charset="0"/>
                <a:cs typeface="Arial" pitchFamily="34" charset="0"/>
              </a:rPr>
              <a:t>: La  competencia. ¿Qué cambios se producen  en ella con la dominación monopolista?</a:t>
            </a:r>
            <a:endParaRPr lang="es-ES" sz="2400" dirty="0">
              <a:solidFill>
                <a:srgbClr val="C00000"/>
              </a:solidFill>
              <a:latin typeface="Arial" pitchFamily="34" charset="0"/>
              <a:cs typeface="Arial" pitchFamily="34" charset="0"/>
            </a:endParaRPr>
          </a:p>
          <a:p>
            <a:endParaRPr lang="es-ES" sz="2400" dirty="0">
              <a:latin typeface="Arial" pitchFamily="34" charset="0"/>
              <a:cs typeface="Arial" pitchFamily="34" charset="0"/>
            </a:endParaRPr>
          </a:p>
          <a:p>
            <a:r>
              <a:rPr lang="es-ES" sz="2400" u="sng" dirty="0">
                <a:solidFill>
                  <a:schemeClr val="tx2"/>
                </a:solidFill>
                <a:latin typeface="Arial" pitchFamily="34" charset="0"/>
                <a:cs typeface="Arial" pitchFamily="34" charset="0"/>
              </a:rPr>
              <a:t>Base </a:t>
            </a:r>
            <a:r>
              <a:rPr lang="es-ES" sz="2400" u="sng" dirty="0" smtClean="0">
                <a:solidFill>
                  <a:schemeClr val="tx2"/>
                </a:solidFill>
                <a:latin typeface="Arial" pitchFamily="34" charset="0"/>
                <a:cs typeface="Arial" pitchFamily="34" charset="0"/>
              </a:rPr>
              <a:t>material </a:t>
            </a:r>
            <a:r>
              <a:rPr lang="es-ES" sz="2400" dirty="0" smtClean="0">
                <a:solidFill>
                  <a:schemeClr val="tx2"/>
                </a:solidFill>
                <a:latin typeface="Arial" pitchFamily="34" charset="0"/>
                <a:cs typeface="Arial" pitchFamily="34" charset="0"/>
              </a:rPr>
              <a:t>: La concentración </a:t>
            </a:r>
            <a:r>
              <a:rPr lang="es-ES" sz="2400" dirty="0">
                <a:solidFill>
                  <a:schemeClr val="tx2"/>
                </a:solidFill>
                <a:latin typeface="Arial" pitchFamily="34" charset="0"/>
                <a:cs typeface="Arial" pitchFamily="34" charset="0"/>
              </a:rPr>
              <a:t>de la producción</a:t>
            </a:r>
            <a:r>
              <a:rPr lang="es-ES" sz="2400" dirty="0" smtClean="0">
                <a:latin typeface="Arial" pitchFamily="34" charset="0"/>
                <a:cs typeface="Arial" pitchFamily="34" charset="0"/>
              </a:rPr>
              <a:t>.</a:t>
            </a:r>
          </a:p>
          <a:p>
            <a:r>
              <a:rPr lang="es-ES" sz="2400" dirty="0" smtClean="0">
                <a:latin typeface="Arial" pitchFamily="34" charset="0"/>
                <a:cs typeface="Arial" pitchFamily="34" charset="0"/>
              </a:rPr>
              <a:t>En este proceso de concentración de la producción influyen:</a:t>
            </a:r>
          </a:p>
          <a:p>
            <a:r>
              <a:rPr lang="es-ES" sz="2400" dirty="0" smtClean="0">
                <a:latin typeface="Arial" pitchFamily="34" charset="0"/>
                <a:cs typeface="Arial" pitchFamily="34" charset="0"/>
              </a:rPr>
              <a:t> El desarrollo científico técnico de mediados y finales del siglo XIX, y principios del XX.</a:t>
            </a:r>
          </a:p>
          <a:p>
            <a:r>
              <a:rPr lang="es-ES" sz="2400" dirty="0" smtClean="0">
                <a:latin typeface="Arial" pitchFamily="34" charset="0"/>
                <a:cs typeface="Arial" pitchFamily="34" charset="0"/>
              </a:rPr>
              <a:t> Las crisis económicas de superproducción.</a:t>
            </a:r>
            <a:endParaRPr lang="es-ES" sz="2400" dirty="0">
              <a:latin typeface="Arial" pitchFamily="34" charset="0"/>
              <a:cs typeface="Arial" pitchFamily="34" charset="0"/>
            </a:endParaRPr>
          </a:p>
          <a:p>
            <a:endParaRPr lang="es-US" dirty="0"/>
          </a:p>
        </p:txBody>
      </p:sp>
    </p:spTree>
    <p:extLst>
      <p:ext uri="{BB962C8B-B14F-4D97-AF65-F5344CB8AC3E}">
        <p14:creationId xmlns:p14="http://schemas.microsoft.com/office/powerpoint/2010/main" val="5153569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331640" y="476672"/>
            <a:ext cx="6624736" cy="1200329"/>
          </a:xfrm>
          <a:prstGeom prst="rect">
            <a:avLst/>
          </a:prstGeom>
          <a:noFill/>
        </p:spPr>
        <p:txBody>
          <a:bodyPr wrap="square" rtlCol="0">
            <a:spAutoFit/>
          </a:bodyPr>
          <a:lstStyle/>
          <a:p>
            <a:r>
              <a:rPr lang="es-US" sz="3600" dirty="0" smtClean="0">
                <a:solidFill>
                  <a:srgbClr val="FF0000"/>
                </a:solidFill>
                <a:latin typeface="Arial" pitchFamily="34" charset="0"/>
                <a:cs typeface="Arial" pitchFamily="34" charset="0"/>
              </a:rPr>
              <a:t>¿ Qué es un monopolio, cómo lo definimos?</a:t>
            </a:r>
            <a:endParaRPr lang="es-US" sz="3600" dirty="0">
              <a:solidFill>
                <a:srgbClr val="FF0000"/>
              </a:solidFill>
              <a:latin typeface="Arial" pitchFamily="34" charset="0"/>
              <a:cs typeface="Arial" pitchFamily="34" charset="0"/>
            </a:endParaRPr>
          </a:p>
        </p:txBody>
      </p:sp>
      <p:sp>
        <p:nvSpPr>
          <p:cNvPr id="3" name="2 CuadroTexto"/>
          <p:cNvSpPr txBox="1"/>
          <p:nvPr/>
        </p:nvSpPr>
        <p:spPr>
          <a:xfrm>
            <a:off x="539552" y="1684641"/>
            <a:ext cx="7704856" cy="4154984"/>
          </a:xfrm>
          <a:prstGeom prst="rect">
            <a:avLst/>
          </a:prstGeom>
          <a:noFill/>
        </p:spPr>
        <p:txBody>
          <a:bodyPr wrap="square" rtlCol="0">
            <a:spAutoFit/>
          </a:bodyPr>
          <a:lstStyle/>
          <a:p>
            <a:r>
              <a:rPr lang="es-US" sz="2400" dirty="0" smtClean="0">
                <a:solidFill>
                  <a:schemeClr val="tx2"/>
                </a:solidFill>
                <a:latin typeface="Arial" pitchFamily="34" charset="0"/>
                <a:cs typeface="Arial" pitchFamily="34" charset="0"/>
              </a:rPr>
              <a:t>Los monopolios son grandes empresas o la unión mediante acuerdo de estas </a:t>
            </a:r>
            <a:r>
              <a:rPr lang="es-US" sz="2400" dirty="0">
                <a:solidFill>
                  <a:schemeClr val="tx2"/>
                </a:solidFill>
                <a:latin typeface="Arial" pitchFamily="34" charset="0"/>
                <a:cs typeface="Arial" pitchFamily="34" charset="0"/>
              </a:rPr>
              <a:t>g</a:t>
            </a:r>
            <a:r>
              <a:rPr lang="es-US" sz="2400" dirty="0" smtClean="0">
                <a:solidFill>
                  <a:schemeClr val="tx2"/>
                </a:solidFill>
                <a:latin typeface="Arial" pitchFamily="34" charset="0"/>
                <a:cs typeface="Arial" pitchFamily="34" charset="0"/>
              </a:rPr>
              <a:t>randes empresas, que controlan y/o concentran la mayor parte de los medios de producción, de la fuerza de trabajo empleada y por consiguiente de la producción y/o circulación de las mercancías, de una o varias ramas, en virtud de lo cual pueden dominar las condiciones de producción y de realización y, hasta cierto límite, imponer los precios y asegurarse así de una manera estable altas ganancias.  </a:t>
            </a:r>
          </a:p>
          <a:p>
            <a:r>
              <a:rPr lang="es-US" sz="2400" dirty="0" smtClean="0">
                <a:solidFill>
                  <a:schemeClr val="tx2"/>
                </a:solidFill>
                <a:latin typeface="Arial" pitchFamily="34" charset="0"/>
                <a:cs typeface="Arial" pitchFamily="34" charset="0"/>
              </a:rPr>
              <a:t>  «Lecciones de EP del Capitalismo». Tomo:2 parte:1 pág. 12</a:t>
            </a:r>
            <a:endParaRPr lang="es-US" sz="2400" dirty="0">
              <a:solidFill>
                <a:schemeClr val="tx2"/>
              </a:solidFill>
              <a:latin typeface="Arial" pitchFamily="34" charset="0"/>
              <a:cs typeface="Arial" pitchFamily="34" charset="0"/>
            </a:endParaRPr>
          </a:p>
        </p:txBody>
      </p:sp>
    </p:spTree>
    <p:extLst>
      <p:ext uri="{BB962C8B-B14F-4D97-AF65-F5344CB8AC3E}">
        <p14:creationId xmlns:p14="http://schemas.microsoft.com/office/powerpoint/2010/main" val="12075780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476672"/>
            <a:ext cx="8136904" cy="1200329"/>
          </a:xfrm>
          <a:prstGeom prst="rect">
            <a:avLst/>
          </a:prstGeom>
          <a:noFill/>
        </p:spPr>
        <p:txBody>
          <a:bodyPr wrap="square" rtlCol="0">
            <a:spAutoFit/>
          </a:bodyPr>
          <a:lstStyle/>
          <a:p>
            <a:r>
              <a:rPr lang="es-US" sz="2400" dirty="0" smtClean="0">
                <a:solidFill>
                  <a:srgbClr val="FF0000"/>
                </a:solidFill>
                <a:latin typeface="Arial" pitchFamily="34" charset="0"/>
                <a:cs typeface="Arial" pitchFamily="34" charset="0"/>
              </a:rPr>
              <a:t>  ESTA DEFINICIÓN NOS PERMITA ILUSTRAR EL PAPEL DETERMINANTE DE LOS MONOPOLIOS EN LA SOCIEDAD CAPITALISTA CONTEMPORÁNEA.</a:t>
            </a:r>
            <a:endParaRPr lang="es-US" sz="2400" dirty="0">
              <a:solidFill>
                <a:srgbClr val="FF0000"/>
              </a:solidFill>
              <a:latin typeface="Arial" pitchFamily="34" charset="0"/>
              <a:cs typeface="Arial" pitchFamily="34" charset="0"/>
            </a:endParaRPr>
          </a:p>
        </p:txBody>
      </p:sp>
      <p:sp>
        <p:nvSpPr>
          <p:cNvPr id="3" name="2 CuadroTexto"/>
          <p:cNvSpPr txBox="1"/>
          <p:nvPr/>
        </p:nvSpPr>
        <p:spPr>
          <a:xfrm>
            <a:off x="539552" y="1706412"/>
            <a:ext cx="8136904" cy="4801314"/>
          </a:xfrm>
          <a:prstGeom prst="rect">
            <a:avLst/>
          </a:prstGeom>
          <a:solidFill>
            <a:srgbClr val="FFFF00"/>
          </a:solidFill>
        </p:spPr>
        <p:txBody>
          <a:bodyPr wrap="square" rtlCol="0">
            <a:spAutoFit/>
          </a:bodyPr>
          <a:lstStyle/>
          <a:p>
            <a:r>
              <a:rPr lang="es-US" sz="2400" dirty="0" smtClean="0">
                <a:solidFill>
                  <a:schemeClr val="tx2"/>
                </a:solidFill>
                <a:latin typeface="Arial" pitchFamily="34" charset="0"/>
                <a:cs typeface="Arial" pitchFamily="34" charset="0"/>
              </a:rPr>
              <a:t>Superioridad en relación  a los </a:t>
            </a:r>
            <a:r>
              <a:rPr lang="es-US" sz="2400" dirty="0" smtClean="0">
                <a:solidFill>
                  <a:srgbClr val="FF0000"/>
                </a:solidFill>
                <a:latin typeface="Arial" pitchFamily="34" charset="0"/>
                <a:cs typeface="Arial" pitchFamily="34" charset="0"/>
              </a:rPr>
              <a:t>MP, en lo cuantitativo y cualitativo.</a:t>
            </a:r>
          </a:p>
          <a:p>
            <a:r>
              <a:rPr lang="es-US" sz="2400" dirty="0" smtClean="0">
                <a:solidFill>
                  <a:schemeClr val="tx2"/>
                </a:solidFill>
                <a:latin typeface="Arial" pitchFamily="34" charset="0"/>
                <a:cs typeface="Arial" pitchFamily="34" charset="0"/>
              </a:rPr>
              <a:t>La </a:t>
            </a:r>
            <a:r>
              <a:rPr lang="es-US" sz="2400" dirty="0" smtClean="0">
                <a:solidFill>
                  <a:srgbClr val="FF0000"/>
                </a:solidFill>
                <a:latin typeface="Arial" pitchFamily="34" charset="0"/>
                <a:cs typeface="Arial" pitchFamily="34" charset="0"/>
              </a:rPr>
              <a:t>FT más calificada</a:t>
            </a:r>
            <a:r>
              <a:rPr lang="es-US" sz="2400" dirty="0" smtClean="0">
                <a:solidFill>
                  <a:schemeClr val="tx2"/>
                </a:solidFill>
                <a:latin typeface="Arial" pitchFamily="34" charset="0"/>
                <a:cs typeface="Arial" pitchFamily="34" charset="0"/>
              </a:rPr>
              <a:t>.</a:t>
            </a:r>
          </a:p>
          <a:p>
            <a:r>
              <a:rPr lang="es-US" sz="2400" dirty="0" smtClean="0">
                <a:solidFill>
                  <a:schemeClr val="tx2"/>
                </a:solidFill>
                <a:latin typeface="Arial" pitchFamily="34" charset="0"/>
                <a:cs typeface="Arial" pitchFamily="34" charset="0"/>
              </a:rPr>
              <a:t>Acceso a </a:t>
            </a:r>
            <a:r>
              <a:rPr lang="es-US" sz="2400" dirty="0" smtClean="0">
                <a:solidFill>
                  <a:srgbClr val="FF0000"/>
                </a:solidFill>
                <a:latin typeface="Arial" pitchFamily="34" charset="0"/>
                <a:cs typeface="Arial" pitchFamily="34" charset="0"/>
              </a:rPr>
              <a:t>créditos</a:t>
            </a:r>
            <a:r>
              <a:rPr lang="es-US" sz="2400" dirty="0" smtClean="0">
                <a:solidFill>
                  <a:schemeClr val="tx2"/>
                </a:solidFill>
                <a:latin typeface="Arial" pitchFamily="34" charset="0"/>
                <a:cs typeface="Arial" pitchFamily="34" charset="0"/>
              </a:rPr>
              <a:t>.</a:t>
            </a:r>
          </a:p>
          <a:p>
            <a:r>
              <a:rPr lang="es-US" sz="2400" dirty="0" smtClean="0">
                <a:solidFill>
                  <a:schemeClr val="tx2"/>
                </a:solidFill>
                <a:latin typeface="Arial" pitchFamily="34" charset="0"/>
                <a:cs typeface="Arial" pitchFamily="34" charset="0"/>
              </a:rPr>
              <a:t>Esto les da un superioridad productiva, y esto es base para </a:t>
            </a:r>
            <a:r>
              <a:rPr lang="es-US" sz="2400" dirty="0" smtClean="0">
                <a:solidFill>
                  <a:srgbClr val="FF0000"/>
                </a:solidFill>
                <a:latin typeface="Arial" pitchFamily="34" charset="0"/>
                <a:cs typeface="Arial" pitchFamily="34" charset="0"/>
              </a:rPr>
              <a:t>controlar  la producción </a:t>
            </a:r>
            <a:r>
              <a:rPr lang="es-US" sz="2400" dirty="0" smtClean="0">
                <a:solidFill>
                  <a:schemeClr val="tx2"/>
                </a:solidFill>
                <a:latin typeface="Arial" pitchFamily="34" charset="0"/>
                <a:cs typeface="Arial" pitchFamily="34" charset="0"/>
              </a:rPr>
              <a:t>y </a:t>
            </a:r>
            <a:r>
              <a:rPr lang="es-US" sz="2400" dirty="0" smtClean="0">
                <a:solidFill>
                  <a:srgbClr val="FF0000"/>
                </a:solidFill>
                <a:latin typeface="Arial" pitchFamily="34" charset="0"/>
                <a:cs typeface="Arial" pitchFamily="34" charset="0"/>
              </a:rPr>
              <a:t>realización</a:t>
            </a:r>
            <a:r>
              <a:rPr lang="es-US" sz="2400" dirty="0" smtClean="0">
                <a:solidFill>
                  <a:schemeClr val="tx2"/>
                </a:solidFill>
                <a:latin typeface="Arial" pitchFamily="34" charset="0"/>
                <a:cs typeface="Arial" pitchFamily="34" charset="0"/>
              </a:rPr>
              <a:t>  de los bienes y servicios de una rama o más ramas de la economía.</a:t>
            </a:r>
          </a:p>
          <a:p>
            <a:r>
              <a:rPr lang="es-US" sz="2400" dirty="0" smtClean="0">
                <a:solidFill>
                  <a:schemeClr val="tx2"/>
                </a:solidFill>
                <a:latin typeface="Arial" pitchFamily="34" charset="0"/>
                <a:cs typeface="Arial" pitchFamily="34" charset="0"/>
              </a:rPr>
              <a:t>Para ello pueden acceder a los </a:t>
            </a:r>
            <a:r>
              <a:rPr lang="es-US" sz="2400" dirty="0" smtClean="0">
                <a:solidFill>
                  <a:srgbClr val="FF0000"/>
                </a:solidFill>
                <a:latin typeface="Arial" pitchFamily="34" charset="0"/>
                <a:cs typeface="Arial" pitchFamily="34" charset="0"/>
              </a:rPr>
              <a:t>medios publicitarios </a:t>
            </a:r>
            <a:r>
              <a:rPr lang="es-US" sz="2400" dirty="0" smtClean="0">
                <a:solidFill>
                  <a:schemeClr val="tx2"/>
                </a:solidFill>
                <a:latin typeface="Arial" pitchFamily="34" charset="0"/>
                <a:cs typeface="Arial" pitchFamily="34" charset="0"/>
              </a:rPr>
              <a:t>más influyentes.</a:t>
            </a:r>
          </a:p>
          <a:p>
            <a:r>
              <a:rPr lang="es-US" sz="2400" dirty="0" smtClean="0">
                <a:solidFill>
                  <a:schemeClr val="tx2"/>
                </a:solidFill>
                <a:latin typeface="Arial" pitchFamily="34" charset="0"/>
                <a:cs typeface="Arial" pitchFamily="34" charset="0"/>
              </a:rPr>
              <a:t>Acceder a medios de </a:t>
            </a:r>
            <a:r>
              <a:rPr lang="es-US" sz="2400" dirty="0" smtClean="0">
                <a:solidFill>
                  <a:srgbClr val="FF0000"/>
                </a:solidFill>
                <a:latin typeface="Arial" pitchFamily="34" charset="0"/>
                <a:cs typeface="Arial" pitchFamily="34" charset="0"/>
              </a:rPr>
              <a:t>transporte</a:t>
            </a:r>
            <a:r>
              <a:rPr lang="es-US" sz="2400" dirty="0" smtClean="0">
                <a:solidFill>
                  <a:schemeClr val="tx2"/>
                </a:solidFill>
                <a:latin typeface="Arial" pitchFamily="34" charset="0"/>
                <a:cs typeface="Arial" pitchFamily="34" charset="0"/>
              </a:rPr>
              <a:t> en mejores condiciones.</a:t>
            </a:r>
          </a:p>
          <a:p>
            <a:r>
              <a:rPr lang="es-US" sz="2400" dirty="0" smtClean="0">
                <a:solidFill>
                  <a:schemeClr val="tx2"/>
                </a:solidFill>
                <a:latin typeface="Arial" pitchFamily="34" charset="0"/>
                <a:cs typeface="Arial" pitchFamily="34" charset="0"/>
              </a:rPr>
              <a:t>Acceso </a:t>
            </a:r>
            <a:r>
              <a:rPr lang="es-US" sz="2400" i="1" dirty="0" smtClean="0">
                <a:solidFill>
                  <a:schemeClr val="tx2"/>
                </a:solidFill>
                <a:latin typeface="Arial" pitchFamily="34" charset="0"/>
                <a:cs typeface="Arial" pitchFamily="34" charset="0"/>
              </a:rPr>
              <a:t>a </a:t>
            </a:r>
            <a:r>
              <a:rPr lang="es-US" sz="2400" i="1" dirty="0" smtClean="0">
                <a:solidFill>
                  <a:srgbClr val="FF0000"/>
                </a:solidFill>
                <a:latin typeface="Arial" pitchFamily="34" charset="0"/>
                <a:cs typeface="Arial" pitchFamily="34" charset="0"/>
              </a:rPr>
              <a:t>resultados </a:t>
            </a:r>
            <a:r>
              <a:rPr lang="es-US" sz="2400" dirty="0" smtClean="0">
                <a:solidFill>
                  <a:srgbClr val="FF0000"/>
                </a:solidFill>
                <a:latin typeface="Arial" pitchFamily="34" charset="0"/>
                <a:cs typeface="Arial" pitchFamily="34" charset="0"/>
              </a:rPr>
              <a:t>investigativos </a:t>
            </a:r>
            <a:r>
              <a:rPr lang="es-US" sz="2400" dirty="0" smtClean="0">
                <a:solidFill>
                  <a:schemeClr val="tx2"/>
                </a:solidFill>
                <a:latin typeface="Arial" pitchFamily="34" charset="0"/>
                <a:cs typeface="Arial" pitchFamily="34" charset="0"/>
              </a:rPr>
              <a:t>de centros de investigación, influir sobre los </a:t>
            </a:r>
            <a:r>
              <a:rPr lang="es-US" sz="2400" dirty="0" smtClean="0">
                <a:solidFill>
                  <a:srgbClr val="FF0000"/>
                </a:solidFill>
                <a:latin typeface="Arial" pitchFamily="34" charset="0"/>
                <a:cs typeface="Arial" pitchFamily="34" charset="0"/>
              </a:rPr>
              <a:t>precios</a:t>
            </a:r>
            <a:r>
              <a:rPr lang="es-US" sz="2400" dirty="0" smtClean="0">
                <a:solidFill>
                  <a:schemeClr val="tx2"/>
                </a:solidFill>
                <a:latin typeface="Arial" pitchFamily="34" charset="0"/>
                <a:cs typeface="Arial" pitchFamily="34" charset="0"/>
              </a:rPr>
              <a:t>, etc.</a:t>
            </a:r>
          </a:p>
          <a:p>
            <a:endParaRPr lang="es-US" dirty="0"/>
          </a:p>
        </p:txBody>
      </p:sp>
    </p:spTree>
    <p:extLst>
      <p:ext uri="{BB962C8B-B14F-4D97-AF65-F5344CB8AC3E}">
        <p14:creationId xmlns:p14="http://schemas.microsoft.com/office/powerpoint/2010/main" val="28517438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99592" y="620688"/>
            <a:ext cx="7416824" cy="1384995"/>
          </a:xfrm>
          <a:prstGeom prst="rect">
            <a:avLst/>
          </a:prstGeom>
          <a:noFill/>
        </p:spPr>
        <p:txBody>
          <a:bodyPr wrap="square" rtlCol="0">
            <a:spAutoFit/>
          </a:bodyPr>
          <a:lstStyle/>
          <a:p>
            <a:r>
              <a:rPr lang="es-US" sz="2800" dirty="0" smtClean="0">
                <a:latin typeface="Arial" pitchFamily="34" charset="0"/>
                <a:cs typeface="Arial" pitchFamily="34" charset="0"/>
              </a:rPr>
              <a:t>El monopolio constituye la esencia de  la fase Imperialista del Capitalismo, pero ¿Resulta suficiente para caracterizar esta fase? - No</a:t>
            </a:r>
            <a:endParaRPr lang="es-US" sz="2800" dirty="0">
              <a:latin typeface="Arial" pitchFamily="34" charset="0"/>
              <a:cs typeface="Arial" pitchFamily="34" charset="0"/>
            </a:endParaRPr>
          </a:p>
        </p:txBody>
      </p:sp>
      <p:sp>
        <p:nvSpPr>
          <p:cNvPr id="3" name="2 Rectángulo"/>
          <p:cNvSpPr/>
          <p:nvPr/>
        </p:nvSpPr>
        <p:spPr>
          <a:xfrm>
            <a:off x="899592" y="2040098"/>
            <a:ext cx="7560840" cy="37444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dirty="0"/>
              <a:t> </a:t>
            </a:r>
            <a:r>
              <a:rPr lang="es-ES" sz="2400" dirty="0">
                <a:latin typeface="Arial" pitchFamily="34" charset="0"/>
                <a:cs typeface="Arial" pitchFamily="34" charset="0"/>
              </a:rPr>
              <a:t>“… el imperialismo es la </a:t>
            </a:r>
            <a:r>
              <a:rPr lang="es-ES" sz="2400" b="1" dirty="0">
                <a:latin typeface="Arial" pitchFamily="34" charset="0"/>
                <a:cs typeface="Arial" pitchFamily="34" charset="0"/>
              </a:rPr>
              <a:t>fase de desarrollo</a:t>
            </a:r>
            <a:r>
              <a:rPr lang="es-ES" sz="2400" dirty="0">
                <a:latin typeface="Arial" pitchFamily="34" charset="0"/>
                <a:cs typeface="Arial" pitchFamily="34" charset="0"/>
              </a:rPr>
              <a:t> en que ha tomado cuerpo la dominación de los </a:t>
            </a:r>
            <a:r>
              <a:rPr lang="es-ES" sz="2400" u="sng" dirty="0">
                <a:solidFill>
                  <a:srgbClr val="FF0066"/>
                </a:solidFill>
                <a:latin typeface="Arial" pitchFamily="34" charset="0"/>
                <a:cs typeface="Arial" pitchFamily="34" charset="0"/>
              </a:rPr>
              <a:t>monopolios</a:t>
            </a:r>
            <a:r>
              <a:rPr lang="es-ES" sz="2400" dirty="0">
                <a:latin typeface="Arial" pitchFamily="34" charset="0"/>
                <a:cs typeface="Arial" pitchFamily="34" charset="0"/>
              </a:rPr>
              <a:t> y </a:t>
            </a:r>
            <a:r>
              <a:rPr lang="es-ES" sz="2400" dirty="0" smtClean="0">
                <a:latin typeface="Arial" pitchFamily="34" charset="0"/>
                <a:cs typeface="Arial" pitchFamily="34" charset="0"/>
              </a:rPr>
              <a:t>del </a:t>
            </a:r>
            <a:r>
              <a:rPr lang="es-ES" sz="2400" u="sng" dirty="0">
                <a:solidFill>
                  <a:srgbClr val="FF0066"/>
                </a:solidFill>
                <a:latin typeface="Arial" pitchFamily="34" charset="0"/>
                <a:cs typeface="Arial" pitchFamily="34" charset="0"/>
              </a:rPr>
              <a:t>capital financiero</a:t>
            </a:r>
            <a:r>
              <a:rPr lang="es-ES" sz="2400" dirty="0">
                <a:latin typeface="Arial" pitchFamily="34" charset="0"/>
                <a:cs typeface="Arial" pitchFamily="34" charset="0"/>
              </a:rPr>
              <a:t>, ha adquirido señalada importancia la </a:t>
            </a:r>
            <a:r>
              <a:rPr lang="es-ES" sz="2400" u="sng" dirty="0">
                <a:solidFill>
                  <a:srgbClr val="FF0066"/>
                </a:solidFill>
                <a:latin typeface="Arial" pitchFamily="34" charset="0"/>
                <a:cs typeface="Arial" pitchFamily="34" charset="0"/>
              </a:rPr>
              <a:t>exportación de capitales</a:t>
            </a:r>
            <a:r>
              <a:rPr lang="es-ES" sz="2400" dirty="0">
                <a:latin typeface="Arial" pitchFamily="34" charset="0"/>
                <a:cs typeface="Arial" pitchFamily="34" charset="0"/>
              </a:rPr>
              <a:t>, ha empezado el </a:t>
            </a:r>
            <a:r>
              <a:rPr lang="es-ES" sz="2400" u="sng" dirty="0">
                <a:solidFill>
                  <a:srgbClr val="FF0066"/>
                </a:solidFill>
                <a:latin typeface="Arial" pitchFamily="34" charset="0"/>
                <a:cs typeface="Arial" pitchFamily="34" charset="0"/>
              </a:rPr>
              <a:t>reparto </a:t>
            </a:r>
            <a:r>
              <a:rPr lang="es-ES" sz="2400" u="sng" dirty="0" smtClean="0">
                <a:solidFill>
                  <a:srgbClr val="FF0066"/>
                </a:solidFill>
                <a:latin typeface="Arial" pitchFamily="34" charset="0"/>
                <a:cs typeface="Arial" pitchFamily="34" charset="0"/>
              </a:rPr>
              <a:t>(económico</a:t>
            </a:r>
            <a:r>
              <a:rPr lang="es-ES" sz="2400" u="sng" dirty="0">
                <a:solidFill>
                  <a:srgbClr val="FF0066"/>
                </a:solidFill>
                <a:latin typeface="Arial" pitchFamily="34" charset="0"/>
                <a:cs typeface="Arial" pitchFamily="34" charset="0"/>
              </a:rPr>
              <a:t>) del mundo</a:t>
            </a:r>
            <a:r>
              <a:rPr lang="es-ES" sz="2400" dirty="0">
                <a:latin typeface="Arial" pitchFamily="34" charset="0"/>
                <a:cs typeface="Arial" pitchFamily="34" charset="0"/>
              </a:rPr>
              <a:t> </a:t>
            </a:r>
            <a:r>
              <a:rPr lang="es-ES" sz="2400" dirty="0" smtClean="0">
                <a:latin typeface="Arial" pitchFamily="34" charset="0"/>
                <a:cs typeface="Arial" pitchFamily="34" charset="0"/>
              </a:rPr>
              <a:t>por </a:t>
            </a:r>
            <a:r>
              <a:rPr lang="es-ES" sz="2400" dirty="0">
                <a:latin typeface="Arial" pitchFamily="34" charset="0"/>
                <a:cs typeface="Arial" pitchFamily="34" charset="0"/>
              </a:rPr>
              <a:t>los trust internacionales y ha terminado el </a:t>
            </a:r>
            <a:r>
              <a:rPr lang="es-ES" sz="2400" u="sng" dirty="0">
                <a:solidFill>
                  <a:srgbClr val="FF0066"/>
                </a:solidFill>
                <a:latin typeface="Arial" pitchFamily="34" charset="0"/>
                <a:cs typeface="Arial" pitchFamily="34" charset="0"/>
              </a:rPr>
              <a:t>reparto de toda la tierra</a:t>
            </a:r>
            <a:r>
              <a:rPr lang="es-ES" sz="2400" dirty="0">
                <a:latin typeface="Arial" pitchFamily="34" charset="0"/>
                <a:cs typeface="Arial" pitchFamily="34" charset="0"/>
              </a:rPr>
              <a:t> </a:t>
            </a:r>
            <a:r>
              <a:rPr lang="es-ES" sz="2400" dirty="0" smtClean="0">
                <a:latin typeface="Arial" pitchFamily="34" charset="0"/>
                <a:cs typeface="Arial" pitchFamily="34" charset="0"/>
              </a:rPr>
              <a:t>entre </a:t>
            </a:r>
            <a:r>
              <a:rPr lang="es-ES" sz="2400" dirty="0">
                <a:latin typeface="Arial" pitchFamily="34" charset="0"/>
                <a:cs typeface="Arial" pitchFamily="34" charset="0"/>
              </a:rPr>
              <a:t>los países capitalistas importantes” . Lenin, Imperialismo fase superior del capitalismo., Pág.. 145. Edit. Ciencias </a:t>
            </a:r>
            <a:r>
              <a:rPr lang="es-ES" sz="2400" dirty="0" smtClean="0">
                <a:latin typeface="Arial" pitchFamily="34" charset="0"/>
                <a:cs typeface="Arial" pitchFamily="34" charset="0"/>
              </a:rPr>
              <a:t>Soc. En OE en Tres Tomos. Tomo: 1 PP.765</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20613529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331640" y="620688"/>
            <a:ext cx="6912768"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2800" dirty="0" smtClean="0">
                <a:latin typeface="Arial" pitchFamily="34" charset="0"/>
                <a:cs typeface="Arial" pitchFamily="34" charset="0"/>
              </a:rPr>
              <a:t>En la cita anterior  de Lenin  se dan los rasgos económicos  que caracterizan al Imperialismo. Aquí los precisamos.</a:t>
            </a:r>
            <a:endParaRPr lang="es-US" sz="2800" dirty="0">
              <a:latin typeface="Arial" pitchFamily="34" charset="0"/>
              <a:cs typeface="Arial" pitchFamily="34" charset="0"/>
            </a:endParaRPr>
          </a:p>
        </p:txBody>
      </p:sp>
      <p:sp>
        <p:nvSpPr>
          <p:cNvPr id="5" name="4 Rectángulo"/>
          <p:cNvSpPr/>
          <p:nvPr/>
        </p:nvSpPr>
        <p:spPr>
          <a:xfrm>
            <a:off x="611560" y="2276872"/>
            <a:ext cx="8064896" cy="41764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endParaRPr lang="es-US" dirty="0" smtClean="0"/>
          </a:p>
          <a:p>
            <a:pPr marL="342900" indent="-342900">
              <a:buAutoNum type="arabicPeriod"/>
            </a:pPr>
            <a:endParaRPr lang="es-US" sz="2000" dirty="0" smtClean="0">
              <a:latin typeface="Arial" pitchFamily="34" charset="0"/>
              <a:cs typeface="Arial" pitchFamily="34" charset="0"/>
            </a:endParaRPr>
          </a:p>
          <a:p>
            <a:pPr marL="342900" indent="-342900">
              <a:buAutoNum type="arabicPeriod"/>
            </a:pPr>
            <a:endParaRPr lang="es-US" sz="2000" dirty="0" smtClean="0">
              <a:latin typeface="Arial" pitchFamily="34" charset="0"/>
              <a:cs typeface="Arial" pitchFamily="34" charset="0"/>
            </a:endParaRPr>
          </a:p>
          <a:p>
            <a:pPr marL="342900" indent="-342900">
              <a:buAutoNum type="arabicPeriod"/>
            </a:pPr>
            <a:endParaRPr lang="es-US" sz="2000" dirty="0">
              <a:latin typeface="Arial" pitchFamily="34" charset="0"/>
              <a:cs typeface="Arial" pitchFamily="34" charset="0"/>
            </a:endParaRPr>
          </a:p>
          <a:p>
            <a:pPr marL="342900" indent="-342900">
              <a:buAutoNum type="arabicPeriod"/>
            </a:pPr>
            <a:r>
              <a:rPr lang="es-US" sz="2000" dirty="0" smtClean="0">
                <a:latin typeface="Arial" pitchFamily="34" charset="0"/>
                <a:cs typeface="Arial" pitchFamily="34" charset="0"/>
              </a:rPr>
              <a:t>La concentración de la producción y del capital llegada hasta un grado tan elevado de su desarrollo, que ha creado los monopolios, los cuales desempeñan un papel decisivo en la vida económica.</a:t>
            </a:r>
          </a:p>
          <a:p>
            <a:pPr marL="342900" indent="-342900">
              <a:buAutoNum type="arabicPeriod"/>
            </a:pPr>
            <a:r>
              <a:rPr lang="es-US" sz="2000" dirty="0" smtClean="0">
                <a:latin typeface="Arial" pitchFamily="34" charset="0"/>
                <a:cs typeface="Arial" pitchFamily="34" charset="0"/>
              </a:rPr>
              <a:t> La fusión del capital bancario con el industrial y la creación , sobre la base de esta el «capital financiero», dela Oligarquía Financiera.</a:t>
            </a:r>
          </a:p>
          <a:p>
            <a:pPr marL="342900" indent="-342900">
              <a:buAutoNum type="arabicPeriod"/>
            </a:pPr>
            <a:r>
              <a:rPr lang="es-US" sz="2000" dirty="0" smtClean="0">
                <a:latin typeface="Arial" pitchFamily="34" charset="0"/>
                <a:cs typeface="Arial" pitchFamily="34" charset="0"/>
              </a:rPr>
              <a:t>La exportación de capitales, a diferencia de la exportación de mercancías adquiere un importancia sumamente grande.</a:t>
            </a:r>
            <a:endParaRPr lang="es-US" sz="2000" dirty="0">
              <a:latin typeface="Arial" pitchFamily="34" charset="0"/>
              <a:cs typeface="Arial" pitchFamily="34" charset="0"/>
            </a:endParaRPr>
          </a:p>
          <a:p>
            <a:pPr marL="342900" indent="-342900">
              <a:buAutoNum type="arabicPeriod"/>
            </a:pPr>
            <a:r>
              <a:rPr lang="es-US" sz="2000" dirty="0" smtClean="0">
                <a:latin typeface="Arial" pitchFamily="34" charset="0"/>
                <a:cs typeface="Arial" pitchFamily="34" charset="0"/>
              </a:rPr>
              <a:t>La formación de asociaciones internacionales monopolistas de capitalistas, las cuales se reparten el mundo.</a:t>
            </a:r>
          </a:p>
          <a:p>
            <a:pPr marL="342900" indent="-342900">
              <a:buFontTx/>
              <a:buAutoNum type="arabicPeriod"/>
            </a:pPr>
            <a:r>
              <a:rPr lang="es-US" sz="2000" dirty="0" smtClean="0">
                <a:latin typeface="Arial" pitchFamily="34" charset="0"/>
                <a:cs typeface="Arial" pitchFamily="34" charset="0"/>
              </a:rPr>
              <a:t>La terminación del reparto territorial del mundo entre las potencias capitalistas más importantes.  V. I. Lenin  en </a:t>
            </a:r>
            <a:r>
              <a:rPr lang="es-ES" sz="2000" dirty="0" smtClean="0">
                <a:latin typeface="Arial" pitchFamily="34" charset="0"/>
                <a:cs typeface="Arial" pitchFamily="34" charset="0"/>
              </a:rPr>
              <a:t>OE </a:t>
            </a:r>
            <a:r>
              <a:rPr lang="es-ES" sz="2000" dirty="0">
                <a:latin typeface="Arial" pitchFamily="34" charset="0"/>
                <a:cs typeface="Arial" pitchFamily="34" charset="0"/>
              </a:rPr>
              <a:t>en Tres Tomos. </a:t>
            </a:r>
            <a:r>
              <a:rPr lang="es-ES" sz="2000" dirty="0" smtClean="0">
                <a:latin typeface="Arial" pitchFamily="34" charset="0"/>
                <a:cs typeface="Arial" pitchFamily="34" charset="0"/>
              </a:rPr>
              <a:t> Tomo</a:t>
            </a:r>
            <a:r>
              <a:rPr lang="es-ES" sz="2000" dirty="0">
                <a:latin typeface="Arial" pitchFamily="34" charset="0"/>
                <a:cs typeface="Arial" pitchFamily="34" charset="0"/>
              </a:rPr>
              <a:t>: 1 PP.765</a:t>
            </a:r>
          </a:p>
          <a:p>
            <a:pPr marL="342900" indent="-342900">
              <a:buAutoNum type="arabicPeriod"/>
            </a:pPr>
            <a:endParaRPr lang="es-US" sz="2000" dirty="0" smtClean="0">
              <a:latin typeface="Arial" pitchFamily="34" charset="0"/>
              <a:cs typeface="Arial" pitchFamily="34" charset="0"/>
            </a:endParaRPr>
          </a:p>
          <a:p>
            <a:pPr marL="342900" indent="-342900">
              <a:buAutoNum type="arabicPeriod"/>
            </a:pPr>
            <a:endParaRPr lang="es-US" sz="2000" dirty="0" smtClean="0">
              <a:latin typeface="Arial" pitchFamily="34" charset="0"/>
              <a:cs typeface="Arial" pitchFamily="34" charset="0"/>
            </a:endParaRPr>
          </a:p>
          <a:p>
            <a:pPr marL="342900" indent="-342900">
              <a:buAutoNum type="arabicPeriod"/>
            </a:pPr>
            <a:endParaRPr lang="es-US" dirty="0" smtClean="0"/>
          </a:p>
          <a:p>
            <a:pPr marL="342900" indent="-342900">
              <a:buAutoNum type="arabicPeriod"/>
            </a:pPr>
            <a:endParaRPr lang="es-US" dirty="0" smtClean="0"/>
          </a:p>
          <a:p>
            <a:pPr marL="342900" indent="-342900">
              <a:buAutoNum type="arabicPeriod"/>
            </a:pPr>
            <a:endParaRPr lang="es-US" dirty="0"/>
          </a:p>
        </p:txBody>
      </p:sp>
    </p:spTree>
    <p:extLst>
      <p:ext uri="{BB962C8B-B14F-4D97-AF65-F5344CB8AC3E}">
        <p14:creationId xmlns:p14="http://schemas.microsoft.com/office/powerpoint/2010/main" val="20760367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692696"/>
            <a:ext cx="7704856" cy="1384995"/>
          </a:xfrm>
          <a:prstGeom prst="rect">
            <a:avLst/>
          </a:prstGeom>
          <a:noFill/>
        </p:spPr>
        <p:txBody>
          <a:bodyPr wrap="square" rtlCol="0">
            <a:spAutoFit/>
          </a:bodyPr>
          <a:lstStyle/>
          <a:p>
            <a:r>
              <a:rPr lang="es-US" dirty="0" smtClean="0"/>
              <a:t> </a:t>
            </a:r>
            <a:r>
              <a:rPr lang="es-US" sz="2800" dirty="0" smtClean="0">
                <a:solidFill>
                  <a:srgbClr val="FF0000"/>
                </a:solidFill>
                <a:latin typeface="Arial" pitchFamily="34" charset="0"/>
                <a:cs typeface="Arial" pitchFamily="34" charset="0"/>
              </a:rPr>
              <a:t>Analicemos ahora el segundo rasgo distintivo del imperialismo, es decir  la </a:t>
            </a:r>
            <a:r>
              <a:rPr lang="es-US" sz="2800" u="sng" dirty="0" smtClean="0">
                <a:solidFill>
                  <a:srgbClr val="FF0000"/>
                </a:solidFill>
                <a:latin typeface="Arial" pitchFamily="34" charset="0"/>
                <a:cs typeface="Arial" pitchFamily="34" charset="0"/>
              </a:rPr>
              <a:t>formación del capital financiero.</a:t>
            </a:r>
            <a:endParaRPr lang="es-US" sz="2800" u="sng" dirty="0">
              <a:solidFill>
                <a:srgbClr val="FF0000"/>
              </a:solidFill>
              <a:latin typeface="Arial" pitchFamily="34" charset="0"/>
              <a:cs typeface="Arial" pitchFamily="34" charset="0"/>
            </a:endParaRPr>
          </a:p>
        </p:txBody>
      </p:sp>
      <p:sp>
        <p:nvSpPr>
          <p:cNvPr id="3" name="2 CuadroTexto"/>
          <p:cNvSpPr txBox="1"/>
          <p:nvPr/>
        </p:nvSpPr>
        <p:spPr>
          <a:xfrm>
            <a:off x="501080" y="2108868"/>
            <a:ext cx="8136904" cy="3785652"/>
          </a:xfrm>
          <a:prstGeom prst="rect">
            <a:avLst/>
          </a:prstGeom>
          <a:solidFill>
            <a:schemeClr val="accent2"/>
          </a:solidFill>
        </p:spPr>
        <p:txBody>
          <a:bodyPr wrap="square" rtlCol="0">
            <a:spAutoFit/>
          </a:bodyPr>
          <a:lstStyle/>
          <a:p>
            <a:r>
              <a:rPr lang="es-US" dirty="0" smtClean="0"/>
              <a:t>  </a:t>
            </a:r>
            <a:r>
              <a:rPr lang="es-US" sz="2400" dirty="0" smtClean="0">
                <a:latin typeface="Arial" pitchFamily="34" charset="0"/>
                <a:cs typeface="Arial" pitchFamily="34" charset="0"/>
              </a:rPr>
              <a:t>En este análisis es conveniente  recordar que el proceso de concentración , se produce  no solo en la industria, sino también en la esfera bancaria – formación de monopolios en este sector.</a:t>
            </a:r>
          </a:p>
          <a:p>
            <a:r>
              <a:rPr lang="es-US" sz="2400" dirty="0">
                <a:latin typeface="Arial" pitchFamily="34" charset="0"/>
                <a:cs typeface="Arial" pitchFamily="34" charset="0"/>
              </a:rPr>
              <a:t> </a:t>
            </a:r>
            <a:r>
              <a:rPr lang="es-US" sz="2400" dirty="0" smtClean="0">
                <a:latin typeface="Arial" pitchFamily="34" charset="0"/>
                <a:cs typeface="Arial" pitchFamily="34" charset="0"/>
              </a:rPr>
              <a:t>Que el proceso de concentración industrial es quien  conduce a la necesidad  de este proceso en la esfera bancaria.</a:t>
            </a:r>
          </a:p>
          <a:p>
            <a:r>
              <a:rPr lang="es-US" sz="2400" dirty="0">
                <a:latin typeface="Arial" pitchFamily="34" charset="0"/>
                <a:cs typeface="Arial" pitchFamily="34" charset="0"/>
              </a:rPr>
              <a:t> </a:t>
            </a:r>
            <a:r>
              <a:rPr lang="es-US" sz="2400" dirty="0" smtClean="0">
                <a:latin typeface="Arial" pitchFamily="34" charset="0"/>
                <a:cs typeface="Arial" pitchFamily="34" charset="0"/>
              </a:rPr>
              <a:t> Que este proceso lleva a un cambio en las funciones  tradicionales de los bancos. Estos se convierten en centros de crédito, de contabilidad, de poder económico.</a:t>
            </a:r>
            <a:endParaRPr lang="es-US" sz="2400" dirty="0">
              <a:latin typeface="Arial" pitchFamily="34" charset="0"/>
              <a:cs typeface="Arial" pitchFamily="34" charset="0"/>
            </a:endParaRPr>
          </a:p>
        </p:txBody>
      </p:sp>
    </p:spTree>
    <p:extLst>
      <p:ext uri="{BB962C8B-B14F-4D97-AF65-F5344CB8AC3E}">
        <p14:creationId xmlns:p14="http://schemas.microsoft.com/office/powerpoint/2010/main" val="35623240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59632" y="764704"/>
            <a:ext cx="6624736"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3200" dirty="0" smtClean="0">
                <a:latin typeface="Arial" pitchFamily="34" charset="0"/>
                <a:cs typeface="Arial" pitchFamily="34" charset="0"/>
              </a:rPr>
              <a:t>¿Como definimos el capital financiero?</a:t>
            </a:r>
            <a:endParaRPr lang="es-US" sz="3200" dirty="0">
              <a:latin typeface="Arial" pitchFamily="34" charset="0"/>
              <a:cs typeface="Arial" pitchFamily="34" charset="0"/>
            </a:endParaRPr>
          </a:p>
        </p:txBody>
      </p:sp>
      <p:sp>
        <p:nvSpPr>
          <p:cNvPr id="3" name="2 Rectángulo"/>
          <p:cNvSpPr/>
          <p:nvPr/>
        </p:nvSpPr>
        <p:spPr>
          <a:xfrm>
            <a:off x="841039" y="2492896"/>
            <a:ext cx="7488832" cy="34563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2800" dirty="0" smtClean="0">
                <a:solidFill>
                  <a:srgbClr val="FFC000"/>
                </a:solidFill>
                <a:latin typeface="Arial" pitchFamily="34" charset="0"/>
                <a:cs typeface="Arial" pitchFamily="34" charset="0"/>
              </a:rPr>
              <a:t>Concentración de la producción; monopolios que se derivan de la misma; fusión o ensambladura de los bancos con la industria: tal es la historia de la aparición del capital financiero y lo que dicho concepto encierra.</a:t>
            </a:r>
          </a:p>
          <a:p>
            <a:pPr algn="ctr"/>
            <a:r>
              <a:rPr lang="es-US" sz="2800" dirty="0" smtClean="0">
                <a:solidFill>
                  <a:srgbClr val="FFC000"/>
                </a:solidFill>
                <a:latin typeface="Arial" pitchFamily="34" charset="0"/>
                <a:cs typeface="Arial" pitchFamily="34" charset="0"/>
              </a:rPr>
              <a:t>V.I. Lenin en O .Escogidas Tomo: 1 pp.728.</a:t>
            </a:r>
            <a:endParaRPr lang="es-US" sz="2800" dirty="0">
              <a:solidFill>
                <a:srgbClr val="FFC000"/>
              </a:solidFill>
              <a:latin typeface="Arial" pitchFamily="34" charset="0"/>
              <a:cs typeface="Arial" pitchFamily="34" charset="0"/>
            </a:endParaRPr>
          </a:p>
        </p:txBody>
      </p:sp>
    </p:spTree>
    <p:extLst>
      <p:ext uri="{BB962C8B-B14F-4D97-AF65-F5344CB8AC3E}">
        <p14:creationId xmlns:p14="http://schemas.microsoft.com/office/powerpoint/2010/main" val="24774815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043608" y="1484784"/>
            <a:ext cx="2736304"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2800" dirty="0" smtClean="0">
                <a:latin typeface="Arial" pitchFamily="34" charset="0"/>
                <a:cs typeface="Arial" pitchFamily="34" charset="0"/>
              </a:rPr>
              <a:t>Capital Industrial</a:t>
            </a:r>
            <a:endParaRPr lang="es-US" sz="2800" dirty="0">
              <a:latin typeface="Arial" pitchFamily="34" charset="0"/>
              <a:cs typeface="Arial" pitchFamily="34" charset="0"/>
            </a:endParaRPr>
          </a:p>
        </p:txBody>
      </p:sp>
      <p:sp>
        <p:nvSpPr>
          <p:cNvPr id="6" name="5 Rectángulo"/>
          <p:cNvSpPr/>
          <p:nvPr/>
        </p:nvSpPr>
        <p:spPr>
          <a:xfrm>
            <a:off x="5292080" y="1484784"/>
            <a:ext cx="2808312"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2800" dirty="0" smtClean="0">
                <a:latin typeface="Arial" pitchFamily="34" charset="0"/>
                <a:cs typeface="Arial" pitchFamily="34" charset="0"/>
              </a:rPr>
              <a:t>Capital Bancario</a:t>
            </a:r>
            <a:endParaRPr lang="es-US" sz="2800" dirty="0">
              <a:latin typeface="Arial" pitchFamily="34" charset="0"/>
              <a:cs typeface="Arial" pitchFamily="34" charset="0"/>
            </a:endParaRPr>
          </a:p>
        </p:txBody>
      </p:sp>
      <p:sp>
        <p:nvSpPr>
          <p:cNvPr id="7" name="6 Flecha izquierda y derecha"/>
          <p:cNvSpPr/>
          <p:nvPr/>
        </p:nvSpPr>
        <p:spPr>
          <a:xfrm>
            <a:off x="3856757" y="2110823"/>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cxnSp>
        <p:nvCxnSpPr>
          <p:cNvPr id="10" name="9 Conector recto de flecha"/>
          <p:cNvCxnSpPr/>
          <p:nvPr/>
        </p:nvCxnSpPr>
        <p:spPr>
          <a:xfrm flipH="1">
            <a:off x="4716016" y="3501008"/>
            <a:ext cx="1584176"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p:nvPr/>
        </p:nvCxnSpPr>
        <p:spPr>
          <a:xfrm>
            <a:off x="2411760" y="3501008"/>
            <a:ext cx="1444997"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12 Elipse"/>
          <p:cNvSpPr/>
          <p:nvPr/>
        </p:nvSpPr>
        <p:spPr>
          <a:xfrm>
            <a:off x="2411760" y="4323994"/>
            <a:ext cx="3600400" cy="15532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2800" dirty="0" smtClean="0">
                <a:latin typeface="Arial" pitchFamily="34" charset="0"/>
                <a:cs typeface="Arial" pitchFamily="34" charset="0"/>
              </a:rPr>
              <a:t>Capital Financiero</a:t>
            </a:r>
            <a:endParaRPr lang="es-US" sz="2800" dirty="0">
              <a:latin typeface="Arial" pitchFamily="34" charset="0"/>
              <a:cs typeface="Arial" pitchFamily="34" charset="0"/>
            </a:endParaRPr>
          </a:p>
        </p:txBody>
      </p:sp>
    </p:spTree>
    <p:extLst>
      <p:ext uri="{BB962C8B-B14F-4D97-AF65-F5344CB8AC3E}">
        <p14:creationId xmlns:p14="http://schemas.microsoft.com/office/powerpoint/2010/main" val="35218900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331640" y="1052736"/>
            <a:ext cx="5184576" cy="646331"/>
          </a:xfrm>
          <a:prstGeom prst="rect">
            <a:avLst/>
          </a:prstGeom>
          <a:noFill/>
        </p:spPr>
        <p:txBody>
          <a:bodyPr wrap="square" rtlCol="0">
            <a:spAutoFit/>
          </a:bodyPr>
          <a:lstStyle/>
          <a:p>
            <a:pPr algn="ctr"/>
            <a:r>
              <a:rPr lang="es-US" sz="3600" dirty="0" smtClean="0">
                <a:latin typeface="Arial" pitchFamily="34" charset="0"/>
                <a:cs typeface="Arial" pitchFamily="34" charset="0"/>
              </a:rPr>
              <a:t>El Capital Financiero.</a:t>
            </a:r>
            <a:endParaRPr lang="es-US" sz="3600" dirty="0">
              <a:latin typeface="Arial" pitchFamily="34" charset="0"/>
              <a:cs typeface="Arial" pitchFamily="34" charset="0"/>
            </a:endParaRPr>
          </a:p>
        </p:txBody>
      </p:sp>
      <p:sp>
        <p:nvSpPr>
          <p:cNvPr id="3" name="2 Rectángulo"/>
          <p:cNvSpPr/>
          <p:nvPr/>
        </p:nvSpPr>
        <p:spPr>
          <a:xfrm>
            <a:off x="755576" y="1699067"/>
            <a:ext cx="7488832" cy="46102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itchFamily="2" charset="2"/>
              <a:buChar char="ü"/>
            </a:pPr>
            <a:endParaRPr lang="es-US" dirty="0" smtClean="0"/>
          </a:p>
          <a:p>
            <a:pPr marL="285750" indent="-285750">
              <a:buFont typeface="Wingdings" pitchFamily="2" charset="2"/>
              <a:buChar char="ü"/>
            </a:pPr>
            <a:endParaRPr lang="es-US" dirty="0"/>
          </a:p>
          <a:p>
            <a:pPr marL="285750" indent="-285750">
              <a:buFont typeface="Wingdings" pitchFamily="2" charset="2"/>
              <a:buChar char="ü"/>
            </a:pPr>
            <a:r>
              <a:rPr lang="es-US" sz="2000" dirty="0" smtClean="0">
                <a:latin typeface="Arial" pitchFamily="34" charset="0"/>
                <a:cs typeface="Arial" pitchFamily="34" charset="0"/>
              </a:rPr>
              <a:t>Constituye una nueva forma de  existencia del capital, propio del Imperialismo.</a:t>
            </a:r>
          </a:p>
          <a:p>
            <a:pPr marL="285750" indent="-285750">
              <a:buFont typeface="Wingdings" pitchFamily="2" charset="2"/>
              <a:buChar char="ü"/>
            </a:pPr>
            <a:r>
              <a:rPr lang="es-US" sz="2000" dirty="0" smtClean="0">
                <a:latin typeface="Arial" pitchFamily="34" charset="0"/>
                <a:cs typeface="Arial" pitchFamily="34" charset="0"/>
              </a:rPr>
              <a:t>Es a la vez la forma dominante en relación a las demás formas de existencia del capital, las subordina.</a:t>
            </a:r>
          </a:p>
          <a:p>
            <a:pPr marL="285750" indent="-285750">
              <a:buFont typeface="Wingdings" pitchFamily="2" charset="2"/>
              <a:buChar char="ü"/>
            </a:pPr>
            <a:r>
              <a:rPr lang="es-US" sz="2000" dirty="0" smtClean="0">
                <a:latin typeface="Arial" pitchFamily="34" charset="0"/>
                <a:cs typeface="Arial" pitchFamily="34" charset="0"/>
              </a:rPr>
              <a:t>Implica el predominio del rentista y de la Oligarquía Financiera  - representa la gran burguesía dueña de este capital.</a:t>
            </a:r>
          </a:p>
          <a:p>
            <a:pPr marL="285750" indent="-285750">
              <a:buFont typeface="Wingdings" pitchFamily="2" charset="2"/>
              <a:buChar char="ü"/>
            </a:pPr>
            <a:r>
              <a:rPr lang="es-US" sz="2000" dirty="0" smtClean="0">
                <a:latin typeface="Arial" pitchFamily="34" charset="0"/>
                <a:cs typeface="Arial" pitchFamily="34" charset="0"/>
              </a:rPr>
              <a:t>Penetra en todas las esferas y sectores de la sociedad capitalista actual.</a:t>
            </a:r>
          </a:p>
          <a:p>
            <a:pPr marL="285750" indent="-285750">
              <a:buFont typeface="Wingdings" pitchFamily="2" charset="2"/>
              <a:buChar char="ü"/>
            </a:pPr>
            <a:r>
              <a:rPr lang="es-US" sz="2000" dirty="0" smtClean="0">
                <a:latin typeface="Arial" pitchFamily="34" charset="0"/>
                <a:cs typeface="Arial" pitchFamily="34" charset="0"/>
              </a:rPr>
              <a:t>Su forma de  organización y existencia y lo constituye los grupos financieros.</a:t>
            </a:r>
          </a:p>
          <a:p>
            <a:pPr algn="ctr"/>
            <a:r>
              <a:rPr lang="es-US" sz="2000" dirty="0" smtClean="0">
                <a:latin typeface="Arial" pitchFamily="34" charset="0"/>
                <a:cs typeface="Arial" pitchFamily="34" charset="0"/>
              </a:rPr>
              <a:t> </a:t>
            </a:r>
          </a:p>
          <a:p>
            <a:pPr algn="ctr"/>
            <a:endParaRPr lang="es-US" dirty="0" smtClean="0"/>
          </a:p>
          <a:p>
            <a:pPr algn="ctr"/>
            <a:endParaRPr lang="es-US" dirty="0"/>
          </a:p>
        </p:txBody>
      </p:sp>
    </p:spTree>
    <p:extLst>
      <p:ext uri="{BB962C8B-B14F-4D97-AF65-F5344CB8AC3E}">
        <p14:creationId xmlns:p14="http://schemas.microsoft.com/office/powerpoint/2010/main" val="1296179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620688"/>
            <a:ext cx="8229600" cy="1143000"/>
          </a:xfrm>
        </p:spPr>
        <p:txBody>
          <a:bodyPr>
            <a:normAutofit/>
          </a:bodyPr>
          <a:lstStyle/>
          <a:p>
            <a:pPr algn="ctr"/>
            <a:r>
              <a:rPr lang="es-US" sz="4400" dirty="0" smtClean="0">
                <a:latin typeface="Arial" pitchFamily="34" charset="0"/>
                <a:cs typeface="Arial" pitchFamily="34" charset="0"/>
              </a:rPr>
              <a:t>Objetivos:</a:t>
            </a:r>
            <a:endParaRPr lang="es-US" sz="4400" dirty="0">
              <a:latin typeface="Arial" pitchFamily="34" charset="0"/>
              <a:cs typeface="Arial" pitchFamily="34" charset="0"/>
            </a:endParaRPr>
          </a:p>
        </p:txBody>
      </p:sp>
      <p:sp>
        <p:nvSpPr>
          <p:cNvPr id="3" name="2 Marcador de contenido"/>
          <p:cNvSpPr>
            <a:spLocks noGrp="1"/>
          </p:cNvSpPr>
          <p:nvPr>
            <p:ph idx="1"/>
          </p:nvPr>
        </p:nvSpPr>
        <p:spPr>
          <a:xfrm>
            <a:off x="467544" y="2204864"/>
            <a:ext cx="8229600" cy="4389120"/>
          </a:xfrm>
        </p:spPr>
        <p:txBody>
          <a:bodyPr>
            <a:normAutofit/>
          </a:bodyPr>
          <a:lstStyle/>
          <a:p>
            <a:pPr marL="0" indent="0">
              <a:buNone/>
            </a:pPr>
            <a:r>
              <a:rPr lang="es-ES_tradnl" sz="4000" dirty="0" smtClean="0">
                <a:latin typeface="Arial" pitchFamily="34" charset="0"/>
                <a:cs typeface="Arial" pitchFamily="34" charset="0"/>
              </a:rPr>
              <a:t>  Explicar la esencia económica del capitalismo en su fase monopolista, a partir del análisis de los rasgos económicos fundamentales dados por V. I. Lenin.</a:t>
            </a:r>
            <a:endParaRPr lang="es-ES_tradnl" sz="4000" dirty="0">
              <a:latin typeface="Arial" pitchFamily="34" charset="0"/>
              <a:cs typeface="Arial" pitchFamily="34" charset="0"/>
            </a:endParaRPr>
          </a:p>
        </p:txBody>
      </p:sp>
    </p:spTree>
    <p:extLst>
      <p:ext uri="{BB962C8B-B14F-4D97-AF65-F5344CB8AC3E}">
        <p14:creationId xmlns:p14="http://schemas.microsoft.com/office/powerpoint/2010/main" val="20582210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836712"/>
            <a:ext cx="7560840" cy="5262979"/>
          </a:xfrm>
          <a:prstGeom prst="rect">
            <a:avLst/>
          </a:prstGeom>
          <a:noFill/>
        </p:spPr>
        <p:txBody>
          <a:bodyPr wrap="square" rtlCol="0">
            <a:spAutoFit/>
          </a:bodyPr>
          <a:lstStyle/>
          <a:p>
            <a:r>
              <a:rPr lang="es-US" sz="2800" dirty="0" smtClean="0">
                <a:solidFill>
                  <a:schemeClr val="tx2"/>
                </a:solidFill>
                <a:latin typeface="Arial" pitchFamily="34" charset="0"/>
                <a:cs typeface="Arial" pitchFamily="34" charset="0"/>
              </a:rPr>
              <a:t>  El surgimiento y desarrollo de los monopolios permite que estos dominen la economía de los principales países imperialistas.</a:t>
            </a:r>
          </a:p>
          <a:p>
            <a:endParaRPr lang="es-US" sz="2800" dirty="0">
              <a:solidFill>
                <a:schemeClr val="tx2"/>
              </a:solidFill>
              <a:latin typeface="Arial" pitchFamily="34" charset="0"/>
              <a:cs typeface="Arial" pitchFamily="34" charset="0"/>
            </a:endParaRPr>
          </a:p>
          <a:p>
            <a:r>
              <a:rPr lang="es-US" sz="2800" dirty="0" smtClean="0">
                <a:solidFill>
                  <a:schemeClr val="tx2"/>
                </a:solidFill>
                <a:latin typeface="Arial" pitchFamily="34" charset="0"/>
                <a:cs typeface="Arial" pitchFamily="34" charset="0"/>
              </a:rPr>
              <a:t>  Con el surgimiento del capital financiero se amplía  este poder de los monopolios  en los diversos sectores y esferas socioeconómicas.</a:t>
            </a:r>
          </a:p>
          <a:p>
            <a:endParaRPr lang="es-US" sz="2800" dirty="0">
              <a:solidFill>
                <a:schemeClr val="tx2"/>
              </a:solidFill>
              <a:latin typeface="Arial" pitchFamily="34" charset="0"/>
              <a:cs typeface="Arial" pitchFamily="34" charset="0"/>
            </a:endParaRPr>
          </a:p>
          <a:p>
            <a:r>
              <a:rPr lang="es-US" sz="2800" dirty="0" smtClean="0">
                <a:solidFill>
                  <a:schemeClr val="tx2"/>
                </a:solidFill>
                <a:latin typeface="Arial" pitchFamily="34" charset="0"/>
                <a:cs typeface="Arial" pitchFamily="34" charset="0"/>
              </a:rPr>
              <a:t>  A su vez los monopolios  necesitan para ampliar  y consolidar sus posiciones  unirse al Estado, para aprovecharse del poder político en función de sus intereses.</a:t>
            </a:r>
            <a:endParaRPr lang="es-US" sz="2800" dirty="0">
              <a:solidFill>
                <a:schemeClr val="tx2"/>
              </a:solidFill>
              <a:latin typeface="Arial" pitchFamily="34" charset="0"/>
              <a:cs typeface="Arial" pitchFamily="34" charset="0"/>
            </a:endParaRPr>
          </a:p>
        </p:txBody>
      </p:sp>
    </p:spTree>
    <p:extLst>
      <p:ext uri="{BB962C8B-B14F-4D97-AF65-F5344CB8AC3E}">
        <p14:creationId xmlns:p14="http://schemas.microsoft.com/office/powerpoint/2010/main" val="24791497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862810" y="1279887"/>
            <a:ext cx="7632848" cy="4770537"/>
          </a:xfrm>
          <a:prstGeom prst="rect">
            <a:avLst/>
          </a:prstGeom>
          <a:noFill/>
        </p:spPr>
        <p:txBody>
          <a:bodyPr wrap="square" rtlCol="0">
            <a:spAutoFit/>
          </a:bodyPr>
          <a:lstStyle/>
          <a:p>
            <a:pPr algn="just">
              <a:lnSpc>
                <a:spcPct val="80000"/>
              </a:lnSpc>
            </a:pPr>
            <a:r>
              <a:rPr lang="es-ES" sz="2000" dirty="0" smtClean="0">
                <a:latin typeface="Arial" pitchFamily="34" charset="0"/>
                <a:cs typeface="Arial" pitchFamily="34" charset="0"/>
              </a:rPr>
              <a:t> </a:t>
            </a:r>
            <a:r>
              <a:rPr lang="es-ES" sz="2000" dirty="0" smtClean="0">
                <a:solidFill>
                  <a:srgbClr val="C00000"/>
                </a:solidFill>
                <a:latin typeface="Arial" pitchFamily="34" charset="0"/>
                <a:cs typeface="Arial" pitchFamily="34" charset="0"/>
              </a:rPr>
              <a:t>- </a:t>
            </a:r>
            <a:r>
              <a:rPr lang="es-ES" sz="2000" dirty="0">
                <a:solidFill>
                  <a:schemeClr val="tx2"/>
                </a:solidFill>
                <a:latin typeface="Arial" pitchFamily="34" charset="0"/>
                <a:cs typeface="Arial" pitchFamily="34" charset="0"/>
              </a:rPr>
              <a:t>Necesidad del surgimiento del capitalismo monopolista de estado (CME):</a:t>
            </a:r>
          </a:p>
          <a:p>
            <a:pPr algn="just">
              <a:lnSpc>
                <a:spcPct val="80000"/>
              </a:lnSpc>
              <a:buFont typeface="Wingdings" pitchFamily="2" charset="2"/>
              <a:buNone/>
            </a:pPr>
            <a:endParaRPr lang="es-ES" sz="2000" dirty="0">
              <a:solidFill>
                <a:srgbClr val="C00000"/>
              </a:solidFill>
              <a:latin typeface="Arial" pitchFamily="34" charset="0"/>
              <a:cs typeface="Arial" pitchFamily="34" charset="0"/>
            </a:endParaRPr>
          </a:p>
          <a:p>
            <a:pPr algn="just">
              <a:lnSpc>
                <a:spcPct val="80000"/>
              </a:lnSpc>
              <a:buFont typeface="Wingdings" pitchFamily="2" charset="2"/>
              <a:buNone/>
            </a:pPr>
            <a:r>
              <a:rPr lang="es-ES" sz="2000" dirty="0">
                <a:solidFill>
                  <a:srgbClr val="C00000"/>
                </a:solidFill>
                <a:latin typeface="Arial" pitchFamily="34" charset="0"/>
                <a:cs typeface="Arial" pitchFamily="34" charset="0"/>
              </a:rPr>
              <a:t>      La socialización y desarrollo de las fuerzas productivas ha alcanzado tan alto grado que es posible controlar y dirigir la producción  desde un centro único. </a:t>
            </a:r>
            <a:endParaRPr lang="es-ES" sz="2000" dirty="0" smtClean="0">
              <a:solidFill>
                <a:srgbClr val="C00000"/>
              </a:solidFill>
              <a:latin typeface="Arial" pitchFamily="34" charset="0"/>
              <a:cs typeface="Arial" pitchFamily="34" charset="0"/>
            </a:endParaRPr>
          </a:p>
          <a:p>
            <a:pPr algn="just">
              <a:lnSpc>
                <a:spcPct val="80000"/>
              </a:lnSpc>
              <a:buFont typeface="Wingdings" pitchFamily="2" charset="2"/>
              <a:buNone/>
            </a:pPr>
            <a:endParaRPr lang="es-ES" sz="2000" dirty="0">
              <a:solidFill>
                <a:srgbClr val="C00000"/>
              </a:solidFill>
              <a:latin typeface="Arial" pitchFamily="34" charset="0"/>
              <a:cs typeface="Arial" pitchFamily="34" charset="0"/>
            </a:endParaRPr>
          </a:p>
          <a:p>
            <a:pPr algn="just">
              <a:lnSpc>
                <a:spcPct val="80000"/>
              </a:lnSpc>
              <a:buFont typeface="Wingdings" pitchFamily="2" charset="2"/>
              <a:buNone/>
            </a:pPr>
            <a:r>
              <a:rPr lang="es-ES" sz="2000" dirty="0">
                <a:solidFill>
                  <a:srgbClr val="C00000"/>
                </a:solidFill>
                <a:latin typeface="Arial" pitchFamily="34" charset="0"/>
                <a:cs typeface="Arial" pitchFamily="34" charset="0"/>
              </a:rPr>
              <a:t>   </a:t>
            </a:r>
            <a:r>
              <a:rPr lang="es-ES" sz="2000" dirty="0" smtClean="0">
                <a:solidFill>
                  <a:srgbClr val="C00000"/>
                </a:solidFill>
                <a:latin typeface="Arial" pitchFamily="34" charset="0"/>
                <a:cs typeface="Arial" pitchFamily="34" charset="0"/>
              </a:rPr>
              <a:t>  Se </a:t>
            </a:r>
            <a:r>
              <a:rPr lang="es-ES" sz="2000" dirty="0">
                <a:solidFill>
                  <a:srgbClr val="C00000"/>
                </a:solidFill>
                <a:latin typeface="Arial" pitchFamily="34" charset="0"/>
                <a:cs typeface="Arial" pitchFamily="34" charset="0"/>
              </a:rPr>
              <a:t>deriva del carácter social de las fuerzas productivas que </a:t>
            </a:r>
            <a:r>
              <a:rPr lang="es-ES" sz="2000" dirty="0" smtClean="0">
                <a:solidFill>
                  <a:srgbClr val="C00000"/>
                </a:solidFill>
                <a:latin typeface="Arial" pitchFamily="34" charset="0"/>
                <a:cs typeface="Arial" pitchFamily="34" charset="0"/>
              </a:rPr>
              <a:t>lleva </a:t>
            </a:r>
            <a:r>
              <a:rPr lang="es-ES" sz="2000" dirty="0">
                <a:solidFill>
                  <a:srgbClr val="C00000"/>
                </a:solidFill>
                <a:latin typeface="Arial" pitchFamily="34" charset="0"/>
                <a:cs typeface="Arial" pitchFamily="34" charset="0"/>
              </a:rPr>
              <a:t>a realizar transformaciones en la propiedad privada como forma de solución o movimiento de la contradicción </a:t>
            </a:r>
            <a:r>
              <a:rPr lang="es-ES" sz="2000" dirty="0" smtClean="0">
                <a:solidFill>
                  <a:srgbClr val="C00000"/>
                </a:solidFill>
                <a:latin typeface="Arial" pitchFamily="34" charset="0"/>
                <a:cs typeface="Arial" pitchFamily="34" charset="0"/>
              </a:rPr>
              <a:t>económica fundamental </a:t>
            </a:r>
            <a:r>
              <a:rPr lang="es-ES" sz="2000" dirty="0">
                <a:solidFill>
                  <a:srgbClr val="C00000"/>
                </a:solidFill>
                <a:latin typeface="Arial" pitchFamily="34" charset="0"/>
                <a:cs typeface="Arial" pitchFamily="34" charset="0"/>
              </a:rPr>
              <a:t>del capitalismo. Las fuerzas productivas exigen una regulación social. </a:t>
            </a:r>
            <a:endParaRPr lang="es-ES" sz="2000" dirty="0" smtClean="0">
              <a:solidFill>
                <a:srgbClr val="C00000"/>
              </a:solidFill>
              <a:latin typeface="Arial" pitchFamily="34" charset="0"/>
              <a:cs typeface="Arial" pitchFamily="34" charset="0"/>
            </a:endParaRPr>
          </a:p>
          <a:p>
            <a:pPr algn="just">
              <a:lnSpc>
                <a:spcPct val="80000"/>
              </a:lnSpc>
              <a:buFont typeface="Wingdings" pitchFamily="2" charset="2"/>
              <a:buNone/>
            </a:pPr>
            <a:endParaRPr lang="es-ES" sz="2000" dirty="0">
              <a:solidFill>
                <a:schemeClr val="tx2"/>
              </a:solidFill>
              <a:latin typeface="Arial" pitchFamily="34" charset="0"/>
              <a:cs typeface="Arial" pitchFamily="34" charset="0"/>
            </a:endParaRPr>
          </a:p>
          <a:p>
            <a:pPr algn="just">
              <a:lnSpc>
                <a:spcPct val="80000"/>
              </a:lnSpc>
            </a:pPr>
            <a:r>
              <a:rPr lang="es-ES" sz="2000" dirty="0">
                <a:solidFill>
                  <a:schemeClr val="tx2"/>
                </a:solidFill>
                <a:latin typeface="Arial" pitchFamily="34" charset="0"/>
                <a:cs typeface="Arial" pitchFamily="34" charset="0"/>
              </a:rPr>
              <a:t> </a:t>
            </a:r>
            <a:r>
              <a:rPr lang="es-ES" sz="2000" dirty="0" smtClean="0">
                <a:solidFill>
                  <a:schemeClr val="tx2"/>
                </a:solidFill>
                <a:latin typeface="Arial" pitchFamily="34" charset="0"/>
                <a:cs typeface="Arial" pitchFamily="34" charset="0"/>
              </a:rPr>
              <a:t>-   Causa </a:t>
            </a:r>
            <a:r>
              <a:rPr lang="es-ES" sz="2000" dirty="0">
                <a:solidFill>
                  <a:schemeClr val="tx2"/>
                </a:solidFill>
                <a:latin typeface="Arial" pitchFamily="34" charset="0"/>
                <a:cs typeface="Arial" pitchFamily="34" charset="0"/>
              </a:rPr>
              <a:t>del capitalismo monopolista de estado: </a:t>
            </a:r>
            <a:endParaRPr lang="es-ES" sz="2000" dirty="0" smtClean="0">
              <a:solidFill>
                <a:schemeClr val="tx2"/>
              </a:solidFill>
              <a:latin typeface="Arial" pitchFamily="34" charset="0"/>
              <a:cs typeface="Arial" pitchFamily="34" charset="0"/>
            </a:endParaRPr>
          </a:p>
          <a:p>
            <a:pPr algn="just">
              <a:lnSpc>
                <a:spcPct val="80000"/>
              </a:lnSpc>
            </a:pPr>
            <a:endParaRPr lang="es-ES" sz="2000" dirty="0">
              <a:solidFill>
                <a:schemeClr val="tx2"/>
              </a:solidFill>
              <a:latin typeface="Arial" pitchFamily="34" charset="0"/>
              <a:cs typeface="Arial" pitchFamily="34" charset="0"/>
            </a:endParaRPr>
          </a:p>
          <a:p>
            <a:pPr algn="just">
              <a:lnSpc>
                <a:spcPct val="80000"/>
              </a:lnSpc>
              <a:buFont typeface="Wingdings" pitchFamily="2" charset="2"/>
              <a:buNone/>
            </a:pPr>
            <a:r>
              <a:rPr lang="es-ES" sz="2000" dirty="0" smtClean="0">
                <a:solidFill>
                  <a:srgbClr val="C00000"/>
                </a:solidFill>
                <a:latin typeface="Arial" pitchFamily="34" charset="0"/>
                <a:cs typeface="Arial" pitchFamily="34" charset="0"/>
              </a:rPr>
              <a:t>   La dominación de los Monopolios agudiza la </a:t>
            </a:r>
            <a:r>
              <a:rPr lang="es-ES" sz="2000" dirty="0">
                <a:solidFill>
                  <a:srgbClr val="C00000"/>
                </a:solidFill>
                <a:latin typeface="Arial" pitchFamily="34" charset="0"/>
                <a:cs typeface="Arial" pitchFamily="34" charset="0"/>
              </a:rPr>
              <a:t>contradicción económica </a:t>
            </a:r>
            <a:r>
              <a:rPr lang="es-ES" sz="2000" dirty="0" smtClean="0">
                <a:solidFill>
                  <a:srgbClr val="C00000"/>
                </a:solidFill>
                <a:latin typeface="Arial" pitchFamily="34" charset="0"/>
                <a:cs typeface="Arial" pitchFamily="34" charset="0"/>
              </a:rPr>
              <a:t>fundamental del capitalismo, así como de todas sus contradicciones – económicas, políticas y sociales, tanto internas como externas,  eleva la inestabilidad del sistema.</a:t>
            </a:r>
            <a:endParaRPr lang="es-US" sz="2000" dirty="0">
              <a:latin typeface="Arial" pitchFamily="34" charset="0"/>
              <a:cs typeface="Arial" pitchFamily="34" charset="0"/>
            </a:endParaRPr>
          </a:p>
        </p:txBody>
      </p:sp>
      <p:sp>
        <p:nvSpPr>
          <p:cNvPr id="5" name="4 CuadroTexto"/>
          <p:cNvSpPr txBox="1"/>
          <p:nvPr/>
        </p:nvSpPr>
        <p:spPr>
          <a:xfrm>
            <a:off x="1187624" y="578631"/>
            <a:ext cx="6768752" cy="830997"/>
          </a:xfrm>
          <a:prstGeom prst="rect">
            <a:avLst/>
          </a:prstGeom>
          <a:noFill/>
        </p:spPr>
        <p:txBody>
          <a:bodyPr wrap="square" rtlCol="0">
            <a:spAutoFit/>
          </a:bodyPr>
          <a:lstStyle/>
          <a:p>
            <a:r>
              <a:rPr lang="es-ES" sz="2400" b="1" dirty="0">
                <a:latin typeface="Arial" pitchFamily="34" charset="0"/>
                <a:cs typeface="Arial" pitchFamily="34" charset="0"/>
              </a:rPr>
              <a:t>El Capitalismo Monopolista de Estado (CME).</a:t>
            </a:r>
            <a:br>
              <a:rPr lang="es-ES" sz="2400" b="1" dirty="0">
                <a:latin typeface="Arial" pitchFamily="34" charset="0"/>
                <a:cs typeface="Arial" pitchFamily="34" charset="0"/>
              </a:rPr>
            </a:br>
            <a:endParaRPr lang="es-US" sz="2400" dirty="0">
              <a:latin typeface="Arial" pitchFamily="34" charset="0"/>
              <a:cs typeface="Arial" pitchFamily="34" charset="0"/>
            </a:endParaRPr>
          </a:p>
        </p:txBody>
      </p:sp>
    </p:spTree>
    <p:extLst>
      <p:ext uri="{BB962C8B-B14F-4D97-AF65-F5344CB8AC3E}">
        <p14:creationId xmlns:p14="http://schemas.microsoft.com/office/powerpoint/2010/main" val="37973034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187624" y="620688"/>
            <a:ext cx="6912768" cy="1200329"/>
          </a:xfrm>
          <a:prstGeom prst="rect">
            <a:avLst/>
          </a:prstGeom>
          <a:noFill/>
        </p:spPr>
        <p:txBody>
          <a:bodyPr wrap="square" rtlCol="0">
            <a:spAutoFit/>
          </a:bodyPr>
          <a:lstStyle/>
          <a:p>
            <a:pPr algn="ctr"/>
            <a:r>
              <a:rPr lang="es-US" sz="3600" dirty="0" smtClean="0">
                <a:latin typeface="Arial" pitchFamily="34" charset="0"/>
                <a:cs typeface="Arial" pitchFamily="34" charset="0"/>
              </a:rPr>
              <a:t>Esencia del Capitalismo Monopolista de Estado</a:t>
            </a:r>
            <a:r>
              <a:rPr lang="es-US" dirty="0" smtClean="0"/>
              <a:t>.</a:t>
            </a:r>
            <a:endParaRPr lang="es-US" dirty="0"/>
          </a:p>
        </p:txBody>
      </p:sp>
      <p:sp>
        <p:nvSpPr>
          <p:cNvPr id="3" name="2 Rectángulo"/>
          <p:cNvSpPr/>
          <p:nvPr/>
        </p:nvSpPr>
        <p:spPr>
          <a:xfrm>
            <a:off x="755576" y="1832571"/>
            <a:ext cx="7704856" cy="40285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US" sz="3200" dirty="0" smtClean="0">
                <a:latin typeface="Arial" pitchFamily="34" charset="0"/>
                <a:cs typeface="Arial" pitchFamily="34" charset="0"/>
              </a:rPr>
              <a:t>  Representa la unión de la gigantesca fuerza de los monopolios con la gigantesca fuerza del Estado en un solo mecanismo, el cual enrola a millones de trabajadores.</a:t>
            </a:r>
          </a:p>
          <a:p>
            <a:r>
              <a:rPr lang="es-US" sz="3200" dirty="0">
                <a:latin typeface="Arial" pitchFamily="34" charset="0"/>
                <a:cs typeface="Arial" pitchFamily="34" charset="0"/>
              </a:rPr>
              <a:t> </a:t>
            </a:r>
            <a:r>
              <a:rPr lang="es-US" sz="3200" dirty="0" smtClean="0">
                <a:latin typeface="Arial" pitchFamily="34" charset="0"/>
                <a:cs typeface="Arial" pitchFamily="34" charset="0"/>
              </a:rPr>
              <a:t> </a:t>
            </a:r>
            <a:r>
              <a:rPr lang="es-US" sz="3200" dirty="0" smtClean="0">
                <a:solidFill>
                  <a:srgbClr val="FF0000"/>
                </a:solidFill>
                <a:latin typeface="Arial" pitchFamily="34" charset="0"/>
                <a:cs typeface="Arial" pitchFamily="34" charset="0"/>
              </a:rPr>
              <a:t>Principales objetivos</a:t>
            </a:r>
            <a:r>
              <a:rPr lang="es-US" sz="3200" dirty="0" smtClean="0">
                <a:latin typeface="Arial" pitchFamily="34" charset="0"/>
                <a:cs typeface="Arial" pitchFamily="34" charset="0"/>
              </a:rPr>
              <a:t>: preservar el sistema y propiciar a los monopolios la obtención de altas ganancias.</a:t>
            </a:r>
            <a:endParaRPr lang="es-US" sz="3200" dirty="0">
              <a:latin typeface="Arial" pitchFamily="34" charset="0"/>
              <a:cs typeface="Arial" pitchFamily="34" charset="0"/>
            </a:endParaRPr>
          </a:p>
        </p:txBody>
      </p:sp>
    </p:spTree>
    <p:extLst>
      <p:ext uri="{BB962C8B-B14F-4D97-AF65-F5344CB8AC3E}">
        <p14:creationId xmlns:p14="http://schemas.microsoft.com/office/powerpoint/2010/main" val="29480816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692695"/>
            <a:ext cx="7992888" cy="6370975"/>
          </a:xfrm>
          <a:prstGeom prst="rect">
            <a:avLst/>
          </a:prstGeom>
          <a:noFill/>
        </p:spPr>
        <p:txBody>
          <a:bodyPr wrap="square" rtlCol="0">
            <a:spAutoFit/>
          </a:bodyPr>
          <a:lstStyle/>
          <a:p>
            <a:pPr marL="342900" indent="-342900">
              <a:buFont typeface="Wingdings" pitchFamily="2" charset="2"/>
              <a:buChar char="Ø"/>
            </a:pPr>
            <a:r>
              <a:rPr lang="es-US" sz="2400" dirty="0" smtClean="0">
                <a:solidFill>
                  <a:schemeClr val="tx2"/>
                </a:solidFill>
                <a:latin typeface="Arial" pitchFamily="34" charset="0"/>
                <a:cs typeface="Arial" pitchFamily="34" charset="0"/>
              </a:rPr>
              <a:t>Esta unión de los monopolios con el Estado Burgués  se produce en vísperas de la Primera Guerra Mundial – primera década del siglo XX.</a:t>
            </a:r>
          </a:p>
          <a:p>
            <a:pPr marL="342900" indent="-342900">
              <a:buFont typeface="Wingdings" pitchFamily="2" charset="2"/>
              <a:buChar char="Ø"/>
            </a:pPr>
            <a:r>
              <a:rPr lang="es-US" sz="2400" dirty="0" smtClean="0">
                <a:solidFill>
                  <a:schemeClr val="tx2"/>
                </a:solidFill>
                <a:latin typeface="Arial" pitchFamily="34" charset="0"/>
                <a:cs typeface="Arial" pitchFamily="34" charset="0"/>
              </a:rPr>
              <a:t>Se desarrolla bajo la acción de diversos factores como:</a:t>
            </a:r>
          </a:p>
          <a:p>
            <a:pPr marL="342900" indent="-342900">
              <a:buFont typeface="Wingdings" pitchFamily="2" charset="2"/>
              <a:buChar char="§"/>
            </a:pPr>
            <a:r>
              <a:rPr lang="es-US" sz="2400" dirty="0">
                <a:solidFill>
                  <a:schemeClr val="tx2"/>
                </a:solidFill>
                <a:latin typeface="Arial" pitchFamily="34" charset="0"/>
                <a:cs typeface="Arial" pitchFamily="34" charset="0"/>
              </a:rPr>
              <a:t> </a:t>
            </a:r>
            <a:r>
              <a:rPr lang="es-US" sz="2400" dirty="0" smtClean="0">
                <a:solidFill>
                  <a:schemeClr val="tx2"/>
                </a:solidFill>
                <a:latin typeface="Arial" pitchFamily="34" charset="0"/>
                <a:cs typeface="Arial" pitchFamily="34" charset="0"/>
              </a:rPr>
              <a:t>La aparición del socialismo como sistema social que se enfrenta al capitalismo.</a:t>
            </a:r>
          </a:p>
          <a:p>
            <a:pPr marL="342900" indent="-342900">
              <a:buFont typeface="Wingdings" pitchFamily="2" charset="2"/>
              <a:buChar char="§"/>
            </a:pPr>
            <a:r>
              <a:rPr lang="es-US" sz="2400" dirty="0" smtClean="0">
                <a:solidFill>
                  <a:schemeClr val="tx2"/>
                </a:solidFill>
                <a:latin typeface="Arial" pitchFamily="34" charset="0"/>
                <a:cs typeface="Arial" pitchFamily="34" charset="0"/>
              </a:rPr>
              <a:t>Las Guerras mundiales.</a:t>
            </a:r>
          </a:p>
          <a:p>
            <a:pPr marL="342900" indent="-342900">
              <a:buFont typeface="Wingdings" pitchFamily="2" charset="2"/>
              <a:buChar char="§"/>
            </a:pPr>
            <a:r>
              <a:rPr lang="es-US" sz="2400" dirty="0" smtClean="0">
                <a:solidFill>
                  <a:schemeClr val="tx2"/>
                </a:solidFill>
                <a:latin typeface="Arial" pitchFamily="34" charset="0"/>
                <a:cs typeface="Arial" pitchFamily="34" charset="0"/>
              </a:rPr>
              <a:t>Las crisis económicas.</a:t>
            </a:r>
          </a:p>
          <a:p>
            <a:pPr marL="342900" indent="-342900">
              <a:buFont typeface="Wingdings" pitchFamily="2" charset="2"/>
              <a:buChar char="§"/>
            </a:pPr>
            <a:r>
              <a:rPr lang="es-US" sz="2400" dirty="0" smtClean="0">
                <a:solidFill>
                  <a:schemeClr val="tx2"/>
                </a:solidFill>
                <a:latin typeface="Arial" pitchFamily="34" charset="0"/>
                <a:cs typeface="Arial" pitchFamily="34" charset="0"/>
              </a:rPr>
              <a:t>La Revolución Científico Técnica.</a:t>
            </a:r>
          </a:p>
          <a:p>
            <a:pPr marL="342900" indent="-342900">
              <a:buFont typeface="Wingdings" pitchFamily="2" charset="2"/>
              <a:buChar char="§"/>
            </a:pPr>
            <a:r>
              <a:rPr lang="es-US" sz="2400" dirty="0" smtClean="0">
                <a:solidFill>
                  <a:schemeClr val="tx2"/>
                </a:solidFill>
                <a:latin typeface="Arial" pitchFamily="34" charset="0"/>
                <a:cs typeface="Arial" pitchFamily="34" charset="0"/>
              </a:rPr>
              <a:t>La desintegración del sistema colonial del imperialismo.</a:t>
            </a:r>
          </a:p>
          <a:p>
            <a:pPr marL="342900" indent="-342900">
              <a:buFont typeface="Wingdings" pitchFamily="2" charset="2"/>
              <a:buChar char="v"/>
            </a:pPr>
            <a:r>
              <a:rPr lang="es-US" sz="2400" dirty="0">
                <a:solidFill>
                  <a:srgbClr val="FF0000"/>
                </a:solidFill>
                <a:latin typeface="Arial" pitchFamily="34" charset="0"/>
                <a:cs typeface="Arial" pitchFamily="34" charset="0"/>
              </a:rPr>
              <a:t>T</a:t>
            </a:r>
            <a:r>
              <a:rPr lang="es-US" sz="2400" dirty="0" smtClean="0">
                <a:solidFill>
                  <a:srgbClr val="FF0000"/>
                </a:solidFill>
                <a:latin typeface="Arial" pitchFamily="34" charset="0"/>
                <a:cs typeface="Arial" pitchFamily="34" charset="0"/>
              </a:rPr>
              <a:t>odos estos factores demandan una participación  mucho más activa del Estado en la economía y la sociedad (</a:t>
            </a:r>
            <a:r>
              <a:rPr lang="es-US" sz="2400" u="sng" dirty="0" smtClean="0">
                <a:solidFill>
                  <a:srgbClr val="FF0000"/>
                </a:solidFill>
                <a:latin typeface="Arial" pitchFamily="34" charset="0"/>
                <a:cs typeface="Arial" pitchFamily="34" charset="0"/>
              </a:rPr>
              <a:t>Regulación</a:t>
            </a:r>
            <a:r>
              <a:rPr lang="es-US" sz="2400" dirty="0" smtClean="0">
                <a:solidFill>
                  <a:srgbClr val="FF0000"/>
                </a:solidFill>
                <a:latin typeface="Arial" pitchFamily="34" charset="0"/>
                <a:cs typeface="Arial" pitchFamily="34" charset="0"/>
              </a:rPr>
              <a:t>).</a:t>
            </a:r>
          </a:p>
          <a:p>
            <a:pPr marL="342900" indent="-342900">
              <a:buFont typeface="Wingdings" pitchFamily="2" charset="2"/>
              <a:buChar char="Ø"/>
            </a:pPr>
            <a:endParaRPr lang="es-US" sz="2400" dirty="0" smtClean="0">
              <a:latin typeface="Arial" pitchFamily="34" charset="0"/>
              <a:cs typeface="Arial" pitchFamily="34" charset="0"/>
            </a:endParaRPr>
          </a:p>
          <a:p>
            <a:pPr marL="342900" indent="-342900">
              <a:buFont typeface="Wingdings" pitchFamily="2" charset="2"/>
              <a:buChar char="Ø"/>
            </a:pPr>
            <a:endParaRPr lang="es-US" sz="2400" dirty="0">
              <a:latin typeface="Arial" pitchFamily="34" charset="0"/>
              <a:cs typeface="Arial" pitchFamily="34" charset="0"/>
            </a:endParaRPr>
          </a:p>
        </p:txBody>
      </p:sp>
    </p:spTree>
    <p:extLst>
      <p:ext uri="{BB962C8B-B14F-4D97-AF65-F5344CB8AC3E}">
        <p14:creationId xmlns:p14="http://schemas.microsoft.com/office/powerpoint/2010/main" val="11303770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978091" y="2161071"/>
            <a:ext cx="7056784" cy="3637919"/>
          </a:xfrm>
          <a:prstGeom prst="rect">
            <a:avLst/>
          </a:prstGeom>
          <a:noFill/>
        </p:spPr>
        <p:txBody>
          <a:bodyPr wrap="square" rtlCol="0">
            <a:spAutoFit/>
          </a:bodyPr>
          <a:lstStyle/>
          <a:p>
            <a:pPr marL="457200" indent="-457200">
              <a:lnSpc>
                <a:spcPct val="80000"/>
              </a:lnSpc>
              <a:buFontTx/>
              <a:buChar char="-"/>
            </a:pPr>
            <a:r>
              <a:rPr lang="es-ES" sz="2400" dirty="0" smtClean="0">
                <a:solidFill>
                  <a:schemeClr val="accent1"/>
                </a:solidFill>
                <a:latin typeface="Arial" pitchFamily="34" charset="0"/>
                <a:cs typeface="Arial" pitchFamily="34" charset="0"/>
              </a:rPr>
              <a:t>Estado </a:t>
            </a:r>
            <a:r>
              <a:rPr lang="es-ES" sz="2400" dirty="0">
                <a:solidFill>
                  <a:schemeClr val="accent1"/>
                </a:solidFill>
                <a:latin typeface="Arial" pitchFamily="34" charset="0"/>
                <a:cs typeface="Arial" pitchFamily="34" charset="0"/>
              </a:rPr>
              <a:t>como propietario y empresario (propiedad pública</a:t>
            </a:r>
            <a:r>
              <a:rPr lang="es-ES" sz="2400" dirty="0" smtClean="0">
                <a:solidFill>
                  <a:schemeClr val="accent1"/>
                </a:solidFill>
                <a:latin typeface="Arial" pitchFamily="34" charset="0"/>
                <a:cs typeface="Arial" pitchFamily="34" charset="0"/>
              </a:rPr>
              <a:t>).</a:t>
            </a:r>
          </a:p>
          <a:p>
            <a:pPr marL="457200" indent="-457200">
              <a:lnSpc>
                <a:spcPct val="80000"/>
              </a:lnSpc>
              <a:buFontTx/>
              <a:buChar char="-"/>
            </a:pPr>
            <a:endParaRPr lang="es-ES" sz="2400" dirty="0">
              <a:solidFill>
                <a:schemeClr val="accent1"/>
              </a:solidFill>
              <a:latin typeface="Arial" pitchFamily="34" charset="0"/>
              <a:cs typeface="Arial" pitchFamily="34" charset="0"/>
            </a:endParaRPr>
          </a:p>
          <a:p>
            <a:pPr marL="457200" indent="-457200">
              <a:lnSpc>
                <a:spcPct val="80000"/>
              </a:lnSpc>
              <a:buFontTx/>
              <a:buChar char="-"/>
            </a:pPr>
            <a:r>
              <a:rPr lang="es-ES" sz="2400" dirty="0" smtClean="0">
                <a:solidFill>
                  <a:schemeClr val="accent1"/>
                </a:solidFill>
                <a:latin typeface="Arial" pitchFamily="34" charset="0"/>
                <a:cs typeface="Arial" pitchFamily="34" charset="0"/>
              </a:rPr>
              <a:t>Pedidos </a:t>
            </a:r>
            <a:r>
              <a:rPr lang="es-ES" sz="2400" dirty="0">
                <a:solidFill>
                  <a:schemeClr val="accent1"/>
                </a:solidFill>
                <a:latin typeface="Arial" pitchFamily="34" charset="0"/>
                <a:cs typeface="Arial" pitchFamily="34" charset="0"/>
              </a:rPr>
              <a:t>y contratos estatales</a:t>
            </a:r>
            <a:r>
              <a:rPr lang="es-ES" sz="2400" dirty="0" smtClean="0">
                <a:solidFill>
                  <a:schemeClr val="accent1"/>
                </a:solidFill>
                <a:latin typeface="Arial" pitchFamily="34" charset="0"/>
                <a:cs typeface="Arial" pitchFamily="34" charset="0"/>
              </a:rPr>
              <a:t>.</a:t>
            </a:r>
          </a:p>
          <a:p>
            <a:pPr marL="457200" indent="-457200">
              <a:lnSpc>
                <a:spcPct val="80000"/>
              </a:lnSpc>
              <a:buFontTx/>
              <a:buChar char="-"/>
            </a:pPr>
            <a:endParaRPr lang="es-ES" sz="2400" dirty="0">
              <a:solidFill>
                <a:schemeClr val="accent1"/>
              </a:solidFill>
              <a:latin typeface="Arial" pitchFamily="34" charset="0"/>
              <a:cs typeface="Arial" pitchFamily="34" charset="0"/>
            </a:endParaRPr>
          </a:p>
          <a:p>
            <a:pPr>
              <a:lnSpc>
                <a:spcPct val="80000"/>
              </a:lnSpc>
            </a:pPr>
            <a:r>
              <a:rPr lang="es-ES" sz="2400" dirty="0" smtClean="0">
                <a:solidFill>
                  <a:schemeClr val="accent1"/>
                </a:solidFill>
                <a:latin typeface="Arial" pitchFamily="34" charset="0"/>
                <a:cs typeface="Arial" pitchFamily="34" charset="0"/>
              </a:rPr>
              <a:t>-    Regulación </a:t>
            </a:r>
            <a:r>
              <a:rPr lang="es-ES" sz="2400" dirty="0">
                <a:solidFill>
                  <a:schemeClr val="accent1"/>
                </a:solidFill>
                <a:latin typeface="Arial" pitchFamily="34" charset="0"/>
                <a:cs typeface="Arial" pitchFamily="34" charset="0"/>
              </a:rPr>
              <a:t>del presupuesto estatal</a:t>
            </a:r>
            <a:r>
              <a:rPr lang="es-ES_tradnl" sz="2400" dirty="0" smtClean="0">
                <a:solidFill>
                  <a:schemeClr val="accent1"/>
                </a:solidFill>
                <a:latin typeface="Arial" pitchFamily="34" charset="0"/>
                <a:cs typeface="Arial" pitchFamily="34" charset="0"/>
              </a:rPr>
              <a:t>.</a:t>
            </a:r>
          </a:p>
          <a:p>
            <a:pPr marL="457200" indent="-457200">
              <a:lnSpc>
                <a:spcPct val="80000"/>
              </a:lnSpc>
              <a:buFontTx/>
              <a:buChar char="-"/>
            </a:pPr>
            <a:endParaRPr lang="es-ES_tradnl" sz="2400" dirty="0">
              <a:solidFill>
                <a:schemeClr val="accent1"/>
              </a:solidFill>
              <a:latin typeface="Arial" pitchFamily="34" charset="0"/>
              <a:cs typeface="Arial" pitchFamily="34" charset="0"/>
            </a:endParaRPr>
          </a:p>
          <a:p>
            <a:pPr marL="457200" indent="-457200">
              <a:lnSpc>
                <a:spcPct val="80000"/>
              </a:lnSpc>
              <a:buFontTx/>
              <a:buChar char="-"/>
            </a:pPr>
            <a:r>
              <a:rPr lang="es-ES" sz="2400" dirty="0" smtClean="0">
                <a:solidFill>
                  <a:schemeClr val="accent1"/>
                </a:solidFill>
                <a:latin typeface="Arial" pitchFamily="34" charset="0"/>
                <a:cs typeface="Arial" pitchFamily="34" charset="0"/>
              </a:rPr>
              <a:t>Programación </a:t>
            </a:r>
            <a:r>
              <a:rPr lang="es-ES" sz="2400" dirty="0">
                <a:solidFill>
                  <a:schemeClr val="accent1"/>
                </a:solidFill>
                <a:latin typeface="Arial" pitchFamily="34" charset="0"/>
                <a:cs typeface="Arial" pitchFamily="34" charset="0"/>
              </a:rPr>
              <a:t>económica</a:t>
            </a:r>
            <a:r>
              <a:rPr lang="es-ES" sz="2400" dirty="0" smtClean="0">
                <a:solidFill>
                  <a:schemeClr val="accent1"/>
                </a:solidFill>
                <a:latin typeface="Arial" pitchFamily="34" charset="0"/>
                <a:cs typeface="Arial" pitchFamily="34" charset="0"/>
              </a:rPr>
              <a:t>.</a:t>
            </a:r>
          </a:p>
          <a:p>
            <a:pPr marL="457200" indent="-457200">
              <a:lnSpc>
                <a:spcPct val="80000"/>
              </a:lnSpc>
              <a:buFontTx/>
              <a:buChar char="-"/>
            </a:pPr>
            <a:endParaRPr lang="es-ES" sz="2400" dirty="0">
              <a:solidFill>
                <a:schemeClr val="accent1"/>
              </a:solidFill>
              <a:latin typeface="Arial" pitchFamily="34" charset="0"/>
              <a:cs typeface="Arial" pitchFamily="34" charset="0"/>
            </a:endParaRPr>
          </a:p>
          <a:p>
            <a:pPr marL="342900" indent="-342900">
              <a:lnSpc>
                <a:spcPct val="80000"/>
              </a:lnSpc>
              <a:buFontTx/>
              <a:buChar char="-"/>
            </a:pPr>
            <a:r>
              <a:rPr lang="es-ES" sz="2400" dirty="0" smtClean="0">
                <a:solidFill>
                  <a:schemeClr val="accent1"/>
                </a:solidFill>
                <a:latin typeface="Arial" pitchFamily="34" charset="0"/>
                <a:cs typeface="Arial" pitchFamily="34" charset="0"/>
              </a:rPr>
              <a:t> Política </a:t>
            </a:r>
            <a:r>
              <a:rPr lang="es-ES" sz="2400" dirty="0">
                <a:solidFill>
                  <a:schemeClr val="accent1"/>
                </a:solidFill>
                <a:latin typeface="Arial" pitchFamily="34" charset="0"/>
                <a:cs typeface="Arial" pitchFamily="34" charset="0"/>
              </a:rPr>
              <a:t>fiscal y tributaria.</a:t>
            </a:r>
            <a:r>
              <a:rPr lang="es-ES_tradnl" sz="2400" dirty="0">
                <a:solidFill>
                  <a:schemeClr val="accent1"/>
                </a:solidFill>
                <a:latin typeface="Arial" pitchFamily="34" charset="0"/>
                <a:cs typeface="Arial" pitchFamily="34" charset="0"/>
              </a:rPr>
              <a:t> </a:t>
            </a:r>
            <a:endParaRPr lang="es-ES_tradnl" sz="2400" dirty="0" smtClean="0">
              <a:solidFill>
                <a:schemeClr val="accent1"/>
              </a:solidFill>
              <a:latin typeface="Arial" pitchFamily="34" charset="0"/>
              <a:cs typeface="Arial" pitchFamily="34" charset="0"/>
            </a:endParaRPr>
          </a:p>
          <a:p>
            <a:pPr marL="342900" indent="-342900">
              <a:lnSpc>
                <a:spcPct val="80000"/>
              </a:lnSpc>
              <a:buFontTx/>
              <a:buChar char="-"/>
            </a:pPr>
            <a:endParaRPr lang="es-ES_tradnl" sz="2400" dirty="0">
              <a:solidFill>
                <a:schemeClr val="accent1"/>
              </a:solidFill>
              <a:latin typeface="Arial" pitchFamily="34" charset="0"/>
              <a:cs typeface="Arial" pitchFamily="34" charset="0"/>
            </a:endParaRPr>
          </a:p>
          <a:p>
            <a:pPr marL="342900" indent="-342900">
              <a:lnSpc>
                <a:spcPct val="80000"/>
              </a:lnSpc>
              <a:buFontTx/>
              <a:buChar char="-"/>
            </a:pPr>
            <a:r>
              <a:rPr lang="es-ES" sz="2400" dirty="0" smtClean="0">
                <a:solidFill>
                  <a:schemeClr val="accent1"/>
                </a:solidFill>
                <a:latin typeface="Arial" pitchFamily="34" charset="0"/>
                <a:cs typeface="Arial" pitchFamily="34" charset="0"/>
              </a:rPr>
              <a:t> Política </a:t>
            </a:r>
            <a:r>
              <a:rPr lang="es-ES" sz="2400" dirty="0">
                <a:solidFill>
                  <a:schemeClr val="accent1"/>
                </a:solidFill>
                <a:latin typeface="Arial" pitchFamily="34" charset="0"/>
                <a:cs typeface="Arial" pitchFamily="34" charset="0"/>
              </a:rPr>
              <a:t>monetaria – crediticia</a:t>
            </a:r>
            <a:r>
              <a:rPr lang="es-ES" sz="2400" dirty="0" smtClean="0">
                <a:solidFill>
                  <a:schemeClr val="accent1"/>
                </a:solidFill>
                <a:latin typeface="Arial" pitchFamily="34" charset="0"/>
                <a:cs typeface="Arial" pitchFamily="34" charset="0"/>
              </a:rPr>
              <a:t>.</a:t>
            </a:r>
          </a:p>
        </p:txBody>
      </p:sp>
      <p:sp>
        <p:nvSpPr>
          <p:cNvPr id="3" name="2 CuadroTexto"/>
          <p:cNvSpPr txBox="1"/>
          <p:nvPr/>
        </p:nvSpPr>
        <p:spPr>
          <a:xfrm>
            <a:off x="879713" y="620688"/>
            <a:ext cx="7128792" cy="1569660"/>
          </a:xfrm>
          <a:prstGeom prst="rect">
            <a:avLst/>
          </a:prstGeom>
          <a:noFill/>
        </p:spPr>
        <p:txBody>
          <a:bodyPr wrap="square" rtlCol="0">
            <a:spAutoFit/>
          </a:bodyPr>
          <a:lstStyle/>
          <a:p>
            <a:r>
              <a:rPr lang="es-ES" sz="3200" dirty="0">
                <a:solidFill>
                  <a:srgbClr val="FF0000"/>
                </a:solidFill>
                <a:latin typeface="Arial" pitchFamily="34" charset="0"/>
                <a:cs typeface="Arial" pitchFamily="34" charset="0"/>
              </a:rPr>
              <a:t>Formas de regulación monopolista </a:t>
            </a:r>
            <a:r>
              <a:rPr lang="es-ES" sz="3200" dirty="0" smtClean="0">
                <a:solidFill>
                  <a:srgbClr val="FF0000"/>
                </a:solidFill>
                <a:latin typeface="Arial" pitchFamily="34" charset="0"/>
                <a:cs typeface="Arial" pitchFamily="34" charset="0"/>
              </a:rPr>
              <a:t>estatal de la Economía.</a:t>
            </a:r>
            <a:r>
              <a:rPr lang="es-ES" sz="3200" dirty="0">
                <a:solidFill>
                  <a:srgbClr val="FF0000"/>
                </a:solidFill>
                <a:latin typeface="Arial" pitchFamily="34" charset="0"/>
                <a:cs typeface="Arial" pitchFamily="34" charset="0"/>
              </a:rPr>
              <a:t/>
            </a:r>
            <a:br>
              <a:rPr lang="es-ES" sz="3200" dirty="0">
                <a:solidFill>
                  <a:srgbClr val="FF0000"/>
                </a:solidFill>
                <a:latin typeface="Arial" pitchFamily="34" charset="0"/>
                <a:cs typeface="Arial" pitchFamily="34" charset="0"/>
              </a:rPr>
            </a:br>
            <a:endParaRPr lang="es-US" sz="32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33801448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1556792"/>
            <a:ext cx="7920880" cy="4524315"/>
          </a:xfrm>
          <a:prstGeom prst="rect">
            <a:avLst/>
          </a:prstGeom>
          <a:noFill/>
        </p:spPr>
        <p:txBody>
          <a:bodyPr wrap="square" rtlCol="0">
            <a:spAutoFit/>
          </a:bodyPr>
          <a:lstStyle/>
          <a:p>
            <a:pPr algn="just">
              <a:lnSpc>
                <a:spcPct val="80000"/>
              </a:lnSpc>
            </a:pPr>
            <a:r>
              <a:rPr lang="es-ES_tradnl" sz="2000" dirty="0" smtClean="0">
                <a:solidFill>
                  <a:schemeClr val="tx2"/>
                </a:solidFill>
                <a:latin typeface="Arial" pitchFamily="34" charset="0"/>
                <a:cs typeface="Arial" pitchFamily="34" charset="0"/>
              </a:rPr>
              <a:t>  El </a:t>
            </a:r>
            <a:r>
              <a:rPr lang="es-ES_tradnl" sz="2000" dirty="0">
                <a:solidFill>
                  <a:schemeClr val="tx2"/>
                </a:solidFill>
                <a:latin typeface="Arial" pitchFamily="34" charset="0"/>
                <a:cs typeface="Arial" pitchFamily="34" charset="0"/>
              </a:rPr>
              <a:t>imperialismo </a:t>
            </a:r>
            <a:r>
              <a:rPr lang="es-ES_tradnl" sz="2000" b="1" dirty="0">
                <a:solidFill>
                  <a:schemeClr val="tx2"/>
                </a:solidFill>
                <a:latin typeface="Arial" pitchFamily="34" charset="0"/>
                <a:cs typeface="Arial" pitchFamily="34" charset="0"/>
              </a:rPr>
              <a:t>no constituye un nuevo modo de producción</a:t>
            </a:r>
            <a:r>
              <a:rPr lang="es-ES_tradnl" sz="2000" dirty="0">
                <a:solidFill>
                  <a:schemeClr val="tx2"/>
                </a:solidFill>
                <a:latin typeface="Arial" pitchFamily="34" charset="0"/>
                <a:cs typeface="Arial" pitchFamily="34" charset="0"/>
              </a:rPr>
              <a:t>, es la fase superior y ultima del capitalismo caracterizada por el dominio de los monopolios, es una </a:t>
            </a:r>
            <a:r>
              <a:rPr lang="es-ES" sz="2000" dirty="0">
                <a:solidFill>
                  <a:schemeClr val="tx2"/>
                </a:solidFill>
                <a:latin typeface="Arial" pitchFamily="34" charset="0"/>
                <a:cs typeface="Arial" pitchFamily="34" charset="0"/>
              </a:rPr>
              <a:t>adaptación de las relaciones sociales de producción a un nivel más elevado de desarrollo de las fuerzas productivas, un nivel más alto de colectivización capitalista de la propiedad y de la dirección de las fuerzas productivas.</a:t>
            </a:r>
          </a:p>
          <a:p>
            <a:pPr algn="just">
              <a:lnSpc>
                <a:spcPct val="80000"/>
              </a:lnSpc>
              <a:buFont typeface="Wingdings" pitchFamily="2" charset="2"/>
              <a:buNone/>
            </a:pPr>
            <a:endParaRPr lang="es-ES" sz="2000" dirty="0">
              <a:solidFill>
                <a:schemeClr val="tx2"/>
              </a:solidFill>
              <a:latin typeface="Arial" pitchFamily="34" charset="0"/>
              <a:cs typeface="Arial" pitchFamily="34" charset="0"/>
            </a:endParaRPr>
          </a:p>
          <a:p>
            <a:pPr algn="just">
              <a:lnSpc>
                <a:spcPct val="80000"/>
              </a:lnSpc>
            </a:pPr>
            <a:r>
              <a:rPr lang="es-ES_tradnl" sz="2000" dirty="0" smtClean="0">
                <a:solidFill>
                  <a:schemeClr val="tx2"/>
                </a:solidFill>
                <a:latin typeface="Arial" pitchFamily="34" charset="0"/>
                <a:cs typeface="Arial" pitchFamily="34" charset="0"/>
              </a:rPr>
              <a:t>  El </a:t>
            </a:r>
            <a:r>
              <a:rPr lang="es-ES_tradnl" sz="2000" dirty="0">
                <a:solidFill>
                  <a:schemeClr val="tx2"/>
                </a:solidFill>
                <a:latin typeface="Arial" pitchFamily="34" charset="0"/>
                <a:cs typeface="Arial" pitchFamily="34" charset="0"/>
              </a:rPr>
              <a:t>imperialismo es </a:t>
            </a:r>
            <a:r>
              <a:rPr lang="es-ES" sz="2000" dirty="0">
                <a:solidFill>
                  <a:schemeClr val="tx2"/>
                </a:solidFill>
                <a:latin typeface="Arial" pitchFamily="34" charset="0"/>
                <a:cs typeface="Arial" pitchFamily="34" charset="0"/>
              </a:rPr>
              <a:t>un nuevo peldaño en la socialización de la producción capitalista, </a:t>
            </a:r>
            <a:r>
              <a:rPr lang="es-ES" sz="2000" b="1" dirty="0">
                <a:solidFill>
                  <a:schemeClr val="tx2"/>
                </a:solidFill>
                <a:latin typeface="Arial" pitchFamily="34" charset="0"/>
                <a:cs typeface="Arial" pitchFamily="34" charset="0"/>
              </a:rPr>
              <a:t>una forma superior de movimiento de la contradicción económica del capitalismo</a:t>
            </a:r>
            <a:r>
              <a:rPr lang="es-ES" sz="2000" dirty="0">
                <a:solidFill>
                  <a:schemeClr val="tx2"/>
                </a:solidFill>
                <a:latin typeface="Arial" pitchFamily="34" charset="0"/>
                <a:cs typeface="Arial" pitchFamily="34" charset="0"/>
              </a:rPr>
              <a:t>. </a:t>
            </a:r>
          </a:p>
          <a:p>
            <a:pPr algn="just">
              <a:lnSpc>
                <a:spcPct val="80000"/>
              </a:lnSpc>
              <a:buFont typeface="Wingdings" pitchFamily="2" charset="2"/>
              <a:buNone/>
            </a:pPr>
            <a:endParaRPr lang="es-ES_tradnl" sz="2000" dirty="0">
              <a:solidFill>
                <a:schemeClr val="tx2"/>
              </a:solidFill>
              <a:latin typeface="Arial" pitchFamily="34" charset="0"/>
              <a:cs typeface="Arial" pitchFamily="34" charset="0"/>
            </a:endParaRPr>
          </a:p>
          <a:p>
            <a:pPr algn="just">
              <a:lnSpc>
                <a:spcPct val="80000"/>
              </a:lnSpc>
            </a:pPr>
            <a:r>
              <a:rPr lang="es-ES_tradnl" sz="2000" dirty="0" smtClean="0">
                <a:solidFill>
                  <a:schemeClr val="tx2"/>
                </a:solidFill>
                <a:latin typeface="Arial" pitchFamily="34" charset="0"/>
                <a:cs typeface="Arial" pitchFamily="34" charset="0"/>
              </a:rPr>
              <a:t> Con </a:t>
            </a:r>
            <a:r>
              <a:rPr lang="es-ES_tradnl" sz="2000" dirty="0">
                <a:solidFill>
                  <a:schemeClr val="tx2"/>
                </a:solidFill>
                <a:latin typeface="Arial" pitchFamily="34" charset="0"/>
                <a:cs typeface="Arial" pitchFamily="34" charset="0"/>
              </a:rPr>
              <a:t>el tránsito a la nueva fase </a:t>
            </a:r>
            <a:r>
              <a:rPr lang="es-ES_tradnl" sz="2000" b="1" dirty="0">
                <a:solidFill>
                  <a:schemeClr val="tx2"/>
                </a:solidFill>
                <a:latin typeface="Arial" pitchFamily="34" charset="0"/>
                <a:cs typeface="Arial" pitchFamily="34" charset="0"/>
              </a:rPr>
              <a:t>cambió </a:t>
            </a:r>
            <a:r>
              <a:rPr lang="es-ES" sz="2000" b="1" dirty="0">
                <a:solidFill>
                  <a:schemeClr val="tx2"/>
                </a:solidFill>
                <a:latin typeface="Arial" pitchFamily="34" charset="0"/>
                <a:cs typeface="Arial" pitchFamily="34" charset="0"/>
              </a:rPr>
              <a:t>el mecanismo económico capitalista</a:t>
            </a:r>
            <a:r>
              <a:rPr lang="es-ES" sz="2000" dirty="0">
                <a:solidFill>
                  <a:schemeClr val="tx2"/>
                </a:solidFill>
                <a:latin typeface="Arial" pitchFamily="34" charset="0"/>
                <a:cs typeface="Arial" pitchFamily="34" charset="0"/>
              </a:rPr>
              <a:t>. En su propio desarrollo se transformó de regulación monopolista a regulación monopolista estatal.</a:t>
            </a:r>
          </a:p>
          <a:p>
            <a:pPr algn="just">
              <a:lnSpc>
                <a:spcPct val="80000"/>
              </a:lnSpc>
              <a:buFont typeface="Wingdings" pitchFamily="2" charset="2"/>
              <a:buNone/>
            </a:pPr>
            <a:endParaRPr lang="es-ES_tradnl" sz="2000" dirty="0">
              <a:solidFill>
                <a:srgbClr val="00B050"/>
              </a:solidFill>
              <a:latin typeface="Arial" pitchFamily="34" charset="0"/>
              <a:cs typeface="Arial" pitchFamily="34" charset="0"/>
            </a:endParaRPr>
          </a:p>
          <a:p>
            <a:pPr algn="just">
              <a:lnSpc>
                <a:spcPct val="80000"/>
              </a:lnSpc>
            </a:pPr>
            <a:r>
              <a:rPr lang="es-ES_tradnl" sz="2000" dirty="0" smtClean="0">
                <a:solidFill>
                  <a:srgbClr val="00B050"/>
                </a:solidFill>
                <a:latin typeface="Arial" pitchFamily="34" charset="0"/>
                <a:cs typeface="Arial" pitchFamily="34" charset="0"/>
              </a:rPr>
              <a:t>  </a:t>
            </a:r>
            <a:r>
              <a:rPr lang="es-ES_tradnl" sz="2000" dirty="0" smtClean="0">
                <a:solidFill>
                  <a:schemeClr val="tx2"/>
                </a:solidFill>
                <a:latin typeface="Arial" pitchFamily="34" charset="0"/>
                <a:cs typeface="Arial" pitchFamily="34" charset="0"/>
              </a:rPr>
              <a:t>El </a:t>
            </a:r>
            <a:r>
              <a:rPr lang="es-ES_tradnl" sz="2000" dirty="0">
                <a:solidFill>
                  <a:schemeClr val="tx2"/>
                </a:solidFill>
                <a:latin typeface="Arial" pitchFamily="34" charset="0"/>
                <a:cs typeface="Arial" pitchFamily="34" charset="0"/>
              </a:rPr>
              <a:t>capitalismo monopolista de estado es un nuevo </a:t>
            </a:r>
            <a:r>
              <a:rPr lang="es-ES_tradnl" sz="2000" dirty="0" smtClean="0">
                <a:solidFill>
                  <a:schemeClr val="tx2"/>
                </a:solidFill>
                <a:latin typeface="Arial" pitchFamily="34" charset="0"/>
                <a:cs typeface="Arial" pitchFamily="34" charset="0"/>
              </a:rPr>
              <a:t>peldaño</a:t>
            </a:r>
            <a:r>
              <a:rPr lang="es-ES_tradnl" sz="2000" dirty="0">
                <a:solidFill>
                  <a:schemeClr val="tx2"/>
                </a:solidFill>
                <a:latin typeface="Arial" pitchFamily="34" charset="0"/>
                <a:cs typeface="Arial" pitchFamily="34" charset="0"/>
              </a:rPr>
              <a:t> </a:t>
            </a:r>
            <a:r>
              <a:rPr lang="es-ES_tradnl" sz="2000" dirty="0" smtClean="0">
                <a:solidFill>
                  <a:schemeClr val="tx2"/>
                </a:solidFill>
                <a:latin typeface="Arial" pitchFamily="34" charset="0"/>
                <a:cs typeface="Arial" pitchFamily="34" charset="0"/>
              </a:rPr>
              <a:t>en el desarrollo del capitalismo monopolista, a su vez es la antesala de la Revolución socialista.</a:t>
            </a:r>
            <a:endParaRPr lang="es-US" sz="2000" dirty="0">
              <a:solidFill>
                <a:schemeClr val="tx2"/>
              </a:solidFill>
              <a:latin typeface="Arial" pitchFamily="34" charset="0"/>
              <a:cs typeface="Arial" pitchFamily="34" charset="0"/>
            </a:endParaRPr>
          </a:p>
        </p:txBody>
      </p:sp>
      <p:sp>
        <p:nvSpPr>
          <p:cNvPr id="3" name="2 CuadroTexto"/>
          <p:cNvSpPr txBox="1"/>
          <p:nvPr/>
        </p:nvSpPr>
        <p:spPr>
          <a:xfrm>
            <a:off x="1557806" y="710831"/>
            <a:ext cx="5040560" cy="523220"/>
          </a:xfrm>
          <a:prstGeom prst="rect">
            <a:avLst/>
          </a:prstGeom>
          <a:noFill/>
        </p:spPr>
        <p:txBody>
          <a:bodyPr wrap="square" rtlCol="0">
            <a:spAutoFit/>
          </a:bodyPr>
          <a:lstStyle/>
          <a:p>
            <a:pPr algn="ctr"/>
            <a:r>
              <a:rPr lang="es-US" sz="2800" dirty="0" smtClean="0">
                <a:solidFill>
                  <a:srgbClr val="FF0000"/>
                </a:solidFill>
                <a:latin typeface="Arial" pitchFamily="34" charset="0"/>
                <a:cs typeface="Arial" pitchFamily="34" charset="0"/>
              </a:rPr>
              <a:t>Conclusiones:</a:t>
            </a:r>
            <a:endParaRPr lang="es-US" sz="28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938874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602971" y="188640"/>
            <a:ext cx="5472608" cy="1354217"/>
          </a:xfrm>
          <a:prstGeom prst="rect">
            <a:avLst/>
          </a:prstGeom>
          <a:noFill/>
        </p:spPr>
        <p:txBody>
          <a:bodyPr wrap="square" rtlCol="0">
            <a:spAutoFit/>
          </a:bodyPr>
          <a:lstStyle/>
          <a:p>
            <a:endParaRPr lang="es-US" dirty="0" smtClean="0"/>
          </a:p>
          <a:p>
            <a:pPr algn="ctr"/>
            <a:r>
              <a:rPr lang="es-US" sz="3200" dirty="0" smtClean="0">
                <a:solidFill>
                  <a:schemeClr val="accent1"/>
                </a:solidFill>
                <a:latin typeface="Arial" pitchFamily="34" charset="0"/>
                <a:cs typeface="Arial" pitchFamily="34" charset="0"/>
              </a:rPr>
              <a:t>Resumen de la conferencia anterior.</a:t>
            </a:r>
            <a:endParaRPr lang="es-US" sz="3200" dirty="0">
              <a:solidFill>
                <a:schemeClr val="accent1"/>
              </a:solidFill>
              <a:latin typeface="Arial" pitchFamily="34" charset="0"/>
              <a:cs typeface="Arial" pitchFamily="34" charset="0"/>
            </a:endParaRPr>
          </a:p>
        </p:txBody>
      </p:sp>
      <p:sp>
        <p:nvSpPr>
          <p:cNvPr id="3" name="2 CuadroTexto"/>
          <p:cNvSpPr txBox="1"/>
          <p:nvPr/>
        </p:nvSpPr>
        <p:spPr>
          <a:xfrm>
            <a:off x="827584" y="1581794"/>
            <a:ext cx="7632847" cy="4524315"/>
          </a:xfrm>
          <a:prstGeom prst="rect">
            <a:avLst/>
          </a:prstGeom>
          <a:noFill/>
        </p:spPr>
        <p:txBody>
          <a:bodyPr wrap="square" rtlCol="0">
            <a:spAutoFit/>
          </a:bodyPr>
          <a:lstStyle/>
          <a:p>
            <a:pPr marL="285750" indent="-285750">
              <a:buFont typeface="Wingdings" pitchFamily="2" charset="2"/>
              <a:buChar char="ü"/>
            </a:pPr>
            <a:r>
              <a:rPr lang="es-US" sz="2400" dirty="0" smtClean="0">
                <a:latin typeface="Arial" pitchFamily="34" charset="0"/>
                <a:cs typeface="Arial" pitchFamily="34" charset="0"/>
              </a:rPr>
              <a:t> </a:t>
            </a:r>
            <a:r>
              <a:rPr lang="es-US" sz="2400" dirty="0" smtClean="0">
                <a:solidFill>
                  <a:schemeClr val="accent1"/>
                </a:solidFill>
                <a:latin typeface="Arial" pitchFamily="34" charset="0"/>
                <a:cs typeface="Arial" pitchFamily="34" charset="0"/>
              </a:rPr>
              <a:t>Los monopolios </a:t>
            </a:r>
            <a:r>
              <a:rPr lang="es-US" sz="2400" dirty="0" smtClean="0">
                <a:solidFill>
                  <a:srgbClr val="FF0000"/>
                </a:solidFill>
                <a:latin typeface="Arial" pitchFamily="34" charset="0"/>
                <a:cs typeface="Arial" pitchFamily="34" charset="0"/>
              </a:rPr>
              <a:t>constituyen la esencia del Imperialismo.</a:t>
            </a:r>
          </a:p>
          <a:p>
            <a:pPr marL="285750" indent="-285750">
              <a:buFont typeface="Wingdings" pitchFamily="2" charset="2"/>
              <a:buChar char="ü"/>
            </a:pPr>
            <a:r>
              <a:rPr lang="es-US" sz="2400" dirty="0" smtClean="0">
                <a:solidFill>
                  <a:srgbClr val="FF0000"/>
                </a:solidFill>
                <a:latin typeface="Arial" pitchFamily="34" charset="0"/>
                <a:cs typeface="Arial" pitchFamily="34" charset="0"/>
              </a:rPr>
              <a:t> Estos surgen como resultado de la competencia – causa. ¿Qué  pasa con ella al aparecer los monopolios?</a:t>
            </a:r>
          </a:p>
          <a:p>
            <a:pPr marL="285750" indent="-285750">
              <a:buFont typeface="Wingdings" pitchFamily="2" charset="2"/>
              <a:buChar char="ü"/>
            </a:pPr>
            <a:r>
              <a:rPr lang="es-US" sz="2400" dirty="0">
                <a:solidFill>
                  <a:srgbClr val="FF0000"/>
                </a:solidFill>
                <a:latin typeface="Arial" pitchFamily="34" charset="0"/>
                <a:cs typeface="Arial" pitchFamily="34" charset="0"/>
              </a:rPr>
              <a:t> </a:t>
            </a:r>
            <a:r>
              <a:rPr lang="es-US" sz="2400" dirty="0" smtClean="0">
                <a:solidFill>
                  <a:srgbClr val="FF0000"/>
                </a:solidFill>
                <a:latin typeface="Arial" pitchFamily="34" charset="0"/>
                <a:cs typeface="Arial" pitchFamily="34" charset="0"/>
              </a:rPr>
              <a:t>La base material de su surgimiento es la concentración de la producción y el capital.</a:t>
            </a:r>
          </a:p>
          <a:p>
            <a:pPr marL="285750" indent="-285750">
              <a:buFont typeface="Wingdings" pitchFamily="2" charset="2"/>
              <a:buChar char="ü"/>
            </a:pPr>
            <a:r>
              <a:rPr lang="es-US" sz="2400" dirty="0">
                <a:solidFill>
                  <a:srgbClr val="FF0000"/>
                </a:solidFill>
                <a:latin typeface="Arial" pitchFamily="34" charset="0"/>
                <a:cs typeface="Arial" pitchFamily="34" charset="0"/>
              </a:rPr>
              <a:t> </a:t>
            </a:r>
            <a:r>
              <a:rPr lang="es-US" sz="2400" dirty="0" smtClean="0">
                <a:solidFill>
                  <a:srgbClr val="FF0000"/>
                </a:solidFill>
                <a:latin typeface="Arial" pitchFamily="34" charset="0"/>
                <a:cs typeface="Arial" pitchFamily="34" charset="0"/>
              </a:rPr>
              <a:t>Juegan un papel determinante en el capitalismo contemporáneo – monopolista ¿por qué?.</a:t>
            </a:r>
          </a:p>
          <a:p>
            <a:pPr marL="285750" indent="-285750">
              <a:buFont typeface="Wingdings" pitchFamily="2" charset="2"/>
              <a:buChar char="ü"/>
            </a:pPr>
            <a:r>
              <a:rPr lang="es-US" sz="2400" dirty="0">
                <a:solidFill>
                  <a:srgbClr val="FF0000"/>
                </a:solidFill>
                <a:latin typeface="Arial" pitchFamily="34" charset="0"/>
                <a:cs typeface="Arial" pitchFamily="34" charset="0"/>
              </a:rPr>
              <a:t> </a:t>
            </a:r>
            <a:r>
              <a:rPr lang="es-US" sz="2400" dirty="0" smtClean="0">
                <a:solidFill>
                  <a:srgbClr val="FF0000"/>
                </a:solidFill>
                <a:latin typeface="Arial" pitchFamily="34" charset="0"/>
                <a:cs typeface="Arial" pitchFamily="34" charset="0"/>
              </a:rPr>
              <a:t>Aunque la dominación de los monopolios representa la esencia de esta fase, es necesario analizar los demás rasgos económicos ¿cuáles?</a:t>
            </a:r>
            <a:endParaRPr lang="es-US" sz="24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39787996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403648" y="764704"/>
            <a:ext cx="525658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2800" dirty="0" smtClean="0">
                <a:latin typeface="Arial" pitchFamily="34" charset="0"/>
                <a:cs typeface="Arial" pitchFamily="34" charset="0"/>
              </a:rPr>
              <a:t>Continuación del resumen.</a:t>
            </a:r>
            <a:endParaRPr lang="es-US" sz="2800" dirty="0">
              <a:latin typeface="Arial" pitchFamily="34" charset="0"/>
              <a:cs typeface="Arial" pitchFamily="34" charset="0"/>
            </a:endParaRPr>
          </a:p>
        </p:txBody>
      </p:sp>
      <p:sp>
        <p:nvSpPr>
          <p:cNvPr id="3" name="2 CuadroTexto"/>
          <p:cNvSpPr txBox="1"/>
          <p:nvPr/>
        </p:nvSpPr>
        <p:spPr>
          <a:xfrm>
            <a:off x="688707" y="1340768"/>
            <a:ext cx="7704856" cy="4524315"/>
          </a:xfrm>
          <a:prstGeom prst="rect">
            <a:avLst/>
          </a:prstGeom>
          <a:solidFill>
            <a:srgbClr val="FFFF00"/>
          </a:solidFill>
        </p:spPr>
        <p:txBody>
          <a:bodyPr wrap="square" rtlCol="0">
            <a:spAutoFit/>
          </a:bodyPr>
          <a:lstStyle/>
          <a:p>
            <a:pPr marL="285750" indent="-285750">
              <a:buFont typeface="Wingdings" pitchFamily="2" charset="2"/>
              <a:buChar char="ü"/>
            </a:pPr>
            <a:r>
              <a:rPr lang="es-US" dirty="0" smtClean="0">
                <a:solidFill>
                  <a:schemeClr val="accent1"/>
                </a:solidFill>
              </a:rPr>
              <a:t> </a:t>
            </a:r>
            <a:r>
              <a:rPr lang="es-US" sz="2400" dirty="0" smtClean="0">
                <a:solidFill>
                  <a:srgbClr val="002060"/>
                </a:solidFill>
                <a:latin typeface="Arial" pitchFamily="34" charset="0"/>
                <a:cs typeface="Arial" pitchFamily="34" charset="0"/>
              </a:rPr>
              <a:t>Que la concentración de la producción lleva a la concentración del capital y la formación de monopolios en el sector bancario.</a:t>
            </a:r>
          </a:p>
          <a:p>
            <a:pPr marL="285750" indent="-285750">
              <a:buFont typeface="Wingdings" pitchFamily="2" charset="2"/>
              <a:buChar char="ü"/>
            </a:pPr>
            <a:r>
              <a:rPr lang="es-US" sz="2400" dirty="0">
                <a:solidFill>
                  <a:srgbClr val="002060"/>
                </a:solidFill>
                <a:latin typeface="Arial" pitchFamily="34" charset="0"/>
                <a:cs typeface="Arial" pitchFamily="34" charset="0"/>
              </a:rPr>
              <a:t> </a:t>
            </a:r>
            <a:r>
              <a:rPr lang="es-US" sz="2400" dirty="0" smtClean="0">
                <a:solidFill>
                  <a:srgbClr val="002060"/>
                </a:solidFill>
                <a:latin typeface="Arial" pitchFamily="34" charset="0"/>
                <a:cs typeface="Arial" pitchFamily="34" charset="0"/>
              </a:rPr>
              <a:t>Con el desarrollo de los monopolios surge la necesidad de la unión del capital bancario con el industrial y a la formación del capital financiero. Sus características.</a:t>
            </a:r>
          </a:p>
          <a:p>
            <a:pPr marL="285750" indent="-285750">
              <a:buFont typeface="Wingdings" pitchFamily="2" charset="2"/>
              <a:buChar char="ü"/>
            </a:pPr>
            <a:r>
              <a:rPr lang="es-US" sz="2400" dirty="0" smtClean="0">
                <a:solidFill>
                  <a:srgbClr val="002060"/>
                </a:solidFill>
                <a:latin typeface="Arial" pitchFamily="34" charset="0"/>
                <a:cs typeface="Arial" pitchFamily="34" charset="0"/>
              </a:rPr>
              <a:t>La Oligarquía financiera y sus mecanismos de dominación.</a:t>
            </a:r>
          </a:p>
          <a:p>
            <a:pPr marL="285750" indent="-285750">
              <a:buFont typeface="Wingdings" pitchFamily="2" charset="2"/>
              <a:buChar char="ü"/>
            </a:pPr>
            <a:r>
              <a:rPr lang="es-US" sz="2400" dirty="0">
                <a:solidFill>
                  <a:srgbClr val="002060"/>
                </a:solidFill>
                <a:latin typeface="Arial" pitchFamily="34" charset="0"/>
                <a:cs typeface="Arial" pitchFamily="34" charset="0"/>
              </a:rPr>
              <a:t> </a:t>
            </a:r>
            <a:r>
              <a:rPr lang="es-US" sz="2400" dirty="0" smtClean="0">
                <a:solidFill>
                  <a:srgbClr val="002060"/>
                </a:solidFill>
                <a:latin typeface="Arial" pitchFamily="34" charset="0"/>
                <a:cs typeface="Arial" pitchFamily="34" charset="0"/>
              </a:rPr>
              <a:t>Los grupos financieros – forma de organización y existencia de los grupos financieros – forma superior de dominación del capital </a:t>
            </a:r>
            <a:r>
              <a:rPr lang="es-US" sz="2400" dirty="0" err="1" smtClean="0">
                <a:solidFill>
                  <a:srgbClr val="002060"/>
                </a:solidFill>
                <a:latin typeface="Arial" pitchFamily="34" charset="0"/>
                <a:cs typeface="Arial" pitchFamily="34" charset="0"/>
              </a:rPr>
              <a:t>finaciero</a:t>
            </a:r>
            <a:r>
              <a:rPr lang="es-US" sz="2400" dirty="0" smtClean="0">
                <a:solidFill>
                  <a:schemeClr val="accent1"/>
                </a:solidFill>
                <a:latin typeface="Arial" pitchFamily="34" charset="0"/>
                <a:cs typeface="Arial" pitchFamily="34" charset="0"/>
              </a:rPr>
              <a:t>.</a:t>
            </a:r>
            <a:endParaRPr lang="es-US" sz="2400" dirty="0">
              <a:solidFill>
                <a:schemeClr val="accent1"/>
              </a:solidFill>
              <a:latin typeface="Arial" pitchFamily="34" charset="0"/>
              <a:cs typeface="Arial" pitchFamily="34" charset="0"/>
            </a:endParaRPr>
          </a:p>
        </p:txBody>
      </p:sp>
    </p:spTree>
    <p:extLst>
      <p:ext uri="{BB962C8B-B14F-4D97-AF65-F5344CB8AC3E}">
        <p14:creationId xmlns:p14="http://schemas.microsoft.com/office/powerpoint/2010/main" val="30754396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835696" y="620688"/>
            <a:ext cx="5112568" cy="523220"/>
          </a:xfrm>
          <a:prstGeom prst="rect">
            <a:avLst/>
          </a:prstGeom>
          <a:solidFill>
            <a:schemeClr val="accent1"/>
          </a:solidFill>
        </p:spPr>
        <p:txBody>
          <a:bodyPr wrap="square" rtlCol="0">
            <a:spAutoFit/>
          </a:bodyPr>
          <a:lstStyle/>
          <a:p>
            <a:r>
              <a:rPr lang="es-US" sz="2800" dirty="0" smtClean="0">
                <a:solidFill>
                  <a:schemeClr val="bg2"/>
                </a:solidFill>
                <a:latin typeface="Arial" pitchFamily="34" charset="0"/>
                <a:cs typeface="Arial" pitchFamily="34" charset="0"/>
              </a:rPr>
              <a:t>Resumen – Continuación</a:t>
            </a:r>
            <a:r>
              <a:rPr lang="es-US" sz="2800" dirty="0" smtClean="0">
                <a:latin typeface="Arial" pitchFamily="34" charset="0"/>
                <a:cs typeface="Arial" pitchFamily="34" charset="0"/>
              </a:rPr>
              <a:t>.</a:t>
            </a:r>
            <a:endParaRPr lang="es-US" sz="2800" dirty="0">
              <a:latin typeface="Arial" pitchFamily="34" charset="0"/>
              <a:cs typeface="Arial" pitchFamily="34" charset="0"/>
            </a:endParaRPr>
          </a:p>
        </p:txBody>
      </p:sp>
      <p:sp>
        <p:nvSpPr>
          <p:cNvPr id="3" name="2 CuadroTexto"/>
          <p:cNvSpPr txBox="1"/>
          <p:nvPr/>
        </p:nvSpPr>
        <p:spPr>
          <a:xfrm>
            <a:off x="666935" y="1340768"/>
            <a:ext cx="7632848" cy="4524315"/>
          </a:xfrm>
          <a:prstGeom prst="rect">
            <a:avLst/>
          </a:prstGeom>
          <a:noFill/>
        </p:spPr>
        <p:txBody>
          <a:bodyPr wrap="square" rtlCol="0">
            <a:spAutoFit/>
          </a:bodyPr>
          <a:lstStyle/>
          <a:p>
            <a:pPr marL="285750" indent="-285750">
              <a:buFont typeface="Wingdings" pitchFamily="2" charset="2"/>
              <a:buChar char="ü"/>
            </a:pPr>
            <a:r>
              <a:rPr lang="es-US" sz="2400" dirty="0" smtClean="0">
                <a:solidFill>
                  <a:srgbClr val="FF0000"/>
                </a:solidFill>
                <a:latin typeface="Arial" pitchFamily="34" charset="0"/>
                <a:cs typeface="Arial" pitchFamily="34" charset="0"/>
              </a:rPr>
              <a:t>Los monopolios para afianzar su dominación económica necesitan de la protección y respaldo del Estado, así surge el Capitalismo Monopolista de Estado. </a:t>
            </a:r>
          </a:p>
          <a:p>
            <a:pPr marL="285750" indent="-285750">
              <a:buFont typeface="Wingdings" pitchFamily="2" charset="2"/>
              <a:buChar char="ü"/>
            </a:pPr>
            <a:r>
              <a:rPr lang="es-US" sz="2400" dirty="0" smtClean="0">
                <a:solidFill>
                  <a:srgbClr val="FF0000"/>
                </a:solidFill>
                <a:latin typeface="Arial" pitchFamily="34" charset="0"/>
                <a:cs typeface="Arial" pitchFamily="34" charset="0"/>
              </a:rPr>
              <a:t>Causa de su surgimiento – agudización de todas las contradicciones.</a:t>
            </a:r>
          </a:p>
          <a:p>
            <a:pPr marL="285750" indent="-285750">
              <a:buFont typeface="Wingdings" pitchFamily="2" charset="2"/>
              <a:buChar char="ü"/>
            </a:pPr>
            <a:r>
              <a:rPr lang="es-US" sz="2400" dirty="0" smtClean="0">
                <a:solidFill>
                  <a:srgbClr val="FF0000"/>
                </a:solidFill>
                <a:latin typeface="Arial" pitchFamily="34" charset="0"/>
                <a:cs typeface="Arial" pitchFamily="34" charset="0"/>
              </a:rPr>
              <a:t>Su esencia – sus objetivos y como lograrlos.</a:t>
            </a:r>
          </a:p>
          <a:p>
            <a:pPr marL="285750" indent="-285750">
              <a:buFont typeface="Wingdings" pitchFamily="2" charset="2"/>
              <a:buChar char="ü"/>
            </a:pPr>
            <a:r>
              <a:rPr lang="es-US" sz="2400" dirty="0" smtClean="0">
                <a:solidFill>
                  <a:srgbClr val="FF0000"/>
                </a:solidFill>
                <a:latin typeface="Arial" pitchFamily="34" charset="0"/>
                <a:cs typeface="Arial" pitchFamily="34" charset="0"/>
              </a:rPr>
              <a:t>Factores que contribuyen a su desarrollo.</a:t>
            </a:r>
          </a:p>
          <a:p>
            <a:pPr marL="285750" indent="-285750">
              <a:buFont typeface="Wingdings" pitchFamily="2" charset="2"/>
              <a:buChar char="ü"/>
            </a:pPr>
            <a:r>
              <a:rPr lang="es-US" sz="2400" dirty="0" smtClean="0">
                <a:solidFill>
                  <a:srgbClr val="FF0000"/>
                </a:solidFill>
                <a:latin typeface="Arial" pitchFamily="34" charset="0"/>
                <a:cs typeface="Arial" pitchFamily="34" charset="0"/>
              </a:rPr>
              <a:t>El CME como antesala del socialismo.</a:t>
            </a:r>
          </a:p>
          <a:p>
            <a:pPr marL="285750" indent="-285750">
              <a:buFont typeface="Wingdings" pitchFamily="2" charset="2"/>
              <a:buChar char="ü"/>
            </a:pPr>
            <a:r>
              <a:rPr lang="es-US" sz="2400" dirty="0" smtClean="0">
                <a:solidFill>
                  <a:srgbClr val="FF0000"/>
                </a:solidFill>
                <a:latin typeface="Arial" pitchFamily="34" charset="0"/>
                <a:cs typeface="Arial" pitchFamily="34" charset="0"/>
              </a:rPr>
              <a:t>Necesidad de la intervención del Estado en la economía y sus mecanismos de regulación macroeconómicos.</a:t>
            </a:r>
            <a:endParaRPr lang="es-US" sz="24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1374842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966731" y="764704"/>
            <a:ext cx="7560840" cy="5139869"/>
          </a:xfrm>
          <a:prstGeom prst="rect">
            <a:avLst/>
          </a:prstGeom>
          <a:noFill/>
        </p:spPr>
        <p:txBody>
          <a:bodyPr wrap="square" rtlCol="0">
            <a:spAutoFit/>
          </a:bodyPr>
          <a:lstStyle/>
          <a:p>
            <a:r>
              <a:rPr lang="es-US" sz="2800" dirty="0" smtClean="0">
                <a:latin typeface="Arial" pitchFamily="34" charset="0"/>
                <a:cs typeface="Arial" pitchFamily="34" charset="0"/>
              </a:rPr>
              <a:t>  Hasta aquí hemos visto la </a:t>
            </a:r>
            <a:r>
              <a:rPr lang="es-US" sz="2800" dirty="0" smtClean="0">
                <a:solidFill>
                  <a:srgbClr val="FF0000"/>
                </a:solidFill>
                <a:latin typeface="Arial" pitchFamily="34" charset="0"/>
                <a:cs typeface="Arial" pitchFamily="34" charset="0"/>
              </a:rPr>
              <a:t>dominación económica y política de los monopolios </a:t>
            </a:r>
            <a:r>
              <a:rPr lang="es-US" sz="2800" dirty="0" smtClean="0">
                <a:latin typeface="Arial" pitchFamily="34" charset="0"/>
                <a:cs typeface="Arial" pitchFamily="34" charset="0"/>
              </a:rPr>
              <a:t>dentro de las principales potencias imperialistas.</a:t>
            </a:r>
          </a:p>
          <a:p>
            <a:endParaRPr lang="es-US" sz="2800" dirty="0" smtClean="0">
              <a:latin typeface="Arial" pitchFamily="34" charset="0"/>
              <a:cs typeface="Arial" pitchFamily="34" charset="0"/>
            </a:endParaRPr>
          </a:p>
          <a:p>
            <a:r>
              <a:rPr lang="es-US" sz="2400" dirty="0" smtClean="0">
                <a:latin typeface="Arial" pitchFamily="34" charset="0"/>
                <a:cs typeface="Arial" pitchFamily="34" charset="0"/>
              </a:rPr>
              <a:t>   A partir del dominio del mercado interno de los países de origen, los monopolios se lanzan a la dominación de mercados externos, como vía para maximizar sus beneficios.</a:t>
            </a:r>
          </a:p>
          <a:p>
            <a:endParaRPr lang="es-US" sz="2400" dirty="0">
              <a:latin typeface="Arial" pitchFamily="34" charset="0"/>
              <a:cs typeface="Arial" pitchFamily="34" charset="0"/>
            </a:endParaRPr>
          </a:p>
          <a:p>
            <a:r>
              <a:rPr lang="es-US" sz="2400" dirty="0" smtClean="0">
                <a:latin typeface="Arial" pitchFamily="34" charset="0"/>
                <a:cs typeface="Arial" pitchFamily="34" charset="0"/>
              </a:rPr>
              <a:t> Este proceso de expansión de los monopolios se realiza a través de la exportación de capitales y el reparto económico del mundo entre las asociaciones monopolistas. Rasgos que analizaremos ahora.</a:t>
            </a:r>
            <a:endParaRPr lang="es-US" sz="2400" dirty="0">
              <a:latin typeface="Arial" pitchFamily="34" charset="0"/>
              <a:cs typeface="Arial" pitchFamily="34" charset="0"/>
            </a:endParaRPr>
          </a:p>
        </p:txBody>
      </p:sp>
    </p:spTree>
    <p:extLst>
      <p:ext uri="{BB962C8B-B14F-4D97-AF65-F5344CB8AC3E}">
        <p14:creationId xmlns:p14="http://schemas.microsoft.com/office/powerpoint/2010/main" val="1118685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484784"/>
            <a:ext cx="8517632" cy="4533136"/>
          </a:xfrm>
        </p:spPr>
        <p:txBody>
          <a:bodyPr>
            <a:noAutofit/>
          </a:bodyPr>
          <a:lstStyle/>
          <a:p>
            <a:pPr marL="342900" indent="-342900" algn="just">
              <a:buFontTx/>
              <a:buChar char="•"/>
              <a:tabLst>
                <a:tab pos="904875" algn="l"/>
              </a:tabLst>
            </a:pPr>
            <a:r>
              <a:rPr lang="es-ES" sz="2400" dirty="0">
                <a:latin typeface="Arial" pitchFamily="34" charset="0"/>
                <a:cs typeface="Arial" pitchFamily="34" charset="0"/>
              </a:rPr>
              <a:t>Colectivo de autores, Lecciones </a:t>
            </a:r>
            <a:r>
              <a:rPr lang="es-ES" sz="2400">
                <a:latin typeface="Arial" pitchFamily="34" charset="0"/>
                <a:cs typeface="Arial" pitchFamily="34" charset="0"/>
              </a:rPr>
              <a:t>de </a:t>
            </a:r>
            <a:r>
              <a:rPr lang="es-ES" sz="2400" smtClean="0">
                <a:latin typeface="Arial" pitchFamily="34" charset="0"/>
                <a:cs typeface="Arial" pitchFamily="34" charset="0"/>
              </a:rPr>
              <a:t>Economía </a:t>
            </a:r>
            <a:r>
              <a:rPr lang="es-ES" sz="2400" dirty="0">
                <a:latin typeface="Arial" pitchFamily="34" charset="0"/>
                <a:cs typeface="Arial" pitchFamily="34" charset="0"/>
              </a:rPr>
              <a:t>P</a:t>
            </a:r>
            <a:r>
              <a:rPr lang="es-ES" sz="2400" smtClean="0">
                <a:latin typeface="Arial" pitchFamily="34" charset="0"/>
                <a:cs typeface="Arial" pitchFamily="34" charset="0"/>
              </a:rPr>
              <a:t>olítica </a:t>
            </a:r>
            <a:r>
              <a:rPr lang="es-ES" sz="2400">
                <a:latin typeface="Arial" pitchFamily="34" charset="0"/>
                <a:cs typeface="Arial" pitchFamily="34" charset="0"/>
              </a:rPr>
              <a:t>del </a:t>
            </a:r>
            <a:r>
              <a:rPr lang="es-ES" sz="2400" smtClean="0">
                <a:latin typeface="Arial" pitchFamily="34" charset="0"/>
                <a:cs typeface="Arial" pitchFamily="34" charset="0"/>
              </a:rPr>
              <a:t>Capitalismo</a:t>
            </a:r>
            <a:r>
              <a:rPr lang="es-ES" sz="2400" dirty="0">
                <a:latin typeface="Arial" pitchFamily="34" charset="0"/>
                <a:cs typeface="Arial" pitchFamily="34" charset="0"/>
              </a:rPr>
              <a:t>, Tomo </a:t>
            </a:r>
            <a:r>
              <a:rPr lang="es-ES" sz="2400" dirty="0" smtClean="0">
                <a:latin typeface="Arial" pitchFamily="34" charset="0"/>
                <a:cs typeface="Arial" pitchFamily="34" charset="0"/>
              </a:rPr>
              <a:t>2. </a:t>
            </a:r>
            <a:r>
              <a:rPr lang="es-ES" sz="2400" dirty="0">
                <a:latin typeface="Arial" pitchFamily="34" charset="0"/>
                <a:cs typeface="Arial" pitchFamily="34" charset="0"/>
              </a:rPr>
              <a:t>1ra parte, capítulos </a:t>
            </a:r>
            <a:r>
              <a:rPr lang="es-ES" sz="2400" dirty="0" smtClean="0">
                <a:latin typeface="Arial" pitchFamily="34" charset="0"/>
                <a:cs typeface="Arial" pitchFamily="34" charset="0"/>
              </a:rPr>
              <a:t>12-13 </a:t>
            </a:r>
            <a:r>
              <a:rPr lang="es-ES" sz="2400" dirty="0">
                <a:latin typeface="Arial" pitchFamily="34" charset="0"/>
                <a:cs typeface="Arial" pitchFamily="34" charset="0"/>
              </a:rPr>
              <a:t>, </a:t>
            </a:r>
            <a:r>
              <a:rPr lang="es-ES" sz="2400" dirty="0" smtClean="0">
                <a:latin typeface="Arial" pitchFamily="34" charset="0"/>
                <a:cs typeface="Arial" pitchFamily="34" charset="0"/>
              </a:rPr>
              <a:t>pp.7- 42,  </a:t>
            </a:r>
            <a:r>
              <a:rPr lang="es-ES" sz="2400" dirty="0">
                <a:latin typeface="Arial" pitchFamily="34" charset="0"/>
                <a:cs typeface="Arial" pitchFamily="34" charset="0"/>
              </a:rPr>
              <a:t>y capítulos </a:t>
            </a:r>
            <a:r>
              <a:rPr lang="es-ES" sz="2400" dirty="0" smtClean="0">
                <a:latin typeface="Arial" pitchFamily="34" charset="0"/>
                <a:cs typeface="Arial" pitchFamily="34" charset="0"/>
              </a:rPr>
              <a:t>15 - 16, </a:t>
            </a:r>
            <a:r>
              <a:rPr lang="es-ES" sz="2400" dirty="0">
                <a:latin typeface="Arial" pitchFamily="34" charset="0"/>
                <a:cs typeface="Arial" pitchFamily="34" charset="0"/>
              </a:rPr>
              <a:t>pp. </a:t>
            </a:r>
            <a:r>
              <a:rPr lang="es-ES" sz="2400" dirty="0" smtClean="0">
                <a:latin typeface="Arial" pitchFamily="34" charset="0"/>
                <a:cs typeface="Arial" pitchFamily="34" charset="0"/>
              </a:rPr>
              <a:t>129 – 169.</a:t>
            </a:r>
          </a:p>
          <a:p>
            <a:pPr marL="342900" indent="-342900" algn="just">
              <a:buFontTx/>
              <a:buChar char="•"/>
              <a:tabLst>
                <a:tab pos="904875" algn="l"/>
              </a:tabLst>
            </a:pPr>
            <a:endParaRPr lang="es-ES_tradnl" sz="2400" dirty="0">
              <a:latin typeface="Arial" pitchFamily="34" charset="0"/>
              <a:cs typeface="Arial" pitchFamily="34" charset="0"/>
            </a:endParaRPr>
          </a:p>
          <a:p>
            <a:pPr marL="342900" indent="-342900" algn="just">
              <a:buFontTx/>
              <a:buChar char="•"/>
              <a:tabLst>
                <a:tab pos="904875" algn="l"/>
              </a:tabLst>
            </a:pPr>
            <a:r>
              <a:rPr lang="es-ES" sz="2400" dirty="0" smtClean="0">
                <a:latin typeface="Arial" pitchFamily="34" charset="0"/>
                <a:cs typeface="Arial" pitchFamily="34" charset="0"/>
              </a:rPr>
              <a:t>Del </a:t>
            </a:r>
            <a:r>
              <a:rPr lang="es-ES" sz="2400" dirty="0">
                <a:latin typeface="Arial" pitchFamily="34" charset="0"/>
                <a:cs typeface="Arial" pitchFamily="34" charset="0"/>
              </a:rPr>
              <a:t>Llano, El imperialismo: capitalismo monopolista, capítulos 1 – 5 , pp. 39-42, capítulo 6, pp. 245 – 285 y capítulo 8, pp. 307 – 384</a:t>
            </a:r>
            <a:r>
              <a:rPr lang="es-ES" sz="2400" dirty="0" smtClean="0">
                <a:latin typeface="Arial" pitchFamily="34" charset="0"/>
                <a:cs typeface="Arial" pitchFamily="34" charset="0"/>
              </a:rPr>
              <a:t>.</a:t>
            </a:r>
          </a:p>
          <a:p>
            <a:pPr marL="342900" indent="-342900" algn="just">
              <a:buFontTx/>
              <a:buChar char="•"/>
              <a:tabLst>
                <a:tab pos="904875" algn="l"/>
              </a:tabLst>
            </a:pPr>
            <a:endParaRPr lang="es-ES" sz="2400" dirty="0">
              <a:latin typeface="Arial" pitchFamily="34" charset="0"/>
              <a:cs typeface="Arial" pitchFamily="34" charset="0"/>
            </a:endParaRPr>
          </a:p>
          <a:p>
            <a:pPr marL="342900" indent="-342900" algn="just">
              <a:buFontTx/>
              <a:buChar char="•"/>
              <a:tabLst>
                <a:tab pos="904875" algn="l"/>
              </a:tabLst>
            </a:pPr>
            <a:r>
              <a:rPr lang="es-ES" sz="2400" dirty="0" smtClean="0">
                <a:latin typeface="Arial" pitchFamily="34" charset="0"/>
                <a:cs typeface="Arial" pitchFamily="34" charset="0"/>
              </a:rPr>
              <a:t>V</a:t>
            </a:r>
            <a:r>
              <a:rPr lang="es-ES" sz="2400" dirty="0">
                <a:latin typeface="Arial" pitchFamily="34" charset="0"/>
                <a:cs typeface="Arial" pitchFamily="34" charset="0"/>
              </a:rPr>
              <a:t>. I. Lenin, El Imperialismo, fase superior del capitalismo, </a:t>
            </a:r>
            <a:r>
              <a:rPr lang="es-ES" sz="2400" dirty="0" smtClean="0">
                <a:latin typeface="Arial" pitchFamily="34" charset="0"/>
                <a:cs typeface="Arial" pitchFamily="34" charset="0"/>
              </a:rPr>
              <a:t>Capítulos I – III.</a:t>
            </a:r>
            <a:endParaRPr lang="es-ES" sz="2400" dirty="0">
              <a:latin typeface="Arial" pitchFamily="34" charset="0"/>
              <a:cs typeface="Arial" pitchFamily="34" charset="0"/>
            </a:endParaRPr>
          </a:p>
          <a:p>
            <a:endParaRPr lang="es-US" sz="2400" dirty="0">
              <a:latin typeface="Arial" pitchFamily="34" charset="0"/>
              <a:cs typeface="Arial" pitchFamily="34" charset="0"/>
            </a:endParaRPr>
          </a:p>
        </p:txBody>
      </p:sp>
      <p:sp>
        <p:nvSpPr>
          <p:cNvPr id="4" name="Text Box 4"/>
          <p:cNvSpPr txBox="1">
            <a:spLocks noGrp="1" noChangeArrowheads="1"/>
          </p:cNvSpPr>
          <p:nvPr>
            <p:ph type="title"/>
          </p:nvPr>
        </p:nvSpPr>
        <p:spPr bwMode="auto">
          <a:xfrm>
            <a:off x="539552" y="188640"/>
            <a:ext cx="8229600" cy="11430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b="1" dirty="0"/>
              <a:t>Bibliografía</a:t>
            </a:r>
            <a:endParaRPr lang="es-ES_tradnl" dirty="0"/>
          </a:p>
        </p:txBody>
      </p:sp>
    </p:spTree>
    <p:extLst>
      <p:ext uri="{BB962C8B-B14F-4D97-AF65-F5344CB8AC3E}">
        <p14:creationId xmlns:p14="http://schemas.microsoft.com/office/powerpoint/2010/main" val="27921527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764704"/>
            <a:ext cx="7920880" cy="4832092"/>
          </a:xfrm>
          <a:prstGeom prst="rect">
            <a:avLst/>
          </a:prstGeom>
          <a:noFill/>
        </p:spPr>
        <p:txBody>
          <a:bodyPr wrap="square" rtlCol="0">
            <a:spAutoFit/>
          </a:bodyPr>
          <a:lstStyle/>
          <a:p>
            <a:r>
              <a:rPr lang="es-US" sz="2800" dirty="0" smtClean="0">
                <a:solidFill>
                  <a:srgbClr val="FF0000"/>
                </a:solidFill>
                <a:latin typeface="Arial" pitchFamily="34" charset="0"/>
                <a:cs typeface="Arial" pitchFamily="34" charset="0"/>
              </a:rPr>
              <a:t>Tema:1</a:t>
            </a:r>
            <a:r>
              <a:rPr lang="es-US" sz="2800" dirty="0" smtClean="0">
                <a:latin typeface="Arial" pitchFamily="34" charset="0"/>
                <a:cs typeface="Arial" pitchFamily="34" charset="0"/>
              </a:rPr>
              <a:t> </a:t>
            </a:r>
            <a:r>
              <a:rPr lang="es-US" sz="2800" dirty="0" smtClean="0">
                <a:solidFill>
                  <a:schemeClr val="accent1"/>
                </a:solidFill>
                <a:latin typeface="Arial" pitchFamily="34" charset="0"/>
                <a:cs typeface="Arial" pitchFamily="34" charset="0"/>
              </a:rPr>
              <a:t>Capitalismo</a:t>
            </a:r>
            <a:r>
              <a:rPr lang="es-US" sz="2800" dirty="0" smtClean="0">
                <a:latin typeface="Arial" pitchFamily="34" charset="0"/>
                <a:cs typeface="Arial" pitchFamily="34" charset="0"/>
              </a:rPr>
              <a:t>.</a:t>
            </a:r>
          </a:p>
          <a:p>
            <a:endParaRPr lang="es-US" sz="2800" dirty="0" smtClean="0">
              <a:latin typeface="Arial" pitchFamily="34" charset="0"/>
              <a:cs typeface="Arial" pitchFamily="34" charset="0"/>
            </a:endParaRPr>
          </a:p>
          <a:p>
            <a:r>
              <a:rPr lang="es-US" sz="2800" dirty="0" smtClean="0">
                <a:solidFill>
                  <a:srgbClr val="FF0000"/>
                </a:solidFill>
                <a:latin typeface="Arial" pitchFamily="34" charset="0"/>
                <a:cs typeface="Arial" pitchFamily="34" charset="0"/>
              </a:rPr>
              <a:t>Conferencia:</a:t>
            </a:r>
            <a:r>
              <a:rPr lang="es-US" sz="2800" dirty="0" smtClean="0">
                <a:latin typeface="Arial" pitchFamily="34" charset="0"/>
                <a:cs typeface="Arial" pitchFamily="34" charset="0"/>
              </a:rPr>
              <a:t> </a:t>
            </a:r>
            <a:r>
              <a:rPr lang="es-US" sz="2800" dirty="0" smtClean="0">
                <a:solidFill>
                  <a:schemeClr val="accent1"/>
                </a:solidFill>
                <a:latin typeface="Arial" pitchFamily="34" charset="0"/>
                <a:cs typeface="Arial" pitchFamily="34" charset="0"/>
              </a:rPr>
              <a:t>El proceso de internacionalización del Capital: La exportación de capitales y el reparto del mundo entre las asociaciones monopolistas.</a:t>
            </a:r>
          </a:p>
          <a:p>
            <a:endParaRPr lang="es-US" sz="2800" dirty="0">
              <a:solidFill>
                <a:schemeClr val="accent1"/>
              </a:solidFill>
              <a:latin typeface="Arial" pitchFamily="34" charset="0"/>
              <a:cs typeface="Arial" pitchFamily="34" charset="0"/>
            </a:endParaRPr>
          </a:p>
          <a:p>
            <a:r>
              <a:rPr lang="es-US" sz="2800" dirty="0" smtClean="0">
                <a:solidFill>
                  <a:srgbClr val="FF0000"/>
                </a:solidFill>
                <a:latin typeface="Arial" pitchFamily="34" charset="0"/>
                <a:cs typeface="Arial" pitchFamily="34" charset="0"/>
              </a:rPr>
              <a:t>Objetivo</a:t>
            </a:r>
            <a:r>
              <a:rPr lang="es-US" sz="2800" dirty="0" smtClean="0">
                <a:solidFill>
                  <a:schemeClr val="accent1"/>
                </a:solidFill>
                <a:latin typeface="Arial" pitchFamily="34" charset="0"/>
                <a:cs typeface="Arial" pitchFamily="34" charset="0"/>
              </a:rPr>
              <a:t>. Explicar los efectos de la exportación de capitales y la dominación transnacional para los países subdesarrollados, así como sus efectos en el deporte</a:t>
            </a:r>
            <a:endParaRPr lang="es-US" sz="2800" dirty="0">
              <a:solidFill>
                <a:schemeClr val="accent1"/>
              </a:solidFill>
              <a:latin typeface="Arial" pitchFamily="34" charset="0"/>
              <a:cs typeface="Arial" pitchFamily="34" charset="0"/>
            </a:endParaRPr>
          </a:p>
        </p:txBody>
      </p:sp>
    </p:spTree>
    <p:extLst>
      <p:ext uri="{BB962C8B-B14F-4D97-AF65-F5344CB8AC3E}">
        <p14:creationId xmlns:p14="http://schemas.microsoft.com/office/powerpoint/2010/main" val="28901287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971600" y="692696"/>
            <a:ext cx="6912768" cy="1077218"/>
          </a:xfrm>
          <a:prstGeom prst="rect">
            <a:avLst/>
          </a:prstGeom>
          <a:noFill/>
        </p:spPr>
        <p:txBody>
          <a:bodyPr wrap="square" rtlCol="0">
            <a:spAutoFit/>
          </a:bodyPr>
          <a:lstStyle/>
          <a:p>
            <a:r>
              <a:rPr lang="es-US" sz="3200" dirty="0" smtClean="0">
                <a:solidFill>
                  <a:srgbClr val="FF0000"/>
                </a:solidFill>
                <a:latin typeface="Arial" pitchFamily="34" charset="0"/>
                <a:cs typeface="Arial" pitchFamily="34" charset="0"/>
              </a:rPr>
              <a:t>La exportación de capitales  </a:t>
            </a:r>
            <a:r>
              <a:rPr lang="es-US" sz="3200" dirty="0" smtClean="0">
                <a:latin typeface="Arial" pitchFamily="34" charset="0"/>
                <a:cs typeface="Arial" pitchFamily="34" charset="0"/>
              </a:rPr>
              <a:t>- libro de texto pp. 267- 305 Tomo II parte 1</a:t>
            </a:r>
          </a:p>
        </p:txBody>
      </p:sp>
      <p:sp>
        <p:nvSpPr>
          <p:cNvPr id="3" name="2 Rectángulo"/>
          <p:cNvSpPr/>
          <p:nvPr/>
        </p:nvSpPr>
        <p:spPr>
          <a:xfrm>
            <a:off x="996752" y="2060848"/>
            <a:ext cx="7157258" cy="34680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US" sz="2800" dirty="0" smtClean="0">
                <a:latin typeface="Arial" pitchFamily="34" charset="0"/>
                <a:cs typeface="Arial" pitchFamily="34" charset="0"/>
              </a:rPr>
              <a:t>Lo que caracterizaba al viejo capitalismo, en el cual dominaba plenamente la libre competencia, era la </a:t>
            </a:r>
            <a:r>
              <a:rPr lang="es-US" sz="2800" dirty="0" smtClean="0">
                <a:solidFill>
                  <a:srgbClr val="FFC000"/>
                </a:solidFill>
                <a:latin typeface="Arial" pitchFamily="34" charset="0"/>
                <a:cs typeface="Arial" pitchFamily="34" charset="0"/>
              </a:rPr>
              <a:t>exportación de mercancías</a:t>
            </a:r>
            <a:r>
              <a:rPr lang="es-US" sz="2800" dirty="0" smtClean="0">
                <a:latin typeface="Arial" pitchFamily="34" charset="0"/>
                <a:cs typeface="Arial" pitchFamily="34" charset="0"/>
              </a:rPr>
              <a:t>. Lo que caracteriza al capitalismo moderno, en el que impera el monopolio, es la </a:t>
            </a:r>
            <a:r>
              <a:rPr lang="es-US" sz="2800" dirty="0" smtClean="0">
                <a:solidFill>
                  <a:srgbClr val="FFC000"/>
                </a:solidFill>
                <a:latin typeface="Arial" pitchFamily="34" charset="0"/>
                <a:cs typeface="Arial" pitchFamily="34" charset="0"/>
              </a:rPr>
              <a:t>exportación de capitales</a:t>
            </a:r>
            <a:r>
              <a:rPr lang="es-US" sz="2800" dirty="0" smtClean="0">
                <a:latin typeface="Arial" pitchFamily="34" charset="0"/>
                <a:cs typeface="Arial" pitchFamily="34" charset="0"/>
              </a:rPr>
              <a:t>. V. I. Lenin O.E en tres tomos. Tomo:1 pp.741.</a:t>
            </a:r>
            <a:endParaRPr lang="es-US" sz="2800" dirty="0">
              <a:latin typeface="Arial" pitchFamily="34" charset="0"/>
              <a:cs typeface="Arial" pitchFamily="34" charset="0"/>
            </a:endParaRPr>
          </a:p>
        </p:txBody>
      </p:sp>
    </p:spTree>
    <p:extLst>
      <p:ext uri="{BB962C8B-B14F-4D97-AF65-F5344CB8AC3E}">
        <p14:creationId xmlns:p14="http://schemas.microsoft.com/office/powerpoint/2010/main" val="2415053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908720"/>
            <a:ext cx="7488832" cy="5016758"/>
          </a:xfrm>
          <a:prstGeom prst="rect">
            <a:avLst/>
          </a:prstGeom>
          <a:noFill/>
        </p:spPr>
        <p:txBody>
          <a:bodyPr wrap="square" rtlCol="0">
            <a:spAutoFit/>
          </a:bodyPr>
          <a:lstStyle/>
          <a:p>
            <a:r>
              <a:rPr lang="es-US" sz="2800" dirty="0" smtClean="0">
                <a:solidFill>
                  <a:srgbClr val="FF0000"/>
                </a:solidFill>
                <a:latin typeface="Arial" pitchFamily="34" charset="0"/>
                <a:cs typeface="Arial" pitchFamily="34" charset="0"/>
              </a:rPr>
              <a:t>Diferenciar la exportación de mercancías de la exportación de capitales</a:t>
            </a:r>
            <a:r>
              <a:rPr lang="es-US" sz="2800" dirty="0" smtClean="0">
                <a:solidFill>
                  <a:schemeClr val="tx2"/>
                </a:solidFill>
                <a:latin typeface="Arial" pitchFamily="34" charset="0"/>
                <a:cs typeface="Arial" pitchFamily="34" charset="0"/>
              </a:rPr>
              <a:t>.</a:t>
            </a:r>
          </a:p>
          <a:p>
            <a:endParaRPr lang="es-US" sz="2400" dirty="0">
              <a:solidFill>
                <a:schemeClr val="tx2"/>
              </a:solidFill>
              <a:latin typeface="Arial" pitchFamily="34" charset="0"/>
              <a:cs typeface="Arial" pitchFamily="34" charset="0"/>
            </a:endParaRPr>
          </a:p>
          <a:p>
            <a:r>
              <a:rPr lang="es-US" sz="2400" dirty="0" smtClean="0">
                <a:solidFill>
                  <a:schemeClr val="tx2"/>
                </a:solidFill>
                <a:latin typeface="Arial" pitchFamily="34" charset="0"/>
                <a:cs typeface="Arial" pitchFamily="34" charset="0"/>
              </a:rPr>
              <a:t>- En la exportación de mercancías la plusvalía se </a:t>
            </a:r>
            <a:r>
              <a:rPr lang="es-US" sz="2400" smtClean="0">
                <a:solidFill>
                  <a:srgbClr val="FF0000"/>
                </a:solidFill>
                <a:latin typeface="Arial" pitchFamily="34" charset="0"/>
                <a:cs typeface="Arial" pitchFamily="34" charset="0"/>
              </a:rPr>
              <a:t>crea dentro  del </a:t>
            </a:r>
            <a:r>
              <a:rPr lang="es-US" sz="2400" dirty="0" smtClean="0">
                <a:solidFill>
                  <a:srgbClr val="FF0000"/>
                </a:solidFill>
                <a:latin typeface="Arial" pitchFamily="34" charset="0"/>
                <a:cs typeface="Arial" pitchFamily="34" charset="0"/>
              </a:rPr>
              <a:t>país </a:t>
            </a:r>
            <a:r>
              <a:rPr lang="es-US" sz="2400" dirty="0" smtClean="0">
                <a:solidFill>
                  <a:schemeClr val="tx2"/>
                </a:solidFill>
                <a:latin typeface="Arial" pitchFamily="34" charset="0"/>
                <a:cs typeface="Arial" pitchFamily="34" charset="0"/>
              </a:rPr>
              <a:t>y se realiza en el exterior, al </a:t>
            </a:r>
            <a:r>
              <a:rPr lang="es-US" sz="2400" dirty="0" smtClean="0">
                <a:solidFill>
                  <a:srgbClr val="FF0000"/>
                </a:solidFill>
                <a:latin typeface="Arial" pitchFamily="34" charset="0"/>
                <a:cs typeface="Arial" pitchFamily="34" charset="0"/>
              </a:rPr>
              <a:t>vender</a:t>
            </a:r>
            <a:r>
              <a:rPr lang="es-US" sz="2400" dirty="0" smtClean="0">
                <a:solidFill>
                  <a:schemeClr val="tx2"/>
                </a:solidFill>
                <a:latin typeface="Arial" pitchFamily="34" charset="0"/>
                <a:cs typeface="Arial" pitchFamily="34" charset="0"/>
              </a:rPr>
              <a:t> las mercancías.</a:t>
            </a:r>
          </a:p>
          <a:p>
            <a:endParaRPr lang="es-US" sz="2400" dirty="0">
              <a:solidFill>
                <a:schemeClr val="tx2"/>
              </a:solidFill>
              <a:latin typeface="Arial" pitchFamily="34" charset="0"/>
              <a:cs typeface="Arial" pitchFamily="34" charset="0"/>
            </a:endParaRPr>
          </a:p>
          <a:p>
            <a:r>
              <a:rPr lang="es-US" sz="2400" dirty="0" smtClean="0">
                <a:solidFill>
                  <a:schemeClr val="tx2"/>
                </a:solidFill>
                <a:latin typeface="Arial" pitchFamily="34" charset="0"/>
                <a:cs typeface="Arial" pitchFamily="34" charset="0"/>
              </a:rPr>
              <a:t>- En la exportación de capitales la plusvalía se </a:t>
            </a:r>
            <a:r>
              <a:rPr lang="es-US" sz="2400" dirty="0" smtClean="0">
                <a:solidFill>
                  <a:srgbClr val="FF0000"/>
                </a:solidFill>
                <a:latin typeface="Arial" pitchFamily="34" charset="0"/>
                <a:cs typeface="Arial" pitchFamily="34" charset="0"/>
              </a:rPr>
              <a:t>crea en el exterior</a:t>
            </a:r>
            <a:r>
              <a:rPr lang="es-US" sz="2400" dirty="0" smtClean="0">
                <a:solidFill>
                  <a:schemeClr val="tx2"/>
                </a:solidFill>
                <a:latin typeface="Arial" pitchFamily="34" charset="0"/>
                <a:cs typeface="Arial" pitchFamily="34" charset="0"/>
              </a:rPr>
              <a:t>, </a:t>
            </a:r>
            <a:r>
              <a:rPr lang="es-US" sz="2400" dirty="0" smtClean="0">
                <a:solidFill>
                  <a:srgbClr val="FF0000"/>
                </a:solidFill>
                <a:latin typeface="Arial" pitchFamily="34" charset="0"/>
                <a:cs typeface="Arial" pitchFamily="34" charset="0"/>
              </a:rPr>
              <a:t>al crear </a:t>
            </a:r>
            <a:r>
              <a:rPr lang="es-US" sz="2400" dirty="0" smtClean="0">
                <a:solidFill>
                  <a:schemeClr val="tx2"/>
                </a:solidFill>
                <a:latin typeface="Arial" pitchFamily="34" charset="0"/>
                <a:cs typeface="Arial" pitchFamily="34" charset="0"/>
              </a:rPr>
              <a:t>las mercancías fuera del país.</a:t>
            </a:r>
          </a:p>
          <a:p>
            <a:endParaRPr lang="es-US" sz="2400" dirty="0">
              <a:solidFill>
                <a:schemeClr val="tx2"/>
              </a:solidFill>
              <a:latin typeface="Arial" pitchFamily="34" charset="0"/>
              <a:cs typeface="Arial" pitchFamily="34" charset="0"/>
            </a:endParaRPr>
          </a:p>
          <a:p>
            <a:r>
              <a:rPr lang="es-US" sz="2400" dirty="0" smtClean="0">
                <a:solidFill>
                  <a:schemeClr val="tx2"/>
                </a:solidFill>
                <a:latin typeface="Arial" pitchFamily="34" charset="0"/>
                <a:cs typeface="Arial" pitchFamily="34" charset="0"/>
              </a:rPr>
              <a:t>- Ambos procesos se mantienen en la fase imperialista, pero el que más rápido se desarrolla es la exportación de capitales</a:t>
            </a:r>
            <a:r>
              <a:rPr lang="es-US" sz="2400" dirty="0" smtClean="0">
                <a:latin typeface="Arial" pitchFamily="34" charset="0"/>
                <a:cs typeface="Arial" pitchFamily="34" charset="0"/>
              </a:rPr>
              <a:t>.</a:t>
            </a:r>
            <a:endParaRPr lang="es-US" sz="2400" dirty="0">
              <a:latin typeface="Arial" pitchFamily="34" charset="0"/>
              <a:cs typeface="Arial" pitchFamily="34" charset="0"/>
            </a:endParaRPr>
          </a:p>
        </p:txBody>
      </p:sp>
    </p:spTree>
    <p:extLst>
      <p:ext uri="{BB962C8B-B14F-4D97-AF65-F5344CB8AC3E}">
        <p14:creationId xmlns:p14="http://schemas.microsoft.com/office/powerpoint/2010/main" val="1849182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187624" y="692696"/>
            <a:ext cx="6408712" cy="954107"/>
          </a:xfrm>
          <a:prstGeom prst="rect">
            <a:avLst/>
          </a:prstGeom>
          <a:noFill/>
        </p:spPr>
        <p:txBody>
          <a:bodyPr wrap="square" rtlCol="0">
            <a:spAutoFit/>
          </a:bodyPr>
          <a:lstStyle/>
          <a:p>
            <a:r>
              <a:rPr lang="es-US" sz="2800" dirty="0" smtClean="0">
                <a:solidFill>
                  <a:schemeClr val="tx2"/>
                </a:solidFill>
                <a:latin typeface="Arial" pitchFamily="34" charset="0"/>
                <a:cs typeface="Arial" pitchFamily="34" charset="0"/>
              </a:rPr>
              <a:t>¿Cómo definimos la exportación de capitales?</a:t>
            </a:r>
            <a:endParaRPr lang="es-US" sz="2800" dirty="0">
              <a:solidFill>
                <a:schemeClr val="tx2"/>
              </a:solidFill>
              <a:latin typeface="Arial" pitchFamily="34" charset="0"/>
              <a:cs typeface="Arial" pitchFamily="34" charset="0"/>
            </a:endParaRPr>
          </a:p>
        </p:txBody>
      </p:sp>
      <p:sp>
        <p:nvSpPr>
          <p:cNvPr id="3" name="2 Rectángulo"/>
          <p:cNvSpPr/>
          <p:nvPr/>
        </p:nvSpPr>
        <p:spPr>
          <a:xfrm>
            <a:off x="1151451" y="1654443"/>
            <a:ext cx="6862667" cy="212018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US" sz="2400" dirty="0" smtClean="0">
                <a:solidFill>
                  <a:schemeClr val="tx1"/>
                </a:solidFill>
                <a:latin typeface="Arial" pitchFamily="34" charset="0"/>
                <a:cs typeface="Arial" pitchFamily="34" charset="0"/>
              </a:rPr>
              <a:t>    Es el proceso de inversión en el extranjero del sobrante «relativo» de capital, que surge como resultado de la dominación monopolista y que busca condiciones idóneas para su valorización.</a:t>
            </a:r>
            <a:endParaRPr lang="es-US" sz="2400" dirty="0">
              <a:solidFill>
                <a:schemeClr val="tx1"/>
              </a:solidFill>
              <a:latin typeface="Arial" pitchFamily="34" charset="0"/>
              <a:cs typeface="Arial" pitchFamily="34" charset="0"/>
            </a:endParaRPr>
          </a:p>
        </p:txBody>
      </p:sp>
      <p:sp>
        <p:nvSpPr>
          <p:cNvPr id="4" name="3 CuadroTexto"/>
          <p:cNvSpPr txBox="1"/>
          <p:nvPr/>
        </p:nvSpPr>
        <p:spPr>
          <a:xfrm>
            <a:off x="827584" y="4144044"/>
            <a:ext cx="7299649" cy="1938992"/>
          </a:xfrm>
          <a:prstGeom prst="rect">
            <a:avLst/>
          </a:prstGeom>
          <a:noFill/>
        </p:spPr>
        <p:txBody>
          <a:bodyPr wrap="square" rtlCol="0">
            <a:spAutoFit/>
          </a:bodyPr>
          <a:lstStyle/>
          <a:p>
            <a:r>
              <a:rPr lang="es-US" sz="2400" dirty="0" smtClean="0">
                <a:solidFill>
                  <a:schemeClr val="tx2"/>
                </a:solidFill>
                <a:latin typeface="Arial" pitchFamily="34" charset="0"/>
                <a:cs typeface="Arial" pitchFamily="34" charset="0"/>
              </a:rPr>
              <a:t>     De la definición anterior se derivan sus objetivos</a:t>
            </a:r>
            <a:r>
              <a:rPr lang="es-US" sz="2400" dirty="0" smtClean="0">
                <a:solidFill>
                  <a:srgbClr val="FF0000"/>
                </a:solidFill>
                <a:latin typeface="Arial" pitchFamily="34" charset="0"/>
                <a:cs typeface="Arial" pitchFamily="34" charset="0"/>
              </a:rPr>
              <a:t>.</a:t>
            </a:r>
          </a:p>
          <a:p>
            <a:r>
              <a:rPr lang="es-US" sz="2400" dirty="0" smtClean="0">
                <a:solidFill>
                  <a:srgbClr val="FF0000"/>
                </a:solidFill>
                <a:latin typeface="Arial" pitchFamily="34" charset="0"/>
                <a:cs typeface="Arial" pitchFamily="34" charset="0"/>
              </a:rPr>
              <a:t>- Obtener  a través de este proceso  altas ganancias de forma sistemática.</a:t>
            </a:r>
          </a:p>
          <a:p>
            <a:r>
              <a:rPr lang="es-US" sz="2400" dirty="0" smtClean="0">
                <a:solidFill>
                  <a:srgbClr val="FF0000"/>
                </a:solidFill>
                <a:latin typeface="Arial" pitchFamily="34" charset="0"/>
                <a:cs typeface="Arial" pitchFamily="34" charset="0"/>
              </a:rPr>
              <a:t>-  Ampliar y consolidar sus posiciones en la lucha por la dominación de mercados externos.</a:t>
            </a:r>
            <a:endParaRPr lang="es-US" sz="24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40256991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971600" y="764704"/>
            <a:ext cx="7056784" cy="954107"/>
          </a:xfrm>
          <a:prstGeom prst="rect">
            <a:avLst/>
          </a:prstGeom>
          <a:noFill/>
        </p:spPr>
        <p:txBody>
          <a:bodyPr wrap="square" rtlCol="0">
            <a:spAutoFit/>
          </a:bodyPr>
          <a:lstStyle/>
          <a:p>
            <a:r>
              <a:rPr lang="es-US" sz="2800" dirty="0" smtClean="0">
                <a:latin typeface="Arial" pitchFamily="34" charset="0"/>
                <a:cs typeface="Arial" pitchFamily="34" charset="0"/>
              </a:rPr>
              <a:t>- Tener presente la necesidad y posibilidad de la Exportación de capitales.</a:t>
            </a:r>
            <a:endParaRPr lang="es-US" sz="2800" dirty="0">
              <a:latin typeface="Arial" pitchFamily="34" charset="0"/>
              <a:cs typeface="Arial" pitchFamily="34" charset="0"/>
            </a:endParaRPr>
          </a:p>
        </p:txBody>
      </p:sp>
      <p:sp>
        <p:nvSpPr>
          <p:cNvPr id="3" name="2 CuadroTexto"/>
          <p:cNvSpPr txBox="1"/>
          <p:nvPr/>
        </p:nvSpPr>
        <p:spPr>
          <a:xfrm>
            <a:off x="1187623" y="2207080"/>
            <a:ext cx="6336704" cy="523220"/>
          </a:xfrm>
          <a:prstGeom prst="rect">
            <a:avLst/>
          </a:prstGeom>
          <a:noFill/>
        </p:spPr>
        <p:txBody>
          <a:bodyPr wrap="square" rtlCol="0">
            <a:spAutoFit/>
          </a:bodyPr>
          <a:lstStyle/>
          <a:p>
            <a:r>
              <a:rPr lang="es-US" sz="2800" dirty="0" smtClean="0">
                <a:latin typeface="Arial" pitchFamily="34" charset="0"/>
                <a:cs typeface="Arial" pitchFamily="34" charset="0"/>
              </a:rPr>
              <a:t>Formas de Exportación de Capitales</a:t>
            </a:r>
            <a:endParaRPr lang="es-US" sz="2800" dirty="0">
              <a:latin typeface="Arial" pitchFamily="34" charset="0"/>
              <a:cs typeface="Arial" pitchFamily="34" charset="0"/>
            </a:endParaRPr>
          </a:p>
        </p:txBody>
      </p:sp>
      <p:sp>
        <p:nvSpPr>
          <p:cNvPr id="4" name="3 Rectángulo"/>
          <p:cNvSpPr/>
          <p:nvPr/>
        </p:nvSpPr>
        <p:spPr>
          <a:xfrm>
            <a:off x="787557" y="3375059"/>
            <a:ext cx="3600399" cy="237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2400" dirty="0" smtClean="0">
                <a:latin typeface="Arial" pitchFamily="34" charset="0"/>
                <a:cs typeface="Arial" pitchFamily="34" charset="0"/>
              </a:rPr>
              <a:t>En forma Empresarial – capital productivo. Inversión directa o de cartera.</a:t>
            </a:r>
          </a:p>
          <a:p>
            <a:pPr algn="ctr"/>
            <a:r>
              <a:rPr lang="es-US" sz="2400" dirty="0" smtClean="0">
                <a:latin typeface="Arial" pitchFamily="34" charset="0"/>
                <a:cs typeface="Arial" pitchFamily="34" charset="0"/>
              </a:rPr>
              <a:t>- Se obtiene ganancia empresarial.</a:t>
            </a:r>
            <a:endParaRPr lang="es-US" sz="2400" dirty="0">
              <a:latin typeface="Arial" pitchFamily="34" charset="0"/>
              <a:cs typeface="Arial" pitchFamily="34" charset="0"/>
            </a:endParaRPr>
          </a:p>
        </p:txBody>
      </p:sp>
      <p:sp>
        <p:nvSpPr>
          <p:cNvPr id="5" name="4 Rectángulo"/>
          <p:cNvSpPr/>
          <p:nvPr/>
        </p:nvSpPr>
        <p:spPr>
          <a:xfrm>
            <a:off x="4788024" y="3401022"/>
            <a:ext cx="3456384" cy="17281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US" sz="2400" dirty="0" smtClean="0">
                <a:latin typeface="Arial" pitchFamily="34" charset="0"/>
                <a:cs typeface="Arial" pitchFamily="34" charset="0"/>
              </a:rPr>
              <a:t>En forma de Préstamos.                  -  - Se obtiene interés.</a:t>
            </a:r>
            <a:endParaRPr lang="es-US" sz="2400" dirty="0">
              <a:latin typeface="Arial" pitchFamily="34" charset="0"/>
              <a:cs typeface="Arial" pitchFamily="34" charset="0"/>
            </a:endParaRPr>
          </a:p>
        </p:txBody>
      </p:sp>
      <p:cxnSp>
        <p:nvCxnSpPr>
          <p:cNvPr id="7" name="6 Conector recto de flecha"/>
          <p:cNvCxnSpPr/>
          <p:nvPr/>
        </p:nvCxnSpPr>
        <p:spPr>
          <a:xfrm flipH="1">
            <a:off x="2768554" y="2781768"/>
            <a:ext cx="1080120" cy="4848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p:nvPr/>
        </p:nvCxnSpPr>
        <p:spPr>
          <a:xfrm>
            <a:off x="4499992" y="2789693"/>
            <a:ext cx="1440160" cy="4848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4788024" y="5152187"/>
            <a:ext cx="4104456" cy="830997"/>
          </a:xfrm>
          <a:prstGeom prst="rect">
            <a:avLst/>
          </a:prstGeom>
          <a:noFill/>
        </p:spPr>
        <p:txBody>
          <a:bodyPr wrap="square" rtlCol="0">
            <a:spAutoFit/>
          </a:bodyPr>
          <a:lstStyle/>
          <a:p>
            <a:r>
              <a:rPr lang="es-US" sz="2400" dirty="0" smtClean="0">
                <a:solidFill>
                  <a:srgbClr val="FF0000"/>
                </a:solidFill>
                <a:latin typeface="Arial" pitchFamily="34" charset="0"/>
                <a:cs typeface="Arial" pitchFamily="34" charset="0"/>
              </a:rPr>
              <a:t>Por su propiedad  puede ser </a:t>
            </a:r>
            <a:r>
              <a:rPr lang="es-US" sz="2400" u="sng" dirty="0" smtClean="0">
                <a:solidFill>
                  <a:srgbClr val="7030A0"/>
                </a:solidFill>
                <a:latin typeface="Arial" pitchFamily="34" charset="0"/>
                <a:cs typeface="Arial" pitchFamily="34" charset="0"/>
              </a:rPr>
              <a:t>estatal</a:t>
            </a:r>
            <a:r>
              <a:rPr lang="es-US" sz="2400" u="sng" dirty="0" smtClean="0">
                <a:latin typeface="Arial" pitchFamily="34" charset="0"/>
                <a:cs typeface="Arial" pitchFamily="34" charset="0"/>
              </a:rPr>
              <a:t> </a:t>
            </a:r>
            <a:r>
              <a:rPr lang="es-US" sz="2400" dirty="0" smtClean="0">
                <a:latin typeface="Arial" pitchFamily="34" charset="0"/>
                <a:cs typeface="Arial" pitchFamily="34" charset="0"/>
              </a:rPr>
              <a:t>o </a:t>
            </a:r>
            <a:r>
              <a:rPr lang="es-US" sz="2400" u="sng" dirty="0" smtClean="0">
                <a:solidFill>
                  <a:srgbClr val="7030A0"/>
                </a:solidFill>
                <a:latin typeface="Arial" pitchFamily="34" charset="0"/>
                <a:cs typeface="Arial" pitchFamily="34" charset="0"/>
              </a:rPr>
              <a:t>privado</a:t>
            </a:r>
            <a:r>
              <a:rPr lang="es-US" sz="2400" dirty="0" smtClean="0">
                <a:solidFill>
                  <a:srgbClr val="7030A0"/>
                </a:solidFill>
                <a:latin typeface="Arial" pitchFamily="34" charset="0"/>
                <a:cs typeface="Arial" pitchFamily="34" charset="0"/>
              </a:rPr>
              <a:t>.</a:t>
            </a:r>
            <a:endParaRPr lang="es-US" sz="2400" dirty="0">
              <a:solidFill>
                <a:srgbClr val="7030A0"/>
              </a:solidFill>
              <a:latin typeface="Arial" pitchFamily="34" charset="0"/>
              <a:cs typeface="Arial" pitchFamily="34" charset="0"/>
            </a:endParaRPr>
          </a:p>
        </p:txBody>
      </p:sp>
    </p:spTree>
    <p:extLst>
      <p:ext uri="{BB962C8B-B14F-4D97-AF65-F5344CB8AC3E}">
        <p14:creationId xmlns:p14="http://schemas.microsoft.com/office/powerpoint/2010/main" val="15973473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836712"/>
            <a:ext cx="7344816" cy="1815882"/>
          </a:xfrm>
          <a:prstGeom prst="rect">
            <a:avLst/>
          </a:prstGeom>
          <a:noFill/>
        </p:spPr>
        <p:txBody>
          <a:bodyPr wrap="square" rtlCol="0">
            <a:spAutoFit/>
          </a:bodyPr>
          <a:lstStyle/>
          <a:p>
            <a:r>
              <a:rPr lang="es-US" sz="2800" dirty="0" smtClean="0">
                <a:solidFill>
                  <a:schemeClr val="tx2"/>
                </a:solidFill>
                <a:latin typeface="Arial" pitchFamily="34" charset="0"/>
                <a:cs typeface="Arial" pitchFamily="34" charset="0"/>
              </a:rPr>
              <a:t>- Principales exportadores de capital. Sus cambios.</a:t>
            </a:r>
            <a:endParaRPr lang="es-US" sz="2800" dirty="0">
              <a:solidFill>
                <a:schemeClr val="tx2"/>
              </a:solidFill>
              <a:latin typeface="Arial" pitchFamily="34" charset="0"/>
              <a:cs typeface="Arial" pitchFamily="34" charset="0"/>
            </a:endParaRPr>
          </a:p>
          <a:p>
            <a:r>
              <a:rPr lang="es-US" sz="2800" dirty="0" smtClean="0">
                <a:solidFill>
                  <a:schemeClr val="tx2"/>
                </a:solidFill>
                <a:latin typeface="Arial" pitchFamily="34" charset="0"/>
                <a:cs typeface="Arial" pitchFamily="34" charset="0"/>
              </a:rPr>
              <a:t>- Principales receptores de Capital. Sus cambios.</a:t>
            </a:r>
            <a:endParaRPr lang="es-US" sz="2800" dirty="0">
              <a:solidFill>
                <a:schemeClr val="tx2"/>
              </a:solidFill>
              <a:latin typeface="Arial" pitchFamily="34" charset="0"/>
              <a:cs typeface="Arial" pitchFamily="34" charset="0"/>
            </a:endParaRPr>
          </a:p>
        </p:txBody>
      </p:sp>
      <p:sp>
        <p:nvSpPr>
          <p:cNvPr id="3" name="2 Rectángulo"/>
          <p:cNvSpPr/>
          <p:nvPr/>
        </p:nvSpPr>
        <p:spPr>
          <a:xfrm>
            <a:off x="827584" y="3140968"/>
            <a:ext cx="7056784" cy="244827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US" sz="2800" dirty="0" smtClean="0">
                <a:solidFill>
                  <a:schemeClr val="tx1"/>
                </a:solidFill>
                <a:latin typeface="Arial" pitchFamily="34" charset="0"/>
                <a:cs typeface="Arial" pitchFamily="34" charset="0"/>
              </a:rPr>
              <a:t>Direcciones o tendencias geográficas  recientes de la exportación de capitales. ¿Por qué se producen? Texto pp. 278-292</a:t>
            </a:r>
          </a:p>
          <a:p>
            <a:r>
              <a:rPr lang="es-US" sz="2800" dirty="0" smtClean="0">
                <a:solidFill>
                  <a:schemeClr val="tx1"/>
                </a:solidFill>
                <a:latin typeface="Arial" pitchFamily="34" charset="0"/>
                <a:cs typeface="Arial" pitchFamily="34" charset="0"/>
              </a:rPr>
              <a:t>  Consecuencias de estos cambios.</a:t>
            </a:r>
          </a:p>
          <a:p>
            <a:r>
              <a:rPr lang="es-US" sz="2800" dirty="0" smtClean="0">
                <a:solidFill>
                  <a:schemeClr val="tx1"/>
                </a:solidFill>
                <a:latin typeface="Arial" pitchFamily="34" charset="0"/>
                <a:cs typeface="Arial" pitchFamily="34" charset="0"/>
              </a:rPr>
              <a:t>  Tendencias ramales. Texto orientado.</a:t>
            </a:r>
          </a:p>
          <a:p>
            <a:r>
              <a:rPr lang="es-US" sz="2800" dirty="0" smtClean="0">
                <a:solidFill>
                  <a:schemeClr val="tx1"/>
                </a:solidFill>
                <a:latin typeface="Arial" pitchFamily="34" charset="0"/>
                <a:cs typeface="Arial" pitchFamily="34" charset="0"/>
              </a:rPr>
              <a:t> Pp-298.</a:t>
            </a:r>
            <a:endParaRPr lang="es-US" sz="28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9800675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187624" y="267944"/>
            <a:ext cx="6336704" cy="1077218"/>
          </a:xfrm>
          <a:prstGeom prst="rect">
            <a:avLst/>
          </a:prstGeom>
          <a:noFill/>
        </p:spPr>
        <p:txBody>
          <a:bodyPr wrap="square" rtlCol="0">
            <a:spAutoFit/>
          </a:bodyPr>
          <a:lstStyle/>
          <a:p>
            <a:pPr algn="ctr"/>
            <a:r>
              <a:rPr lang="es-US" sz="3200" dirty="0" smtClean="0">
                <a:solidFill>
                  <a:srgbClr val="FF0000"/>
                </a:solidFill>
                <a:latin typeface="Arial" pitchFamily="34" charset="0"/>
                <a:cs typeface="Arial" pitchFamily="34" charset="0"/>
              </a:rPr>
              <a:t>Consecuencias  de la Exportación de capitales.</a:t>
            </a:r>
            <a:endParaRPr lang="es-US" sz="3200" dirty="0">
              <a:solidFill>
                <a:srgbClr val="FF0000"/>
              </a:solidFill>
              <a:latin typeface="Arial" pitchFamily="34" charset="0"/>
              <a:cs typeface="Arial" pitchFamily="34" charset="0"/>
            </a:endParaRPr>
          </a:p>
        </p:txBody>
      </p:sp>
      <p:sp>
        <p:nvSpPr>
          <p:cNvPr id="3" name="2 CuadroTexto"/>
          <p:cNvSpPr txBox="1"/>
          <p:nvPr/>
        </p:nvSpPr>
        <p:spPr>
          <a:xfrm>
            <a:off x="467544" y="1340768"/>
            <a:ext cx="8208911" cy="5262979"/>
          </a:xfrm>
          <a:prstGeom prst="rect">
            <a:avLst/>
          </a:prstGeom>
          <a:noFill/>
        </p:spPr>
        <p:txBody>
          <a:bodyPr wrap="square" rtlCol="0">
            <a:spAutoFit/>
          </a:bodyPr>
          <a:lstStyle/>
          <a:p>
            <a:pPr marL="285750" indent="-285750">
              <a:buFontTx/>
              <a:buChar char="-"/>
            </a:pPr>
            <a:r>
              <a:rPr lang="es-US" sz="2800" dirty="0" smtClean="0">
                <a:solidFill>
                  <a:schemeClr val="tx2"/>
                </a:solidFill>
                <a:latin typeface="Arial" pitchFamily="34" charset="0"/>
                <a:cs typeface="Arial" pitchFamily="34" charset="0"/>
              </a:rPr>
              <a:t>Contribuye  a la extensión  y desarrollo de las relaciones capitalistas de producción.</a:t>
            </a:r>
          </a:p>
          <a:p>
            <a:pPr marL="342900" indent="-342900">
              <a:buFontTx/>
              <a:buChar char="-"/>
            </a:pPr>
            <a:r>
              <a:rPr lang="es-US" sz="2800" dirty="0" smtClean="0">
                <a:solidFill>
                  <a:schemeClr val="tx2"/>
                </a:solidFill>
                <a:latin typeface="Arial" pitchFamily="34" charset="0"/>
                <a:cs typeface="Arial" pitchFamily="34" charset="0"/>
              </a:rPr>
              <a:t>Para los países colonizados, ha sido un instrumento de deformación de sus economías, de dependencia económica, comercial y financiera, de saqueo de sus recursos naturales , de contaminación ambiental, de injerencia política en sus asuntos internos, etc.</a:t>
            </a:r>
          </a:p>
          <a:p>
            <a:pPr marL="342900" indent="-342900">
              <a:buFontTx/>
              <a:buChar char="-"/>
            </a:pPr>
            <a:r>
              <a:rPr lang="es-US" sz="2800" dirty="0" smtClean="0">
                <a:solidFill>
                  <a:schemeClr val="tx2"/>
                </a:solidFill>
                <a:latin typeface="Arial" pitchFamily="34" charset="0"/>
                <a:cs typeface="Arial" pitchFamily="34" charset="0"/>
              </a:rPr>
              <a:t>Martí sobre la exportación de capitales – el caso de México.</a:t>
            </a:r>
          </a:p>
          <a:p>
            <a:pPr marL="342900" indent="-342900">
              <a:buFontTx/>
              <a:buChar char="-"/>
            </a:pPr>
            <a:r>
              <a:rPr lang="es-US" sz="2800" dirty="0" smtClean="0">
                <a:solidFill>
                  <a:schemeClr val="tx2"/>
                </a:solidFill>
                <a:latin typeface="Arial" pitchFamily="34" charset="0"/>
                <a:cs typeface="Arial" pitchFamily="34" charset="0"/>
              </a:rPr>
              <a:t>Ver Fidel Castro «La crisis de la economía mundial..» pp.129</a:t>
            </a:r>
            <a:endParaRPr lang="es-US" sz="2800" dirty="0">
              <a:solidFill>
                <a:schemeClr val="tx2"/>
              </a:solidFill>
              <a:latin typeface="Arial" pitchFamily="34" charset="0"/>
              <a:cs typeface="Arial" pitchFamily="34" charset="0"/>
            </a:endParaRPr>
          </a:p>
        </p:txBody>
      </p:sp>
    </p:spTree>
    <p:extLst>
      <p:ext uri="{BB962C8B-B14F-4D97-AF65-F5344CB8AC3E}">
        <p14:creationId xmlns:p14="http://schemas.microsoft.com/office/powerpoint/2010/main" val="1168001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971600" y="692696"/>
            <a:ext cx="7200800" cy="1384995"/>
          </a:xfrm>
          <a:prstGeom prst="rect">
            <a:avLst/>
          </a:prstGeom>
          <a:noFill/>
        </p:spPr>
        <p:txBody>
          <a:bodyPr wrap="square" rtlCol="0">
            <a:spAutoFit/>
          </a:bodyPr>
          <a:lstStyle/>
          <a:p>
            <a:pPr marL="457200" indent="-457200">
              <a:buFont typeface="Wingdings" pitchFamily="2" charset="2"/>
              <a:buChar char="v"/>
            </a:pPr>
            <a:r>
              <a:rPr lang="es-US" sz="2800" dirty="0" smtClean="0">
                <a:latin typeface="Arial" pitchFamily="34" charset="0"/>
                <a:cs typeface="Arial" pitchFamily="34" charset="0"/>
              </a:rPr>
              <a:t>  </a:t>
            </a:r>
            <a:r>
              <a:rPr lang="es-US" sz="2800" dirty="0" smtClean="0">
                <a:solidFill>
                  <a:srgbClr val="FF0000"/>
                </a:solidFill>
                <a:latin typeface="Arial" pitchFamily="34" charset="0"/>
                <a:cs typeface="Arial" pitchFamily="34" charset="0"/>
              </a:rPr>
              <a:t>Reparto económico del mundo entre las principales asociaciones monopolistas. Texto citado. Pp. 307- 327.</a:t>
            </a:r>
            <a:endParaRPr lang="es-US" sz="2800" dirty="0">
              <a:solidFill>
                <a:srgbClr val="FF0000"/>
              </a:solidFill>
              <a:latin typeface="Arial" pitchFamily="34" charset="0"/>
              <a:cs typeface="Arial" pitchFamily="34" charset="0"/>
            </a:endParaRPr>
          </a:p>
        </p:txBody>
      </p:sp>
      <p:sp>
        <p:nvSpPr>
          <p:cNvPr id="3" name="2 CuadroTexto"/>
          <p:cNvSpPr txBox="1"/>
          <p:nvPr/>
        </p:nvSpPr>
        <p:spPr>
          <a:xfrm>
            <a:off x="971600" y="2276872"/>
            <a:ext cx="7200799" cy="3416320"/>
          </a:xfrm>
          <a:prstGeom prst="rect">
            <a:avLst/>
          </a:prstGeom>
          <a:noFill/>
        </p:spPr>
        <p:txBody>
          <a:bodyPr wrap="square" rtlCol="0">
            <a:spAutoFit/>
          </a:bodyPr>
          <a:lstStyle/>
          <a:p>
            <a:pPr marL="342900" indent="-342900">
              <a:buFont typeface="Wingdings" pitchFamily="2" charset="2"/>
              <a:buChar char="Ø"/>
            </a:pPr>
            <a:r>
              <a:rPr lang="es-US" sz="2400" dirty="0" smtClean="0">
                <a:solidFill>
                  <a:schemeClr val="tx2"/>
                </a:solidFill>
                <a:latin typeface="Arial" pitchFamily="34" charset="0"/>
                <a:cs typeface="Arial" pitchFamily="34" charset="0"/>
              </a:rPr>
              <a:t>La exportación de capitales  y su relación con el desarrollo de los monopolios  internacionales.</a:t>
            </a:r>
          </a:p>
          <a:p>
            <a:endParaRPr lang="es-US" sz="2400" dirty="0" smtClean="0">
              <a:solidFill>
                <a:schemeClr val="tx2"/>
              </a:solidFill>
              <a:latin typeface="Arial" pitchFamily="34" charset="0"/>
              <a:cs typeface="Arial" pitchFamily="34" charset="0"/>
            </a:endParaRPr>
          </a:p>
          <a:p>
            <a:pPr marL="342900" indent="-342900">
              <a:buFont typeface="Wingdings" pitchFamily="2" charset="2"/>
              <a:buChar char="Ø"/>
            </a:pPr>
            <a:r>
              <a:rPr lang="es-US" sz="2400" dirty="0" smtClean="0">
                <a:solidFill>
                  <a:schemeClr val="tx2"/>
                </a:solidFill>
                <a:latin typeface="Arial" pitchFamily="34" charset="0"/>
                <a:cs typeface="Arial" pitchFamily="34" charset="0"/>
              </a:rPr>
              <a:t>El reparto económico del mundo entre los monopolios internacionales de fines del siglo XIX y de la primera mitad del siglo XX.</a:t>
            </a:r>
          </a:p>
          <a:p>
            <a:endParaRPr lang="es-US" sz="2400" dirty="0" smtClean="0">
              <a:solidFill>
                <a:schemeClr val="tx2"/>
              </a:solidFill>
              <a:latin typeface="Arial" pitchFamily="34" charset="0"/>
              <a:cs typeface="Arial" pitchFamily="34" charset="0"/>
            </a:endParaRPr>
          </a:p>
          <a:p>
            <a:pPr marL="342900" indent="-342900">
              <a:buFont typeface="Wingdings" pitchFamily="2" charset="2"/>
              <a:buChar char="Ø"/>
            </a:pPr>
            <a:r>
              <a:rPr lang="es-US" sz="2400" dirty="0" smtClean="0">
                <a:solidFill>
                  <a:schemeClr val="tx2"/>
                </a:solidFill>
                <a:latin typeface="Arial" pitchFamily="34" charset="0"/>
                <a:cs typeface="Arial" pitchFamily="34" charset="0"/>
              </a:rPr>
              <a:t>El reparto económico del mundo a partir de la segunda mitad dela siglo XX hasta la actualidad. </a:t>
            </a:r>
            <a:endParaRPr lang="es-US" sz="2400" dirty="0">
              <a:solidFill>
                <a:schemeClr val="tx2"/>
              </a:solidFill>
              <a:latin typeface="Arial" pitchFamily="34" charset="0"/>
              <a:cs typeface="Arial" pitchFamily="34" charset="0"/>
            </a:endParaRPr>
          </a:p>
        </p:txBody>
      </p:sp>
    </p:spTree>
    <p:extLst>
      <p:ext uri="{BB962C8B-B14F-4D97-AF65-F5344CB8AC3E}">
        <p14:creationId xmlns:p14="http://schemas.microsoft.com/office/powerpoint/2010/main" val="29085263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99592" y="620688"/>
            <a:ext cx="7560840" cy="1384995"/>
          </a:xfrm>
          <a:prstGeom prst="rect">
            <a:avLst/>
          </a:prstGeom>
          <a:solidFill>
            <a:srgbClr val="002060"/>
          </a:solidFill>
        </p:spPr>
        <p:txBody>
          <a:bodyPr wrap="square" rtlCol="0">
            <a:spAutoFit/>
          </a:bodyPr>
          <a:lstStyle/>
          <a:p>
            <a:r>
              <a:rPr lang="es-US" sz="2800" dirty="0" smtClean="0">
                <a:latin typeface="Arial" pitchFamily="34" charset="0"/>
                <a:cs typeface="Arial" pitchFamily="34" charset="0"/>
              </a:rPr>
              <a:t>  </a:t>
            </a:r>
            <a:r>
              <a:rPr lang="es-US" sz="2800" dirty="0" smtClean="0">
                <a:solidFill>
                  <a:srgbClr val="FF0000"/>
                </a:solidFill>
                <a:latin typeface="Arial" pitchFamily="34" charset="0"/>
                <a:cs typeface="Arial" pitchFamily="34" charset="0"/>
              </a:rPr>
              <a:t>Un monopolio internacional es aquel que monopoliza los factores de la producción y realización  más allá de la frontera nacional.</a:t>
            </a:r>
            <a:endParaRPr lang="es-US" sz="2800" dirty="0">
              <a:solidFill>
                <a:srgbClr val="FF0000"/>
              </a:solidFill>
              <a:latin typeface="Arial" pitchFamily="34" charset="0"/>
              <a:cs typeface="Arial" pitchFamily="34" charset="0"/>
            </a:endParaRPr>
          </a:p>
        </p:txBody>
      </p:sp>
      <p:sp>
        <p:nvSpPr>
          <p:cNvPr id="3" name="2 CuadroTexto"/>
          <p:cNvSpPr txBox="1"/>
          <p:nvPr/>
        </p:nvSpPr>
        <p:spPr>
          <a:xfrm>
            <a:off x="1259632" y="2348880"/>
            <a:ext cx="6336704" cy="523220"/>
          </a:xfrm>
          <a:prstGeom prst="rect">
            <a:avLst/>
          </a:prstGeom>
          <a:noFill/>
        </p:spPr>
        <p:txBody>
          <a:bodyPr wrap="square" rtlCol="0">
            <a:spAutoFit/>
          </a:bodyPr>
          <a:lstStyle/>
          <a:p>
            <a:r>
              <a:rPr lang="es-US" sz="2800" dirty="0" smtClean="0">
                <a:solidFill>
                  <a:schemeClr val="tx2"/>
                </a:solidFill>
                <a:latin typeface="Arial" pitchFamily="34" charset="0"/>
                <a:cs typeface="Arial" pitchFamily="34" charset="0"/>
              </a:rPr>
              <a:t>Tipos  de monopolios internacionales</a:t>
            </a:r>
            <a:endParaRPr lang="es-US" sz="2800" dirty="0">
              <a:solidFill>
                <a:schemeClr val="tx2"/>
              </a:solidFill>
              <a:latin typeface="Arial" pitchFamily="34" charset="0"/>
              <a:cs typeface="Arial" pitchFamily="34" charset="0"/>
            </a:endParaRPr>
          </a:p>
        </p:txBody>
      </p:sp>
      <p:sp>
        <p:nvSpPr>
          <p:cNvPr id="4" name="3 CuadroTexto"/>
          <p:cNvSpPr txBox="1"/>
          <p:nvPr/>
        </p:nvSpPr>
        <p:spPr>
          <a:xfrm>
            <a:off x="899592" y="4005064"/>
            <a:ext cx="3096344" cy="461665"/>
          </a:xfrm>
          <a:prstGeom prst="rect">
            <a:avLst/>
          </a:prstGeom>
          <a:noFill/>
        </p:spPr>
        <p:txBody>
          <a:bodyPr wrap="square" rtlCol="0">
            <a:spAutoFit/>
          </a:bodyPr>
          <a:lstStyle/>
          <a:p>
            <a:r>
              <a:rPr lang="es-US" sz="2400" dirty="0" smtClean="0">
                <a:solidFill>
                  <a:schemeClr val="tx2"/>
                </a:solidFill>
                <a:latin typeface="Arial" pitchFamily="34" charset="0"/>
                <a:cs typeface="Arial" pitchFamily="34" charset="0"/>
              </a:rPr>
              <a:t>E. Transnacionales</a:t>
            </a:r>
            <a:endParaRPr lang="es-US" sz="2400" dirty="0">
              <a:solidFill>
                <a:schemeClr val="tx2"/>
              </a:solidFill>
              <a:latin typeface="Arial" pitchFamily="34" charset="0"/>
              <a:cs typeface="Arial" pitchFamily="34" charset="0"/>
            </a:endParaRPr>
          </a:p>
        </p:txBody>
      </p:sp>
      <p:sp>
        <p:nvSpPr>
          <p:cNvPr id="5" name="4 CuadroTexto"/>
          <p:cNvSpPr txBox="1"/>
          <p:nvPr/>
        </p:nvSpPr>
        <p:spPr>
          <a:xfrm>
            <a:off x="4427984" y="4005064"/>
            <a:ext cx="2880320" cy="461665"/>
          </a:xfrm>
          <a:prstGeom prst="rect">
            <a:avLst/>
          </a:prstGeom>
          <a:noFill/>
        </p:spPr>
        <p:txBody>
          <a:bodyPr wrap="square" rtlCol="0">
            <a:spAutoFit/>
          </a:bodyPr>
          <a:lstStyle/>
          <a:p>
            <a:r>
              <a:rPr lang="es-US" sz="2400" dirty="0" smtClean="0">
                <a:solidFill>
                  <a:schemeClr val="tx2"/>
                </a:solidFill>
                <a:latin typeface="Arial" pitchFamily="34" charset="0"/>
                <a:cs typeface="Arial" pitchFamily="34" charset="0"/>
              </a:rPr>
              <a:t>E. Multinacionales</a:t>
            </a:r>
            <a:endParaRPr lang="es-US" sz="2400" dirty="0">
              <a:solidFill>
                <a:schemeClr val="tx2"/>
              </a:solidFill>
              <a:latin typeface="Arial" pitchFamily="34" charset="0"/>
              <a:cs typeface="Arial" pitchFamily="34" charset="0"/>
            </a:endParaRPr>
          </a:p>
        </p:txBody>
      </p:sp>
      <p:cxnSp>
        <p:nvCxnSpPr>
          <p:cNvPr id="7" name="6 Conector recto de flecha"/>
          <p:cNvCxnSpPr/>
          <p:nvPr/>
        </p:nvCxnSpPr>
        <p:spPr>
          <a:xfrm flipH="1">
            <a:off x="2447764" y="2996952"/>
            <a:ext cx="900100"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Conector recto de flecha"/>
          <p:cNvCxnSpPr/>
          <p:nvPr/>
        </p:nvCxnSpPr>
        <p:spPr>
          <a:xfrm>
            <a:off x="4427984" y="2996952"/>
            <a:ext cx="1080120"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60507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548680"/>
            <a:ext cx="7704856" cy="5693866"/>
          </a:xfrm>
          <a:prstGeom prst="rect">
            <a:avLst/>
          </a:prstGeom>
          <a:noFill/>
        </p:spPr>
        <p:txBody>
          <a:bodyPr wrap="square" rtlCol="0">
            <a:spAutoFit/>
          </a:bodyPr>
          <a:lstStyle/>
          <a:p>
            <a:r>
              <a:rPr lang="es-US" sz="2800" dirty="0" smtClean="0">
                <a:latin typeface="Arial" pitchFamily="34" charset="0"/>
                <a:cs typeface="Arial" pitchFamily="34" charset="0"/>
              </a:rPr>
              <a:t>  </a:t>
            </a:r>
            <a:r>
              <a:rPr lang="es-US" sz="2800" dirty="0" smtClean="0">
                <a:solidFill>
                  <a:srgbClr val="FF0000"/>
                </a:solidFill>
                <a:latin typeface="Arial" pitchFamily="34" charset="0"/>
                <a:cs typeface="Arial" pitchFamily="34" charset="0"/>
              </a:rPr>
              <a:t>Objetivos de las Empresas Transnacionales</a:t>
            </a:r>
          </a:p>
          <a:p>
            <a:pPr marL="457200" indent="-457200">
              <a:buFont typeface="Wingdings" pitchFamily="2" charset="2"/>
              <a:buChar char="Ø"/>
            </a:pPr>
            <a:r>
              <a:rPr lang="es-US" sz="2400" dirty="0" smtClean="0">
                <a:solidFill>
                  <a:schemeClr val="tx2"/>
                </a:solidFill>
                <a:latin typeface="Arial" pitchFamily="34" charset="0"/>
                <a:cs typeface="Arial" pitchFamily="34" charset="0"/>
              </a:rPr>
              <a:t>Maximizar las ganancias</a:t>
            </a:r>
            <a:r>
              <a:rPr lang="es-US" sz="2400" dirty="0" smtClean="0">
                <a:latin typeface="Arial" pitchFamily="34" charset="0"/>
                <a:cs typeface="Arial" pitchFamily="34" charset="0"/>
              </a:rPr>
              <a:t>, </a:t>
            </a:r>
            <a:r>
              <a:rPr lang="es-US" sz="2400" dirty="0" smtClean="0">
                <a:solidFill>
                  <a:schemeClr val="tx2"/>
                </a:solidFill>
                <a:latin typeface="Arial" pitchFamily="34" charset="0"/>
                <a:cs typeface="Arial" pitchFamily="34" charset="0"/>
              </a:rPr>
              <a:t>dominar mercados.</a:t>
            </a:r>
          </a:p>
          <a:p>
            <a:r>
              <a:rPr lang="es-US" sz="2400" dirty="0" smtClean="0">
                <a:latin typeface="Arial" pitchFamily="34" charset="0"/>
                <a:cs typeface="Arial" pitchFamily="34" charset="0"/>
              </a:rPr>
              <a:t> </a:t>
            </a:r>
          </a:p>
          <a:p>
            <a:pPr marL="342900" indent="-342900">
              <a:buFont typeface="Arial" pitchFamily="34" charset="0"/>
              <a:buChar char="•"/>
            </a:pPr>
            <a:r>
              <a:rPr lang="es-US" sz="2400" dirty="0" smtClean="0">
                <a:solidFill>
                  <a:schemeClr val="tx2"/>
                </a:solidFill>
                <a:latin typeface="Arial" pitchFamily="34" charset="0"/>
                <a:cs typeface="Arial" pitchFamily="34" charset="0"/>
              </a:rPr>
              <a:t>Principales características</a:t>
            </a:r>
            <a:r>
              <a:rPr lang="es-US" sz="2400" dirty="0" smtClean="0">
                <a:latin typeface="Arial" pitchFamily="34" charset="0"/>
                <a:cs typeface="Arial" pitchFamily="34" charset="0"/>
              </a:rPr>
              <a:t>.</a:t>
            </a:r>
          </a:p>
          <a:p>
            <a:endParaRPr lang="es-US" sz="2400" dirty="0" smtClean="0">
              <a:latin typeface="Arial" pitchFamily="34" charset="0"/>
              <a:cs typeface="Arial" pitchFamily="34" charset="0"/>
            </a:endParaRPr>
          </a:p>
          <a:p>
            <a:pPr marL="342900" indent="-342900">
              <a:buFont typeface="Arial" pitchFamily="34" charset="0"/>
              <a:buChar char="•"/>
            </a:pPr>
            <a:r>
              <a:rPr lang="es-US" sz="2400" dirty="0" smtClean="0">
                <a:latin typeface="Arial" pitchFamily="34" charset="0"/>
                <a:cs typeface="Arial" pitchFamily="34" charset="0"/>
              </a:rPr>
              <a:t> </a:t>
            </a:r>
            <a:r>
              <a:rPr lang="es-US" sz="2400" dirty="0" smtClean="0">
                <a:solidFill>
                  <a:srgbClr val="7030A0"/>
                </a:solidFill>
                <a:latin typeface="Arial" pitchFamily="34" charset="0"/>
                <a:cs typeface="Arial" pitchFamily="34" charset="0"/>
              </a:rPr>
              <a:t>Las E. Transnacionales representan el tipo de empresa que caracteriza la actual E. Mundial y  ejercen influencia decisiva en su dinámica, así como en el desarrollo de la actual Globalización económica, a partir del control sobre las instituciones financieras, comerciales y políticas - Transnacionalización de la Economía mundial.</a:t>
            </a:r>
          </a:p>
          <a:p>
            <a:endParaRPr lang="es-US" sz="2400" dirty="0">
              <a:latin typeface="Arial" pitchFamily="34" charset="0"/>
              <a:cs typeface="Arial" pitchFamily="34" charset="0"/>
            </a:endParaRPr>
          </a:p>
          <a:p>
            <a:pPr marL="342900" indent="-342900">
              <a:buFont typeface="Arial" pitchFamily="34" charset="0"/>
              <a:buChar char="•"/>
            </a:pPr>
            <a:r>
              <a:rPr lang="es-US" sz="2400" dirty="0" smtClean="0">
                <a:solidFill>
                  <a:schemeClr val="tx2"/>
                </a:solidFill>
                <a:latin typeface="Arial" pitchFamily="34" charset="0"/>
                <a:cs typeface="Arial" pitchFamily="34" charset="0"/>
              </a:rPr>
              <a:t>Su papel en la economía mundial. Resultados de su acción en los países subdesarrollados</a:t>
            </a:r>
            <a:r>
              <a:rPr lang="es-US" sz="2400" dirty="0" smtClean="0">
                <a:latin typeface="Arial" pitchFamily="34" charset="0"/>
                <a:cs typeface="Arial" pitchFamily="34" charset="0"/>
              </a:rPr>
              <a:t>.</a:t>
            </a:r>
            <a:endParaRPr lang="es-US" sz="2400" dirty="0"/>
          </a:p>
        </p:txBody>
      </p:sp>
    </p:spTree>
    <p:extLst>
      <p:ext uri="{BB962C8B-B14F-4D97-AF65-F5344CB8AC3E}">
        <p14:creationId xmlns:p14="http://schemas.microsoft.com/office/powerpoint/2010/main" val="4033654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229600" cy="1143000"/>
          </a:xfrm>
        </p:spPr>
        <p:txBody>
          <a:bodyPr>
            <a:normAutofit fontScale="90000"/>
          </a:bodyPr>
          <a:lstStyle/>
          <a:p>
            <a:pPr algn="ctr"/>
            <a:r>
              <a:rPr lang="es-US" dirty="0" smtClean="0"/>
              <a:t/>
            </a:r>
            <a:br>
              <a:rPr lang="es-US" dirty="0" smtClean="0"/>
            </a:br>
            <a:r>
              <a:rPr lang="es-US" sz="4000" dirty="0" smtClean="0">
                <a:latin typeface="Arial" pitchFamily="34" charset="0"/>
                <a:cs typeface="Arial" pitchFamily="34" charset="0"/>
              </a:rPr>
              <a:t>Rememoración de la conferencia anterior.</a:t>
            </a:r>
            <a:endParaRPr lang="es-US" sz="4000" dirty="0">
              <a:latin typeface="Arial" pitchFamily="34" charset="0"/>
              <a:cs typeface="Arial" pitchFamily="34" charset="0"/>
            </a:endParaRPr>
          </a:p>
        </p:txBody>
      </p:sp>
      <p:sp>
        <p:nvSpPr>
          <p:cNvPr id="3" name="2 Marcador de contenido"/>
          <p:cNvSpPr>
            <a:spLocks noGrp="1"/>
          </p:cNvSpPr>
          <p:nvPr>
            <p:ph idx="1"/>
          </p:nvPr>
        </p:nvSpPr>
        <p:spPr>
          <a:xfrm>
            <a:off x="539552" y="1772816"/>
            <a:ext cx="8229600" cy="4389120"/>
          </a:xfrm>
        </p:spPr>
        <p:txBody>
          <a:bodyPr>
            <a:normAutofit fontScale="92500" lnSpcReduction="10000"/>
          </a:bodyPr>
          <a:lstStyle/>
          <a:p>
            <a:r>
              <a:rPr lang="es-US" dirty="0" smtClean="0"/>
              <a:t> </a:t>
            </a:r>
            <a:r>
              <a:rPr lang="es-US" dirty="0" smtClean="0">
                <a:solidFill>
                  <a:srgbClr val="FF0000"/>
                </a:solidFill>
                <a:latin typeface="Arial" pitchFamily="34" charset="0"/>
                <a:cs typeface="Arial" pitchFamily="34" charset="0"/>
              </a:rPr>
              <a:t>Necesidad de que la producción tenga un carácter continuo.</a:t>
            </a:r>
          </a:p>
          <a:p>
            <a:r>
              <a:rPr lang="es-US" dirty="0">
                <a:solidFill>
                  <a:srgbClr val="FF0000"/>
                </a:solidFill>
                <a:latin typeface="Arial" pitchFamily="34" charset="0"/>
                <a:cs typeface="Arial" pitchFamily="34" charset="0"/>
              </a:rPr>
              <a:t> </a:t>
            </a:r>
            <a:r>
              <a:rPr lang="es-US" dirty="0" smtClean="0">
                <a:solidFill>
                  <a:srgbClr val="FF0000"/>
                </a:solidFill>
                <a:latin typeface="Arial" pitchFamily="34" charset="0"/>
                <a:cs typeface="Arial" pitchFamily="34" charset="0"/>
              </a:rPr>
              <a:t>la reproducción capitalista y sus formas. Particularidad de la reproducción ampliada.</a:t>
            </a:r>
          </a:p>
          <a:p>
            <a:r>
              <a:rPr lang="es-US" dirty="0" smtClean="0">
                <a:solidFill>
                  <a:srgbClr val="FF0000"/>
                </a:solidFill>
                <a:latin typeface="Arial" pitchFamily="34" charset="0"/>
                <a:cs typeface="Arial" pitchFamily="34" charset="0"/>
              </a:rPr>
              <a:t>La acumulación capitalista. </a:t>
            </a:r>
            <a:endParaRPr lang="es-US" dirty="0">
              <a:solidFill>
                <a:srgbClr val="FF0000"/>
              </a:solidFill>
              <a:latin typeface="Arial" pitchFamily="34" charset="0"/>
              <a:cs typeface="Arial" pitchFamily="34" charset="0"/>
            </a:endParaRPr>
          </a:p>
          <a:p>
            <a:r>
              <a:rPr lang="es-US" dirty="0" smtClean="0">
                <a:solidFill>
                  <a:srgbClr val="FF0000"/>
                </a:solidFill>
                <a:latin typeface="Arial" pitchFamily="34" charset="0"/>
                <a:cs typeface="Arial" pitchFamily="34" charset="0"/>
              </a:rPr>
              <a:t>Los procesos de concentración y centralización.</a:t>
            </a:r>
          </a:p>
          <a:p>
            <a:r>
              <a:rPr lang="es-US" dirty="0" smtClean="0">
                <a:solidFill>
                  <a:srgbClr val="FF0000"/>
                </a:solidFill>
                <a:latin typeface="Arial" pitchFamily="34" charset="0"/>
                <a:cs typeface="Arial" pitchFamily="34" charset="0"/>
              </a:rPr>
              <a:t>El crecimiento de la COC y sus consecuencias para la clase obrera. La Ley General de la Acum. Cap.</a:t>
            </a:r>
          </a:p>
          <a:p>
            <a:r>
              <a:rPr lang="es-US" dirty="0" smtClean="0">
                <a:solidFill>
                  <a:srgbClr val="FF0000"/>
                </a:solidFill>
                <a:latin typeface="Arial" pitchFamily="34" charset="0"/>
                <a:cs typeface="Arial" pitchFamily="34" charset="0"/>
              </a:rPr>
              <a:t>Empeoramiento de la situación de la clase obrera.</a:t>
            </a:r>
          </a:p>
          <a:p>
            <a:r>
              <a:rPr lang="es-US" dirty="0" smtClean="0">
                <a:solidFill>
                  <a:srgbClr val="FF0000"/>
                </a:solidFill>
                <a:latin typeface="Arial" pitchFamily="34" charset="0"/>
                <a:cs typeface="Arial" pitchFamily="34" charset="0"/>
              </a:rPr>
              <a:t>Los problemas de la realización del capital social y las crisis económicas.</a:t>
            </a:r>
          </a:p>
          <a:p>
            <a:endParaRPr lang="es-US" dirty="0"/>
          </a:p>
        </p:txBody>
      </p:sp>
    </p:spTree>
    <p:extLst>
      <p:ext uri="{BB962C8B-B14F-4D97-AF65-F5344CB8AC3E}">
        <p14:creationId xmlns:p14="http://schemas.microsoft.com/office/powerpoint/2010/main" val="26791788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641133"/>
            <a:ext cx="7848872" cy="584775"/>
          </a:xfrm>
          <a:prstGeom prst="rect">
            <a:avLst/>
          </a:prstGeom>
          <a:noFill/>
        </p:spPr>
        <p:txBody>
          <a:bodyPr wrap="square" rtlCol="0">
            <a:spAutoFit/>
          </a:bodyPr>
          <a:lstStyle/>
          <a:p>
            <a:r>
              <a:rPr lang="es-US" sz="3200" dirty="0" smtClean="0">
                <a:solidFill>
                  <a:schemeClr val="accent1"/>
                </a:solidFill>
                <a:latin typeface="Arial" pitchFamily="34" charset="0"/>
                <a:cs typeface="Arial" pitchFamily="34" charset="0"/>
              </a:rPr>
              <a:t>Poder de las Empresas transnacionales.</a:t>
            </a:r>
            <a:endParaRPr lang="es-US" sz="3200" dirty="0">
              <a:solidFill>
                <a:schemeClr val="accent1"/>
              </a:solidFill>
              <a:latin typeface="Arial" pitchFamily="34" charset="0"/>
              <a:cs typeface="Arial" pitchFamily="34" charset="0"/>
            </a:endParaRPr>
          </a:p>
        </p:txBody>
      </p:sp>
      <p:sp>
        <p:nvSpPr>
          <p:cNvPr id="3" name="2 Rectángulo"/>
          <p:cNvSpPr/>
          <p:nvPr/>
        </p:nvSpPr>
        <p:spPr>
          <a:xfrm>
            <a:off x="899592" y="1556792"/>
            <a:ext cx="7344816" cy="46085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US" sz="2400" dirty="0" smtClean="0">
                <a:latin typeface="Arial" pitchFamily="34" charset="0"/>
                <a:cs typeface="Arial" pitchFamily="34" charset="0"/>
              </a:rPr>
              <a:t>      Crecimiento  numérico de estas:</a:t>
            </a:r>
          </a:p>
          <a:p>
            <a:pPr algn="ctr"/>
            <a:endParaRPr lang="es-US" sz="2400" dirty="0" smtClean="0">
              <a:latin typeface="Arial" pitchFamily="34" charset="0"/>
              <a:cs typeface="Arial" pitchFamily="34" charset="0"/>
            </a:endParaRPr>
          </a:p>
          <a:p>
            <a:r>
              <a:rPr lang="es-US" sz="2400" dirty="0" smtClean="0">
                <a:latin typeface="Arial" pitchFamily="34" charset="0"/>
                <a:cs typeface="Arial" pitchFamily="34" charset="0"/>
              </a:rPr>
              <a:t>1970 - 10000 ET con 30000 filiales.</a:t>
            </a:r>
          </a:p>
          <a:p>
            <a:r>
              <a:rPr lang="es-US" sz="2400" dirty="0" smtClean="0">
                <a:latin typeface="Arial" pitchFamily="34" charset="0"/>
                <a:cs typeface="Arial" pitchFamily="34" charset="0"/>
              </a:rPr>
              <a:t>1990 – 35000 ET con 147200 filiales.</a:t>
            </a:r>
          </a:p>
          <a:p>
            <a:r>
              <a:rPr lang="es-US" sz="2400" dirty="0" smtClean="0">
                <a:latin typeface="Arial" pitchFamily="34" charset="0"/>
                <a:cs typeface="Arial" pitchFamily="34" charset="0"/>
              </a:rPr>
              <a:t> 2004 -  60000 ET con 770659 filiales.</a:t>
            </a:r>
          </a:p>
          <a:p>
            <a:r>
              <a:rPr lang="es-US" sz="2400" dirty="0" smtClean="0">
                <a:latin typeface="Arial" pitchFamily="34" charset="0"/>
                <a:cs typeface="Arial" pitchFamily="34" charset="0"/>
              </a:rPr>
              <a:t>- Actualidad más de 80000 ET con más de 820000 filiales.</a:t>
            </a:r>
          </a:p>
          <a:p>
            <a:r>
              <a:rPr lang="es-US" sz="2400" dirty="0">
                <a:latin typeface="Arial" pitchFamily="34" charset="0"/>
                <a:cs typeface="Arial" pitchFamily="34" charset="0"/>
              </a:rPr>
              <a:t> </a:t>
            </a:r>
            <a:r>
              <a:rPr lang="es-US" sz="2400" dirty="0" smtClean="0">
                <a:latin typeface="Arial" pitchFamily="34" charset="0"/>
                <a:cs typeface="Arial" pitchFamily="34" charset="0"/>
              </a:rPr>
              <a:t>Destacar su control sobre el mercado azucarero, del café . Ver su libro de texto tomo 2 pp. 315 -316</a:t>
            </a:r>
          </a:p>
          <a:p>
            <a:r>
              <a:rPr lang="es-US" sz="2400" dirty="0" smtClean="0">
                <a:latin typeface="Arial" pitchFamily="34" charset="0"/>
                <a:cs typeface="Arial" pitchFamily="34" charset="0"/>
              </a:rPr>
              <a:t>  Controlan entre el 75 – 95% de la comercialización de los productos básicos del Tercer Mundo.</a:t>
            </a:r>
            <a:endParaRPr lang="es-US" sz="2400" dirty="0">
              <a:latin typeface="Arial" pitchFamily="34" charset="0"/>
              <a:cs typeface="Arial" pitchFamily="34" charset="0"/>
            </a:endParaRPr>
          </a:p>
        </p:txBody>
      </p:sp>
    </p:spTree>
    <p:extLst>
      <p:ext uri="{BB962C8B-B14F-4D97-AF65-F5344CB8AC3E}">
        <p14:creationId xmlns:p14="http://schemas.microsoft.com/office/powerpoint/2010/main" val="7024590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115683" y="692696"/>
            <a:ext cx="6624736" cy="954107"/>
          </a:xfrm>
          <a:prstGeom prst="rect">
            <a:avLst/>
          </a:prstGeom>
          <a:noFill/>
        </p:spPr>
        <p:txBody>
          <a:bodyPr wrap="square" rtlCol="0">
            <a:spAutoFit/>
          </a:bodyPr>
          <a:lstStyle/>
          <a:p>
            <a:pPr algn="ctr"/>
            <a:r>
              <a:rPr lang="es-US" sz="2800" dirty="0" smtClean="0">
                <a:solidFill>
                  <a:schemeClr val="accent1"/>
                </a:solidFill>
                <a:latin typeface="Arial" pitchFamily="34" charset="0"/>
                <a:cs typeface="Arial" pitchFamily="34" charset="0"/>
              </a:rPr>
              <a:t>Poder de la ETN en la Economía Mundial – Continuación.</a:t>
            </a:r>
            <a:endParaRPr lang="es-US" sz="2800" dirty="0">
              <a:solidFill>
                <a:schemeClr val="accent1"/>
              </a:solidFill>
              <a:latin typeface="Arial" pitchFamily="34" charset="0"/>
              <a:cs typeface="Arial" pitchFamily="34" charset="0"/>
            </a:endParaRPr>
          </a:p>
        </p:txBody>
      </p:sp>
      <p:sp>
        <p:nvSpPr>
          <p:cNvPr id="3" name="2 Rectángulo"/>
          <p:cNvSpPr/>
          <p:nvPr/>
        </p:nvSpPr>
        <p:spPr>
          <a:xfrm>
            <a:off x="862910" y="1697242"/>
            <a:ext cx="7416724" cy="42484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itchFamily="2" charset="2"/>
              <a:buChar char="Ø"/>
            </a:pPr>
            <a:r>
              <a:rPr lang="es-US" sz="2000" dirty="0" smtClean="0">
                <a:latin typeface="Arial" pitchFamily="34" charset="0"/>
                <a:cs typeface="Arial" pitchFamily="34" charset="0"/>
              </a:rPr>
              <a:t> !0 Empresas controlan la comida del mundo:</a:t>
            </a:r>
          </a:p>
          <a:p>
            <a:pPr marL="285750" indent="-285750">
              <a:buFont typeface="Arial" pitchFamily="34" charset="0"/>
              <a:buChar char="•"/>
            </a:pPr>
            <a:r>
              <a:rPr lang="es-US" sz="2000" dirty="0" smtClean="0">
                <a:latin typeface="Arial" pitchFamily="34" charset="0"/>
                <a:cs typeface="Arial" pitchFamily="34" charset="0"/>
              </a:rPr>
              <a:t>4 de ellas ganan  más de 6 mil millones  USD al año (2016)</a:t>
            </a:r>
          </a:p>
          <a:p>
            <a:pPr marL="285750" indent="-285750">
              <a:buFont typeface="Arial" pitchFamily="34" charset="0"/>
              <a:buChar char="•"/>
            </a:pPr>
            <a:r>
              <a:rPr lang="es-US" sz="2000" dirty="0" smtClean="0">
                <a:latin typeface="Arial" pitchFamily="34" charset="0"/>
                <a:cs typeface="Arial" pitchFamily="34" charset="0"/>
              </a:rPr>
              <a:t>Estas 10 empresas emplean a 1,5 millones de personas – Nestlé es la mayor al vender 100 mil millones en 2013 y ganó 11 mil millones de USD. </a:t>
            </a:r>
            <a:endParaRPr lang="es-US" sz="2000" dirty="0">
              <a:latin typeface="Arial" pitchFamily="34" charset="0"/>
              <a:cs typeface="Arial" pitchFamily="34" charset="0"/>
            </a:endParaRPr>
          </a:p>
          <a:p>
            <a:pPr marL="285750" indent="-285750">
              <a:buFont typeface="Wingdings" pitchFamily="2" charset="2"/>
              <a:buChar char="Ø"/>
            </a:pPr>
            <a:r>
              <a:rPr lang="es-US" sz="2000" dirty="0" smtClean="0">
                <a:latin typeface="Arial" pitchFamily="34" charset="0"/>
                <a:cs typeface="Arial" pitchFamily="34" charset="0"/>
              </a:rPr>
              <a:t>Los ingresos conjuntos de las 500 mayores Empresas  Mult. del mundo tienen ingresos superiores (PIB)  a los de toda la Unión Europea o EU. </a:t>
            </a:r>
          </a:p>
          <a:p>
            <a:pPr marL="285750" indent="-285750">
              <a:buFont typeface="Wingdings" pitchFamily="2" charset="2"/>
              <a:buChar char="Ø"/>
            </a:pPr>
            <a:r>
              <a:rPr lang="es-US" sz="2000" dirty="0" smtClean="0">
                <a:latin typeface="Arial" pitchFamily="34" charset="0"/>
                <a:cs typeface="Arial" pitchFamily="34" charset="0"/>
              </a:rPr>
              <a:t>ETN y los empleos que generan:</a:t>
            </a:r>
          </a:p>
          <a:p>
            <a:pPr marL="342900" indent="-342900">
              <a:buFont typeface="Arial" pitchFamily="34" charset="0"/>
              <a:buChar char="•"/>
            </a:pPr>
            <a:r>
              <a:rPr lang="es-US" sz="2000" dirty="0" smtClean="0">
                <a:latin typeface="Arial" pitchFamily="34" charset="0"/>
                <a:cs typeface="Arial" pitchFamily="34" charset="0"/>
              </a:rPr>
              <a:t>Walmart – 2,1 millones, McDonald – 1,9 millones, Ferrocarriles de la India , 1,4 millones, Corporación  Nacional de Petróleo de China – 1,6 millones</a:t>
            </a:r>
            <a:endParaRPr lang="es-US" sz="2000" dirty="0">
              <a:latin typeface="Arial" pitchFamily="34" charset="0"/>
              <a:cs typeface="Arial" pitchFamily="34" charset="0"/>
            </a:endParaRPr>
          </a:p>
        </p:txBody>
      </p:sp>
    </p:spTree>
    <p:extLst>
      <p:ext uri="{BB962C8B-B14F-4D97-AF65-F5344CB8AC3E}">
        <p14:creationId xmlns:p14="http://schemas.microsoft.com/office/powerpoint/2010/main" val="20587246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1187624" y="620688"/>
            <a:ext cx="6984776" cy="954107"/>
          </a:xfrm>
          <a:prstGeom prst="rect">
            <a:avLst/>
          </a:prstGeom>
          <a:noFill/>
        </p:spPr>
        <p:txBody>
          <a:bodyPr wrap="square" rtlCol="0">
            <a:spAutoFit/>
          </a:bodyPr>
          <a:lstStyle/>
          <a:p>
            <a:r>
              <a:rPr lang="es-US" sz="2800" dirty="0">
                <a:solidFill>
                  <a:schemeClr val="accent1"/>
                </a:solidFill>
                <a:latin typeface="Arial" pitchFamily="34" charset="0"/>
                <a:cs typeface="Arial" pitchFamily="34" charset="0"/>
              </a:rPr>
              <a:t>Poder de las Empresas transnacionales.</a:t>
            </a:r>
          </a:p>
          <a:p>
            <a:endParaRPr lang="es-US" sz="2800" dirty="0"/>
          </a:p>
        </p:txBody>
      </p:sp>
      <p:sp>
        <p:nvSpPr>
          <p:cNvPr id="4" name="3 Rectángulo"/>
          <p:cNvSpPr/>
          <p:nvPr/>
        </p:nvSpPr>
        <p:spPr>
          <a:xfrm>
            <a:off x="683568" y="1340769"/>
            <a:ext cx="7776864" cy="5112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itchFamily="2" charset="2"/>
              <a:buChar char="Ø"/>
            </a:pPr>
            <a:r>
              <a:rPr lang="es-US" sz="2400" dirty="0" smtClean="0">
                <a:solidFill>
                  <a:srgbClr val="FFC000"/>
                </a:solidFill>
                <a:latin typeface="Arial" pitchFamily="34" charset="0"/>
                <a:cs typeface="Arial" pitchFamily="34" charset="0"/>
              </a:rPr>
              <a:t>Las 10 Empresas TN son  más grandes que 180 países pequeños, de ellas Walmart sería la décima economía del mundo. Estas  solo son superadas por E.U, China, Japón, Alemania, Francia, R. Unido, Italia, Brasil y la India.</a:t>
            </a:r>
          </a:p>
          <a:p>
            <a:pPr marL="285750" indent="-285750">
              <a:buFont typeface="Wingdings" pitchFamily="2" charset="2"/>
              <a:buChar char="Ø"/>
            </a:pPr>
            <a:r>
              <a:rPr lang="es-US" sz="2400" dirty="0" smtClean="0">
                <a:solidFill>
                  <a:srgbClr val="FFC000"/>
                </a:solidFill>
                <a:latin typeface="Arial" pitchFamily="34" charset="0"/>
                <a:cs typeface="Arial" pitchFamily="34" charset="0"/>
              </a:rPr>
              <a:t>En E.U, las 5 mayores firmas concentran el 45% de los activos bancarios.</a:t>
            </a:r>
          </a:p>
          <a:p>
            <a:pPr marL="285750" indent="-285750">
              <a:buFont typeface="Wingdings" pitchFamily="2" charset="2"/>
              <a:buChar char="Ø"/>
            </a:pPr>
            <a:r>
              <a:rPr lang="es-US" sz="2400" dirty="0" smtClean="0">
                <a:solidFill>
                  <a:srgbClr val="FFC000"/>
                </a:solidFill>
                <a:latin typeface="Arial" pitchFamily="34" charset="0"/>
                <a:cs typeface="Arial" pitchFamily="34" charset="0"/>
              </a:rPr>
              <a:t>El valor de las 100 mayores corporaciones cotizadas es de 15,6 billones (la economía de E.U es de 17,7 billones).</a:t>
            </a:r>
          </a:p>
          <a:p>
            <a:pPr marL="285750" indent="-285750">
              <a:buFont typeface="Wingdings" pitchFamily="2" charset="2"/>
              <a:buChar char="Ø"/>
            </a:pPr>
            <a:r>
              <a:rPr lang="es-US" sz="2400" dirty="0" smtClean="0">
                <a:solidFill>
                  <a:srgbClr val="FFC000"/>
                </a:solidFill>
                <a:latin typeface="Arial" pitchFamily="34" charset="0"/>
                <a:cs typeface="Arial" pitchFamily="34" charset="0"/>
              </a:rPr>
              <a:t>Las 500 mayores corporaciones en 2015 generaron ingresos por 27,6 billones y ganaron 1,5 billones de USD.</a:t>
            </a:r>
          </a:p>
          <a:p>
            <a:pPr marL="285750" indent="-285750">
              <a:buFont typeface="Wingdings" pitchFamily="2" charset="2"/>
              <a:buChar char="Ø"/>
            </a:pPr>
            <a:endParaRPr lang="es-US" sz="2400" dirty="0">
              <a:solidFill>
                <a:srgbClr val="FFC000"/>
              </a:solidFill>
              <a:latin typeface="Arial" pitchFamily="34" charset="0"/>
              <a:cs typeface="Arial" pitchFamily="34" charset="0"/>
            </a:endParaRPr>
          </a:p>
        </p:txBody>
      </p:sp>
    </p:spTree>
    <p:extLst>
      <p:ext uri="{BB962C8B-B14F-4D97-AF65-F5344CB8AC3E}">
        <p14:creationId xmlns:p14="http://schemas.microsoft.com/office/powerpoint/2010/main" val="236739917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460985"/>
            <a:ext cx="7992888" cy="800219"/>
          </a:xfrm>
          <a:prstGeom prst="rect">
            <a:avLst/>
          </a:prstGeom>
          <a:noFill/>
        </p:spPr>
        <p:txBody>
          <a:bodyPr wrap="square" rtlCol="0">
            <a:spAutoFit/>
          </a:bodyPr>
          <a:lstStyle/>
          <a:p>
            <a:r>
              <a:rPr lang="es-US" sz="2800" dirty="0">
                <a:solidFill>
                  <a:schemeClr val="accent1"/>
                </a:solidFill>
                <a:latin typeface="Arial" pitchFamily="34" charset="0"/>
                <a:cs typeface="Arial" pitchFamily="34" charset="0"/>
              </a:rPr>
              <a:t>Poder de la ETN en la Economía </a:t>
            </a:r>
            <a:r>
              <a:rPr lang="es-US" sz="2800" dirty="0" smtClean="0">
                <a:solidFill>
                  <a:schemeClr val="accent1"/>
                </a:solidFill>
                <a:latin typeface="Arial" pitchFamily="34" charset="0"/>
                <a:cs typeface="Arial" pitchFamily="34" charset="0"/>
              </a:rPr>
              <a:t>Mundial –Cont.</a:t>
            </a:r>
            <a:r>
              <a:rPr lang="es-US" dirty="0" smtClean="0">
                <a:solidFill>
                  <a:schemeClr val="accent1"/>
                </a:solidFill>
                <a:latin typeface="Arial" pitchFamily="34" charset="0"/>
                <a:cs typeface="Arial" pitchFamily="34" charset="0"/>
              </a:rPr>
              <a:t>.</a:t>
            </a:r>
            <a:endParaRPr lang="es-US" dirty="0">
              <a:solidFill>
                <a:schemeClr val="accent1"/>
              </a:solidFill>
              <a:latin typeface="Arial" pitchFamily="34" charset="0"/>
              <a:cs typeface="Arial" pitchFamily="34" charset="0"/>
            </a:endParaRPr>
          </a:p>
          <a:p>
            <a:endParaRPr lang="es-US" dirty="0"/>
          </a:p>
        </p:txBody>
      </p:sp>
      <p:sp>
        <p:nvSpPr>
          <p:cNvPr id="3" name="2 Rectángulo"/>
          <p:cNvSpPr/>
          <p:nvPr/>
        </p:nvSpPr>
        <p:spPr>
          <a:xfrm>
            <a:off x="904663" y="1322461"/>
            <a:ext cx="7632848" cy="48245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itchFamily="2" charset="2"/>
              <a:buChar char="v"/>
            </a:pPr>
            <a:r>
              <a:rPr lang="es-US" sz="2400" dirty="0" smtClean="0">
                <a:latin typeface="Arial" pitchFamily="34" charset="0"/>
                <a:cs typeface="Arial" pitchFamily="34" charset="0"/>
              </a:rPr>
              <a:t>Ingresos de NKE – 2005 – 2015.</a:t>
            </a:r>
          </a:p>
          <a:p>
            <a:pPr marL="285750" indent="-285750">
              <a:buFont typeface="Arial" pitchFamily="34" charset="0"/>
              <a:buChar char="•"/>
            </a:pPr>
            <a:r>
              <a:rPr lang="es-US" sz="2400" dirty="0" smtClean="0">
                <a:latin typeface="Arial" pitchFamily="34" charset="0"/>
                <a:cs typeface="Arial" pitchFamily="34" charset="0"/>
              </a:rPr>
              <a:t>2005 – 13,740 millones de USD.</a:t>
            </a:r>
          </a:p>
          <a:p>
            <a:pPr marL="285750" indent="-285750">
              <a:buFont typeface="Arial" pitchFamily="34" charset="0"/>
              <a:buChar char="•"/>
            </a:pPr>
            <a:r>
              <a:rPr lang="es-US" sz="2400" dirty="0" smtClean="0">
                <a:latin typeface="Arial" pitchFamily="34" charset="0"/>
                <a:cs typeface="Arial" pitchFamily="34" charset="0"/>
              </a:rPr>
              <a:t>2010 – 18,324 millones de USD.</a:t>
            </a:r>
          </a:p>
          <a:p>
            <a:pPr marL="285750" indent="-285750">
              <a:buFont typeface="Arial" pitchFamily="34" charset="0"/>
              <a:buChar char="•"/>
            </a:pPr>
            <a:r>
              <a:rPr lang="es-US" sz="2400" dirty="0" smtClean="0">
                <a:latin typeface="Arial" pitchFamily="34" charset="0"/>
                <a:cs typeface="Arial" pitchFamily="34" charset="0"/>
              </a:rPr>
              <a:t>2015 – 30,601 millones de USD. Aspira vender 50,000 millones en 2020</a:t>
            </a:r>
          </a:p>
          <a:p>
            <a:pPr marL="285750" indent="-285750">
              <a:buFont typeface="Wingdings" pitchFamily="2" charset="2"/>
              <a:buChar char="v"/>
            </a:pPr>
            <a:r>
              <a:rPr lang="es-US" sz="2400" dirty="0" smtClean="0">
                <a:latin typeface="Arial" pitchFamily="34" charset="0"/>
                <a:cs typeface="Arial" pitchFamily="34" charset="0"/>
              </a:rPr>
              <a:t>Adidas – Ganancias netas en 2016 – 1,o17 millones de USD, con ventas por valor de 19,291 millones de USD.</a:t>
            </a:r>
          </a:p>
          <a:p>
            <a:pPr marL="285750" indent="-285750">
              <a:buFont typeface="Wingdings" pitchFamily="2" charset="2"/>
              <a:buChar char="v"/>
            </a:pPr>
            <a:r>
              <a:rPr lang="es-US" sz="2400" dirty="0" smtClean="0">
                <a:latin typeface="Arial" pitchFamily="34" charset="0"/>
                <a:cs typeface="Arial" pitchFamily="34" charset="0"/>
              </a:rPr>
              <a:t>NIKE – Ingresos netos:</a:t>
            </a:r>
          </a:p>
          <a:p>
            <a:pPr marL="285750" indent="-285750">
              <a:buFont typeface="Arial" pitchFamily="34" charset="0"/>
              <a:buChar char="•"/>
            </a:pPr>
            <a:r>
              <a:rPr lang="es-US" sz="2400" dirty="0" smtClean="0">
                <a:latin typeface="Arial" pitchFamily="34" charset="0"/>
                <a:cs typeface="Arial" pitchFamily="34" charset="0"/>
              </a:rPr>
              <a:t>2015 – 3,273 millones de USD.</a:t>
            </a:r>
          </a:p>
          <a:p>
            <a:pPr marL="285750" indent="-285750">
              <a:buFont typeface="Arial" pitchFamily="34" charset="0"/>
              <a:buChar char="•"/>
            </a:pPr>
            <a:r>
              <a:rPr lang="es-US" sz="2400" dirty="0" smtClean="0">
                <a:latin typeface="Arial" pitchFamily="34" charset="0"/>
                <a:cs typeface="Arial" pitchFamily="34" charset="0"/>
              </a:rPr>
              <a:t>2016 – 3,760 millones de USD.</a:t>
            </a:r>
          </a:p>
          <a:p>
            <a:pPr marL="285750" indent="-285750">
              <a:buFont typeface="Arial" pitchFamily="34" charset="0"/>
              <a:buChar char="•"/>
            </a:pPr>
            <a:r>
              <a:rPr lang="es-US" sz="2400" dirty="0" smtClean="0">
                <a:latin typeface="Arial" pitchFamily="34" charset="0"/>
                <a:cs typeface="Arial" pitchFamily="34" charset="0"/>
              </a:rPr>
              <a:t>2017 – 4,240 millones de USD - espera</a:t>
            </a:r>
          </a:p>
          <a:p>
            <a:pPr marL="285750" indent="-285750" algn="ctr">
              <a:buFont typeface="Arial" pitchFamily="34" charset="0"/>
              <a:buChar char="•"/>
            </a:pPr>
            <a:endParaRPr lang="es-US" sz="2400" dirty="0">
              <a:latin typeface="Arial" pitchFamily="34" charset="0"/>
              <a:cs typeface="Arial" pitchFamily="34" charset="0"/>
            </a:endParaRPr>
          </a:p>
        </p:txBody>
      </p:sp>
    </p:spTree>
    <p:extLst>
      <p:ext uri="{BB962C8B-B14F-4D97-AF65-F5344CB8AC3E}">
        <p14:creationId xmlns:p14="http://schemas.microsoft.com/office/powerpoint/2010/main" val="37710221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212911" y="620688"/>
            <a:ext cx="6552728" cy="461665"/>
          </a:xfrm>
          <a:prstGeom prst="rect">
            <a:avLst/>
          </a:prstGeom>
          <a:noFill/>
        </p:spPr>
        <p:txBody>
          <a:bodyPr wrap="square" rtlCol="0">
            <a:spAutoFit/>
          </a:bodyPr>
          <a:lstStyle/>
          <a:p>
            <a:pPr algn="ctr"/>
            <a:r>
              <a:rPr lang="es-US" sz="2400" dirty="0" smtClean="0">
                <a:solidFill>
                  <a:schemeClr val="tx2"/>
                </a:solidFill>
                <a:latin typeface="Arial" pitchFamily="34" charset="0"/>
                <a:cs typeface="Arial" pitchFamily="34" charset="0"/>
              </a:rPr>
              <a:t>Las Empresas Transnacionales y el Deporte.</a:t>
            </a:r>
            <a:endParaRPr lang="es-US" sz="2400" dirty="0">
              <a:solidFill>
                <a:schemeClr val="tx2"/>
              </a:solidFill>
              <a:latin typeface="Arial" pitchFamily="34" charset="0"/>
              <a:cs typeface="Arial" pitchFamily="34" charset="0"/>
            </a:endParaRPr>
          </a:p>
        </p:txBody>
      </p:sp>
      <p:sp>
        <p:nvSpPr>
          <p:cNvPr id="3" name="2 CuadroTexto"/>
          <p:cNvSpPr txBox="1"/>
          <p:nvPr/>
        </p:nvSpPr>
        <p:spPr>
          <a:xfrm>
            <a:off x="660174" y="1095064"/>
            <a:ext cx="7776864" cy="5293757"/>
          </a:xfrm>
          <a:prstGeom prst="rect">
            <a:avLst/>
          </a:prstGeom>
          <a:noFill/>
        </p:spPr>
        <p:txBody>
          <a:bodyPr wrap="square" rtlCol="0">
            <a:spAutoFit/>
          </a:bodyPr>
          <a:lstStyle/>
          <a:p>
            <a:pPr marL="285750" indent="-285750">
              <a:buFontTx/>
              <a:buChar char="-"/>
            </a:pPr>
            <a:r>
              <a:rPr lang="es-US" sz="2000" dirty="0" smtClean="0">
                <a:solidFill>
                  <a:srgbClr val="FF0000"/>
                </a:solidFill>
                <a:latin typeface="Arial" pitchFamily="34" charset="0"/>
                <a:cs typeface="Arial" pitchFamily="34" charset="0"/>
              </a:rPr>
              <a:t>Controlan la producción y comercialización de los implementos deportivos a escala mundial.</a:t>
            </a:r>
          </a:p>
          <a:p>
            <a:r>
              <a:rPr lang="es-US" sz="2000" dirty="0" smtClean="0">
                <a:solidFill>
                  <a:srgbClr val="FF0000"/>
                </a:solidFill>
                <a:latin typeface="Arial" pitchFamily="34" charset="0"/>
                <a:cs typeface="Arial" pitchFamily="34" charset="0"/>
              </a:rPr>
              <a:t>-    Financian los principales eventos deportivos, clubes, ligas, equipos, etc. a través de los programas de patrocinio y compra de los derechos de televisión. Con esto hacen posible las contrataciones millonarias.</a:t>
            </a:r>
          </a:p>
          <a:p>
            <a:pPr marL="285750" indent="-285750">
              <a:buFontTx/>
              <a:buChar char="-"/>
            </a:pPr>
            <a:r>
              <a:rPr lang="es-US" sz="2000" dirty="0" smtClean="0">
                <a:solidFill>
                  <a:srgbClr val="FF0000"/>
                </a:solidFill>
                <a:latin typeface="Arial" pitchFamily="34" charset="0"/>
                <a:cs typeface="Arial" pitchFamily="34" charset="0"/>
              </a:rPr>
              <a:t>Han convertido al deporte en un negocio altamente rentable, donde el atleta es una mercancía más y objeto de publicidad empresarial.</a:t>
            </a:r>
          </a:p>
          <a:p>
            <a:pPr marL="342900" indent="-342900">
              <a:buFontTx/>
              <a:buChar char="-"/>
            </a:pPr>
            <a:r>
              <a:rPr lang="es-US" sz="2000" dirty="0" smtClean="0">
                <a:solidFill>
                  <a:srgbClr val="FF0000"/>
                </a:solidFill>
                <a:latin typeface="Arial" pitchFamily="34" charset="0"/>
                <a:cs typeface="Arial" pitchFamily="34" charset="0"/>
              </a:rPr>
              <a:t>Controlan y hacen posible  que los acontecimientos deportivos  tengan un alcance global.</a:t>
            </a:r>
          </a:p>
          <a:p>
            <a:pPr marL="342900" indent="-342900">
              <a:buFontTx/>
              <a:buChar char="-"/>
            </a:pPr>
            <a:r>
              <a:rPr lang="es-US" sz="2000" dirty="0" smtClean="0">
                <a:solidFill>
                  <a:srgbClr val="FF0000"/>
                </a:solidFill>
                <a:latin typeface="Arial" pitchFamily="34" charset="0"/>
                <a:cs typeface="Arial" pitchFamily="34" charset="0"/>
              </a:rPr>
              <a:t>Su papel en la construcción de infraestructuras deportivas, su relación con las sustancias dopantes.</a:t>
            </a:r>
          </a:p>
          <a:p>
            <a:r>
              <a:rPr lang="es-US" sz="2000" dirty="0" smtClean="0">
                <a:solidFill>
                  <a:srgbClr val="FF0000"/>
                </a:solidFill>
                <a:latin typeface="Arial" pitchFamily="34" charset="0"/>
                <a:cs typeface="Arial" pitchFamily="34" charset="0"/>
              </a:rPr>
              <a:t>-    Por intereses comerciales  aumenta la frecuencia de competencias y sus consecuencias físicas y psicológicas en los atletas. Su  intensidad y la salud de estos.</a:t>
            </a:r>
          </a:p>
          <a:p>
            <a:endParaRPr lang="es-US" dirty="0"/>
          </a:p>
        </p:txBody>
      </p:sp>
    </p:spTree>
    <p:extLst>
      <p:ext uri="{BB962C8B-B14F-4D97-AF65-F5344CB8AC3E}">
        <p14:creationId xmlns:p14="http://schemas.microsoft.com/office/powerpoint/2010/main" val="2005557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83568" y="692696"/>
            <a:ext cx="7632848" cy="5632311"/>
          </a:xfrm>
          <a:prstGeom prst="rect">
            <a:avLst/>
          </a:prstGeom>
        </p:spPr>
        <p:txBody>
          <a:bodyPr wrap="square">
            <a:spAutoFit/>
          </a:bodyPr>
          <a:lstStyle/>
          <a:p>
            <a:pPr algn="just"/>
            <a:r>
              <a:rPr lang="es-ES" sz="3600" dirty="0">
                <a:latin typeface="Arial" pitchFamily="34" charset="0"/>
                <a:cs typeface="Arial" pitchFamily="34" charset="0"/>
              </a:rPr>
              <a:t>El tránsito del capitalismo de libre competencia al imperialismo significó un cambio esencial en el mecanismo económico capitalista. La producción y apropiación de masas crecientes de </a:t>
            </a:r>
            <a:r>
              <a:rPr lang="es-ES" sz="3600" dirty="0">
                <a:solidFill>
                  <a:srgbClr val="FF0000"/>
                </a:solidFill>
                <a:latin typeface="Arial" pitchFamily="34" charset="0"/>
                <a:cs typeface="Arial" pitchFamily="34" charset="0"/>
              </a:rPr>
              <a:t>plusvalía</a:t>
            </a:r>
            <a:r>
              <a:rPr lang="es-ES" sz="3600" dirty="0">
                <a:latin typeface="Arial" pitchFamily="34" charset="0"/>
                <a:cs typeface="Arial" pitchFamily="34" charset="0"/>
              </a:rPr>
              <a:t> o </a:t>
            </a:r>
            <a:r>
              <a:rPr lang="es-ES" sz="3600" dirty="0">
                <a:solidFill>
                  <a:schemeClr val="tx2"/>
                </a:solidFill>
                <a:latin typeface="Arial" pitchFamily="34" charset="0"/>
                <a:cs typeface="Arial" pitchFamily="34" charset="0"/>
              </a:rPr>
              <a:t>ganancia</a:t>
            </a:r>
            <a:r>
              <a:rPr lang="es-ES" sz="3600" dirty="0">
                <a:latin typeface="Arial" pitchFamily="34" charset="0"/>
                <a:cs typeface="Arial" pitchFamily="34" charset="0"/>
              </a:rPr>
              <a:t> sólo puede realizarse, en las nuevas condiciones,  a través del proceso de </a:t>
            </a:r>
            <a:r>
              <a:rPr lang="es-ES" sz="3600" dirty="0">
                <a:solidFill>
                  <a:srgbClr val="FF0000"/>
                </a:solidFill>
                <a:latin typeface="Arial" pitchFamily="34" charset="0"/>
                <a:cs typeface="Arial" pitchFamily="34" charset="0"/>
              </a:rPr>
              <a:t>monopolización</a:t>
            </a:r>
            <a:r>
              <a:rPr lang="es-ES" sz="3600" dirty="0">
                <a:latin typeface="Arial" pitchFamily="34" charset="0"/>
                <a:cs typeface="Arial" pitchFamily="34" charset="0"/>
              </a:rPr>
              <a:t> de la economía.</a:t>
            </a:r>
          </a:p>
        </p:txBody>
      </p:sp>
    </p:spTree>
    <p:extLst>
      <p:ext uri="{BB962C8B-B14F-4D97-AF65-F5344CB8AC3E}">
        <p14:creationId xmlns:p14="http://schemas.microsoft.com/office/powerpoint/2010/main" val="8294131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9302" y="1052736"/>
            <a:ext cx="7992888" cy="5078313"/>
          </a:xfrm>
          <a:prstGeom prst="rect">
            <a:avLst/>
          </a:prstGeom>
          <a:noFill/>
        </p:spPr>
        <p:txBody>
          <a:bodyPr wrap="square" rtlCol="0">
            <a:spAutoFit/>
          </a:bodyPr>
          <a:lstStyle/>
          <a:p>
            <a:r>
              <a:rPr lang="es-US" sz="3600" dirty="0" smtClean="0">
                <a:latin typeface="Arial" pitchFamily="34" charset="0"/>
                <a:cs typeface="Arial" pitchFamily="34" charset="0"/>
              </a:rPr>
              <a:t>El monopolio constituye  el elemento distintivo del capitalismo en su fase imperialista, </a:t>
            </a:r>
            <a:r>
              <a:rPr lang="es-US" sz="3600" dirty="0" smtClean="0">
                <a:solidFill>
                  <a:srgbClr val="FF0000"/>
                </a:solidFill>
                <a:latin typeface="Arial" pitchFamily="34" charset="0"/>
                <a:cs typeface="Arial" pitchFamily="34" charset="0"/>
              </a:rPr>
              <a:t>su esencia</a:t>
            </a:r>
            <a:r>
              <a:rPr lang="es-US" sz="3600" dirty="0" smtClean="0">
                <a:latin typeface="Arial" pitchFamily="34" charset="0"/>
                <a:cs typeface="Arial" pitchFamily="34" charset="0"/>
              </a:rPr>
              <a:t>.</a:t>
            </a:r>
          </a:p>
          <a:p>
            <a:endParaRPr lang="es-US" sz="3600" dirty="0">
              <a:latin typeface="Arial" pitchFamily="34" charset="0"/>
              <a:cs typeface="Arial" pitchFamily="34" charset="0"/>
            </a:endParaRPr>
          </a:p>
          <a:p>
            <a:r>
              <a:rPr lang="es-US" sz="3600" dirty="0" smtClean="0">
                <a:latin typeface="Arial" pitchFamily="34" charset="0"/>
                <a:cs typeface="Arial" pitchFamily="34" charset="0"/>
              </a:rPr>
              <a:t>Analicemos entonces  el proceso de transformación del capitalismo de libre competencia en </a:t>
            </a:r>
            <a:r>
              <a:rPr lang="es-US" sz="3600" dirty="0" smtClean="0">
                <a:solidFill>
                  <a:srgbClr val="FF0000"/>
                </a:solidFill>
                <a:latin typeface="Arial" pitchFamily="34" charset="0"/>
                <a:cs typeface="Arial" pitchFamily="34" charset="0"/>
              </a:rPr>
              <a:t>capitalismo monopolista</a:t>
            </a:r>
            <a:r>
              <a:rPr lang="es-US" sz="3600" dirty="0" smtClean="0">
                <a:latin typeface="Arial" pitchFamily="34" charset="0"/>
                <a:cs typeface="Arial" pitchFamily="34" charset="0"/>
              </a:rPr>
              <a:t>, y con ello el surgimiento de estos.</a:t>
            </a:r>
            <a:endParaRPr lang="es-US" sz="3600" dirty="0">
              <a:latin typeface="Arial" pitchFamily="34" charset="0"/>
              <a:cs typeface="Arial" pitchFamily="34" charset="0"/>
            </a:endParaRPr>
          </a:p>
        </p:txBody>
      </p:sp>
    </p:spTree>
    <p:extLst>
      <p:ext uri="{BB962C8B-B14F-4D97-AF65-F5344CB8AC3E}">
        <p14:creationId xmlns:p14="http://schemas.microsoft.com/office/powerpoint/2010/main" val="2800760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43271" y="2078510"/>
            <a:ext cx="2664296" cy="646331"/>
          </a:xfrm>
          <a:prstGeom prst="rect">
            <a:avLst/>
          </a:prstGeom>
          <a:solidFill>
            <a:srgbClr val="FFC000"/>
          </a:solidFill>
        </p:spPr>
        <p:txBody>
          <a:bodyPr wrap="square" rtlCol="0">
            <a:spAutoFit/>
          </a:bodyPr>
          <a:lstStyle/>
          <a:p>
            <a:r>
              <a:rPr lang="es-US" dirty="0" smtClean="0">
                <a:latin typeface="Arial" pitchFamily="34" charset="0"/>
                <a:cs typeface="Arial" pitchFamily="34" charset="0"/>
              </a:rPr>
              <a:t>Finales del siglo XIX e inicios del siglo XX.</a:t>
            </a:r>
            <a:endParaRPr lang="es-US" dirty="0">
              <a:latin typeface="Arial" pitchFamily="34" charset="0"/>
              <a:cs typeface="Arial" pitchFamily="34" charset="0"/>
            </a:endParaRPr>
          </a:p>
        </p:txBody>
      </p:sp>
      <p:sp>
        <p:nvSpPr>
          <p:cNvPr id="3" name="2 CuadroTexto"/>
          <p:cNvSpPr txBox="1"/>
          <p:nvPr/>
        </p:nvSpPr>
        <p:spPr>
          <a:xfrm>
            <a:off x="243271" y="3778300"/>
            <a:ext cx="2528529" cy="1200329"/>
          </a:xfrm>
          <a:prstGeom prst="rect">
            <a:avLst/>
          </a:prstGeom>
          <a:solidFill>
            <a:srgbClr val="FFC000"/>
          </a:solidFill>
        </p:spPr>
        <p:txBody>
          <a:bodyPr wrap="square" rtlCol="0">
            <a:spAutoFit/>
          </a:bodyPr>
          <a:lstStyle/>
          <a:p>
            <a:r>
              <a:rPr lang="es-US" dirty="0" smtClean="0">
                <a:latin typeface="Arial" pitchFamily="34" charset="0"/>
                <a:cs typeface="Arial" pitchFamily="34" charset="0"/>
              </a:rPr>
              <a:t>!ra. crisis del mecanismo económico capitalista de libre competencia.</a:t>
            </a:r>
            <a:endParaRPr lang="es-US" dirty="0">
              <a:latin typeface="Arial" pitchFamily="34" charset="0"/>
              <a:cs typeface="Arial" pitchFamily="34" charset="0"/>
            </a:endParaRPr>
          </a:p>
        </p:txBody>
      </p:sp>
      <p:sp>
        <p:nvSpPr>
          <p:cNvPr id="4" name="3 Flecha doblada"/>
          <p:cNvSpPr/>
          <p:nvPr/>
        </p:nvSpPr>
        <p:spPr>
          <a:xfrm>
            <a:off x="1187624" y="1052736"/>
            <a:ext cx="1584176" cy="576064"/>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solidFill>
                <a:schemeClr val="tx1"/>
              </a:solidFill>
            </a:endParaRPr>
          </a:p>
        </p:txBody>
      </p:sp>
      <p:sp>
        <p:nvSpPr>
          <p:cNvPr id="9" name="8 CuadroTexto"/>
          <p:cNvSpPr txBox="1"/>
          <p:nvPr/>
        </p:nvSpPr>
        <p:spPr>
          <a:xfrm>
            <a:off x="2987824" y="653909"/>
            <a:ext cx="2952328" cy="2862322"/>
          </a:xfrm>
          <a:prstGeom prst="rect">
            <a:avLst/>
          </a:prstGeom>
          <a:solidFill>
            <a:schemeClr val="accent2"/>
          </a:solidFill>
        </p:spPr>
        <p:txBody>
          <a:bodyPr wrap="square" rtlCol="0">
            <a:spAutoFit/>
          </a:bodyPr>
          <a:lstStyle/>
          <a:p>
            <a:r>
              <a:rPr lang="es-US" dirty="0" smtClean="0">
                <a:solidFill>
                  <a:srgbClr val="FFFF00"/>
                </a:solidFill>
                <a:latin typeface="Arial" pitchFamily="34" charset="0"/>
                <a:cs typeface="Arial" pitchFamily="34" charset="0"/>
              </a:rPr>
              <a:t>Se producen altos niveles de concentración de la producción , así como de la productividad del trabajo. Esto provoca:</a:t>
            </a:r>
          </a:p>
          <a:p>
            <a:pPr marL="285750" indent="-285750">
              <a:buFont typeface="Arial" pitchFamily="34" charset="0"/>
              <a:buChar char="•"/>
            </a:pPr>
            <a:r>
              <a:rPr lang="es-US" dirty="0" smtClean="0">
                <a:solidFill>
                  <a:srgbClr val="FFFF00"/>
                </a:solidFill>
                <a:latin typeface="Arial" pitchFamily="34" charset="0"/>
                <a:cs typeface="Arial" pitchFamily="34" charset="0"/>
              </a:rPr>
              <a:t>La oferta supera la demanda.</a:t>
            </a:r>
          </a:p>
          <a:p>
            <a:pPr marL="285750" indent="-285750">
              <a:buFont typeface="Arial" pitchFamily="34" charset="0"/>
              <a:buChar char="•"/>
            </a:pPr>
            <a:r>
              <a:rPr lang="es-US" dirty="0" smtClean="0">
                <a:solidFill>
                  <a:srgbClr val="FFFF00"/>
                </a:solidFill>
                <a:latin typeface="Arial" pitchFamily="34" charset="0"/>
                <a:cs typeface="Arial" pitchFamily="34" charset="0"/>
              </a:rPr>
              <a:t>Disminuyen los precios y disminuye la cuota de ganancia.</a:t>
            </a:r>
            <a:endParaRPr lang="es-US" dirty="0">
              <a:solidFill>
                <a:srgbClr val="FFFF00"/>
              </a:solidFill>
              <a:latin typeface="Arial" pitchFamily="34" charset="0"/>
              <a:cs typeface="Arial" pitchFamily="34" charset="0"/>
            </a:endParaRPr>
          </a:p>
        </p:txBody>
      </p:sp>
      <p:sp>
        <p:nvSpPr>
          <p:cNvPr id="11" name="10 CuadroTexto"/>
          <p:cNvSpPr txBox="1"/>
          <p:nvPr/>
        </p:nvSpPr>
        <p:spPr>
          <a:xfrm>
            <a:off x="3021427" y="3824467"/>
            <a:ext cx="2952328" cy="2585323"/>
          </a:xfrm>
          <a:prstGeom prst="rect">
            <a:avLst/>
          </a:prstGeom>
          <a:solidFill>
            <a:schemeClr val="accent1"/>
          </a:solidFill>
        </p:spPr>
        <p:txBody>
          <a:bodyPr wrap="square" rtlCol="0">
            <a:spAutoFit/>
          </a:bodyPr>
          <a:lstStyle/>
          <a:p>
            <a:r>
              <a:rPr lang="es-US" dirty="0" smtClean="0">
                <a:solidFill>
                  <a:srgbClr val="FFC000"/>
                </a:solidFill>
                <a:latin typeface="Arial" pitchFamily="34" charset="0"/>
                <a:cs typeface="Arial" pitchFamily="34" charset="0"/>
              </a:rPr>
              <a:t>Surge la necesidad de grandes cantidades de recursos financieros, de grandes créditos, pues el capital individual es insuficiente. Se producen procesos inusitados de centralización del capital.</a:t>
            </a:r>
          </a:p>
          <a:p>
            <a:endParaRPr lang="es-US" dirty="0">
              <a:solidFill>
                <a:srgbClr val="FFC000"/>
              </a:solidFill>
              <a:latin typeface="Arial" pitchFamily="34" charset="0"/>
              <a:cs typeface="Arial" pitchFamily="34" charset="0"/>
            </a:endParaRPr>
          </a:p>
        </p:txBody>
      </p:sp>
      <p:sp>
        <p:nvSpPr>
          <p:cNvPr id="12" name="11 CuadroTexto"/>
          <p:cNvSpPr txBox="1"/>
          <p:nvPr/>
        </p:nvSpPr>
        <p:spPr>
          <a:xfrm>
            <a:off x="6372200" y="423076"/>
            <a:ext cx="2448272" cy="6186309"/>
          </a:xfrm>
          <a:prstGeom prst="rect">
            <a:avLst/>
          </a:prstGeom>
          <a:solidFill>
            <a:srgbClr val="FFC000"/>
          </a:solidFill>
        </p:spPr>
        <p:txBody>
          <a:bodyPr wrap="square" rtlCol="0">
            <a:spAutoFit/>
          </a:bodyPr>
          <a:lstStyle/>
          <a:p>
            <a:r>
              <a:rPr lang="es-US" dirty="0" smtClean="0">
                <a:latin typeface="Arial" pitchFamily="34" charset="0"/>
                <a:cs typeface="Arial" pitchFamily="34" charset="0"/>
              </a:rPr>
              <a:t>Todo esto condujo a un elevado proceso de concentración de la producción y el capital, produciendo cambios cuantitativos y cualitativos en la socialización de la producción, provocando cambios en la propiedad. </a:t>
            </a:r>
            <a:r>
              <a:rPr lang="es-US" u="sng" dirty="0" smtClean="0">
                <a:solidFill>
                  <a:srgbClr val="FF0000"/>
                </a:solidFill>
                <a:latin typeface="Arial" pitchFamily="34" charset="0"/>
                <a:cs typeface="Arial" pitchFamily="34" charset="0"/>
              </a:rPr>
              <a:t>La  gran propiedad capitalista se transforma  y </a:t>
            </a:r>
            <a:r>
              <a:rPr lang="es-US" u="sng" smtClean="0">
                <a:solidFill>
                  <a:srgbClr val="FF0000"/>
                </a:solidFill>
                <a:latin typeface="Arial" pitchFamily="34" charset="0"/>
                <a:cs typeface="Arial" pitchFamily="34" charset="0"/>
              </a:rPr>
              <a:t>es suplantada </a:t>
            </a:r>
            <a:r>
              <a:rPr lang="es-US" u="sng" dirty="0" smtClean="0">
                <a:solidFill>
                  <a:srgbClr val="FF0000"/>
                </a:solidFill>
                <a:latin typeface="Arial" pitchFamily="34" charset="0"/>
                <a:cs typeface="Arial" pitchFamily="34" charset="0"/>
              </a:rPr>
              <a:t>por la propiedad monopolista</a:t>
            </a:r>
            <a:r>
              <a:rPr lang="es-US" dirty="0" smtClean="0">
                <a:solidFill>
                  <a:srgbClr val="FF0000"/>
                </a:solidFill>
                <a:latin typeface="Arial" pitchFamily="34" charset="0"/>
                <a:cs typeface="Arial" pitchFamily="34" charset="0"/>
              </a:rPr>
              <a:t>. </a:t>
            </a:r>
            <a:endParaRPr lang="es-US" dirty="0" smtClean="0">
              <a:latin typeface="Arial" pitchFamily="34" charset="0"/>
              <a:cs typeface="Arial" pitchFamily="34" charset="0"/>
            </a:endParaRPr>
          </a:p>
          <a:p>
            <a:r>
              <a:rPr lang="es-US" dirty="0" smtClean="0">
                <a:latin typeface="Arial" pitchFamily="34" charset="0"/>
                <a:cs typeface="Arial" pitchFamily="34" charset="0"/>
              </a:rPr>
              <a:t>El mecanismo de libre competencia es suplantado por la regulación monopolista.</a:t>
            </a:r>
            <a:endParaRPr lang="es-US" dirty="0">
              <a:latin typeface="Arial" pitchFamily="34" charset="0"/>
              <a:cs typeface="Arial" pitchFamily="34" charset="0"/>
            </a:endParaRPr>
          </a:p>
        </p:txBody>
      </p:sp>
      <p:sp>
        <p:nvSpPr>
          <p:cNvPr id="13" name="12 Cerrar llave"/>
          <p:cNvSpPr/>
          <p:nvPr/>
        </p:nvSpPr>
        <p:spPr>
          <a:xfrm>
            <a:off x="5916622" y="612441"/>
            <a:ext cx="425287" cy="543271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S"/>
          </a:p>
        </p:txBody>
      </p:sp>
      <p:sp>
        <p:nvSpPr>
          <p:cNvPr id="6" name="5 Flecha curvada hacia arriba"/>
          <p:cNvSpPr/>
          <p:nvPr/>
        </p:nvSpPr>
        <p:spPr>
          <a:xfrm>
            <a:off x="1119740" y="5325076"/>
            <a:ext cx="1874845" cy="72008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solidFill>
                <a:schemeClr val="tx1"/>
              </a:solidFill>
            </a:endParaRPr>
          </a:p>
        </p:txBody>
      </p:sp>
    </p:spTree>
    <p:extLst>
      <p:ext uri="{BB962C8B-B14F-4D97-AF65-F5344CB8AC3E}">
        <p14:creationId xmlns:p14="http://schemas.microsoft.com/office/powerpoint/2010/main" val="34350737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59" y="694197"/>
            <a:ext cx="7788629" cy="1015663"/>
          </a:xfrm>
          <a:prstGeom prst="rect">
            <a:avLst/>
          </a:prstGeom>
          <a:solidFill>
            <a:schemeClr val="accent1"/>
          </a:solidFill>
        </p:spPr>
        <p:txBody>
          <a:bodyPr wrap="square" rtlCol="0">
            <a:spAutoFit/>
          </a:bodyPr>
          <a:lstStyle/>
          <a:p>
            <a:r>
              <a:rPr lang="es-US" sz="2000" dirty="0" smtClean="0">
                <a:latin typeface="Arial" pitchFamily="34" charset="0"/>
                <a:cs typeface="Arial" pitchFamily="34" charset="0"/>
              </a:rPr>
              <a:t>  El desarrollo del la concentración de la producción y del capital  propicia el desarrollo de las fuerzas productivas y con ello cambia la estructura de la industria capitalista:</a:t>
            </a:r>
          </a:p>
        </p:txBody>
      </p:sp>
      <p:sp>
        <p:nvSpPr>
          <p:cNvPr id="3" name="2 CuadroTexto"/>
          <p:cNvSpPr txBox="1"/>
          <p:nvPr/>
        </p:nvSpPr>
        <p:spPr>
          <a:xfrm>
            <a:off x="767340" y="1717500"/>
            <a:ext cx="7632848" cy="4093428"/>
          </a:xfrm>
          <a:prstGeom prst="rect">
            <a:avLst/>
          </a:prstGeom>
          <a:noFill/>
        </p:spPr>
        <p:txBody>
          <a:bodyPr wrap="square" rtlCol="0">
            <a:spAutoFit/>
          </a:bodyPr>
          <a:lstStyle/>
          <a:p>
            <a:pPr marL="285750" indent="-285750">
              <a:buFont typeface="Wingdings" pitchFamily="2" charset="2"/>
              <a:buChar char="Ø"/>
            </a:pPr>
            <a:r>
              <a:rPr lang="es-US" sz="2000" dirty="0" smtClean="0">
                <a:solidFill>
                  <a:srgbClr val="FF0000"/>
                </a:solidFill>
                <a:latin typeface="Arial" pitchFamily="34" charset="0"/>
                <a:cs typeface="Arial" pitchFamily="34" charset="0"/>
              </a:rPr>
              <a:t>La industria ligera (textil) es desplazada por la industria pesada (metalurgia, siderurgia, construcción de maquinarias).</a:t>
            </a:r>
          </a:p>
          <a:p>
            <a:pPr marL="285750" indent="-285750">
              <a:buFont typeface="Wingdings" pitchFamily="2" charset="2"/>
              <a:buChar char="Ø"/>
            </a:pPr>
            <a:r>
              <a:rPr lang="es-US" sz="2000" dirty="0" smtClean="0">
                <a:solidFill>
                  <a:srgbClr val="FF0000"/>
                </a:solidFill>
                <a:latin typeface="Arial" pitchFamily="34" charset="0"/>
                <a:cs typeface="Arial" pitchFamily="34" charset="0"/>
              </a:rPr>
              <a:t>Las pequeñas y medianas empresas que no cuentan con el capital suficiente para tales inversiones, dejan su lugar a las sociedades anónimas, que al extenderse hacen posible el surgimiento de grandes empresas (con muchos trabajadores y tecnologías modernas)</a:t>
            </a:r>
          </a:p>
          <a:p>
            <a:endParaRPr lang="es-US" sz="2000" dirty="0">
              <a:solidFill>
                <a:srgbClr val="FF0000"/>
              </a:solidFill>
              <a:latin typeface="Arial" pitchFamily="34" charset="0"/>
              <a:cs typeface="Arial" pitchFamily="34" charset="0"/>
            </a:endParaRPr>
          </a:p>
          <a:p>
            <a:r>
              <a:rPr lang="es-US" sz="2000" dirty="0" smtClean="0">
                <a:solidFill>
                  <a:srgbClr val="FF0000"/>
                </a:solidFill>
                <a:latin typeface="Arial" pitchFamily="34" charset="0"/>
                <a:cs typeface="Arial" pitchFamily="34" charset="0"/>
              </a:rPr>
              <a:t>«Aun no existieran los ferrocarriles, si por ello hubiera habido que aguardar a que la acumulación permitiese a unos cuantos  capitalistas individuales acometer la construcción de vías férreas. La centralización lo consiguió en un abrir y cerrar de ojos gracias alas sociedades anónimas»  C. Marx. El Capital Tomo:1 pp. 572.</a:t>
            </a:r>
            <a:endParaRPr lang="es-US" sz="20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1481940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620688"/>
            <a:ext cx="7920880" cy="5262979"/>
          </a:xfrm>
          <a:prstGeom prst="rect">
            <a:avLst/>
          </a:prstGeom>
          <a:noFill/>
        </p:spPr>
        <p:txBody>
          <a:bodyPr wrap="square" rtlCol="0">
            <a:spAutoFit/>
          </a:bodyPr>
          <a:lstStyle/>
          <a:p>
            <a:r>
              <a:rPr lang="es-US" sz="2400" dirty="0" smtClean="0">
                <a:latin typeface="Arial" pitchFamily="34" charset="0"/>
                <a:cs typeface="Arial" pitchFamily="34" charset="0"/>
              </a:rPr>
              <a:t>Así, las grandes empresas van adquiriendo importancia decisiva en la producción y demás actividades económicas.</a:t>
            </a:r>
          </a:p>
          <a:p>
            <a:endParaRPr lang="es-US" sz="2400" dirty="0">
              <a:latin typeface="Arial" pitchFamily="34" charset="0"/>
              <a:cs typeface="Arial" pitchFamily="34" charset="0"/>
            </a:endParaRPr>
          </a:p>
          <a:p>
            <a:r>
              <a:rPr lang="es-US" sz="2400" dirty="0" smtClean="0">
                <a:latin typeface="Arial" pitchFamily="34" charset="0"/>
                <a:cs typeface="Arial" pitchFamily="34" charset="0"/>
              </a:rPr>
              <a:t>Con el  surgimiento de las grandes empresas  crece notablemente la composición orgánica del capital (COC)  y como resultado, la cantidad de dinero necesario para iniciarse en un negocio con posibilidades de subsistir, competir y destacarse se eleve sustancialmente.</a:t>
            </a:r>
          </a:p>
          <a:p>
            <a:r>
              <a:rPr lang="es-US" sz="2400" dirty="0" smtClean="0">
                <a:latin typeface="Arial" pitchFamily="34" charset="0"/>
                <a:cs typeface="Arial" pitchFamily="34" charset="0"/>
              </a:rPr>
              <a:t>De esta forma:</a:t>
            </a:r>
            <a:endParaRPr lang="es-US" sz="2400" dirty="0">
              <a:latin typeface="Arial" pitchFamily="34" charset="0"/>
              <a:cs typeface="Arial" pitchFamily="34" charset="0"/>
            </a:endParaRPr>
          </a:p>
          <a:p>
            <a:r>
              <a:rPr lang="es-US" sz="2400" dirty="0" smtClean="0">
                <a:solidFill>
                  <a:srgbClr val="FF0000"/>
                </a:solidFill>
                <a:latin typeface="Arial" pitchFamily="34" charset="0"/>
                <a:cs typeface="Arial" pitchFamily="34" charset="0"/>
              </a:rPr>
              <a:t>El ascenso de la concentración del capital hizo posible e inevitable la aparición de los monopolios</a:t>
            </a:r>
            <a:r>
              <a:rPr lang="es-US" sz="2400" dirty="0" smtClean="0">
                <a:latin typeface="Arial" pitchFamily="34" charset="0"/>
                <a:cs typeface="Arial" pitchFamily="34" charset="0"/>
              </a:rPr>
              <a:t>. Consultar pp. 10-13 de «El imperialismo: Capitalismo monopolista» de Eduardo del Llano.</a:t>
            </a:r>
            <a:endParaRPr lang="es-US" sz="2400" dirty="0">
              <a:latin typeface="Arial" pitchFamily="34" charset="0"/>
              <a:cs typeface="Arial" pitchFamily="34" charset="0"/>
            </a:endParaRPr>
          </a:p>
        </p:txBody>
      </p:sp>
    </p:spTree>
    <p:extLst>
      <p:ext uri="{BB962C8B-B14F-4D97-AF65-F5344CB8AC3E}">
        <p14:creationId xmlns:p14="http://schemas.microsoft.com/office/powerpoint/2010/main" val="9044977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1603</TotalTime>
  <Words>3792</Words>
  <Application>Microsoft Office PowerPoint</Application>
  <PresentationFormat>Presentación en pantalla (4:3)</PresentationFormat>
  <Paragraphs>268</Paragraphs>
  <Slides>44</Slides>
  <Notes>1</Notes>
  <HiddenSlides>0</HiddenSlides>
  <MMClips>0</MMClips>
  <ScaleCrop>false</ScaleCrop>
  <HeadingPairs>
    <vt:vector size="4" baseType="variant">
      <vt:variant>
        <vt:lpstr>Tema</vt:lpstr>
      </vt:variant>
      <vt:variant>
        <vt:i4>1</vt:i4>
      </vt:variant>
      <vt:variant>
        <vt:lpstr>Títulos de diapositiva</vt:lpstr>
      </vt:variant>
      <vt:variant>
        <vt:i4>44</vt:i4>
      </vt:variant>
    </vt:vector>
  </HeadingPairs>
  <TitlesOfParts>
    <vt:vector size="45" baseType="lpstr">
      <vt:lpstr>Flujo</vt:lpstr>
      <vt:lpstr> Disciplina: Marxismo - Leninismo</vt:lpstr>
      <vt:lpstr>Objetivos:</vt:lpstr>
      <vt:lpstr>Bibliografía</vt:lpstr>
      <vt:lpstr> Rememoración de la conferencia anterior.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OK</dc:creator>
  <cp:lastModifiedBy>chino</cp:lastModifiedBy>
  <cp:revision>116</cp:revision>
  <dcterms:created xsi:type="dcterms:W3CDTF">2017-10-05T07:03:22Z</dcterms:created>
  <dcterms:modified xsi:type="dcterms:W3CDTF">2005-01-01T06:21:34Z</dcterms:modified>
</cp:coreProperties>
</file>