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2" r:id="rId8"/>
    <p:sldId id="260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5" r:id="rId19"/>
    <p:sldId id="274" r:id="rId20"/>
    <p:sldId id="272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0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704856" cy="5090120"/>
          </a:xfrm>
        </p:spPr>
        <p:txBody>
          <a:bodyPr/>
          <a:lstStyle/>
          <a:p>
            <a:endParaRPr lang="es-US" dirty="0" smtClean="0"/>
          </a:p>
          <a:p>
            <a:r>
              <a:rPr lang="es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Disciplina: Marxismo Leninismo.</a:t>
            </a:r>
          </a:p>
          <a:p>
            <a:endParaRPr lang="es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Asignatura: Economía Política.</a:t>
            </a:r>
          </a:p>
          <a:p>
            <a:endParaRPr lang="es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Tema: Construcción del Socialismo.</a:t>
            </a:r>
            <a:endParaRPr lang="es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37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Nueva Estrategia Económica para impulsar la económica cubana– julio 2020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     Esta tiene en cuenta</a:t>
            </a:r>
            <a:r>
              <a:rPr lang="es-ES" dirty="0" smtClean="0"/>
              <a:t>:</a:t>
            </a:r>
          </a:p>
          <a:p>
            <a:r>
              <a:rPr lang="es-ES" dirty="0" smtClean="0"/>
              <a:t>El Plan de Desarrollo Económico y social aprobado en el VII Congreso del PCC.</a:t>
            </a:r>
          </a:p>
          <a:p>
            <a:r>
              <a:rPr lang="es-ES" dirty="0" smtClean="0"/>
              <a:t>La conceptualización del modelo Económico y social aprobado en el </a:t>
            </a:r>
            <a:r>
              <a:rPr lang="es-ES" dirty="0"/>
              <a:t>VII Congreso del PCC.</a:t>
            </a:r>
          </a:p>
          <a:p>
            <a:r>
              <a:rPr lang="es-ES" dirty="0" smtClean="0"/>
              <a:t>Los Lineamientos de la política económica y socia – VI y VII Congresos del PCC.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5157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Contexto en que se aprueba esta estrategia.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800" dirty="0" smtClean="0"/>
              <a:t>Se intensifica el Bloqueo Económico de EE.UU.</a:t>
            </a:r>
          </a:p>
          <a:p>
            <a:pPr marL="0" indent="0">
              <a:buNone/>
            </a:pPr>
            <a:r>
              <a:rPr lang="es-ES" sz="2800" dirty="0"/>
              <a:t> </a:t>
            </a:r>
            <a:r>
              <a:rPr lang="es-ES" sz="2800" dirty="0" smtClean="0"/>
              <a:t>-Se acrecienta la persecución financiera.</a:t>
            </a:r>
          </a:p>
          <a:p>
            <a:pPr marL="0" indent="0">
              <a:buNone/>
            </a:pPr>
            <a:r>
              <a:rPr lang="es-ES" sz="2800" dirty="0"/>
              <a:t> </a:t>
            </a:r>
            <a:r>
              <a:rPr lang="es-ES" sz="2800" dirty="0" smtClean="0"/>
              <a:t>-Se congelan cuentas bancarias y bienes cubanos en terceros países.</a:t>
            </a:r>
          </a:p>
          <a:p>
            <a:pPr marL="0" indent="0">
              <a:buNone/>
            </a:pPr>
            <a:r>
              <a:rPr lang="es-ES" sz="2800" dirty="0" smtClean="0"/>
              <a:t> -Dificultades para la adquisición de combustible,  para exportar nuestro bienes y servicios , para nuestras importaciones y la obtención de créditos necesarios para el funcionamiento de nuestra economía, etc.</a:t>
            </a:r>
          </a:p>
          <a:p>
            <a:r>
              <a:rPr lang="es-ES" sz="2800" dirty="0" smtClean="0"/>
              <a:t>Afectaciones económicas derivadas  de la pandemia del nuevo coronavirus y su enfrentamiento.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53022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líneas generales de est</a:t>
            </a:r>
            <a:r>
              <a:rPr lang="es-ES" dirty="0" smtClean="0"/>
              <a:t>a estrategia.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es-ES" sz="2800" dirty="0" smtClean="0"/>
              <a:t>Mantener la planificación centralizada  - más flexible.</a:t>
            </a:r>
          </a:p>
          <a:p>
            <a:r>
              <a:rPr lang="es-ES" sz="2800" dirty="0" smtClean="0"/>
              <a:t>Priorizar la producción nacional.</a:t>
            </a:r>
          </a:p>
          <a:p>
            <a:r>
              <a:rPr lang="es-ES" sz="2800" dirty="0" smtClean="0"/>
              <a:t>Desterrar la mentalidad importadora.</a:t>
            </a:r>
          </a:p>
          <a:p>
            <a:r>
              <a:rPr lang="es-ES" sz="2800" dirty="0" smtClean="0"/>
              <a:t>Regular el mercado, a través de métodos indirectos (preferentemente).</a:t>
            </a:r>
          </a:p>
          <a:p>
            <a:r>
              <a:rPr lang="es-ES" sz="2800" dirty="0" smtClean="0"/>
              <a:t>Vincular  los diferentes actores económicos  (estatal y no estatal). Lograr una mayor interconexión e integración.</a:t>
            </a:r>
          </a:p>
          <a:p>
            <a:r>
              <a:rPr lang="es-ES" sz="2800" dirty="0" smtClean="0"/>
              <a:t>Utilizar el papel dinamizador de la demanda interna.</a:t>
            </a:r>
          </a:p>
          <a:p>
            <a:r>
              <a:rPr lang="es-ES" sz="2800" dirty="0" smtClean="0"/>
              <a:t>Otorgar mayor autonomía en la gestión empresarial.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064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Líneas generales - Continuación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Estimular el ahorro como  forma de elevar la eficiencia. Se mantiene como prioridad.</a:t>
            </a: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Incentivar la competitividad a partir del uso eficiente de recursos humanos, materiales y financieros.</a:t>
            </a: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Trabajar en el redimensionamiento del sector empresarial y el sector no estatal, y en su interrelación.</a:t>
            </a: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Implementar aspectos claves aprobados y pendientes en la actualización delas formas de propiedad y de gestión.</a:t>
            </a: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Respetar las políticas ambientales y de desarrollo sostenible.</a:t>
            </a:r>
          </a:p>
          <a:p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41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Objetivos fundamentales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es-ES" sz="2800" dirty="0" smtClean="0"/>
              <a:t>Implementar los acuerdos del congreso del PCC y cumplir las demandas popular  emanadas del debate popular de sus lineamientos.</a:t>
            </a:r>
          </a:p>
          <a:p>
            <a:r>
              <a:rPr lang="es-ES" sz="2800" dirty="0" smtClean="0"/>
              <a:t>Derrotar la política del bloqueo de EE:UU.</a:t>
            </a:r>
          </a:p>
          <a:p>
            <a:r>
              <a:rPr lang="es-ES" sz="2800" dirty="0" smtClean="0"/>
              <a:t>Enfrentar la crisis global y multidimensional que el neoliberalismo y la pandemia han exacerbado.</a:t>
            </a:r>
          </a:p>
          <a:p>
            <a:r>
              <a:rPr lang="es-ES" sz="2800" dirty="0" smtClean="0"/>
              <a:t>Aplicar ciencia e innovación a todos los procesos productivos y dinámicas sociales para  afianzar el desarrollo.</a:t>
            </a:r>
          </a:p>
          <a:p>
            <a:r>
              <a:rPr lang="es-ES" sz="2800" dirty="0" smtClean="0"/>
              <a:t>Legitimar y afianzar el ideal socialista como único camino hasta ahora conocido hacia la prosperidad con justicia social.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48511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Algunas medidas que contempla la estrategia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Eliminación del gravamen del 10% al dólar estadounidense.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Apertura de tiendas minoristas a la venta en moneda libremente convertible por tarjeta electrónica – ampliación.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Iniciar ofertas turísticas en moneda libremente convertible para clientes nacionales.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Diseño de un mercado mayorista con ofertas en  MLC.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Posibilidades de exportar e importar al sector no estatal a partir de empresas estatales especializadas.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Mantener ofertas en las tiendas en CUP y CUC.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7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Otras medidas.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813995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100"/>
              </a:spcBef>
            </a:pPr>
            <a:r>
              <a:rPr lang="es-ES" dirty="0" smtClean="0"/>
              <a:t>Reforzar la canasta básica hasta donde sea posible .</a:t>
            </a:r>
          </a:p>
          <a:p>
            <a:pPr>
              <a:spcBef>
                <a:spcPts val="100"/>
              </a:spcBef>
            </a:pPr>
            <a:r>
              <a:rPr lang="es-ES" dirty="0" smtClean="0"/>
              <a:t>Ampliar y flexibilizar el trabajo por cuenta propia. Eliminar la lista de actividades  para este sector (en perspectiva)</a:t>
            </a:r>
          </a:p>
          <a:p>
            <a:pPr>
              <a:spcBef>
                <a:spcPts val="100"/>
              </a:spcBef>
            </a:pPr>
            <a:r>
              <a:rPr lang="es-ES" dirty="0" smtClean="0"/>
              <a:t>Impulsar  las cooperativas  no agropecuarias.</a:t>
            </a:r>
          </a:p>
          <a:p>
            <a:pPr>
              <a:spcBef>
                <a:spcPts val="100"/>
              </a:spcBef>
            </a:pPr>
            <a:r>
              <a:rPr lang="es-ES" dirty="0" smtClean="0"/>
              <a:t>Ampliar el uso del crédito como instrumento en la gestión económica – incluye  el sector  no estatal.</a:t>
            </a:r>
          </a:p>
          <a:p>
            <a:pPr>
              <a:spcBef>
                <a:spcPts val="100"/>
              </a:spcBef>
            </a:pPr>
            <a:r>
              <a:rPr lang="es-ES" dirty="0" smtClean="0"/>
              <a:t>Instrumentar  el mercado de deuda pública para resolver el  déficit presupuestario.</a:t>
            </a:r>
          </a:p>
          <a:p>
            <a:pPr>
              <a:spcBef>
                <a:spcPts val="100"/>
              </a:spcBef>
            </a:pPr>
            <a:r>
              <a:rPr lang="es-ES" dirty="0" smtClean="0"/>
              <a:t>Se mantiene la prioridad  de la producción de alimentos.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91056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63773"/>
            <a:ext cx="8229600" cy="888963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Otras medidas que  se mantienen y perfeccionan.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es-ES" sz="2800" dirty="0" smtClean="0"/>
              <a:t>Ampliación del objeto social de las empresas – relacionado con la autonomía empresarial.</a:t>
            </a:r>
          </a:p>
          <a:p>
            <a:r>
              <a:rPr lang="es-ES" sz="2800" dirty="0" smtClean="0"/>
              <a:t>Trabajar en función de la autonomía de los municipios, eliminar las trabas a su gestión  como parte del desarrollo económico y social de los territorios. Potenciar las capacidades de los municipios. Fomentar el desarrollo  local</a:t>
            </a:r>
          </a:p>
          <a:p>
            <a:r>
              <a:rPr lang="es-ES" sz="2800" dirty="0" smtClean="0"/>
              <a:t>Lograr el encadenamiento productivo necesario  - una mayor  complementariedad entre las empresas, territorios.</a:t>
            </a:r>
          </a:p>
          <a:p>
            <a:r>
              <a:rPr lang="es-ES" sz="2800" dirty="0" smtClean="0"/>
              <a:t>Incentivar  la inversión extranjera, continuar su flexibilización.</a:t>
            </a:r>
          </a:p>
          <a:p>
            <a:r>
              <a:rPr lang="es-ES" sz="2800" dirty="0" smtClean="0"/>
              <a:t>Mantener la justicia social.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36774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/>
          </a:bodyPr>
          <a:lstStyle/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Continuación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Descentralizar el proceso de obtención de los insumos  de las  empresas estatales y privadas.</a:t>
            </a:r>
            <a:endParaRPr lang="es-ES" dirty="0"/>
          </a:p>
          <a:p>
            <a:r>
              <a:rPr lang="es-ES" dirty="0" smtClean="0"/>
              <a:t>Lograr la unificación monetaria y el establecimiento d una tasa cambiaria para las empresas y la población.</a:t>
            </a:r>
          </a:p>
          <a:p>
            <a:r>
              <a:rPr lang="es-ES" dirty="0" smtClean="0"/>
              <a:t>Elevar la producción interna de alimentos para nuestra ganadería, sustituyendo parte de las importaciones.</a:t>
            </a:r>
          </a:p>
          <a:p>
            <a:r>
              <a:rPr lang="es-ES" dirty="0" smtClean="0"/>
              <a:t>Continuar ampliando y diversificando nuestras exportaciones de bienes y servicios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55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Continuación.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Perfeccionamiento de la planificación – mayor flexibilidad, adquiere mayor relevancia la planificación territorial.</a:t>
            </a:r>
          </a:p>
          <a:p>
            <a:r>
              <a:rPr lang="es-ES" dirty="0" smtClean="0"/>
              <a:t>Lograr la sostenibilidad de los territorios  basada en el aprovechamiento de sus recursos internas.</a:t>
            </a:r>
          </a:p>
          <a:p>
            <a:r>
              <a:rPr lang="es-ES" dirty="0" smtClean="0"/>
              <a:t>Impulsar la exportaciones  de bienes y servicios. Lograr que las importaciones sean racionales en aras de reducirlas  o sustituirlas. </a:t>
            </a:r>
          </a:p>
          <a:p>
            <a:r>
              <a:rPr lang="es-ES" dirty="0" smtClean="0"/>
              <a:t>Se mantiene la prioridad del turismo y su interrelación con los demás sectores de </a:t>
            </a:r>
            <a:r>
              <a:rPr lang="es-ES" smtClean="0"/>
              <a:t>la economía.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730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080120"/>
          </a:xfrm>
        </p:spPr>
        <p:txBody>
          <a:bodyPr>
            <a:noAutofit/>
          </a:bodyPr>
          <a:lstStyle/>
          <a:p>
            <a:r>
              <a:rPr lang="es-US" sz="3600" dirty="0" smtClean="0">
                <a:latin typeface="Arial" pitchFamily="34" charset="0"/>
                <a:cs typeface="Arial" pitchFamily="34" charset="0"/>
              </a:rPr>
              <a:t>Conferencia: Actualización del Modelo Económico y Social Cubano.</a:t>
            </a:r>
            <a:endParaRPr lang="es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s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Objetico: Caracterizar el modelo económico y social cubano, a partir de las acciones aprobadas por la dirección del país para enfrentar el período especial y desarrollarnos, las que se plasman en los documentos del VI y VII congresos del PCC – lineamientos económicos y sociales, en la conceptualización del modelo y en la estrategia de desarrollo hasta el 2030.</a:t>
            </a:r>
            <a:endParaRPr lang="es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27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1"/>
          </a:xfrm>
        </p:spPr>
        <p:txBody>
          <a:bodyPr>
            <a:normAutofit/>
          </a:bodyPr>
          <a:lstStyle/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Literatura.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734091"/>
          </a:xfrm>
        </p:spPr>
        <p:txBody>
          <a:bodyPr>
            <a:no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Tabloide sobre la Conceptualización del Modelo Económico y Social de Desarrollo Socialista. (incluye los lineamientos y el plan de desarrollo hasta el 2030).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Periódico Granma 18 de julio 2020 - Las nuevas medidas económicas: un hecho de acción y pensamiento.  pandemia. 7 de julio – Discurso del Presidente de la República . Suplemento especial «Contamos con una historia inspiradora para lanzarnos a la pelea»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Periódico trabajadores 20 de julio de 2020. Estrategia Económica y Social para impulsar la Economía. 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02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Actualización del modelo económico y social cubano</a:t>
            </a:r>
            <a:r>
              <a:rPr lang="es-US" sz="3600" dirty="0" smtClean="0"/>
              <a:t>. </a:t>
            </a:r>
            <a:r>
              <a:rPr lang="es-US" sz="3600" b="1" dirty="0" smtClean="0">
                <a:solidFill>
                  <a:srgbClr val="FF0000"/>
                </a:solidFill>
              </a:rPr>
              <a:t>Aspectos esenciales</a:t>
            </a:r>
            <a:r>
              <a:rPr lang="es-US" sz="3600" dirty="0" smtClean="0"/>
              <a:t>.</a:t>
            </a:r>
            <a:endParaRPr lang="es-U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5040560"/>
          </a:xfrm>
        </p:spPr>
        <p:txBody>
          <a:bodyPr>
            <a:normAutofit lnSpcReduction="10000"/>
          </a:bodyPr>
          <a:lstStyle/>
          <a:p>
            <a:r>
              <a:rPr lang="es-US" sz="2400" dirty="0" smtClean="0">
                <a:solidFill>
                  <a:schemeClr val="bg1"/>
                </a:solidFill>
              </a:rPr>
              <a:t>Reconoce que estamos en el período de construcción del socialismo.</a:t>
            </a:r>
          </a:p>
          <a:p>
            <a:r>
              <a:rPr lang="es-US" sz="2400" dirty="0" smtClean="0">
                <a:solidFill>
                  <a:schemeClr val="bg1"/>
                </a:solidFill>
              </a:rPr>
              <a:t>Se basa en el concepto de Revolución de Fidel y los lineamientos aprobados en el VII C. del PCC.</a:t>
            </a:r>
          </a:p>
          <a:p>
            <a:r>
              <a:rPr lang="es-US" sz="2400" dirty="0" smtClean="0">
                <a:solidFill>
                  <a:schemeClr val="bg1"/>
                </a:solidFill>
              </a:rPr>
              <a:t>Consolida el papel primordial de la PS/MP, coexistiendo con otras formas y de gestión que son reconocidas.</a:t>
            </a:r>
          </a:p>
          <a:p>
            <a:r>
              <a:rPr lang="es-US" sz="2400" dirty="0" smtClean="0">
                <a:solidFill>
                  <a:schemeClr val="bg1"/>
                </a:solidFill>
              </a:rPr>
              <a:t>Considera al trabajo como fuente de bienestar y prosperidad.</a:t>
            </a:r>
          </a:p>
          <a:p>
            <a:r>
              <a:rPr lang="es-US" sz="2400" dirty="0" smtClean="0">
                <a:solidFill>
                  <a:schemeClr val="bg1"/>
                </a:solidFill>
              </a:rPr>
              <a:t>Necesidad del perfeccionamiento del Estado Socialista, sus sistemas y órganos de gestión.</a:t>
            </a:r>
          </a:p>
          <a:p>
            <a:r>
              <a:rPr lang="es-US" sz="2400" dirty="0" smtClean="0">
                <a:solidFill>
                  <a:schemeClr val="bg1"/>
                </a:solidFill>
              </a:rPr>
              <a:t>Parte del análisis de la realidad actual del país y del contexto internacional.</a:t>
            </a:r>
          </a:p>
          <a:p>
            <a:r>
              <a:rPr lang="es-US" sz="2400" dirty="0" smtClean="0">
                <a:solidFill>
                  <a:schemeClr val="bg1"/>
                </a:solidFill>
              </a:rPr>
              <a:t>Toma en cuenta otras experiencias en la construcción del socialismo.</a:t>
            </a: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95203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26469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US" dirty="0" smtClean="0"/>
              <a:t>  </a:t>
            </a:r>
            <a:r>
              <a:rPr lang="es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Recomendamos estudiar con profundidad</a:t>
            </a:r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es-US" dirty="0">
                <a:latin typeface="Arial" pitchFamily="34" charset="0"/>
                <a:cs typeface="Arial" pitchFamily="34" charset="0"/>
              </a:rPr>
              <a:t> </a:t>
            </a:r>
            <a:r>
              <a:rPr lang="es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s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os principios que sustentan el modelo y sus principales transformaciones.- Cap. 1 Pág. 4-5 del tabloide.</a:t>
            </a:r>
          </a:p>
          <a:p>
            <a:pPr>
              <a:buFont typeface="Wingdings" pitchFamily="2" charset="2"/>
              <a:buChar char="ü"/>
            </a:pPr>
            <a:r>
              <a:rPr lang="es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 sistema de formas de propiedad sobre los medios de producción. Cap.2 Pág. 5-8 del tabloide.</a:t>
            </a:r>
          </a:p>
          <a:p>
            <a:pPr>
              <a:buFont typeface="Wingdings" pitchFamily="2" charset="2"/>
              <a:buChar char="ü"/>
            </a:pPr>
            <a:r>
              <a:rPr lang="es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dirección planificada del desarrollo económico y social. Cap.3 Pág. 8-11. </a:t>
            </a:r>
          </a:p>
          <a:p>
            <a:pPr>
              <a:buFont typeface="Wingdings" pitchFamily="2" charset="2"/>
              <a:buChar char="ü"/>
            </a:pPr>
            <a:r>
              <a:rPr lang="es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s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aracterísticas principales de la política social. </a:t>
            </a:r>
            <a:r>
              <a:rPr lang="es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Cap. </a:t>
            </a:r>
            <a:r>
              <a:rPr lang="es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 Pág. 11-13. </a:t>
            </a:r>
          </a:p>
          <a:p>
            <a:endParaRPr lang="es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64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es-US" sz="3600" dirty="0" smtClean="0">
                <a:latin typeface="Arial" pitchFamily="34" charset="0"/>
                <a:cs typeface="Arial" pitchFamily="34" charset="0"/>
              </a:rPr>
              <a:t>Algunas características del modelo:</a:t>
            </a:r>
            <a:endParaRPr lang="es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373616" cy="518457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s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Reconocimiento del carácter multisectorial de la economía en la transición – Heterogeneidad socioeconómica. La Propiedad Social – fundamental.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planificación como vía principal de la dirección de la economía para impulsar el desarrollo - incluye todas las formas de propiedad y de gestión.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Reconocimiento del papel del mercado.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Descentralización gradual de la gestión económica de las empresas – mayor autonomía e independencia en la gestión( y más responsabilidad).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economía como el centro de la actividad del gobierno y el partido. Imp. de su eficiencia</a:t>
            </a:r>
            <a:r>
              <a:rPr lang="es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creación del sustento material( mayor riqueza</a:t>
            </a:r>
            <a:r>
              <a:rPr lang="es-US" sz="2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Font typeface="Wingdings" pitchFamily="2" charset="2"/>
              <a:buChar char="ü"/>
            </a:pP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95882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1851"/>
            <a:ext cx="8229600" cy="1143000"/>
          </a:xfrm>
        </p:spPr>
        <p:txBody>
          <a:bodyPr>
            <a:normAutofit/>
          </a:bodyPr>
          <a:lstStyle/>
          <a:p>
            <a:r>
              <a:rPr lang="es-US" sz="3600" dirty="0" smtClean="0">
                <a:latin typeface="Arial" pitchFamily="34" charset="0"/>
                <a:cs typeface="Arial" pitchFamily="34" charset="0"/>
              </a:rPr>
              <a:t>Continuación.</a:t>
            </a:r>
            <a:endParaRPr lang="es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08720"/>
            <a:ext cx="8301608" cy="54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s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 objetivo estratégico es impulsar y consolidar la const. </a:t>
            </a:r>
            <a:r>
              <a:rPr lang="es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s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 una sociedad próspera y sostenible en lo …..</a:t>
            </a:r>
          </a:p>
          <a:p>
            <a:pPr>
              <a:buFont typeface="Wingdings" pitchFamily="2" charset="2"/>
              <a:buChar char="ü"/>
            </a:pPr>
            <a:r>
              <a:rPr lang="es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Separación del Estado de la gestión empresarial.</a:t>
            </a:r>
          </a:p>
          <a:p>
            <a:pPr>
              <a:buFont typeface="Wingdings" pitchFamily="2" charset="2"/>
              <a:buChar char="ü"/>
            </a:pPr>
            <a:r>
              <a:rPr lang="es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Combinar los instrumentos directos (admin.) con los indirectos (económicos) en la regulación de la economía.</a:t>
            </a:r>
          </a:p>
          <a:p>
            <a:pPr>
              <a:buFont typeface="Wingdings" pitchFamily="2" charset="2"/>
              <a:buChar char="ü"/>
            </a:pPr>
            <a:r>
              <a:rPr lang="es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 flexibiliza la inversión extranjera como complemento para el desarrollo.</a:t>
            </a:r>
          </a:p>
          <a:p>
            <a:pPr>
              <a:buFont typeface="Wingdings" pitchFamily="2" charset="2"/>
              <a:buChar char="ü"/>
            </a:pPr>
            <a:r>
              <a:rPr lang="es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Racionalidad en los gastos sociales (en el desarrollo social – elevar su calidad).</a:t>
            </a:r>
          </a:p>
          <a:p>
            <a:pPr>
              <a:buFont typeface="Wingdings" pitchFamily="2" charset="2"/>
              <a:buChar char="ü"/>
            </a:pPr>
            <a:r>
              <a:rPr lang="es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Gradualidad en la aplicación del modelo – cambios de mentalidad y preparación de los cuadros.</a:t>
            </a:r>
          </a:p>
          <a:p>
            <a:pPr>
              <a:buFont typeface="Wingdings" pitchFamily="2" charset="2"/>
              <a:buChar char="ü"/>
            </a:pPr>
            <a:r>
              <a:rPr lang="es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Aseguramiento jurídico de las medidas.</a:t>
            </a:r>
          </a:p>
          <a:p>
            <a:pPr>
              <a:buFont typeface="Wingdings" pitchFamily="2" charset="2"/>
              <a:buChar char="ü"/>
            </a:pPr>
            <a:r>
              <a:rPr lang="es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Papel dirigente del partido en el modelo.</a:t>
            </a:r>
            <a:endParaRPr lang="es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74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S" sz="3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Ejes estratégicos y sus objetivos – Plan nacional de Desarrollo Económico hasta el 2030</a:t>
            </a:r>
            <a:r>
              <a:rPr lang="es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es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424936" cy="4896544"/>
          </a:xfrm>
        </p:spPr>
        <p:txBody>
          <a:bodyPr>
            <a:normAutofit fontScale="92500"/>
          </a:bodyPr>
          <a:lstStyle/>
          <a:p>
            <a:r>
              <a:rPr lang="es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Gobierno socialista, eficaz y de integración social.</a:t>
            </a:r>
          </a:p>
          <a:p>
            <a:r>
              <a:rPr lang="es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Transformación productiva e inserción internacional</a:t>
            </a:r>
          </a:p>
          <a:p>
            <a:r>
              <a:rPr lang="es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Infraestructura.</a:t>
            </a:r>
          </a:p>
          <a:p>
            <a:r>
              <a:rPr lang="es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Potencial humano, ciencia, tecnología e innovación.</a:t>
            </a:r>
          </a:p>
          <a:p>
            <a:r>
              <a:rPr lang="es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Recursos naturales y medio ambiente. </a:t>
            </a:r>
          </a:p>
          <a:p>
            <a:r>
              <a:rPr lang="es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Desarrollo humano, equidad y justicia social.</a:t>
            </a:r>
          </a:p>
          <a:p>
            <a:pPr marL="0" indent="0">
              <a:buNone/>
            </a:pPr>
            <a:r>
              <a:rPr lang="es-US" sz="3000" dirty="0" smtClean="0">
                <a:solidFill>
                  <a:schemeClr val="bg1"/>
                </a:solidFill>
              </a:rPr>
              <a:t>  Consultar </a:t>
            </a:r>
            <a:r>
              <a:rPr lang="es-US" sz="3000" dirty="0">
                <a:solidFill>
                  <a:schemeClr val="bg1"/>
                </a:solidFill>
              </a:rPr>
              <a:t>el tabloide «La conceptualización del Modelo Económico y Social Cubano» plan </a:t>
            </a:r>
            <a:r>
              <a:rPr lang="es-US" sz="3000" dirty="0" smtClean="0">
                <a:solidFill>
                  <a:schemeClr val="bg1"/>
                </a:solidFill>
              </a:rPr>
              <a:t>2030 Pág.16-21</a:t>
            </a:r>
            <a:endParaRPr lang="es-US" sz="3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s-US" dirty="0" smtClean="0"/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1945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es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Sectores estratégicos para la transformación productiva – Plan 2030.</a:t>
            </a:r>
            <a:endParaRPr lang="es-US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5400600"/>
          </a:xfrm>
        </p:spPr>
        <p:txBody>
          <a:bodyPr>
            <a:normAutofit/>
          </a:bodyPr>
          <a:lstStyle/>
          <a:p>
            <a:r>
              <a:rPr lang="es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Construcciones, con nuevas tecnologías, sistemas constructivos de alta productividad, desarr. de la ind. mater. de const.</a:t>
            </a:r>
          </a:p>
          <a:p>
            <a:r>
              <a:rPr lang="es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Electroenergético – uso de energías renovables con más eficiencia y p. de petróleo y gas.</a:t>
            </a:r>
          </a:p>
          <a:p>
            <a:r>
              <a:rPr lang="es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Telecomunicaciones – informática y conectividad.</a:t>
            </a:r>
          </a:p>
          <a:p>
            <a:r>
              <a:rPr lang="es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Logística integrada de trasporte, almacenamiento y comercio.</a:t>
            </a:r>
          </a:p>
          <a:p>
            <a:r>
              <a:rPr lang="es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Logística integrada de redes e instalaciones hidráulicas.</a:t>
            </a:r>
          </a:p>
          <a:p>
            <a:r>
              <a:rPr lang="es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Turismo y su diversificación</a:t>
            </a:r>
            <a:r>
              <a:rPr lang="es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64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Sectores estratégicos – cont.</a:t>
            </a:r>
            <a:endParaRPr lang="es-US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s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Servicios profesionales, en especial médicos.</a:t>
            </a:r>
          </a:p>
          <a:p>
            <a:r>
              <a:rPr lang="es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Agroindustria no azucarera y alimentaria.</a:t>
            </a:r>
          </a:p>
          <a:p>
            <a:r>
              <a:rPr lang="es-US" dirty="0" smtClean="0">
                <a:solidFill>
                  <a:schemeClr val="bg1"/>
                </a:solidFill>
              </a:rPr>
              <a:t>Farmacéutico, biotecnología y productos biomédicos.</a:t>
            </a:r>
          </a:p>
          <a:p>
            <a:r>
              <a:rPr lang="es-US" dirty="0" smtClean="0">
                <a:solidFill>
                  <a:schemeClr val="bg1"/>
                </a:solidFill>
              </a:rPr>
              <a:t>Agroindustria azucarera y sus derivados.</a:t>
            </a:r>
          </a:p>
          <a:p>
            <a:r>
              <a:rPr lang="es-US" dirty="0" smtClean="0">
                <a:solidFill>
                  <a:schemeClr val="bg1"/>
                </a:solidFill>
              </a:rPr>
              <a:t>Industria ligera.</a:t>
            </a:r>
          </a:p>
          <a:p>
            <a:pPr marL="0" indent="0">
              <a:buNone/>
            </a:pPr>
            <a:r>
              <a:rPr lang="es-US" dirty="0">
                <a:solidFill>
                  <a:schemeClr val="bg1"/>
                </a:solidFill>
              </a:rPr>
              <a:t> </a:t>
            </a:r>
            <a:r>
              <a:rPr lang="es-US" dirty="0" smtClean="0">
                <a:solidFill>
                  <a:schemeClr val="bg1"/>
                </a:solidFill>
              </a:rPr>
              <a:t>Consultar el tabloide «La Conceptualización del Modelo Económico y Social Cubano» plan 2030</a:t>
            </a:r>
          </a:p>
          <a:p>
            <a:pPr marL="0" indent="0">
              <a:buNone/>
            </a:pPr>
            <a:r>
              <a:rPr lang="es-US" dirty="0" smtClean="0">
                <a:solidFill>
                  <a:schemeClr val="bg1"/>
                </a:solidFill>
              </a:rPr>
              <a:t> Pág. 21-22 </a:t>
            </a:r>
            <a:endParaRPr lang="es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41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1538</Words>
  <Application>Microsoft Office PowerPoint</Application>
  <PresentationFormat>Presentación en pantalla (4:3)</PresentationFormat>
  <Paragraphs>124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Presentación de PowerPoint</vt:lpstr>
      <vt:lpstr>Conferencia: Actualización del Modelo Económico y Social Cubano.</vt:lpstr>
      <vt:lpstr>Actualización del modelo económico y social cubano. Aspectos esenciales.</vt:lpstr>
      <vt:lpstr>Presentación de PowerPoint</vt:lpstr>
      <vt:lpstr>Algunas características del modelo:</vt:lpstr>
      <vt:lpstr>Continuación.</vt:lpstr>
      <vt:lpstr>Ejes estratégicos y sus objetivos – Plan nacional de Desarrollo Económico hasta el 2030.</vt:lpstr>
      <vt:lpstr>Sectores estratégicos para la transformación productiva – Plan 2030.</vt:lpstr>
      <vt:lpstr>Sectores estratégicos – cont.</vt:lpstr>
      <vt:lpstr>Nueva Estrategia Económica para impulsar la económica cubana– julio 2020</vt:lpstr>
      <vt:lpstr>Contexto en que se aprueba esta estrategia.</vt:lpstr>
      <vt:lpstr>líneas generales de esta estrategia.</vt:lpstr>
      <vt:lpstr>Líneas generales - Continuación</vt:lpstr>
      <vt:lpstr>Objetivos fundamentales.</vt:lpstr>
      <vt:lpstr>Algunas medidas que contempla la estrategia</vt:lpstr>
      <vt:lpstr>Otras medidas.</vt:lpstr>
      <vt:lpstr>Otras medidas que  se mantienen y perfeccionan.</vt:lpstr>
      <vt:lpstr>Continuación</vt:lpstr>
      <vt:lpstr>Continuación.</vt:lpstr>
      <vt:lpstr>Literatura.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OK</dc:creator>
  <cp:lastModifiedBy>chino</cp:lastModifiedBy>
  <cp:revision>48</cp:revision>
  <dcterms:created xsi:type="dcterms:W3CDTF">2017-12-13T17:57:39Z</dcterms:created>
  <dcterms:modified xsi:type="dcterms:W3CDTF">2005-01-01T05:20:01Z</dcterms:modified>
</cp:coreProperties>
</file>