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61" r:id="rId4"/>
    <p:sldId id="259" r:id="rId5"/>
    <p:sldId id="262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210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FD38A-EAA4-4325-97D6-834C440E02B3}" type="datetimeFigureOut">
              <a:rPr lang="es-US" smtClean="0"/>
              <a:t>1/1/2005</a:t>
            </a:fld>
            <a:endParaRPr lang="es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AB9BF-F2FA-4A6C-98FB-921B2B7DBBC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87765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B9BF-F2FA-4A6C-98FB-921B2B7DBBCA}" type="slidenum">
              <a:rPr lang="es-US" smtClean="0"/>
              <a:t>12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5722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620688"/>
            <a:ext cx="7704856" cy="5472608"/>
          </a:xfrm>
        </p:spPr>
        <p:txBody>
          <a:bodyPr>
            <a:normAutofit/>
          </a:bodyPr>
          <a:lstStyle/>
          <a:p>
            <a:pPr algn="l"/>
            <a:endParaRPr lang="es-US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Disciplina: Marxismo-leninismo.</a:t>
            </a:r>
          </a:p>
          <a:p>
            <a:pPr algn="l"/>
            <a:endParaRPr lang="es-US" sz="36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Asignatura: Economía Política.</a:t>
            </a:r>
          </a:p>
          <a:p>
            <a:pPr algn="l"/>
            <a:endParaRPr lang="es-US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Tema: Construcción del socialismo</a:t>
            </a:r>
            <a:r>
              <a:rPr lang="es-US" sz="36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US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4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US" dirty="0" smtClean="0"/>
              <a:t>Continuación.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4968552"/>
          </a:xfrm>
        </p:spPr>
        <p:txBody>
          <a:bodyPr>
            <a:normAutofit fontScale="92500" lnSpcReduction="10000"/>
          </a:bodyPr>
          <a:lstStyle/>
          <a:p>
            <a:r>
              <a:rPr lang="es-US" dirty="0" smtClean="0">
                <a:latin typeface="Arial" pitchFamily="34" charset="0"/>
                <a:cs typeface="Arial" pitchFamily="34" charset="0"/>
              </a:rPr>
              <a:t>El principio de distribución según el trabajo  se aplicó con distorsiones.</a:t>
            </a:r>
          </a:p>
          <a:p>
            <a:r>
              <a:rPr lang="es-US" dirty="0" smtClean="0">
                <a:latin typeface="Arial" pitchFamily="34" charset="0"/>
                <a:cs typeface="Arial" pitchFamily="34" charset="0"/>
              </a:rPr>
              <a:t>Insuficiente estímulo a los productores.</a:t>
            </a:r>
          </a:p>
          <a:p>
            <a:r>
              <a:rPr lang="es-US" dirty="0" smtClean="0">
                <a:latin typeface="Arial" pitchFamily="34" charset="0"/>
                <a:cs typeface="Arial" pitchFamily="34" charset="0"/>
              </a:rPr>
              <a:t>Uso insuficiente de instrumentos de regulación indirectos y de la Inv. Extranjera.</a:t>
            </a:r>
          </a:p>
          <a:p>
            <a:pPr marL="0" indent="0">
              <a:buNone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Estos elementos hicieron que el modelo desde los años 70 diera señales de agotamiento, a pesar de su perfeccionamiento desde los años 60.Estos problemas económicos, unido a otros elementos, llevaron a su derrumbe, sin negar sus éxitos.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28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Otros elementos que propiciaron la caída del socialismo.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4968552"/>
          </a:xfrm>
        </p:spPr>
        <p:txBody>
          <a:bodyPr>
            <a:normAutofit fontScale="92500"/>
          </a:bodyPr>
          <a:lstStyle/>
          <a:p>
            <a:r>
              <a:rPr lang="es-US" sz="2800" dirty="0" smtClean="0">
                <a:latin typeface="Arial" pitchFamily="34" charset="0"/>
                <a:cs typeface="Arial" pitchFamily="34" charset="0"/>
              </a:rPr>
              <a:t>Las condiciones históricas en que surge el socialismo en los países europeos.</a:t>
            </a:r>
          </a:p>
          <a:p>
            <a:r>
              <a:rPr lang="es-US" sz="2800" dirty="0" smtClean="0">
                <a:latin typeface="Arial" pitchFamily="34" charset="0"/>
                <a:cs typeface="Arial" pitchFamily="34" charset="0"/>
              </a:rPr>
              <a:t>Desvinculación del partido de las masas.</a:t>
            </a:r>
          </a:p>
          <a:p>
            <a:r>
              <a:rPr lang="es-US" sz="2800" dirty="0" smtClean="0">
                <a:latin typeface="Arial" pitchFamily="34" charset="0"/>
                <a:cs typeface="Arial" pitchFamily="34" charset="0"/>
              </a:rPr>
              <a:t>Hostilidad sostenida del capitalismo, en sus diversas formas --- carrera armamentista.</a:t>
            </a:r>
          </a:p>
          <a:p>
            <a:r>
              <a:rPr lang="es-US" sz="2800" dirty="0" smtClean="0">
                <a:latin typeface="Arial" pitchFamily="34" charset="0"/>
                <a:cs typeface="Arial" pitchFamily="34" charset="0"/>
              </a:rPr>
              <a:t>Creciente alejamiento de las tesis de los clásicos del marxismo sobre la construcción del socialismo.</a:t>
            </a:r>
          </a:p>
          <a:p>
            <a:r>
              <a:rPr lang="es-US" sz="2800" dirty="0" smtClean="0">
                <a:latin typeface="Arial" pitchFamily="34" charset="0"/>
                <a:cs typeface="Arial" pitchFamily="34" charset="0"/>
              </a:rPr>
              <a:t>Penetración de la ideología burguesa en distintos niveles de dirección y en la población.</a:t>
            </a:r>
          </a:p>
          <a:p>
            <a:r>
              <a:rPr lang="es-US" sz="2800" dirty="0" smtClean="0">
                <a:latin typeface="Arial" pitchFamily="34" charset="0"/>
                <a:cs typeface="Arial" pitchFamily="34" charset="0"/>
              </a:rPr>
              <a:t>Insuficiente ampliación y modernización de la esfera de los servicios.</a:t>
            </a:r>
            <a:endParaRPr lang="es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44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es-US" dirty="0" smtClean="0"/>
              <a:t>Continuación.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 lnSpcReduction="10000"/>
          </a:bodyPr>
          <a:lstStyle/>
          <a:p>
            <a:r>
              <a:rPr lang="es-US" sz="2600" dirty="0" smtClean="0">
                <a:latin typeface="Arial" pitchFamily="34" charset="0"/>
                <a:cs typeface="Arial" pitchFamily="34" charset="0"/>
              </a:rPr>
              <a:t>Papel limitado de los factores externos en el desarrollo del modelo.</a:t>
            </a:r>
          </a:p>
          <a:p>
            <a:r>
              <a:rPr lang="es-US" sz="2600" dirty="0" smtClean="0">
                <a:latin typeface="Arial" pitchFamily="34" charset="0"/>
                <a:cs typeface="Arial" pitchFamily="34" charset="0"/>
              </a:rPr>
              <a:t>Para el resto de los países europeos, la copia del modelo sin atemperarlo a su realidad.</a:t>
            </a:r>
          </a:p>
          <a:p>
            <a:r>
              <a:rPr lang="es-US" sz="2600" dirty="0" smtClean="0">
                <a:latin typeface="Arial" pitchFamily="34" charset="0"/>
                <a:cs typeface="Arial" pitchFamily="34" charset="0"/>
              </a:rPr>
              <a:t>No se reconoció debidamente el carácter heterogéneo.</a:t>
            </a:r>
          </a:p>
          <a:p>
            <a:r>
              <a:rPr lang="es-US" sz="2600" dirty="0" smtClean="0">
                <a:latin typeface="Arial" pitchFamily="34" charset="0"/>
                <a:cs typeface="Arial" pitchFamily="34" charset="0"/>
              </a:rPr>
              <a:t>Desproporciones en el desarrollo de los diferentes territorios pese al esfuerzo realizado.</a:t>
            </a:r>
          </a:p>
          <a:p>
            <a:r>
              <a:rPr lang="es-US" sz="2600" dirty="0" smtClean="0">
                <a:latin typeface="Arial" pitchFamily="34" charset="0"/>
                <a:cs typeface="Arial" pitchFamily="34" charset="0"/>
              </a:rPr>
              <a:t>Los adelantos científico técnico no siempre se introdujeron con suficiente rapidez.</a:t>
            </a:r>
          </a:p>
          <a:p>
            <a:r>
              <a:rPr lang="es-US" sz="2600" dirty="0" smtClean="0">
                <a:latin typeface="Arial" pitchFamily="34" charset="0"/>
                <a:cs typeface="Arial" pitchFamily="34" charset="0"/>
              </a:rPr>
              <a:t>Burocratismo y poca flexibilidad del mecanismo económico e insuficiente relación entre los aspectos económicos, políticos y sociales, etc.</a:t>
            </a:r>
          </a:p>
          <a:p>
            <a:endParaRPr lang="es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71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dirty="0" smtClean="0">
                <a:latin typeface="Arial" pitchFamily="34" charset="0"/>
                <a:cs typeface="Arial" pitchFamily="34" charset="0"/>
              </a:rPr>
              <a:t>Experiencia asiática: RPCh y Vietnam</a:t>
            </a:r>
            <a:r>
              <a:rPr lang="es-US" dirty="0" smtClean="0"/>
              <a:t>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184576"/>
          </a:xfrm>
        </p:spPr>
        <p:txBody>
          <a:bodyPr>
            <a:normAutofit/>
          </a:bodyPr>
          <a:lstStyle/>
          <a:p>
            <a:r>
              <a:rPr lang="es-US" dirty="0" smtClean="0">
                <a:latin typeface="Arial" pitchFamily="34" charset="0"/>
                <a:cs typeface="Arial" pitchFamily="34" charset="0"/>
              </a:rPr>
              <a:t>La Revolución Socialista en China triunfa en 1949.</a:t>
            </a:r>
          </a:p>
          <a:p>
            <a:r>
              <a:rPr lang="es-US" dirty="0" smtClean="0">
                <a:latin typeface="Arial" pitchFamily="34" charset="0"/>
                <a:cs typeface="Arial" pitchFamily="34" charset="0"/>
              </a:rPr>
              <a:t>Le Revolución Socialista en Vietnam  se produce en 1945.</a:t>
            </a:r>
          </a:p>
          <a:p>
            <a:r>
              <a:rPr lang="es-US" dirty="0" smtClean="0">
                <a:latin typeface="Arial" pitchFamily="34" charset="0"/>
                <a:cs typeface="Arial" pitchFamily="34" charset="0"/>
              </a:rPr>
              <a:t>A partir del poder obrero campesino, estos países realizaron las transformaciones económicas y sociales de carácter socialista, teniendo en cuenta la experiencia soviética. Resultados iniciales.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9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r>
              <a:rPr lang="es-US" dirty="0" smtClean="0"/>
              <a:t>Antecedentes de las reformas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12568"/>
          </a:xfrm>
        </p:spPr>
        <p:txBody>
          <a:bodyPr>
            <a:normAutofit fontScale="92500" lnSpcReduction="20000"/>
          </a:bodyPr>
          <a:lstStyle/>
          <a:p>
            <a:r>
              <a:rPr lang="es-US" dirty="0" smtClean="0">
                <a:latin typeface="Arial" pitchFamily="34" charset="0"/>
                <a:cs typeface="Arial" pitchFamily="34" charset="0"/>
              </a:rPr>
              <a:t>En China, luego de la política del </a:t>
            </a:r>
            <a:r>
              <a:rPr lang="es-US" b="1" u="sng" dirty="0" smtClean="0">
                <a:latin typeface="Arial" pitchFamily="34" charset="0"/>
                <a:cs typeface="Arial" pitchFamily="34" charset="0"/>
              </a:rPr>
              <a:t>Gran </a:t>
            </a:r>
            <a:r>
              <a:rPr lang="es-US" b="1" u="sng" dirty="0">
                <a:latin typeface="Arial" pitchFamily="34" charset="0"/>
                <a:cs typeface="Arial" pitchFamily="34" charset="0"/>
              </a:rPr>
              <a:t>S</a:t>
            </a:r>
            <a:r>
              <a:rPr lang="es-US" b="1" u="sng" dirty="0" smtClean="0">
                <a:latin typeface="Arial" pitchFamily="34" charset="0"/>
                <a:cs typeface="Arial" pitchFamily="34" charset="0"/>
              </a:rPr>
              <a:t>alto hacia Adelante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 y de la </a:t>
            </a:r>
            <a:r>
              <a:rPr lang="es-US" b="1" u="sng" dirty="0" smtClean="0">
                <a:latin typeface="Arial" pitchFamily="34" charset="0"/>
                <a:cs typeface="Arial" pitchFamily="34" charset="0"/>
              </a:rPr>
              <a:t>Revolución Cult</a:t>
            </a:r>
            <a:r>
              <a:rPr lang="es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ural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, se produce un retroceso socioeconómico, el que se reflejará en la situación social y el retroceso de la economía China a nivel mundial. </a:t>
            </a:r>
          </a:p>
          <a:p>
            <a:r>
              <a:rPr lang="es-US" dirty="0" smtClean="0">
                <a:latin typeface="Arial" pitchFamily="34" charset="0"/>
                <a:cs typeface="Arial" pitchFamily="34" charset="0"/>
              </a:rPr>
              <a:t>En Vietnam, al finalizar 30 años de guerra, contra tres </a:t>
            </a:r>
            <a:r>
              <a:rPr lang="es-US" smtClean="0">
                <a:latin typeface="Arial" pitchFamily="34" charset="0"/>
                <a:cs typeface="Arial" pitchFamily="34" charset="0"/>
              </a:rPr>
              <a:t>potencias imperialistas, 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y de la división del país, la situación socioeconómica era grave. La victoria del norte socialista y la reunificación del país no propiciaron el desarrollo económico y social esperado, y a fines de los años 70 la situación continúa agravándose.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04656"/>
          </a:xfrm>
        </p:spPr>
        <p:txBody>
          <a:bodyPr>
            <a:normAutofit fontScale="92500"/>
          </a:bodyPr>
          <a:lstStyle/>
          <a:p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China – inicia su reforma económica en 1978.</a:t>
            </a:r>
          </a:p>
          <a:p>
            <a:r>
              <a:rPr lang="es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Vietnam  - la Renovación en 1986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s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Algunos rasgos distintivos de la Reforma económica China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Reconocimiento del carácter multisectorial de la Economía en la transición.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Reconocimiento de las leyes económicas objetivas del </a:t>
            </a:r>
            <a:r>
              <a:rPr lang="es-US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es-US" sz="2800" dirty="0" smtClean="0">
                <a:latin typeface="Arial" pitchFamily="34" charset="0"/>
                <a:cs typeface="Arial" pitchFamily="34" charset="0"/>
              </a:rPr>
              <a:t>oc. y de la transición – Uso de las RMM (mercado)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Pone a la economía en el centro de la labor del PCCh y del Estado y gobierno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. Retorno a las cuatro modernizaciones de Zhon Enlai.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es-US" dirty="0" smtClean="0"/>
              <a:t>Continuación: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301608" cy="496855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Descentralización de la gestión económica – mayor autonomía de las empresas, otorgándoles  mayor capacidades de decisiones.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Separación del Estado y el partido de la gestión económica.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Espíritu pragmático, experimental, gradualidad, en busca de un modelo particular.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El criterio valorativo: Desarrollo de las FP, eleve el poderío integral del país, se leve el bienestar de la población y garantice la paz con el nuevo modelo.</a:t>
            </a:r>
            <a:endParaRPr lang="es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34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s-US" dirty="0" smtClean="0"/>
              <a:t>Continuación: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525658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Apertura externa – comercial y  a la inversión extranjera.</a:t>
            </a:r>
          </a:p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Uso creciente de los instrumentos indirectos de regulación económica, y al mismo tiempo se producen un reducción de la regulación directa  - planificación.</a:t>
            </a:r>
          </a:p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Gradualidad en los cambios.</a:t>
            </a:r>
          </a:p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La reforma es impulsada por el PC Chino, quien  valora su desarrollo en cada pleno y congreso.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s-US" dirty="0" smtClean="0"/>
              <a:t>Continuación: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456937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La reforma se inicia en la agricultura. ¿Por qué?</a:t>
            </a:r>
          </a:p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La medida más importante en este sector es la implantación del sistema de responsabilidad  por la contrata familiar de 1979 de la tierra que se entrega.</a:t>
            </a:r>
          </a:p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Otras acciones son: eliminación de las comunas, cambios en el sistema de precios de acopios y por los insumos, mercados feriales, los cuales se van universalizando y liberalizando la comercialización agrícola.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Continuación: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301608" cy="51845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A partir de los positivos resultados de los cambios en la agricultura en 1984, la reforma se extiende a la industria. Las empresas reciben 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más autonomía 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en la gestión como resultado de una 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mayor descentralización con el establecimiento del sistema de responsabilidad por contratos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. Mayor retención de utilidades por las empresas.</a:t>
            </a:r>
          </a:p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En 1985 se impulsa la 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reforma fiscal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, la que los  ingresos del estado se obtendrán a partir de los impuestos.   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55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91264" cy="1728192"/>
          </a:xfrm>
        </p:spPr>
        <p:txBody>
          <a:bodyPr>
            <a:normAutofit/>
          </a:bodyPr>
          <a:lstStyle/>
          <a:p>
            <a:pPr algn="l"/>
            <a:r>
              <a:rPr lang="es-US" sz="3600" dirty="0" smtClean="0">
                <a:latin typeface="Arial" pitchFamily="34" charset="0"/>
                <a:cs typeface="Arial" pitchFamily="34" charset="0"/>
              </a:rPr>
              <a:t>Conferencia: Experiencia internacional en la construcción del socialismo</a:t>
            </a:r>
            <a:r>
              <a:rPr lang="es-US" sz="3600" dirty="0" smtClean="0"/>
              <a:t>.</a:t>
            </a:r>
            <a:endParaRPr lang="es-U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3960387"/>
          </a:xfrm>
        </p:spPr>
        <p:txBody>
          <a:bodyPr/>
          <a:lstStyle/>
          <a:p>
            <a:pPr marL="0" indent="0">
              <a:buNone/>
            </a:pPr>
            <a:r>
              <a:rPr lang="es-US" dirty="0" smtClean="0"/>
              <a:t> </a:t>
            </a:r>
            <a:r>
              <a:rPr lang="es-US" sz="3600" dirty="0" smtClean="0">
                <a:latin typeface="Arial" pitchFamily="34" charset="0"/>
                <a:cs typeface="Arial" pitchFamily="34" charset="0"/>
              </a:rPr>
              <a:t>Objetivo: Analizar la experiencia internacional en la construcción del socialismo en el bloque socialista europeo y en Asia.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1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/>
          <a:lstStyle/>
          <a:p>
            <a:r>
              <a:rPr lang="es-US" dirty="0" smtClean="0"/>
              <a:t>Continuación.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Son parte de la reforma la Apertura Externa. ¿Con qué objetivo?. En esta dirección en 1979 se aprueba la Ley de empresas mixtas con capitales nacionales y extranjeros, con este fin se crean zonas económicas especiales.</a:t>
            </a:r>
          </a:p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Se realiza la apertura comercial: se estimula el comercio exterior, el cual progresivamente se reduce la planificación centralizada del comercio exterior, se elimina el monopolio estatal del comercio exterior.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66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Continuación</a:t>
            </a:r>
            <a:r>
              <a:rPr lang="es-US" dirty="0" smtClean="0"/>
              <a:t>: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301608" cy="50405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Se reestructura el sistema bancario: Se crea el Banco Central y otras instituciones bancarias.</a:t>
            </a:r>
          </a:p>
          <a:p>
            <a:pPr marL="0" indent="0">
              <a:buNone/>
            </a:pPr>
            <a:r>
              <a:rPr lang="es-US" dirty="0">
                <a:latin typeface="Arial" pitchFamily="34" charset="0"/>
                <a:cs typeface="Arial" pitchFamily="34" charset="0"/>
              </a:rPr>
              <a:t> 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 Se crea el mercado interno de capitales.</a:t>
            </a:r>
          </a:p>
          <a:p>
            <a:pPr marL="0" indent="0">
              <a:buNone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  Se introducen instrumentos de regulación indirectos.</a:t>
            </a:r>
          </a:p>
          <a:p>
            <a:pPr marL="0" indent="0">
              <a:buNone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Se crean las bolsas de valores de Shanghái Shenshen.</a:t>
            </a:r>
          </a:p>
          <a:p>
            <a:pPr marL="0" indent="0">
              <a:buNone/>
            </a:pPr>
            <a:r>
              <a:rPr lang="es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Todos estas acciones  están en constante perfeccionamiento.</a:t>
            </a:r>
            <a:endParaRPr lang="es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53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4122"/>
          </a:xfrm>
        </p:spPr>
        <p:txBody>
          <a:bodyPr>
            <a:normAutofit/>
          </a:bodyPr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Resultados.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544616"/>
          </a:xfrm>
        </p:spPr>
        <p:txBody>
          <a:bodyPr>
            <a:noAutofit/>
          </a:bodyPr>
          <a:lstStyle/>
          <a:p>
            <a:r>
              <a:rPr lang="es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Economía más dinámica del mundo. En los últimos 30 años el PIB ha crecido al 9,8%, por encima del 6% en los últimos 9 años. En el presente siglo ha desplazado a Alemania y a Japón, para convertirse en la 2da economía mundial y la primera por el índice de paridad de compras.</a:t>
            </a:r>
          </a:p>
          <a:p>
            <a:r>
              <a:rPr lang="es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Crecimiento PIB en 2019 – 6,1%, 2018 – 6,6%  ( PIB -14,38 billones de USD , PIB per cápita llegó a </a:t>
            </a:r>
            <a:r>
              <a:rPr lang="es-US" sz="2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10276 dólares</a:t>
            </a:r>
            <a:endParaRPr lang="es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Recibe la mitad de la inversión extranjera dentro de los países en desarrollo. Hoy es un gran exportador.</a:t>
            </a:r>
          </a:p>
          <a:p>
            <a:r>
              <a:rPr lang="es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 el 2009 se convirtió en el mayor exportador y 3ra potencia comercial y desde el 2013 en la 1ra potencia comercial.</a:t>
            </a:r>
          </a:p>
          <a:p>
            <a:r>
              <a:rPr lang="es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Concentra las mayores reservas de divisas – 2010 – 2,4 billones, 2013 – 3,2 billones, llegó a superar los 4 billones</a:t>
            </a:r>
            <a:r>
              <a:rPr lang="es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22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Continuación.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352928" cy="5184576"/>
          </a:xfrm>
        </p:spPr>
        <p:txBody>
          <a:bodyPr>
            <a:normAutofit fontScale="92500" lnSpcReduction="20000"/>
          </a:bodyPr>
          <a:lstStyle/>
          <a:p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Deuda externa manejable, muy inferior a sus reservas de divisas, a su PIB y su comercio exterior.</a:t>
            </a:r>
          </a:p>
          <a:p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Elevación del nivel de vida de los ciudadanos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reducción de la pobreza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Fin de la escasez. Mantiene la paz, la estabilidad política y económica.</a:t>
            </a:r>
          </a:p>
          <a:p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Locomotora del crecimiento de la economía mundial. Fábrica del mundo.</a:t>
            </a:r>
          </a:p>
          <a:p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Gran superávit comercial, con una balanza de pagos favorable.</a:t>
            </a:r>
          </a:p>
          <a:p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Aumento de su poderío defensivo.</a:t>
            </a:r>
            <a:endParaRPr lang="es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89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Problemas: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25658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Contaminación ambiental – aguas, aire, suelos.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Dependencia del sector externo – exportaciones y de las ETN.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latin typeface="Arial" pitchFamily="34" charset="0"/>
                <a:cs typeface="Arial" pitchFamily="34" charset="0"/>
              </a:rPr>
              <a:t>Concentración de la riqueza – aumento de la desigualdad social.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Desigualdades entre la población urbana y rural, así como por territorios.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Deudas incobrables sobre todo del sector empresarial – créditos malos.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Presión por el empleo.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Insuficiente infraestructura social.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Atraso de la ciencia y la tecnología, predominio de la economía extensiva y problemas con la calidad de las producciones.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Problemas de corrupción, entre otros problemas.</a:t>
            </a:r>
            <a:endParaRPr lang="es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2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s-US" dirty="0" smtClean="0"/>
              <a:t>La Renovación de Vietnam.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836712"/>
            <a:ext cx="8352928" cy="5760640"/>
          </a:xfrm>
        </p:spPr>
        <p:txBody>
          <a:bodyPr>
            <a:noAutofit/>
          </a:bodyPr>
          <a:lstStyle/>
          <a:p>
            <a:r>
              <a:rPr lang="es-US" sz="2800" dirty="0" smtClean="0">
                <a:latin typeface="Arial" pitchFamily="34" charset="0"/>
                <a:cs typeface="Arial" pitchFamily="34" charset="0"/>
              </a:rPr>
              <a:t>Las acciones, medidas económicas y sociales emprendidas por el gobierno y partido vietnamita no difieren mucho de las llevadas a cabo por China. Apertura externa, uso de las relaciones mercantiles, descentralización y mayor autonomía empresarial, reconocimiento del carácter multisectorial de la economía, gradualidad, separación del Partido y el Estado de la gestión económica, emprendida y controlada por el Partido. Se inicia por la agricultura y luego en la industria., etc.</a:t>
            </a:r>
          </a:p>
          <a:p>
            <a:r>
              <a:rPr lang="es-US" sz="2800" b="1" u="sng" dirty="0" smtClean="0">
                <a:solidFill>
                  <a:srgbClr val="FF0000"/>
                </a:solidFill>
              </a:rPr>
              <a:t>En cuanto a los resultados, el balance es positivo</a:t>
            </a:r>
            <a:r>
              <a:rPr lang="es-US" sz="2800" dirty="0" smtClean="0"/>
              <a:t>. Argumentar.</a:t>
            </a:r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52735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Economía vietnamita a partir de la Renovación</a:t>
            </a:r>
            <a:r>
              <a:rPr lang="es-ES" dirty="0" smtClean="0"/>
              <a:t>, algunos resultados.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En los primeros 8 años, el crecimiento de su economía fue lento – sufría los efectos del bloqueo económico de los Estados Unidos desde los años de la  guerra.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 partir de  mediados de los años 90, una vez restablecidas las relaciones con E.U y el levantamiento del bloqueo, los ritmos de crecimiento  de su PIB iniciaron un  rápido ascenso, el cual ha sido superior al 6% anual durante más de  20 años.</a:t>
            </a:r>
          </a:p>
          <a:p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En el 2019 su PIB creció un 7,08 y en el 2018  un 7,02%.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latin typeface="Arial" pitchFamily="34" charset="0"/>
                <a:cs typeface="Arial" pitchFamily="34" charset="0"/>
              </a:rPr>
              <a:t>Inversión extranjera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886003"/>
          </a:xfrm>
        </p:spPr>
        <p:txBody>
          <a:bodyPr>
            <a:normAutofit fontScale="92500" lnSpcReduction="20000"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Esta  inicia un proceso de crecimiento  una vez de ser eliminado el bloqueo económico de E.U.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Los países de la región, especialmente los miembros de la ASEAN  se convirtieron en fuertes inversionistas, junto a Japón, Corea del Sur, Francia, E.U y otros.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Esta alcanzó los 35,640 millones  de USD  en el 2018 y en el 2019 superó los 38,000 millones de USD. La  Inv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.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Extranjera ha jugado un papel nada despreciable en  su economía.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Las donaciones  también han desempeñado un rol importante, en especial en la creación de infraestructuras.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4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s-US" dirty="0" smtClean="0">
                <a:latin typeface="Arial" pitchFamily="34" charset="0"/>
                <a:cs typeface="Arial" pitchFamily="34" charset="0"/>
              </a:rPr>
              <a:t>Rememoración de la conferencia anterior.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US" dirty="0" smtClean="0"/>
              <a:t> Actualización del modelo económico y social cubano. Antecedentes  y estrategia para enfrentarla. Principales decisiones. Resultados.</a:t>
            </a:r>
          </a:p>
          <a:p>
            <a:pPr marL="0" indent="0">
              <a:buNone/>
            </a:pPr>
            <a:r>
              <a:rPr lang="es-US" dirty="0"/>
              <a:t> E</a:t>
            </a:r>
            <a:r>
              <a:rPr lang="es-US" dirty="0" smtClean="0"/>
              <a:t>l VI C del PCC y la decisión de continuar y profundizar los cambios iniciados en los años 90. Los lineamientos económicos y sociales.</a:t>
            </a:r>
          </a:p>
          <a:p>
            <a:pPr marL="0" indent="0">
              <a:buNone/>
            </a:pPr>
            <a:r>
              <a:rPr lang="es-US" dirty="0"/>
              <a:t> </a:t>
            </a:r>
            <a:r>
              <a:rPr lang="es-US" dirty="0" smtClean="0"/>
              <a:t>El VII C del PCC. Conceptualización del modelo económico y social  cubano. La estrategia de desarrollo hasta el 2030 (ejes estratégicos y sectores priorizados) y los nuevos lineamientos. 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61968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La experiencia europea.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US" dirty="0" smtClean="0"/>
              <a:t>   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Con la Revolución Socialista de Octubre en 1917 se inicia la construcción del socialismo en Rusia - en la Antigua URSS.</a:t>
            </a:r>
          </a:p>
          <a:p>
            <a:pPr marL="0" indent="0">
              <a:buNone/>
            </a:pPr>
            <a:r>
              <a:rPr lang="es-US" dirty="0">
                <a:latin typeface="Arial" pitchFamily="34" charset="0"/>
                <a:cs typeface="Arial" pitchFamily="34" charset="0"/>
              </a:rPr>
              <a:t> </a:t>
            </a:r>
            <a:r>
              <a:rPr lang="es-US" dirty="0" smtClean="0">
                <a:latin typeface="Arial" pitchFamily="34" charset="0"/>
                <a:cs typeface="Arial" pitchFamily="34" charset="0"/>
              </a:rPr>
              <a:t> Como resultado de la Segunda Guerra Mundial se producen revoluciones de carácter socialista en varios países europeos - ¿cuáles?</a:t>
            </a:r>
          </a:p>
          <a:p>
            <a:pPr marL="0" indent="0">
              <a:buNone/>
            </a:pP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42649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836712"/>
            <a:ext cx="8208912" cy="5688632"/>
          </a:xfrm>
        </p:spPr>
        <p:txBody>
          <a:bodyPr>
            <a:normAutofit/>
          </a:bodyPr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Política Económica aplicada en los primeros años de Revolución socialista: Comunismo de Guerra. ¿por qué?.</a:t>
            </a:r>
          </a:p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La NEP – Nueva Política Económica a partir de inicios de los años 20. Su fundamento socioeconómico y político.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8352928" cy="576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US" sz="3500" dirty="0" smtClean="0">
                <a:latin typeface="Arial" pitchFamily="34" charset="0"/>
                <a:cs typeface="Arial" pitchFamily="34" charset="0"/>
              </a:rPr>
              <a:t>A la muerte de V.I. Lenin – líder de la Revolución Socialista, la estrategia de desarrollo implantada por Stalin se basó en:</a:t>
            </a:r>
          </a:p>
          <a:p>
            <a:pPr>
              <a:buFont typeface="Wingdings" pitchFamily="2" charset="2"/>
              <a:buChar char="ü"/>
            </a:pPr>
            <a:r>
              <a:rPr lang="es-US" sz="35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US" sz="3500" b="1" u="sng" dirty="0" smtClean="0">
                <a:latin typeface="Arial" pitchFamily="34" charset="0"/>
                <a:cs typeface="Arial" pitchFamily="34" charset="0"/>
              </a:rPr>
              <a:t>industrialización acelerada</a:t>
            </a:r>
            <a:r>
              <a:rPr lang="es-US" sz="3500" dirty="0" smtClean="0">
                <a:latin typeface="Arial" pitchFamily="34" charset="0"/>
                <a:cs typeface="Arial" pitchFamily="34" charset="0"/>
              </a:rPr>
              <a:t>. ¿qué industria?</a:t>
            </a:r>
          </a:p>
          <a:p>
            <a:pPr>
              <a:buFont typeface="Wingdings" pitchFamily="2" charset="2"/>
              <a:buChar char="ü"/>
            </a:pPr>
            <a:r>
              <a:rPr lang="es-US" sz="3500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US" sz="3500" b="1" u="sng" dirty="0" smtClean="0">
                <a:latin typeface="Arial" pitchFamily="34" charset="0"/>
                <a:cs typeface="Arial" pitchFamily="34" charset="0"/>
              </a:rPr>
              <a:t>colectivización forzosa </a:t>
            </a:r>
            <a:r>
              <a:rPr lang="es-US" sz="3500" dirty="0" smtClean="0">
                <a:latin typeface="Arial" pitchFamily="34" charset="0"/>
                <a:cs typeface="Arial" pitchFamily="34" charset="0"/>
              </a:rPr>
              <a:t>de la agricultura</a:t>
            </a:r>
            <a:r>
              <a:rPr lang="es-US" dirty="0" smtClean="0"/>
              <a:t>.</a:t>
            </a:r>
            <a:endParaRPr lang="es-US" dirty="0"/>
          </a:p>
          <a:p>
            <a:pPr marL="0" indent="0">
              <a:buNone/>
            </a:pPr>
            <a:r>
              <a:rPr lang="es-US" dirty="0" smtClean="0"/>
              <a:t> </a:t>
            </a:r>
            <a:r>
              <a:rPr lang="es-US" sz="3000" b="1" dirty="0" smtClean="0">
                <a:latin typeface="Arial" pitchFamily="34" charset="0"/>
                <a:cs typeface="Arial" pitchFamily="34" charset="0"/>
              </a:rPr>
              <a:t>Se estableció un modelo de </a:t>
            </a:r>
            <a:r>
              <a:rPr lang="es-US" sz="3000" b="1" u="sng" dirty="0" smtClean="0">
                <a:latin typeface="Arial" pitchFamily="34" charset="0"/>
                <a:cs typeface="Arial" pitchFamily="34" charset="0"/>
              </a:rPr>
              <a:t>planificación centralizad</a:t>
            </a:r>
            <a:r>
              <a:rPr lang="es-US" sz="3000" b="1" dirty="0" smtClean="0">
                <a:latin typeface="Arial" pitchFamily="34" charset="0"/>
                <a:cs typeface="Arial" pitchFamily="34" charset="0"/>
              </a:rPr>
              <a:t>a, el que se extendió al resto de los países europeos, el que pasó a la historia como </a:t>
            </a:r>
            <a:r>
              <a:rPr lang="es-US" sz="3000" b="1" u="sng" dirty="0" smtClean="0">
                <a:latin typeface="Arial" pitchFamily="34" charset="0"/>
                <a:cs typeface="Arial" pitchFamily="34" charset="0"/>
              </a:rPr>
              <a:t>modelo eurosoviético</a:t>
            </a:r>
            <a:r>
              <a:rPr lang="es-U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s-US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81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5976664"/>
          </a:xfrm>
        </p:spPr>
        <p:txBody>
          <a:bodyPr>
            <a:normAutofit fontScale="90000"/>
          </a:bodyPr>
          <a:lstStyle/>
          <a:p>
            <a:pPr algn="l"/>
            <a:r>
              <a:rPr lang="es-US" dirty="0" smtClean="0"/>
              <a:t>  </a:t>
            </a:r>
            <a:r>
              <a:rPr lang="es-US" sz="4000" dirty="0" smtClean="0">
                <a:latin typeface="Arial" pitchFamily="34" charset="0"/>
                <a:cs typeface="Arial" pitchFamily="34" charset="0"/>
              </a:rPr>
              <a:t>Junto a la planificación centralizada se estableció la autogestión empresarial – </a:t>
            </a:r>
            <a:r>
              <a:rPr lang="es-US" sz="4000" b="1" u="sng" dirty="0" smtClean="0">
                <a:latin typeface="Arial" pitchFamily="34" charset="0"/>
                <a:cs typeface="Arial" pitchFamily="34" charset="0"/>
              </a:rPr>
              <a:t>cálculo económico</a:t>
            </a:r>
            <a:r>
              <a:rPr lang="es-US" sz="4000" dirty="0" smtClean="0">
                <a:latin typeface="Arial" pitchFamily="34" charset="0"/>
                <a:cs typeface="Arial" pitchFamily="34" charset="0"/>
              </a:rPr>
              <a:t>, como forma de organización y gestión empresarial.</a:t>
            </a:r>
            <a:br>
              <a:rPr lang="es-US" sz="4000" dirty="0" smtClean="0">
                <a:latin typeface="Arial" pitchFamily="34" charset="0"/>
                <a:cs typeface="Arial" pitchFamily="34" charset="0"/>
              </a:rPr>
            </a:br>
            <a:r>
              <a:rPr lang="es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s-US" sz="4000" dirty="0" smtClean="0">
                <a:latin typeface="Arial" pitchFamily="34" charset="0"/>
                <a:cs typeface="Arial" pitchFamily="34" charset="0"/>
              </a:rPr>
              <a:t>¿En qué consiste este sistema de autogestión financiera?, ¿Cuáles son sus principios?¿se aplicó plenamente el sistema?- limitaciones originadas por el alto grado de centralización de la planificación.</a:t>
            </a:r>
            <a:endParaRPr lang="es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45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Características del sistema de planificación.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0405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Al ser muy centralizada, a las empresas se le planificaba casi todo. Esto limita la autonomía empresarial con sus secuelas negativas</a:t>
            </a:r>
          </a:p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Elaboración del plan en forma de pirámide. ¿Qué sucedía en la práctica con el papel de las empresas.?</a:t>
            </a:r>
          </a:p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El plan se hacía a través de balances materiales (físicos), restándole valor a los balances económicos financieros – consecuencias. No ignorar los aspectos positivos.</a:t>
            </a:r>
          </a:p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Predominio de las relaciones verticales sobre las horizontales.</a:t>
            </a:r>
          </a:p>
          <a:p>
            <a:pPr>
              <a:buFont typeface="Wingdings" pitchFamily="2" charset="2"/>
              <a:buChar char="Ø"/>
            </a:pPr>
            <a:endParaRPr lang="es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s-US" dirty="0" smtClean="0"/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8463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57592" cy="954360"/>
          </a:xfrm>
        </p:spPr>
        <p:txBody>
          <a:bodyPr/>
          <a:lstStyle/>
          <a:p>
            <a:r>
              <a:rPr lang="es-US" dirty="0" smtClean="0"/>
              <a:t>Continuación.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84576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Predominio de los métodos de dirección administrativos sobre los económicos.</a:t>
            </a:r>
          </a:p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Exceso de indicadores directivos a las empresas.</a:t>
            </a:r>
          </a:p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Se perdió el papel de la ley del valor como medidor de los gastos de trabajo…</a:t>
            </a:r>
          </a:p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Se identificó a la propiedad socialista con la propiedad estatal.</a:t>
            </a:r>
          </a:p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El cooperativismo fue fuertemente intervenido.</a:t>
            </a:r>
          </a:p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Se identificó al mercado y cualquiera de sus elementos con el capitalismo.</a:t>
            </a:r>
          </a:p>
          <a:p>
            <a:pPr>
              <a:buFont typeface="Wingdings" pitchFamily="2" charset="2"/>
              <a:buChar char="Ø"/>
            </a:pPr>
            <a:r>
              <a:rPr lang="es-US" sz="2800" dirty="0" smtClean="0">
                <a:latin typeface="Arial" pitchFamily="34" charset="0"/>
                <a:cs typeface="Arial" pitchFamily="34" charset="0"/>
              </a:rPr>
              <a:t>Paternalismo estatal.</a:t>
            </a:r>
            <a:endParaRPr lang="es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33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2031</Words>
  <Application>Microsoft Office PowerPoint</Application>
  <PresentationFormat>Presentación en pantalla (4:3)</PresentationFormat>
  <Paragraphs>129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Tema de Office</vt:lpstr>
      <vt:lpstr>Presentación de PowerPoint</vt:lpstr>
      <vt:lpstr>Conferencia: Experiencia internacional en la construcción del socialismo.</vt:lpstr>
      <vt:lpstr>Rememoración de la conferencia anterior.</vt:lpstr>
      <vt:lpstr>La experiencia europea.</vt:lpstr>
      <vt:lpstr>Presentación de PowerPoint</vt:lpstr>
      <vt:lpstr>Presentación de PowerPoint</vt:lpstr>
      <vt:lpstr>  Junto a la planificación centralizada se estableció la autogestión empresarial – cálculo económico, como forma de organización y gestión empresarial.  ¿En qué consiste este sistema de autogestión financiera?, ¿Cuáles son sus principios?¿se aplicó plenamente el sistema?- limitaciones originadas por el alto grado de centralización de la planificación.</vt:lpstr>
      <vt:lpstr>Características del sistema de planificación.</vt:lpstr>
      <vt:lpstr>Continuación.</vt:lpstr>
      <vt:lpstr>Continuación.</vt:lpstr>
      <vt:lpstr>Otros elementos que propiciaron la caída del socialismo.</vt:lpstr>
      <vt:lpstr>Continuación.</vt:lpstr>
      <vt:lpstr>Experiencia asiática: RPCh y Vietnam.</vt:lpstr>
      <vt:lpstr>Antecedentes de las reformas</vt:lpstr>
      <vt:lpstr>Presentación de PowerPoint</vt:lpstr>
      <vt:lpstr>Continuación:</vt:lpstr>
      <vt:lpstr>Continuación:</vt:lpstr>
      <vt:lpstr>Continuación:</vt:lpstr>
      <vt:lpstr>Continuación:</vt:lpstr>
      <vt:lpstr>Continuación.</vt:lpstr>
      <vt:lpstr>Continuación:</vt:lpstr>
      <vt:lpstr>Resultados.</vt:lpstr>
      <vt:lpstr>Continuación.</vt:lpstr>
      <vt:lpstr>Problemas:</vt:lpstr>
      <vt:lpstr>La Renovación de Vietnam.</vt:lpstr>
      <vt:lpstr>Economía vietnamita a partir de la Renovación, algunos resultados.</vt:lpstr>
      <vt:lpstr>Inversión extranjera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OK</dc:creator>
  <cp:lastModifiedBy>chino</cp:lastModifiedBy>
  <cp:revision>59</cp:revision>
  <dcterms:created xsi:type="dcterms:W3CDTF">2017-12-16T23:16:12Z</dcterms:created>
  <dcterms:modified xsi:type="dcterms:W3CDTF">2005-01-01T05:24:01Z</dcterms:modified>
</cp:coreProperties>
</file>