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04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01/01/2005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539552" y="620688"/>
            <a:ext cx="8229600" cy="1143000"/>
          </a:xfrm>
        </p:spPr>
        <p:txBody>
          <a:bodyPr>
            <a:normAutofit/>
          </a:bodyPr>
          <a:lstStyle/>
          <a:p>
            <a:r>
              <a:rPr lang="es-US" sz="4000" dirty="0" smtClean="0">
                <a:latin typeface="Arial" pitchFamily="34" charset="0"/>
                <a:cs typeface="Arial" pitchFamily="34" charset="0"/>
              </a:rPr>
              <a:t>Disciplina: Marxismo - leninismo</a:t>
            </a:r>
            <a:endParaRPr lang="es-US" sz="4000" dirty="0">
              <a:latin typeface="Arial" pitchFamily="34" charset="0"/>
              <a:cs typeface="Arial" pitchFamily="34" charset="0"/>
            </a:endParaRPr>
          </a:p>
        </p:txBody>
      </p:sp>
      <p:sp>
        <p:nvSpPr>
          <p:cNvPr id="5" name="4 Marcador de contenido"/>
          <p:cNvSpPr>
            <a:spLocks noGrp="1"/>
          </p:cNvSpPr>
          <p:nvPr>
            <p:ph idx="1"/>
          </p:nvPr>
        </p:nvSpPr>
        <p:spPr>
          <a:gradFill>
            <a:gsLst>
              <a:gs pos="0">
                <a:srgbClr val="03D4A8"/>
              </a:gs>
              <a:gs pos="25000">
                <a:srgbClr val="21D6E0"/>
              </a:gs>
              <a:gs pos="75000">
                <a:srgbClr val="0087E6"/>
              </a:gs>
              <a:gs pos="100000">
                <a:srgbClr val="005CBF"/>
              </a:gs>
            </a:gsLst>
            <a:lin ang="5400000" scaled="0"/>
          </a:gradFill>
        </p:spPr>
        <p:txBody>
          <a:bodyPr/>
          <a:lstStyle/>
          <a:p>
            <a:endParaRPr lang="es-US" sz="4000" dirty="0" smtClean="0">
              <a:latin typeface="Arial" pitchFamily="34" charset="0"/>
              <a:cs typeface="Arial" pitchFamily="34" charset="0"/>
            </a:endParaRPr>
          </a:p>
          <a:p>
            <a:pPr marL="0" indent="0">
              <a:buNone/>
            </a:pPr>
            <a:r>
              <a:rPr lang="es-US" sz="4000" dirty="0" smtClean="0">
                <a:latin typeface="Arial" pitchFamily="34" charset="0"/>
                <a:cs typeface="Arial" pitchFamily="34" charset="0"/>
              </a:rPr>
              <a:t>   Asignatura: Economía Política.</a:t>
            </a:r>
          </a:p>
          <a:p>
            <a:endParaRPr lang="es-US" sz="4000" dirty="0">
              <a:latin typeface="Arial" pitchFamily="34" charset="0"/>
              <a:cs typeface="Arial" pitchFamily="34" charset="0"/>
            </a:endParaRPr>
          </a:p>
          <a:p>
            <a:pPr marL="0" indent="0">
              <a:buNone/>
            </a:pPr>
            <a:r>
              <a:rPr lang="es-US" sz="4000" dirty="0" smtClean="0">
                <a:latin typeface="Arial" pitchFamily="34" charset="0"/>
                <a:cs typeface="Arial" pitchFamily="34" charset="0"/>
              </a:rPr>
              <a:t>  Tema: II Construcción del Socialismo</a:t>
            </a:r>
            <a:r>
              <a:rPr lang="es-US" dirty="0" smtClean="0"/>
              <a:t>.</a:t>
            </a:r>
            <a:endParaRPr lang="es-US" dirty="0"/>
          </a:p>
        </p:txBody>
      </p:sp>
    </p:spTree>
    <p:extLst>
      <p:ext uri="{BB962C8B-B14F-4D97-AF65-F5344CB8AC3E}">
        <p14:creationId xmlns:p14="http://schemas.microsoft.com/office/powerpoint/2010/main" val="33658895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39"/>
            <a:ext cx="8229600" cy="792089"/>
          </a:xfrm>
        </p:spPr>
        <p:txBody>
          <a:bodyPr>
            <a:normAutofit/>
          </a:bodyPr>
          <a:lstStyle/>
          <a:p>
            <a:r>
              <a:rPr lang="es-US" sz="3600" dirty="0" smtClean="0">
                <a:latin typeface="Arial" pitchFamily="34" charset="0"/>
                <a:cs typeface="Arial" pitchFamily="34" charset="0"/>
              </a:rPr>
              <a:t>Impacto social.</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395536" y="1052736"/>
            <a:ext cx="8208912" cy="5112568"/>
          </a:xfrm>
        </p:spPr>
        <p:txBody>
          <a:bodyPr>
            <a:normAutofit/>
          </a:bodyPr>
          <a:lstStyle/>
          <a:p>
            <a:r>
              <a:rPr lang="es-ES_tradnl" sz="2400" b="1" dirty="0" smtClean="0">
                <a:solidFill>
                  <a:srgbClr val="FFFF00"/>
                </a:solidFill>
                <a:latin typeface="Arial" pitchFamily="34" charset="0"/>
                <a:cs typeface="Arial" pitchFamily="34" charset="0"/>
              </a:rPr>
              <a:t>La caída de la producción impacta </a:t>
            </a:r>
            <a:r>
              <a:rPr lang="es-ES_tradnl" sz="2400" b="1" dirty="0">
                <a:solidFill>
                  <a:srgbClr val="FFFF00"/>
                </a:solidFill>
                <a:latin typeface="Arial" pitchFamily="34" charset="0"/>
                <a:cs typeface="Arial" pitchFamily="34" charset="0"/>
              </a:rPr>
              <a:t>de manera muy negativa sobre el nivel de vida de la </a:t>
            </a:r>
            <a:r>
              <a:rPr lang="es-ES_tradnl" sz="2400" b="1" dirty="0" smtClean="0">
                <a:solidFill>
                  <a:srgbClr val="FFFF00"/>
                </a:solidFill>
                <a:latin typeface="Arial" pitchFamily="34" charset="0"/>
                <a:cs typeface="Arial" pitchFamily="34" charset="0"/>
              </a:rPr>
              <a:t>población:</a:t>
            </a:r>
          </a:p>
          <a:p>
            <a:pPr>
              <a:buFont typeface="Wingdings" pitchFamily="2" charset="2"/>
              <a:buChar char="ü"/>
            </a:pPr>
            <a:r>
              <a:rPr lang="es-ES_tradnl" sz="2400" b="1" dirty="0" smtClean="0">
                <a:solidFill>
                  <a:srgbClr val="FFFF00"/>
                </a:solidFill>
                <a:latin typeface="Arial" pitchFamily="34" charset="0"/>
                <a:cs typeface="Arial" pitchFamily="34" charset="0"/>
              </a:rPr>
              <a:t>En la </a:t>
            </a:r>
            <a:r>
              <a:rPr lang="es-ES_tradnl" sz="2400" b="1" dirty="0">
                <a:solidFill>
                  <a:srgbClr val="FFFF00"/>
                </a:solidFill>
                <a:latin typeface="Arial" pitchFamily="34" charset="0"/>
                <a:cs typeface="Arial" pitchFamily="34" charset="0"/>
              </a:rPr>
              <a:t>alimentación - por escasez de estos y por aumento de los </a:t>
            </a:r>
            <a:r>
              <a:rPr lang="es-ES_tradnl" sz="2400" b="1" dirty="0" smtClean="0">
                <a:solidFill>
                  <a:srgbClr val="FFFF00"/>
                </a:solidFill>
                <a:latin typeface="Arial" pitchFamily="34" charset="0"/>
                <a:cs typeface="Arial" pitchFamily="34" charset="0"/>
              </a:rPr>
              <a:t>precios. </a:t>
            </a:r>
          </a:p>
          <a:p>
            <a:pPr>
              <a:buFont typeface="Wingdings" pitchFamily="2" charset="2"/>
              <a:buChar char="ü"/>
            </a:pPr>
            <a:r>
              <a:rPr lang="es-ES_tradnl" sz="2400" b="1" dirty="0" smtClean="0">
                <a:solidFill>
                  <a:srgbClr val="FFFF00"/>
                </a:solidFill>
                <a:latin typeface="Arial" pitchFamily="34" charset="0"/>
                <a:cs typeface="Arial" pitchFamily="34" charset="0"/>
              </a:rPr>
              <a:t>Se  </a:t>
            </a:r>
            <a:r>
              <a:rPr lang="es-ES_tradnl" sz="2400" b="1" dirty="0">
                <a:solidFill>
                  <a:srgbClr val="FFFF00"/>
                </a:solidFill>
                <a:latin typeface="Arial" pitchFamily="34" charset="0"/>
                <a:cs typeface="Arial" pitchFamily="34" charset="0"/>
              </a:rPr>
              <a:t>reduce el papel estimulante del salario, se reducen  servicios y se afecta su </a:t>
            </a:r>
            <a:r>
              <a:rPr lang="es-ES_tradnl" sz="2400" b="1" dirty="0" smtClean="0">
                <a:solidFill>
                  <a:srgbClr val="FFFF00"/>
                </a:solidFill>
                <a:latin typeface="Arial" pitchFamily="34" charset="0"/>
                <a:cs typeface="Arial" pitchFamily="34" charset="0"/>
              </a:rPr>
              <a:t>calidad.</a:t>
            </a:r>
          </a:p>
          <a:p>
            <a:pPr>
              <a:buFont typeface="Wingdings" pitchFamily="2" charset="2"/>
              <a:buChar char="ü"/>
            </a:pPr>
            <a:r>
              <a:rPr lang="es-ES_tradnl" sz="2400" b="1" dirty="0" smtClean="0">
                <a:solidFill>
                  <a:srgbClr val="FFFF00"/>
                </a:solidFill>
                <a:latin typeface="Arial" pitchFamily="34" charset="0"/>
                <a:cs typeface="Arial" pitchFamily="34" charset="0"/>
              </a:rPr>
              <a:t>Aumentan </a:t>
            </a:r>
            <a:r>
              <a:rPr lang="es-ES_tradnl" sz="2400" b="1" dirty="0">
                <a:solidFill>
                  <a:srgbClr val="FFFF00"/>
                </a:solidFill>
                <a:latin typeface="Arial" pitchFamily="34" charset="0"/>
                <a:cs typeface="Arial" pitchFamily="34" charset="0"/>
              </a:rPr>
              <a:t>las carencias en materia de bienes de consumo de primera </a:t>
            </a:r>
            <a:r>
              <a:rPr lang="es-ES_tradnl" sz="2400" b="1" dirty="0" smtClean="0">
                <a:solidFill>
                  <a:srgbClr val="FFFF00"/>
                </a:solidFill>
                <a:latin typeface="Arial" pitchFamily="34" charset="0"/>
                <a:cs typeface="Arial" pitchFamily="34" charset="0"/>
              </a:rPr>
              <a:t>necesidad como calzado, prendas de vestir, artículos de aseo entre muchos.</a:t>
            </a:r>
          </a:p>
          <a:p>
            <a:pPr>
              <a:buFont typeface="Wingdings" pitchFamily="2" charset="2"/>
              <a:buChar char="ü"/>
            </a:pPr>
            <a:r>
              <a:rPr lang="es-ES_tradnl" sz="2400" b="1" dirty="0" smtClean="0">
                <a:solidFill>
                  <a:srgbClr val="FFFF00"/>
                </a:solidFill>
                <a:latin typeface="Arial" pitchFamily="34" charset="0"/>
                <a:cs typeface="Arial" pitchFamily="34" charset="0"/>
              </a:rPr>
              <a:t>Se reduce la disponibilidad de materiales constructivos para viviendas y otros usos.</a:t>
            </a:r>
          </a:p>
          <a:p>
            <a:pPr>
              <a:buFont typeface="Wingdings" pitchFamily="2" charset="2"/>
              <a:buChar char="ü"/>
            </a:pPr>
            <a:r>
              <a:rPr lang="es-ES_tradnl" sz="2400" b="1" dirty="0" smtClean="0">
                <a:solidFill>
                  <a:srgbClr val="FFFF00"/>
                </a:solidFill>
                <a:latin typeface="Arial" pitchFamily="34" charset="0"/>
                <a:cs typeface="Arial" pitchFamily="34" charset="0"/>
              </a:rPr>
              <a:t>Serias dificultades con el transporte, etc.</a:t>
            </a:r>
            <a:endParaRPr lang="es-US" sz="24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825839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_tradnl" sz="2800" b="1" dirty="0">
                <a:latin typeface="Arial" pitchFamily="34" charset="0"/>
                <a:cs typeface="Arial" pitchFamily="34" charset="0"/>
              </a:rPr>
              <a:t>M</a:t>
            </a:r>
            <a:r>
              <a:rPr lang="es-ES_tradnl" sz="2800" b="1" dirty="0" smtClean="0">
                <a:latin typeface="Arial" pitchFamily="34" charset="0"/>
                <a:cs typeface="Arial" pitchFamily="34" charset="0"/>
              </a:rPr>
              <a:t>edidas </a:t>
            </a:r>
            <a:r>
              <a:rPr lang="es-ES_tradnl" sz="2800" b="1" dirty="0">
                <a:latin typeface="Arial" pitchFamily="34" charset="0"/>
                <a:cs typeface="Arial" pitchFamily="34" charset="0"/>
              </a:rPr>
              <a:t>tomadas para enfrentar tan compleja </a:t>
            </a:r>
            <a:r>
              <a:rPr lang="es-ES_tradnl" sz="2800" b="1" dirty="0" smtClean="0">
                <a:latin typeface="Arial" pitchFamily="34" charset="0"/>
                <a:cs typeface="Arial" pitchFamily="34" charset="0"/>
              </a:rPr>
              <a:t>situación.</a:t>
            </a:r>
            <a:endParaRPr lang="es-US" sz="2800" dirty="0">
              <a:latin typeface="Arial" pitchFamily="34" charset="0"/>
              <a:cs typeface="Arial" pitchFamily="34" charset="0"/>
            </a:endParaRPr>
          </a:p>
        </p:txBody>
      </p:sp>
      <p:sp>
        <p:nvSpPr>
          <p:cNvPr id="3" name="2 Marcador de contenido"/>
          <p:cNvSpPr>
            <a:spLocks noGrp="1"/>
          </p:cNvSpPr>
          <p:nvPr>
            <p:ph idx="1"/>
          </p:nvPr>
        </p:nvSpPr>
        <p:spPr>
          <a:xfrm>
            <a:off x="467544" y="1412776"/>
            <a:ext cx="8229600" cy="4525963"/>
          </a:xfrm>
        </p:spPr>
        <p:txBody>
          <a:bodyPr>
            <a:normAutofit lnSpcReduction="10000"/>
          </a:bodyPr>
          <a:lstStyle/>
          <a:p>
            <a:r>
              <a:rPr lang="es-ES_tradnl" b="1" dirty="0"/>
              <a:t>L</a:t>
            </a:r>
            <a:r>
              <a:rPr lang="es-ES_tradnl" b="1" dirty="0" smtClean="0"/>
              <a:t>a </a:t>
            </a:r>
            <a:r>
              <a:rPr lang="es-ES_tradnl" b="1" dirty="0"/>
              <a:t>Dirección del país elaboró una </a:t>
            </a:r>
            <a:r>
              <a:rPr lang="es-ES_tradnl" b="1" dirty="0">
                <a:solidFill>
                  <a:srgbClr val="FF0000"/>
                </a:solidFill>
              </a:rPr>
              <a:t>estrategia inicial  de Resistencia,</a:t>
            </a:r>
            <a:r>
              <a:rPr lang="es-ES_tradnl" b="1" dirty="0"/>
              <a:t> es decir resistir el embate de la crisis y a partir de aquí crear condiciones para empezar la recuperación, sin renunciar al desarrollo. Para lograr tal objetivo, nuestra economía tenía que </a:t>
            </a:r>
            <a:r>
              <a:rPr lang="es-ES_tradnl" b="1" dirty="0">
                <a:solidFill>
                  <a:srgbClr val="FF0000"/>
                </a:solidFill>
              </a:rPr>
              <a:t>reinsertarse en la economía mundial, y al mismo tiempo, salvaguardar las conquistas sociales,</a:t>
            </a:r>
            <a:r>
              <a:rPr lang="es-ES_tradnl" b="1" dirty="0"/>
              <a:t> que constituyen fundamentos de la Revolución. </a:t>
            </a:r>
            <a:endParaRPr lang="es-US" dirty="0"/>
          </a:p>
          <a:p>
            <a:endParaRPr lang="es-US" dirty="0"/>
          </a:p>
        </p:txBody>
      </p:sp>
    </p:spTree>
    <p:extLst>
      <p:ext uri="{BB962C8B-B14F-4D97-AF65-F5344CB8AC3E}">
        <p14:creationId xmlns:p14="http://schemas.microsoft.com/office/powerpoint/2010/main" val="3764004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29600" cy="1224136"/>
          </a:xfrm>
        </p:spPr>
        <p:txBody>
          <a:bodyPr>
            <a:noAutofit/>
          </a:bodyPr>
          <a:lstStyle/>
          <a:p>
            <a:r>
              <a:rPr lang="es-ES_tradnl" sz="3200" b="1" dirty="0" smtClean="0">
                <a:latin typeface="Arial" pitchFamily="34" charset="0"/>
                <a:cs typeface="Arial" pitchFamily="34" charset="0"/>
              </a:rPr>
              <a:t/>
            </a:r>
            <a:br>
              <a:rPr lang="es-ES_tradnl" sz="3200" b="1" dirty="0" smtClean="0">
                <a:latin typeface="Arial" pitchFamily="34" charset="0"/>
                <a:cs typeface="Arial" pitchFamily="34" charset="0"/>
              </a:rPr>
            </a:br>
            <a:r>
              <a:rPr lang="es-ES_tradnl" sz="3200" b="1" dirty="0" smtClean="0">
                <a:latin typeface="Arial" pitchFamily="34" charset="0"/>
                <a:cs typeface="Arial" pitchFamily="34" charset="0"/>
              </a:rPr>
              <a:t>Esta </a:t>
            </a:r>
            <a:r>
              <a:rPr lang="es-ES_tradnl" sz="3200" b="1" dirty="0">
                <a:latin typeface="Arial" pitchFamily="34" charset="0"/>
                <a:cs typeface="Arial" pitchFamily="34" charset="0"/>
              </a:rPr>
              <a:t>estrategia se realizó teniendo en cuenta los siguientes principios generales:</a:t>
            </a:r>
            <a:r>
              <a:rPr lang="es-US" sz="3200" dirty="0">
                <a:latin typeface="Arial" pitchFamily="34" charset="0"/>
                <a:cs typeface="Arial" pitchFamily="34" charset="0"/>
              </a:rPr>
              <a:t/>
            </a:r>
            <a:br>
              <a:rPr lang="es-US" sz="3200" dirty="0">
                <a:latin typeface="Arial" pitchFamily="34" charset="0"/>
                <a:cs typeface="Arial" pitchFamily="34" charset="0"/>
              </a:rPr>
            </a:b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467544" y="1988840"/>
            <a:ext cx="8229600" cy="3949899"/>
          </a:xfrm>
        </p:spPr>
        <p:txBody>
          <a:bodyPr>
            <a:normAutofit/>
          </a:bodyPr>
          <a:lstStyle/>
          <a:p>
            <a:r>
              <a:rPr lang="es-ES_tradnl" dirty="0" smtClean="0"/>
              <a:t>  </a:t>
            </a:r>
            <a:r>
              <a:rPr lang="es-ES_tradnl" sz="2800" b="1" dirty="0">
                <a:latin typeface="Arial" pitchFamily="34" charset="0"/>
                <a:cs typeface="Arial" pitchFamily="34" charset="0"/>
              </a:rPr>
              <a:t>Atemperar la economía a la nueva situación.</a:t>
            </a:r>
            <a:endParaRPr lang="es-US" sz="2800" dirty="0">
              <a:latin typeface="Arial" pitchFamily="34" charset="0"/>
              <a:cs typeface="Arial" pitchFamily="34" charset="0"/>
            </a:endParaRPr>
          </a:p>
          <a:p>
            <a:r>
              <a:rPr lang="es-ES_tradnl" sz="2800" b="1" dirty="0">
                <a:latin typeface="Arial" pitchFamily="34" charset="0"/>
                <a:cs typeface="Arial" pitchFamily="34" charset="0"/>
              </a:rPr>
              <a:t> </a:t>
            </a:r>
            <a:r>
              <a:rPr lang="es-ES_tradnl" sz="2800" b="1" dirty="0" smtClean="0">
                <a:latin typeface="Arial" pitchFamily="34" charset="0"/>
                <a:cs typeface="Arial" pitchFamily="34" charset="0"/>
              </a:rPr>
              <a:t> Coherencia </a:t>
            </a:r>
            <a:r>
              <a:rPr lang="es-ES_tradnl" sz="2800" b="1" dirty="0">
                <a:latin typeface="Arial" pitchFamily="34" charset="0"/>
                <a:cs typeface="Arial" pitchFamily="34" charset="0"/>
              </a:rPr>
              <a:t>y gradualidad en la aplicación de las transformaciones.</a:t>
            </a:r>
            <a:endParaRPr lang="es-US" sz="2800" dirty="0">
              <a:latin typeface="Arial" pitchFamily="34" charset="0"/>
              <a:cs typeface="Arial" pitchFamily="34" charset="0"/>
            </a:endParaRPr>
          </a:p>
          <a:p>
            <a:r>
              <a:rPr lang="es-ES_tradnl" sz="2800" b="1" dirty="0">
                <a:latin typeface="Arial" pitchFamily="34" charset="0"/>
                <a:cs typeface="Arial" pitchFamily="34" charset="0"/>
              </a:rPr>
              <a:t> </a:t>
            </a:r>
            <a:r>
              <a:rPr lang="es-ES_tradnl" sz="2800" b="1" dirty="0" smtClean="0">
                <a:latin typeface="Arial" pitchFamily="34" charset="0"/>
                <a:cs typeface="Arial" pitchFamily="34" charset="0"/>
              </a:rPr>
              <a:t> </a:t>
            </a:r>
            <a:r>
              <a:rPr lang="es-ES_tradnl" sz="2800" b="1" dirty="0">
                <a:latin typeface="Arial" pitchFamily="34" charset="0"/>
                <a:cs typeface="Arial" pitchFamily="34" charset="0"/>
              </a:rPr>
              <a:t>Análisis colectivo de las medidas que afectaban a los trabajadores, y</a:t>
            </a:r>
            <a:endParaRPr lang="es-US" sz="2800" dirty="0">
              <a:latin typeface="Arial" pitchFamily="34" charset="0"/>
              <a:cs typeface="Arial" pitchFamily="34" charset="0"/>
            </a:endParaRPr>
          </a:p>
          <a:p>
            <a:r>
              <a:rPr lang="es-ES_tradnl" sz="2800" b="1" dirty="0" smtClean="0">
                <a:latin typeface="Arial" pitchFamily="34" charset="0"/>
                <a:cs typeface="Arial" pitchFamily="34" charset="0"/>
              </a:rPr>
              <a:t> </a:t>
            </a:r>
            <a:r>
              <a:rPr lang="es-ES_tradnl" sz="2800" b="1" dirty="0">
                <a:latin typeface="Arial" pitchFamily="34" charset="0"/>
                <a:cs typeface="Arial" pitchFamily="34" charset="0"/>
              </a:rPr>
              <a:t>Establecimiento de un sistema de prioridades:</a:t>
            </a:r>
            <a:endParaRPr lang="es-US" sz="2800" dirty="0">
              <a:latin typeface="Arial" pitchFamily="34" charset="0"/>
              <a:cs typeface="Arial" pitchFamily="34" charset="0"/>
            </a:endParaRPr>
          </a:p>
          <a:p>
            <a:endParaRPr lang="es-US" sz="2800" dirty="0">
              <a:latin typeface="Arial" pitchFamily="34" charset="0"/>
              <a:cs typeface="Arial" pitchFamily="34" charset="0"/>
            </a:endParaRPr>
          </a:p>
        </p:txBody>
      </p:sp>
    </p:spTree>
    <p:extLst>
      <p:ext uri="{BB962C8B-B14F-4D97-AF65-F5344CB8AC3E}">
        <p14:creationId xmlns:p14="http://schemas.microsoft.com/office/powerpoint/2010/main" val="31902443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548680"/>
            <a:ext cx="8301608" cy="5760640"/>
          </a:xfrm>
        </p:spPr>
        <p:txBody>
          <a:bodyPr>
            <a:normAutofit fontScale="85000" lnSpcReduction="10000"/>
          </a:bodyPr>
          <a:lstStyle/>
          <a:p>
            <a:r>
              <a:rPr lang="es-ES_tradnl" sz="3300" b="1" dirty="0">
                <a:solidFill>
                  <a:srgbClr val="FF0000"/>
                </a:solidFill>
                <a:latin typeface="Arial" pitchFamily="34" charset="0"/>
                <a:cs typeface="Arial" pitchFamily="34" charset="0"/>
              </a:rPr>
              <a:t>En el plano </a:t>
            </a:r>
            <a:r>
              <a:rPr lang="es-ES_tradnl" sz="3300" b="1" dirty="0" smtClean="0">
                <a:solidFill>
                  <a:srgbClr val="FF0000"/>
                </a:solidFill>
                <a:latin typeface="Arial" pitchFamily="34" charset="0"/>
                <a:cs typeface="Arial" pitchFamily="34" charset="0"/>
              </a:rPr>
              <a:t>interno:</a:t>
            </a:r>
          </a:p>
          <a:p>
            <a:pPr>
              <a:buFont typeface="Wingdings" pitchFamily="2" charset="2"/>
              <a:buChar char="ü"/>
            </a:pPr>
            <a:r>
              <a:rPr lang="es-ES_tradnl" sz="3300" b="1" dirty="0" smtClean="0">
                <a:latin typeface="Arial" pitchFamily="34" charset="0"/>
                <a:cs typeface="Arial" pitchFamily="34" charset="0"/>
              </a:rPr>
              <a:t> Se </a:t>
            </a:r>
            <a:r>
              <a:rPr lang="es-ES_tradnl" sz="3300" b="1" dirty="0">
                <a:latin typeface="Arial" pitchFamily="34" charset="0"/>
                <a:cs typeface="Arial" pitchFamily="34" charset="0"/>
              </a:rPr>
              <a:t>da prioridad al programa alimentario, al programa energético y al programa de producción de piezas de repuesto y de tecnologías de avanzada en algunos sectores.</a:t>
            </a:r>
            <a:endParaRPr lang="es-US" sz="3300" dirty="0">
              <a:latin typeface="Arial" pitchFamily="34" charset="0"/>
              <a:cs typeface="Arial" pitchFamily="34" charset="0"/>
            </a:endParaRPr>
          </a:p>
          <a:p>
            <a:r>
              <a:rPr lang="es-ES_tradnl" sz="3300" b="1" dirty="0">
                <a:solidFill>
                  <a:srgbClr val="FF0000"/>
                </a:solidFill>
                <a:latin typeface="Arial" pitchFamily="34" charset="0"/>
                <a:cs typeface="Arial" pitchFamily="34" charset="0"/>
              </a:rPr>
              <a:t>En el plano </a:t>
            </a:r>
            <a:r>
              <a:rPr lang="es-ES_tradnl" sz="3300" b="1" dirty="0" smtClean="0">
                <a:solidFill>
                  <a:srgbClr val="FF0000"/>
                </a:solidFill>
                <a:latin typeface="Arial" pitchFamily="34" charset="0"/>
                <a:cs typeface="Arial" pitchFamily="34" charset="0"/>
              </a:rPr>
              <a:t>externo:</a:t>
            </a:r>
          </a:p>
          <a:p>
            <a:pPr>
              <a:buFont typeface="Wingdings" pitchFamily="2" charset="2"/>
              <a:buChar char="ü"/>
            </a:pPr>
            <a:r>
              <a:rPr lang="es-ES_tradnl" sz="3300" b="1" dirty="0" smtClean="0">
                <a:latin typeface="Arial" pitchFamily="34" charset="0"/>
                <a:cs typeface="Arial" pitchFamily="34" charset="0"/>
              </a:rPr>
              <a:t> Se </a:t>
            </a:r>
            <a:r>
              <a:rPr lang="es-ES_tradnl" sz="3300" b="1" dirty="0">
                <a:latin typeface="Arial" pitchFamily="34" charset="0"/>
                <a:cs typeface="Arial" pitchFamily="34" charset="0"/>
              </a:rPr>
              <a:t>da prioridad al programa dirigido a la exportación de productos tradicionales (azúcar, níquel, tabaco, ron), programa de exportaciones de productos no tradicionales (médico farmacéutico y biotecnológico), y el programa de exportación de servicios (servicios profesionales y el turismo)</a:t>
            </a:r>
            <a:endParaRPr lang="es-US" sz="3300" dirty="0">
              <a:latin typeface="Arial" pitchFamily="34" charset="0"/>
              <a:cs typeface="Arial" pitchFamily="34" charset="0"/>
            </a:endParaRPr>
          </a:p>
          <a:p>
            <a:endParaRPr lang="es-US" dirty="0"/>
          </a:p>
        </p:txBody>
      </p:sp>
    </p:spTree>
    <p:extLst>
      <p:ext uri="{BB962C8B-B14F-4D97-AF65-F5344CB8AC3E}">
        <p14:creationId xmlns:p14="http://schemas.microsoft.com/office/powerpoint/2010/main" val="2065857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600" dirty="0" smtClean="0">
                <a:latin typeface="Arial" pitchFamily="34" charset="0"/>
                <a:cs typeface="Arial" pitchFamily="34" charset="0"/>
              </a:rPr>
              <a:t> Se hace necesario valorar el cumplimiento de estos programas.</a:t>
            </a:r>
            <a:endParaRPr lang="es-US" sz="3600" dirty="0">
              <a:latin typeface="Arial" pitchFamily="34" charset="0"/>
              <a:cs typeface="Arial" pitchFamily="34" charset="0"/>
            </a:endParaRPr>
          </a:p>
        </p:txBody>
      </p:sp>
      <p:sp>
        <p:nvSpPr>
          <p:cNvPr id="3" name="2 Marcador de contenido"/>
          <p:cNvSpPr>
            <a:spLocks noGrp="1"/>
          </p:cNvSpPr>
          <p:nvPr>
            <p:ph idx="1"/>
          </p:nvPr>
        </p:nvSpPr>
        <p:spPr/>
        <p:txBody>
          <a:bodyPr/>
          <a:lstStyle/>
          <a:p>
            <a:r>
              <a:rPr lang="es-ES_tradnl" b="1" dirty="0"/>
              <a:t> Para implementar la estrategia se toman las siguientes medidas:</a:t>
            </a:r>
            <a:endParaRPr lang="es-US" dirty="0"/>
          </a:p>
          <a:p>
            <a:pPr>
              <a:buFont typeface="Wingdings" pitchFamily="2" charset="2"/>
              <a:buChar char="ü"/>
            </a:pPr>
            <a:r>
              <a:rPr lang="es-ES_tradnl" b="1" dirty="0" smtClean="0"/>
              <a:t> </a:t>
            </a:r>
            <a:r>
              <a:rPr lang="es-ES_tradnl" b="1" dirty="0" smtClean="0">
                <a:solidFill>
                  <a:srgbClr val="FFFF00"/>
                </a:solidFill>
              </a:rPr>
              <a:t>Reestructuración </a:t>
            </a:r>
            <a:r>
              <a:rPr lang="es-ES_tradnl" b="1" dirty="0">
                <a:solidFill>
                  <a:srgbClr val="FFFF00"/>
                </a:solidFill>
              </a:rPr>
              <a:t>del comercio exterior, </a:t>
            </a:r>
            <a:endParaRPr lang="es-ES_tradnl" b="1" dirty="0" smtClean="0">
              <a:solidFill>
                <a:srgbClr val="FFFF00"/>
              </a:solidFill>
            </a:endParaRPr>
          </a:p>
          <a:p>
            <a:pPr>
              <a:buFont typeface="Wingdings" pitchFamily="2" charset="2"/>
              <a:buChar char="ü"/>
            </a:pPr>
            <a:r>
              <a:rPr lang="es-ES_tradnl" b="1" dirty="0" smtClean="0">
                <a:solidFill>
                  <a:srgbClr val="FFFF00"/>
                </a:solidFill>
              </a:rPr>
              <a:t> Búsqueda </a:t>
            </a:r>
            <a:r>
              <a:rPr lang="es-ES_tradnl" b="1" dirty="0">
                <a:solidFill>
                  <a:srgbClr val="FFFF00"/>
                </a:solidFill>
              </a:rPr>
              <a:t>de nuevas vías y formas de renegociación de la deuda externa</a:t>
            </a:r>
            <a:r>
              <a:rPr lang="es-ES_tradnl" b="1" dirty="0" smtClean="0">
                <a:solidFill>
                  <a:srgbClr val="FFFF00"/>
                </a:solidFill>
              </a:rPr>
              <a:t>,</a:t>
            </a:r>
          </a:p>
          <a:p>
            <a:pPr>
              <a:buFont typeface="Wingdings" pitchFamily="2" charset="2"/>
              <a:buChar char="ü"/>
            </a:pPr>
            <a:r>
              <a:rPr lang="es-ES_tradnl" b="1" dirty="0" smtClean="0">
                <a:solidFill>
                  <a:srgbClr val="FFFF00"/>
                </a:solidFill>
              </a:rPr>
              <a:t> Adopción </a:t>
            </a:r>
            <a:r>
              <a:rPr lang="es-ES_tradnl" b="1" dirty="0">
                <a:solidFill>
                  <a:srgbClr val="FFFF00"/>
                </a:solidFill>
              </a:rPr>
              <a:t>de un  programa de saneamiento de las finanzas </a:t>
            </a:r>
            <a:r>
              <a:rPr lang="es-ES_tradnl" b="1" dirty="0" smtClean="0">
                <a:solidFill>
                  <a:srgbClr val="FFFF00"/>
                </a:solidFill>
              </a:rPr>
              <a:t>internas.</a:t>
            </a:r>
            <a:endParaRPr lang="es-US" dirty="0">
              <a:solidFill>
                <a:srgbClr val="FFFF00"/>
              </a:solidFill>
            </a:endParaRPr>
          </a:p>
        </p:txBody>
      </p:sp>
    </p:spTree>
    <p:extLst>
      <p:ext uri="{BB962C8B-B14F-4D97-AF65-F5344CB8AC3E}">
        <p14:creationId xmlns:p14="http://schemas.microsoft.com/office/powerpoint/2010/main" val="3049859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196752"/>
          </a:xfrm>
        </p:spPr>
        <p:txBody>
          <a:bodyPr>
            <a:normAutofit/>
          </a:bodyPr>
          <a:lstStyle/>
          <a:p>
            <a:r>
              <a:rPr lang="es-US" sz="3200" dirty="0" smtClean="0">
                <a:latin typeface="Arial" pitchFamily="34" charset="0"/>
                <a:cs typeface="Arial" pitchFamily="34" charset="0"/>
              </a:rPr>
              <a:t>Otras medidas:</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323528" y="1052736"/>
            <a:ext cx="8496944" cy="5616624"/>
          </a:xfrm>
        </p:spPr>
        <p:txBody>
          <a:bodyPr>
            <a:normAutofit fontScale="77500" lnSpcReduction="20000"/>
          </a:bodyPr>
          <a:lstStyle/>
          <a:p>
            <a:pPr>
              <a:buFont typeface="Wingdings" pitchFamily="2" charset="2"/>
              <a:buChar char="Ø"/>
            </a:pPr>
            <a:r>
              <a:rPr lang="es-ES_tradnl" b="1" dirty="0" smtClean="0">
                <a:solidFill>
                  <a:srgbClr val="FFFF00"/>
                </a:solidFill>
              </a:rPr>
              <a:t>Abrir </a:t>
            </a:r>
            <a:r>
              <a:rPr lang="es-ES_tradnl" b="1" dirty="0">
                <a:solidFill>
                  <a:srgbClr val="FFFF00"/>
                </a:solidFill>
              </a:rPr>
              <a:t>los mercados agropecuarios y de productos </a:t>
            </a:r>
            <a:r>
              <a:rPr lang="es-ES_tradnl" b="1" dirty="0" smtClean="0">
                <a:solidFill>
                  <a:srgbClr val="FFFF00"/>
                </a:solidFill>
              </a:rPr>
              <a:t>industriales</a:t>
            </a:r>
            <a:r>
              <a:rPr lang="es-ES_tradnl" b="1" dirty="0">
                <a:solidFill>
                  <a:srgbClr val="FFFF00"/>
                </a:solidFill>
              </a:rPr>
              <a:t>.</a:t>
            </a:r>
            <a:endParaRPr lang="es-ES_tradnl" b="1" dirty="0" smtClean="0">
              <a:solidFill>
                <a:srgbClr val="FFFF00"/>
              </a:solidFill>
            </a:endParaRPr>
          </a:p>
          <a:p>
            <a:pPr>
              <a:buFont typeface="Wingdings" pitchFamily="2" charset="2"/>
              <a:buChar char="Ø"/>
            </a:pPr>
            <a:r>
              <a:rPr lang="es-ES_tradnl" b="1" dirty="0" smtClean="0">
                <a:solidFill>
                  <a:srgbClr val="FFFF00"/>
                </a:solidFill>
              </a:rPr>
              <a:t>Ampliación </a:t>
            </a:r>
            <a:r>
              <a:rPr lang="es-ES_tradnl" b="1" dirty="0">
                <a:solidFill>
                  <a:srgbClr val="FFFF00"/>
                </a:solidFill>
              </a:rPr>
              <a:t>del trabajo por cuenta </a:t>
            </a:r>
            <a:r>
              <a:rPr lang="es-ES_tradnl" b="1" dirty="0" smtClean="0">
                <a:solidFill>
                  <a:srgbClr val="FFFF00"/>
                </a:solidFill>
              </a:rPr>
              <a:t>propia</a:t>
            </a:r>
            <a:r>
              <a:rPr lang="es-ES_tradnl" b="1" dirty="0">
                <a:solidFill>
                  <a:srgbClr val="FFFF00"/>
                </a:solidFill>
              </a:rPr>
              <a:t>.</a:t>
            </a:r>
            <a:endParaRPr lang="es-ES_tradnl" b="1" dirty="0" smtClean="0">
              <a:solidFill>
                <a:srgbClr val="FFFF00"/>
              </a:solidFill>
            </a:endParaRPr>
          </a:p>
          <a:p>
            <a:pPr>
              <a:buFont typeface="Wingdings" pitchFamily="2" charset="2"/>
              <a:buChar char="Ø"/>
            </a:pPr>
            <a:r>
              <a:rPr lang="es-ES_tradnl" b="1" dirty="0" smtClean="0">
                <a:solidFill>
                  <a:srgbClr val="FFFF00"/>
                </a:solidFill>
              </a:rPr>
              <a:t>Despenalización </a:t>
            </a:r>
            <a:r>
              <a:rPr lang="es-ES_tradnl" b="1" dirty="0">
                <a:solidFill>
                  <a:srgbClr val="FFFF00"/>
                </a:solidFill>
              </a:rPr>
              <a:t>de la tenencia y uso de divisas </a:t>
            </a:r>
            <a:r>
              <a:rPr lang="es-ES_tradnl" b="1" dirty="0" smtClean="0">
                <a:solidFill>
                  <a:srgbClr val="FFFF00"/>
                </a:solidFill>
              </a:rPr>
              <a:t>– TRD.</a:t>
            </a:r>
          </a:p>
          <a:p>
            <a:pPr>
              <a:buFont typeface="Wingdings" pitchFamily="2" charset="2"/>
              <a:buChar char="Ø"/>
            </a:pPr>
            <a:r>
              <a:rPr lang="es-ES_tradnl" b="1" dirty="0" smtClean="0">
                <a:solidFill>
                  <a:srgbClr val="FFFF00"/>
                </a:solidFill>
              </a:rPr>
              <a:t>La </a:t>
            </a:r>
            <a:r>
              <a:rPr lang="es-ES_tradnl" b="1" dirty="0">
                <a:solidFill>
                  <a:srgbClr val="FFFF00"/>
                </a:solidFill>
              </a:rPr>
              <a:t>creación de la </a:t>
            </a:r>
            <a:r>
              <a:rPr lang="es-ES_tradnl" b="1" dirty="0" smtClean="0">
                <a:solidFill>
                  <a:srgbClr val="FFFF00"/>
                </a:solidFill>
              </a:rPr>
              <a:t>UBPC. </a:t>
            </a:r>
          </a:p>
          <a:p>
            <a:pPr>
              <a:buFont typeface="Wingdings" pitchFamily="2" charset="2"/>
              <a:buChar char="Ø"/>
            </a:pPr>
            <a:r>
              <a:rPr lang="es-ES_tradnl" b="1" dirty="0" smtClean="0">
                <a:solidFill>
                  <a:srgbClr val="FFFF00"/>
                </a:solidFill>
              </a:rPr>
              <a:t>Se </a:t>
            </a:r>
            <a:r>
              <a:rPr lang="es-ES_tradnl" b="1" dirty="0">
                <a:solidFill>
                  <a:srgbClr val="FFFF00"/>
                </a:solidFill>
              </a:rPr>
              <a:t>incentiva la apertura externa del país en materia de inversiones y comercio exterior con una mayor descentralización del mismo y de la economía en </a:t>
            </a:r>
            <a:r>
              <a:rPr lang="es-ES_tradnl" b="1" dirty="0" smtClean="0">
                <a:solidFill>
                  <a:srgbClr val="FFFF00"/>
                </a:solidFill>
              </a:rPr>
              <a:t>general. </a:t>
            </a:r>
          </a:p>
          <a:p>
            <a:pPr>
              <a:buFont typeface="Wingdings" pitchFamily="2" charset="2"/>
              <a:buChar char="Ø"/>
            </a:pPr>
            <a:r>
              <a:rPr lang="es-ES_tradnl" b="1" dirty="0" smtClean="0">
                <a:solidFill>
                  <a:srgbClr val="FFFF00"/>
                </a:solidFill>
              </a:rPr>
              <a:t>Se reorganizan órganos </a:t>
            </a:r>
            <a:r>
              <a:rPr lang="es-ES_tradnl" b="1" dirty="0">
                <a:solidFill>
                  <a:srgbClr val="FFFF00"/>
                </a:solidFill>
              </a:rPr>
              <a:t>de la Administración Central del </a:t>
            </a:r>
            <a:r>
              <a:rPr lang="es-ES_tradnl" b="1" dirty="0" smtClean="0">
                <a:solidFill>
                  <a:srgbClr val="FFFF00"/>
                </a:solidFill>
              </a:rPr>
              <a:t>Estado. </a:t>
            </a:r>
          </a:p>
          <a:p>
            <a:pPr>
              <a:buFont typeface="Wingdings" pitchFamily="2" charset="2"/>
              <a:buChar char="Ø"/>
            </a:pPr>
            <a:r>
              <a:rPr lang="es-ES_tradnl" b="1" dirty="0" smtClean="0">
                <a:solidFill>
                  <a:srgbClr val="FFFF00"/>
                </a:solidFill>
              </a:rPr>
              <a:t>Entrega </a:t>
            </a:r>
            <a:r>
              <a:rPr lang="es-ES_tradnl" b="1" dirty="0">
                <a:solidFill>
                  <a:srgbClr val="FFFF00"/>
                </a:solidFill>
              </a:rPr>
              <a:t>de tierras ociosas a familias para su explotación en </a:t>
            </a:r>
            <a:r>
              <a:rPr lang="es-ES_tradnl" b="1" dirty="0" smtClean="0">
                <a:solidFill>
                  <a:srgbClr val="FFFF00"/>
                </a:solidFill>
              </a:rPr>
              <a:t>usufructo. DL,259 y DL-300.</a:t>
            </a:r>
          </a:p>
          <a:p>
            <a:pPr>
              <a:buFont typeface="Wingdings" pitchFamily="2" charset="2"/>
              <a:buChar char="Ø"/>
            </a:pPr>
            <a:r>
              <a:rPr lang="es-ES_tradnl" b="1" dirty="0" smtClean="0">
                <a:solidFill>
                  <a:srgbClr val="FFFF00"/>
                </a:solidFill>
              </a:rPr>
              <a:t>Se </a:t>
            </a:r>
            <a:r>
              <a:rPr lang="es-ES_tradnl" b="1" dirty="0">
                <a:solidFill>
                  <a:srgbClr val="FFFF00"/>
                </a:solidFill>
              </a:rPr>
              <a:t>realiza </a:t>
            </a:r>
            <a:r>
              <a:rPr lang="es-ES_tradnl" b="1" dirty="0" smtClean="0">
                <a:solidFill>
                  <a:srgbClr val="FFFF00"/>
                </a:solidFill>
              </a:rPr>
              <a:t>una </a:t>
            </a:r>
            <a:r>
              <a:rPr lang="es-ES_tradnl" b="1" dirty="0">
                <a:solidFill>
                  <a:srgbClr val="FFFF00"/>
                </a:solidFill>
              </a:rPr>
              <a:t>reforma parcial de precios, perfeccionamiento de la gestión empresarial, </a:t>
            </a:r>
            <a:endParaRPr lang="es-ES_tradnl" b="1" dirty="0" smtClean="0">
              <a:solidFill>
                <a:srgbClr val="FFFF00"/>
              </a:solidFill>
            </a:endParaRPr>
          </a:p>
          <a:p>
            <a:pPr>
              <a:buFont typeface="Wingdings" pitchFamily="2" charset="2"/>
              <a:buChar char="Ø"/>
            </a:pPr>
            <a:r>
              <a:rPr lang="es-ES_tradnl" b="1" dirty="0" smtClean="0">
                <a:solidFill>
                  <a:srgbClr val="FFFF00"/>
                </a:solidFill>
              </a:rPr>
              <a:t>Programa </a:t>
            </a:r>
            <a:r>
              <a:rPr lang="es-ES_tradnl" b="1" dirty="0">
                <a:solidFill>
                  <a:srgbClr val="FFFF00"/>
                </a:solidFill>
              </a:rPr>
              <a:t>de  sustitución de importaciones y otras.</a:t>
            </a:r>
            <a:endParaRPr lang="es-US" dirty="0">
              <a:solidFill>
                <a:srgbClr val="FFFF00"/>
              </a:solidFill>
            </a:endParaRPr>
          </a:p>
          <a:p>
            <a:endParaRPr lang="es-US" dirty="0">
              <a:solidFill>
                <a:srgbClr val="FFFF00"/>
              </a:solidFill>
            </a:endParaRPr>
          </a:p>
        </p:txBody>
      </p:sp>
    </p:spTree>
    <p:extLst>
      <p:ext uri="{BB962C8B-B14F-4D97-AF65-F5344CB8AC3E}">
        <p14:creationId xmlns:p14="http://schemas.microsoft.com/office/powerpoint/2010/main" val="3101982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fontScale="90000"/>
          </a:bodyPr>
          <a:lstStyle/>
          <a:p>
            <a:r>
              <a:rPr lang="es-US" sz="3600" dirty="0" smtClean="0">
                <a:latin typeface="Arial" pitchFamily="34" charset="0"/>
                <a:cs typeface="Arial" pitchFamily="34" charset="0"/>
              </a:rPr>
              <a:t>Es conveniente hacer algunas precisiones en relación a las medidas implementadas.</a:t>
            </a:r>
            <a:endParaRPr lang="es-US" sz="3600" dirty="0">
              <a:latin typeface="Arial" pitchFamily="34" charset="0"/>
              <a:cs typeface="Arial" pitchFamily="34" charset="0"/>
            </a:endParaRPr>
          </a:p>
        </p:txBody>
      </p:sp>
      <p:sp>
        <p:nvSpPr>
          <p:cNvPr id="3" name="2 Marcador de contenido"/>
          <p:cNvSpPr>
            <a:spLocks noGrp="1"/>
          </p:cNvSpPr>
          <p:nvPr>
            <p:ph idx="1"/>
          </p:nvPr>
        </p:nvSpPr>
        <p:spPr/>
        <p:txBody>
          <a:bodyPr>
            <a:normAutofit fontScale="85000" lnSpcReduction="20000"/>
          </a:bodyPr>
          <a:lstStyle/>
          <a:p>
            <a:r>
              <a:rPr lang="es-ES_tradnl" b="1" dirty="0"/>
              <a:t>Las medidas tomadas, aunque en cierta medida se parecieron a las implementadas por los países latinoamericanos en la década de los años 80 y 90, </a:t>
            </a:r>
            <a:r>
              <a:rPr lang="es-ES_tradnl" b="1" dirty="0">
                <a:solidFill>
                  <a:srgbClr val="FF0000"/>
                </a:solidFill>
              </a:rPr>
              <a:t>se diferencian por su contenido, por su naturaleza, por el modo de aplicarlas y por sus </a:t>
            </a:r>
            <a:r>
              <a:rPr lang="es-ES_tradnl" b="1" dirty="0" smtClean="0">
                <a:solidFill>
                  <a:srgbClr val="FF0000"/>
                </a:solidFill>
              </a:rPr>
              <a:t>objetivos</a:t>
            </a:r>
            <a:r>
              <a:rPr lang="es-ES_tradnl" b="1" dirty="0" smtClean="0"/>
              <a:t>:</a:t>
            </a:r>
          </a:p>
          <a:p>
            <a:pPr>
              <a:buFont typeface="Wingdings" pitchFamily="2" charset="2"/>
              <a:buChar char="Ø"/>
            </a:pPr>
            <a:r>
              <a:rPr lang="es-ES_tradnl" b="1" dirty="0" smtClean="0"/>
              <a:t> </a:t>
            </a:r>
            <a:r>
              <a:rPr lang="es-ES_tradnl" b="1" dirty="0"/>
              <a:t>La apertura  interna y externa se realizó de forma gradual, selectiva, haciendo partícipes a los trabajadores en la toma de decisiones y protegiéndolos de sus consecuencias negativas, derivadas de los equilibrios macroeconómicos realizados, y por ello no se produjo un desempleo masivo, ni afectaciones sustanciales de los servicios esenciales que se prestan a la población. </a:t>
            </a:r>
            <a:endParaRPr lang="es-US" dirty="0"/>
          </a:p>
          <a:p>
            <a:endParaRPr lang="es-US" dirty="0"/>
          </a:p>
        </p:txBody>
      </p:sp>
    </p:spTree>
    <p:extLst>
      <p:ext uri="{BB962C8B-B14F-4D97-AF65-F5344CB8AC3E}">
        <p14:creationId xmlns:p14="http://schemas.microsoft.com/office/powerpoint/2010/main" val="15313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323850" y="548680"/>
            <a:ext cx="8568630" cy="6120680"/>
          </a:xfrm>
        </p:spPr>
        <p:txBody>
          <a:bodyPr/>
          <a:lstStyle/>
          <a:p>
            <a:endParaRPr lang="es-ES_tradnl" sz="2000" b="1" dirty="0" smtClean="0">
              <a:latin typeface="Arial" pitchFamily="34" charset="0"/>
              <a:cs typeface="Arial" pitchFamily="34" charset="0"/>
            </a:endParaRPr>
          </a:p>
          <a:p>
            <a:r>
              <a:rPr lang="es-ES_tradnl" sz="2000" b="1" dirty="0" smtClean="0">
                <a:latin typeface="Arial" pitchFamily="34" charset="0"/>
                <a:cs typeface="Arial" pitchFamily="34" charset="0"/>
              </a:rPr>
              <a:t>Pese </a:t>
            </a:r>
            <a:r>
              <a:rPr lang="es-ES_tradnl" sz="2000" b="1" dirty="0">
                <a:latin typeface="Arial" pitchFamily="34" charset="0"/>
                <a:cs typeface="Arial" pitchFamily="34" charset="0"/>
              </a:rPr>
              <a:t>a las implicaciones de la </a:t>
            </a:r>
            <a:r>
              <a:rPr lang="es-ES_tradnl" sz="2000" b="1" dirty="0" smtClean="0">
                <a:latin typeface="Arial" pitchFamily="34" charset="0"/>
                <a:cs typeface="Arial" pitchFamily="34" charset="0"/>
              </a:rPr>
              <a:t>crisis, </a:t>
            </a:r>
            <a:r>
              <a:rPr lang="es-ES_tradnl" sz="2000" b="1" dirty="0">
                <a:latin typeface="Arial" pitchFamily="34" charset="0"/>
                <a:cs typeface="Arial" pitchFamily="34" charset="0"/>
              </a:rPr>
              <a:t>la Dirección del país decidió  no desamparar a la población, </a:t>
            </a:r>
            <a:r>
              <a:rPr lang="es-ES_tradnl" sz="2000" b="1" dirty="0">
                <a:solidFill>
                  <a:srgbClr val="FF0000"/>
                </a:solidFill>
                <a:latin typeface="Arial" pitchFamily="34" charset="0"/>
                <a:cs typeface="Arial" pitchFamily="34" charset="0"/>
              </a:rPr>
              <a:t>no aplicar políticas de choque, mantener a toda costa los servicios básicos a la población, proteger el empleo y los ingresos de los trabajadores</a:t>
            </a:r>
            <a:r>
              <a:rPr lang="es-ES_tradnl" sz="2000" b="1" dirty="0">
                <a:latin typeface="Arial" pitchFamily="34" charset="0"/>
                <a:cs typeface="Arial" pitchFamily="34" charset="0"/>
              </a:rPr>
              <a:t>, aunque se redujeran las gratuidades indebidas y se aplicaran políticas de ahorro, reducción de subsidios, etc</a:t>
            </a:r>
            <a:r>
              <a:rPr lang="es-ES_tradnl" sz="2000" b="1" dirty="0" smtClean="0">
                <a:latin typeface="Arial" pitchFamily="34" charset="0"/>
                <a:cs typeface="Arial" pitchFamily="34" charset="0"/>
              </a:rPr>
              <a:t>.</a:t>
            </a:r>
          </a:p>
          <a:p>
            <a:r>
              <a:rPr lang="es-ES_tradnl" sz="2400" b="1" dirty="0"/>
              <a:t> </a:t>
            </a:r>
            <a:r>
              <a:rPr lang="es-ES_tradnl" sz="2000" b="1" dirty="0">
                <a:latin typeface="Arial" pitchFamily="34" charset="0"/>
                <a:cs typeface="Arial" pitchFamily="34" charset="0"/>
              </a:rPr>
              <a:t>Cuba no apostó por la privatización, la tónica fundamental fue la búsqueda de nuevas formas y métodos de realización de la propiedad social, dirigida a la elevación de sus niveles de eficiencia y competitividad, </a:t>
            </a:r>
            <a:r>
              <a:rPr lang="es-ES_tradnl" sz="2000" b="1" dirty="0">
                <a:solidFill>
                  <a:srgbClr val="FF0000"/>
                </a:solidFill>
                <a:latin typeface="Arial" pitchFamily="34" charset="0"/>
                <a:cs typeface="Arial" pitchFamily="34" charset="0"/>
              </a:rPr>
              <a:t>aunque se otorgó un mayor espacio a la propiedad cooperativa, mixta e incluso privada. Se otorgó un mayor espacio al mercado, pero subordinado a la planificación, y se inicia un mayor uso de los instrumentos monetarios y financieros como medio de asignación y utilización de los recursos en función de lograr los objetivos propuestos por la sociedad.</a:t>
            </a:r>
            <a:endParaRPr lang="es-US" sz="2000" dirty="0">
              <a:solidFill>
                <a:srgbClr val="FF0000"/>
              </a:solidFill>
              <a:latin typeface="Arial" pitchFamily="34" charset="0"/>
              <a:cs typeface="Arial" pitchFamily="34" charset="0"/>
            </a:endParaRPr>
          </a:p>
          <a:p>
            <a:endParaRPr lang="es-US" sz="2400" dirty="0">
              <a:latin typeface="Arial" pitchFamily="34" charset="0"/>
              <a:cs typeface="Arial" pitchFamily="34" charset="0"/>
            </a:endParaRPr>
          </a:p>
          <a:p>
            <a:endParaRPr lang="es-US" dirty="0"/>
          </a:p>
        </p:txBody>
      </p:sp>
    </p:spTree>
    <p:extLst>
      <p:ext uri="{BB962C8B-B14F-4D97-AF65-F5344CB8AC3E}">
        <p14:creationId xmlns:p14="http://schemas.microsoft.com/office/powerpoint/2010/main" val="41165651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29600" cy="1052736"/>
          </a:xfrm>
        </p:spPr>
        <p:txBody>
          <a:bodyPr/>
          <a:lstStyle/>
          <a:p>
            <a:r>
              <a:rPr lang="es-ES_tradnl" b="1" dirty="0"/>
              <a:t>Resultados de la estrategia: </a:t>
            </a:r>
            <a:endParaRPr lang="es-US" dirty="0"/>
          </a:p>
        </p:txBody>
      </p:sp>
      <p:sp>
        <p:nvSpPr>
          <p:cNvPr id="3" name="2 Marcador de contenido"/>
          <p:cNvSpPr>
            <a:spLocks noGrp="1"/>
          </p:cNvSpPr>
          <p:nvPr>
            <p:ph idx="1"/>
          </p:nvPr>
        </p:nvSpPr>
        <p:spPr>
          <a:xfrm>
            <a:off x="467544" y="1052736"/>
            <a:ext cx="8363272" cy="5400600"/>
          </a:xfrm>
        </p:spPr>
        <p:txBody>
          <a:bodyPr>
            <a:normAutofit fontScale="77500" lnSpcReduction="20000"/>
          </a:bodyPr>
          <a:lstStyle/>
          <a:p>
            <a:r>
              <a:rPr lang="es-ES_tradnl" b="1" dirty="0"/>
              <a:t>La economía detiene la caída e inició un proceso de recuperación, reflejado en el crecimiento a partir del 1994</a:t>
            </a:r>
            <a:r>
              <a:rPr lang="es-ES_tradnl" b="1" dirty="0" smtClean="0"/>
              <a:t>: Comportamiento del PIB:</a:t>
            </a:r>
            <a:endParaRPr lang="es-US" dirty="0"/>
          </a:p>
          <a:p>
            <a:r>
              <a:rPr lang="es-ES_tradnl" b="1" dirty="0">
                <a:solidFill>
                  <a:schemeClr val="bg1"/>
                </a:solidFill>
              </a:rPr>
              <a:t>1994 – 0,7%  </a:t>
            </a:r>
            <a:r>
              <a:rPr lang="es-ES_tradnl" b="1" dirty="0" smtClean="0">
                <a:solidFill>
                  <a:schemeClr val="bg1"/>
                </a:solidFill>
              </a:rPr>
              <a:t> 1998 </a:t>
            </a:r>
            <a:r>
              <a:rPr lang="es-ES_tradnl" b="1" dirty="0">
                <a:solidFill>
                  <a:schemeClr val="bg1"/>
                </a:solidFill>
              </a:rPr>
              <a:t>– 0,2%  </a:t>
            </a:r>
            <a:r>
              <a:rPr lang="es-ES_tradnl" b="1" dirty="0" smtClean="0">
                <a:solidFill>
                  <a:schemeClr val="bg1"/>
                </a:solidFill>
              </a:rPr>
              <a:t>2002 </a:t>
            </a:r>
            <a:r>
              <a:rPr lang="es-ES_tradnl" b="1" dirty="0">
                <a:solidFill>
                  <a:schemeClr val="bg1"/>
                </a:solidFill>
              </a:rPr>
              <a:t>– 1,4%  </a:t>
            </a:r>
            <a:r>
              <a:rPr lang="es-ES_tradnl" b="1" dirty="0" smtClean="0">
                <a:solidFill>
                  <a:schemeClr val="bg1"/>
                </a:solidFill>
              </a:rPr>
              <a:t>2006–12,1</a:t>
            </a:r>
            <a:r>
              <a:rPr lang="es-ES_tradnl" b="1" dirty="0">
                <a:solidFill>
                  <a:schemeClr val="bg1"/>
                </a:solidFill>
              </a:rPr>
              <a:t>%</a:t>
            </a:r>
            <a:endParaRPr lang="es-US" dirty="0">
              <a:solidFill>
                <a:schemeClr val="bg1"/>
              </a:solidFill>
            </a:endParaRPr>
          </a:p>
          <a:p>
            <a:r>
              <a:rPr lang="es-ES_tradnl" b="1" dirty="0">
                <a:solidFill>
                  <a:schemeClr val="bg1"/>
                </a:solidFill>
              </a:rPr>
              <a:t>1995 – 2,5%   </a:t>
            </a:r>
            <a:r>
              <a:rPr lang="es-ES_tradnl" b="1" dirty="0" smtClean="0">
                <a:solidFill>
                  <a:schemeClr val="bg1"/>
                </a:solidFill>
              </a:rPr>
              <a:t>1999 </a:t>
            </a:r>
            <a:r>
              <a:rPr lang="es-ES_tradnl" b="1" dirty="0">
                <a:solidFill>
                  <a:schemeClr val="bg1"/>
                </a:solidFill>
              </a:rPr>
              <a:t>– 6,2% </a:t>
            </a:r>
            <a:r>
              <a:rPr lang="es-ES_tradnl" b="1" dirty="0" smtClean="0">
                <a:solidFill>
                  <a:schemeClr val="bg1"/>
                </a:solidFill>
              </a:rPr>
              <a:t> </a:t>
            </a:r>
            <a:r>
              <a:rPr lang="es-ES_tradnl" b="1" dirty="0">
                <a:solidFill>
                  <a:schemeClr val="bg1"/>
                </a:solidFill>
              </a:rPr>
              <a:t>2003 – 3,8%  </a:t>
            </a:r>
            <a:r>
              <a:rPr lang="es-ES_tradnl" b="1" dirty="0" smtClean="0">
                <a:solidFill>
                  <a:schemeClr val="bg1"/>
                </a:solidFill>
              </a:rPr>
              <a:t>2007 </a:t>
            </a:r>
            <a:r>
              <a:rPr lang="es-ES_tradnl" b="1" dirty="0">
                <a:solidFill>
                  <a:schemeClr val="bg1"/>
                </a:solidFill>
              </a:rPr>
              <a:t>– 7,3%</a:t>
            </a:r>
            <a:endParaRPr lang="es-US" dirty="0">
              <a:solidFill>
                <a:schemeClr val="bg1"/>
              </a:solidFill>
            </a:endParaRPr>
          </a:p>
          <a:p>
            <a:r>
              <a:rPr lang="es-ES_tradnl" b="1" dirty="0">
                <a:solidFill>
                  <a:schemeClr val="bg1"/>
                </a:solidFill>
              </a:rPr>
              <a:t>1996 – 7,8%   </a:t>
            </a:r>
            <a:r>
              <a:rPr lang="es-ES_tradnl" b="1" dirty="0" smtClean="0">
                <a:solidFill>
                  <a:schemeClr val="bg1"/>
                </a:solidFill>
              </a:rPr>
              <a:t>2000 </a:t>
            </a:r>
            <a:r>
              <a:rPr lang="es-ES_tradnl" b="1" dirty="0">
                <a:solidFill>
                  <a:schemeClr val="bg1"/>
                </a:solidFill>
              </a:rPr>
              <a:t>– 5,9%  </a:t>
            </a:r>
            <a:r>
              <a:rPr lang="es-ES_tradnl" b="1" dirty="0" smtClean="0">
                <a:solidFill>
                  <a:schemeClr val="bg1"/>
                </a:solidFill>
              </a:rPr>
              <a:t>2004 </a:t>
            </a:r>
            <a:r>
              <a:rPr lang="es-ES_tradnl" b="1" dirty="0">
                <a:solidFill>
                  <a:schemeClr val="bg1"/>
                </a:solidFill>
              </a:rPr>
              <a:t>– 5,8%  </a:t>
            </a:r>
            <a:r>
              <a:rPr lang="es-ES_tradnl" b="1" dirty="0" smtClean="0">
                <a:solidFill>
                  <a:schemeClr val="bg1"/>
                </a:solidFill>
              </a:rPr>
              <a:t>2008 </a:t>
            </a:r>
            <a:r>
              <a:rPr lang="es-ES_tradnl" b="1" dirty="0">
                <a:solidFill>
                  <a:schemeClr val="bg1"/>
                </a:solidFill>
              </a:rPr>
              <a:t>– 4,3%</a:t>
            </a:r>
            <a:endParaRPr lang="es-US" dirty="0">
              <a:solidFill>
                <a:schemeClr val="bg1"/>
              </a:solidFill>
            </a:endParaRPr>
          </a:p>
          <a:p>
            <a:r>
              <a:rPr lang="es-ES_tradnl" b="1" dirty="0">
                <a:solidFill>
                  <a:schemeClr val="bg1"/>
                </a:solidFill>
              </a:rPr>
              <a:t>1997 – 2,8%   </a:t>
            </a:r>
            <a:r>
              <a:rPr lang="es-ES_tradnl" b="1" dirty="0" smtClean="0">
                <a:solidFill>
                  <a:schemeClr val="bg1"/>
                </a:solidFill>
              </a:rPr>
              <a:t>2001 </a:t>
            </a:r>
            <a:r>
              <a:rPr lang="es-ES_tradnl" b="1" dirty="0">
                <a:solidFill>
                  <a:schemeClr val="bg1"/>
                </a:solidFill>
              </a:rPr>
              <a:t>– 3,2%  </a:t>
            </a:r>
            <a:r>
              <a:rPr lang="es-ES_tradnl" b="1" dirty="0" smtClean="0">
                <a:solidFill>
                  <a:schemeClr val="bg1"/>
                </a:solidFill>
              </a:rPr>
              <a:t>2005 –11,2</a:t>
            </a:r>
            <a:r>
              <a:rPr lang="es-ES_tradnl" b="1" dirty="0">
                <a:solidFill>
                  <a:schemeClr val="bg1"/>
                </a:solidFill>
              </a:rPr>
              <a:t>% </a:t>
            </a:r>
            <a:r>
              <a:rPr lang="es-ES_tradnl" b="1" dirty="0" smtClean="0">
                <a:solidFill>
                  <a:schemeClr val="bg1"/>
                </a:solidFill>
              </a:rPr>
              <a:t>2009 </a:t>
            </a:r>
            <a:r>
              <a:rPr lang="es-ES_tradnl" b="1" dirty="0">
                <a:solidFill>
                  <a:schemeClr val="bg1"/>
                </a:solidFill>
              </a:rPr>
              <a:t>- 1,4%</a:t>
            </a:r>
            <a:endParaRPr lang="es-US" dirty="0">
              <a:solidFill>
                <a:schemeClr val="bg1"/>
              </a:solidFill>
            </a:endParaRPr>
          </a:p>
          <a:p>
            <a:r>
              <a:rPr lang="es-ES_tradnl" b="1" dirty="0">
                <a:solidFill>
                  <a:schemeClr val="bg1"/>
                </a:solidFill>
              </a:rPr>
              <a:t>En el 2010 el crecimiento </a:t>
            </a:r>
            <a:r>
              <a:rPr lang="es-ES_tradnl" b="1" dirty="0" smtClean="0">
                <a:solidFill>
                  <a:schemeClr val="bg1"/>
                </a:solidFill>
              </a:rPr>
              <a:t>fue </a:t>
            </a:r>
            <a:r>
              <a:rPr lang="es-ES_tradnl" b="1" dirty="0">
                <a:solidFill>
                  <a:schemeClr val="bg1"/>
                </a:solidFill>
              </a:rPr>
              <a:t>de </a:t>
            </a:r>
            <a:r>
              <a:rPr lang="es-ES_tradnl" b="1" dirty="0" smtClean="0">
                <a:solidFill>
                  <a:schemeClr val="bg1"/>
                </a:solidFill>
              </a:rPr>
              <a:t>2,4%, en </a:t>
            </a:r>
            <a:r>
              <a:rPr lang="es-ES_tradnl" b="1" dirty="0">
                <a:solidFill>
                  <a:schemeClr val="bg1"/>
                </a:solidFill>
              </a:rPr>
              <a:t>el 2011 de 2,7</a:t>
            </a:r>
            <a:r>
              <a:rPr lang="es-ES_tradnl" b="1" dirty="0" smtClean="0">
                <a:solidFill>
                  <a:schemeClr val="bg1"/>
                </a:solidFill>
              </a:rPr>
              <a:t>%, 2012 – 3,0%, 2013 -2,7, 2014 – 1,0%, 2015 –4,3%</a:t>
            </a:r>
          </a:p>
          <a:p>
            <a:r>
              <a:rPr lang="es-ES_tradnl" b="1" dirty="0"/>
              <a:t> </a:t>
            </a:r>
            <a:r>
              <a:rPr lang="es-ES_tradnl" b="1" dirty="0" smtClean="0">
                <a:solidFill>
                  <a:srgbClr val="FF0000"/>
                </a:solidFill>
              </a:rPr>
              <a:t>En el 2016 La economía cubana decrece por primera vez desde 1994. El PIB decrece un 0,9%. 2017-crece 1,6%</a:t>
            </a:r>
          </a:p>
          <a:p>
            <a:r>
              <a:rPr lang="es-ES_tradnl" b="1" u="sng" dirty="0" smtClean="0">
                <a:solidFill>
                  <a:srgbClr val="FF0000"/>
                </a:solidFill>
              </a:rPr>
              <a:t>El comportamiento de la economía desde 1994 ha sido favorable, aunque es inestable e insuficiente para alcanzar el desarrollo. </a:t>
            </a:r>
            <a:endParaRPr lang="es-US" dirty="0"/>
          </a:p>
        </p:txBody>
      </p:sp>
    </p:spTree>
    <p:extLst>
      <p:ext uri="{BB962C8B-B14F-4D97-AF65-F5344CB8AC3E}">
        <p14:creationId xmlns:p14="http://schemas.microsoft.com/office/powerpoint/2010/main" val="2417956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8568952" cy="5976664"/>
          </a:xfrm>
        </p:spPr>
        <p:txBody>
          <a:bodyPr>
            <a:noAutofit/>
          </a:bodyPr>
          <a:lstStyle/>
          <a:p>
            <a:r>
              <a:rPr lang="es-ES_tradnl" sz="2800" b="1" dirty="0">
                <a:latin typeface="Arial" pitchFamily="34" charset="0"/>
                <a:cs typeface="Arial" pitchFamily="34" charset="0"/>
              </a:rPr>
              <a:t> </a:t>
            </a:r>
            <a:r>
              <a:rPr lang="es-ES_tradnl" sz="2000" b="1" dirty="0" smtClean="0">
                <a:solidFill>
                  <a:srgbClr val="FF0000"/>
                </a:solidFill>
                <a:latin typeface="Arial" pitchFamily="34" charset="0"/>
                <a:cs typeface="Arial" pitchFamily="34" charset="0"/>
              </a:rPr>
              <a:t>Hemos visto que desde el 94, </a:t>
            </a:r>
            <a:r>
              <a:rPr lang="es-ES_tradnl" sz="2000" b="1" dirty="0">
                <a:solidFill>
                  <a:srgbClr val="FF0000"/>
                </a:solidFill>
                <a:latin typeface="Arial" pitchFamily="34" charset="0"/>
                <a:cs typeface="Arial" pitchFamily="34" charset="0"/>
              </a:rPr>
              <a:t>la </a:t>
            </a:r>
            <a:r>
              <a:rPr lang="es-ES_tradnl" sz="2000" b="1" dirty="0" smtClean="0">
                <a:solidFill>
                  <a:srgbClr val="FF0000"/>
                </a:solidFill>
                <a:latin typeface="Arial" pitchFamily="34" charset="0"/>
                <a:cs typeface="Arial" pitchFamily="34" charset="0"/>
              </a:rPr>
              <a:t>economía </a:t>
            </a:r>
            <a:r>
              <a:rPr lang="es-ES_tradnl" sz="2000" b="1" u="sng" dirty="0">
                <a:solidFill>
                  <a:srgbClr val="FF0000"/>
                </a:solidFill>
                <a:latin typeface="Arial" pitchFamily="34" charset="0"/>
                <a:cs typeface="Arial" pitchFamily="34" charset="0"/>
              </a:rPr>
              <a:t>no ha dejado de </a:t>
            </a:r>
            <a:r>
              <a:rPr lang="es-ES_tradnl" sz="2000" b="1" u="sng" dirty="0" smtClean="0">
                <a:solidFill>
                  <a:srgbClr val="FF0000"/>
                </a:solidFill>
                <a:latin typeface="Arial" pitchFamily="34" charset="0"/>
                <a:cs typeface="Arial" pitchFamily="34" charset="0"/>
              </a:rPr>
              <a:t>crecer</a:t>
            </a:r>
            <a:r>
              <a:rPr lang="es-ES_tradnl" sz="2000" b="1" dirty="0" smtClean="0">
                <a:solidFill>
                  <a:srgbClr val="FF0000"/>
                </a:solidFill>
                <a:latin typeface="Arial" pitchFamily="34" charset="0"/>
                <a:cs typeface="Arial" pitchFamily="34" charset="0"/>
              </a:rPr>
              <a:t> (hasta el 2016), </a:t>
            </a:r>
            <a:r>
              <a:rPr lang="es-ES_tradnl" sz="2000" b="1" dirty="0">
                <a:solidFill>
                  <a:srgbClr val="FF0000"/>
                </a:solidFill>
                <a:latin typeface="Arial" pitchFamily="34" charset="0"/>
                <a:cs typeface="Arial" pitchFamily="34" charset="0"/>
              </a:rPr>
              <a:t>aunque ese crecimiento ha sido </a:t>
            </a:r>
            <a:r>
              <a:rPr lang="es-ES_tradnl" sz="2000" b="1" dirty="0" smtClean="0">
                <a:solidFill>
                  <a:srgbClr val="FF0000"/>
                </a:solidFill>
                <a:latin typeface="Arial" pitchFamily="34" charset="0"/>
                <a:cs typeface="Arial" pitchFamily="34" charset="0"/>
              </a:rPr>
              <a:t>inestable, con </a:t>
            </a:r>
            <a:r>
              <a:rPr lang="es-ES_tradnl" sz="2000" b="1" dirty="0">
                <a:solidFill>
                  <a:srgbClr val="FF0000"/>
                </a:solidFill>
                <a:latin typeface="Arial" pitchFamily="34" charset="0"/>
                <a:cs typeface="Arial" pitchFamily="34" charset="0"/>
              </a:rPr>
              <a:t>desequilibrios sectoriales e insuficientes para superar el impacto de la crisis. </a:t>
            </a:r>
            <a:endParaRPr lang="es-ES_tradnl" sz="2000" b="1" dirty="0" smtClean="0">
              <a:solidFill>
                <a:srgbClr val="FF0000"/>
              </a:solidFill>
              <a:latin typeface="Arial" pitchFamily="34" charset="0"/>
              <a:cs typeface="Arial" pitchFamily="34" charset="0"/>
            </a:endParaRPr>
          </a:p>
          <a:p>
            <a:r>
              <a:rPr lang="es-ES_tradnl" sz="2000" b="1" dirty="0" smtClean="0">
                <a:solidFill>
                  <a:srgbClr val="FFFF00"/>
                </a:solidFill>
                <a:latin typeface="Arial" pitchFamily="34" charset="0"/>
                <a:cs typeface="Arial" pitchFamily="34" charset="0"/>
              </a:rPr>
              <a:t>Se </a:t>
            </a:r>
            <a:r>
              <a:rPr lang="es-ES_tradnl" sz="2000" b="1" dirty="0">
                <a:solidFill>
                  <a:srgbClr val="FFFF00"/>
                </a:solidFill>
                <a:latin typeface="Arial" pitchFamily="34" charset="0"/>
                <a:cs typeface="Arial" pitchFamily="34" charset="0"/>
              </a:rPr>
              <a:t>reducen drásticamente los déficit fiscales </a:t>
            </a:r>
            <a:r>
              <a:rPr lang="es-ES_tradnl" sz="2000" b="1" dirty="0" smtClean="0">
                <a:solidFill>
                  <a:srgbClr val="FFFF00"/>
                </a:solidFill>
                <a:latin typeface="Arial" pitchFamily="34" charset="0"/>
                <a:cs typeface="Arial" pitchFamily="34" charset="0"/>
              </a:rPr>
              <a:t> </a:t>
            </a:r>
            <a:r>
              <a:rPr lang="es-ES_tradnl" sz="2000" b="1" dirty="0">
                <a:solidFill>
                  <a:srgbClr val="FFFF00"/>
                </a:solidFill>
                <a:latin typeface="Arial" pitchFamily="34" charset="0"/>
                <a:cs typeface="Arial" pitchFamily="34" charset="0"/>
              </a:rPr>
              <a:t>hasta el 3% como promedio anual</a:t>
            </a:r>
            <a:r>
              <a:rPr lang="es-ES_tradnl" sz="2000" b="1" dirty="0" smtClean="0">
                <a:solidFill>
                  <a:srgbClr val="FFFF00"/>
                </a:solidFill>
                <a:latin typeface="Arial" pitchFamily="34" charset="0"/>
                <a:cs typeface="Arial" pitchFamily="34" charset="0"/>
              </a:rPr>
              <a:t>, aunque en los últimos años está rondando el 6%, </a:t>
            </a:r>
            <a:r>
              <a:rPr lang="es-ES_tradnl" sz="2000" b="1" dirty="0">
                <a:solidFill>
                  <a:srgbClr val="FFFF00"/>
                </a:solidFill>
                <a:latin typeface="Arial" pitchFamily="34" charset="0"/>
                <a:cs typeface="Arial" pitchFamily="34" charset="0"/>
              </a:rPr>
              <a:t>no todos los programas han dado el efecto esperado y se mantienen altos los precios y bajos los ingresos de los </a:t>
            </a:r>
            <a:r>
              <a:rPr lang="es-ES_tradnl" sz="2000" b="1" dirty="0" smtClean="0">
                <a:solidFill>
                  <a:srgbClr val="FFFF00"/>
                </a:solidFill>
                <a:latin typeface="Arial" pitchFamily="34" charset="0"/>
                <a:cs typeface="Arial" pitchFamily="34" charset="0"/>
              </a:rPr>
              <a:t>trabajadores</a:t>
            </a:r>
            <a:r>
              <a:rPr lang="es-ES_tradnl" sz="2000" b="1" dirty="0">
                <a:solidFill>
                  <a:srgbClr val="FFFF00"/>
                </a:solidFill>
                <a:latin typeface="Arial" pitchFamily="34" charset="0"/>
                <a:cs typeface="Arial" pitchFamily="34" charset="0"/>
              </a:rPr>
              <a:t>, aunque se han incrementado en más de una </a:t>
            </a:r>
            <a:r>
              <a:rPr lang="es-ES_tradnl" sz="2000" b="1" dirty="0" smtClean="0">
                <a:solidFill>
                  <a:srgbClr val="FFFF00"/>
                </a:solidFill>
                <a:latin typeface="Arial" pitchFamily="34" charset="0"/>
                <a:cs typeface="Arial" pitchFamily="34" charset="0"/>
              </a:rPr>
              <a:t>ocasión, </a:t>
            </a:r>
            <a:r>
              <a:rPr lang="es-ES_tradnl" sz="2000" b="1" dirty="0">
                <a:solidFill>
                  <a:srgbClr val="FFFF00"/>
                </a:solidFill>
                <a:latin typeface="Arial" pitchFamily="34" charset="0"/>
                <a:cs typeface="Arial" pitchFamily="34" charset="0"/>
              </a:rPr>
              <a:t>el salario medio se ha elevado desde 198 pesos hasta 448 en 2010 y </a:t>
            </a:r>
            <a:r>
              <a:rPr lang="es-ES_tradnl" sz="2000" b="1" dirty="0" smtClean="0">
                <a:solidFill>
                  <a:srgbClr val="FFFF00"/>
                </a:solidFill>
                <a:latin typeface="Arial" pitchFamily="34" charset="0"/>
                <a:cs typeface="Arial" pitchFamily="34" charset="0"/>
              </a:rPr>
              <a:t>a 740 </a:t>
            </a:r>
            <a:r>
              <a:rPr lang="es-ES_tradnl" sz="2000" b="1" dirty="0">
                <a:solidFill>
                  <a:srgbClr val="FFFF00"/>
                </a:solidFill>
                <a:latin typeface="Arial" pitchFamily="34" charset="0"/>
                <a:cs typeface="Arial" pitchFamily="34" charset="0"/>
              </a:rPr>
              <a:t>a mediados de 2017 se reduce el desempleo hasta 1,6 en 2010</a:t>
            </a:r>
            <a:r>
              <a:rPr lang="es-ES_tradnl" sz="2000" b="1" dirty="0" smtClean="0">
                <a:solidFill>
                  <a:srgbClr val="FFFF00"/>
                </a:solidFill>
                <a:latin typeface="Arial" pitchFamily="34" charset="0"/>
                <a:cs typeface="Arial" pitchFamily="34" charset="0"/>
              </a:rPr>
              <a:t>.</a:t>
            </a:r>
            <a:r>
              <a:rPr lang="es-ES_tradnl" sz="2000" b="1" dirty="0">
                <a:solidFill>
                  <a:srgbClr val="FFFF00"/>
                </a:solidFill>
                <a:latin typeface="Arial" pitchFamily="34" charset="0"/>
                <a:cs typeface="Arial" pitchFamily="34" charset="0"/>
              </a:rPr>
              <a:t> </a:t>
            </a:r>
            <a:endParaRPr lang="es-ES_tradnl" sz="2000" b="1" dirty="0" smtClean="0">
              <a:solidFill>
                <a:srgbClr val="FFFF00"/>
              </a:solidFill>
              <a:latin typeface="Arial" pitchFamily="34" charset="0"/>
              <a:cs typeface="Arial" pitchFamily="34" charset="0"/>
            </a:endParaRPr>
          </a:p>
          <a:p>
            <a:r>
              <a:rPr lang="es-ES_tradnl" sz="2000" b="1" dirty="0" smtClean="0">
                <a:solidFill>
                  <a:srgbClr val="FFFF00"/>
                </a:solidFill>
                <a:latin typeface="Arial" pitchFamily="34" charset="0"/>
                <a:cs typeface="Arial" pitchFamily="34" charset="0"/>
              </a:rPr>
              <a:t>Se </a:t>
            </a:r>
            <a:r>
              <a:rPr lang="es-ES_tradnl" sz="2000" b="1" dirty="0">
                <a:solidFill>
                  <a:srgbClr val="FFFF00"/>
                </a:solidFill>
                <a:latin typeface="Arial" pitchFamily="34" charset="0"/>
                <a:cs typeface="Arial" pitchFamily="34" charset="0"/>
              </a:rPr>
              <a:t>mantienen problemas de eficiencia, problemas de organización, de aprovechamiento laboral, deficiencias en la planificación y en el proceso inversionista, crece la liquidez monetaria y se mantiene la doble moneda (con sus implicaciones negativas en los últimos años).</a:t>
            </a:r>
            <a:endParaRPr lang="es-US" sz="2000" dirty="0">
              <a:solidFill>
                <a:srgbClr val="FFFF00"/>
              </a:solidFill>
              <a:latin typeface="Arial" pitchFamily="34" charset="0"/>
              <a:cs typeface="Arial" pitchFamily="34" charset="0"/>
            </a:endParaRPr>
          </a:p>
          <a:p>
            <a:endParaRPr lang="es-US" sz="2400" dirty="0">
              <a:latin typeface="Arial" pitchFamily="34" charset="0"/>
              <a:cs typeface="Arial" pitchFamily="34" charset="0"/>
            </a:endParaRPr>
          </a:p>
        </p:txBody>
      </p:sp>
    </p:spTree>
    <p:extLst>
      <p:ext uri="{BB962C8B-B14F-4D97-AF65-F5344CB8AC3E}">
        <p14:creationId xmlns:p14="http://schemas.microsoft.com/office/powerpoint/2010/main" val="3019915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8229600" cy="1143000"/>
          </a:xfrm>
        </p:spPr>
        <p:txBody>
          <a:bodyPr>
            <a:noAutofit/>
          </a:bodyPr>
          <a:lstStyle/>
          <a:p>
            <a:r>
              <a:rPr lang="es-US" sz="3600" b="1" u="sng" dirty="0" smtClean="0">
                <a:solidFill>
                  <a:srgbClr val="FFFF00"/>
                </a:solidFill>
                <a:latin typeface="Arial" pitchFamily="34" charset="0"/>
                <a:cs typeface="Arial" pitchFamily="34" charset="0"/>
              </a:rPr>
              <a:t>Conferencia</a:t>
            </a:r>
            <a:r>
              <a:rPr lang="es-US" sz="3600" b="1" dirty="0" smtClean="0">
                <a:solidFill>
                  <a:srgbClr val="FFFF00"/>
                </a:solidFill>
                <a:latin typeface="Arial" pitchFamily="34" charset="0"/>
                <a:cs typeface="Arial" pitchFamily="34" charset="0"/>
              </a:rPr>
              <a:t>: La Economía cubana a partir de los años 90</a:t>
            </a:r>
            <a:r>
              <a:rPr lang="es-US" sz="3600" dirty="0" smtClean="0">
                <a:latin typeface="Arial" pitchFamily="34" charset="0"/>
                <a:cs typeface="Arial" pitchFamily="34" charset="0"/>
              </a:rPr>
              <a:t>.</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2132856"/>
            <a:ext cx="8157592" cy="4171634"/>
          </a:xfrm>
        </p:spPr>
        <p:txBody>
          <a:bodyPr>
            <a:normAutofit/>
          </a:bodyPr>
          <a:lstStyle/>
          <a:p>
            <a:r>
              <a:rPr lang="es-US" sz="3600" b="1" u="sng" dirty="0" smtClean="0">
                <a:solidFill>
                  <a:srgbClr val="FFFF00"/>
                </a:solidFill>
                <a:latin typeface="Arial" pitchFamily="34" charset="0"/>
                <a:cs typeface="Arial" pitchFamily="34" charset="0"/>
              </a:rPr>
              <a:t>Objetivo</a:t>
            </a:r>
            <a:r>
              <a:rPr lang="es-US" sz="3600" dirty="0" smtClean="0">
                <a:solidFill>
                  <a:srgbClr val="FFFF00"/>
                </a:solidFill>
                <a:latin typeface="Arial" pitchFamily="34" charset="0"/>
                <a:cs typeface="Arial" pitchFamily="34" charset="0"/>
              </a:rPr>
              <a:t>: </a:t>
            </a:r>
            <a:r>
              <a:rPr lang="es-ES_tradnl" sz="3600" b="1" dirty="0" smtClean="0">
                <a:solidFill>
                  <a:srgbClr val="FFFF00"/>
                </a:solidFill>
                <a:latin typeface="Arial" pitchFamily="34" charset="0"/>
                <a:cs typeface="Arial" pitchFamily="34" charset="0"/>
              </a:rPr>
              <a:t>Analizar </a:t>
            </a:r>
            <a:r>
              <a:rPr lang="es-ES_tradnl" sz="3600" b="1" dirty="0">
                <a:solidFill>
                  <a:srgbClr val="FFFF00"/>
                </a:solidFill>
                <a:latin typeface="Arial" pitchFamily="34" charset="0"/>
                <a:cs typeface="Arial" pitchFamily="34" charset="0"/>
              </a:rPr>
              <a:t>la situación socioeconómica de Cuba a partir de los años noventa y la estrategia económica trazada para resistir y crear las bases para el desarrollo del país.</a:t>
            </a:r>
            <a:endParaRPr lang="es-US" sz="3600" dirty="0">
              <a:solidFill>
                <a:srgbClr val="FFFF00"/>
              </a:solidFill>
              <a:latin typeface="Arial" pitchFamily="34" charset="0"/>
              <a:cs typeface="Arial" pitchFamily="34" charset="0"/>
            </a:endParaRPr>
          </a:p>
          <a:p>
            <a:endParaRPr lang="es-US" sz="3600" dirty="0">
              <a:latin typeface="Arial" pitchFamily="34" charset="0"/>
              <a:cs typeface="Arial" pitchFamily="34" charset="0"/>
            </a:endParaRPr>
          </a:p>
        </p:txBody>
      </p:sp>
    </p:spTree>
    <p:extLst>
      <p:ext uri="{BB962C8B-B14F-4D97-AF65-F5344CB8AC3E}">
        <p14:creationId xmlns:p14="http://schemas.microsoft.com/office/powerpoint/2010/main" val="34038108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Título"/>
          <p:cNvSpPr>
            <a:spLocks noGrp="1"/>
          </p:cNvSpPr>
          <p:nvPr>
            <p:ph idx="1"/>
          </p:nvPr>
        </p:nvSpPr>
        <p:spPr>
          <a:xfrm>
            <a:off x="323528" y="476250"/>
            <a:ext cx="8445822" cy="6193110"/>
          </a:xfrm>
        </p:spPr>
        <p:txBody>
          <a:bodyPr>
            <a:normAutofit/>
          </a:bodyPr>
          <a:lstStyle/>
          <a:p>
            <a:r>
              <a:rPr lang="es-ES_tradnl" b="1" dirty="0"/>
              <a:t> </a:t>
            </a:r>
            <a:r>
              <a:rPr lang="es-ES_tradnl" sz="2400" b="1" dirty="0">
                <a:latin typeface="Arial" pitchFamily="34" charset="0"/>
                <a:cs typeface="Arial" pitchFamily="34" charset="0"/>
              </a:rPr>
              <a:t>Otros elementos negativos derivados de la crisis y de las acciones tomadas para superarlas, son la </a:t>
            </a:r>
            <a:r>
              <a:rPr lang="es-ES_tradnl" sz="2400" b="1" dirty="0">
                <a:solidFill>
                  <a:srgbClr val="FF0000"/>
                </a:solidFill>
                <a:latin typeface="Arial" pitchFamily="34" charset="0"/>
                <a:cs typeface="Arial" pitchFamily="34" charset="0"/>
              </a:rPr>
              <a:t>aparición de una diferenciación social no presentes con anterioridad</a:t>
            </a:r>
            <a:r>
              <a:rPr lang="es-ES_tradnl" sz="2400" b="1" dirty="0">
                <a:latin typeface="Arial" pitchFamily="34" charset="0"/>
                <a:cs typeface="Arial" pitchFamily="34" charset="0"/>
              </a:rPr>
              <a:t>, a partir del triunfo de la Revolución, y por otro lado </a:t>
            </a:r>
            <a:r>
              <a:rPr lang="es-ES_tradnl" sz="2400" b="1" dirty="0">
                <a:solidFill>
                  <a:srgbClr val="FF0000"/>
                </a:solidFill>
                <a:latin typeface="Arial" pitchFamily="34" charset="0"/>
                <a:cs typeface="Arial" pitchFamily="34" charset="0"/>
              </a:rPr>
              <a:t>se producen ciertos cambios en el sistema de valores de los ciudadanos, más marcado en la población más </a:t>
            </a:r>
            <a:r>
              <a:rPr lang="es-ES_tradnl" sz="2400" b="1" dirty="0" smtClean="0">
                <a:solidFill>
                  <a:srgbClr val="FF0000"/>
                </a:solidFill>
                <a:latin typeface="Arial" pitchFamily="34" charset="0"/>
                <a:cs typeface="Arial" pitchFamily="34" charset="0"/>
              </a:rPr>
              <a:t>joven</a:t>
            </a:r>
            <a:r>
              <a:rPr lang="es-ES_tradnl" sz="2400" b="1" dirty="0" smtClean="0">
                <a:latin typeface="Arial" pitchFamily="34" charset="0"/>
                <a:cs typeface="Arial" pitchFamily="34" charset="0"/>
              </a:rPr>
              <a:t>. </a:t>
            </a:r>
            <a:r>
              <a:rPr lang="es-ES_tradnl" sz="2400" b="1" dirty="0">
                <a:latin typeface="Arial" pitchFamily="34" charset="0"/>
                <a:cs typeface="Arial" pitchFamily="34" charset="0"/>
              </a:rPr>
              <a:t>A partir de 2004 hasta el 2007 la economía cubana crece a altos ritmos – 9,3 promedio anual, crecen las inversiones, se inicia un recuperación del transporte, recuperación de infraestructura social, crece la construcción y mantenimiento de viviendas, crece el sector farmacéutico y de biotecnología, crece nuestro comercio exterior alcanzando en algunos años un balance positivo, aunque no en el comercio de bienes</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3308378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8424936" cy="6192688"/>
          </a:xfrm>
        </p:spPr>
        <p:txBody>
          <a:bodyPr>
            <a:normAutofit/>
          </a:bodyPr>
          <a:lstStyle/>
          <a:p>
            <a:r>
              <a:rPr lang="es-ES_tradnl" b="1" dirty="0" smtClean="0"/>
              <a:t> </a:t>
            </a:r>
            <a:r>
              <a:rPr lang="es-ES_tradnl" sz="2400" b="1" dirty="0">
                <a:solidFill>
                  <a:srgbClr val="FFFF00"/>
                </a:solidFill>
                <a:latin typeface="Arial" pitchFamily="34" charset="0"/>
                <a:cs typeface="Arial" pitchFamily="34" charset="0"/>
              </a:rPr>
              <a:t>Influyeron en el crecimiento de la economía el incremento de las exportaciones de níquel y el aumento de sus precios, incremento de la producción petróleo y </a:t>
            </a:r>
            <a:r>
              <a:rPr lang="es-ES_tradnl" sz="2400" b="1" dirty="0" smtClean="0">
                <a:solidFill>
                  <a:srgbClr val="FFFF00"/>
                </a:solidFill>
                <a:latin typeface="Arial" pitchFamily="34" charset="0"/>
                <a:cs typeface="Arial" pitchFamily="34" charset="0"/>
              </a:rPr>
              <a:t>gas, producción y </a:t>
            </a:r>
            <a:r>
              <a:rPr lang="es-ES_tradnl" sz="2400" b="1" dirty="0">
                <a:solidFill>
                  <a:srgbClr val="FFFF00"/>
                </a:solidFill>
                <a:latin typeface="Arial" pitchFamily="34" charset="0"/>
                <a:cs typeface="Arial" pitchFamily="34" charset="0"/>
              </a:rPr>
              <a:t>exportación de medicamentos</a:t>
            </a:r>
            <a:r>
              <a:rPr lang="es-ES_tradnl" sz="2400" b="1" dirty="0" smtClean="0">
                <a:solidFill>
                  <a:srgbClr val="FFFF00"/>
                </a:solidFill>
                <a:latin typeface="Arial" pitchFamily="34" charset="0"/>
                <a:cs typeface="Arial" pitchFamily="34" charset="0"/>
              </a:rPr>
              <a:t>, </a:t>
            </a:r>
            <a:r>
              <a:rPr lang="es-ES_tradnl" sz="2400" b="1" dirty="0">
                <a:solidFill>
                  <a:srgbClr val="FFFF00"/>
                </a:solidFill>
                <a:latin typeface="Arial" pitchFamily="34" charset="0"/>
                <a:cs typeface="Arial" pitchFamily="34" charset="0"/>
              </a:rPr>
              <a:t>exportaciones de servicios </a:t>
            </a:r>
            <a:r>
              <a:rPr lang="es-ES_tradnl" sz="2400" b="1" dirty="0" smtClean="0">
                <a:solidFill>
                  <a:srgbClr val="FFFF00"/>
                </a:solidFill>
                <a:latin typeface="Arial" pitchFamily="34" charset="0"/>
                <a:cs typeface="Arial" pitchFamily="34" charset="0"/>
              </a:rPr>
              <a:t>profesionales; así como </a:t>
            </a:r>
            <a:r>
              <a:rPr lang="es-ES_tradnl" sz="2400" b="1" dirty="0">
                <a:solidFill>
                  <a:srgbClr val="FFFF00"/>
                </a:solidFill>
                <a:latin typeface="Arial" pitchFamily="34" charset="0"/>
                <a:cs typeface="Arial" pitchFamily="34" charset="0"/>
              </a:rPr>
              <a:t>las nuevas relaciones con los países del ALBA, financiamiento de Venezuela, acceso al mercado chino sin intermediarios y financiamiento de este país, Rusia, </a:t>
            </a:r>
            <a:r>
              <a:rPr lang="es-ES_tradnl" sz="2400" b="1" dirty="0" smtClean="0">
                <a:solidFill>
                  <a:srgbClr val="FFFF00"/>
                </a:solidFill>
                <a:latin typeface="Arial" pitchFamily="34" charset="0"/>
                <a:cs typeface="Arial" pitchFamily="34" charset="0"/>
              </a:rPr>
              <a:t>Brasil, </a:t>
            </a:r>
            <a:r>
              <a:rPr lang="es-ES_tradnl" sz="2400" b="1" dirty="0">
                <a:solidFill>
                  <a:srgbClr val="FFFF00"/>
                </a:solidFill>
                <a:latin typeface="Arial" pitchFamily="34" charset="0"/>
                <a:cs typeface="Arial" pitchFamily="34" charset="0"/>
              </a:rPr>
              <a:t>Vietnam, Irán, Bielorrusia, etc</a:t>
            </a:r>
            <a:r>
              <a:rPr lang="es-ES_tradnl" sz="2400" b="1" dirty="0" smtClean="0">
                <a:solidFill>
                  <a:srgbClr val="FFFF00"/>
                </a:solidFill>
                <a:latin typeface="Arial" pitchFamily="34" charset="0"/>
                <a:cs typeface="Arial" pitchFamily="34" charset="0"/>
              </a:rPr>
              <a:t>.</a:t>
            </a:r>
          </a:p>
          <a:p>
            <a:r>
              <a:rPr lang="es-ES_tradnl" sz="2400" b="1" dirty="0" smtClean="0">
                <a:solidFill>
                  <a:srgbClr val="FFFF00"/>
                </a:solidFill>
              </a:rPr>
              <a:t> </a:t>
            </a:r>
            <a:r>
              <a:rPr lang="es-ES_tradnl" sz="2400" b="1" dirty="0">
                <a:solidFill>
                  <a:srgbClr val="FFFF00"/>
                </a:solidFill>
                <a:latin typeface="Arial" pitchFamily="34" charset="0"/>
                <a:cs typeface="Arial" pitchFamily="34" charset="0"/>
              </a:rPr>
              <a:t>A su vez,  se mantienen elementos negativos: crecen los precios, doble moneda, exceso de circulante, limitaciones del comercio interior, la agricultura y la producción de alimentos resulta </a:t>
            </a:r>
            <a:r>
              <a:rPr lang="es-ES_tradnl" sz="2400" b="1" dirty="0" smtClean="0">
                <a:solidFill>
                  <a:srgbClr val="FFFF00"/>
                </a:solidFill>
                <a:latin typeface="Arial" pitchFamily="34" charset="0"/>
                <a:cs typeface="Arial" pitchFamily="34" charset="0"/>
              </a:rPr>
              <a:t>insuficiente, </a:t>
            </a:r>
            <a:r>
              <a:rPr lang="es-ES_tradnl" sz="2400" b="1" dirty="0">
                <a:solidFill>
                  <a:srgbClr val="FFFF00"/>
                </a:solidFill>
                <a:latin typeface="Arial" pitchFamily="34" charset="0"/>
                <a:cs typeface="Arial" pitchFamily="34" charset="0"/>
              </a:rPr>
              <a:t>se mantiene la estructura desfavorable desde el punto de vista sectorial en el PIB, </a:t>
            </a:r>
            <a:r>
              <a:rPr lang="es-ES_tradnl" sz="2400" b="1" dirty="0" smtClean="0">
                <a:solidFill>
                  <a:srgbClr val="FFFF00"/>
                </a:solidFill>
                <a:latin typeface="Arial" pitchFamily="34" charset="0"/>
                <a:cs typeface="Arial" pitchFamily="34" charset="0"/>
              </a:rPr>
              <a:t>etc.</a:t>
            </a:r>
            <a:endParaRPr lang="es-US" sz="2400" dirty="0">
              <a:solidFill>
                <a:srgbClr val="FFFF00"/>
              </a:solidFill>
              <a:latin typeface="Arial" pitchFamily="34" charset="0"/>
              <a:cs typeface="Arial" pitchFamily="34" charset="0"/>
            </a:endParaRPr>
          </a:p>
          <a:p>
            <a:endParaRPr lang="es-US" sz="2400" dirty="0">
              <a:latin typeface="Arial" pitchFamily="34" charset="0"/>
              <a:cs typeface="Arial" pitchFamily="34" charset="0"/>
            </a:endParaRPr>
          </a:p>
        </p:txBody>
      </p:sp>
    </p:spTree>
    <p:extLst>
      <p:ext uri="{BB962C8B-B14F-4D97-AF65-F5344CB8AC3E}">
        <p14:creationId xmlns:p14="http://schemas.microsoft.com/office/powerpoint/2010/main" val="3796816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91264" cy="5904656"/>
          </a:xfrm>
        </p:spPr>
        <p:txBody>
          <a:bodyPr>
            <a:normAutofit/>
          </a:bodyPr>
          <a:lstStyle/>
          <a:p>
            <a:r>
              <a:rPr lang="es-ES_tradnl" sz="2400" b="1" dirty="0">
                <a:latin typeface="Arial" pitchFamily="34" charset="0"/>
                <a:cs typeface="Arial" pitchFamily="34" charset="0"/>
              </a:rPr>
              <a:t> </a:t>
            </a:r>
            <a:r>
              <a:rPr lang="es-ES_tradnl" sz="2400" b="1" dirty="0">
                <a:solidFill>
                  <a:srgbClr val="FFFF00"/>
                </a:solidFill>
                <a:latin typeface="Arial" pitchFamily="34" charset="0"/>
                <a:cs typeface="Arial" pitchFamily="34" charset="0"/>
              </a:rPr>
              <a:t>Por último tener en cuenta como a partir del último trimestre de 2008, este desempeño favorable de la economía se ve entorpecido por las afectaciones de tres huracanes, la crisis de la economía mundial, el recrudecimiento del bloqueo y las dificultades </a:t>
            </a:r>
            <a:r>
              <a:rPr lang="es-ES_tradnl" sz="2400" b="1" dirty="0" smtClean="0">
                <a:solidFill>
                  <a:srgbClr val="FFFF00"/>
                </a:solidFill>
                <a:latin typeface="Arial" pitchFamily="34" charset="0"/>
                <a:cs typeface="Arial" pitchFamily="34" charset="0"/>
              </a:rPr>
              <a:t>internas </a:t>
            </a:r>
            <a:r>
              <a:rPr lang="es-ES_tradnl" sz="2400" b="1" dirty="0">
                <a:solidFill>
                  <a:srgbClr val="FFFF00"/>
                </a:solidFill>
                <a:latin typeface="Arial" pitchFamily="34" charset="0"/>
                <a:cs typeface="Arial" pitchFamily="34" charset="0"/>
              </a:rPr>
              <a:t>en materia de eficiencia </a:t>
            </a:r>
            <a:r>
              <a:rPr lang="es-ES_tradnl" sz="2400" b="1" dirty="0" smtClean="0">
                <a:solidFill>
                  <a:srgbClr val="FFFF00"/>
                </a:solidFill>
                <a:latin typeface="Arial" pitchFamily="34" charset="0"/>
                <a:cs typeface="Arial" pitchFamily="34" charset="0"/>
              </a:rPr>
              <a:t>económica.</a:t>
            </a:r>
          </a:p>
          <a:p>
            <a:r>
              <a:rPr lang="es-ES_tradnl" sz="2400" b="1" dirty="0">
                <a:solidFill>
                  <a:srgbClr val="FFFF00"/>
                </a:solidFill>
                <a:latin typeface="Arial" pitchFamily="34" charset="0"/>
                <a:cs typeface="Arial" pitchFamily="34" charset="0"/>
              </a:rPr>
              <a:t>Estas medidas provocaron una reducción de los ritmos de crecimiento, escasez de alimentos, el país no pudo hacer frente a los pagos de deudas anteriores, se reducen importaciones, afectando con ello  al transporte y a la producción de bienes y servicios. </a:t>
            </a:r>
            <a:endParaRPr lang="es-US" sz="24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916993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280920" cy="5904656"/>
          </a:xfrm>
        </p:spPr>
        <p:txBody>
          <a:bodyPr>
            <a:normAutofit/>
          </a:bodyPr>
          <a:lstStyle/>
          <a:p>
            <a:r>
              <a:rPr lang="es-ES_tradnl" sz="2400" b="1" dirty="0">
                <a:solidFill>
                  <a:srgbClr val="FFFF00"/>
                </a:solidFill>
                <a:latin typeface="Arial" pitchFamily="34" charset="0"/>
                <a:cs typeface="Arial" pitchFamily="34" charset="0"/>
              </a:rPr>
              <a:t>A partir de esta compleja situación se toman nuevas medidas, las que se completan con otras </a:t>
            </a:r>
            <a:r>
              <a:rPr lang="es-ES_tradnl" sz="2400" b="1" dirty="0" smtClean="0">
                <a:solidFill>
                  <a:srgbClr val="FFFF00"/>
                </a:solidFill>
                <a:latin typeface="Arial" pitchFamily="34" charset="0"/>
                <a:cs typeface="Arial" pitchFamily="34" charset="0"/>
              </a:rPr>
              <a:t>aprobadas </a:t>
            </a:r>
            <a:r>
              <a:rPr lang="es-ES_tradnl" sz="2400" b="1" dirty="0">
                <a:solidFill>
                  <a:srgbClr val="FFFF00"/>
                </a:solidFill>
                <a:latin typeface="Arial" pitchFamily="34" charset="0"/>
                <a:cs typeface="Arial" pitchFamily="34" charset="0"/>
              </a:rPr>
              <a:t>en los lineamientos </a:t>
            </a:r>
            <a:r>
              <a:rPr lang="es-ES_tradnl" sz="2400" b="1" dirty="0" smtClean="0">
                <a:solidFill>
                  <a:srgbClr val="FFFF00"/>
                </a:solidFill>
                <a:latin typeface="Arial" pitchFamily="34" charset="0"/>
                <a:cs typeface="Arial" pitchFamily="34" charset="0"/>
              </a:rPr>
              <a:t>socioeconómicos </a:t>
            </a:r>
            <a:r>
              <a:rPr lang="es-ES_tradnl" sz="2400" b="1" dirty="0">
                <a:solidFill>
                  <a:srgbClr val="FFFF00"/>
                </a:solidFill>
                <a:latin typeface="Arial" pitchFamily="34" charset="0"/>
                <a:cs typeface="Arial" pitchFamily="34" charset="0"/>
              </a:rPr>
              <a:t>aprobados en </a:t>
            </a:r>
            <a:r>
              <a:rPr lang="es-ES_tradnl" sz="2400" b="1" dirty="0" smtClean="0">
                <a:solidFill>
                  <a:srgbClr val="FFFF00"/>
                </a:solidFill>
                <a:latin typeface="Arial" pitchFamily="34" charset="0"/>
                <a:cs typeface="Arial" pitchFamily="34" charset="0"/>
              </a:rPr>
              <a:t>el </a:t>
            </a:r>
            <a:r>
              <a:rPr lang="es-ES_tradnl" sz="2400" b="1" dirty="0">
                <a:solidFill>
                  <a:srgbClr val="FFFF00"/>
                </a:solidFill>
                <a:latin typeface="Arial" pitchFamily="34" charset="0"/>
                <a:cs typeface="Arial" pitchFamily="34" charset="0"/>
              </a:rPr>
              <a:t>2011: Ampliación del trabajo por cuenta propia, descentralización, entrega de tierras ociosas, </a:t>
            </a:r>
            <a:r>
              <a:rPr lang="es-ES_tradnl" sz="2400" b="1" dirty="0" smtClean="0">
                <a:solidFill>
                  <a:srgbClr val="FFFF00"/>
                </a:solidFill>
                <a:latin typeface="Arial" pitchFamily="34" charset="0"/>
                <a:cs typeface="Arial" pitchFamily="34" charset="0"/>
              </a:rPr>
              <a:t>se refuerza el programa </a:t>
            </a:r>
            <a:r>
              <a:rPr lang="es-ES_tradnl" sz="2400" b="1" dirty="0">
                <a:solidFill>
                  <a:srgbClr val="FFFF00"/>
                </a:solidFill>
                <a:latin typeface="Arial" pitchFamily="34" charset="0"/>
                <a:cs typeface="Arial" pitchFamily="34" charset="0"/>
              </a:rPr>
              <a:t>alimentario como una de sus prioridades, la sustitución de importaciones, la elevación de las exportaciones y el ahorro como tareas claves.</a:t>
            </a:r>
            <a:endParaRPr lang="es-US" sz="2400" dirty="0">
              <a:solidFill>
                <a:srgbClr val="FFFF00"/>
              </a:solidFill>
              <a:latin typeface="Arial" pitchFamily="34" charset="0"/>
              <a:cs typeface="Arial" pitchFamily="34" charset="0"/>
            </a:endParaRPr>
          </a:p>
          <a:p>
            <a:endParaRPr lang="es-US" dirty="0"/>
          </a:p>
        </p:txBody>
      </p:sp>
    </p:spTree>
    <p:extLst>
      <p:ext uri="{BB962C8B-B14F-4D97-AF65-F5344CB8AC3E}">
        <p14:creationId xmlns:p14="http://schemas.microsoft.com/office/powerpoint/2010/main" val="7937543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3200" dirty="0" smtClean="0">
                <a:latin typeface="Arial" pitchFamily="34" charset="0"/>
                <a:cs typeface="Arial" pitchFamily="34" charset="0"/>
              </a:rPr>
              <a:t>Algunos problemas pendientes de la Econ. Cubana. Según Cabrisas M. Econ. y Plan. </a:t>
            </a:r>
            <a:r>
              <a:rPr lang="es-ES" sz="2700" dirty="0" smtClean="0">
                <a:latin typeface="Arial" pitchFamily="34" charset="0"/>
                <a:cs typeface="Arial" pitchFamily="34" charset="0"/>
              </a:rPr>
              <a:t>En diálogo con delegados al congreso dela FEU</a:t>
            </a:r>
            <a:r>
              <a:rPr lang="es-ES" sz="3200" dirty="0" smtClean="0">
                <a:latin typeface="Arial" pitchFamily="34" charset="0"/>
                <a:cs typeface="Arial" pitchFamily="34" charset="0"/>
              </a:rPr>
              <a:t>.</a:t>
            </a:r>
            <a:endParaRPr lang="es-ES" sz="3200" dirty="0">
              <a:latin typeface="Arial" pitchFamily="34" charset="0"/>
              <a:cs typeface="Arial" pitchFamily="34" charset="0"/>
            </a:endParaRPr>
          </a:p>
        </p:txBody>
      </p:sp>
      <p:sp>
        <p:nvSpPr>
          <p:cNvPr id="3" name="2 Marcador de contenido"/>
          <p:cNvSpPr>
            <a:spLocks noGrp="1"/>
          </p:cNvSpPr>
          <p:nvPr>
            <p:ph idx="1"/>
          </p:nvPr>
        </p:nvSpPr>
        <p:spPr>
          <a:xfrm>
            <a:off x="470848" y="1556792"/>
            <a:ext cx="8229600" cy="4536504"/>
          </a:xfrm>
        </p:spPr>
        <p:txBody>
          <a:bodyPr>
            <a:normAutofit lnSpcReduction="10000"/>
          </a:bodyPr>
          <a:lstStyle/>
          <a:p>
            <a:r>
              <a:rPr lang="es-ES" sz="2400" dirty="0" smtClean="0">
                <a:latin typeface="Arial" pitchFamily="34" charset="0"/>
                <a:cs typeface="Arial" pitchFamily="34" charset="0"/>
              </a:rPr>
              <a:t>No correspondencia entre el trabajo y su remuneración.</a:t>
            </a:r>
          </a:p>
          <a:p>
            <a:r>
              <a:rPr lang="es-ES" sz="2400" dirty="0" smtClean="0">
                <a:latin typeface="Arial" pitchFamily="34" charset="0"/>
                <a:cs typeface="Arial" pitchFamily="34" charset="0"/>
              </a:rPr>
              <a:t>Insuficiente oferta de bienes y servicios.</a:t>
            </a:r>
          </a:p>
          <a:p>
            <a:r>
              <a:rPr lang="es-ES" sz="2400" dirty="0" smtClean="0">
                <a:latin typeface="Arial" pitchFamily="34" charset="0"/>
                <a:cs typeface="Arial" pitchFamily="34" charset="0"/>
              </a:rPr>
              <a:t>Obsolescencia de su planta industrial y de la infraestructura.</a:t>
            </a:r>
          </a:p>
          <a:p>
            <a:r>
              <a:rPr lang="es-ES" sz="2400" dirty="0" smtClean="0">
                <a:latin typeface="Arial" pitchFamily="34" charset="0"/>
                <a:cs typeface="Arial" pitchFamily="34" charset="0"/>
              </a:rPr>
              <a:t>Dependencia excesiva de fuentes no renovables de energía.</a:t>
            </a:r>
          </a:p>
          <a:p>
            <a:r>
              <a:rPr lang="es-ES" sz="2400" dirty="0" smtClean="0">
                <a:latin typeface="Arial" pitchFamily="34" charset="0"/>
                <a:cs typeface="Arial" pitchFamily="34" charset="0"/>
              </a:rPr>
              <a:t>Impacto negativo de la dualidad monetaria y cambiaria</a:t>
            </a:r>
          </a:p>
          <a:p>
            <a:r>
              <a:rPr lang="es-ES" sz="2400" dirty="0" smtClean="0">
                <a:latin typeface="Arial" pitchFamily="34" charset="0"/>
                <a:cs typeface="Arial" pitchFamily="34" charset="0"/>
              </a:rPr>
              <a:t>Desplazamiento de los trabajadores hacia actividades de menor calificación, pero mejor remuneradas y hacia el exterior.</a:t>
            </a:r>
          </a:p>
          <a:p>
            <a:r>
              <a:rPr lang="es-ES" sz="2400" dirty="0" smtClean="0">
                <a:latin typeface="Arial" pitchFamily="34" charset="0"/>
                <a:cs typeface="Arial" pitchFamily="34" charset="0"/>
              </a:rPr>
              <a:t>Urgencia de incrementar la producción nacional para reducir importaciones y elevar las exportaciones.</a:t>
            </a:r>
          </a:p>
          <a:p>
            <a:pPr marL="0" indent="0">
              <a:buNone/>
            </a:pPr>
            <a:endParaRPr lang="es-ES" sz="2400" dirty="0" smtClean="0">
              <a:latin typeface="Arial" pitchFamily="34" charset="0"/>
              <a:cs typeface="Arial" pitchFamily="34" charset="0"/>
            </a:endParaRPr>
          </a:p>
          <a:p>
            <a:endParaRPr lang="es-ES" sz="2400" dirty="0">
              <a:latin typeface="Arial" pitchFamily="34" charset="0"/>
              <a:cs typeface="Arial" pitchFamily="34" charset="0"/>
            </a:endParaRPr>
          </a:p>
        </p:txBody>
      </p:sp>
    </p:spTree>
    <p:extLst>
      <p:ext uri="{BB962C8B-B14F-4D97-AF65-F5344CB8AC3E}">
        <p14:creationId xmlns:p14="http://schemas.microsoft.com/office/powerpoint/2010/main" val="3665953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947893"/>
          </a:xfrm>
        </p:spPr>
        <p:txBody>
          <a:bodyPr/>
          <a:lstStyle/>
          <a:p>
            <a:r>
              <a:rPr lang="es-ES" sz="3200" dirty="0" smtClean="0">
                <a:latin typeface="Arial" pitchFamily="34" charset="0"/>
                <a:cs typeface="Arial" pitchFamily="34" charset="0"/>
              </a:rPr>
              <a:t>Otros datos de interés</a:t>
            </a:r>
            <a:r>
              <a:rPr lang="es-ES" dirty="0" smtClean="0"/>
              <a:t>.</a:t>
            </a:r>
            <a:endParaRPr lang="es-ES" dirty="0"/>
          </a:p>
        </p:txBody>
      </p:sp>
      <p:sp>
        <p:nvSpPr>
          <p:cNvPr id="3" name="2 Marcador de contenido"/>
          <p:cNvSpPr>
            <a:spLocks noGrp="1"/>
          </p:cNvSpPr>
          <p:nvPr>
            <p:ph idx="1"/>
          </p:nvPr>
        </p:nvSpPr>
        <p:spPr>
          <a:xfrm>
            <a:off x="467544" y="836712"/>
            <a:ext cx="8229600" cy="5145435"/>
          </a:xfrm>
        </p:spPr>
        <p:txBody>
          <a:bodyPr/>
          <a:lstStyle/>
          <a:p>
            <a:r>
              <a:rPr lang="es-ES" dirty="0" smtClean="0"/>
              <a:t> </a:t>
            </a:r>
            <a:r>
              <a:rPr lang="es-ES" sz="2400" dirty="0" smtClean="0">
                <a:latin typeface="Arial" pitchFamily="34" charset="0"/>
                <a:cs typeface="Arial" pitchFamily="34" charset="0"/>
              </a:rPr>
              <a:t>El turismo dispone de 69041 habitaciones – julio – 2018 – Granma 13-7-18, de ellas el 63% con categorías 4  y 5 estrellas. El 655 operado por alguna forma de inversión extranjera. 110416 trabajadores, 68 aerolíneas, 23 compañías de crucero con 25 barcos.</a:t>
            </a:r>
          </a:p>
          <a:p>
            <a:r>
              <a:rPr lang="es-ES" sz="2400" dirty="0" smtClean="0">
                <a:latin typeface="Arial" pitchFamily="34" charset="0"/>
                <a:cs typeface="Arial" pitchFamily="34" charset="0"/>
              </a:rPr>
              <a:t>Actividades de trabajo por cuenta propia – en el 2018   (10 Julio 2018 Granma) se agruparon las 201 actividades en 123. Trabajan en estas 591456 trabajadores- Para los servicio gastronómicos en restaurante se mantiene la norma de 50 comensales. Pueden ejercer solo una actividad.</a:t>
            </a:r>
          </a:p>
          <a:p>
            <a:endParaRPr lang="es-ES" sz="2400" dirty="0">
              <a:latin typeface="Arial" pitchFamily="34" charset="0"/>
              <a:cs typeface="Arial" pitchFamily="34" charset="0"/>
            </a:endParaRPr>
          </a:p>
        </p:txBody>
      </p:sp>
    </p:spTree>
    <p:extLst>
      <p:ext uri="{BB962C8B-B14F-4D97-AF65-F5344CB8AC3E}">
        <p14:creationId xmlns:p14="http://schemas.microsoft.com/office/powerpoint/2010/main" val="3241858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t>Bibliografía:</a:t>
            </a:r>
            <a:endParaRPr lang="es-US" dirty="0"/>
          </a:p>
        </p:txBody>
      </p:sp>
      <p:sp>
        <p:nvSpPr>
          <p:cNvPr id="3" name="2 Marcador de contenido"/>
          <p:cNvSpPr>
            <a:spLocks noGrp="1"/>
          </p:cNvSpPr>
          <p:nvPr>
            <p:ph idx="1"/>
          </p:nvPr>
        </p:nvSpPr>
        <p:spPr/>
        <p:txBody>
          <a:bodyPr>
            <a:normAutofit/>
          </a:bodyPr>
          <a:lstStyle/>
          <a:p>
            <a:r>
              <a:rPr lang="es-US" sz="2800" dirty="0" smtClean="0">
                <a:latin typeface="Arial" pitchFamily="34" charset="0"/>
                <a:cs typeface="Arial" pitchFamily="34" charset="0"/>
              </a:rPr>
              <a:t>Economía Política de la Construcción </a:t>
            </a:r>
            <a:r>
              <a:rPr lang="es-US" sz="2800" smtClean="0">
                <a:latin typeface="Arial" pitchFamily="34" charset="0"/>
                <a:cs typeface="Arial" pitchFamily="34" charset="0"/>
              </a:rPr>
              <a:t>del </a:t>
            </a:r>
            <a:r>
              <a:rPr lang="es-US" sz="2800" smtClean="0">
                <a:latin typeface="Arial" pitchFamily="34" charset="0"/>
                <a:cs typeface="Arial" pitchFamily="34" charset="0"/>
              </a:rPr>
              <a:t>Socialismo</a:t>
            </a:r>
            <a:r>
              <a:rPr lang="es-US" sz="2800" dirty="0" smtClean="0">
                <a:latin typeface="Arial" pitchFamily="34" charset="0"/>
                <a:cs typeface="Arial" pitchFamily="34" charset="0"/>
              </a:rPr>
              <a:t>.  Pág. 231-262 y 263-283.</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1276999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301006"/>
          </a:xfrm>
        </p:spPr>
        <p:txBody>
          <a:bodyPr/>
          <a:lstStyle/>
          <a:p>
            <a:r>
              <a:rPr lang="es-US" dirty="0" smtClean="0">
                <a:solidFill>
                  <a:srgbClr val="FFC000"/>
                </a:solidFill>
              </a:rPr>
              <a:t>Rememoración.</a:t>
            </a:r>
            <a:endParaRPr lang="es-US" dirty="0">
              <a:solidFill>
                <a:srgbClr val="FFC000"/>
              </a:solidFill>
            </a:endParaRPr>
          </a:p>
        </p:txBody>
      </p:sp>
      <p:sp>
        <p:nvSpPr>
          <p:cNvPr id="3" name="2 Marcador de contenido"/>
          <p:cNvSpPr>
            <a:spLocks noGrp="1"/>
          </p:cNvSpPr>
          <p:nvPr>
            <p:ph idx="1"/>
          </p:nvPr>
        </p:nvSpPr>
        <p:spPr>
          <a:xfrm>
            <a:off x="395536" y="1124744"/>
            <a:ext cx="8352928" cy="5400600"/>
          </a:xfrm>
        </p:spPr>
        <p:txBody>
          <a:bodyPr>
            <a:normAutofit lnSpcReduction="10000"/>
          </a:bodyPr>
          <a:lstStyle/>
          <a:p>
            <a:r>
              <a:rPr lang="es-US" sz="2600" dirty="0" smtClean="0">
                <a:solidFill>
                  <a:srgbClr val="FFC000"/>
                </a:solidFill>
                <a:latin typeface="Arial" pitchFamily="34" charset="0"/>
                <a:cs typeface="Arial" pitchFamily="34" charset="0"/>
              </a:rPr>
              <a:t>En la conferencia anterior analizamos:</a:t>
            </a:r>
          </a:p>
          <a:p>
            <a:pPr>
              <a:buFont typeface="Wingdings" pitchFamily="2" charset="2"/>
              <a:buChar char="ü"/>
            </a:pPr>
            <a:r>
              <a:rPr lang="es-US" sz="2600" dirty="0" smtClean="0">
                <a:solidFill>
                  <a:srgbClr val="FFC000"/>
                </a:solidFill>
                <a:latin typeface="Arial" pitchFamily="34" charset="0"/>
                <a:cs typeface="Arial" pitchFamily="34" charset="0"/>
              </a:rPr>
              <a:t>Los factores del proceso de producción, las formas que asumen y las particularidades de su unión en la construcción del socialismo.</a:t>
            </a:r>
          </a:p>
          <a:p>
            <a:pPr>
              <a:buFont typeface="Wingdings" pitchFamily="2" charset="2"/>
              <a:buChar char="ü"/>
            </a:pPr>
            <a:r>
              <a:rPr lang="es-US" sz="2600" dirty="0" smtClean="0">
                <a:solidFill>
                  <a:srgbClr val="FFC000"/>
                </a:solidFill>
                <a:latin typeface="Arial" pitchFamily="34" charset="0"/>
                <a:cs typeface="Arial" pitchFamily="34" charset="0"/>
              </a:rPr>
              <a:t>El carácter del trabajo, el proceso de producción y su finalidad.</a:t>
            </a:r>
          </a:p>
          <a:p>
            <a:pPr>
              <a:buFont typeface="Wingdings" pitchFamily="2" charset="2"/>
              <a:buChar char="ü"/>
            </a:pPr>
            <a:r>
              <a:rPr lang="es-US" sz="2600" dirty="0" smtClean="0">
                <a:solidFill>
                  <a:srgbClr val="FFC000"/>
                </a:solidFill>
                <a:latin typeface="Arial" pitchFamily="34" charset="0"/>
                <a:cs typeface="Arial" pitchFamily="34" charset="0"/>
              </a:rPr>
              <a:t>La ley económica fundamental del socialismo, sus limitaciones y su cumplimiento gradual.</a:t>
            </a:r>
          </a:p>
          <a:p>
            <a:pPr>
              <a:buFont typeface="Wingdings" pitchFamily="2" charset="2"/>
              <a:buChar char="ü"/>
            </a:pPr>
            <a:r>
              <a:rPr lang="es-US" sz="2600" dirty="0" smtClean="0">
                <a:solidFill>
                  <a:srgbClr val="FFC000"/>
                </a:solidFill>
                <a:latin typeface="Arial" pitchFamily="34" charset="0"/>
                <a:cs typeface="Arial" pitchFamily="34" charset="0"/>
              </a:rPr>
              <a:t>La creación de la BMT del socialismo - vía para dar cumplimiento a la LEF del socialismo - tarea de RA.</a:t>
            </a:r>
          </a:p>
          <a:p>
            <a:pPr>
              <a:buFont typeface="Wingdings" pitchFamily="2" charset="2"/>
              <a:buChar char="ü"/>
            </a:pPr>
            <a:r>
              <a:rPr lang="es-US" sz="2600" dirty="0" smtClean="0">
                <a:solidFill>
                  <a:srgbClr val="FFC000"/>
                </a:solidFill>
                <a:latin typeface="Arial" pitchFamily="34" charset="0"/>
                <a:cs typeface="Arial" pitchFamily="34" charset="0"/>
              </a:rPr>
              <a:t> La eficiencia del proceso inversionista.</a:t>
            </a:r>
          </a:p>
          <a:p>
            <a:pPr>
              <a:buFont typeface="Wingdings" pitchFamily="2" charset="2"/>
              <a:buChar char="ü"/>
            </a:pPr>
            <a:r>
              <a:rPr lang="es-US" sz="2600" dirty="0" smtClean="0">
                <a:solidFill>
                  <a:srgbClr val="FFC000"/>
                </a:solidFill>
                <a:latin typeface="Arial" pitchFamily="34" charset="0"/>
                <a:cs typeface="Arial" pitchFamily="34" charset="0"/>
              </a:rPr>
              <a:t>El proceso de reproducción y sus categorías fundamentales</a:t>
            </a:r>
          </a:p>
          <a:p>
            <a:pPr>
              <a:buFont typeface="Wingdings" pitchFamily="2" charset="2"/>
              <a:buChar char="ü"/>
            </a:pPr>
            <a:endParaRPr lang="es-US" dirty="0"/>
          </a:p>
        </p:txBody>
      </p:sp>
    </p:spTree>
    <p:extLst>
      <p:ext uri="{BB962C8B-B14F-4D97-AF65-F5344CB8AC3E}">
        <p14:creationId xmlns:p14="http://schemas.microsoft.com/office/powerpoint/2010/main" val="2061039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143000"/>
          </a:xfrm>
        </p:spPr>
        <p:txBody>
          <a:bodyPr>
            <a:normAutofit/>
          </a:bodyPr>
          <a:lstStyle/>
          <a:p>
            <a:r>
              <a:rPr lang="es-US" sz="3200" dirty="0" smtClean="0">
                <a:latin typeface="Arial" pitchFamily="34" charset="0"/>
                <a:cs typeface="Arial" pitchFamily="34" charset="0"/>
              </a:rPr>
              <a:t>El período Especial en tiempos de paz</a:t>
            </a:r>
            <a:r>
              <a:rPr lang="es-US" sz="3600" dirty="0" smtClean="0">
                <a:latin typeface="Arial" pitchFamily="34" charset="0"/>
                <a:cs typeface="Arial" pitchFamily="34" charset="0"/>
              </a:rPr>
              <a:t>.</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323528" y="836712"/>
            <a:ext cx="8568952" cy="5400600"/>
          </a:xfrm>
        </p:spPr>
        <p:txBody>
          <a:bodyPr>
            <a:normAutofit fontScale="25000" lnSpcReduction="20000"/>
          </a:bodyPr>
          <a:lstStyle/>
          <a:p>
            <a:endParaRPr lang="es-ES_tradnl" sz="7400" b="1" dirty="0" smtClean="0">
              <a:latin typeface="Arial" pitchFamily="34" charset="0"/>
              <a:cs typeface="Arial" pitchFamily="34" charset="0"/>
            </a:endParaRPr>
          </a:p>
          <a:p>
            <a:r>
              <a:rPr lang="es-ES_tradnl" sz="11200" b="1" dirty="0" smtClean="0">
                <a:latin typeface="Arial" pitchFamily="34" charset="0"/>
                <a:cs typeface="Arial" pitchFamily="34" charset="0"/>
              </a:rPr>
              <a:t>Al analizar </a:t>
            </a:r>
            <a:r>
              <a:rPr lang="es-ES_tradnl" sz="11200" b="1" dirty="0">
                <a:latin typeface="Arial" pitchFamily="34" charset="0"/>
                <a:cs typeface="Arial" pitchFamily="34" charset="0"/>
              </a:rPr>
              <a:t>la crisis socioeconómica de los años noventa en Cuba (denominada  Período Especial), se debe tener presente que la misma se produce por la acción combinada de varios factores, fundamentalmente   </a:t>
            </a:r>
            <a:r>
              <a:rPr lang="es-ES_tradnl" sz="11200" b="1" dirty="0" smtClean="0">
                <a:latin typeface="Arial" pitchFamily="34" charset="0"/>
                <a:cs typeface="Arial" pitchFamily="34" charset="0"/>
              </a:rPr>
              <a:t>externos: </a:t>
            </a:r>
          </a:p>
          <a:p>
            <a:pPr>
              <a:buFont typeface="Wingdings" pitchFamily="2" charset="2"/>
              <a:buChar char="Ø"/>
            </a:pPr>
            <a:r>
              <a:rPr lang="es-US" sz="11200" dirty="0" smtClean="0">
                <a:solidFill>
                  <a:srgbClr val="FFFF00"/>
                </a:solidFill>
                <a:latin typeface="Arial" pitchFamily="34" charset="0"/>
                <a:cs typeface="Arial" pitchFamily="34" charset="0"/>
              </a:rPr>
              <a:t>La caída del socialismo en Europa del Este y la desintegración de la URSS</a:t>
            </a:r>
          </a:p>
          <a:p>
            <a:pPr>
              <a:buFont typeface="Wingdings" pitchFamily="2" charset="2"/>
              <a:buChar char="Ø"/>
            </a:pPr>
            <a:r>
              <a:rPr lang="es-US" sz="11200" dirty="0" smtClean="0">
                <a:solidFill>
                  <a:srgbClr val="FFFF00"/>
                </a:solidFill>
                <a:latin typeface="Arial" pitchFamily="34" charset="0"/>
                <a:cs typeface="Arial" pitchFamily="34" charset="0"/>
              </a:rPr>
              <a:t>El recrudecimiento de bloqueo.</a:t>
            </a:r>
          </a:p>
          <a:p>
            <a:pPr>
              <a:buFont typeface="Wingdings" pitchFamily="2" charset="2"/>
              <a:buChar char="Ø"/>
            </a:pPr>
            <a:r>
              <a:rPr lang="es-US" sz="11200" dirty="0">
                <a:solidFill>
                  <a:srgbClr val="FFFF00"/>
                </a:solidFill>
                <a:latin typeface="Arial" pitchFamily="34" charset="0"/>
                <a:cs typeface="Arial" pitchFamily="34" charset="0"/>
              </a:rPr>
              <a:t>Desde el punto de vista </a:t>
            </a:r>
            <a:r>
              <a:rPr lang="es-US" sz="11200" dirty="0" smtClean="0">
                <a:solidFill>
                  <a:srgbClr val="FFFF00"/>
                </a:solidFill>
                <a:latin typeface="Arial" pitchFamily="34" charset="0"/>
                <a:cs typeface="Arial" pitchFamily="34" charset="0"/>
              </a:rPr>
              <a:t>interno - </a:t>
            </a:r>
            <a:r>
              <a:rPr lang="es-ES_tradnl" sz="11200" b="1" dirty="0">
                <a:solidFill>
                  <a:srgbClr val="FFFF00"/>
                </a:solidFill>
                <a:latin typeface="Arial" pitchFamily="34" charset="0"/>
                <a:cs typeface="Arial" pitchFamily="34" charset="0"/>
              </a:rPr>
              <a:t>acumulación de problemas económicos estructurales y de funcionamiento internos, que al reflejarse de forma negativa en la eficiencia económica, actuaron como </a:t>
            </a:r>
            <a:r>
              <a:rPr lang="es-ES_tradnl" sz="11200" b="1" dirty="0" smtClean="0">
                <a:solidFill>
                  <a:srgbClr val="FFFF00"/>
                </a:solidFill>
                <a:latin typeface="Arial" pitchFamily="34" charset="0"/>
                <a:cs typeface="Arial" pitchFamily="34" charset="0"/>
              </a:rPr>
              <a:t>multiplicadores </a:t>
            </a:r>
            <a:r>
              <a:rPr lang="es-ES_tradnl" sz="11200" b="1" dirty="0">
                <a:solidFill>
                  <a:srgbClr val="FFFF00"/>
                </a:solidFill>
                <a:latin typeface="Arial" pitchFamily="34" charset="0"/>
                <a:cs typeface="Arial" pitchFamily="34" charset="0"/>
              </a:rPr>
              <a:t>de la </a:t>
            </a:r>
            <a:r>
              <a:rPr lang="es-ES_tradnl" sz="11200" b="1" dirty="0" smtClean="0">
                <a:solidFill>
                  <a:srgbClr val="FFFF00"/>
                </a:solidFill>
                <a:latin typeface="Arial" pitchFamily="34" charset="0"/>
                <a:cs typeface="Arial" pitchFamily="34" charset="0"/>
              </a:rPr>
              <a:t>crisis, </a:t>
            </a:r>
            <a:r>
              <a:rPr lang="es-US" sz="11200" dirty="0" smtClean="0">
                <a:solidFill>
                  <a:srgbClr val="FFFF00"/>
                </a:solidFill>
                <a:latin typeface="Arial" pitchFamily="34" charset="0"/>
                <a:cs typeface="Arial" pitchFamily="34" charset="0"/>
              </a:rPr>
              <a:t> si bien no la generan</a:t>
            </a:r>
            <a:r>
              <a:rPr lang="es-US" sz="11200" dirty="0" smtClean="0">
                <a:latin typeface="Arial" pitchFamily="34" charset="0"/>
                <a:cs typeface="Arial" pitchFamily="34" charset="0"/>
              </a:rPr>
              <a:t>.</a:t>
            </a:r>
            <a:endParaRPr lang="es-US" sz="11200" dirty="0">
              <a:latin typeface="Arial" pitchFamily="34" charset="0"/>
              <a:cs typeface="Arial" pitchFamily="34" charset="0"/>
            </a:endParaRPr>
          </a:p>
          <a:p>
            <a:pPr marL="0" indent="0">
              <a:buNone/>
            </a:pPr>
            <a:endParaRPr lang="es-US" sz="7000" dirty="0" smtClean="0">
              <a:latin typeface="Arial" pitchFamily="34" charset="0"/>
              <a:cs typeface="Arial" pitchFamily="34" charset="0"/>
            </a:endParaRPr>
          </a:p>
          <a:p>
            <a:pPr marL="0" indent="0">
              <a:buNone/>
            </a:pPr>
            <a:r>
              <a:rPr lang="es-US" dirty="0"/>
              <a:t> </a:t>
            </a:r>
            <a:r>
              <a:rPr lang="es-US" dirty="0" smtClean="0"/>
              <a:t> </a:t>
            </a:r>
            <a:endParaRPr lang="es-US" dirty="0"/>
          </a:p>
        </p:txBody>
      </p:sp>
    </p:spTree>
    <p:extLst>
      <p:ext uri="{BB962C8B-B14F-4D97-AF65-F5344CB8AC3E}">
        <p14:creationId xmlns:p14="http://schemas.microsoft.com/office/powerpoint/2010/main" val="564694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143000"/>
          </a:xfrm>
        </p:spPr>
        <p:txBody>
          <a:bodyPr>
            <a:normAutofit fontScale="90000"/>
          </a:bodyPr>
          <a:lstStyle/>
          <a:p>
            <a:r>
              <a:rPr lang="es-US" dirty="0" smtClean="0">
                <a:solidFill>
                  <a:srgbClr val="FFFF00"/>
                </a:solidFill>
              </a:rPr>
              <a:t>¿</a:t>
            </a:r>
            <a:r>
              <a:rPr lang="es-US" sz="3600" dirty="0" smtClean="0">
                <a:solidFill>
                  <a:srgbClr val="FFFF00"/>
                </a:solidFill>
                <a:latin typeface="Arial" pitchFamily="34" charset="0"/>
                <a:cs typeface="Arial" pitchFamily="34" charset="0"/>
              </a:rPr>
              <a:t>Qué significó el derrumbe del socialismo en Europa del Este y la URSS?</a:t>
            </a:r>
            <a:endParaRPr lang="es-US" sz="3600" dirty="0">
              <a:solidFill>
                <a:srgbClr val="FFFF00"/>
              </a:solidFill>
              <a:latin typeface="Arial" pitchFamily="34" charset="0"/>
              <a:cs typeface="Arial" pitchFamily="34" charset="0"/>
            </a:endParaRPr>
          </a:p>
        </p:txBody>
      </p:sp>
      <p:sp>
        <p:nvSpPr>
          <p:cNvPr id="3" name="2 Marcador de contenido"/>
          <p:cNvSpPr>
            <a:spLocks noGrp="1"/>
          </p:cNvSpPr>
          <p:nvPr>
            <p:ph idx="1"/>
          </p:nvPr>
        </p:nvSpPr>
        <p:spPr>
          <a:xfrm>
            <a:off x="539552" y="1340768"/>
            <a:ext cx="8352928" cy="5112568"/>
          </a:xfrm>
        </p:spPr>
        <p:txBody>
          <a:bodyPr>
            <a:normAutofit lnSpcReduction="10000"/>
          </a:bodyPr>
          <a:lstStyle/>
          <a:p>
            <a:pPr>
              <a:buFont typeface="Wingdings" pitchFamily="2" charset="2"/>
              <a:buChar char="ü"/>
            </a:pPr>
            <a:r>
              <a:rPr lang="es-US" sz="2800" dirty="0" smtClean="0">
                <a:solidFill>
                  <a:srgbClr val="FFFF00"/>
                </a:solidFill>
                <a:latin typeface="Arial" pitchFamily="34" charset="0"/>
                <a:cs typeface="Arial" pitchFamily="34" charset="0"/>
              </a:rPr>
              <a:t>Desde el punto vista comercial. ¿Qué se perdió? Mercado de exportaciones e importaciones.</a:t>
            </a:r>
          </a:p>
          <a:p>
            <a:pPr>
              <a:buFont typeface="Wingdings" pitchFamily="2" charset="2"/>
              <a:buChar char="ü"/>
            </a:pPr>
            <a:r>
              <a:rPr lang="es-US" sz="2800" dirty="0" smtClean="0">
                <a:solidFill>
                  <a:srgbClr val="FFFF00"/>
                </a:solidFill>
                <a:latin typeface="Arial" pitchFamily="34" charset="0"/>
                <a:cs typeface="Arial" pitchFamily="34" charset="0"/>
              </a:rPr>
              <a:t>En materia de precios, términos de intercambio.</a:t>
            </a:r>
          </a:p>
          <a:p>
            <a:pPr>
              <a:buFont typeface="Wingdings" pitchFamily="2" charset="2"/>
              <a:buChar char="ü"/>
            </a:pPr>
            <a:r>
              <a:rPr lang="es-US" sz="2800" dirty="0" smtClean="0">
                <a:solidFill>
                  <a:srgbClr val="FFFF00"/>
                </a:solidFill>
                <a:latin typeface="Arial" pitchFamily="34" charset="0"/>
                <a:cs typeface="Arial" pitchFamily="34" charset="0"/>
              </a:rPr>
              <a:t>En el financiamiento y las condiciones en que se recibían los créditos, su relación con el proceso inversionista.</a:t>
            </a:r>
          </a:p>
          <a:p>
            <a:pPr>
              <a:buFont typeface="Wingdings" pitchFamily="2" charset="2"/>
              <a:buChar char="ü"/>
            </a:pPr>
            <a:r>
              <a:rPr lang="es-US" sz="2800" dirty="0" smtClean="0">
                <a:solidFill>
                  <a:srgbClr val="FFFF00"/>
                </a:solidFill>
                <a:latin typeface="Arial" pitchFamily="34" charset="0"/>
                <a:cs typeface="Arial" pitchFamily="34" charset="0"/>
              </a:rPr>
              <a:t>Preparación y superación de profesionales.</a:t>
            </a:r>
          </a:p>
          <a:p>
            <a:pPr>
              <a:buFont typeface="Wingdings" pitchFamily="2" charset="2"/>
              <a:buChar char="ü"/>
            </a:pPr>
            <a:r>
              <a:rPr lang="es-US" dirty="0" smtClean="0">
                <a:solidFill>
                  <a:srgbClr val="FFFF00"/>
                </a:solidFill>
              </a:rPr>
              <a:t>Adquisición de tecnologías.</a:t>
            </a:r>
          </a:p>
          <a:p>
            <a:pPr>
              <a:buFont typeface="Wingdings" pitchFamily="2" charset="2"/>
              <a:buChar char="ü"/>
            </a:pPr>
            <a:r>
              <a:rPr lang="es-US" dirty="0" smtClean="0">
                <a:solidFill>
                  <a:srgbClr val="FFFF00"/>
                </a:solidFill>
              </a:rPr>
              <a:t>Relaciones políticas, su papel para enfrentar las agresiones de todo tipo. Apoyo en la defensa.</a:t>
            </a:r>
          </a:p>
          <a:p>
            <a:pPr>
              <a:buFont typeface="Wingdings" pitchFamily="2" charset="2"/>
              <a:buChar char="ü"/>
            </a:pPr>
            <a:r>
              <a:rPr lang="es-US" dirty="0" smtClean="0">
                <a:solidFill>
                  <a:srgbClr val="FFFF00"/>
                </a:solidFill>
              </a:rPr>
              <a:t>En la esfera del deporte, etc.</a:t>
            </a:r>
            <a:endParaRPr lang="es-US" dirty="0">
              <a:solidFill>
                <a:srgbClr val="FFFF00"/>
              </a:solidFill>
            </a:endParaRPr>
          </a:p>
        </p:txBody>
      </p:sp>
    </p:spTree>
    <p:extLst>
      <p:ext uri="{BB962C8B-B14F-4D97-AF65-F5344CB8AC3E}">
        <p14:creationId xmlns:p14="http://schemas.microsoft.com/office/powerpoint/2010/main" val="38786501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143000"/>
          </a:xfrm>
        </p:spPr>
        <p:txBody>
          <a:bodyPr>
            <a:normAutofit/>
          </a:bodyPr>
          <a:lstStyle/>
          <a:p>
            <a:r>
              <a:rPr lang="es-US" sz="3600" b="1" dirty="0" smtClean="0">
                <a:solidFill>
                  <a:srgbClr val="FFFF00"/>
                </a:solidFill>
                <a:latin typeface="Arial" pitchFamily="34" charset="0"/>
                <a:cs typeface="Arial" pitchFamily="34" charset="0"/>
              </a:rPr>
              <a:t>¿Cómo nos ha afectado el bloqueo?</a:t>
            </a:r>
            <a:endParaRPr lang="es-US" sz="3600" b="1" dirty="0">
              <a:solidFill>
                <a:srgbClr val="FFFF00"/>
              </a:solidFill>
              <a:latin typeface="Arial" pitchFamily="34" charset="0"/>
              <a:cs typeface="Arial" pitchFamily="34" charset="0"/>
            </a:endParaRPr>
          </a:p>
        </p:txBody>
      </p:sp>
      <p:sp>
        <p:nvSpPr>
          <p:cNvPr id="3" name="2 Marcador de contenido"/>
          <p:cNvSpPr>
            <a:spLocks noGrp="1"/>
          </p:cNvSpPr>
          <p:nvPr>
            <p:ph idx="1"/>
          </p:nvPr>
        </p:nvSpPr>
        <p:spPr>
          <a:xfrm>
            <a:off x="251520" y="1340768"/>
            <a:ext cx="8568952" cy="4680520"/>
          </a:xfrm>
        </p:spPr>
        <p:txBody>
          <a:bodyPr>
            <a:normAutofit fontScale="85000" lnSpcReduction="20000"/>
          </a:bodyPr>
          <a:lstStyle/>
          <a:p>
            <a:r>
              <a:rPr lang="es-US" sz="2800" b="1" dirty="0" smtClean="0">
                <a:solidFill>
                  <a:srgbClr val="FFFF00"/>
                </a:solidFill>
                <a:latin typeface="Arial" pitchFamily="34" charset="0"/>
                <a:cs typeface="Arial" pitchFamily="34" charset="0"/>
              </a:rPr>
              <a:t>Desde el punto de vista comercial – exportaciones e importaciones.</a:t>
            </a:r>
          </a:p>
          <a:p>
            <a:r>
              <a:rPr lang="es-US" sz="2800" b="1" dirty="0" smtClean="0">
                <a:solidFill>
                  <a:srgbClr val="FFFF00"/>
                </a:solidFill>
                <a:latin typeface="Arial" pitchFamily="34" charset="0"/>
                <a:cs typeface="Arial" pitchFamily="34" charset="0"/>
              </a:rPr>
              <a:t>En materia de tecnologías.</a:t>
            </a:r>
          </a:p>
          <a:p>
            <a:r>
              <a:rPr lang="es-US" sz="2800" b="1" dirty="0" smtClean="0">
                <a:solidFill>
                  <a:srgbClr val="FFFF00"/>
                </a:solidFill>
                <a:latin typeface="Arial" pitchFamily="34" charset="0"/>
                <a:cs typeface="Arial" pitchFamily="34" charset="0"/>
              </a:rPr>
              <a:t>En materia cambiaria – imposibilidad de utilizar el dólar de EU en transacciones económicas.</a:t>
            </a:r>
          </a:p>
          <a:p>
            <a:r>
              <a:rPr lang="es-ES_tradnl" sz="2800" b="1" dirty="0" smtClean="0">
                <a:solidFill>
                  <a:srgbClr val="FFFF00"/>
                </a:solidFill>
                <a:latin typeface="Arial" pitchFamily="34" charset="0"/>
                <a:cs typeface="Arial" pitchFamily="34" charset="0"/>
              </a:rPr>
              <a:t>Se persigue </a:t>
            </a:r>
            <a:r>
              <a:rPr lang="es-ES_tradnl" sz="2800" b="1" dirty="0">
                <a:solidFill>
                  <a:srgbClr val="FFFF00"/>
                </a:solidFill>
                <a:latin typeface="Arial" pitchFamily="34" charset="0"/>
                <a:cs typeface="Arial" pitchFamily="34" charset="0"/>
              </a:rPr>
              <a:t>cualquier vía de financiamiento y de </a:t>
            </a:r>
            <a:r>
              <a:rPr lang="es-ES_tradnl" sz="2800" b="1" dirty="0" smtClean="0">
                <a:solidFill>
                  <a:srgbClr val="FFFF00"/>
                </a:solidFill>
                <a:latin typeface="Arial" pitchFamily="34" charset="0"/>
                <a:cs typeface="Arial" pitchFamily="34" charset="0"/>
              </a:rPr>
              <a:t>ayudas internacionales.</a:t>
            </a:r>
          </a:p>
          <a:p>
            <a:r>
              <a:rPr lang="es-ES_tradnl" sz="2800" b="1" dirty="0" smtClean="0">
                <a:solidFill>
                  <a:srgbClr val="FFFF00"/>
                </a:solidFill>
                <a:latin typeface="Arial" pitchFamily="34" charset="0"/>
                <a:cs typeface="Arial" pitchFamily="34" charset="0"/>
              </a:rPr>
              <a:t>Ley Torricelli  y Ley Gel Boorton – implicaciones en materia comercial y de inversiones.</a:t>
            </a:r>
          </a:p>
          <a:p>
            <a:r>
              <a:rPr lang="es-ES_tradnl" sz="2800" b="1" dirty="0" smtClean="0">
                <a:solidFill>
                  <a:srgbClr val="FFFF00"/>
                </a:solidFill>
                <a:latin typeface="Arial" pitchFamily="34" charset="0"/>
                <a:cs typeface="Arial" pitchFamily="34" charset="0"/>
              </a:rPr>
              <a:t>Limitaciones en relación a remesas, viajes, donaciones, en la venta de algunos alimentos, etc.</a:t>
            </a:r>
          </a:p>
          <a:p>
            <a:r>
              <a:rPr lang="es-ES_tradnl" sz="2800" b="1" dirty="0" smtClean="0">
                <a:solidFill>
                  <a:srgbClr val="FFFF00"/>
                </a:solidFill>
                <a:latin typeface="Arial" pitchFamily="34" charset="0"/>
                <a:cs typeface="Arial" pitchFamily="34" charset="0"/>
              </a:rPr>
              <a:t>Uso del espacio aéreo, limitaciones a los intercambios deportivos, culturales, académicos. Estímulo al éxodo de profesionales, etc.</a:t>
            </a:r>
            <a:endParaRPr lang="es-US" sz="28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238552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200" dirty="0" smtClean="0">
                <a:solidFill>
                  <a:srgbClr val="FFFF00"/>
                </a:solidFill>
                <a:latin typeface="Arial" pitchFamily="34" charset="0"/>
                <a:cs typeface="Arial" pitchFamily="34" charset="0"/>
              </a:rPr>
              <a:t>Los factores internos que multiplicaron la crisis.</a:t>
            </a:r>
            <a:endParaRPr lang="es-US" sz="3200" dirty="0">
              <a:solidFill>
                <a:srgbClr val="FFFF00"/>
              </a:solidFill>
              <a:latin typeface="Arial" pitchFamily="34" charset="0"/>
              <a:cs typeface="Arial" pitchFamily="34" charset="0"/>
            </a:endParaRPr>
          </a:p>
        </p:txBody>
      </p:sp>
      <p:sp>
        <p:nvSpPr>
          <p:cNvPr id="3" name="2 Marcador de contenido"/>
          <p:cNvSpPr>
            <a:spLocks noGrp="1"/>
          </p:cNvSpPr>
          <p:nvPr>
            <p:ph idx="1"/>
          </p:nvPr>
        </p:nvSpPr>
        <p:spPr>
          <a:xfrm>
            <a:off x="395536" y="1268760"/>
            <a:ext cx="8352928" cy="5328592"/>
          </a:xfrm>
        </p:spPr>
        <p:txBody>
          <a:bodyPr>
            <a:normAutofit fontScale="85000" lnSpcReduction="20000"/>
          </a:bodyPr>
          <a:lstStyle/>
          <a:p>
            <a:r>
              <a:rPr lang="es-US" dirty="0" smtClean="0">
                <a:latin typeface="Arial" pitchFamily="34" charset="0"/>
                <a:cs typeface="Arial" pitchFamily="34" charset="0"/>
              </a:rPr>
              <a:t>Insistir en que estos no generaron la crisis, pero la acentuaron y a la vez hicieron más compleja la recuperación.</a:t>
            </a:r>
          </a:p>
          <a:p>
            <a:r>
              <a:rPr lang="es-US" dirty="0" smtClean="0">
                <a:solidFill>
                  <a:srgbClr val="FFFF00"/>
                </a:solidFill>
                <a:latin typeface="Arial" pitchFamily="34" charset="0"/>
                <a:cs typeface="Arial" pitchFamily="34" charset="0"/>
              </a:rPr>
              <a:t>Aquí tener en cuenta los problemas del proceso inversionista, de organización del trabajo, de disciplina laboral, de normación del trabajo, de estímulo salarial y la relación del salario con el aporte, problemas con la calidad, desinterés empresarial por la creación infraestructuras sociales, falta de encadenamientos productivos. Todos estos problemas influyen en la eficiencia económica y  como resultado, el país no tenía capacidad de respuesta a la nueva realidad. Ya desde el año 86 se inició un proceso de rectificación de errores y tendencias negativas</a:t>
            </a:r>
            <a:r>
              <a:rPr lang="es-US" dirty="0" smtClean="0">
                <a:latin typeface="Arial" pitchFamily="34" charset="0"/>
                <a:cs typeface="Arial" pitchFamily="34" charset="0"/>
              </a:rPr>
              <a:t>. </a:t>
            </a:r>
            <a:endParaRPr lang="es-US" dirty="0">
              <a:latin typeface="Arial" pitchFamily="34" charset="0"/>
              <a:cs typeface="Arial" pitchFamily="34" charset="0"/>
            </a:endParaRPr>
          </a:p>
        </p:txBody>
      </p:sp>
    </p:spTree>
    <p:extLst>
      <p:ext uri="{BB962C8B-B14F-4D97-AF65-F5344CB8AC3E}">
        <p14:creationId xmlns:p14="http://schemas.microsoft.com/office/powerpoint/2010/main" val="751897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2800" dirty="0" smtClean="0">
                <a:latin typeface="Arial" pitchFamily="34" charset="0"/>
                <a:cs typeface="Arial" pitchFamily="34" charset="0"/>
              </a:rPr>
              <a:t>¿Cuál es el impacto socioeconómico de estos factores.</a:t>
            </a:r>
            <a:endParaRPr lang="es-US" sz="2800" dirty="0">
              <a:latin typeface="Arial" pitchFamily="34" charset="0"/>
              <a:cs typeface="Arial" pitchFamily="34" charset="0"/>
            </a:endParaRPr>
          </a:p>
        </p:txBody>
      </p:sp>
      <p:sp>
        <p:nvSpPr>
          <p:cNvPr id="3" name="2 Marcador de contenido"/>
          <p:cNvSpPr>
            <a:spLocks noGrp="1"/>
          </p:cNvSpPr>
          <p:nvPr>
            <p:ph idx="1"/>
          </p:nvPr>
        </p:nvSpPr>
        <p:spPr>
          <a:xfrm>
            <a:off x="323528" y="1268760"/>
            <a:ext cx="8640960" cy="5112568"/>
          </a:xfrm>
        </p:spPr>
        <p:txBody>
          <a:bodyPr>
            <a:normAutofit fontScale="92500" lnSpcReduction="10000"/>
          </a:bodyPr>
          <a:lstStyle/>
          <a:p>
            <a:r>
              <a:rPr lang="es-ES_tradnl" sz="2400" b="1" dirty="0" smtClean="0">
                <a:solidFill>
                  <a:srgbClr val="FFFF00"/>
                </a:solidFill>
                <a:latin typeface="Arial" pitchFamily="34" charset="0"/>
                <a:cs typeface="Arial" pitchFamily="34" charset="0"/>
              </a:rPr>
              <a:t>Caída </a:t>
            </a:r>
            <a:r>
              <a:rPr lang="es-ES_tradnl" sz="2400" b="1" dirty="0">
                <a:solidFill>
                  <a:srgbClr val="FFFF00"/>
                </a:solidFill>
                <a:latin typeface="Arial" pitchFamily="34" charset="0"/>
                <a:cs typeface="Arial" pitchFamily="34" charset="0"/>
              </a:rPr>
              <a:t>del PIB </a:t>
            </a:r>
            <a:r>
              <a:rPr lang="es-ES_tradnl" sz="2400" b="1" dirty="0" smtClean="0">
                <a:solidFill>
                  <a:srgbClr val="FFFF00"/>
                </a:solidFill>
                <a:latin typeface="Arial" pitchFamily="34" charset="0"/>
                <a:cs typeface="Arial" pitchFamily="34" charset="0"/>
              </a:rPr>
              <a:t>en un 34,8</a:t>
            </a:r>
            <a:r>
              <a:rPr lang="es-ES_tradnl" sz="2400" b="1" dirty="0">
                <a:solidFill>
                  <a:srgbClr val="FFFF00"/>
                </a:solidFill>
                <a:latin typeface="Arial" pitchFamily="34" charset="0"/>
                <a:cs typeface="Arial" pitchFamily="34" charset="0"/>
              </a:rPr>
              <a:t>% en 4 años (el decrecimiento fue del 2,9% en el 1990, 10,7% en el 1991, </a:t>
            </a:r>
            <a:r>
              <a:rPr lang="es-ES_tradnl" sz="2400" b="1" dirty="0" smtClean="0">
                <a:solidFill>
                  <a:srgbClr val="FFFF00"/>
                </a:solidFill>
                <a:latin typeface="Arial" pitchFamily="34" charset="0"/>
                <a:cs typeface="Arial" pitchFamily="34" charset="0"/>
              </a:rPr>
              <a:t>11,6</a:t>
            </a:r>
            <a:r>
              <a:rPr lang="es-ES_tradnl" sz="2400" b="1" dirty="0">
                <a:solidFill>
                  <a:srgbClr val="FFFF00"/>
                </a:solidFill>
                <a:latin typeface="Arial" pitchFamily="34" charset="0"/>
                <a:cs typeface="Arial" pitchFamily="34" charset="0"/>
              </a:rPr>
              <a:t>% en el 1992 y de 14,9% en el 1993</a:t>
            </a:r>
            <a:r>
              <a:rPr lang="es-ES_tradnl" sz="2400" b="1" dirty="0" smtClean="0">
                <a:solidFill>
                  <a:srgbClr val="FFFF00"/>
                </a:solidFill>
                <a:latin typeface="Arial" pitchFamily="34" charset="0"/>
                <a:cs typeface="Arial" pitchFamily="34" charset="0"/>
              </a:rPr>
              <a:t>).</a:t>
            </a:r>
          </a:p>
          <a:p>
            <a:r>
              <a:rPr lang="es-ES_tradnl" sz="2400" b="1" dirty="0" smtClean="0">
                <a:solidFill>
                  <a:srgbClr val="FFFF00"/>
                </a:solidFill>
                <a:latin typeface="Arial" pitchFamily="34" charset="0"/>
                <a:cs typeface="Arial" pitchFamily="34" charset="0"/>
              </a:rPr>
              <a:t>Crecimiento </a:t>
            </a:r>
            <a:r>
              <a:rPr lang="es-ES_tradnl" sz="2400" b="1" dirty="0">
                <a:solidFill>
                  <a:srgbClr val="FFFF00"/>
                </a:solidFill>
                <a:latin typeface="Arial" pitchFamily="34" charset="0"/>
                <a:cs typeface="Arial" pitchFamily="34" charset="0"/>
              </a:rPr>
              <a:t>del déficit fiscal – casi un 35% del </a:t>
            </a:r>
            <a:r>
              <a:rPr lang="es-ES_tradnl" sz="2400" b="1" dirty="0" smtClean="0">
                <a:solidFill>
                  <a:srgbClr val="FFFF00"/>
                </a:solidFill>
                <a:latin typeface="Arial" pitchFamily="34" charset="0"/>
                <a:cs typeface="Arial" pitchFamily="34" charset="0"/>
              </a:rPr>
              <a:t>PIB.</a:t>
            </a:r>
          </a:p>
          <a:p>
            <a:r>
              <a:rPr lang="es-ES_tradnl" sz="2400" b="1" dirty="0" smtClean="0">
                <a:solidFill>
                  <a:srgbClr val="FFFF00"/>
                </a:solidFill>
                <a:latin typeface="Arial" pitchFamily="34" charset="0"/>
                <a:cs typeface="Arial" pitchFamily="34" charset="0"/>
              </a:rPr>
              <a:t>Subutilización </a:t>
            </a:r>
            <a:r>
              <a:rPr lang="es-ES_tradnl" sz="2400" b="1" dirty="0">
                <a:solidFill>
                  <a:srgbClr val="FFFF00"/>
                </a:solidFill>
                <a:latin typeface="Arial" pitchFamily="34" charset="0"/>
                <a:cs typeface="Arial" pitchFamily="34" charset="0"/>
              </a:rPr>
              <a:t>da las capacidades instaladas – apenas al 15 % en el </a:t>
            </a:r>
            <a:r>
              <a:rPr lang="es-ES_tradnl" sz="2400" b="1" dirty="0" smtClean="0">
                <a:solidFill>
                  <a:srgbClr val="FFFF00"/>
                </a:solidFill>
                <a:latin typeface="Arial" pitchFamily="34" charset="0"/>
                <a:cs typeface="Arial" pitchFamily="34" charset="0"/>
              </a:rPr>
              <a:t>1993.</a:t>
            </a:r>
          </a:p>
          <a:p>
            <a:r>
              <a:rPr lang="es-ES_tradnl" sz="2400" b="1" dirty="0">
                <a:solidFill>
                  <a:srgbClr val="FFFF00"/>
                </a:solidFill>
                <a:latin typeface="Arial" pitchFamily="34" charset="0"/>
                <a:cs typeface="Arial" pitchFamily="34" charset="0"/>
              </a:rPr>
              <a:t>D</a:t>
            </a:r>
            <a:r>
              <a:rPr lang="es-ES_tradnl" sz="2400" b="1" dirty="0" smtClean="0">
                <a:solidFill>
                  <a:srgbClr val="FFFF00"/>
                </a:solidFill>
                <a:latin typeface="Arial" pitchFamily="34" charset="0"/>
                <a:cs typeface="Arial" pitchFamily="34" charset="0"/>
              </a:rPr>
              <a:t>escapitalización </a:t>
            </a:r>
            <a:r>
              <a:rPr lang="es-ES_tradnl" sz="2400" b="1" dirty="0">
                <a:solidFill>
                  <a:srgbClr val="FFFF00"/>
                </a:solidFill>
                <a:latin typeface="Arial" pitchFamily="34" charset="0"/>
                <a:cs typeface="Arial" pitchFamily="34" charset="0"/>
              </a:rPr>
              <a:t>de nuestras </a:t>
            </a:r>
            <a:r>
              <a:rPr lang="es-ES_tradnl" sz="2400" b="1" dirty="0" smtClean="0">
                <a:solidFill>
                  <a:srgbClr val="FFFF00"/>
                </a:solidFill>
                <a:latin typeface="Arial" pitchFamily="34" charset="0"/>
                <a:cs typeface="Arial" pitchFamily="34" charset="0"/>
              </a:rPr>
              <a:t>industrias.</a:t>
            </a:r>
          </a:p>
          <a:p>
            <a:r>
              <a:rPr lang="es-ES_tradnl" sz="2400" b="1" dirty="0">
                <a:solidFill>
                  <a:srgbClr val="FFFF00"/>
                </a:solidFill>
                <a:latin typeface="Arial" pitchFamily="34" charset="0"/>
                <a:cs typeface="Arial" pitchFamily="34" charset="0"/>
              </a:rPr>
              <a:t>L</a:t>
            </a:r>
            <a:r>
              <a:rPr lang="es-ES_tradnl" sz="2400" b="1" dirty="0" smtClean="0">
                <a:solidFill>
                  <a:srgbClr val="FFFF00"/>
                </a:solidFill>
                <a:latin typeface="Arial" pitchFamily="34" charset="0"/>
                <a:cs typeface="Arial" pitchFamily="34" charset="0"/>
              </a:rPr>
              <a:t>as </a:t>
            </a:r>
            <a:r>
              <a:rPr lang="es-ES_tradnl" sz="2400" b="1" dirty="0">
                <a:solidFill>
                  <a:srgbClr val="FFFF00"/>
                </a:solidFill>
                <a:latin typeface="Arial" pitchFamily="34" charset="0"/>
                <a:cs typeface="Arial" pitchFamily="34" charset="0"/>
              </a:rPr>
              <a:t>importaciones se reducen en un 75%, afectando todo el funcionamiento de la </a:t>
            </a:r>
            <a:r>
              <a:rPr lang="es-ES_tradnl" sz="2400" b="1" dirty="0" smtClean="0">
                <a:solidFill>
                  <a:srgbClr val="FFFF00"/>
                </a:solidFill>
                <a:latin typeface="Arial" pitchFamily="34" charset="0"/>
                <a:cs typeface="Arial" pitchFamily="34" charset="0"/>
              </a:rPr>
              <a:t>economía.</a:t>
            </a:r>
          </a:p>
          <a:p>
            <a:r>
              <a:rPr lang="es-ES_tradnl" sz="2400" b="1" dirty="0" smtClean="0">
                <a:solidFill>
                  <a:srgbClr val="FFFF00"/>
                </a:solidFill>
                <a:latin typeface="Arial" pitchFamily="34" charset="0"/>
                <a:cs typeface="Arial" pitchFamily="34" charset="0"/>
              </a:rPr>
              <a:t>Crecimiento </a:t>
            </a:r>
            <a:r>
              <a:rPr lang="es-ES_tradnl" sz="2400" b="1" dirty="0">
                <a:solidFill>
                  <a:srgbClr val="FFFF00"/>
                </a:solidFill>
                <a:latin typeface="Arial" pitchFamily="34" charset="0"/>
                <a:cs typeface="Arial" pitchFamily="34" charset="0"/>
              </a:rPr>
              <a:t>de la deuda </a:t>
            </a:r>
            <a:r>
              <a:rPr lang="es-ES_tradnl" sz="2400" b="1" dirty="0" smtClean="0">
                <a:solidFill>
                  <a:srgbClr val="FFFF00"/>
                </a:solidFill>
                <a:latin typeface="Arial" pitchFamily="34" charset="0"/>
                <a:cs typeface="Arial" pitchFamily="34" charset="0"/>
              </a:rPr>
              <a:t>externa.</a:t>
            </a:r>
          </a:p>
          <a:p>
            <a:r>
              <a:rPr lang="es-ES_tradnl" sz="2400" b="1" dirty="0" smtClean="0">
                <a:solidFill>
                  <a:srgbClr val="FFFF00"/>
                </a:solidFill>
                <a:latin typeface="Arial" pitchFamily="34" charset="0"/>
                <a:cs typeface="Arial" pitchFamily="34" charset="0"/>
              </a:rPr>
              <a:t>Crece  </a:t>
            </a:r>
            <a:r>
              <a:rPr lang="es-ES_tradnl" sz="2400" b="1" dirty="0">
                <a:solidFill>
                  <a:srgbClr val="FFFF00"/>
                </a:solidFill>
                <a:latin typeface="Arial" pitchFamily="34" charset="0"/>
                <a:cs typeface="Arial" pitchFamily="34" charset="0"/>
              </a:rPr>
              <a:t>el exceso de dinero en circulación (inflación</a:t>
            </a:r>
            <a:r>
              <a:rPr lang="es-ES_tradnl" sz="2400" b="1" dirty="0" smtClean="0">
                <a:solidFill>
                  <a:srgbClr val="FFFF00"/>
                </a:solidFill>
                <a:latin typeface="Arial" pitchFamily="34" charset="0"/>
                <a:cs typeface="Arial" pitchFamily="34" charset="0"/>
              </a:rPr>
              <a:t>) ¿por qué?. Su impacto en el salario real, en la capacidad de compra del peso cubano, en el estímulo al trabajo.</a:t>
            </a:r>
          </a:p>
          <a:p>
            <a:r>
              <a:rPr lang="es-ES_tradnl" sz="2400" b="1" dirty="0" smtClean="0">
                <a:solidFill>
                  <a:srgbClr val="FFFF00"/>
                </a:solidFill>
                <a:latin typeface="Arial" pitchFamily="34" charset="0"/>
                <a:cs typeface="Arial" pitchFamily="34" charset="0"/>
              </a:rPr>
              <a:t>Se cierran </a:t>
            </a:r>
            <a:r>
              <a:rPr lang="es-ES_tradnl" sz="2400" b="1" dirty="0">
                <a:solidFill>
                  <a:srgbClr val="FFFF00"/>
                </a:solidFill>
                <a:latin typeface="Arial" pitchFamily="34" charset="0"/>
                <a:cs typeface="Arial" pitchFamily="34" charset="0"/>
              </a:rPr>
              <a:t>instalaciones productivas y de </a:t>
            </a:r>
            <a:r>
              <a:rPr lang="es-ES_tradnl" sz="2400" b="1" dirty="0" smtClean="0">
                <a:solidFill>
                  <a:srgbClr val="FFFF00"/>
                </a:solidFill>
                <a:latin typeface="Arial" pitchFamily="34" charset="0"/>
                <a:cs typeface="Arial" pitchFamily="34" charset="0"/>
              </a:rPr>
              <a:t>servicios, etc. </a:t>
            </a:r>
            <a:endParaRPr lang="es-US" sz="2400"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344500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593</TotalTime>
  <Words>2487</Words>
  <Application>Microsoft Office PowerPoint</Application>
  <PresentationFormat>Presentación en pantalla (4:3)</PresentationFormat>
  <Paragraphs>121</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Disciplina: Marxismo - leninismo</vt:lpstr>
      <vt:lpstr>Conferencia: La Economía cubana a partir de los años 90.</vt:lpstr>
      <vt:lpstr>Bibliografía:</vt:lpstr>
      <vt:lpstr>Rememoración.</vt:lpstr>
      <vt:lpstr>El período Especial en tiempos de paz.</vt:lpstr>
      <vt:lpstr>¿Qué significó el derrumbe del socialismo en Europa del Este y la URSS?</vt:lpstr>
      <vt:lpstr>¿Cómo nos ha afectado el bloqueo?</vt:lpstr>
      <vt:lpstr>Los factores internos que multiplicaron la crisis.</vt:lpstr>
      <vt:lpstr>¿Cuál es el impacto socioeconómico de estos factores.</vt:lpstr>
      <vt:lpstr>Impacto social.</vt:lpstr>
      <vt:lpstr>Medidas tomadas para enfrentar tan compleja situación.</vt:lpstr>
      <vt:lpstr> Esta estrategia se realizó teniendo en cuenta los siguientes principios generales: </vt:lpstr>
      <vt:lpstr>Presentación de PowerPoint</vt:lpstr>
      <vt:lpstr> Se hace necesario valorar el cumplimiento de estos programas.</vt:lpstr>
      <vt:lpstr>Otras medidas:</vt:lpstr>
      <vt:lpstr>Es conveniente hacer algunas precisiones en relación a las medidas implementadas.</vt:lpstr>
      <vt:lpstr>Presentación de PowerPoint</vt:lpstr>
      <vt:lpstr>Resultados de la estrategia: </vt:lpstr>
      <vt:lpstr>Presentación de PowerPoint</vt:lpstr>
      <vt:lpstr>Presentación de PowerPoint</vt:lpstr>
      <vt:lpstr>Presentación de PowerPoint</vt:lpstr>
      <vt:lpstr>Presentación de PowerPoint</vt:lpstr>
      <vt:lpstr>Presentación de PowerPoint</vt:lpstr>
      <vt:lpstr>Algunos problemas pendientes de la Econ. Cubana. Según Cabrisas M. Econ. y Plan. En diálogo con delegados al congreso dela FEU.</vt:lpstr>
      <vt:lpstr>Otros datos de interés.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OK</dc:creator>
  <cp:lastModifiedBy>chino</cp:lastModifiedBy>
  <cp:revision>50</cp:revision>
  <dcterms:created xsi:type="dcterms:W3CDTF">2017-12-06T07:18:57Z</dcterms:created>
  <dcterms:modified xsi:type="dcterms:W3CDTF">2005-01-01T06:16:24Z</dcterms:modified>
</cp:coreProperties>
</file>