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4" r:id="rId6"/>
    <p:sldId id="265" r:id="rId7"/>
    <p:sldId id="266" r:id="rId8"/>
    <p:sldId id="260" r:id="rId9"/>
    <p:sldId id="262" r:id="rId10"/>
    <p:sldId id="263" r:id="rId11"/>
    <p:sldId id="267" r:id="rId12"/>
    <p:sldId id="272" r:id="rId13"/>
    <p:sldId id="273" r:id="rId14"/>
    <p:sldId id="274" r:id="rId15"/>
    <p:sldId id="261" r:id="rId16"/>
    <p:sldId id="271" r:id="rId17"/>
    <p:sldId id="275" r:id="rId18"/>
    <p:sldId id="268" r:id="rId19"/>
    <p:sldId id="269" r:id="rId20"/>
    <p:sldId id="276" r:id="rId21"/>
    <p:sldId id="270" r:id="rId22"/>
    <p:sldId id="277" r:id="rId23"/>
    <p:sldId id="278" r:id="rId24"/>
    <p:sldId id="279" r:id="rId25"/>
    <p:sldId id="281" r:id="rId2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2" d="100"/>
          <a:sy n="52" d="100"/>
        </p:scale>
        <p:origin x="-1042"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00"/>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847CFC-816F-41D0-AAC0-9BF4FEBC753E}" type="datetimeFigureOut">
              <a:rPr lang="es-ES" smtClean="0"/>
              <a:t>01/01/2005</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2FADFE-3B8F-471C-ABF0-DBC7717ECBBC}"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tx2"/>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4" name="3 CuadroTexto"/>
          <p:cNvSpPr txBox="1"/>
          <p:nvPr/>
        </p:nvSpPr>
        <p:spPr>
          <a:xfrm>
            <a:off x="520762" y="1340768"/>
            <a:ext cx="8136903" cy="3785652"/>
          </a:xfrm>
          <a:prstGeom prst="rect">
            <a:avLst/>
          </a:prstGeom>
          <a:solidFill>
            <a:srgbClr val="00B0F0"/>
          </a:solidFill>
        </p:spPr>
        <p:txBody>
          <a:bodyPr wrap="square" rtlCol="0">
            <a:spAutoFit/>
          </a:bodyPr>
          <a:lstStyle/>
          <a:p>
            <a:r>
              <a:rPr lang="es-US" sz="4000" dirty="0" smtClean="0">
                <a:solidFill>
                  <a:schemeClr val="bg1"/>
                </a:solidFill>
                <a:latin typeface="Arial" pitchFamily="34" charset="0"/>
                <a:cs typeface="Arial" pitchFamily="34" charset="0"/>
              </a:rPr>
              <a:t>Disciplina: Marxismo – Leninismo.</a:t>
            </a:r>
          </a:p>
          <a:p>
            <a:endParaRPr lang="es-US" sz="4000" dirty="0" smtClean="0">
              <a:solidFill>
                <a:schemeClr val="bg1"/>
              </a:solidFill>
              <a:latin typeface="Arial" pitchFamily="34" charset="0"/>
              <a:cs typeface="Arial" pitchFamily="34" charset="0"/>
            </a:endParaRPr>
          </a:p>
          <a:p>
            <a:r>
              <a:rPr lang="es-US" sz="4000" dirty="0" smtClean="0">
                <a:solidFill>
                  <a:schemeClr val="bg1"/>
                </a:solidFill>
                <a:latin typeface="Arial" pitchFamily="34" charset="0"/>
                <a:cs typeface="Arial" pitchFamily="34" charset="0"/>
              </a:rPr>
              <a:t>Asignatura: Economía  Política.</a:t>
            </a:r>
          </a:p>
          <a:p>
            <a:endParaRPr lang="es-US" sz="4000" dirty="0">
              <a:solidFill>
                <a:schemeClr val="bg1"/>
              </a:solidFill>
              <a:latin typeface="Arial" pitchFamily="34" charset="0"/>
              <a:cs typeface="Arial" pitchFamily="34" charset="0"/>
            </a:endParaRPr>
          </a:p>
          <a:p>
            <a:r>
              <a:rPr lang="es-US" sz="4000" dirty="0" smtClean="0">
                <a:solidFill>
                  <a:schemeClr val="bg1"/>
                </a:solidFill>
                <a:latin typeface="Arial" pitchFamily="34" charset="0"/>
                <a:cs typeface="Arial" pitchFamily="34" charset="0"/>
              </a:rPr>
              <a:t>Tema: II Construcción del Socialismo.</a:t>
            </a:r>
            <a:endParaRPr lang="es-US" sz="40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2438029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27584" y="836712"/>
            <a:ext cx="7416824" cy="4524315"/>
          </a:xfrm>
          <a:prstGeom prst="rect">
            <a:avLst/>
          </a:prstGeom>
          <a:noFill/>
        </p:spPr>
        <p:txBody>
          <a:bodyPr wrap="square" rtlCol="0">
            <a:spAutoFit/>
          </a:bodyPr>
          <a:lstStyle/>
          <a:p>
            <a:pPr algn="just"/>
            <a:r>
              <a:rPr lang="es-US" sz="3600" dirty="0" smtClean="0">
                <a:latin typeface="Arial" pitchFamily="34" charset="0"/>
                <a:cs typeface="Arial" pitchFamily="34" charset="0"/>
              </a:rPr>
              <a:t>  La propiedad socialista, por su naturaleza, implica la regulación planificada, por tanto, </a:t>
            </a:r>
            <a:r>
              <a:rPr lang="es-US" sz="3600" dirty="0" smtClean="0">
                <a:solidFill>
                  <a:srgbClr val="FF0000"/>
                </a:solidFill>
                <a:latin typeface="Arial" pitchFamily="34" charset="0"/>
                <a:cs typeface="Arial" pitchFamily="34" charset="0"/>
              </a:rPr>
              <a:t>solo en las condiciones de su dominio pleno es posible </a:t>
            </a:r>
            <a:r>
              <a:rPr lang="es-US" sz="3600" u="sng" dirty="0" smtClean="0">
                <a:solidFill>
                  <a:srgbClr val="FF0000"/>
                </a:solidFill>
                <a:latin typeface="Arial" pitchFamily="34" charset="0"/>
                <a:cs typeface="Arial" pitchFamily="34" charset="0"/>
              </a:rPr>
              <a:t>una regulación de la producción social por la sociedad, a escala de toda la sociedad y en interés de toda la sociedad</a:t>
            </a:r>
            <a:r>
              <a:rPr lang="es-US" sz="3600" u="sng" dirty="0" smtClean="0">
                <a:latin typeface="Arial" pitchFamily="34" charset="0"/>
                <a:cs typeface="Arial" pitchFamily="34" charset="0"/>
              </a:rPr>
              <a:t>.  </a:t>
            </a:r>
            <a:endParaRPr lang="es-US" sz="3600" u="sng" dirty="0">
              <a:latin typeface="Arial" pitchFamily="34" charset="0"/>
              <a:cs typeface="Arial" pitchFamily="34" charset="0"/>
            </a:endParaRPr>
          </a:p>
        </p:txBody>
      </p:sp>
    </p:spTree>
    <p:extLst>
      <p:ext uri="{BB962C8B-B14F-4D97-AF65-F5344CB8AC3E}">
        <p14:creationId xmlns:p14="http://schemas.microsoft.com/office/powerpoint/2010/main" val="25004132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467544" y="620688"/>
            <a:ext cx="8136904" cy="5016758"/>
          </a:xfrm>
          <a:prstGeom prst="rect">
            <a:avLst/>
          </a:prstGeom>
          <a:noFill/>
        </p:spPr>
        <p:txBody>
          <a:bodyPr wrap="square" rtlCol="0">
            <a:spAutoFit/>
          </a:bodyPr>
          <a:lstStyle/>
          <a:p>
            <a:pPr marL="285750" indent="-285750">
              <a:buFontTx/>
              <a:buChar char="-"/>
            </a:pPr>
            <a:r>
              <a:rPr lang="es-US" sz="3200" dirty="0" smtClean="0">
                <a:latin typeface="Arial" pitchFamily="34" charset="0"/>
                <a:cs typeface="Arial" pitchFamily="34" charset="0"/>
              </a:rPr>
              <a:t>De lo analizado anteriormente, se considera el desarrollo planificado de la economía socialista y durante su construcción como </a:t>
            </a:r>
            <a:r>
              <a:rPr lang="es-US" sz="3200" b="1" u="sng" dirty="0" smtClean="0">
                <a:latin typeface="Arial" pitchFamily="34" charset="0"/>
                <a:cs typeface="Arial" pitchFamily="34" charset="0"/>
              </a:rPr>
              <a:t>un proceso objetivo</a:t>
            </a:r>
            <a:r>
              <a:rPr lang="es-US" sz="3200" dirty="0" smtClean="0">
                <a:latin typeface="Arial" pitchFamily="34" charset="0"/>
                <a:cs typeface="Arial" pitchFamily="34" charset="0"/>
              </a:rPr>
              <a:t>.</a:t>
            </a:r>
          </a:p>
          <a:p>
            <a:pPr marL="285750" indent="-285750">
              <a:buFontTx/>
              <a:buChar char="-"/>
            </a:pPr>
            <a:r>
              <a:rPr lang="es-US" sz="3200" dirty="0" smtClean="0">
                <a:latin typeface="Arial" pitchFamily="34" charset="0"/>
                <a:cs typeface="Arial" pitchFamily="34" charset="0"/>
              </a:rPr>
              <a:t>Sin embargo su utilización  en la economía socialista – la planificación, constituye una forma de utilización </a:t>
            </a:r>
            <a:r>
              <a:rPr lang="es-US" sz="3200" u="sng" dirty="0" smtClean="0">
                <a:latin typeface="Arial" pitchFamily="34" charset="0"/>
                <a:cs typeface="Arial" pitchFamily="34" charset="0"/>
              </a:rPr>
              <a:t>consciente de esta esta </a:t>
            </a:r>
            <a:r>
              <a:rPr lang="es-US" sz="3200" dirty="0" smtClean="0">
                <a:latin typeface="Arial" pitchFamily="34" charset="0"/>
                <a:cs typeface="Arial" pitchFamily="34" charset="0"/>
              </a:rPr>
              <a:t>– la que se convierte en una ley del desarrollo en esta sociedad.</a:t>
            </a:r>
            <a:endParaRPr lang="es-US" sz="3200" dirty="0">
              <a:latin typeface="Arial" pitchFamily="34" charset="0"/>
              <a:cs typeface="Arial" pitchFamily="34" charset="0"/>
            </a:endParaRPr>
          </a:p>
        </p:txBody>
      </p:sp>
    </p:spTree>
    <p:extLst>
      <p:ext uri="{BB962C8B-B14F-4D97-AF65-F5344CB8AC3E}">
        <p14:creationId xmlns:p14="http://schemas.microsoft.com/office/powerpoint/2010/main" val="9408241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1 CuadroTexto"/>
          <p:cNvSpPr txBox="1"/>
          <p:nvPr/>
        </p:nvSpPr>
        <p:spPr>
          <a:xfrm>
            <a:off x="539552" y="692696"/>
            <a:ext cx="8208912" cy="5262979"/>
          </a:xfrm>
          <a:prstGeom prst="rect">
            <a:avLst/>
          </a:prstGeom>
          <a:noFill/>
        </p:spPr>
        <p:txBody>
          <a:bodyPr wrap="square" rtlCol="0">
            <a:spAutoFit/>
          </a:bodyPr>
          <a:lstStyle/>
          <a:p>
            <a:r>
              <a:rPr lang="es-US" dirty="0" smtClean="0"/>
              <a:t>  </a:t>
            </a:r>
            <a:r>
              <a:rPr lang="es-US" sz="2800" dirty="0" smtClean="0">
                <a:latin typeface="Arial" pitchFamily="34" charset="0"/>
                <a:cs typeface="Arial" pitchFamily="34" charset="0"/>
              </a:rPr>
              <a:t>Para el Che - la planificación centralizada es el modo de ser de la sociedad socialista, su categoría definitoria y el punto en que la conciencia del hombre alcanza por fin, a sintetizar y dirigir la economía hacia la meta, la plena liberación del ser humano en el marco de la sociedad comunista.</a:t>
            </a:r>
          </a:p>
          <a:p>
            <a:endParaRPr lang="es-US" sz="2800" dirty="0" smtClean="0">
              <a:latin typeface="Arial" pitchFamily="34" charset="0"/>
              <a:cs typeface="Arial" pitchFamily="34" charset="0"/>
            </a:endParaRPr>
          </a:p>
          <a:p>
            <a:r>
              <a:rPr lang="es-US" sz="2800" dirty="0">
                <a:latin typeface="Arial" pitchFamily="34" charset="0"/>
                <a:cs typeface="Arial" pitchFamily="34" charset="0"/>
              </a:rPr>
              <a:t> L</a:t>
            </a:r>
            <a:r>
              <a:rPr lang="es-US" sz="2800" dirty="0" smtClean="0">
                <a:latin typeface="Arial" pitchFamily="34" charset="0"/>
                <a:cs typeface="Arial" pitchFamily="34" charset="0"/>
              </a:rPr>
              <a:t>a planificación desde el inicio de la construcción del socialismo – Revolución de octubre de 1917, se ha visto como un elemento consustancial del socialismo</a:t>
            </a:r>
            <a:endParaRPr lang="es-US" sz="2800" dirty="0">
              <a:latin typeface="Arial" pitchFamily="34" charset="0"/>
              <a:cs typeface="Arial" pitchFamily="34" charset="0"/>
            </a:endParaRPr>
          </a:p>
        </p:txBody>
      </p:sp>
    </p:spTree>
    <p:extLst>
      <p:ext uri="{BB962C8B-B14F-4D97-AF65-F5344CB8AC3E}">
        <p14:creationId xmlns:p14="http://schemas.microsoft.com/office/powerpoint/2010/main" val="27264985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1 CuadroTexto"/>
          <p:cNvSpPr txBox="1"/>
          <p:nvPr/>
        </p:nvSpPr>
        <p:spPr>
          <a:xfrm>
            <a:off x="683568" y="757282"/>
            <a:ext cx="7848872" cy="5262979"/>
          </a:xfrm>
          <a:prstGeom prst="rect">
            <a:avLst/>
          </a:prstGeom>
          <a:noFill/>
        </p:spPr>
        <p:txBody>
          <a:bodyPr wrap="square" rtlCol="0">
            <a:spAutoFit/>
          </a:bodyPr>
          <a:lstStyle/>
          <a:p>
            <a:r>
              <a:rPr lang="es-US" sz="2400" dirty="0" smtClean="0">
                <a:latin typeface="Arial" pitchFamily="34" charset="0"/>
                <a:cs typeface="Arial" pitchFamily="34" charset="0"/>
              </a:rPr>
              <a:t>  En el Modelo Económico y Social Cubano de Desarrollo </a:t>
            </a:r>
            <a:r>
              <a:rPr lang="es-US" sz="2400" dirty="0">
                <a:latin typeface="Arial" pitchFamily="34" charset="0"/>
                <a:cs typeface="Arial" pitchFamily="34" charset="0"/>
              </a:rPr>
              <a:t>S</a:t>
            </a:r>
            <a:r>
              <a:rPr lang="es-US" sz="2400" dirty="0" smtClean="0">
                <a:latin typeface="Arial" pitchFamily="34" charset="0"/>
                <a:cs typeface="Arial" pitchFamily="34" charset="0"/>
              </a:rPr>
              <a:t>ocialista, se plantea que la planificación socialista se define como la categoría rectora, definitoria del sistema de dirección de la economía, </a:t>
            </a:r>
            <a:r>
              <a:rPr lang="es-US" sz="2400" b="1" u="sng" dirty="0" smtClean="0">
                <a:latin typeface="Arial" pitchFamily="34" charset="0"/>
                <a:cs typeface="Arial" pitchFamily="34" charset="0"/>
              </a:rPr>
              <a:t>a través de la cual se diseñan los objetivos a alcanzar</a:t>
            </a:r>
            <a:r>
              <a:rPr lang="es-US" sz="2400" dirty="0" smtClean="0">
                <a:latin typeface="Arial" pitchFamily="34" charset="0"/>
                <a:cs typeface="Arial" pitchFamily="34" charset="0"/>
              </a:rPr>
              <a:t>. Da prioridad al desarrollo estratégico, es </a:t>
            </a:r>
            <a:r>
              <a:rPr lang="es-US" sz="2400" b="1" dirty="0" smtClean="0">
                <a:latin typeface="Arial" pitchFamily="34" charset="0"/>
                <a:cs typeface="Arial" pitchFamily="34" charset="0"/>
              </a:rPr>
              <a:t>centralizada</a:t>
            </a:r>
            <a:r>
              <a:rPr lang="es-US" sz="2400" dirty="0" smtClean="0">
                <a:latin typeface="Arial" pitchFamily="34" charset="0"/>
                <a:cs typeface="Arial" pitchFamily="34" charset="0"/>
              </a:rPr>
              <a:t>, </a:t>
            </a:r>
            <a:r>
              <a:rPr lang="es-US" sz="2400" b="1" dirty="0" smtClean="0">
                <a:latin typeface="Arial" pitchFamily="34" charset="0"/>
                <a:cs typeface="Arial" pitchFamily="34" charset="0"/>
              </a:rPr>
              <a:t>participativa</a:t>
            </a:r>
            <a:r>
              <a:rPr lang="es-US" sz="2400" dirty="0" smtClean="0">
                <a:latin typeface="Arial" pitchFamily="34" charset="0"/>
                <a:cs typeface="Arial" pitchFamily="34" charset="0"/>
              </a:rPr>
              <a:t> y </a:t>
            </a:r>
            <a:r>
              <a:rPr lang="es-US" sz="2400" b="1" dirty="0" smtClean="0">
                <a:latin typeface="Arial" pitchFamily="34" charset="0"/>
                <a:cs typeface="Arial" pitchFamily="34" charset="0"/>
              </a:rPr>
              <a:t>diferenciada por instancias</a:t>
            </a:r>
            <a:r>
              <a:rPr lang="es-US" sz="2400" dirty="0" smtClean="0">
                <a:latin typeface="Arial" pitchFamily="34" charset="0"/>
                <a:cs typeface="Arial" pitchFamily="34" charset="0"/>
              </a:rPr>
              <a:t>.  Capítulo 3 párrafo 214.</a:t>
            </a:r>
          </a:p>
          <a:p>
            <a:endParaRPr lang="es-US" sz="2400" dirty="0">
              <a:latin typeface="Arial" pitchFamily="34" charset="0"/>
              <a:cs typeface="Arial" pitchFamily="34" charset="0"/>
            </a:endParaRPr>
          </a:p>
          <a:p>
            <a:r>
              <a:rPr lang="es-US" sz="2400" dirty="0" smtClean="0">
                <a:latin typeface="Arial" pitchFamily="34" charset="0"/>
                <a:cs typeface="Arial" pitchFamily="34" charset="0"/>
              </a:rPr>
              <a:t>De las citas anteriores se desprende el significado de los procesos  de planificación para el desarrollo exitoso de la construcción del socialismo, es una premisa indispensable. </a:t>
            </a:r>
            <a:r>
              <a:rPr lang="es-US" sz="2400" dirty="0" smtClean="0">
                <a:solidFill>
                  <a:srgbClr val="FF0000"/>
                </a:solidFill>
                <a:latin typeface="Arial" pitchFamily="34" charset="0"/>
                <a:cs typeface="Arial" pitchFamily="34" charset="0"/>
              </a:rPr>
              <a:t>Sobre las posibilidades que ofrece el desarrollo planificado se puede ejemplificar los casos de países como Singapur y corea del Sur. </a:t>
            </a:r>
            <a:endParaRPr lang="es-US" sz="2400"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9685858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373382" y="310760"/>
            <a:ext cx="6768752" cy="954107"/>
          </a:xfrm>
          <a:prstGeom prst="rect">
            <a:avLst/>
          </a:prstGeom>
          <a:noFill/>
        </p:spPr>
        <p:txBody>
          <a:bodyPr wrap="square" rtlCol="0">
            <a:spAutoFit/>
          </a:bodyPr>
          <a:lstStyle/>
          <a:p>
            <a:pPr algn="ctr"/>
            <a:r>
              <a:rPr lang="es-US" sz="2800" dirty="0" smtClean="0">
                <a:latin typeface="Arial" pitchFamily="34" charset="0"/>
                <a:cs typeface="Arial" pitchFamily="34" charset="0"/>
              </a:rPr>
              <a:t>¿Qué entender por planificación, como la definimos?</a:t>
            </a:r>
            <a:endParaRPr lang="es-US" sz="2800" dirty="0">
              <a:latin typeface="Arial" pitchFamily="34" charset="0"/>
              <a:cs typeface="Arial" pitchFamily="34" charset="0"/>
            </a:endParaRPr>
          </a:p>
        </p:txBody>
      </p:sp>
      <p:sp>
        <p:nvSpPr>
          <p:cNvPr id="3" name="2 CuadroTexto"/>
          <p:cNvSpPr txBox="1"/>
          <p:nvPr/>
        </p:nvSpPr>
        <p:spPr>
          <a:xfrm>
            <a:off x="559412" y="1412776"/>
            <a:ext cx="7956884" cy="5016758"/>
          </a:xfrm>
          <a:prstGeom prst="rect">
            <a:avLst/>
          </a:prstGeom>
          <a:noFill/>
        </p:spPr>
        <p:txBody>
          <a:bodyPr wrap="square" rtlCol="0">
            <a:spAutoFit/>
          </a:bodyPr>
          <a:lstStyle/>
          <a:p>
            <a:r>
              <a:rPr lang="es-US" sz="2000" dirty="0" smtClean="0">
                <a:latin typeface="Arial" pitchFamily="34" charset="0"/>
                <a:cs typeface="Arial" pitchFamily="34" charset="0"/>
              </a:rPr>
              <a:t>  Planificar la economía significa determinar las metas, objetivos, un curso de acción, que queremos lograr en un período determinado, partiendo del análisis de dos aspectos claves; </a:t>
            </a:r>
            <a:r>
              <a:rPr lang="es-US" sz="2000" u="sng" dirty="0" smtClean="0">
                <a:solidFill>
                  <a:srgbClr val="FF0000"/>
                </a:solidFill>
                <a:latin typeface="Arial" pitchFamily="34" charset="0"/>
                <a:cs typeface="Arial" pitchFamily="34" charset="0"/>
              </a:rPr>
              <a:t>las necesidades sociales</a:t>
            </a:r>
            <a:r>
              <a:rPr lang="es-US" sz="2000" dirty="0" smtClean="0">
                <a:latin typeface="Arial" pitchFamily="34" charset="0"/>
                <a:cs typeface="Arial" pitchFamily="34" charset="0"/>
              </a:rPr>
              <a:t>,( las demandas de la sociedad), y </a:t>
            </a:r>
            <a:r>
              <a:rPr lang="es-US" sz="2000" u="sng" dirty="0" smtClean="0">
                <a:solidFill>
                  <a:srgbClr val="FF0000"/>
                </a:solidFill>
                <a:latin typeface="Arial" pitchFamily="34" charset="0"/>
                <a:cs typeface="Arial" pitchFamily="34" charset="0"/>
              </a:rPr>
              <a:t>los recursos que disponemos</a:t>
            </a:r>
            <a:r>
              <a:rPr lang="es-US" sz="2000" dirty="0" smtClean="0">
                <a:latin typeface="Arial" pitchFamily="34" charset="0"/>
                <a:cs typeface="Arial" pitchFamily="34" charset="0"/>
              </a:rPr>
              <a:t>. A partir de estas dos variables se determina lo que es posible hacer en cada momento, que demandas son posibles  de satisfacer y cuales no.</a:t>
            </a:r>
          </a:p>
          <a:p>
            <a:r>
              <a:rPr lang="es-US" sz="2000" dirty="0" smtClean="0">
                <a:latin typeface="Arial" pitchFamily="34" charset="0"/>
                <a:cs typeface="Arial" pitchFamily="34" charset="0"/>
              </a:rPr>
              <a:t> </a:t>
            </a:r>
          </a:p>
          <a:p>
            <a:r>
              <a:rPr lang="es-US" sz="2000" dirty="0" smtClean="0">
                <a:latin typeface="Arial" pitchFamily="34" charset="0"/>
                <a:cs typeface="Arial" pitchFamily="34" charset="0"/>
              </a:rPr>
              <a:t> </a:t>
            </a:r>
            <a:r>
              <a:rPr lang="es-US" sz="2000" dirty="0" smtClean="0">
                <a:solidFill>
                  <a:srgbClr val="002060"/>
                </a:solidFill>
                <a:latin typeface="Arial" pitchFamily="34" charset="0"/>
                <a:cs typeface="Arial" pitchFamily="34" charset="0"/>
              </a:rPr>
              <a:t>Es importante en este proceso determinar con la mayor precisión las </a:t>
            </a:r>
            <a:r>
              <a:rPr lang="es-US" sz="2000" u="sng" dirty="0" smtClean="0">
                <a:solidFill>
                  <a:srgbClr val="002060"/>
                </a:solidFill>
                <a:latin typeface="Arial" pitchFamily="34" charset="0"/>
                <a:cs typeface="Arial" pitchFamily="34" charset="0"/>
              </a:rPr>
              <a:t>condiciones de partida</a:t>
            </a:r>
            <a:r>
              <a:rPr lang="es-US" sz="2000" dirty="0" smtClean="0">
                <a:solidFill>
                  <a:srgbClr val="002060"/>
                </a:solidFill>
                <a:latin typeface="Arial" pitchFamily="34" charset="0"/>
                <a:cs typeface="Arial" pitchFamily="34" charset="0"/>
              </a:rPr>
              <a:t>, dado que la economía no es una ciencia exacta, y </a:t>
            </a:r>
            <a:r>
              <a:rPr lang="es-US" sz="2000" u="sng" dirty="0" smtClean="0">
                <a:solidFill>
                  <a:srgbClr val="002060"/>
                </a:solidFill>
                <a:latin typeface="Arial" pitchFamily="34" charset="0"/>
                <a:cs typeface="Arial" pitchFamily="34" charset="0"/>
              </a:rPr>
              <a:t>la planificación no es un ejercicio de adivinación</a:t>
            </a:r>
            <a:r>
              <a:rPr lang="es-US" sz="2000" dirty="0" smtClean="0">
                <a:solidFill>
                  <a:srgbClr val="002060"/>
                </a:solidFill>
                <a:latin typeface="Arial" pitchFamily="34" charset="0"/>
                <a:cs typeface="Arial" pitchFamily="34" charset="0"/>
              </a:rPr>
              <a:t>, sino </a:t>
            </a:r>
            <a:r>
              <a:rPr lang="es-US" sz="2000" u="sng" dirty="0" smtClean="0">
                <a:solidFill>
                  <a:srgbClr val="002060"/>
                </a:solidFill>
                <a:latin typeface="Arial" pitchFamily="34" charset="0"/>
                <a:cs typeface="Arial" pitchFamily="34" charset="0"/>
              </a:rPr>
              <a:t>un manejo racional de la incertidumbre.</a:t>
            </a:r>
          </a:p>
          <a:p>
            <a:endParaRPr lang="es-US" sz="2000" dirty="0" smtClean="0">
              <a:latin typeface="Arial" pitchFamily="34" charset="0"/>
              <a:cs typeface="Arial" pitchFamily="34" charset="0"/>
            </a:endParaRPr>
          </a:p>
          <a:p>
            <a:r>
              <a:rPr lang="es-US" sz="2000" dirty="0" smtClean="0">
                <a:solidFill>
                  <a:srgbClr val="FF0000"/>
                </a:solidFill>
                <a:latin typeface="Arial" pitchFamily="34" charset="0"/>
                <a:cs typeface="Arial" pitchFamily="34" charset="0"/>
              </a:rPr>
              <a:t> En este proceso es preciso </a:t>
            </a:r>
            <a:r>
              <a:rPr lang="es-US" sz="2000" u="sng" dirty="0" smtClean="0">
                <a:solidFill>
                  <a:srgbClr val="FF0000"/>
                </a:solidFill>
                <a:latin typeface="Arial" pitchFamily="34" charset="0"/>
                <a:cs typeface="Arial" pitchFamily="34" charset="0"/>
              </a:rPr>
              <a:t>diferenciar lo deseado de lo posible</a:t>
            </a:r>
            <a:r>
              <a:rPr lang="es-US" sz="2000" dirty="0" smtClean="0">
                <a:solidFill>
                  <a:srgbClr val="FF0000"/>
                </a:solidFill>
                <a:latin typeface="Arial" pitchFamily="34" charset="0"/>
                <a:cs typeface="Arial" pitchFamily="34" charset="0"/>
              </a:rPr>
              <a:t>, así como lo probable, y siempre </a:t>
            </a:r>
            <a:r>
              <a:rPr lang="es-US" sz="2000" u="sng" dirty="0" smtClean="0">
                <a:solidFill>
                  <a:srgbClr val="FF0000"/>
                </a:solidFill>
                <a:latin typeface="Arial" pitchFamily="34" charset="0"/>
                <a:cs typeface="Arial" pitchFamily="34" charset="0"/>
              </a:rPr>
              <a:t>contar con más de una alternativa.</a:t>
            </a:r>
            <a:endParaRPr lang="es-US" sz="2000" u="sng" dirty="0">
              <a:solidFill>
                <a:srgbClr val="FF0000"/>
              </a:solidFill>
              <a:latin typeface="Arial" pitchFamily="34" charset="0"/>
              <a:cs typeface="Arial" pitchFamily="34" charset="0"/>
            </a:endParaRPr>
          </a:p>
          <a:p>
            <a:endParaRPr lang="es-US" sz="2000" u="sng"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20188129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70C0"/>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1 CuadroTexto"/>
          <p:cNvSpPr txBox="1"/>
          <p:nvPr/>
        </p:nvSpPr>
        <p:spPr>
          <a:xfrm>
            <a:off x="913981" y="476672"/>
            <a:ext cx="7416824" cy="1077218"/>
          </a:xfrm>
          <a:prstGeom prst="rect">
            <a:avLst/>
          </a:prstGeom>
          <a:noFill/>
        </p:spPr>
        <p:txBody>
          <a:bodyPr wrap="square" rtlCol="0">
            <a:spAutoFit/>
          </a:bodyPr>
          <a:lstStyle/>
          <a:p>
            <a:pPr algn="ctr"/>
            <a:r>
              <a:rPr lang="es-US" sz="3200" dirty="0" smtClean="0">
                <a:solidFill>
                  <a:schemeClr val="bg1"/>
                </a:solidFill>
                <a:latin typeface="Arial" pitchFamily="34" charset="0"/>
                <a:cs typeface="Arial" pitchFamily="34" charset="0"/>
              </a:rPr>
              <a:t>¿Cuáles son las ventajas de una economía planificada?</a:t>
            </a:r>
            <a:endParaRPr lang="es-US" sz="3200" dirty="0">
              <a:solidFill>
                <a:schemeClr val="bg1"/>
              </a:solidFill>
              <a:latin typeface="Arial" pitchFamily="34" charset="0"/>
              <a:cs typeface="Arial" pitchFamily="34" charset="0"/>
            </a:endParaRPr>
          </a:p>
        </p:txBody>
      </p:sp>
      <p:sp>
        <p:nvSpPr>
          <p:cNvPr id="3" name="2 CuadroTexto"/>
          <p:cNvSpPr txBox="1"/>
          <p:nvPr/>
        </p:nvSpPr>
        <p:spPr>
          <a:xfrm>
            <a:off x="827584" y="1700808"/>
            <a:ext cx="7416824" cy="4524315"/>
          </a:xfrm>
          <a:prstGeom prst="rect">
            <a:avLst/>
          </a:prstGeom>
          <a:noFill/>
        </p:spPr>
        <p:txBody>
          <a:bodyPr wrap="square" rtlCol="0">
            <a:spAutoFit/>
          </a:bodyPr>
          <a:lstStyle/>
          <a:p>
            <a:pPr marL="285750" indent="-285750">
              <a:buFont typeface="Wingdings" pitchFamily="2" charset="2"/>
              <a:buChar char="Ø"/>
            </a:pPr>
            <a:r>
              <a:rPr lang="es-US" sz="2400" dirty="0" smtClean="0">
                <a:latin typeface="Arial" pitchFamily="34" charset="0"/>
                <a:cs typeface="Arial" pitchFamily="34" charset="0"/>
              </a:rPr>
              <a:t>Posibilita reducir, evitar la incertidumbre la espontaneidad y con ello:</a:t>
            </a:r>
          </a:p>
          <a:p>
            <a:pPr marL="285750" indent="-285750">
              <a:buFont typeface="Wingdings" pitchFamily="2" charset="2"/>
              <a:buChar char="§"/>
            </a:pPr>
            <a:r>
              <a:rPr lang="es-US" sz="2400" dirty="0" smtClean="0">
                <a:latin typeface="Arial" pitchFamily="34" charset="0"/>
                <a:cs typeface="Arial" pitchFamily="34" charset="0"/>
              </a:rPr>
              <a:t>Evitar las crisis económicas y reducir sus impactos provenientes de la economía mundial.</a:t>
            </a:r>
          </a:p>
          <a:p>
            <a:pPr marL="285750" indent="-285750">
              <a:buFont typeface="Wingdings" pitchFamily="2" charset="2"/>
              <a:buChar char="§"/>
            </a:pPr>
            <a:r>
              <a:rPr lang="es-US" sz="2400" dirty="0" smtClean="0">
                <a:latin typeface="Arial" pitchFamily="34" charset="0"/>
                <a:cs typeface="Arial" pitchFamily="34" charset="0"/>
              </a:rPr>
              <a:t>Permite el desarrollo y perfeccionamiento de la producción con la finalidad de dar cumplimiento a la LEF el socialismo.</a:t>
            </a:r>
          </a:p>
          <a:p>
            <a:pPr marL="285750" indent="-285750">
              <a:buFont typeface="Wingdings" pitchFamily="2" charset="2"/>
              <a:buChar char="Ø"/>
            </a:pPr>
            <a:r>
              <a:rPr lang="es-US" sz="2400" dirty="0" smtClean="0">
                <a:latin typeface="Arial" pitchFamily="34" charset="0"/>
                <a:cs typeface="Arial" pitchFamily="34" charset="0"/>
              </a:rPr>
              <a:t>Permite ahorrar recursos de todo tipo.</a:t>
            </a:r>
          </a:p>
          <a:p>
            <a:pPr marL="285750" indent="-285750">
              <a:buFont typeface="Wingdings" pitchFamily="2" charset="2"/>
              <a:buChar char="Ø"/>
            </a:pPr>
            <a:r>
              <a:rPr lang="es-US" sz="2400" dirty="0" smtClean="0">
                <a:latin typeface="Arial" pitchFamily="34" charset="0"/>
                <a:cs typeface="Arial" pitchFamily="34" charset="0"/>
              </a:rPr>
              <a:t>Balancear el desarrollo del país por ramas, sectores, esferas, territorios, necesarios para lograr el bienestar de todos los miembros de la sociedad.</a:t>
            </a:r>
            <a:endParaRPr lang="es-US" sz="2400" dirty="0">
              <a:latin typeface="Arial" pitchFamily="34" charset="0"/>
              <a:cs typeface="Arial" pitchFamily="34" charset="0"/>
            </a:endParaRPr>
          </a:p>
        </p:txBody>
      </p:sp>
    </p:spTree>
    <p:extLst>
      <p:ext uri="{BB962C8B-B14F-4D97-AF65-F5344CB8AC3E}">
        <p14:creationId xmlns:p14="http://schemas.microsoft.com/office/powerpoint/2010/main" val="23984421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7030A0"/>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1 CuadroTexto"/>
          <p:cNvSpPr txBox="1"/>
          <p:nvPr/>
        </p:nvSpPr>
        <p:spPr>
          <a:xfrm>
            <a:off x="899592" y="623590"/>
            <a:ext cx="7344816" cy="1077218"/>
          </a:xfrm>
          <a:prstGeom prst="rect">
            <a:avLst/>
          </a:prstGeom>
          <a:noFill/>
        </p:spPr>
        <p:txBody>
          <a:bodyPr wrap="square" rtlCol="0">
            <a:spAutoFit/>
          </a:bodyPr>
          <a:lstStyle/>
          <a:p>
            <a:r>
              <a:rPr lang="es-US" sz="3200" dirty="0" smtClean="0">
                <a:latin typeface="Arial" pitchFamily="34" charset="0"/>
                <a:cs typeface="Arial" pitchFamily="34" charset="0"/>
              </a:rPr>
              <a:t>  Limitaciones del desarrollo planificado durante la construcción del Socialismo.</a:t>
            </a:r>
            <a:endParaRPr lang="es-US" sz="3200" dirty="0">
              <a:latin typeface="Arial" pitchFamily="34" charset="0"/>
              <a:cs typeface="Arial" pitchFamily="34" charset="0"/>
            </a:endParaRPr>
          </a:p>
        </p:txBody>
      </p:sp>
      <p:sp>
        <p:nvSpPr>
          <p:cNvPr id="3" name="2 CuadroTexto"/>
          <p:cNvSpPr txBox="1"/>
          <p:nvPr/>
        </p:nvSpPr>
        <p:spPr>
          <a:xfrm>
            <a:off x="611560" y="1916832"/>
            <a:ext cx="7920880" cy="3816429"/>
          </a:xfrm>
          <a:prstGeom prst="rect">
            <a:avLst/>
          </a:prstGeom>
          <a:noFill/>
        </p:spPr>
        <p:txBody>
          <a:bodyPr wrap="square" rtlCol="0">
            <a:spAutoFit/>
          </a:bodyPr>
          <a:lstStyle/>
          <a:p>
            <a:pPr marL="285750" indent="-285750">
              <a:buFont typeface="Wingdings" pitchFamily="2" charset="2"/>
              <a:buChar char="ü"/>
            </a:pPr>
            <a:r>
              <a:rPr lang="es-US" sz="2800" dirty="0" smtClean="0">
                <a:latin typeface="Arial" pitchFamily="34" charset="0"/>
                <a:cs typeface="Arial" pitchFamily="34" charset="0"/>
              </a:rPr>
              <a:t>Insuficiente nivel de desarrollo de las fuerzas productivas – BTM .</a:t>
            </a:r>
          </a:p>
          <a:p>
            <a:pPr marL="285750" indent="-285750">
              <a:buFont typeface="Wingdings" pitchFamily="2" charset="2"/>
              <a:buChar char="ü"/>
            </a:pPr>
            <a:r>
              <a:rPr lang="es-US" sz="2800" dirty="0" smtClean="0">
                <a:latin typeface="Arial" pitchFamily="34" charset="0"/>
                <a:cs typeface="Arial" pitchFamily="34" charset="0"/>
              </a:rPr>
              <a:t>Heterogeneidad en la economía.</a:t>
            </a:r>
          </a:p>
          <a:p>
            <a:pPr marL="285750" indent="-285750">
              <a:buFont typeface="Wingdings" pitchFamily="2" charset="2"/>
              <a:buChar char="ü"/>
            </a:pPr>
            <a:r>
              <a:rPr lang="es-US" sz="2800" dirty="0" smtClean="0">
                <a:latin typeface="Arial" pitchFamily="34" charset="0"/>
                <a:cs typeface="Arial" pitchFamily="34" charset="0"/>
              </a:rPr>
              <a:t>Inmadurez de la relaciones de producción.</a:t>
            </a:r>
          </a:p>
          <a:p>
            <a:pPr marL="285750" indent="-285750">
              <a:buFont typeface="Wingdings" pitchFamily="2" charset="2"/>
              <a:buChar char="ü"/>
            </a:pPr>
            <a:r>
              <a:rPr lang="es-US" sz="2800" dirty="0" smtClean="0">
                <a:latin typeface="Arial" pitchFamily="34" charset="0"/>
                <a:cs typeface="Arial" pitchFamily="34" charset="0"/>
              </a:rPr>
              <a:t>Insuficiente calificación de la fuerza de trabajo.</a:t>
            </a:r>
          </a:p>
          <a:p>
            <a:pPr marL="285750" indent="-285750">
              <a:buFont typeface="Wingdings" pitchFamily="2" charset="2"/>
              <a:buChar char="ü"/>
            </a:pPr>
            <a:r>
              <a:rPr lang="es-US" sz="2800" dirty="0" smtClean="0">
                <a:latin typeface="Arial" pitchFamily="34" charset="0"/>
                <a:cs typeface="Arial" pitchFamily="34" charset="0"/>
              </a:rPr>
              <a:t>La existencia del mercado mundial y su repercusión el las economías de los países en construcción del socialismo.</a:t>
            </a:r>
          </a:p>
          <a:p>
            <a:pPr marL="285750" indent="-285750">
              <a:buFont typeface="Wingdings" pitchFamily="2" charset="2"/>
              <a:buChar char="ü"/>
            </a:pPr>
            <a:endParaRPr lang="es-US" dirty="0"/>
          </a:p>
        </p:txBody>
      </p:sp>
    </p:spTree>
    <p:extLst>
      <p:ext uri="{BB962C8B-B14F-4D97-AF65-F5344CB8AC3E}">
        <p14:creationId xmlns:p14="http://schemas.microsoft.com/office/powerpoint/2010/main" val="19718086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11560" y="836712"/>
            <a:ext cx="7776864" cy="4893647"/>
          </a:xfrm>
          <a:prstGeom prst="rect">
            <a:avLst/>
          </a:prstGeom>
          <a:noFill/>
        </p:spPr>
        <p:txBody>
          <a:bodyPr wrap="square" rtlCol="0">
            <a:spAutoFit/>
          </a:bodyPr>
          <a:lstStyle/>
          <a:p>
            <a:r>
              <a:rPr lang="es-US" sz="2400" smtClean="0">
                <a:latin typeface="Arial" pitchFamily="34" charset="0"/>
                <a:cs typeface="Arial" pitchFamily="34" charset="0"/>
              </a:rPr>
              <a:t>   En </a:t>
            </a:r>
            <a:r>
              <a:rPr lang="es-US" sz="2400" dirty="0" smtClean="0">
                <a:latin typeface="Arial" pitchFamily="34" charset="0"/>
                <a:cs typeface="Arial" pitchFamily="34" charset="0"/>
              </a:rPr>
              <a:t>el socialismo el desarrollo planificado se presenta como la ley del desarrollo planificado proporcional de la economía. Su esencia está en la posibilidad de establecer de forma consciente las proporciones en el desarrollo de las diversas ramas y esferas de la Economía Nacional.</a:t>
            </a:r>
          </a:p>
          <a:p>
            <a:r>
              <a:rPr lang="es-US" sz="2400" dirty="0">
                <a:latin typeface="Arial" pitchFamily="34" charset="0"/>
                <a:cs typeface="Arial" pitchFamily="34" charset="0"/>
              </a:rPr>
              <a:t> </a:t>
            </a:r>
            <a:r>
              <a:rPr lang="es-US" sz="2400" dirty="0" smtClean="0">
                <a:latin typeface="Arial" pitchFamily="34" charset="0"/>
                <a:cs typeface="Arial" pitchFamily="34" charset="0"/>
              </a:rPr>
              <a:t> Esto significa que la sociedad está en condiciones de organizar el trabajo, la producción y distribución de forma planificada entre las diversas ramas y esferas en correspondencia con las necesidades sociales. La sociedad está en condiciones de  planificar el volumen y la estructura de la producción social  de acuerdo a las necesidades.</a:t>
            </a:r>
            <a:endParaRPr lang="es-US" sz="2400" dirty="0">
              <a:latin typeface="Arial" pitchFamily="34" charset="0"/>
              <a:cs typeface="Arial" pitchFamily="34" charset="0"/>
            </a:endParaRPr>
          </a:p>
        </p:txBody>
      </p:sp>
    </p:spTree>
    <p:extLst>
      <p:ext uri="{BB962C8B-B14F-4D97-AF65-F5344CB8AC3E}">
        <p14:creationId xmlns:p14="http://schemas.microsoft.com/office/powerpoint/2010/main" val="32151012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B050"/>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1 CuadroTexto"/>
          <p:cNvSpPr txBox="1"/>
          <p:nvPr/>
        </p:nvSpPr>
        <p:spPr>
          <a:xfrm>
            <a:off x="467544" y="404664"/>
            <a:ext cx="8280920" cy="6278642"/>
          </a:xfrm>
          <a:prstGeom prst="rect">
            <a:avLst/>
          </a:prstGeom>
          <a:noFill/>
        </p:spPr>
        <p:txBody>
          <a:bodyPr wrap="square" rtlCol="0">
            <a:spAutoFit/>
          </a:bodyPr>
          <a:lstStyle/>
          <a:p>
            <a:r>
              <a:rPr lang="es-US" sz="2400" dirty="0" smtClean="0">
                <a:latin typeface="Arial" pitchFamily="34" charset="0"/>
                <a:cs typeface="Arial" pitchFamily="34" charset="0"/>
              </a:rPr>
              <a:t>  Necesidad del perfeccionamiento constante de la planificación.</a:t>
            </a:r>
          </a:p>
          <a:p>
            <a:r>
              <a:rPr lang="es-US" sz="2400" dirty="0" smtClean="0">
                <a:latin typeface="Arial" pitchFamily="34" charset="0"/>
                <a:cs typeface="Arial" pitchFamily="34" charset="0"/>
              </a:rPr>
              <a:t>  Algunos cambios  realizados en Cuba con este propósito:</a:t>
            </a:r>
          </a:p>
          <a:p>
            <a:pPr marL="285750" indent="-285750">
              <a:buFont typeface="Wingdings" pitchFamily="2" charset="2"/>
              <a:buChar char="ü"/>
            </a:pPr>
            <a:r>
              <a:rPr lang="es-US" sz="2400" dirty="0" smtClean="0">
                <a:latin typeface="Arial" pitchFamily="34" charset="0"/>
                <a:cs typeface="Arial" pitchFamily="34" charset="0"/>
              </a:rPr>
              <a:t>Desarrollar los balances económico financieros en lugar de los balances materiales.</a:t>
            </a:r>
          </a:p>
          <a:p>
            <a:pPr marL="285750" indent="-285750">
              <a:buFont typeface="Wingdings" pitchFamily="2" charset="2"/>
              <a:buChar char="ü"/>
            </a:pPr>
            <a:r>
              <a:rPr lang="es-US" sz="2400" dirty="0" smtClean="0">
                <a:latin typeface="Arial" pitchFamily="34" charset="0"/>
                <a:cs typeface="Arial" pitchFamily="34" charset="0"/>
              </a:rPr>
              <a:t>Posibilidad de que el plan cambie, más flexible.</a:t>
            </a:r>
          </a:p>
          <a:p>
            <a:pPr marL="285750" indent="-285750">
              <a:buFont typeface="Wingdings" pitchFamily="2" charset="2"/>
              <a:buChar char="ü"/>
            </a:pPr>
            <a:r>
              <a:rPr lang="es-US" sz="2400" dirty="0" smtClean="0">
                <a:latin typeface="Arial" pitchFamily="34" charset="0"/>
                <a:cs typeface="Arial" pitchFamily="34" charset="0"/>
              </a:rPr>
              <a:t>Se plantea que no deben utilizarse cifras cerradas al hacer los planes y no incluir todo en el plan, esto les resta eficiencia, no todo se puede planificar al detalle.</a:t>
            </a:r>
          </a:p>
          <a:p>
            <a:pPr marL="285750" indent="-285750">
              <a:buFont typeface="Wingdings" pitchFamily="2" charset="2"/>
              <a:buChar char="ü"/>
            </a:pPr>
            <a:r>
              <a:rPr lang="es-US" sz="2400" dirty="0" smtClean="0">
                <a:latin typeface="Arial" pitchFamily="34" charset="0"/>
                <a:cs typeface="Arial" pitchFamily="34" charset="0"/>
              </a:rPr>
              <a:t>Lograr gradualmente una mayor descentralización.</a:t>
            </a:r>
          </a:p>
          <a:p>
            <a:pPr marL="285750" indent="-285750">
              <a:buFont typeface="Wingdings" pitchFamily="2" charset="2"/>
              <a:buChar char="ü"/>
            </a:pPr>
            <a:r>
              <a:rPr lang="es-US" sz="2400" dirty="0" smtClean="0">
                <a:latin typeface="Arial" pitchFamily="34" charset="0"/>
                <a:cs typeface="Arial" pitchFamily="34" charset="0"/>
              </a:rPr>
              <a:t>Otorgar un mayor significado a la planificación territorial.</a:t>
            </a:r>
          </a:p>
          <a:p>
            <a:pPr marL="285750" indent="-285750">
              <a:buFont typeface="Wingdings" pitchFamily="2" charset="2"/>
              <a:buChar char="ü"/>
            </a:pPr>
            <a:r>
              <a:rPr lang="es-US" sz="2400" dirty="0" smtClean="0">
                <a:latin typeface="Arial" pitchFamily="34" charset="0"/>
                <a:cs typeface="Arial" pitchFamily="34" charset="0"/>
              </a:rPr>
              <a:t>Lograr una mayor participación de los trabajadores en la elaboración del plan. </a:t>
            </a:r>
          </a:p>
          <a:p>
            <a:pPr marL="285750" indent="-285750">
              <a:buFont typeface="Wingdings" pitchFamily="2" charset="2"/>
              <a:buChar char="ü"/>
            </a:pPr>
            <a:r>
              <a:rPr lang="es-US" sz="2400" dirty="0" smtClean="0">
                <a:latin typeface="Arial" pitchFamily="34" charset="0"/>
                <a:cs typeface="Arial" pitchFamily="34" charset="0"/>
              </a:rPr>
              <a:t>Carácter continuo de la planificación.</a:t>
            </a:r>
          </a:p>
          <a:p>
            <a:pPr marL="285750" indent="-285750">
              <a:buFont typeface="Wingdings" pitchFamily="2" charset="2"/>
              <a:buChar char="ü"/>
            </a:pPr>
            <a:r>
              <a:rPr lang="es-US" sz="2400" dirty="0" smtClean="0">
                <a:latin typeface="Arial" pitchFamily="34" charset="0"/>
                <a:cs typeface="Arial" pitchFamily="34" charset="0"/>
              </a:rPr>
              <a:t>Incorporar al plan otras formas de gestión y otros actores económicos. Libro de texto-pág.212-225.</a:t>
            </a:r>
          </a:p>
          <a:p>
            <a:endParaRPr lang="es-US" dirty="0"/>
          </a:p>
        </p:txBody>
      </p:sp>
    </p:spTree>
    <p:extLst>
      <p:ext uri="{BB962C8B-B14F-4D97-AF65-F5344CB8AC3E}">
        <p14:creationId xmlns:p14="http://schemas.microsoft.com/office/powerpoint/2010/main" val="15460428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39552" y="476672"/>
            <a:ext cx="8136904" cy="5539978"/>
          </a:xfrm>
          <a:prstGeom prst="rect">
            <a:avLst/>
          </a:prstGeom>
          <a:noFill/>
        </p:spPr>
        <p:txBody>
          <a:bodyPr wrap="square" rtlCol="0">
            <a:spAutoFit/>
          </a:bodyPr>
          <a:lstStyle/>
          <a:p>
            <a:r>
              <a:rPr lang="es-US" dirty="0" smtClean="0"/>
              <a:t>  </a:t>
            </a:r>
            <a:r>
              <a:rPr lang="es-US" sz="2400" dirty="0" smtClean="0">
                <a:latin typeface="Arial" pitchFamily="34" charset="0"/>
                <a:cs typeface="Arial" pitchFamily="34" charset="0"/>
              </a:rPr>
              <a:t>Hemos visto que la propiedad socialista condiciona el desarrollo planificado de la economía en la construcción del socialismo , sus ventajas, su alcance, la necesidad de su perfeccionamiento, etc.</a:t>
            </a:r>
          </a:p>
          <a:p>
            <a:endParaRPr lang="es-US" dirty="0" smtClean="0"/>
          </a:p>
          <a:p>
            <a:pPr marL="285750" indent="-285750">
              <a:buFont typeface="Wingdings" pitchFamily="2" charset="2"/>
              <a:buChar char="Ø"/>
            </a:pPr>
            <a:r>
              <a:rPr lang="es-US" dirty="0" smtClean="0"/>
              <a:t>  </a:t>
            </a:r>
            <a:r>
              <a:rPr lang="es-US" sz="2400" dirty="0" smtClean="0">
                <a:latin typeface="Arial" pitchFamily="34" charset="0"/>
                <a:cs typeface="Arial" pitchFamily="34" charset="0"/>
              </a:rPr>
              <a:t>El hecho de que la economía socilista se desarrolle planificadamnete, </a:t>
            </a:r>
            <a:r>
              <a:rPr lang="es-US" sz="2400" dirty="0" smtClean="0">
                <a:solidFill>
                  <a:srgbClr val="FF0000"/>
                </a:solidFill>
                <a:latin typeface="Arial" pitchFamily="34" charset="0"/>
                <a:cs typeface="Arial" pitchFamily="34" charset="0"/>
              </a:rPr>
              <a:t>¿significa que desaparecen las relaciones monetario – mercantiles como instrumento de regulación, que no son necesarias, que son obsoletas, caducas y que el plan lo resuelve todo?</a:t>
            </a:r>
          </a:p>
          <a:p>
            <a:pPr marL="342900" indent="-342900">
              <a:buFont typeface="Wingdings" pitchFamily="2" charset="2"/>
              <a:buChar char="Ø"/>
            </a:pPr>
            <a:r>
              <a:rPr lang="es-US" sz="2400" dirty="0">
                <a:solidFill>
                  <a:srgbClr val="FF0000"/>
                </a:solidFill>
                <a:latin typeface="Arial" pitchFamily="34" charset="0"/>
                <a:cs typeface="Arial" pitchFamily="34" charset="0"/>
              </a:rPr>
              <a:t> </a:t>
            </a:r>
            <a:r>
              <a:rPr lang="es-US" sz="2400" dirty="0" smtClean="0">
                <a:solidFill>
                  <a:srgbClr val="FF0000"/>
                </a:solidFill>
                <a:latin typeface="Arial" pitchFamily="34" charset="0"/>
                <a:cs typeface="Arial" pitchFamily="34" charset="0"/>
              </a:rPr>
              <a:t>Polémica en torno a la existencia de las RMM en el socialismo, sobre su papel en la nueva sociedad en construcción. </a:t>
            </a:r>
          </a:p>
          <a:p>
            <a:pPr marL="342900" indent="-342900">
              <a:buFont typeface="Wingdings" pitchFamily="2" charset="2"/>
              <a:buChar char="Ø"/>
            </a:pPr>
            <a:r>
              <a:rPr lang="es-US" sz="2400" dirty="0">
                <a:solidFill>
                  <a:srgbClr val="FF0000"/>
                </a:solidFill>
                <a:latin typeface="Arial" pitchFamily="34" charset="0"/>
                <a:cs typeface="Arial" pitchFamily="34" charset="0"/>
              </a:rPr>
              <a:t> </a:t>
            </a:r>
            <a:r>
              <a:rPr lang="es-US" sz="2400" dirty="0" smtClean="0">
                <a:solidFill>
                  <a:srgbClr val="FF0000"/>
                </a:solidFill>
                <a:latin typeface="Arial" pitchFamily="34" charset="0"/>
                <a:cs typeface="Arial" pitchFamily="34" charset="0"/>
              </a:rPr>
              <a:t> Posición de los clásicos del marxismo. Lenin y sus concepciones con la NEP.</a:t>
            </a:r>
            <a:endParaRPr lang="es-US" sz="2400"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25972760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B050"/>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3" name="2 CuadroTexto"/>
          <p:cNvSpPr txBox="1"/>
          <p:nvPr/>
        </p:nvSpPr>
        <p:spPr>
          <a:xfrm>
            <a:off x="611560" y="764704"/>
            <a:ext cx="7920880" cy="2062103"/>
          </a:xfrm>
          <a:prstGeom prst="rect">
            <a:avLst/>
          </a:prstGeom>
          <a:blipFill>
            <a:blip r:embed="rId2"/>
            <a:tile tx="0" ty="0" sx="100000" sy="100000" flip="none" algn="tl"/>
          </a:blipFill>
        </p:spPr>
        <p:txBody>
          <a:bodyPr wrap="square" rtlCol="0">
            <a:spAutoFit/>
          </a:bodyPr>
          <a:lstStyle/>
          <a:p>
            <a:r>
              <a:rPr lang="es-US" sz="3200" dirty="0" smtClean="0">
                <a:solidFill>
                  <a:srgbClr val="FF0000"/>
                </a:solidFill>
                <a:latin typeface="Arial" pitchFamily="34" charset="0"/>
                <a:cs typeface="Arial" pitchFamily="34" charset="0"/>
              </a:rPr>
              <a:t>Conferencia: La regulación de la economía en la transición del capitalismo al socialismo: El desarrollo planificado y las relaciones monetario - mercantiles.</a:t>
            </a:r>
            <a:endParaRPr lang="es-US" sz="3200" dirty="0">
              <a:solidFill>
                <a:srgbClr val="FF0000"/>
              </a:solidFill>
              <a:latin typeface="Arial" pitchFamily="34" charset="0"/>
              <a:cs typeface="Arial" pitchFamily="34" charset="0"/>
            </a:endParaRPr>
          </a:p>
        </p:txBody>
      </p:sp>
      <p:sp>
        <p:nvSpPr>
          <p:cNvPr id="4" name="3 CuadroTexto"/>
          <p:cNvSpPr txBox="1"/>
          <p:nvPr/>
        </p:nvSpPr>
        <p:spPr>
          <a:xfrm>
            <a:off x="611560" y="3140968"/>
            <a:ext cx="7920880" cy="2246769"/>
          </a:xfrm>
          <a:prstGeom prst="rect">
            <a:avLst/>
          </a:prstGeom>
          <a:blipFill>
            <a:blip r:embed="rId3"/>
            <a:tile tx="0" ty="0" sx="100000" sy="100000" flip="none" algn="tl"/>
          </a:blipFill>
        </p:spPr>
        <p:txBody>
          <a:bodyPr wrap="square" rtlCol="0">
            <a:spAutoFit/>
          </a:bodyPr>
          <a:lstStyle/>
          <a:p>
            <a:r>
              <a:rPr lang="es-US" sz="2800" dirty="0" smtClean="0">
                <a:solidFill>
                  <a:srgbClr val="002060"/>
                </a:solidFill>
                <a:latin typeface="Arial" pitchFamily="34" charset="0"/>
                <a:cs typeface="Arial" pitchFamily="34" charset="0"/>
              </a:rPr>
              <a:t>Objetivo: Explicar el significado de la regulación planificada de la economía y  la necesidad de utilización de las relaciones monetario -mercantiles con la finalidad de impulsar el desarrollo económico del país.</a:t>
            </a:r>
            <a:endParaRPr lang="es-US" sz="2800" dirty="0">
              <a:solidFill>
                <a:srgbClr val="002060"/>
              </a:solidFill>
              <a:latin typeface="Arial" pitchFamily="34" charset="0"/>
              <a:cs typeface="Arial" pitchFamily="34" charset="0"/>
            </a:endParaRPr>
          </a:p>
        </p:txBody>
      </p:sp>
    </p:spTree>
    <p:extLst>
      <p:ext uri="{BB962C8B-B14F-4D97-AF65-F5344CB8AC3E}">
        <p14:creationId xmlns:p14="http://schemas.microsoft.com/office/powerpoint/2010/main" val="10547741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tx2"/>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1 CuadroTexto"/>
          <p:cNvSpPr txBox="1"/>
          <p:nvPr/>
        </p:nvSpPr>
        <p:spPr>
          <a:xfrm>
            <a:off x="539552" y="476672"/>
            <a:ext cx="7920880" cy="5632311"/>
          </a:xfrm>
          <a:prstGeom prst="rect">
            <a:avLst/>
          </a:prstGeom>
          <a:noFill/>
        </p:spPr>
        <p:txBody>
          <a:bodyPr wrap="square" rtlCol="0">
            <a:spAutoFit/>
          </a:bodyPr>
          <a:lstStyle/>
          <a:p>
            <a:r>
              <a:rPr lang="es-US" sz="2400" dirty="0" smtClean="0">
                <a:latin typeface="Arial" pitchFamily="34" charset="0"/>
                <a:cs typeface="Arial" pitchFamily="34" charset="0"/>
              </a:rPr>
              <a:t>  </a:t>
            </a:r>
            <a:r>
              <a:rPr lang="es-US" sz="2400" dirty="0" smtClean="0">
                <a:solidFill>
                  <a:schemeClr val="bg1"/>
                </a:solidFill>
                <a:latin typeface="Arial" pitchFamily="34" charset="0"/>
                <a:cs typeface="Arial" pitchFamily="34" charset="0"/>
              </a:rPr>
              <a:t>Es pertinente no identificar  a las RMM con el capitalismo, aunque en este sistema alcancen carácter universal. Estas existen mucho antes del capitalismo.</a:t>
            </a:r>
          </a:p>
          <a:p>
            <a:r>
              <a:rPr lang="es-US" sz="2400" dirty="0" smtClean="0">
                <a:solidFill>
                  <a:srgbClr val="0070C0"/>
                </a:solidFill>
                <a:latin typeface="Arial" pitchFamily="34" charset="0"/>
                <a:cs typeface="Arial" pitchFamily="34" charset="0"/>
              </a:rPr>
              <a:t>  Estas continúan existiendo después del derrocamiento del capitalismo, como lo ha demostrado la experiencia de la construcción del socialismo</a:t>
            </a:r>
            <a:r>
              <a:rPr lang="es-US" sz="2400" dirty="0" smtClean="0">
                <a:solidFill>
                  <a:srgbClr val="0070C0"/>
                </a:solidFill>
              </a:rPr>
              <a:t>.</a:t>
            </a:r>
          </a:p>
          <a:p>
            <a:r>
              <a:rPr lang="es-US" dirty="0"/>
              <a:t> </a:t>
            </a:r>
            <a:r>
              <a:rPr lang="es-US" dirty="0" smtClean="0"/>
              <a:t>  </a:t>
            </a:r>
            <a:r>
              <a:rPr lang="es-US" sz="2400" dirty="0" smtClean="0">
                <a:latin typeface="Arial" pitchFamily="34" charset="0"/>
                <a:cs typeface="Arial" pitchFamily="34" charset="0"/>
              </a:rPr>
              <a:t>Estas relaciones </a:t>
            </a:r>
            <a:r>
              <a:rPr lang="es-US" sz="2400" dirty="0" smtClean="0">
                <a:solidFill>
                  <a:srgbClr val="FF0000"/>
                </a:solidFill>
                <a:latin typeface="Arial" pitchFamily="34" charset="0"/>
                <a:cs typeface="Arial" pitchFamily="34" charset="0"/>
              </a:rPr>
              <a:t>no son las que determinan el contenido socioeconómico de una sociedad</a:t>
            </a:r>
            <a:r>
              <a:rPr lang="es-US" sz="2400" dirty="0" smtClean="0">
                <a:latin typeface="Arial" pitchFamily="34" charset="0"/>
                <a:cs typeface="Arial" pitchFamily="34" charset="0"/>
              </a:rPr>
              <a:t>, </a:t>
            </a:r>
            <a:r>
              <a:rPr lang="es-US" sz="2400" dirty="0" smtClean="0">
                <a:solidFill>
                  <a:srgbClr val="0070C0"/>
                </a:solidFill>
                <a:latin typeface="Arial" pitchFamily="34" charset="0"/>
                <a:cs typeface="Arial" pitchFamily="34" charset="0"/>
              </a:rPr>
              <a:t>sino las Relaciones de Producción dominantes </a:t>
            </a:r>
            <a:r>
              <a:rPr lang="es-US" sz="2400" dirty="0" smtClean="0">
                <a:latin typeface="Arial" pitchFamily="34" charset="0"/>
                <a:cs typeface="Arial" pitchFamily="34" charset="0"/>
              </a:rPr>
              <a:t>y no al revés, por lo que las relaciones mercantiles adquieren rasgos específicos en cada sociedad.</a:t>
            </a:r>
          </a:p>
          <a:p>
            <a:r>
              <a:rPr lang="es-US" sz="2400" dirty="0">
                <a:latin typeface="Arial" pitchFamily="34" charset="0"/>
                <a:cs typeface="Arial" pitchFamily="34" charset="0"/>
              </a:rPr>
              <a:t> </a:t>
            </a:r>
            <a:r>
              <a:rPr lang="es-US" sz="2400" dirty="0" smtClean="0">
                <a:latin typeface="Arial" pitchFamily="34" charset="0"/>
                <a:cs typeface="Arial" pitchFamily="34" charset="0"/>
              </a:rPr>
              <a:t> Ante la diversidad de opiniones sobre su existencia y su lugar en la economía socialista, lo adecuado es no eliminar estos criterios, sino demostrar la necesidad de su existencia (causas)en las nuevas condiciones.</a:t>
            </a:r>
            <a:endParaRPr lang="es-US" sz="2400" dirty="0">
              <a:latin typeface="Arial" pitchFamily="34" charset="0"/>
              <a:cs typeface="Arial" pitchFamily="34" charset="0"/>
            </a:endParaRPr>
          </a:p>
        </p:txBody>
      </p:sp>
    </p:spTree>
    <p:extLst>
      <p:ext uri="{BB962C8B-B14F-4D97-AF65-F5344CB8AC3E}">
        <p14:creationId xmlns:p14="http://schemas.microsoft.com/office/powerpoint/2010/main" val="14948073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116632"/>
            <a:ext cx="8229600" cy="1143000"/>
          </a:xfrm>
        </p:spPr>
        <p:txBody>
          <a:bodyPr>
            <a:normAutofit/>
          </a:bodyPr>
          <a:lstStyle/>
          <a:p>
            <a:r>
              <a:rPr lang="es-US" sz="2800" dirty="0" smtClean="0">
                <a:latin typeface="Arial" pitchFamily="34" charset="0"/>
                <a:cs typeface="Arial" pitchFamily="34" charset="0"/>
              </a:rPr>
              <a:t>Necesidad de la relaciones monetario-mercantiles en el socialismo – causas</a:t>
            </a:r>
            <a:r>
              <a:rPr lang="es-US" sz="2800" dirty="0" smtClean="0"/>
              <a:t>.</a:t>
            </a:r>
            <a:endParaRPr lang="es-US" sz="2800" dirty="0"/>
          </a:p>
        </p:txBody>
      </p:sp>
      <p:sp>
        <p:nvSpPr>
          <p:cNvPr id="3" name="2 Marcador de contenido"/>
          <p:cNvSpPr>
            <a:spLocks noGrp="1"/>
          </p:cNvSpPr>
          <p:nvPr>
            <p:ph idx="1"/>
          </p:nvPr>
        </p:nvSpPr>
        <p:spPr>
          <a:xfrm>
            <a:off x="107504" y="1124744"/>
            <a:ext cx="8856984" cy="5328592"/>
          </a:xfrm>
          <a:blipFill>
            <a:blip r:embed="rId2"/>
            <a:tile tx="0" ty="0" sx="100000" sy="100000" flip="none" algn="tl"/>
          </a:blipFill>
        </p:spPr>
        <p:txBody>
          <a:bodyPr>
            <a:noAutofit/>
          </a:bodyPr>
          <a:lstStyle/>
          <a:p>
            <a:r>
              <a:rPr lang="es-US" sz="2400" dirty="0" smtClean="0">
                <a:latin typeface="Arial" pitchFamily="34" charset="0"/>
                <a:cs typeface="Arial" pitchFamily="34" charset="0"/>
              </a:rPr>
              <a:t>La causa fundamental en el sector socialista es el </a:t>
            </a:r>
            <a:r>
              <a:rPr lang="es-US" sz="2400" dirty="0" smtClean="0">
                <a:solidFill>
                  <a:srgbClr val="FF0000"/>
                </a:solidFill>
                <a:latin typeface="Arial" pitchFamily="34" charset="0"/>
                <a:cs typeface="Arial" pitchFamily="34" charset="0"/>
              </a:rPr>
              <a:t>aislamiento económico de los productores </a:t>
            </a:r>
            <a:r>
              <a:rPr lang="es-US" sz="2400" dirty="0" smtClean="0">
                <a:latin typeface="Arial" pitchFamily="34" charset="0"/>
                <a:cs typeface="Arial" pitchFamily="34" charset="0"/>
              </a:rPr>
              <a:t>– aunque las empresas son propiedad estatal, constituyen sujetos económicos diferentes, con intereses específicos, cuyo reconocimiento requiere la medición y el control de los gastos de trabajo, lo cual solo es posible en forma de valor. Otras causas:</a:t>
            </a:r>
          </a:p>
          <a:p>
            <a:r>
              <a:rPr lang="es-US" sz="2400" dirty="0" smtClean="0">
                <a:latin typeface="Arial" pitchFamily="34" charset="0"/>
                <a:cs typeface="Arial" pitchFamily="34" charset="0"/>
              </a:rPr>
              <a:t>La necesidad de relacionar el sector socialista con los otros tipos de economía y formas de gestión– heterogeneidad.</a:t>
            </a:r>
          </a:p>
          <a:p>
            <a:r>
              <a:rPr lang="es-US" sz="2400" dirty="0" smtClean="0">
                <a:latin typeface="Arial" pitchFamily="34" charset="0"/>
                <a:cs typeface="Arial" pitchFamily="34" charset="0"/>
              </a:rPr>
              <a:t>Necesidad de emplear el comercio para distribuir de forma adecuada los bienes de consumo.</a:t>
            </a:r>
          </a:p>
          <a:p>
            <a:r>
              <a:rPr lang="es-US" sz="2400" dirty="0" smtClean="0">
                <a:latin typeface="Arial" pitchFamily="34" charset="0"/>
                <a:cs typeface="Arial" pitchFamily="34" charset="0"/>
              </a:rPr>
              <a:t>El comercio exterior, y no olvidar que ser mantiene la base general de toda producción mercantil – la DST.</a:t>
            </a:r>
            <a:endParaRPr lang="es-US" sz="2400" dirty="0">
              <a:latin typeface="Arial" pitchFamily="34" charset="0"/>
              <a:cs typeface="Arial" pitchFamily="34" charset="0"/>
            </a:endParaRPr>
          </a:p>
        </p:txBody>
      </p:sp>
    </p:spTree>
    <p:extLst>
      <p:ext uri="{BB962C8B-B14F-4D97-AF65-F5344CB8AC3E}">
        <p14:creationId xmlns:p14="http://schemas.microsoft.com/office/powerpoint/2010/main" val="36675331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US" sz="3200" dirty="0" smtClean="0">
                <a:latin typeface="Arial" pitchFamily="34" charset="0"/>
                <a:cs typeface="Arial" pitchFamily="34" charset="0"/>
              </a:rPr>
              <a:t>Las Relaciones monetario mercantiles  en la construcción del socialismo – su utilidad.</a:t>
            </a:r>
            <a:endParaRPr lang="es-US" sz="3200" dirty="0">
              <a:latin typeface="Arial" pitchFamily="34" charset="0"/>
              <a:cs typeface="Arial" pitchFamily="34" charset="0"/>
            </a:endParaRPr>
          </a:p>
        </p:txBody>
      </p:sp>
      <p:sp>
        <p:nvSpPr>
          <p:cNvPr id="3" name="2 Marcador de contenido"/>
          <p:cNvSpPr>
            <a:spLocks noGrp="1"/>
          </p:cNvSpPr>
          <p:nvPr>
            <p:ph idx="1"/>
          </p:nvPr>
        </p:nvSpPr>
        <p:spPr>
          <a:xfrm>
            <a:off x="467544" y="1484784"/>
            <a:ext cx="8229600" cy="4525963"/>
          </a:xfrm>
          <a:gradFill>
            <a:gsLst>
              <a:gs pos="0">
                <a:srgbClr val="7030A0"/>
              </a:gs>
              <a:gs pos="50000">
                <a:schemeClr val="accent1">
                  <a:tint val="44500"/>
                  <a:satMod val="160000"/>
                </a:schemeClr>
              </a:gs>
              <a:gs pos="100000">
                <a:schemeClr val="accent1">
                  <a:tint val="23500"/>
                  <a:satMod val="160000"/>
                </a:schemeClr>
              </a:gs>
            </a:gsLst>
            <a:lin ang="5400000" scaled="0"/>
          </a:gradFill>
        </p:spPr>
        <p:txBody>
          <a:bodyPr>
            <a:normAutofit fontScale="85000" lnSpcReduction="20000"/>
          </a:bodyPr>
          <a:lstStyle/>
          <a:p>
            <a:r>
              <a:rPr lang="es-US" sz="2800" dirty="0" smtClean="0">
                <a:latin typeface="Arial" pitchFamily="34" charset="0"/>
                <a:cs typeface="Arial" pitchFamily="34" charset="0"/>
              </a:rPr>
              <a:t>Su contribución a la determinación de los gastos de trabajo – determinación de los GTSN.</a:t>
            </a:r>
          </a:p>
          <a:p>
            <a:r>
              <a:rPr lang="es-US" sz="2800" dirty="0" smtClean="0">
                <a:latin typeface="Arial" pitchFamily="34" charset="0"/>
                <a:cs typeface="Arial" pitchFamily="34" charset="0"/>
              </a:rPr>
              <a:t>Son un instrumento de control y contabilidad (en forma de valor), muy necesarios para la planificación.</a:t>
            </a:r>
          </a:p>
          <a:p>
            <a:r>
              <a:rPr lang="es-US" sz="2800" dirty="0" smtClean="0">
                <a:latin typeface="Arial" pitchFamily="34" charset="0"/>
                <a:cs typeface="Arial" pitchFamily="34" charset="0"/>
              </a:rPr>
              <a:t>Como un instrumento de distribución de recursos a la economía.</a:t>
            </a:r>
          </a:p>
          <a:p>
            <a:r>
              <a:rPr lang="es-US" sz="2800" dirty="0" smtClean="0">
                <a:latin typeface="Arial" pitchFamily="34" charset="0"/>
                <a:cs typeface="Arial" pitchFamily="34" charset="0"/>
              </a:rPr>
              <a:t>Son un medio de estimulación y deben contribuir a la satisfacción de las necesidades económicas y sociales de acuerdo a lo planificado.</a:t>
            </a:r>
          </a:p>
          <a:p>
            <a:r>
              <a:rPr lang="es-US" sz="2800" dirty="0" smtClean="0">
                <a:latin typeface="Arial" pitchFamily="34" charset="0"/>
                <a:cs typeface="Arial" pitchFamily="34" charset="0"/>
              </a:rPr>
              <a:t>Su carácter contradictorio con relación al plan (desarrollo planificado), pero pueden utilizarse como un instrumento para lograr estimular la producción de bienes y servicios para la sociedad- pleca  anterior.</a:t>
            </a:r>
          </a:p>
          <a:p>
            <a:endParaRPr lang="es-US" dirty="0"/>
          </a:p>
        </p:txBody>
      </p:sp>
    </p:spTree>
    <p:extLst>
      <p:ext uri="{BB962C8B-B14F-4D97-AF65-F5344CB8AC3E}">
        <p14:creationId xmlns:p14="http://schemas.microsoft.com/office/powerpoint/2010/main" val="26721924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8229600" cy="1143000"/>
          </a:xfrm>
          <a:gradFill>
            <a:gsLst>
              <a:gs pos="0">
                <a:srgbClr val="7030A0"/>
              </a:gs>
              <a:gs pos="50000">
                <a:schemeClr val="accent1">
                  <a:tint val="44500"/>
                  <a:satMod val="160000"/>
                </a:schemeClr>
              </a:gs>
              <a:gs pos="100000">
                <a:schemeClr val="accent1">
                  <a:tint val="23500"/>
                  <a:satMod val="160000"/>
                </a:schemeClr>
              </a:gs>
            </a:gsLst>
            <a:lin ang="5400000" scaled="0"/>
          </a:gradFill>
        </p:spPr>
        <p:txBody>
          <a:bodyPr>
            <a:noAutofit/>
          </a:bodyPr>
          <a:lstStyle/>
          <a:p>
            <a:r>
              <a:rPr lang="es-US" sz="3600" dirty="0" smtClean="0">
                <a:latin typeface="Arial" pitchFamily="34" charset="0"/>
                <a:cs typeface="Arial" pitchFamily="34" charset="0"/>
              </a:rPr>
              <a:t>Nuevo contenido de las RMM en el socialismo.</a:t>
            </a:r>
            <a:endParaRPr lang="es-US" sz="3600" dirty="0">
              <a:latin typeface="Arial" pitchFamily="34" charset="0"/>
              <a:cs typeface="Arial" pitchFamily="34" charset="0"/>
            </a:endParaRPr>
          </a:p>
        </p:txBody>
      </p:sp>
      <p:sp>
        <p:nvSpPr>
          <p:cNvPr id="3" name="2 Marcador de contenido"/>
          <p:cNvSpPr>
            <a:spLocks noGrp="1"/>
          </p:cNvSpPr>
          <p:nvPr>
            <p:ph idx="1"/>
          </p:nvPr>
        </p:nvSpPr>
        <p:spPr>
          <a:gradFill>
            <a:gsLst>
              <a:gs pos="0">
                <a:srgbClr val="00B050"/>
              </a:gs>
              <a:gs pos="50000">
                <a:schemeClr val="accent1">
                  <a:tint val="44500"/>
                  <a:satMod val="160000"/>
                </a:schemeClr>
              </a:gs>
              <a:gs pos="100000">
                <a:schemeClr val="accent1">
                  <a:tint val="23500"/>
                  <a:satMod val="160000"/>
                </a:schemeClr>
              </a:gs>
            </a:gsLst>
            <a:lin ang="5400000" scaled="0"/>
          </a:gradFill>
        </p:spPr>
        <p:txBody>
          <a:bodyPr>
            <a:normAutofit fontScale="92500" lnSpcReduction="10000"/>
          </a:bodyPr>
          <a:lstStyle/>
          <a:p>
            <a:r>
              <a:rPr lang="es-US" dirty="0" smtClean="0"/>
              <a:t>No son el regulador principal de la economía socialista. Son reguladas por el resto de las leyes del Socialismo – desarrollo planificado.</a:t>
            </a:r>
          </a:p>
          <a:p>
            <a:r>
              <a:rPr lang="es-US" dirty="0" smtClean="0"/>
              <a:t>No tienen carácter universal.</a:t>
            </a:r>
          </a:p>
          <a:p>
            <a:r>
              <a:rPr lang="es-US" dirty="0" smtClean="0"/>
              <a:t>Sus leyes no ejercen el papel rector de la vida económica y social, y se limitan a los espacios de su actuación. Conceptualización del Modelo Econ….pág.8.</a:t>
            </a:r>
          </a:p>
          <a:p>
            <a:r>
              <a:rPr lang="es-US" dirty="0" smtClean="0"/>
              <a:t>Actuación de la ley del valor y sus funciones en el socialismo.</a:t>
            </a:r>
            <a:endParaRPr lang="es-US" dirty="0"/>
          </a:p>
        </p:txBody>
      </p:sp>
    </p:spTree>
    <p:extLst>
      <p:ext uri="{BB962C8B-B14F-4D97-AF65-F5344CB8AC3E}">
        <p14:creationId xmlns:p14="http://schemas.microsoft.com/office/powerpoint/2010/main" val="37238233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48680"/>
            <a:ext cx="8229600" cy="868958"/>
          </a:xfrm>
        </p:spPr>
        <p:txBody>
          <a:bodyPr>
            <a:noAutofit/>
          </a:bodyPr>
          <a:lstStyle/>
          <a:p>
            <a:r>
              <a:rPr lang="es-US" sz="2800" dirty="0" smtClean="0">
                <a:latin typeface="Arial" pitchFamily="34" charset="0"/>
                <a:cs typeface="Arial" pitchFamily="34" charset="0"/>
              </a:rPr>
              <a:t>   Las relaciones de mercado dentro del sistema de dirección planificada de la Economía según la Conceptualización del modelo Econ y Social…</a:t>
            </a:r>
            <a:endParaRPr lang="es-US" sz="2800" dirty="0">
              <a:latin typeface="Arial" pitchFamily="34" charset="0"/>
              <a:cs typeface="Arial" pitchFamily="34" charset="0"/>
            </a:endParaRPr>
          </a:p>
        </p:txBody>
      </p:sp>
      <p:sp>
        <p:nvSpPr>
          <p:cNvPr id="3" name="2 Marcador de contenido"/>
          <p:cNvSpPr>
            <a:spLocks noGrp="1"/>
          </p:cNvSpPr>
          <p:nvPr>
            <p:ph idx="1"/>
          </p:nvPr>
        </p:nvSpPr>
        <p:spPr>
          <a:xfrm>
            <a:off x="467544" y="1772816"/>
            <a:ext cx="8229600" cy="4525963"/>
          </a:xfrm>
          <a:gradFill>
            <a:gsLst>
              <a:gs pos="0">
                <a:schemeClr val="accent6"/>
              </a:gs>
              <a:gs pos="50000">
                <a:schemeClr val="accent1">
                  <a:tint val="44500"/>
                  <a:satMod val="160000"/>
                </a:schemeClr>
              </a:gs>
              <a:gs pos="100000">
                <a:schemeClr val="accent1">
                  <a:tint val="23500"/>
                  <a:satMod val="160000"/>
                </a:schemeClr>
              </a:gs>
            </a:gsLst>
            <a:lin ang="5400000" scaled="0"/>
          </a:gradFill>
        </p:spPr>
        <p:txBody>
          <a:bodyPr>
            <a:normAutofit/>
          </a:bodyPr>
          <a:lstStyle/>
          <a:p>
            <a:r>
              <a:rPr lang="es-US" sz="2400" dirty="0" smtClean="0">
                <a:latin typeface="Arial" pitchFamily="34" charset="0"/>
                <a:cs typeface="Arial" pitchFamily="34" charset="0"/>
              </a:rPr>
              <a:t>El sistema de dirección planificado del desarrollo económico y social tiene en cuenta la vigencia de las relaciones de mercado y regula el accionar de ellas en función del desarrollo socialista, contribuyendo a facilitar de modo más eficiente y efectivo, el acceso a los actores económicos de las diferente formas de propiedad y gestión a los insumos y a los mercados de sus producciones y servicios, en función de cuyas demandas deben optimizar oportunamente en surtido y calidad. «Conceptualización del Modelo Econ. y Social Cubano de Desarrollo Socialista». Pág.8</a:t>
            </a:r>
            <a:endParaRPr lang="es-US" sz="2400" dirty="0">
              <a:latin typeface="Arial" pitchFamily="34" charset="0"/>
              <a:cs typeface="Arial" pitchFamily="34" charset="0"/>
            </a:endParaRPr>
          </a:p>
        </p:txBody>
      </p:sp>
    </p:spTree>
    <p:extLst>
      <p:ext uri="{BB962C8B-B14F-4D97-AF65-F5344CB8AC3E}">
        <p14:creationId xmlns:p14="http://schemas.microsoft.com/office/powerpoint/2010/main" val="26515608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S" smtClean="0"/>
              <a:t>Experiencias internacionales sobre el uso de las RMM en el Socialismo.</a:t>
            </a:r>
            <a:endParaRPr lang="es-US" dirty="0"/>
          </a:p>
        </p:txBody>
      </p:sp>
      <p:sp>
        <p:nvSpPr>
          <p:cNvPr id="5" name="4 Marcador de contenido"/>
          <p:cNvSpPr>
            <a:spLocks noGrp="1"/>
          </p:cNvSpPr>
          <p:nvPr>
            <p:ph idx="1"/>
          </p:nvPr>
        </p:nvSpPr>
        <p:spPr>
          <a:gradFill>
            <a:gsLst>
              <a:gs pos="0">
                <a:srgbClr val="00B050"/>
              </a:gs>
              <a:gs pos="50000">
                <a:schemeClr val="accent1">
                  <a:tint val="44500"/>
                  <a:satMod val="160000"/>
                </a:schemeClr>
              </a:gs>
              <a:gs pos="100000">
                <a:schemeClr val="accent1">
                  <a:tint val="23500"/>
                  <a:satMod val="160000"/>
                </a:schemeClr>
              </a:gs>
            </a:gsLst>
            <a:lin ang="5400000" scaled="0"/>
          </a:gradFill>
        </p:spPr>
        <p:txBody>
          <a:bodyPr>
            <a:normAutofit/>
          </a:bodyPr>
          <a:lstStyle/>
          <a:p>
            <a:r>
              <a:rPr lang="es-US" sz="2400" dirty="0" smtClean="0">
                <a:latin typeface="Arial" pitchFamily="34" charset="0"/>
                <a:cs typeface="Arial" pitchFamily="34" charset="0"/>
              </a:rPr>
              <a:t>En algunos casos se acepta su funcionamiento con los límites fijados, las leyes del mercado, ante sus efectos nocivos, ha predominado la tendencia a su supresión, o sea, a su regulación administrativa.</a:t>
            </a:r>
          </a:p>
          <a:p>
            <a:r>
              <a:rPr lang="es-US" sz="2400" dirty="0" smtClean="0">
                <a:latin typeface="Arial" pitchFamily="34" charset="0"/>
                <a:cs typeface="Arial" pitchFamily="34" charset="0"/>
              </a:rPr>
              <a:t>Su penalización no elimina las condiciones que dieron lugar a su existencia, por lo que de persistir prácticas regulatorias de índole administrativo, lo que ocurre es que pasan a funcionar en la economía sumergida, al margen de toda regulación.</a:t>
            </a:r>
          </a:p>
          <a:p>
            <a:r>
              <a:rPr lang="es-US" sz="2400" dirty="0" smtClean="0">
                <a:latin typeface="Arial" pitchFamily="34" charset="0"/>
                <a:cs typeface="Arial" pitchFamily="34" charset="0"/>
              </a:rPr>
              <a:t>Con las reformas producidas a partir de los años 80 se está haciendo </a:t>
            </a:r>
            <a:r>
              <a:rPr lang="es-US" sz="2400" smtClean="0">
                <a:latin typeface="Arial" pitchFamily="34" charset="0"/>
                <a:cs typeface="Arial" pitchFamily="34" charset="0"/>
              </a:rPr>
              <a:t>un uso </a:t>
            </a:r>
            <a:r>
              <a:rPr lang="es-US" sz="2400" dirty="0" smtClean="0">
                <a:latin typeface="Arial" pitchFamily="34" charset="0"/>
                <a:cs typeface="Arial" pitchFamily="34" charset="0"/>
              </a:rPr>
              <a:t>creciente de estas relaciones</a:t>
            </a:r>
            <a:endParaRPr lang="es-US" sz="2400" dirty="0">
              <a:latin typeface="Arial" pitchFamily="34" charset="0"/>
              <a:cs typeface="Arial" pitchFamily="34" charset="0"/>
            </a:endParaRPr>
          </a:p>
        </p:txBody>
      </p:sp>
    </p:spTree>
    <p:extLst>
      <p:ext uri="{BB962C8B-B14F-4D97-AF65-F5344CB8AC3E}">
        <p14:creationId xmlns:p14="http://schemas.microsoft.com/office/powerpoint/2010/main" val="15882079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37739" y="476672"/>
            <a:ext cx="8424936" cy="5478423"/>
          </a:xfrm>
          <a:prstGeom prst="rect">
            <a:avLst/>
          </a:prstGeom>
          <a:noFill/>
        </p:spPr>
        <p:txBody>
          <a:bodyPr wrap="square" rtlCol="0">
            <a:spAutoFit/>
          </a:bodyPr>
          <a:lstStyle/>
          <a:p>
            <a:pPr algn="ctr"/>
            <a:r>
              <a:rPr lang="es-US" sz="3600" dirty="0" smtClean="0">
                <a:latin typeface="Arial" pitchFamily="34" charset="0"/>
                <a:cs typeface="Arial" pitchFamily="34" charset="0"/>
              </a:rPr>
              <a:t>Bibliografía.</a:t>
            </a:r>
          </a:p>
          <a:p>
            <a:endParaRPr lang="es-US" dirty="0"/>
          </a:p>
          <a:p>
            <a:pPr marL="285750" indent="-285750">
              <a:buFontTx/>
              <a:buChar char="-"/>
            </a:pPr>
            <a:r>
              <a:rPr lang="es-US" sz="2400" b="1" dirty="0" smtClean="0">
                <a:latin typeface="Arial" pitchFamily="34" charset="0"/>
                <a:cs typeface="Arial" pitchFamily="34" charset="0"/>
              </a:rPr>
              <a:t>Economía Política de la Construcción del Socialismo. Colectivo de autores. Pág. 21-27 y 212-225.</a:t>
            </a:r>
          </a:p>
          <a:p>
            <a:pPr marL="285750" indent="-285750">
              <a:buFontTx/>
              <a:buChar char="-"/>
            </a:pPr>
            <a:r>
              <a:rPr lang="es-US" sz="2400" b="1" dirty="0" smtClean="0">
                <a:latin typeface="Arial" pitchFamily="34" charset="0"/>
                <a:cs typeface="Arial" pitchFamily="34" charset="0"/>
              </a:rPr>
              <a:t>Conceptualización del Modelo Económico y Social Cubano de Desarrollo Socialista. Pág.8-9.</a:t>
            </a:r>
          </a:p>
          <a:p>
            <a:pPr marL="285750" indent="-285750">
              <a:buFontTx/>
              <a:buChar char="-"/>
            </a:pPr>
            <a:r>
              <a:rPr lang="es-US" sz="2400" b="1" dirty="0" smtClean="0">
                <a:latin typeface="Arial" pitchFamily="34" charset="0"/>
                <a:cs typeface="Arial" pitchFamily="34" charset="0"/>
              </a:rPr>
              <a:t>Constitución de la República de Cuba. Artículo 18,19,20 y 27.</a:t>
            </a:r>
          </a:p>
          <a:p>
            <a:pPr marL="285750" indent="-285750">
              <a:buFontTx/>
              <a:buChar char="-"/>
            </a:pPr>
            <a:r>
              <a:rPr lang="es-US" sz="2400" b="1" dirty="0" smtClean="0">
                <a:latin typeface="Arial" pitchFamily="34" charset="0"/>
                <a:cs typeface="Arial" pitchFamily="34" charset="0"/>
              </a:rPr>
              <a:t>Ernesto Che Guevara «La planificación socialista. Su significado», en el gran debate sobre economía en Cuba 1963-64</a:t>
            </a:r>
          </a:p>
          <a:p>
            <a:pPr marL="285750" indent="-285750">
              <a:buFontTx/>
              <a:buChar char="-"/>
            </a:pPr>
            <a:r>
              <a:rPr lang="es-ES" sz="2400" b="1" dirty="0">
                <a:latin typeface="Arial" pitchFamily="34" charset="0"/>
                <a:cs typeface="Arial" pitchFamily="34" charset="0"/>
              </a:rPr>
              <a:t>La Planificación en el Socialismo: su importancia y actualidad para nuestra </a:t>
            </a:r>
            <a:r>
              <a:rPr lang="es-ES" sz="2400" b="1" dirty="0" smtClean="0">
                <a:latin typeface="Arial" pitchFamily="34" charset="0"/>
                <a:cs typeface="Arial" pitchFamily="34" charset="0"/>
              </a:rPr>
              <a:t>economía. José Luís Rodríguez . Tres artículos en cubadebate.</a:t>
            </a:r>
            <a:r>
              <a:rPr lang="es-US" sz="2400" dirty="0" smtClean="0">
                <a:latin typeface="Arial" pitchFamily="34" charset="0"/>
                <a:cs typeface="Arial" pitchFamily="34" charset="0"/>
              </a:rPr>
              <a:t> </a:t>
            </a:r>
          </a:p>
          <a:p>
            <a:pPr marL="285750" indent="-285750">
              <a:buFontTx/>
              <a:buChar char="-"/>
            </a:pPr>
            <a:endParaRPr lang="es-US" sz="2800" dirty="0">
              <a:latin typeface="Arial" pitchFamily="34" charset="0"/>
              <a:cs typeface="Arial" pitchFamily="34" charset="0"/>
            </a:endParaRPr>
          </a:p>
          <a:p>
            <a:pPr marL="285750" indent="-285750">
              <a:buFontTx/>
              <a:buChar char="-"/>
            </a:pPr>
            <a:endParaRPr lang="es-US" sz="2800" dirty="0">
              <a:latin typeface="Arial" pitchFamily="34" charset="0"/>
              <a:cs typeface="Arial" pitchFamily="34" charset="0"/>
            </a:endParaRPr>
          </a:p>
        </p:txBody>
      </p:sp>
    </p:spTree>
    <p:extLst>
      <p:ext uri="{BB962C8B-B14F-4D97-AF65-F5344CB8AC3E}">
        <p14:creationId xmlns:p14="http://schemas.microsoft.com/office/powerpoint/2010/main" val="12296151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B0F0"/>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1 Rectángulo"/>
          <p:cNvSpPr/>
          <p:nvPr/>
        </p:nvSpPr>
        <p:spPr>
          <a:xfrm>
            <a:off x="467544" y="332656"/>
            <a:ext cx="8208912" cy="6048672"/>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S" sz="2800" dirty="0" smtClean="0">
              <a:latin typeface="Arial" pitchFamily="34" charset="0"/>
              <a:cs typeface="Arial" pitchFamily="34" charset="0"/>
            </a:endParaRPr>
          </a:p>
          <a:p>
            <a:pPr algn="ctr"/>
            <a:r>
              <a:rPr lang="es-US" sz="2800" dirty="0" smtClean="0">
                <a:latin typeface="Arial" pitchFamily="34" charset="0"/>
                <a:cs typeface="Arial" pitchFamily="34" charset="0"/>
              </a:rPr>
              <a:t>Rememoración de la conferencia anterior.</a:t>
            </a:r>
          </a:p>
          <a:p>
            <a:pPr algn="ctr"/>
            <a:endParaRPr lang="es-US" sz="2800" dirty="0" smtClean="0">
              <a:latin typeface="Arial" pitchFamily="34" charset="0"/>
              <a:cs typeface="Arial" pitchFamily="34" charset="0"/>
            </a:endParaRPr>
          </a:p>
          <a:p>
            <a:r>
              <a:rPr lang="es-US" sz="2000" dirty="0" smtClean="0">
                <a:solidFill>
                  <a:srgbClr val="FFFF00"/>
                </a:solidFill>
                <a:latin typeface="Arial" pitchFamily="34" charset="0"/>
                <a:cs typeface="Arial" pitchFamily="34" charset="0"/>
              </a:rPr>
              <a:t>La transformación de las relaciones de propiedad como  el cambio más importante de esta etapa de construcción del socialismo.</a:t>
            </a:r>
          </a:p>
          <a:p>
            <a:r>
              <a:rPr lang="es-US" sz="2000" dirty="0" smtClean="0">
                <a:latin typeface="Arial" pitchFamily="34" charset="0"/>
                <a:cs typeface="Arial" pitchFamily="34" charset="0"/>
              </a:rPr>
              <a:t>La nacionalización como vía para la expropiación de las propiedades de la burguesía. </a:t>
            </a:r>
          </a:p>
          <a:p>
            <a:r>
              <a:rPr lang="es-US" sz="2000" dirty="0" smtClean="0">
                <a:latin typeface="Arial" pitchFamily="34" charset="0"/>
                <a:cs typeface="Arial" pitchFamily="34" charset="0"/>
              </a:rPr>
              <a:t>Transformación de las relaciones de propiedad en Cuba en las dos etapas de la Revolución.</a:t>
            </a:r>
          </a:p>
          <a:p>
            <a:r>
              <a:rPr lang="es-US" sz="2000" dirty="0" smtClean="0">
                <a:solidFill>
                  <a:srgbClr val="FFFF00"/>
                </a:solidFill>
                <a:latin typeface="Arial" pitchFamily="34" charset="0"/>
                <a:cs typeface="Arial" pitchFamily="34" charset="0"/>
              </a:rPr>
              <a:t>Trasformación de la agricultura y de la pequeña producción mercantil no agropecuaria.</a:t>
            </a:r>
          </a:p>
          <a:p>
            <a:r>
              <a:rPr lang="es-US" sz="2000" dirty="0" smtClean="0">
                <a:latin typeface="Arial" pitchFamily="34" charset="0"/>
                <a:cs typeface="Arial" pitchFamily="34" charset="0"/>
              </a:rPr>
              <a:t>La revolución en el campo de la cultura.</a:t>
            </a:r>
          </a:p>
          <a:p>
            <a:r>
              <a:rPr lang="es-US" sz="2000" dirty="0" smtClean="0">
                <a:latin typeface="Arial" pitchFamily="34" charset="0"/>
                <a:cs typeface="Arial" pitchFamily="34" charset="0"/>
              </a:rPr>
              <a:t>La creación de la base material y técnica del socialismo y el cambio del mecanismo económico – se tratará más adelante.</a:t>
            </a:r>
          </a:p>
          <a:p>
            <a:r>
              <a:rPr lang="es-US" sz="2000" dirty="0" smtClean="0">
                <a:latin typeface="Arial" pitchFamily="34" charset="0"/>
                <a:cs typeface="Arial" pitchFamily="34" charset="0"/>
              </a:rPr>
              <a:t>Realización de otros cambios sociales y económicos.</a:t>
            </a:r>
          </a:p>
          <a:p>
            <a:pPr marL="285750" indent="-285750">
              <a:buFont typeface="Wingdings" pitchFamily="2" charset="2"/>
              <a:buChar char="v"/>
            </a:pPr>
            <a:r>
              <a:rPr lang="es-US" sz="2400" dirty="0" smtClean="0">
                <a:solidFill>
                  <a:srgbClr val="FFFF00"/>
                </a:solidFill>
                <a:latin typeface="Arial" pitchFamily="34" charset="0"/>
                <a:cs typeface="Arial" pitchFamily="34" charset="0"/>
              </a:rPr>
              <a:t>No olvidar nunca que todos estos cambios se pueden realizar solo si la clase obrera mantiene el poder político y lo utilice en favor del pueblo.</a:t>
            </a:r>
          </a:p>
          <a:p>
            <a:endParaRPr lang="es-US" dirty="0" smtClean="0"/>
          </a:p>
          <a:p>
            <a:pPr algn="ctr"/>
            <a:endParaRPr lang="es-US" dirty="0"/>
          </a:p>
        </p:txBody>
      </p:sp>
    </p:spTree>
    <p:extLst>
      <p:ext uri="{BB962C8B-B14F-4D97-AF65-F5344CB8AC3E}">
        <p14:creationId xmlns:p14="http://schemas.microsoft.com/office/powerpoint/2010/main" val="35358108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835696" y="476672"/>
            <a:ext cx="4896544" cy="584775"/>
          </a:xfrm>
          <a:prstGeom prst="rect">
            <a:avLst/>
          </a:prstGeom>
          <a:noFill/>
        </p:spPr>
        <p:txBody>
          <a:bodyPr wrap="square" rtlCol="0">
            <a:spAutoFit/>
          </a:bodyPr>
          <a:lstStyle/>
          <a:p>
            <a:pPr algn="ctr"/>
            <a:r>
              <a:rPr lang="es-US" sz="3200" dirty="0" smtClean="0">
                <a:latin typeface="Arial" pitchFamily="34" charset="0"/>
                <a:cs typeface="Arial" pitchFamily="34" charset="0"/>
              </a:rPr>
              <a:t>Introducción.</a:t>
            </a:r>
            <a:endParaRPr lang="es-US" sz="3200" dirty="0">
              <a:latin typeface="Arial" pitchFamily="34" charset="0"/>
              <a:cs typeface="Arial" pitchFamily="34" charset="0"/>
            </a:endParaRPr>
          </a:p>
        </p:txBody>
      </p:sp>
      <p:sp>
        <p:nvSpPr>
          <p:cNvPr id="3" name="2 CuadroTexto"/>
          <p:cNvSpPr txBox="1"/>
          <p:nvPr/>
        </p:nvSpPr>
        <p:spPr>
          <a:xfrm>
            <a:off x="611560" y="1086033"/>
            <a:ext cx="7848872" cy="5262979"/>
          </a:xfrm>
          <a:prstGeom prst="rect">
            <a:avLst/>
          </a:prstGeom>
          <a:noFill/>
        </p:spPr>
        <p:txBody>
          <a:bodyPr wrap="square" rtlCol="0">
            <a:spAutoFit/>
          </a:bodyPr>
          <a:lstStyle/>
          <a:p>
            <a:r>
              <a:rPr lang="es-US" sz="2800" dirty="0" smtClean="0">
                <a:latin typeface="Arial" pitchFamily="34" charset="0"/>
                <a:cs typeface="Arial" pitchFamily="34" charset="0"/>
              </a:rPr>
              <a:t>-</a:t>
            </a:r>
            <a:r>
              <a:rPr lang="es-US" sz="2800" dirty="0" smtClean="0">
                <a:solidFill>
                  <a:srgbClr val="002060"/>
                </a:solidFill>
                <a:latin typeface="Arial" pitchFamily="34" charset="0"/>
                <a:cs typeface="Arial" pitchFamily="34" charset="0"/>
              </a:rPr>
              <a:t>La necesidad de regular la producción está presente en todas las sociedades, con la finalidad de lograr los objetivos que esta se propone.</a:t>
            </a:r>
          </a:p>
          <a:p>
            <a:r>
              <a:rPr lang="es-US" sz="2800" dirty="0" smtClean="0">
                <a:latin typeface="Arial" pitchFamily="34" charset="0"/>
                <a:cs typeface="Arial" pitchFamily="34" charset="0"/>
              </a:rPr>
              <a:t> Se requiere lograr una proporción adecuada entre los factores de la producción, ajustada a la realidad del momento.</a:t>
            </a:r>
          </a:p>
          <a:p>
            <a:r>
              <a:rPr lang="es-US" sz="2800" dirty="0" smtClean="0">
                <a:latin typeface="Arial" pitchFamily="34" charset="0"/>
                <a:cs typeface="Arial" pitchFamily="34" charset="0"/>
              </a:rPr>
              <a:t> Lograr una relación y proporción entre los sectores, ramas, esferas de la sociedad, etc.</a:t>
            </a:r>
          </a:p>
          <a:p>
            <a:r>
              <a:rPr lang="es-US" sz="2800" dirty="0" smtClean="0">
                <a:solidFill>
                  <a:srgbClr val="FF0000"/>
                </a:solidFill>
                <a:latin typeface="Arial" pitchFamily="34" charset="0"/>
                <a:cs typeface="Arial" pitchFamily="34" charset="0"/>
              </a:rPr>
              <a:t>¿Significa esto que la regulación de la producción social se realice de igual forma en todas las sociedades?</a:t>
            </a:r>
            <a:endParaRPr lang="es-US" sz="2800"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18052543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11560" y="620688"/>
            <a:ext cx="7776864" cy="5632311"/>
          </a:xfrm>
          <a:prstGeom prst="rect">
            <a:avLst/>
          </a:prstGeom>
          <a:noFill/>
        </p:spPr>
        <p:txBody>
          <a:bodyPr wrap="square" rtlCol="0">
            <a:spAutoFit/>
          </a:bodyPr>
          <a:lstStyle/>
          <a:p>
            <a:r>
              <a:rPr lang="es-US" sz="2400" dirty="0" smtClean="0">
                <a:latin typeface="Arial" pitchFamily="34" charset="0"/>
                <a:cs typeface="Arial" pitchFamily="34" charset="0"/>
              </a:rPr>
              <a:t>En las condiciones de la producción mercantil simple la regulación se efectúa a través del </a:t>
            </a:r>
            <a:r>
              <a:rPr lang="es-US" sz="2400" dirty="0" smtClean="0">
                <a:solidFill>
                  <a:srgbClr val="FF0000"/>
                </a:solidFill>
                <a:latin typeface="Arial" pitchFamily="34" charset="0"/>
                <a:cs typeface="Arial" pitchFamily="34" charset="0"/>
              </a:rPr>
              <a:t>mercado – regulador espontáneo.</a:t>
            </a:r>
          </a:p>
          <a:p>
            <a:r>
              <a:rPr lang="es-US" sz="2400" dirty="0" smtClean="0">
                <a:latin typeface="Arial" pitchFamily="34" charset="0"/>
                <a:cs typeface="Arial" pitchFamily="34" charset="0"/>
              </a:rPr>
              <a:t>La ley del valor es el principal regulador – la relación entre la oferta  y la demanda, y la desviación de los precios que esta relación genera, se convierte en el mecanismo de regulación de la producción.</a:t>
            </a:r>
          </a:p>
          <a:p>
            <a:r>
              <a:rPr lang="es-US" sz="2400" dirty="0" smtClean="0">
                <a:latin typeface="Arial" pitchFamily="34" charset="0"/>
                <a:cs typeface="Arial" pitchFamily="34" charset="0"/>
              </a:rPr>
              <a:t>¿Cómo se regula la producción en el capitalismo?</a:t>
            </a:r>
          </a:p>
          <a:p>
            <a:r>
              <a:rPr lang="es-US" sz="2400" dirty="0" smtClean="0">
                <a:latin typeface="Arial" pitchFamily="34" charset="0"/>
                <a:cs typeface="Arial" pitchFamily="34" charset="0"/>
              </a:rPr>
              <a:t> Combinación de la regulación consciente (planificada) con el mercado (espontánea), donde el regulador principal es ¿Quién?- pero está presente la regulación consciente.</a:t>
            </a:r>
          </a:p>
          <a:p>
            <a:r>
              <a:rPr lang="es-US" sz="2400" dirty="0" smtClean="0">
                <a:latin typeface="Arial" pitchFamily="34" charset="0"/>
                <a:cs typeface="Arial" pitchFamily="34" charset="0"/>
              </a:rPr>
              <a:t>¿Producen los monopolios para un mercado desconocido?¿ puede abarcar toda la producción social esta regulación? ¿elimina la espontaneidad?</a:t>
            </a:r>
            <a:endParaRPr lang="es-US" sz="2400" dirty="0">
              <a:latin typeface="Arial" pitchFamily="34" charset="0"/>
              <a:cs typeface="Arial" pitchFamily="34" charset="0"/>
            </a:endParaRPr>
          </a:p>
        </p:txBody>
      </p:sp>
    </p:spTree>
    <p:extLst>
      <p:ext uri="{BB962C8B-B14F-4D97-AF65-F5344CB8AC3E}">
        <p14:creationId xmlns:p14="http://schemas.microsoft.com/office/powerpoint/2010/main" val="10428629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83568" y="836712"/>
            <a:ext cx="7920880" cy="5262979"/>
          </a:xfrm>
          <a:prstGeom prst="rect">
            <a:avLst/>
          </a:prstGeom>
          <a:noFill/>
        </p:spPr>
        <p:txBody>
          <a:bodyPr wrap="square" rtlCol="0">
            <a:spAutoFit/>
          </a:bodyPr>
          <a:lstStyle/>
          <a:p>
            <a:r>
              <a:rPr lang="es-US" sz="2400" dirty="0" smtClean="0">
                <a:solidFill>
                  <a:srgbClr val="FF0000"/>
                </a:solidFill>
                <a:latin typeface="Arial" pitchFamily="34" charset="0"/>
                <a:cs typeface="Arial" pitchFamily="34" charset="0"/>
              </a:rPr>
              <a:t>No se debe olvidar que </a:t>
            </a:r>
            <a:r>
              <a:rPr lang="es-US" sz="2400" u="sng" dirty="0" smtClean="0">
                <a:solidFill>
                  <a:srgbClr val="FF0000"/>
                </a:solidFill>
                <a:latin typeface="Arial" pitchFamily="34" charset="0"/>
                <a:cs typeface="Arial" pitchFamily="34" charset="0"/>
              </a:rPr>
              <a:t>el capitalismo por naturaleza es espontáneo, anárquico, que no elimina la incertidumbre</a:t>
            </a:r>
            <a:r>
              <a:rPr lang="es-US" sz="2400" dirty="0" smtClean="0">
                <a:solidFill>
                  <a:srgbClr val="FF0000"/>
                </a:solidFill>
                <a:latin typeface="Arial" pitchFamily="34" charset="0"/>
                <a:cs typeface="Arial" pitchFamily="34" charset="0"/>
              </a:rPr>
              <a:t>, pero a la vez no puede dejar de desarrollar  de forma permanente las fuerzas productivas, agravando con ello su contradicción económica fundamental.</a:t>
            </a:r>
          </a:p>
          <a:p>
            <a:r>
              <a:rPr lang="es-US" sz="2400" dirty="0">
                <a:latin typeface="Arial" pitchFamily="34" charset="0"/>
                <a:cs typeface="Arial" pitchFamily="34" charset="0"/>
              </a:rPr>
              <a:t> </a:t>
            </a:r>
            <a:r>
              <a:rPr lang="es-US" sz="2400" dirty="0" smtClean="0">
                <a:latin typeface="Arial" pitchFamily="34" charset="0"/>
                <a:cs typeface="Arial" pitchFamily="34" charset="0"/>
              </a:rPr>
              <a:t>Este desarrollo de las FP lleva a que en la fase monopolista del capitalismo, los estados burgueses se hayan visto obligados  a aplicar la regulación consciente de la economía, para atenuar la inestabilidad económica evidenciada por las crisis económicas.</a:t>
            </a:r>
          </a:p>
          <a:p>
            <a:endParaRPr lang="es-US" sz="2400" dirty="0" smtClean="0">
              <a:latin typeface="Arial" pitchFamily="34" charset="0"/>
              <a:cs typeface="Arial" pitchFamily="34" charset="0"/>
            </a:endParaRPr>
          </a:p>
          <a:p>
            <a:r>
              <a:rPr lang="es-US" sz="2400" u="sng" dirty="0" smtClean="0">
                <a:solidFill>
                  <a:srgbClr val="FF0000"/>
                </a:solidFill>
                <a:latin typeface="Arial" pitchFamily="34" charset="0"/>
                <a:cs typeface="Arial" pitchFamily="34" charset="0"/>
              </a:rPr>
              <a:t>Es importante señalar que esta regulación no se hace en interés de toda la sociedad, sino en interés de los monopolios.</a:t>
            </a:r>
            <a:endParaRPr lang="es-US" sz="2400" u="sng"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24257131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FF00"/>
            </a:gs>
            <a:gs pos="50000">
              <a:schemeClr val="accent1">
                <a:tint val="44500"/>
                <a:satMod val="160000"/>
              </a:schemeClr>
            </a:gs>
            <a:gs pos="100000">
              <a:schemeClr val="accent1">
                <a:tint val="23500"/>
                <a:satMod val="160000"/>
              </a:schemeClr>
            </a:gs>
          </a:gsLst>
          <a:lin ang="2700000" scaled="1"/>
          <a:tileRect/>
        </a:gradFill>
        <a:effectLst/>
      </p:bgPr>
    </p:bg>
    <p:spTree>
      <p:nvGrpSpPr>
        <p:cNvPr id="1" name=""/>
        <p:cNvGrpSpPr/>
        <p:nvPr/>
      </p:nvGrpSpPr>
      <p:grpSpPr>
        <a:xfrm>
          <a:off x="0" y="0"/>
          <a:ext cx="0" cy="0"/>
          <a:chOff x="0" y="0"/>
          <a:chExt cx="0" cy="0"/>
        </a:xfrm>
      </p:grpSpPr>
      <p:sp>
        <p:nvSpPr>
          <p:cNvPr id="2" name="1 CuadroTexto"/>
          <p:cNvSpPr txBox="1"/>
          <p:nvPr/>
        </p:nvSpPr>
        <p:spPr>
          <a:xfrm>
            <a:off x="681189" y="548680"/>
            <a:ext cx="7704856" cy="5816977"/>
          </a:xfrm>
          <a:prstGeom prst="rect">
            <a:avLst/>
          </a:prstGeom>
          <a:noFill/>
        </p:spPr>
        <p:txBody>
          <a:bodyPr wrap="square" rtlCol="0">
            <a:spAutoFit/>
          </a:bodyPr>
          <a:lstStyle/>
          <a:p>
            <a:r>
              <a:rPr lang="es-US" sz="3200" dirty="0" smtClean="0">
                <a:latin typeface="Arial" pitchFamily="34" charset="0"/>
                <a:cs typeface="Arial" pitchFamily="34" charset="0"/>
              </a:rPr>
              <a:t>Necesidad del desarrollo planificado de la economía.</a:t>
            </a:r>
          </a:p>
          <a:p>
            <a:pPr marL="457200" indent="-457200">
              <a:buFont typeface="Wingdings" pitchFamily="2" charset="2"/>
              <a:buChar char="Ø"/>
            </a:pPr>
            <a:r>
              <a:rPr lang="es-US" sz="2800" dirty="0" smtClean="0">
                <a:latin typeface="Arial" pitchFamily="34" charset="0"/>
                <a:cs typeface="Arial" pitchFamily="34" charset="0"/>
              </a:rPr>
              <a:t> Es una exigencia del desarrollo de las fuerzas productivas como resultado del proceso de concentración y centralización de la producción y del capital. Esta exigencia está presente en las condiciones del capitalismo monopolista y más aún en el CME.</a:t>
            </a:r>
          </a:p>
          <a:p>
            <a:pPr marL="457200" indent="-457200">
              <a:buFont typeface="Wingdings" pitchFamily="2" charset="2"/>
              <a:buChar char="ü"/>
            </a:pPr>
            <a:r>
              <a:rPr lang="es-US" sz="2800" dirty="0" smtClean="0">
                <a:latin typeface="Arial" pitchFamily="34" charset="0"/>
                <a:cs typeface="Arial" pitchFamily="34" charset="0"/>
              </a:rPr>
              <a:t>¿Esta necesidad se puede materializar en las condiciones del capitalismo?</a:t>
            </a:r>
          </a:p>
          <a:p>
            <a:pPr marL="457200" indent="-457200">
              <a:buFont typeface="Wingdings" pitchFamily="2" charset="2"/>
              <a:buChar char="ü"/>
            </a:pPr>
            <a:r>
              <a:rPr lang="es-US" sz="2800" dirty="0" smtClean="0">
                <a:latin typeface="Arial" pitchFamily="34" charset="0"/>
                <a:cs typeface="Arial" pitchFamily="34" charset="0"/>
              </a:rPr>
              <a:t>¿Por qué esta necesidad no se puede llevar a efecto en esta sociedad? – PP/MP</a:t>
            </a:r>
            <a:endParaRPr lang="es-US" sz="2800" dirty="0">
              <a:latin typeface="Arial" pitchFamily="34" charset="0"/>
              <a:cs typeface="Arial" pitchFamily="34" charset="0"/>
            </a:endParaRPr>
          </a:p>
        </p:txBody>
      </p:sp>
    </p:spTree>
    <p:extLst>
      <p:ext uri="{BB962C8B-B14F-4D97-AF65-F5344CB8AC3E}">
        <p14:creationId xmlns:p14="http://schemas.microsoft.com/office/powerpoint/2010/main" val="25301525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B050"/>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1 CuadroTexto"/>
          <p:cNvSpPr txBox="1"/>
          <p:nvPr/>
        </p:nvSpPr>
        <p:spPr>
          <a:xfrm>
            <a:off x="179512" y="548680"/>
            <a:ext cx="8712968" cy="5693866"/>
          </a:xfrm>
          <a:prstGeom prst="rect">
            <a:avLst/>
          </a:prstGeom>
          <a:noFill/>
        </p:spPr>
        <p:txBody>
          <a:bodyPr wrap="square" rtlCol="0">
            <a:spAutoFit/>
          </a:bodyPr>
          <a:lstStyle/>
          <a:p>
            <a:r>
              <a:rPr lang="es-US" sz="2800" dirty="0" smtClean="0">
                <a:latin typeface="Arial" pitchFamily="34" charset="0"/>
                <a:cs typeface="Arial" pitchFamily="34" charset="0"/>
              </a:rPr>
              <a:t>  Como ya señalamos, en las condiciones del capitalismo la regulación de la economía es una combinación de la regulación indirecta (a través del mercado) y de la regulación directa (regulación consiente – panificada por instituciones estatales), predominando la primera, o sea el </a:t>
            </a:r>
            <a:r>
              <a:rPr lang="es-US" sz="2800" dirty="0" smtClean="0">
                <a:solidFill>
                  <a:srgbClr val="C00000"/>
                </a:solidFill>
                <a:latin typeface="Arial" pitchFamily="34" charset="0"/>
                <a:cs typeface="Arial" pitchFamily="34" charset="0"/>
              </a:rPr>
              <a:t>mercado.</a:t>
            </a:r>
          </a:p>
          <a:p>
            <a:r>
              <a:rPr lang="es-US" sz="2800" dirty="0" smtClean="0">
                <a:latin typeface="Arial" pitchFamily="34" charset="0"/>
                <a:cs typeface="Arial" pitchFamily="34" charset="0"/>
              </a:rPr>
              <a:t>¿Qué sucede en las condiciones de la construcción del socialismo?</a:t>
            </a:r>
          </a:p>
          <a:p>
            <a:r>
              <a:rPr lang="es-US" sz="2800" dirty="0">
                <a:latin typeface="Arial" pitchFamily="34" charset="0"/>
                <a:cs typeface="Arial" pitchFamily="34" charset="0"/>
              </a:rPr>
              <a:t> </a:t>
            </a:r>
            <a:r>
              <a:rPr lang="es-US" sz="2800" dirty="0" smtClean="0">
                <a:latin typeface="Arial" pitchFamily="34" charset="0"/>
                <a:cs typeface="Arial" pitchFamily="34" charset="0"/>
              </a:rPr>
              <a:t>Está presente la necesidad del desarrollo planificado ya gestado en las condiciones del capitalismo, pero ¿es posible hacerlo?. Si, </a:t>
            </a:r>
            <a:r>
              <a:rPr lang="es-US" sz="2800" dirty="0" smtClean="0">
                <a:solidFill>
                  <a:srgbClr val="C00000"/>
                </a:solidFill>
                <a:latin typeface="Arial" pitchFamily="34" charset="0"/>
                <a:cs typeface="Arial" pitchFamily="34" charset="0"/>
              </a:rPr>
              <a:t>gracias a la existencia de la propiedad socialista estatal de todo el pueblo, resultado del proceso de socialización.</a:t>
            </a:r>
            <a:endParaRPr lang="es-US" sz="2800" dirty="0">
              <a:solidFill>
                <a:srgbClr val="C00000"/>
              </a:solidFill>
              <a:latin typeface="Arial" pitchFamily="34" charset="0"/>
              <a:cs typeface="Arial" pitchFamily="34" charset="0"/>
            </a:endParaRPr>
          </a:p>
        </p:txBody>
      </p:sp>
    </p:spTree>
    <p:extLst>
      <p:ext uri="{BB962C8B-B14F-4D97-AF65-F5344CB8AC3E}">
        <p14:creationId xmlns:p14="http://schemas.microsoft.com/office/powerpoint/2010/main" val="185478037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ici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633</TotalTime>
  <Words>2448</Words>
  <Application>Microsoft Office PowerPoint</Application>
  <PresentationFormat>Presentación en pantalla (4:3)</PresentationFormat>
  <Paragraphs>116</Paragraphs>
  <Slides>25</Slides>
  <Notes>0</Notes>
  <HiddenSlides>0</HiddenSlides>
  <MMClips>0</MMClips>
  <ScaleCrop>false</ScaleCrop>
  <HeadingPairs>
    <vt:vector size="4" baseType="variant">
      <vt:variant>
        <vt:lpstr>Tema</vt:lpstr>
      </vt:variant>
      <vt:variant>
        <vt:i4>1</vt:i4>
      </vt:variant>
      <vt:variant>
        <vt:lpstr>Títulos de diapositiva</vt:lpstr>
      </vt:variant>
      <vt:variant>
        <vt:i4>25</vt:i4>
      </vt:variant>
    </vt:vector>
  </HeadingPairs>
  <TitlesOfParts>
    <vt:vector size="26"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Necesidad de la relaciones monetario-mercantiles en el socialismo – causas.</vt:lpstr>
      <vt:lpstr>Las Relaciones monetario mercantiles  en la construcción del socialismo – su utilidad.</vt:lpstr>
      <vt:lpstr>Nuevo contenido de las RMM en el socialismo.</vt:lpstr>
      <vt:lpstr>   Las relaciones de mercado dentro del sistema de dirección planificada de la Economía según la Conceptualización del modelo Econ y Social…</vt:lpstr>
      <vt:lpstr>Experiencias internacionales sobre el uso de las RMM en el Socialismo.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OK</dc:creator>
  <cp:lastModifiedBy>chino</cp:lastModifiedBy>
  <cp:revision>59</cp:revision>
  <dcterms:created xsi:type="dcterms:W3CDTF">2017-11-18T06:00:33Z</dcterms:created>
  <dcterms:modified xsi:type="dcterms:W3CDTF">2005-01-01T05:25:31Z</dcterms:modified>
</cp:coreProperties>
</file>