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66" r:id="rId5"/>
    <p:sldId id="259" r:id="rId6"/>
    <p:sldId id="261" r:id="rId7"/>
    <p:sldId id="260" r:id="rId8"/>
    <p:sldId id="262" r:id="rId9"/>
    <p:sldId id="263" r:id="rId10"/>
    <p:sldId id="264" r:id="rId11"/>
    <p:sldId id="265" r:id="rId12"/>
    <p:sldId id="270" r:id="rId13"/>
    <p:sldId id="269" r:id="rId14"/>
    <p:sldId id="267" r:id="rId15"/>
    <p:sldId id="272" r:id="rId16"/>
    <p:sldId id="273" r:id="rId17"/>
    <p:sldId id="268" r:id="rId18"/>
    <p:sldId id="276" r:id="rId19"/>
    <p:sldId id="271" r:id="rId20"/>
    <p:sldId id="274" r:id="rId21"/>
    <p:sldId id="275" r:id="rId22"/>
    <p:sldId id="277" r:id="rId23"/>
    <p:sldId id="278" r:id="rId2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04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30000">
              <a:srgbClr val="D49E6C"/>
            </a:gs>
            <a:gs pos="70000">
              <a:srgbClr val="A65528"/>
            </a:gs>
            <a:gs pos="100000">
              <a:srgbClr val="663012"/>
            </a:gs>
          </a:gsLst>
          <a:lin ang="5400000" scaled="0"/>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01/01/2005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29600" cy="1368152"/>
          </a:xfrm>
          <a:gradFill>
            <a:gsLst>
              <a:gs pos="0">
                <a:srgbClr val="D6B19C"/>
              </a:gs>
              <a:gs pos="30000">
                <a:srgbClr val="D49E6C"/>
              </a:gs>
              <a:gs pos="70000">
                <a:srgbClr val="A65528"/>
              </a:gs>
              <a:gs pos="100000">
                <a:srgbClr val="663012"/>
              </a:gs>
            </a:gsLst>
            <a:lin ang="5400000" scaled="0"/>
          </a:gradFill>
        </p:spPr>
        <p:txBody>
          <a:bodyPr>
            <a:normAutofit/>
          </a:bodyPr>
          <a:lstStyle/>
          <a:p>
            <a:pPr algn="l"/>
            <a:r>
              <a:rPr lang="es-US" sz="3600" dirty="0" smtClean="0">
                <a:latin typeface="Arial" pitchFamily="34" charset="0"/>
                <a:cs typeface="Arial" pitchFamily="34" charset="0"/>
              </a:rPr>
              <a:t>   Disciplina: Marxismo - Leninismo</a:t>
            </a: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467544" y="1700808"/>
            <a:ext cx="8229600" cy="4525963"/>
          </a:xfrm>
          <a:gradFill>
            <a:gsLst>
              <a:gs pos="0">
                <a:srgbClr val="FFF200"/>
              </a:gs>
              <a:gs pos="45000">
                <a:srgbClr val="FF7A00"/>
              </a:gs>
              <a:gs pos="70000">
                <a:srgbClr val="FF0300"/>
              </a:gs>
              <a:gs pos="100000">
                <a:srgbClr val="4D0808"/>
              </a:gs>
            </a:gsLst>
            <a:lin ang="5400000" scaled="0"/>
          </a:gradFill>
        </p:spPr>
        <p:txBody>
          <a:bodyPr/>
          <a:lstStyle/>
          <a:p>
            <a:endParaRPr lang="es-US" dirty="0" smtClean="0"/>
          </a:p>
          <a:p>
            <a:pPr marL="0" indent="0">
              <a:buNone/>
            </a:pPr>
            <a:r>
              <a:rPr lang="es-US" dirty="0" smtClean="0">
                <a:latin typeface="Arial" pitchFamily="34" charset="0"/>
                <a:cs typeface="Arial" pitchFamily="34" charset="0"/>
              </a:rPr>
              <a:t>    Asignatura: Economía Política.</a:t>
            </a:r>
          </a:p>
          <a:p>
            <a:endParaRPr lang="es-US" dirty="0">
              <a:latin typeface="Arial" pitchFamily="34" charset="0"/>
              <a:cs typeface="Arial" pitchFamily="34" charset="0"/>
            </a:endParaRPr>
          </a:p>
          <a:p>
            <a:endParaRPr lang="es-US" dirty="0" smtClean="0">
              <a:latin typeface="Arial" pitchFamily="34" charset="0"/>
              <a:cs typeface="Arial" pitchFamily="34" charset="0"/>
            </a:endParaRPr>
          </a:p>
          <a:p>
            <a:pPr marL="0" indent="0">
              <a:buNone/>
            </a:pPr>
            <a:r>
              <a:rPr lang="es-US" dirty="0" smtClean="0">
                <a:latin typeface="Arial" pitchFamily="34" charset="0"/>
                <a:cs typeface="Arial" pitchFamily="34" charset="0"/>
              </a:rPr>
              <a:t>    Tema: II Construcción del socialismo</a:t>
            </a:r>
            <a:endParaRPr lang="es-US" dirty="0">
              <a:latin typeface="Arial" pitchFamily="34" charset="0"/>
              <a:cs typeface="Arial" pitchFamily="34" charset="0"/>
            </a:endParaRPr>
          </a:p>
        </p:txBody>
      </p:sp>
    </p:spTree>
    <p:extLst>
      <p:ext uri="{BB962C8B-B14F-4D97-AF65-F5344CB8AC3E}">
        <p14:creationId xmlns:p14="http://schemas.microsoft.com/office/powerpoint/2010/main" val="10923125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04664"/>
            <a:ext cx="8229600" cy="1143000"/>
          </a:xfrm>
        </p:spPr>
        <p:txBody>
          <a:bodyPr>
            <a:noAutofit/>
          </a:bodyPr>
          <a:lstStyle/>
          <a:p>
            <a:r>
              <a:rPr lang="es-US" sz="3600" dirty="0" smtClean="0">
                <a:latin typeface="Arial" pitchFamily="34" charset="0"/>
                <a:cs typeface="Arial" pitchFamily="34" charset="0"/>
              </a:rPr>
              <a:t>Vladimir I. Lenin en la III Conferencia de abastecimiento, señaló</a:t>
            </a:r>
            <a:r>
              <a:rPr lang="es-US" sz="4000" dirty="0" smtClean="0">
                <a:latin typeface="Arial" pitchFamily="34" charset="0"/>
                <a:cs typeface="Arial" pitchFamily="34" charset="0"/>
              </a:rPr>
              <a:t>:</a:t>
            </a:r>
            <a:endParaRPr lang="es-US" sz="4000" dirty="0">
              <a:latin typeface="Arial" pitchFamily="34" charset="0"/>
              <a:cs typeface="Arial" pitchFamily="34" charset="0"/>
            </a:endParaRPr>
          </a:p>
        </p:txBody>
      </p:sp>
      <p:sp>
        <p:nvSpPr>
          <p:cNvPr id="3" name="2 Marcador de contenido"/>
          <p:cNvSpPr>
            <a:spLocks noGrp="1"/>
          </p:cNvSpPr>
          <p:nvPr>
            <p:ph idx="1"/>
          </p:nvPr>
        </p:nvSpPr>
        <p:spPr>
          <a:xfrm>
            <a:off x="539552" y="1844824"/>
            <a:ext cx="8229600" cy="4525963"/>
          </a:xfrm>
        </p:spPr>
        <p:txBody>
          <a:bodyPr/>
          <a:lstStyle/>
          <a:p>
            <a:pPr marL="0" indent="0">
              <a:buNone/>
            </a:pPr>
            <a:r>
              <a:rPr lang="es-US" dirty="0" smtClean="0"/>
              <a:t>  « </a:t>
            </a:r>
            <a:r>
              <a:rPr lang="es-US" sz="3600" dirty="0" smtClean="0">
                <a:latin typeface="Arial" pitchFamily="34" charset="0"/>
                <a:cs typeface="Arial" pitchFamily="34" charset="0"/>
              </a:rPr>
              <a:t>No se puede establecer la distribución de productos alimenticios solo con un espíritu de justicia, es preciso pensar que se trata de un método, una herramienta, un medio para elevar la producción.» en obras completas, tomo: 32 pág. 443.</a:t>
            </a:r>
            <a:endParaRPr lang="es-US" sz="3600" dirty="0">
              <a:latin typeface="Arial" pitchFamily="34" charset="0"/>
              <a:cs typeface="Arial" pitchFamily="34" charset="0"/>
            </a:endParaRPr>
          </a:p>
        </p:txBody>
      </p:sp>
    </p:spTree>
    <p:extLst>
      <p:ext uri="{BB962C8B-B14F-4D97-AF65-F5344CB8AC3E}">
        <p14:creationId xmlns:p14="http://schemas.microsoft.com/office/powerpoint/2010/main" val="3756301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76672"/>
            <a:ext cx="8208912" cy="1440160"/>
          </a:xfrm>
        </p:spPr>
        <p:txBody>
          <a:bodyPr>
            <a:normAutofit fontScale="90000"/>
          </a:bodyPr>
          <a:lstStyle/>
          <a:p>
            <a:r>
              <a:rPr lang="es-US" dirty="0" smtClean="0">
                <a:solidFill>
                  <a:schemeClr val="bg1"/>
                </a:solidFill>
              </a:rPr>
              <a:t>¿</a:t>
            </a:r>
            <a:r>
              <a:rPr lang="es-US" sz="3600" dirty="0" smtClean="0">
                <a:solidFill>
                  <a:schemeClr val="bg1"/>
                </a:solidFill>
                <a:latin typeface="Arial" pitchFamily="34" charset="0"/>
                <a:cs typeface="Arial" pitchFamily="34" charset="0"/>
              </a:rPr>
              <a:t>Cómo distribuir los bienes de consumo entre los miembros de la sociedad, sobre la base de las premisa anteriores? </a:t>
            </a:r>
            <a:endParaRPr lang="es-US" sz="3600" dirty="0">
              <a:solidFill>
                <a:schemeClr val="bg1"/>
              </a:solidFill>
              <a:latin typeface="Arial" pitchFamily="34" charset="0"/>
              <a:cs typeface="Arial" pitchFamily="34" charset="0"/>
            </a:endParaRPr>
          </a:p>
        </p:txBody>
      </p:sp>
      <p:sp>
        <p:nvSpPr>
          <p:cNvPr id="3" name="2 Marcador de contenido"/>
          <p:cNvSpPr>
            <a:spLocks noGrp="1"/>
          </p:cNvSpPr>
          <p:nvPr>
            <p:ph idx="1"/>
          </p:nvPr>
        </p:nvSpPr>
        <p:spPr>
          <a:xfrm>
            <a:off x="539552" y="2132856"/>
            <a:ext cx="8229600" cy="4525963"/>
          </a:xfrm>
        </p:spPr>
        <p:txBody>
          <a:bodyPr/>
          <a:lstStyle/>
          <a:p>
            <a:pPr marL="0" indent="0">
              <a:buNone/>
            </a:pPr>
            <a:r>
              <a:rPr lang="es-US" dirty="0" smtClean="0"/>
              <a:t>      </a:t>
            </a:r>
            <a:r>
              <a:rPr lang="es-US" dirty="0" smtClean="0">
                <a:solidFill>
                  <a:srgbClr val="FF0000"/>
                </a:solidFill>
                <a:latin typeface="Arial" pitchFamily="34" charset="0"/>
                <a:cs typeface="Arial" pitchFamily="34" charset="0"/>
              </a:rPr>
              <a:t>Valorar las siguientes opciones.</a:t>
            </a:r>
          </a:p>
          <a:p>
            <a:pPr>
              <a:buFont typeface="Wingdings" pitchFamily="2" charset="2"/>
              <a:buChar char="ü"/>
            </a:pPr>
            <a:r>
              <a:rPr lang="es-US" dirty="0" smtClean="0"/>
              <a:t>¿</a:t>
            </a:r>
            <a:r>
              <a:rPr lang="es-US" sz="2800" dirty="0" smtClean="0">
                <a:latin typeface="Arial" pitchFamily="34" charset="0"/>
                <a:cs typeface="Arial" pitchFamily="34" charset="0"/>
              </a:rPr>
              <a:t>De forma igualitaria?.</a:t>
            </a:r>
          </a:p>
          <a:p>
            <a:pPr>
              <a:buFont typeface="Wingdings" pitchFamily="2" charset="2"/>
              <a:buChar char="ü"/>
            </a:pPr>
            <a:r>
              <a:rPr lang="es-US" sz="2800" dirty="0" smtClean="0">
                <a:latin typeface="Arial" pitchFamily="34" charset="0"/>
                <a:cs typeface="Arial" pitchFamily="34" charset="0"/>
              </a:rPr>
              <a:t>¿Cada trabajador deberá recibir todo el fruto (producto) de su trabajo?</a:t>
            </a:r>
          </a:p>
          <a:p>
            <a:pPr>
              <a:buFont typeface="Wingdings" pitchFamily="2" charset="2"/>
              <a:buChar char="ü"/>
            </a:pPr>
            <a:r>
              <a:rPr lang="es-US" sz="2800" dirty="0" smtClean="0">
                <a:latin typeface="Arial" pitchFamily="34" charset="0"/>
                <a:cs typeface="Arial" pitchFamily="34" charset="0"/>
              </a:rPr>
              <a:t>¿en correspondencia con las necesidades de cada trabajador y cada miembro de la sociedad?</a:t>
            </a:r>
          </a:p>
          <a:p>
            <a:pPr>
              <a:buFont typeface="Wingdings" pitchFamily="2" charset="2"/>
              <a:buChar char="ü"/>
            </a:pPr>
            <a:r>
              <a:rPr lang="es-US" sz="2800" dirty="0" smtClean="0">
                <a:latin typeface="Arial" pitchFamily="34" charset="0"/>
                <a:cs typeface="Arial" pitchFamily="34" charset="0"/>
              </a:rPr>
              <a:t>¿En correspondencia con el trabajo aportado?</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4017408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04664"/>
            <a:ext cx="8229600" cy="1224136"/>
          </a:xfrm>
        </p:spPr>
        <p:txBody>
          <a:bodyPr>
            <a:noAutofit/>
          </a:bodyPr>
          <a:lstStyle/>
          <a:p>
            <a:r>
              <a:rPr lang="es-US" sz="3200" dirty="0" smtClean="0">
                <a:solidFill>
                  <a:srgbClr val="002060"/>
                </a:solidFill>
                <a:latin typeface="Arial" pitchFamily="34" charset="0"/>
                <a:cs typeface="Arial" pitchFamily="34" charset="0"/>
              </a:rPr>
              <a:t>La distribución según el trabajo es la forma que se corresponde con el desarrollo de las FP y las RP. socialistas</a:t>
            </a:r>
            <a:endParaRPr lang="es-US" sz="3200" dirty="0">
              <a:solidFill>
                <a:srgbClr val="002060"/>
              </a:solidFill>
              <a:latin typeface="Arial" pitchFamily="34" charset="0"/>
              <a:cs typeface="Arial" pitchFamily="34" charset="0"/>
            </a:endParaRPr>
          </a:p>
        </p:txBody>
      </p:sp>
      <p:sp>
        <p:nvSpPr>
          <p:cNvPr id="3" name="2 Marcador de contenido"/>
          <p:cNvSpPr>
            <a:spLocks noGrp="1"/>
          </p:cNvSpPr>
          <p:nvPr>
            <p:ph idx="1"/>
          </p:nvPr>
        </p:nvSpPr>
        <p:spPr>
          <a:xfrm>
            <a:off x="539552" y="1916832"/>
            <a:ext cx="8229600" cy="4525963"/>
          </a:xfrm>
        </p:spPr>
        <p:txBody>
          <a:bodyPr>
            <a:normAutofit/>
          </a:bodyPr>
          <a:lstStyle/>
          <a:p>
            <a:pPr marL="0" indent="0">
              <a:buNone/>
            </a:pPr>
            <a:r>
              <a:rPr lang="es-US" dirty="0" smtClean="0">
                <a:latin typeface="Arial" pitchFamily="34" charset="0"/>
                <a:cs typeface="Arial" pitchFamily="34" charset="0"/>
              </a:rPr>
              <a:t>   </a:t>
            </a:r>
            <a:r>
              <a:rPr lang="es-US" dirty="0" smtClean="0">
                <a:solidFill>
                  <a:schemeClr val="bg1"/>
                </a:solidFill>
                <a:latin typeface="Arial" pitchFamily="34" charset="0"/>
                <a:cs typeface="Arial" pitchFamily="34" charset="0"/>
              </a:rPr>
              <a:t>Marx en Crítica al Programa de Gotha ..»el productor individual obtiene de la sociedad – después de hechas las obligadas deducciones- exactamente lo que ha dado» obra citada pág.14.</a:t>
            </a:r>
          </a:p>
          <a:p>
            <a:pPr marL="0" indent="0">
              <a:buNone/>
            </a:pPr>
            <a:r>
              <a:rPr lang="es-US" dirty="0" smtClean="0">
                <a:solidFill>
                  <a:schemeClr val="bg1"/>
                </a:solidFill>
                <a:latin typeface="Arial" pitchFamily="34" charset="0"/>
                <a:cs typeface="Arial" pitchFamily="34" charset="0"/>
              </a:rPr>
              <a:t>  …»la misma cuota de trabajo que ha dado a la sociedad bajo una forma, la recibe de esta bajo otra forma distinta». Pág.14</a:t>
            </a:r>
            <a:endParaRPr lang="es-US"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966718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8229600" cy="1143000"/>
          </a:xfrm>
        </p:spPr>
        <p:txBody>
          <a:bodyPr>
            <a:normAutofit fontScale="90000"/>
          </a:bodyPr>
          <a:lstStyle/>
          <a:p>
            <a:r>
              <a:rPr lang="es-US" dirty="0" smtClean="0">
                <a:solidFill>
                  <a:srgbClr val="FFC000"/>
                </a:solidFill>
              </a:rPr>
              <a:t>¿</a:t>
            </a:r>
            <a:r>
              <a:rPr lang="es-US" sz="3600" dirty="0" smtClean="0">
                <a:solidFill>
                  <a:srgbClr val="FFC000"/>
                </a:solidFill>
                <a:latin typeface="Arial" pitchFamily="34" charset="0"/>
                <a:cs typeface="Arial" pitchFamily="34" charset="0"/>
              </a:rPr>
              <a:t>Por qué se hace necesario distribuir en correspondencia con el trabajo aportado?</a:t>
            </a:r>
            <a:endParaRPr lang="es-US" sz="3600" dirty="0">
              <a:solidFill>
                <a:srgbClr val="FFC000"/>
              </a:solidFill>
              <a:latin typeface="Arial" pitchFamily="34" charset="0"/>
              <a:cs typeface="Arial" pitchFamily="34" charset="0"/>
            </a:endParaRPr>
          </a:p>
        </p:txBody>
      </p:sp>
      <p:sp>
        <p:nvSpPr>
          <p:cNvPr id="3" name="2 Marcador de contenido"/>
          <p:cNvSpPr>
            <a:spLocks noGrp="1"/>
          </p:cNvSpPr>
          <p:nvPr>
            <p:ph idx="1"/>
          </p:nvPr>
        </p:nvSpPr>
        <p:spPr>
          <a:xfrm>
            <a:off x="467544" y="1412776"/>
            <a:ext cx="8208912" cy="4896544"/>
          </a:xfrm>
        </p:spPr>
        <p:txBody>
          <a:bodyPr>
            <a:normAutofit lnSpcReduction="10000"/>
          </a:bodyPr>
          <a:lstStyle/>
          <a:p>
            <a:pPr>
              <a:buFont typeface="Wingdings" pitchFamily="2" charset="2"/>
              <a:buChar char="v"/>
            </a:pPr>
            <a:r>
              <a:rPr lang="es-US" dirty="0" smtClean="0"/>
              <a:t> </a:t>
            </a:r>
            <a:r>
              <a:rPr lang="es-US" sz="2400" dirty="0" smtClean="0">
                <a:latin typeface="Arial" pitchFamily="34" charset="0"/>
                <a:cs typeface="Arial" pitchFamily="34" charset="0"/>
              </a:rPr>
              <a:t>La producción social no crea en las condiciones del socialismo una abundancia de bienes materiales que permita dar a cada ciudadano en correspondencia con sus necesidades.</a:t>
            </a:r>
          </a:p>
          <a:p>
            <a:pPr>
              <a:buFont typeface="Wingdings" pitchFamily="2" charset="2"/>
              <a:buChar char="v"/>
            </a:pPr>
            <a:r>
              <a:rPr lang="es-US" sz="2400" dirty="0" smtClean="0">
                <a:solidFill>
                  <a:srgbClr val="FF0000"/>
                </a:solidFill>
                <a:latin typeface="Arial" pitchFamily="34" charset="0"/>
                <a:cs typeface="Arial" pitchFamily="34" charset="0"/>
              </a:rPr>
              <a:t>Persisten diferencias en el aporte laboral derivadas de las desigualdades técnico productivas de las empresas no imputables al trabajador, pero que influyen en los resultados individuales y colectivos</a:t>
            </a:r>
            <a:r>
              <a:rPr lang="es-US" sz="2400" dirty="0" smtClean="0">
                <a:latin typeface="Arial" pitchFamily="34" charset="0"/>
                <a:cs typeface="Arial" pitchFamily="34" charset="0"/>
              </a:rPr>
              <a:t>. De   aquí que sea necesario determinar el aporte para determinar la distribución.</a:t>
            </a:r>
          </a:p>
          <a:p>
            <a:pPr>
              <a:buFont typeface="Wingdings" pitchFamily="2" charset="2"/>
              <a:buChar char="v"/>
            </a:pPr>
            <a:r>
              <a:rPr lang="es-US" sz="2400" dirty="0" smtClean="0">
                <a:latin typeface="Arial" pitchFamily="34" charset="0"/>
                <a:cs typeface="Arial" pitchFamily="34" charset="0"/>
              </a:rPr>
              <a:t>El trabajo constituye un medio de vida en el socialismo y se requiere estimular materialmente al trabajador para elevar los resultados productivos.</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3882489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143000"/>
          </a:xfrm>
        </p:spPr>
        <p:txBody>
          <a:bodyPr>
            <a:normAutofit fontScale="90000"/>
          </a:bodyPr>
          <a:lstStyle/>
          <a:p>
            <a:r>
              <a:rPr lang="es-US" dirty="0" smtClean="0">
                <a:solidFill>
                  <a:srgbClr val="002060"/>
                </a:solidFill>
              </a:rPr>
              <a:t>¿Qué significa distribuir según el trabajo?</a:t>
            </a:r>
            <a:endParaRPr lang="es-US" dirty="0">
              <a:solidFill>
                <a:srgbClr val="002060"/>
              </a:solidFill>
            </a:endParaRPr>
          </a:p>
        </p:txBody>
      </p:sp>
      <p:sp>
        <p:nvSpPr>
          <p:cNvPr id="3" name="2 Marcador de contenido"/>
          <p:cNvSpPr>
            <a:spLocks noGrp="1"/>
          </p:cNvSpPr>
          <p:nvPr>
            <p:ph idx="1"/>
          </p:nvPr>
        </p:nvSpPr>
        <p:spPr/>
        <p:txBody>
          <a:bodyPr>
            <a:normAutofit fontScale="92500" lnSpcReduction="10000"/>
          </a:bodyPr>
          <a:lstStyle/>
          <a:p>
            <a:pPr marL="0" indent="0">
              <a:buNone/>
            </a:pPr>
            <a:r>
              <a:rPr lang="es-US" dirty="0" smtClean="0"/>
              <a:t>    </a:t>
            </a:r>
            <a:r>
              <a:rPr lang="es-US" dirty="0" smtClean="0">
                <a:solidFill>
                  <a:srgbClr val="FF0000"/>
                </a:solidFill>
              </a:rPr>
              <a:t>Cada trabajador participa en la producción social en correspondencia con sus capacidades físicas y mentales, y </a:t>
            </a:r>
            <a:r>
              <a:rPr lang="es-US" u="sng" dirty="0" smtClean="0">
                <a:solidFill>
                  <a:srgbClr val="FF0000"/>
                </a:solidFill>
              </a:rPr>
              <a:t>recibe de acuerdo al trabajo aportado</a:t>
            </a:r>
            <a:r>
              <a:rPr lang="es-US" dirty="0" smtClean="0"/>
              <a:t>. </a:t>
            </a:r>
            <a:r>
              <a:rPr lang="es-US" u="sng" dirty="0" smtClean="0">
                <a:solidFill>
                  <a:schemeClr val="bg1"/>
                </a:solidFill>
              </a:rPr>
              <a:t>La sociedad no distribuye según las capacidades</a:t>
            </a:r>
            <a:r>
              <a:rPr lang="es-US" dirty="0" smtClean="0">
                <a:solidFill>
                  <a:schemeClr val="bg1"/>
                </a:solidFill>
              </a:rPr>
              <a:t> </a:t>
            </a:r>
            <a:r>
              <a:rPr lang="es-US" dirty="0" smtClean="0"/>
              <a:t>de los ciudadanos al participar en la producción social, sino según su aporte real, según su desempeño, rendimiento.</a:t>
            </a:r>
          </a:p>
          <a:p>
            <a:pPr marL="0" indent="0">
              <a:buNone/>
            </a:pPr>
            <a:r>
              <a:rPr lang="es-US" dirty="0"/>
              <a:t> </a:t>
            </a:r>
            <a:r>
              <a:rPr lang="es-US" dirty="0" smtClean="0"/>
              <a:t>El aporte se medirá en términos de cantidad, calidad, condiciones e importancia social del trabajo realizado.</a:t>
            </a:r>
            <a:endParaRPr lang="es-US" dirty="0"/>
          </a:p>
        </p:txBody>
      </p:sp>
    </p:spTree>
    <p:extLst>
      <p:ext uri="{BB962C8B-B14F-4D97-AF65-F5344CB8AC3E}">
        <p14:creationId xmlns:p14="http://schemas.microsoft.com/office/powerpoint/2010/main" val="37318212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136904" cy="1656184"/>
          </a:xfrm>
          <a:gradFill>
            <a:gsLst>
              <a:gs pos="0">
                <a:srgbClr val="D6B19C"/>
              </a:gs>
              <a:gs pos="30000">
                <a:srgbClr val="D49E6C"/>
              </a:gs>
              <a:gs pos="70000">
                <a:srgbClr val="A65528"/>
              </a:gs>
              <a:gs pos="100000">
                <a:srgbClr val="663012"/>
              </a:gs>
            </a:gsLst>
            <a:lin ang="5400000" scaled="0"/>
          </a:gradFill>
        </p:spPr>
        <p:txBody>
          <a:bodyPr>
            <a:noAutofit/>
          </a:bodyPr>
          <a:lstStyle/>
          <a:p>
            <a:r>
              <a:rPr lang="es-US" sz="2400" dirty="0" smtClean="0">
                <a:latin typeface="Arial" pitchFamily="34" charset="0"/>
                <a:cs typeface="Arial" pitchFamily="34" charset="0"/>
              </a:rPr>
              <a:t>   </a:t>
            </a:r>
            <a:r>
              <a:rPr lang="es-US" sz="2800" dirty="0" smtClean="0">
                <a:latin typeface="Arial" pitchFamily="34" charset="0"/>
                <a:cs typeface="Arial" pitchFamily="34" charset="0"/>
              </a:rPr>
              <a:t>La aplicación de este tipo de distribución significa que el trabajo aportado determina la medida del consumo y deberán desaparecer otras fuentes de ingreso no provenientes del trabajo.</a:t>
            </a:r>
            <a:endParaRPr lang="es-US" sz="2800" dirty="0">
              <a:latin typeface="Arial" pitchFamily="34" charset="0"/>
              <a:cs typeface="Arial" pitchFamily="34" charset="0"/>
            </a:endParaRPr>
          </a:p>
        </p:txBody>
      </p:sp>
      <p:sp>
        <p:nvSpPr>
          <p:cNvPr id="3" name="2 Marcador de contenido"/>
          <p:cNvSpPr>
            <a:spLocks noGrp="1"/>
          </p:cNvSpPr>
          <p:nvPr>
            <p:ph idx="1"/>
          </p:nvPr>
        </p:nvSpPr>
        <p:spPr>
          <a:xfrm>
            <a:off x="467544" y="2564904"/>
            <a:ext cx="8136904" cy="3617243"/>
          </a:xfrm>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p:spPr>
        <p:txBody>
          <a:bodyPr>
            <a:normAutofit/>
          </a:bodyPr>
          <a:lstStyle/>
          <a:p>
            <a:pPr marL="0" indent="0">
              <a:buNone/>
            </a:pPr>
            <a:r>
              <a:rPr lang="es-US" sz="2800" dirty="0" smtClean="0">
                <a:solidFill>
                  <a:srgbClr val="00B050"/>
                </a:solidFill>
                <a:latin typeface="Arial" pitchFamily="34" charset="0"/>
                <a:cs typeface="Arial" pitchFamily="34" charset="0"/>
              </a:rPr>
              <a:t>  </a:t>
            </a:r>
            <a:r>
              <a:rPr lang="es-US" sz="2800" dirty="0" smtClean="0">
                <a:solidFill>
                  <a:schemeClr val="bg1"/>
                </a:solidFill>
                <a:latin typeface="Arial" pitchFamily="34" charset="0"/>
                <a:cs typeface="Arial" pitchFamily="34" charset="0"/>
              </a:rPr>
              <a:t>Para que la ley de distribución contribuya realmente al desarrollo social, en la circulación deben existir los medios de consumo que permitan que el trabajador los adquiera con los ingresos de su trabajo, asegurándose la correspondencia entre la medida del trabajo y la medida del consumo.</a:t>
            </a:r>
            <a:endParaRPr lang="es-U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6693217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404664"/>
            <a:ext cx="8136904" cy="1368152"/>
          </a:xfrm>
          <a:gradFill>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gradFill>
        </p:spPr>
        <p:txBody>
          <a:bodyPr>
            <a:noAutofit/>
          </a:bodyPr>
          <a:lstStyle/>
          <a:p>
            <a:r>
              <a:rPr lang="es-US" sz="2800" dirty="0" smtClean="0">
                <a:solidFill>
                  <a:schemeClr val="bg1"/>
                </a:solidFill>
                <a:latin typeface="Arial" pitchFamily="34" charset="0"/>
                <a:cs typeface="Arial" pitchFamily="34" charset="0"/>
              </a:rPr>
              <a:t>En la actualidad, junto a la distribución según el trabajo, se hace necesario tener en cuenta los resultados finales de la producción.</a:t>
            </a:r>
            <a:endParaRPr lang="es-US" sz="2800" dirty="0">
              <a:solidFill>
                <a:schemeClr val="bg1"/>
              </a:solidFill>
              <a:latin typeface="Arial" pitchFamily="34" charset="0"/>
              <a:cs typeface="Arial" pitchFamily="34" charset="0"/>
            </a:endParaRPr>
          </a:p>
        </p:txBody>
      </p:sp>
      <p:sp>
        <p:nvSpPr>
          <p:cNvPr id="3" name="2 Marcador de contenido"/>
          <p:cNvSpPr>
            <a:spLocks noGrp="1"/>
          </p:cNvSpPr>
          <p:nvPr>
            <p:ph idx="1"/>
          </p:nvPr>
        </p:nvSpPr>
        <p:spPr>
          <a:xfrm>
            <a:off x="539552" y="1844824"/>
            <a:ext cx="8229600" cy="4525963"/>
          </a:xfrm>
          <a:gradFill>
            <a:gsLst>
              <a:gs pos="0">
                <a:srgbClr val="DDEBCF"/>
              </a:gs>
              <a:gs pos="50000">
                <a:srgbClr val="9CB86E"/>
              </a:gs>
              <a:gs pos="100000">
                <a:srgbClr val="156B13"/>
              </a:gs>
            </a:gsLst>
            <a:lin ang="5400000" scaled="0"/>
          </a:gradFill>
        </p:spPr>
        <p:txBody>
          <a:bodyPr>
            <a:normAutofit/>
          </a:bodyPr>
          <a:lstStyle/>
          <a:p>
            <a:r>
              <a:rPr lang="es-US" sz="2400" dirty="0" smtClean="0">
                <a:latin typeface="Arial" pitchFamily="34" charset="0"/>
                <a:cs typeface="Arial" pitchFamily="34" charset="0"/>
              </a:rPr>
              <a:t>  A la hora de distribuir, tener en cuenta no solo la cantidad y calidad del trabajo aportado, sino también teniendo en cuenta los resultados finales, es decir, que el aporte de trabajo debe reflejarse en un efecto determinado, listo para el consumo de la sociedad</a:t>
            </a:r>
            <a:r>
              <a:rPr lang="es-US" dirty="0" smtClean="0"/>
              <a:t>.</a:t>
            </a:r>
          </a:p>
          <a:p>
            <a:r>
              <a:rPr lang="es-US" dirty="0" smtClean="0"/>
              <a:t> </a:t>
            </a:r>
            <a:r>
              <a:rPr lang="es-US" sz="2600" dirty="0" smtClean="0">
                <a:latin typeface="Arial" pitchFamily="34" charset="0"/>
                <a:cs typeface="Arial" pitchFamily="34" charset="0"/>
              </a:rPr>
              <a:t>Se requiere determinar el aporte individual de cada trabajador en los resultados del colectivo, del taller, al interior de la empresa, y al mismo tiempo, tener en cuenta los resultados de la empresa en su conjunto.</a:t>
            </a:r>
            <a:endParaRPr lang="es-US" sz="2600" dirty="0">
              <a:latin typeface="Arial" pitchFamily="34" charset="0"/>
              <a:cs typeface="Arial" pitchFamily="34" charset="0"/>
            </a:endParaRPr>
          </a:p>
        </p:txBody>
      </p:sp>
    </p:spTree>
    <p:extLst>
      <p:ext uri="{BB962C8B-B14F-4D97-AF65-F5344CB8AC3E}">
        <p14:creationId xmlns:p14="http://schemas.microsoft.com/office/powerpoint/2010/main" val="9226879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S" sz="3600" dirty="0" smtClean="0">
                <a:solidFill>
                  <a:schemeClr val="accent2"/>
                </a:solidFill>
                <a:latin typeface="Arial" pitchFamily="34" charset="0"/>
                <a:cs typeface="Arial" pitchFamily="34" charset="0"/>
              </a:rPr>
              <a:t>Es conveniente responder las siguientes interrogantes:</a:t>
            </a:r>
            <a:endParaRPr lang="es-US" sz="3600" dirty="0">
              <a:solidFill>
                <a:schemeClr val="accent2"/>
              </a:solidFill>
              <a:latin typeface="Arial" pitchFamily="34" charset="0"/>
              <a:cs typeface="Arial" pitchFamily="34" charset="0"/>
            </a:endParaRPr>
          </a:p>
        </p:txBody>
      </p:sp>
      <p:sp>
        <p:nvSpPr>
          <p:cNvPr id="3" name="2 Marcador de contenido"/>
          <p:cNvSpPr>
            <a:spLocks noGrp="1"/>
          </p:cNvSpPr>
          <p:nvPr>
            <p:ph idx="1"/>
          </p:nvPr>
        </p:nvSpPr>
        <p:spPr>
          <a:xfrm>
            <a:off x="467544" y="1484784"/>
            <a:ext cx="8280920" cy="4896544"/>
          </a:xfrm>
          <a:gradFill>
            <a:gsLst>
              <a:gs pos="0">
                <a:srgbClr val="03D4A8"/>
              </a:gs>
              <a:gs pos="25000">
                <a:srgbClr val="21D6E0"/>
              </a:gs>
              <a:gs pos="75000">
                <a:srgbClr val="0087E6"/>
              </a:gs>
              <a:gs pos="100000">
                <a:srgbClr val="005CBF"/>
              </a:gs>
            </a:gsLst>
            <a:lin ang="5400000" scaled="0"/>
          </a:gradFill>
        </p:spPr>
        <p:txBody>
          <a:bodyPr>
            <a:normAutofit lnSpcReduction="10000"/>
          </a:bodyPr>
          <a:lstStyle/>
          <a:p>
            <a:pPr>
              <a:buFont typeface="Wingdings" pitchFamily="2" charset="2"/>
              <a:buChar char="Ø"/>
            </a:pPr>
            <a:r>
              <a:rPr lang="es-US" dirty="0" smtClean="0"/>
              <a:t> </a:t>
            </a:r>
            <a:r>
              <a:rPr lang="es-US" sz="2400" dirty="0" smtClean="0">
                <a:solidFill>
                  <a:schemeClr val="bg1"/>
                </a:solidFill>
                <a:latin typeface="Arial" pitchFamily="34" charset="0"/>
                <a:cs typeface="Arial" pitchFamily="34" charset="0"/>
              </a:rPr>
              <a:t>¿Cuál es el significado de la distribución según el trabajo (principio socialista de distribución) para el trabajador y para la sociedad?</a:t>
            </a:r>
            <a:r>
              <a:rPr lang="es-US" sz="2400" dirty="0" smtClean="0">
                <a:latin typeface="Arial" pitchFamily="34" charset="0"/>
                <a:cs typeface="Arial" pitchFamily="34" charset="0"/>
              </a:rPr>
              <a:t>. </a:t>
            </a:r>
            <a:r>
              <a:rPr lang="es-US" sz="2400" dirty="0" smtClean="0">
                <a:solidFill>
                  <a:srgbClr val="FF0000"/>
                </a:solidFill>
                <a:latin typeface="Arial" pitchFamily="34" charset="0"/>
                <a:cs typeface="Arial" pitchFamily="34" charset="0"/>
              </a:rPr>
              <a:t>Este principio se basa en la estimulación material</a:t>
            </a:r>
            <a:r>
              <a:rPr lang="es-US" sz="2400" dirty="0" smtClean="0">
                <a:latin typeface="Arial" pitchFamily="34" charset="0"/>
                <a:cs typeface="Arial" pitchFamily="34" charset="0"/>
              </a:rPr>
              <a:t>. </a:t>
            </a:r>
            <a:r>
              <a:rPr lang="es-US" sz="2400" dirty="0" smtClean="0">
                <a:solidFill>
                  <a:schemeClr val="bg1"/>
                </a:solidFill>
                <a:latin typeface="Arial" pitchFamily="34" charset="0"/>
                <a:cs typeface="Arial" pitchFamily="34" charset="0"/>
              </a:rPr>
              <a:t>¿ qué pasa con la formación del hombre nuevo?</a:t>
            </a:r>
          </a:p>
          <a:p>
            <a:pPr>
              <a:buFont typeface="Wingdings" pitchFamily="2" charset="2"/>
              <a:buChar char="Ø"/>
            </a:pPr>
            <a:r>
              <a:rPr lang="es-US" sz="2400" dirty="0">
                <a:solidFill>
                  <a:schemeClr val="bg1"/>
                </a:solidFill>
                <a:latin typeface="Arial" pitchFamily="34" charset="0"/>
                <a:cs typeface="Arial" pitchFamily="34" charset="0"/>
              </a:rPr>
              <a:t> </a:t>
            </a:r>
            <a:r>
              <a:rPr lang="es-US" sz="2400" dirty="0" smtClean="0">
                <a:solidFill>
                  <a:schemeClr val="bg1"/>
                </a:solidFill>
                <a:latin typeface="Arial" pitchFamily="34" charset="0"/>
                <a:cs typeface="Arial" pitchFamily="34" charset="0"/>
              </a:rPr>
              <a:t>¿Consideran ustedes justa este tipo de distribución.? </a:t>
            </a:r>
            <a:r>
              <a:rPr lang="es-US" sz="2400" dirty="0" smtClean="0">
                <a:solidFill>
                  <a:srgbClr val="FF0000"/>
                </a:solidFill>
                <a:latin typeface="Arial" pitchFamily="34" charset="0"/>
                <a:cs typeface="Arial" pitchFamily="34" charset="0"/>
              </a:rPr>
              <a:t>Aplicar un mismo rasero para personas diferentes.</a:t>
            </a:r>
          </a:p>
          <a:p>
            <a:pPr>
              <a:buFont typeface="Wingdings" pitchFamily="2" charset="2"/>
              <a:buChar char="Ø"/>
            </a:pPr>
            <a:r>
              <a:rPr lang="es-US" sz="2400" dirty="0">
                <a:latin typeface="Arial" pitchFamily="34" charset="0"/>
                <a:cs typeface="Arial" pitchFamily="34" charset="0"/>
              </a:rPr>
              <a:t> </a:t>
            </a:r>
            <a:r>
              <a:rPr lang="es-US" sz="2400" dirty="0" smtClean="0">
                <a:solidFill>
                  <a:schemeClr val="bg1"/>
                </a:solidFill>
                <a:latin typeface="Arial" pitchFamily="34" charset="0"/>
                <a:cs typeface="Arial" pitchFamily="34" charset="0"/>
              </a:rPr>
              <a:t>¿Tienen los miembros de la sociedad iguales situaciones personales, familiares y el lugar de residencia?</a:t>
            </a:r>
          </a:p>
          <a:p>
            <a:pPr>
              <a:buFont typeface="Wingdings" pitchFamily="2" charset="2"/>
              <a:buChar char="Ø"/>
            </a:pPr>
            <a:r>
              <a:rPr lang="es-US" sz="2400" dirty="0" smtClean="0">
                <a:solidFill>
                  <a:schemeClr val="bg1"/>
                </a:solidFill>
                <a:latin typeface="Arial" pitchFamily="34" charset="0"/>
                <a:cs typeface="Arial" pitchFamily="34" charset="0"/>
              </a:rPr>
              <a:t>¿Cómo la sociedad socialista resuelve estas desigualdades que se presentan al aplicar el principio socialista de distribución?</a:t>
            </a:r>
            <a:endParaRPr lang="es-US" sz="24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145795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301006"/>
          </a:xfrm>
        </p:spPr>
        <p:txBody>
          <a:bodyPr>
            <a:noAutofit/>
          </a:bodyPr>
          <a:lstStyle/>
          <a:p>
            <a:r>
              <a:rPr lang="es-US" sz="3600" dirty="0" smtClean="0">
                <a:latin typeface="Arial" pitchFamily="34" charset="0"/>
                <a:cs typeface="Arial" pitchFamily="34" charset="0"/>
              </a:rPr>
              <a:t>El salario, materialización de la distribución según el trabajo</a:t>
            </a:r>
            <a:endParaRPr lang="es-US" sz="3600" dirty="0">
              <a:latin typeface="Arial" pitchFamily="34" charset="0"/>
              <a:cs typeface="Arial" pitchFamily="34" charset="0"/>
            </a:endParaRPr>
          </a:p>
        </p:txBody>
      </p:sp>
      <p:sp>
        <p:nvSpPr>
          <p:cNvPr id="3" name="2 Marcador de contenido"/>
          <p:cNvSpPr>
            <a:spLocks noGrp="1"/>
          </p:cNvSpPr>
          <p:nvPr>
            <p:ph idx="1"/>
          </p:nvPr>
        </p:nvSpPr>
        <p:spPr/>
        <p:txBody>
          <a:bodyPr>
            <a:normAutofit lnSpcReduction="10000"/>
          </a:bodyPr>
          <a:lstStyle/>
          <a:p>
            <a:pPr marL="0" indent="0">
              <a:buNone/>
            </a:pPr>
            <a:r>
              <a:rPr lang="es-US" dirty="0" smtClean="0"/>
              <a:t>  </a:t>
            </a:r>
            <a:r>
              <a:rPr lang="es-US" sz="2400" dirty="0" smtClean="0">
                <a:latin typeface="Arial" pitchFamily="34" charset="0"/>
                <a:cs typeface="Arial" pitchFamily="34" charset="0"/>
              </a:rPr>
              <a:t>El salario en la sociedad socialista y sus diferencias en relación al capitalismo.</a:t>
            </a:r>
          </a:p>
          <a:p>
            <a:pPr marL="0" indent="0">
              <a:buNone/>
            </a:pPr>
            <a:r>
              <a:rPr lang="es-US" sz="2400" dirty="0" smtClean="0">
                <a:latin typeface="Arial" pitchFamily="34" charset="0"/>
                <a:cs typeface="Arial" pitchFamily="34" charset="0"/>
              </a:rPr>
              <a:t> El salario constituye la expresión monetaria de la parte fundamental del trabajo individual aportado destinado a su participación en el fondo de consumo social.</a:t>
            </a:r>
          </a:p>
          <a:p>
            <a:pPr marL="0" indent="0">
              <a:buNone/>
            </a:pPr>
            <a:r>
              <a:rPr lang="es-US" sz="2400" dirty="0" smtClean="0">
                <a:latin typeface="Arial" pitchFamily="34" charset="0"/>
                <a:cs typeface="Arial" pitchFamily="34" charset="0"/>
              </a:rPr>
              <a:t>  La esencia del salario se expresa a través de sus funciones:</a:t>
            </a:r>
          </a:p>
          <a:p>
            <a:pPr>
              <a:buFont typeface="Wingdings" pitchFamily="2" charset="2"/>
              <a:buChar char="§"/>
            </a:pPr>
            <a:r>
              <a:rPr lang="es-US" sz="2400" dirty="0" smtClean="0">
                <a:latin typeface="Arial" pitchFamily="34" charset="0"/>
                <a:cs typeface="Arial" pitchFamily="34" charset="0"/>
              </a:rPr>
              <a:t>Reproductiva.</a:t>
            </a:r>
          </a:p>
          <a:p>
            <a:pPr>
              <a:buFont typeface="Wingdings" pitchFamily="2" charset="2"/>
              <a:buChar char="§"/>
            </a:pPr>
            <a:r>
              <a:rPr lang="es-US" sz="2400" dirty="0" smtClean="0">
                <a:latin typeface="Arial" pitchFamily="34" charset="0"/>
                <a:cs typeface="Arial" pitchFamily="34" charset="0"/>
              </a:rPr>
              <a:t>Estimulativa.</a:t>
            </a:r>
          </a:p>
          <a:p>
            <a:pPr>
              <a:buFont typeface="Wingdings" pitchFamily="2" charset="2"/>
              <a:buChar char="§"/>
            </a:pPr>
            <a:r>
              <a:rPr lang="es-US" sz="2400" dirty="0" smtClean="0">
                <a:latin typeface="Arial" pitchFamily="34" charset="0"/>
                <a:cs typeface="Arial" pitchFamily="34" charset="0"/>
              </a:rPr>
              <a:t>Valorativa.</a:t>
            </a:r>
          </a:p>
          <a:p>
            <a:pPr>
              <a:buFont typeface="Wingdings" pitchFamily="2" charset="2"/>
              <a:buChar char="§"/>
            </a:pPr>
            <a:r>
              <a:rPr lang="es-US" sz="2400" dirty="0" smtClean="0">
                <a:latin typeface="Arial" pitchFamily="34" charset="0"/>
                <a:cs typeface="Arial" pitchFamily="34" charset="0"/>
              </a:rPr>
              <a:t>Social.</a:t>
            </a:r>
          </a:p>
          <a:p>
            <a:pPr marL="0" indent="0">
              <a:buNone/>
            </a:pPr>
            <a:endParaRPr lang="es-US" sz="2400" dirty="0">
              <a:latin typeface="Arial" pitchFamily="34" charset="0"/>
              <a:cs typeface="Arial" pitchFamily="34" charset="0"/>
            </a:endParaRPr>
          </a:p>
        </p:txBody>
      </p:sp>
    </p:spTree>
    <p:extLst>
      <p:ext uri="{BB962C8B-B14F-4D97-AF65-F5344CB8AC3E}">
        <p14:creationId xmlns:p14="http://schemas.microsoft.com/office/powerpoint/2010/main" val="1117827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04664"/>
            <a:ext cx="8229600" cy="1359024"/>
          </a:xfrm>
        </p:spPr>
        <p:txBody>
          <a:bodyPr>
            <a:noAutofit/>
          </a:bodyPr>
          <a:lstStyle/>
          <a:p>
            <a:r>
              <a:rPr lang="es-US" sz="3200" dirty="0" smtClean="0">
                <a:solidFill>
                  <a:srgbClr val="C00000"/>
                </a:solidFill>
                <a:latin typeface="Arial" pitchFamily="34" charset="0"/>
                <a:cs typeface="Arial" pitchFamily="34" charset="0"/>
              </a:rPr>
              <a:t>Los Fondos Sociales de Consumo como otra forma de distribución de los bienes de consumo</a:t>
            </a:r>
            <a:r>
              <a:rPr lang="es-US" sz="2800" dirty="0" smtClean="0">
                <a:solidFill>
                  <a:srgbClr val="C00000"/>
                </a:solidFill>
                <a:latin typeface="Arial" pitchFamily="34" charset="0"/>
                <a:cs typeface="Arial" pitchFamily="34" charset="0"/>
              </a:rPr>
              <a:t>.</a:t>
            </a:r>
            <a:endParaRPr lang="es-US" sz="2800" dirty="0">
              <a:solidFill>
                <a:srgbClr val="C00000"/>
              </a:solidFill>
              <a:latin typeface="Arial" pitchFamily="34" charset="0"/>
              <a:cs typeface="Arial" pitchFamily="34" charset="0"/>
            </a:endParaRPr>
          </a:p>
        </p:txBody>
      </p:sp>
      <p:sp>
        <p:nvSpPr>
          <p:cNvPr id="3" name="2 Marcador de contenido"/>
          <p:cNvSpPr>
            <a:spLocks noGrp="1"/>
          </p:cNvSpPr>
          <p:nvPr>
            <p:ph idx="1"/>
          </p:nvPr>
        </p:nvSpPr>
        <p:spPr>
          <a:xfrm>
            <a:off x="395536" y="1844824"/>
            <a:ext cx="8352928" cy="4525963"/>
          </a:xfrm>
        </p:spPr>
        <p:txBody>
          <a:bodyPr>
            <a:normAutofit lnSpcReduction="10000"/>
          </a:bodyPr>
          <a:lstStyle/>
          <a:p>
            <a:r>
              <a:rPr lang="es-US" sz="2800" dirty="0" smtClean="0">
                <a:latin typeface="Arial" pitchFamily="34" charset="0"/>
                <a:cs typeface="Arial" pitchFamily="34" charset="0"/>
              </a:rPr>
              <a:t>¿Cuál es la fuente de recursos para los FSC.? –Parte del presupuesto del Estado (parte de la RN).</a:t>
            </a:r>
          </a:p>
          <a:p>
            <a:r>
              <a:rPr lang="es-US" sz="2800" dirty="0" smtClean="0">
                <a:latin typeface="Arial" pitchFamily="34" charset="0"/>
                <a:cs typeface="Arial" pitchFamily="34" charset="0"/>
              </a:rPr>
              <a:t>¿Qué necesidades satisfacen los miembros de la sociedad a partir de estos fondos? – garantiza el acceso a la educación, salud, servicios comunales, deporte, cultura, seguridad y asistencia social. </a:t>
            </a:r>
          </a:p>
          <a:p>
            <a:r>
              <a:rPr lang="es-US" sz="2800" dirty="0" smtClean="0">
                <a:latin typeface="Arial" pitchFamily="34" charset="0"/>
                <a:cs typeface="Arial" pitchFamily="34" charset="0"/>
              </a:rPr>
              <a:t>¿Cómo los reciben los miembros de la sociedad? – gratuita, en forma de subsidios, en especies y en forma monetaria.</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1440971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476672"/>
            <a:ext cx="7628384" cy="1758057"/>
          </a:xfrm>
        </p:spPr>
        <p:txBody>
          <a:bodyPr>
            <a:noAutofit/>
          </a:bodyPr>
          <a:lstStyle/>
          <a:p>
            <a:pPr algn="l"/>
            <a:r>
              <a:rPr lang="es-US" sz="3200" dirty="0" smtClean="0">
                <a:latin typeface="Arial" pitchFamily="34" charset="0"/>
                <a:cs typeface="Arial" pitchFamily="34" charset="0"/>
              </a:rPr>
              <a:t>  </a:t>
            </a:r>
            <a:r>
              <a:rPr lang="es-US" sz="3200" u="sng" dirty="0" smtClean="0">
                <a:solidFill>
                  <a:srgbClr val="002060"/>
                </a:solidFill>
                <a:latin typeface="Arial" pitchFamily="34" charset="0"/>
                <a:cs typeface="Arial" pitchFamily="34" charset="0"/>
              </a:rPr>
              <a:t>Conferencia</a:t>
            </a:r>
            <a:r>
              <a:rPr lang="es-US" sz="3200" smtClean="0">
                <a:solidFill>
                  <a:srgbClr val="002060"/>
                </a:solidFill>
                <a:latin typeface="Arial" pitchFamily="34" charset="0"/>
                <a:cs typeface="Arial" pitchFamily="34" charset="0"/>
              </a:rPr>
              <a:t>:  </a:t>
            </a:r>
            <a:r>
              <a:rPr lang="es-US" sz="3200" dirty="0" smtClean="0">
                <a:solidFill>
                  <a:srgbClr val="002060"/>
                </a:solidFill>
                <a:latin typeface="Arial" pitchFamily="34" charset="0"/>
                <a:cs typeface="Arial" pitchFamily="34" charset="0"/>
              </a:rPr>
              <a:t>Las relaciones de distribución de los bienes de consumo durante la construcción del socialismo.</a:t>
            </a:r>
            <a:endParaRPr lang="es-US" sz="3200" dirty="0">
              <a:solidFill>
                <a:srgbClr val="002060"/>
              </a:solidFill>
              <a:latin typeface="Arial" pitchFamily="34" charset="0"/>
              <a:cs typeface="Arial" pitchFamily="34" charset="0"/>
            </a:endParaRPr>
          </a:p>
        </p:txBody>
      </p:sp>
      <p:sp>
        <p:nvSpPr>
          <p:cNvPr id="3" name="2 Subtítulo"/>
          <p:cNvSpPr>
            <a:spLocks noGrp="1"/>
          </p:cNvSpPr>
          <p:nvPr>
            <p:ph type="subTitle" idx="1"/>
          </p:nvPr>
        </p:nvSpPr>
        <p:spPr>
          <a:xfrm>
            <a:off x="755576" y="2276872"/>
            <a:ext cx="7632848" cy="3744416"/>
          </a:xfrm>
          <a:gradFill>
            <a:gsLst>
              <a:gs pos="0">
                <a:srgbClr val="002060"/>
              </a:gs>
              <a:gs pos="30000">
                <a:srgbClr val="D49E6C"/>
              </a:gs>
              <a:gs pos="70000">
                <a:srgbClr val="A65528"/>
              </a:gs>
              <a:gs pos="100000">
                <a:srgbClr val="663012"/>
              </a:gs>
            </a:gsLst>
            <a:lin ang="5400000" scaled="0"/>
          </a:gradFill>
        </p:spPr>
        <p:txBody>
          <a:bodyPr>
            <a:noAutofit/>
          </a:bodyPr>
          <a:lstStyle/>
          <a:p>
            <a:pPr algn="l"/>
            <a:r>
              <a:rPr lang="es-US" sz="2800" b="1" u="sng" dirty="0" smtClean="0">
                <a:solidFill>
                  <a:schemeClr val="bg1"/>
                </a:solidFill>
                <a:latin typeface="Arial" pitchFamily="34" charset="0"/>
                <a:cs typeface="Arial" pitchFamily="34" charset="0"/>
              </a:rPr>
              <a:t>Objetivo</a:t>
            </a:r>
            <a:r>
              <a:rPr lang="es-US" sz="2800" b="1" dirty="0" smtClean="0">
                <a:solidFill>
                  <a:schemeClr val="bg1"/>
                </a:solidFill>
                <a:latin typeface="Arial" pitchFamily="34" charset="0"/>
                <a:cs typeface="Arial" pitchFamily="34" charset="0"/>
              </a:rPr>
              <a:t>: Explicar la forma más adecuada de distribución de los bienes de consumo en la sociedad en construcción del socialismo, su materialización en Cuba, de manera simple y que permita llevar a la práctica en su esfera de actuación, teniendo en cuenta sus ventajas, contradicciones y soluciones futuras.</a:t>
            </a:r>
            <a:endParaRPr lang="es-US" sz="28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5735046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S" sz="3600" dirty="0" smtClean="0">
                <a:latin typeface="Arial" pitchFamily="34" charset="0"/>
                <a:cs typeface="Arial" pitchFamily="34" charset="0"/>
              </a:rPr>
              <a:t>¿Cuáles son las características de estos FSC?</a:t>
            </a:r>
            <a:endParaRPr lang="es-US" sz="36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r>
              <a:rPr lang="es-US" sz="2800" dirty="0" smtClean="0">
                <a:solidFill>
                  <a:srgbClr val="C00000"/>
                </a:solidFill>
                <a:latin typeface="Arial" pitchFamily="34" charset="0"/>
                <a:cs typeface="Arial" pitchFamily="34" charset="0"/>
              </a:rPr>
              <a:t>En su mayoría no dependen del aporte laboral.</a:t>
            </a:r>
          </a:p>
          <a:p>
            <a:r>
              <a:rPr lang="es-US" sz="2800" dirty="0" smtClean="0">
                <a:latin typeface="Arial" pitchFamily="34" charset="0"/>
                <a:cs typeface="Arial" pitchFamily="34" charset="0"/>
              </a:rPr>
              <a:t>Cada ciudadano los recibe en calidad de miembro de al sociedad, de acuerdo a normas de consumo establecidas socialmente.</a:t>
            </a:r>
          </a:p>
          <a:p>
            <a:r>
              <a:rPr lang="es-US" sz="2800" dirty="0" smtClean="0">
                <a:latin typeface="Arial" pitchFamily="34" charset="0"/>
                <a:cs typeface="Arial" pitchFamily="34" charset="0"/>
              </a:rPr>
              <a:t>Están destinados a garantizar el desarrollo universal – multilateral de los ciudadanos.</a:t>
            </a:r>
          </a:p>
          <a:p>
            <a:r>
              <a:rPr lang="es-US" sz="2800" dirty="0" smtClean="0">
                <a:latin typeface="Arial" pitchFamily="34" charset="0"/>
                <a:cs typeface="Arial" pitchFamily="34" charset="0"/>
              </a:rPr>
              <a:t>Son necesidades que se satisfacen en su gran mayoría de forma colectiva. Brotes de distribución comunista.</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35287712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S" sz="3600" dirty="0" smtClean="0">
                <a:latin typeface="Arial" pitchFamily="34" charset="0"/>
                <a:cs typeface="Arial" pitchFamily="34" charset="0"/>
              </a:rPr>
              <a:t>¿Cuál es el significado de estos fondos para los miembros de la sociedad?</a:t>
            </a:r>
            <a:endParaRPr lang="es-US" sz="3600" dirty="0">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pPr>
              <a:buFont typeface="Wingdings" pitchFamily="2" charset="2"/>
              <a:buChar char="ü"/>
            </a:pPr>
            <a:r>
              <a:rPr lang="es-US" sz="2400" dirty="0" smtClean="0">
                <a:solidFill>
                  <a:srgbClr val="C00000"/>
                </a:solidFill>
                <a:latin typeface="Arial" pitchFamily="34" charset="0"/>
                <a:cs typeface="Arial" pitchFamily="34" charset="0"/>
              </a:rPr>
              <a:t>Su función principal es reducir las desigualdades socioeconómicas de los ciudadanos y de las familias, de las personas residentes en zonas con condiciones desfavorables.</a:t>
            </a:r>
          </a:p>
          <a:p>
            <a:pPr>
              <a:buFont typeface="Wingdings" pitchFamily="2" charset="2"/>
              <a:buChar char="ü"/>
            </a:pPr>
            <a:r>
              <a:rPr lang="es-US" sz="2400" dirty="0" smtClean="0">
                <a:latin typeface="Arial" pitchFamily="34" charset="0"/>
                <a:cs typeface="Arial" pitchFamily="34" charset="0"/>
              </a:rPr>
              <a:t>Contribuyen a desarrollar el colectivismo, la colaboración entre los ciudadanos.</a:t>
            </a:r>
          </a:p>
          <a:p>
            <a:pPr>
              <a:buFont typeface="Wingdings" pitchFamily="2" charset="2"/>
              <a:buChar char="ü"/>
            </a:pPr>
            <a:r>
              <a:rPr lang="es-US" sz="2400" dirty="0" smtClean="0">
                <a:latin typeface="Arial" pitchFamily="34" charset="0"/>
                <a:cs typeface="Arial" pitchFamily="34" charset="0"/>
              </a:rPr>
              <a:t>Permiten acercar los ingresos reales de los trabajadores.</a:t>
            </a:r>
          </a:p>
          <a:p>
            <a:pPr>
              <a:buFont typeface="Wingdings" pitchFamily="2" charset="2"/>
              <a:buChar char="ü"/>
            </a:pPr>
            <a:r>
              <a:rPr lang="es-US" sz="2400" dirty="0" smtClean="0">
                <a:latin typeface="Arial" pitchFamily="34" charset="0"/>
                <a:cs typeface="Arial" pitchFamily="34" charset="0"/>
              </a:rPr>
              <a:t>Influyen en la calidad de vida de los ciudadanos.</a:t>
            </a:r>
          </a:p>
          <a:p>
            <a:pPr>
              <a:buFont typeface="Wingdings" pitchFamily="2" charset="2"/>
              <a:buChar char="ü"/>
            </a:pPr>
            <a:r>
              <a:rPr lang="es-US" sz="2400" dirty="0" smtClean="0">
                <a:latin typeface="Arial" pitchFamily="34" charset="0"/>
                <a:cs typeface="Arial" pitchFamily="34" charset="0"/>
              </a:rPr>
              <a:t>Pueden influir directa o indirectamente en el interés de los trabajadores en el desarrollo de la producción.</a:t>
            </a:r>
          </a:p>
          <a:p>
            <a:pPr>
              <a:buFont typeface="Wingdings" pitchFamily="2" charset="2"/>
              <a:buChar char="ü"/>
            </a:pPr>
            <a:endParaRPr lang="es-US" dirty="0"/>
          </a:p>
        </p:txBody>
      </p:sp>
    </p:spTree>
    <p:extLst>
      <p:ext uri="{BB962C8B-B14F-4D97-AF65-F5344CB8AC3E}">
        <p14:creationId xmlns:p14="http://schemas.microsoft.com/office/powerpoint/2010/main" val="28467827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143000"/>
          </a:xfrm>
        </p:spPr>
        <p:txBody>
          <a:bodyPr>
            <a:normAutofit/>
          </a:bodyPr>
          <a:lstStyle/>
          <a:p>
            <a:r>
              <a:rPr lang="es-US" sz="3200" dirty="0" smtClean="0">
                <a:latin typeface="Arial" pitchFamily="34" charset="0"/>
                <a:cs typeface="Arial" pitchFamily="34" charset="0"/>
              </a:rPr>
              <a:t>Socialismo y justicia social.</a:t>
            </a:r>
            <a:endParaRPr lang="es-US" sz="3200" dirty="0">
              <a:latin typeface="Arial" pitchFamily="34" charset="0"/>
              <a:cs typeface="Arial" pitchFamily="34" charset="0"/>
            </a:endParaRPr>
          </a:p>
        </p:txBody>
      </p:sp>
      <p:sp>
        <p:nvSpPr>
          <p:cNvPr id="3" name="2 Marcador de contenido"/>
          <p:cNvSpPr>
            <a:spLocks noGrp="1"/>
          </p:cNvSpPr>
          <p:nvPr>
            <p:ph idx="1"/>
          </p:nvPr>
        </p:nvSpPr>
        <p:spPr>
          <a:xfrm>
            <a:off x="179512" y="1268760"/>
            <a:ext cx="8640960" cy="4597971"/>
          </a:xfrm>
        </p:spPr>
        <p:txBody>
          <a:bodyPr>
            <a:noAutofit/>
          </a:bodyPr>
          <a:lstStyle/>
          <a:p>
            <a:r>
              <a:rPr lang="es-US" sz="2800" dirty="0" smtClean="0">
                <a:latin typeface="Arial" pitchFamily="34" charset="0"/>
                <a:cs typeface="Arial" pitchFamily="34" charset="0"/>
              </a:rPr>
              <a:t>La propiedad socialista y la eliminación de la explotación del hombre por el hombre, junto a la distribución según el trabajo y los fondos sociales de consumo, permiten alcanzar un grado de igualdad y justicia social en el socialismo jamás logrado en sociedades anteriores.</a:t>
            </a:r>
          </a:p>
          <a:p>
            <a:r>
              <a:rPr lang="es-US" sz="2800" dirty="0" smtClean="0">
                <a:latin typeface="Arial" pitchFamily="34" charset="0"/>
                <a:cs typeface="Arial" pitchFamily="34" charset="0"/>
              </a:rPr>
              <a:t>Esto no significa que en la construcción del socialismo y en el socialismo se logre la igualdad y justicia plena, todavía subsistirán diferencias de riqueza, injustas pero eliminará la explotación del hombre por el hombre.</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7677177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US" sz="3600" dirty="0" smtClean="0">
                <a:latin typeface="Arial" pitchFamily="34" charset="0"/>
                <a:cs typeface="Arial" pitchFamily="34" charset="0"/>
              </a:rPr>
              <a:t>En relación a la justicia social,  Lenin señalaba:</a:t>
            </a: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457200" y="1412776"/>
            <a:ext cx="8291264" cy="4896544"/>
          </a:xfrm>
        </p:spPr>
        <p:txBody>
          <a:bodyPr>
            <a:normAutofit lnSpcReduction="10000"/>
          </a:bodyPr>
          <a:lstStyle/>
          <a:p>
            <a:pPr marL="0" indent="0">
              <a:buNone/>
            </a:pPr>
            <a:r>
              <a:rPr lang="es-US" dirty="0" smtClean="0"/>
              <a:t>« </a:t>
            </a:r>
            <a:r>
              <a:rPr lang="es-US" sz="2400" dirty="0" smtClean="0">
                <a:latin typeface="Arial" pitchFamily="34" charset="0"/>
                <a:cs typeface="Arial" pitchFamily="34" charset="0"/>
              </a:rPr>
              <a:t>La primera fase del comunismo no puede proporcionarnos todavía justicia ni igualdad, subsisten las diferencias de la riqueza, diferencias injustas, pero quedará descartada la explotación del hombre por el hombre, puesto que no será posible apoderarse, a título de propiedad privada, de los medios de producción» V. I Lenin, El Estado y la Revolución, Ed. Política, La Hab., 1963, pág. 112.</a:t>
            </a:r>
          </a:p>
          <a:p>
            <a:pPr marL="0" indent="0">
              <a:buNone/>
            </a:pPr>
            <a:r>
              <a:rPr lang="es-US" sz="2400" dirty="0">
                <a:latin typeface="Arial" pitchFamily="34" charset="0"/>
                <a:cs typeface="Arial" pitchFamily="34" charset="0"/>
              </a:rPr>
              <a:t> </a:t>
            </a:r>
            <a:r>
              <a:rPr lang="es-US" sz="2400" dirty="0" smtClean="0">
                <a:latin typeface="Arial" pitchFamily="34" charset="0"/>
                <a:cs typeface="Arial" pitchFamily="34" charset="0"/>
              </a:rPr>
              <a:t> La justicia social, es el resultado de la transformación de las RP. El socialismo en lo económico no solo significa distribuir de manera más justa la riqueza social, sino producir mucho más de otra manera, para distribuir más, también de otra manera. </a:t>
            </a:r>
            <a:endParaRPr lang="es-US" sz="2400" dirty="0">
              <a:latin typeface="Arial" pitchFamily="34" charset="0"/>
              <a:cs typeface="Arial" pitchFamily="34" charset="0"/>
            </a:endParaRPr>
          </a:p>
        </p:txBody>
      </p:sp>
    </p:spTree>
    <p:extLst>
      <p:ext uri="{BB962C8B-B14F-4D97-AF65-F5344CB8AC3E}">
        <p14:creationId xmlns:p14="http://schemas.microsoft.com/office/powerpoint/2010/main" val="1205817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S" dirty="0" smtClean="0">
                <a:solidFill>
                  <a:srgbClr val="FF0000"/>
                </a:solidFill>
              </a:rPr>
              <a:t>Bibliografía</a:t>
            </a:r>
            <a:endParaRPr lang="es-US" dirty="0">
              <a:solidFill>
                <a:srgbClr val="FF0000"/>
              </a:solidFill>
            </a:endParaRPr>
          </a:p>
        </p:txBody>
      </p:sp>
      <p:sp>
        <p:nvSpPr>
          <p:cNvPr id="3" name="2 Marcador de contenido"/>
          <p:cNvSpPr>
            <a:spLocks noGrp="1"/>
          </p:cNvSpPr>
          <p:nvPr>
            <p:ph idx="1"/>
          </p:nvPr>
        </p:nvSpPr>
        <p:spPr>
          <a:gradFill>
            <a:gsLst>
              <a:gs pos="0">
                <a:srgbClr val="002060"/>
              </a:gs>
              <a:gs pos="30000">
                <a:srgbClr val="D49E6C"/>
              </a:gs>
              <a:gs pos="70000">
                <a:srgbClr val="A65528"/>
              </a:gs>
              <a:gs pos="100000">
                <a:srgbClr val="663012"/>
              </a:gs>
            </a:gsLst>
            <a:lin ang="5400000" scaled="0"/>
          </a:gradFill>
        </p:spPr>
        <p:txBody>
          <a:bodyPr>
            <a:normAutofit lnSpcReduction="10000"/>
          </a:bodyPr>
          <a:lstStyle/>
          <a:p>
            <a:r>
              <a:rPr lang="es-US" dirty="0" smtClean="0"/>
              <a:t>Economía Política de la </a:t>
            </a:r>
            <a:r>
              <a:rPr lang="es-US" dirty="0" smtClean="0"/>
              <a:t>Construcción </a:t>
            </a:r>
            <a:r>
              <a:rPr lang="es-US" dirty="0" smtClean="0"/>
              <a:t>del </a:t>
            </a:r>
            <a:r>
              <a:rPr lang="es-US" dirty="0" smtClean="0"/>
              <a:t>Socialismo</a:t>
            </a:r>
            <a:r>
              <a:rPr lang="es-US" dirty="0" smtClean="0"/>
              <a:t>. Colectivo de autores. Pág. 158-177 </a:t>
            </a:r>
          </a:p>
          <a:p>
            <a:r>
              <a:rPr lang="es-US" dirty="0" smtClean="0"/>
              <a:t>«Crítica al Programa de Gotha» C. Marx y F. Engels. En O.E en tres tomos T:3 pág. 12-15.</a:t>
            </a:r>
          </a:p>
          <a:p>
            <a:r>
              <a:rPr lang="es-US" dirty="0" smtClean="0"/>
              <a:t>«El Estado y la Revolución» V.I. Lenin. En O.E en tres tomos Tomo:2 pág. 362-365.</a:t>
            </a:r>
          </a:p>
          <a:p>
            <a:r>
              <a:rPr lang="es-US" dirty="0" smtClean="0"/>
              <a:t>Constitución de </a:t>
            </a:r>
            <a:r>
              <a:rPr lang="es-US" smtClean="0"/>
              <a:t>la </a:t>
            </a:r>
            <a:r>
              <a:rPr lang="es-US" smtClean="0"/>
              <a:t>República </a:t>
            </a:r>
            <a:r>
              <a:rPr lang="es-US" dirty="0" smtClean="0"/>
              <a:t>de Cuba. Artículo  31  (9,14,39,47,48,49,50,51,52</a:t>
            </a:r>
            <a:r>
              <a:rPr lang="es-US" dirty="0"/>
              <a:t> </a:t>
            </a:r>
            <a:r>
              <a:rPr lang="es-US" dirty="0" smtClean="0"/>
              <a:t>– vieja constitución)</a:t>
            </a:r>
            <a:endParaRPr lang="es-US" dirty="0"/>
          </a:p>
        </p:txBody>
      </p:sp>
    </p:spTree>
    <p:extLst>
      <p:ext uri="{BB962C8B-B14F-4D97-AF65-F5344CB8AC3E}">
        <p14:creationId xmlns:p14="http://schemas.microsoft.com/office/powerpoint/2010/main" val="1026700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936104"/>
          </a:xfrm>
        </p:spPr>
        <p:txBody>
          <a:bodyPr>
            <a:normAutofit/>
          </a:bodyPr>
          <a:lstStyle/>
          <a:p>
            <a:r>
              <a:rPr lang="es-US" sz="3600" dirty="0" smtClean="0">
                <a:latin typeface="Arial" pitchFamily="34" charset="0"/>
                <a:cs typeface="Arial" pitchFamily="34" charset="0"/>
              </a:rPr>
              <a:t>Rememoración de la clase anterior.</a:t>
            </a: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395536" y="1268760"/>
            <a:ext cx="8229600" cy="4525963"/>
          </a:xfrm>
        </p:spPr>
        <p:txBody>
          <a:bodyPr>
            <a:normAutofit fontScale="92500" lnSpcReduction="10000"/>
          </a:bodyPr>
          <a:lstStyle/>
          <a:p>
            <a:pPr marL="0" indent="0">
              <a:buNone/>
            </a:pPr>
            <a:r>
              <a:rPr lang="es-US" dirty="0" smtClean="0"/>
              <a:t>    </a:t>
            </a:r>
            <a:r>
              <a:rPr lang="es-US" sz="2600" dirty="0" smtClean="0">
                <a:latin typeface="Arial" pitchFamily="34" charset="0"/>
                <a:cs typeface="Arial" pitchFamily="34" charset="0"/>
              </a:rPr>
              <a:t>Se analizaron los siguientes aspectos:</a:t>
            </a:r>
          </a:p>
          <a:p>
            <a:pPr>
              <a:buFont typeface="Wingdings" pitchFamily="2" charset="2"/>
              <a:buChar char="ü"/>
            </a:pPr>
            <a:r>
              <a:rPr lang="es-US" sz="2600" dirty="0" smtClean="0">
                <a:latin typeface="Arial" pitchFamily="34" charset="0"/>
                <a:cs typeface="Arial" pitchFamily="34" charset="0"/>
              </a:rPr>
              <a:t>Necesidad de la regulación de  la economía.</a:t>
            </a:r>
          </a:p>
          <a:p>
            <a:pPr>
              <a:buFont typeface="Wingdings" pitchFamily="2" charset="2"/>
              <a:buChar char="ü"/>
            </a:pPr>
            <a:r>
              <a:rPr lang="es-US" sz="2600" dirty="0" smtClean="0">
                <a:latin typeface="Arial" pitchFamily="34" charset="0"/>
                <a:cs typeface="Arial" pitchFamily="34" charset="0"/>
              </a:rPr>
              <a:t>La regulación de la economía en el capitalismo.</a:t>
            </a:r>
          </a:p>
          <a:p>
            <a:pPr>
              <a:buFont typeface="Wingdings" pitchFamily="2" charset="2"/>
              <a:buChar char="ü"/>
            </a:pPr>
            <a:r>
              <a:rPr lang="es-US" sz="2600" dirty="0" smtClean="0">
                <a:latin typeface="Arial" pitchFamily="34" charset="0"/>
                <a:cs typeface="Arial" pitchFamily="34" charset="0"/>
              </a:rPr>
              <a:t>Necesidad del desarrollo planificado de la economía.</a:t>
            </a:r>
          </a:p>
          <a:p>
            <a:pPr>
              <a:buFont typeface="Wingdings" pitchFamily="2" charset="2"/>
              <a:buChar char="ü"/>
            </a:pPr>
            <a:r>
              <a:rPr lang="es-US" sz="2600" dirty="0" smtClean="0">
                <a:latin typeface="Arial" pitchFamily="34" charset="0"/>
                <a:cs typeface="Arial" pitchFamily="34" charset="0"/>
              </a:rPr>
              <a:t>Diferencias entre la regulación consciente existente en el capitalismo con la del socialismo.</a:t>
            </a:r>
          </a:p>
          <a:p>
            <a:pPr>
              <a:buFont typeface="Wingdings" pitchFamily="2" charset="2"/>
              <a:buChar char="ü"/>
            </a:pPr>
            <a:r>
              <a:rPr lang="es-US" sz="2600" dirty="0" smtClean="0">
                <a:latin typeface="Arial" pitchFamily="34" charset="0"/>
                <a:cs typeface="Arial" pitchFamily="34" charset="0"/>
              </a:rPr>
              <a:t>El plan y las ventajas de una economía planificada.</a:t>
            </a:r>
          </a:p>
          <a:p>
            <a:pPr>
              <a:buFont typeface="Wingdings" pitchFamily="2" charset="2"/>
              <a:buChar char="ü"/>
            </a:pPr>
            <a:r>
              <a:rPr lang="es-US" sz="2600" dirty="0" smtClean="0">
                <a:latin typeface="Arial" pitchFamily="34" charset="0"/>
                <a:cs typeface="Arial" pitchFamily="34" charset="0"/>
              </a:rPr>
              <a:t>Perfeccionamiento de la planificación.</a:t>
            </a:r>
          </a:p>
          <a:p>
            <a:pPr>
              <a:buFont typeface="Wingdings" pitchFamily="2" charset="2"/>
              <a:buChar char="ü"/>
            </a:pPr>
            <a:r>
              <a:rPr lang="es-US" sz="2600" dirty="0" smtClean="0">
                <a:latin typeface="Arial" pitchFamily="34" charset="0"/>
                <a:cs typeface="Arial" pitchFamily="34" charset="0"/>
              </a:rPr>
              <a:t>Necesidad de las relaciones monetario - mercantiles en el socialismo, su significado, particularidades y la relación plan mercado.</a:t>
            </a:r>
          </a:p>
          <a:p>
            <a:pPr marL="0" indent="0">
              <a:buNone/>
            </a:pPr>
            <a:endParaRPr lang="es-US" sz="2600" dirty="0">
              <a:latin typeface="Arial" pitchFamily="34" charset="0"/>
              <a:cs typeface="Arial" pitchFamily="34" charset="0"/>
            </a:endParaRPr>
          </a:p>
        </p:txBody>
      </p:sp>
    </p:spTree>
    <p:extLst>
      <p:ext uri="{BB962C8B-B14F-4D97-AF65-F5344CB8AC3E}">
        <p14:creationId xmlns:p14="http://schemas.microsoft.com/office/powerpoint/2010/main" val="1441077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88640"/>
            <a:ext cx="8229600" cy="1228998"/>
          </a:xfrm>
        </p:spPr>
        <p:txBody>
          <a:bodyPr>
            <a:normAutofit/>
          </a:bodyPr>
          <a:lstStyle/>
          <a:p>
            <a:r>
              <a:rPr lang="es-US" sz="3600" dirty="0" smtClean="0">
                <a:latin typeface="Arial" pitchFamily="34" charset="0"/>
                <a:cs typeface="Arial" pitchFamily="34" charset="0"/>
              </a:rPr>
              <a:t>Introducción</a:t>
            </a: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539552" y="1196752"/>
            <a:ext cx="8424936" cy="5040560"/>
          </a:xfrm>
        </p:spPr>
        <p:txBody>
          <a:bodyPr>
            <a:noAutofit/>
          </a:bodyPr>
          <a:lstStyle/>
          <a:p>
            <a:r>
              <a:rPr lang="es-US" sz="2800" dirty="0" smtClean="0">
                <a:latin typeface="Arial" pitchFamily="34" charset="0"/>
                <a:cs typeface="Arial" pitchFamily="34" charset="0"/>
              </a:rPr>
              <a:t>Las relaciones de distribución como parte del  sistema de relaciones de producción, serán el objeto de esta conferencia. Tener presente que:</a:t>
            </a:r>
          </a:p>
          <a:p>
            <a:pPr>
              <a:buFont typeface="Wingdings" pitchFamily="2" charset="2"/>
              <a:buChar char="ü"/>
            </a:pPr>
            <a:r>
              <a:rPr lang="es-US" sz="2800" dirty="0" smtClean="0">
                <a:latin typeface="Arial" pitchFamily="34" charset="0"/>
                <a:cs typeface="Arial" pitchFamily="34" charset="0"/>
              </a:rPr>
              <a:t>Son un enlace entre la producción y el consumo. Su significado social.</a:t>
            </a:r>
          </a:p>
          <a:p>
            <a:pPr>
              <a:buFont typeface="Wingdings" pitchFamily="2" charset="2"/>
              <a:buChar char="ü"/>
            </a:pPr>
            <a:r>
              <a:rPr lang="es-US" sz="2800" dirty="0" smtClean="0">
                <a:latin typeface="Arial" pitchFamily="34" charset="0"/>
                <a:cs typeface="Arial" pitchFamily="34" charset="0"/>
              </a:rPr>
              <a:t>Las relaciones de distribución, como parte de las relaciones de producción están determinadas por la relaciones de propiedad.</a:t>
            </a:r>
          </a:p>
          <a:p>
            <a:pPr>
              <a:buFont typeface="Wingdings" pitchFamily="2" charset="2"/>
              <a:buChar char="ü"/>
            </a:pPr>
            <a:r>
              <a:rPr lang="es-US" sz="2800" dirty="0" smtClean="0">
                <a:latin typeface="Arial" pitchFamily="34" charset="0"/>
                <a:cs typeface="Arial" pitchFamily="34" charset="0"/>
              </a:rPr>
              <a:t>Su estructura está determinada por la estructura de la producción.</a:t>
            </a:r>
          </a:p>
        </p:txBody>
      </p:sp>
    </p:spTree>
    <p:extLst>
      <p:ext uri="{BB962C8B-B14F-4D97-AF65-F5344CB8AC3E}">
        <p14:creationId xmlns:p14="http://schemas.microsoft.com/office/powerpoint/2010/main" val="37152970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4 Título"/>
          <p:cNvSpPr>
            <a:spLocks noGrp="1"/>
          </p:cNvSpPr>
          <p:nvPr>
            <p:ph type="title"/>
          </p:nvPr>
        </p:nvSpPr>
        <p:spPr>
          <a:xfrm>
            <a:off x="539552" y="1124744"/>
            <a:ext cx="8064896" cy="4464496"/>
          </a:xfrm>
        </p:spPr>
        <p:txBody>
          <a:bodyPr>
            <a:normAutofit fontScale="90000"/>
          </a:bodyPr>
          <a:lstStyle/>
          <a:p>
            <a:pPr algn="l"/>
            <a:r>
              <a:rPr lang="es-US" sz="2800" dirty="0" smtClean="0">
                <a:latin typeface="Arial" pitchFamily="34" charset="0"/>
                <a:cs typeface="Arial" pitchFamily="34" charset="0"/>
              </a:rPr>
              <a:t>  </a:t>
            </a:r>
            <a:r>
              <a:rPr lang="es-US" sz="3200" dirty="0" smtClean="0">
                <a:latin typeface="Arial" pitchFamily="34" charset="0"/>
                <a:cs typeface="Arial" pitchFamily="34" charset="0"/>
              </a:rPr>
              <a:t>La estructura de la distribución está totalmente determinada por la estructura de la producción. La distribución misma es un producto de la producción, no solo por su contenido, ya que  exclusivamente los resultados de la producción pueden ser distribuidos, sino también según su forma, ya que un cierto modo de participación en la producción condiciona la forma especial de distribución, la forma en que se participa en la distribución.</a:t>
            </a:r>
            <a:endParaRPr lang="es-US" sz="3200" dirty="0">
              <a:latin typeface="Arial" pitchFamily="34" charset="0"/>
              <a:cs typeface="Arial" pitchFamily="34" charset="0"/>
            </a:endParaRPr>
          </a:p>
        </p:txBody>
      </p:sp>
    </p:spTree>
    <p:extLst>
      <p:ext uri="{BB962C8B-B14F-4D97-AF65-F5344CB8AC3E}">
        <p14:creationId xmlns:p14="http://schemas.microsoft.com/office/powerpoint/2010/main" val="2709874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352928" cy="1548262"/>
          </a:xfrm>
        </p:spPr>
        <p:txBody>
          <a:bodyPr>
            <a:noAutofit/>
          </a:bodyPr>
          <a:lstStyle/>
          <a:p>
            <a:r>
              <a:rPr lang="es-US" sz="3600" dirty="0" smtClean="0">
                <a:latin typeface="Arial" pitchFamily="34" charset="0"/>
                <a:cs typeface="Arial" pitchFamily="34" charset="0"/>
              </a:rPr>
              <a:t/>
            </a:r>
            <a:br>
              <a:rPr lang="es-US" sz="3600" dirty="0" smtClean="0">
                <a:latin typeface="Arial" pitchFamily="34" charset="0"/>
                <a:cs typeface="Arial" pitchFamily="34" charset="0"/>
              </a:rPr>
            </a:br>
            <a:r>
              <a:rPr lang="es-US" sz="3600" dirty="0" smtClean="0">
                <a:latin typeface="Arial" pitchFamily="34" charset="0"/>
                <a:cs typeface="Arial" pitchFamily="34" charset="0"/>
              </a:rPr>
              <a:t>Las relaciones de distribución comprenden:</a:t>
            </a:r>
            <a:br>
              <a:rPr lang="es-US" sz="3600" dirty="0" smtClean="0">
                <a:latin typeface="Arial" pitchFamily="34" charset="0"/>
                <a:cs typeface="Arial" pitchFamily="34" charset="0"/>
              </a:rPr>
            </a:b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457200" y="1772816"/>
            <a:ext cx="8229600" cy="4353347"/>
          </a:xfrm>
        </p:spPr>
        <p:txBody>
          <a:bodyPr>
            <a:normAutofit/>
          </a:bodyPr>
          <a:lstStyle/>
          <a:p>
            <a:pPr>
              <a:buFont typeface="Wingdings" pitchFamily="2" charset="2"/>
              <a:buChar char="Ø"/>
            </a:pPr>
            <a:r>
              <a:rPr lang="es-US" dirty="0" smtClean="0">
                <a:latin typeface="Arial" pitchFamily="34" charset="0"/>
                <a:cs typeface="Arial" pitchFamily="34" charset="0"/>
              </a:rPr>
              <a:t>La </a:t>
            </a:r>
            <a:r>
              <a:rPr lang="es-US" dirty="0">
                <a:latin typeface="Arial" pitchFamily="34" charset="0"/>
                <a:cs typeface="Arial" pitchFamily="34" charset="0"/>
              </a:rPr>
              <a:t>distribución de los medios de producción y la fuerza entre los sectores y esferas de la economía.</a:t>
            </a:r>
          </a:p>
          <a:p>
            <a:pPr>
              <a:buFont typeface="Wingdings" pitchFamily="2" charset="2"/>
              <a:buChar char="Ø"/>
            </a:pPr>
            <a:r>
              <a:rPr lang="es-US" dirty="0">
                <a:latin typeface="Arial" pitchFamily="34" charset="0"/>
                <a:cs typeface="Arial" pitchFamily="34" charset="0"/>
              </a:rPr>
              <a:t>La distribución de los bienes de consumo entre los miembros de la sociedad</a:t>
            </a:r>
            <a:r>
              <a:rPr lang="es-US" dirty="0" smtClean="0">
                <a:latin typeface="Arial" pitchFamily="34" charset="0"/>
                <a:cs typeface="Arial" pitchFamily="34" charset="0"/>
              </a:rPr>
              <a:t>.</a:t>
            </a:r>
          </a:p>
          <a:p>
            <a:pPr marL="0" indent="0">
              <a:buNone/>
            </a:pPr>
            <a:r>
              <a:rPr lang="es-US" dirty="0">
                <a:latin typeface="Arial" pitchFamily="34" charset="0"/>
                <a:cs typeface="Arial" pitchFamily="34" charset="0"/>
              </a:rPr>
              <a:t> </a:t>
            </a:r>
            <a:r>
              <a:rPr lang="es-US" dirty="0" smtClean="0">
                <a:latin typeface="Arial" pitchFamily="34" charset="0"/>
                <a:cs typeface="Arial" pitchFamily="34" charset="0"/>
              </a:rPr>
              <a:t>Esta última será abordada en </a:t>
            </a:r>
            <a:r>
              <a:rPr lang="es-US" dirty="0">
                <a:latin typeface="Arial" pitchFamily="34" charset="0"/>
                <a:cs typeface="Arial" pitchFamily="34" charset="0"/>
              </a:rPr>
              <a:t>esta conferencia?</a:t>
            </a:r>
          </a:p>
          <a:p>
            <a:endParaRPr lang="es-US" dirty="0"/>
          </a:p>
        </p:txBody>
      </p:sp>
    </p:spTree>
    <p:extLst>
      <p:ext uri="{BB962C8B-B14F-4D97-AF65-F5344CB8AC3E}">
        <p14:creationId xmlns:p14="http://schemas.microsoft.com/office/powerpoint/2010/main" val="4512999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1359024"/>
          </a:xfrm>
        </p:spPr>
        <p:txBody>
          <a:bodyPr>
            <a:noAutofit/>
          </a:bodyPr>
          <a:lstStyle/>
          <a:p>
            <a:r>
              <a:rPr lang="es-US" sz="3200" dirty="0" smtClean="0">
                <a:latin typeface="Arial" pitchFamily="34" charset="0"/>
                <a:cs typeface="Arial" pitchFamily="34" charset="0"/>
              </a:rPr>
              <a:t>  La determinación de la forma de distribución que corresponde a  esta sociedad debe tener en cuenta:</a:t>
            </a:r>
            <a:endParaRPr lang="es-US" sz="3200" dirty="0">
              <a:latin typeface="Arial" pitchFamily="34" charset="0"/>
              <a:cs typeface="Arial" pitchFamily="34" charset="0"/>
            </a:endParaRPr>
          </a:p>
        </p:txBody>
      </p:sp>
      <p:sp>
        <p:nvSpPr>
          <p:cNvPr id="3" name="2 Marcador de contenido"/>
          <p:cNvSpPr>
            <a:spLocks noGrp="1"/>
          </p:cNvSpPr>
          <p:nvPr>
            <p:ph idx="1"/>
          </p:nvPr>
        </p:nvSpPr>
        <p:spPr>
          <a:xfrm>
            <a:off x="611560" y="2132856"/>
            <a:ext cx="8229600" cy="4525963"/>
          </a:xfrm>
        </p:spPr>
        <p:txBody>
          <a:bodyPr/>
          <a:lstStyle/>
          <a:p>
            <a:pPr>
              <a:buFont typeface="Wingdings" pitchFamily="2" charset="2"/>
              <a:buChar char="ü"/>
            </a:pPr>
            <a:r>
              <a:rPr lang="es-US" dirty="0" smtClean="0">
                <a:latin typeface="Arial" pitchFamily="34" charset="0"/>
                <a:cs typeface="Arial" pitchFamily="34" charset="0"/>
              </a:rPr>
              <a:t>Que esta sea capaz de satisfacer las necesidades materiales y espirituales de los trabajadores – que posibilitan el desarrollo humano.</a:t>
            </a:r>
          </a:p>
          <a:p>
            <a:pPr>
              <a:buFont typeface="Wingdings" pitchFamily="2" charset="2"/>
              <a:buChar char="ü"/>
            </a:pPr>
            <a:r>
              <a:rPr lang="es-US" dirty="0" smtClean="0">
                <a:latin typeface="Arial" pitchFamily="34" charset="0"/>
                <a:cs typeface="Arial" pitchFamily="34" charset="0"/>
              </a:rPr>
              <a:t>Que contribuya al desarrollo, al aumento de la producción, de la productividad del trabajo.</a:t>
            </a:r>
          </a:p>
          <a:p>
            <a:pPr>
              <a:buFont typeface="Wingdings" pitchFamily="2" charset="2"/>
              <a:buChar char="ü"/>
            </a:pPr>
            <a:endParaRPr lang="es-US" dirty="0"/>
          </a:p>
        </p:txBody>
      </p:sp>
    </p:spTree>
    <p:extLst>
      <p:ext uri="{BB962C8B-B14F-4D97-AF65-F5344CB8AC3E}">
        <p14:creationId xmlns:p14="http://schemas.microsoft.com/office/powerpoint/2010/main" val="2309170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US" sz="3200" dirty="0" smtClean="0">
                <a:latin typeface="Arial" pitchFamily="34" charset="0"/>
                <a:cs typeface="Arial" pitchFamily="34" charset="0"/>
              </a:rPr>
              <a:t>Al respecto, Federico Engels en el «Anti duiring» señaló:</a:t>
            </a:r>
            <a:endParaRPr lang="es-US" sz="3200" dirty="0">
              <a:latin typeface="Arial" pitchFamily="34" charset="0"/>
              <a:cs typeface="Arial" pitchFamily="34" charset="0"/>
            </a:endParaRPr>
          </a:p>
        </p:txBody>
      </p:sp>
      <p:sp>
        <p:nvSpPr>
          <p:cNvPr id="3" name="2 Marcador de contenido"/>
          <p:cNvSpPr>
            <a:spLocks noGrp="1"/>
          </p:cNvSpPr>
          <p:nvPr>
            <p:ph idx="1"/>
          </p:nvPr>
        </p:nvSpPr>
        <p:spPr/>
        <p:txBody>
          <a:bodyPr/>
          <a:lstStyle/>
          <a:p>
            <a:pPr marL="0" indent="0">
              <a:buNone/>
            </a:pPr>
            <a:r>
              <a:rPr lang="es-US" dirty="0" smtClean="0"/>
              <a:t>  «En cuanto gobernada por razones puramente económicas, la distribución se regulará por el interés de la producción, y esta se verá fomentada mayormente  por un régimen de distribución que permita a todos los miembros de la sociedad desarrollar, mantener y ejercitar, en el mayor grado posible de aspectos, sus capacidades». Pág. 244.</a:t>
            </a:r>
            <a:endParaRPr lang="es-US" dirty="0"/>
          </a:p>
        </p:txBody>
      </p:sp>
    </p:spTree>
    <p:extLst>
      <p:ext uri="{BB962C8B-B14F-4D97-AF65-F5344CB8AC3E}">
        <p14:creationId xmlns:p14="http://schemas.microsoft.com/office/powerpoint/2010/main" val="422189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TotalTime>
  <Words>1849</Words>
  <Application>Microsoft Office PowerPoint</Application>
  <PresentationFormat>Presentación en pantalla (4:3)</PresentationFormat>
  <Paragraphs>94</Paragraphs>
  <Slides>23</Slides>
  <Notes>0</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Tema de Office</vt:lpstr>
      <vt:lpstr>   Disciplina: Marxismo - Leninismo</vt:lpstr>
      <vt:lpstr>  Conferencia:  Las relaciones de distribución de los bienes de consumo durante la construcción del socialismo.</vt:lpstr>
      <vt:lpstr>Bibliografía</vt:lpstr>
      <vt:lpstr>Rememoración de la clase anterior.</vt:lpstr>
      <vt:lpstr>Introducción</vt:lpstr>
      <vt:lpstr>  La estructura de la distribución está totalmente determinada por la estructura de la producción. La distribución misma es un producto de la producción, no solo por su contenido, ya que  exclusivamente los resultados de la producción pueden ser distribuidos, sino también según su forma, ya que un cierto modo de participación en la producción condiciona la forma especial de distribución, la forma en que se participa en la distribución.</vt:lpstr>
      <vt:lpstr> Las relaciones de distribución comprenden: </vt:lpstr>
      <vt:lpstr>  La determinación de la forma de distribución que corresponde a  esta sociedad debe tener en cuenta:</vt:lpstr>
      <vt:lpstr>Al respecto, Federico Engels en el «Anti duiring» señaló:</vt:lpstr>
      <vt:lpstr>Vladimir I. Lenin en la III Conferencia de abastecimiento, señaló:</vt:lpstr>
      <vt:lpstr>¿Cómo distribuir los bienes de consumo entre los miembros de la sociedad, sobre la base de las premisa anteriores? </vt:lpstr>
      <vt:lpstr>La distribución según el trabajo es la forma que se corresponde con el desarrollo de las FP y las RP. socialistas</vt:lpstr>
      <vt:lpstr>¿Por qué se hace necesario distribuir en correspondencia con el trabajo aportado?</vt:lpstr>
      <vt:lpstr>¿Qué significa distribuir según el trabajo?</vt:lpstr>
      <vt:lpstr>   La aplicación de este tipo de distribución significa que el trabajo aportado determina la medida del consumo y deberán desaparecer otras fuentes de ingreso no provenientes del trabajo.</vt:lpstr>
      <vt:lpstr>En la actualidad, junto a la distribución según el trabajo, se hace necesario tener en cuenta los resultados finales de la producción.</vt:lpstr>
      <vt:lpstr>Es conveniente responder las siguientes interrogantes:</vt:lpstr>
      <vt:lpstr>El salario, materialización de la distribución según el trabajo</vt:lpstr>
      <vt:lpstr>Los Fondos Sociales de Consumo como otra forma de distribución de los bienes de consumo.</vt:lpstr>
      <vt:lpstr>¿Cuáles son las características de estos FSC?</vt:lpstr>
      <vt:lpstr>¿Cuál es el significado de estos fondos para los miembros de la sociedad?</vt:lpstr>
      <vt:lpstr>Socialismo y justicia social.</vt:lpstr>
      <vt:lpstr>En relación a la justicia social,  Lenin señalaba: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Disciplina: Marxismo - Leninismo</dc:title>
  <dc:creator>OK</dc:creator>
  <cp:lastModifiedBy>chino</cp:lastModifiedBy>
  <cp:revision>43</cp:revision>
  <dcterms:created xsi:type="dcterms:W3CDTF">2017-11-19T20:56:16Z</dcterms:created>
  <dcterms:modified xsi:type="dcterms:W3CDTF">2005-01-01T06:17:16Z</dcterms:modified>
</cp:coreProperties>
</file>