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4" r:id="rId5"/>
    <p:sldId id="261" r:id="rId6"/>
    <p:sldId id="258" r:id="rId7"/>
    <p:sldId id="259" r:id="rId8"/>
    <p:sldId id="262" r:id="rId9"/>
    <p:sldId id="263" r:id="rId10"/>
    <p:sldId id="272" r:id="rId11"/>
    <p:sldId id="268" r:id="rId12"/>
    <p:sldId id="264" r:id="rId13"/>
    <p:sldId id="265" r:id="rId14"/>
    <p:sldId id="269" r:id="rId15"/>
    <p:sldId id="266" r:id="rId16"/>
    <p:sldId id="270" r:id="rId17"/>
    <p:sldId id="267"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9" d="100"/>
          <a:sy n="49" d="100"/>
        </p:scale>
        <p:origin x="-1114" y="-1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01/01/2005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827584" y="764704"/>
            <a:ext cx="7128792" cy="4968552"/>
          </a:xfrm>
          <a:solidFill>
            <a:srgbClr val="00B050"/>
          </a:solidFill>
          <a:ln>
            <a:solidFill>
              <a:schemeClr val="accent1"/>
            </a:solidFill>
          </a:ln>
        </p:spPr>
        <p:txBody>
          <a:bodyPr>
            <a:normAutofit/>
          </a:bodyPr>
          <a:lstStyle/>
          <a:p>
            <a:pPr algn="l"/>
            <a:r>
              <a:rPr lang="es-US" sz="3600" dirty="0" smtClean="0">
                <a:latin typeface="Arial" pitchFamily="34" charset="0"/>
                <a:cs typeface="Arial" pitchFamily="34" charset="0"/>
              </a:rPr>
              <a:t>Disciplina: Marxismo – Leninismo.</a:t>
            </a:r>
            <a:br>
              <a:rPr lang="es-US" sz="3600" dirty="0" smtClean="0">
                <a:latin typeface="Arial" pitchFamily="34" charset="0"/>
                <a:cs typeface="Arial" pitchFamily="34" charset="0"/>
              </a:rPr>
            </a:br>
            <a:r>
              <a:rPr lang="es-US" sz="3600" dirty="0">
                <a:latin typeface="Arial" pitchFamily="34" charset="0"/>
                <a:cs typeface="Arial" pitchFamily="34" charset="0"/>
              </a:rPr>
              <a:t> </a:t>
            </a:r>
            <a:r>
              <a:rPr lang="es-US" sz="3600" dirty="0" smtClean="0">
                <a:latin typeface="Arial" pitchFamily="34" charset="0"/>
                <a:cs typeface="Arial" pitchFamily="34" charset="0"/>
              </a:rPr>
              <a:t/>
            </a:r>
            <a:br>
              <a:rPr lang="es-US" sz="3600" dirty="0" smtClean="0">
                <a:latin typeface="Arial" pitchFamily="34" charset="0"/>
                <a:cs typeface="Arial" pitchFamily="34" charset="0"/>
              </a:rPr>
            </a:br>
            <a:r>
              <a:rPr lang="es-US" sz="3600" dirty="0" smtClean="0">
                <a:latin typeface="Arial" pitchFamily="34" charset="0"/>
                <a:cs typeface="Arial" pitchFamily="34" charset="0"/>
              </a:rPr>
              <a:t>Asignatura: Economía política.</a:t>
            </a:r>
            <a:br>
              <a:rPr lang="es-US" sz="3600" dirty="0" smtClean="0">
                <a:latin typeface="Arial" pitchFamily="34" charset="0"/>
                <a:cs typeface="Arial" pitchFamily="34" charset="0"/>
              </a:rPr>
            </a:br>
            <a:r>
              <a:rPr lang="es-US" sz="3600" dirty="0">
                <a:latin typeface="Arial" pitchFamily="34" charset="0"/>
                <a:cs typeface="Arial" pitchFamily="34" charset="0"/>
              </a:rPr>
              <a:t/>
            </a:r>
            <a:br>
              <a:rPr lang="es-US" sz="3600" dirty="0">
                <a:latin typeface="Arial" pitchFamily="34" charset="0"/>
                <a:cs typeface="Arial" pitchFamily="34" charset="0"/>
              </a:rPr>
            </a:br>
            <a:r>
              <a:rPr lang="es-US" sz="3600" dirty="0" smtClean="0">
                <a:latin typeface="Arial" pitchFamily="34" charset="0"/>
                <a:cs typeface="Arial" pitchFamily="34" charset="0"/>
              </a:rPr>
              <a:t>Tema:II Construcción del socialismo.</a:t>
            </a:r>
            <a:endParaRPr lang="es-US" sz="3600" dirty="0">
              <a:latin typeface="Arial" pitchFamily="34" charset="0"/>
              <a:cs typeface="Arial" pitchFamily="34" charset="0"/>
            </a:endParaRPr>
          </a:p>
        </p:txBody>
      </p:sp>
    </p:spTree>
    <p:extLst>
      <p:ext uri="{BB962C8B-B14F-4D97-AF65-F5344CB8AC3E}">
        <p14:creationId xmlns:p14="http://schemas.microsoft.com/office/powerpoint/2010/main" val="1407321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S" sz="3600" dirty="0" smtClean="0">
                <a:latin typeface="Arial" pitchFamily="34" charset="0"/>
                <a:cs typeface="Arial" pitchFamily="34" charset="0"/>
              </a:rPr>
              <a:t>Relación política economía.</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1196752"/>
            <a:ext cx="8352928" cy="5256584"/>
          </a:xfrm>
          <a:solidFill>
            <a:srgbClr val="00B0F0"/>
          </a:solidFill>
        </p:spPr>
        <p:txBody>
          <a:bodyPr>
            <a:normAutofit lnSpcReduction="10000"/>
          </a:bodyPr>
          <a:lstStyle/>
          <a:p>
            <a:pPr marL="0" indent="0">
              <a:buNone/>
            </a:pPr>
            <a:r>
              <a:rPr lang="es-US" dirty="0" smtClean="0"/>
              <a:t>  </a:t>
            </a:r>
            <a:r>
              <a:rPr lang="es-US" sz="2600" dirty="0" smtClean="0">
                <a:latin typeface="Arial" pitchFamily="34" charset="0"/>
                <a:cs typeface="Arial" pitchFamily="34" charset="0"/>
              </a:rPr>
              <a:t>El Che era afín a Lenin en este tema, sostenía de la misma forma, que en términos políticos, era posible avanzar mucho más, con independencia de que la base económica no avanzara con la misma velocidad.  Recordar que en el socialismo el factor subjetivo, la conciencia, las ideas juegan un papel nada despreciable y que en determinados momentos, la realización de muchas tareas requiere de que la política se adelante. Es necesario saber moverse entre los límites de esta libertad de la política, la que no pue - </a:t>
            </a:r>
          </a:p>
          <a:p>
            <a:pPr marL="0" indent="0">
              <a:buNone/>
            </a:pPr>
            <a:r>
              <a:rPr lang="es-US" sz="2600" dirty="0" smtClean="0">
                <a:latin typeface="Arial" pitchFamily="34" charset="0"/>
                <a:cs typeface="Arial" pitchFamily="34" charset="0"/>
              </a:rPr>
              <a:t>de alejarse de la base económica.</a:t>
            </a:r>
          </a:p>
          <a:p>
            <a:pPr marL="0" indent="0">
              <a:buNone/>
            </a:pPr>
            <a:r>
              <a:rPr lang="es-US" sz="2600" dirty="0" smtClean="0">
                <a:latin typeface="Arial" pitchFamily="34" charset="0"/>
                <a:cs typeface="Arial" pitchFamily="34" charset="0"/>
              </a:rPr>
              <a:t>Cuba, con elementos del subdesarrollo a realizado cosas de gran valor sobre la base de las ideas.</a:t>
            </a:r>
            <a:endParaRPr lang="es-US" sz="2600" dirty="0">
              <a:latin typeface="Arial" pitchFamily="34" charset="0"/>
              <a:cs typeface="Arial" pitchFamily="34" charset="0"/>
            </a:endParaRPr>
          </a:p>
        </p:txBody>
      </p:sp>
    </p:spTree>
    <p:extLst>
      <p:ext uri="{BB962C8B-B14F-4D97-AF65-F5344CB8AC3E}">
        <p14:creationId xmlns:p14="http://schemas.microsoft.com/office/powerpoint/2010/main" val="2384963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2722314"/>
          </a:xfrm>
          <a:solidFill>
            <a:srgbClr val="00B050"/>
          </a:solidFill>
        </p:spPr>
        <p:txBody>
          <a:bodyPr>
            <a:normAutofit/>
          </a:bodyPr>
          <a:lstStyle/>
          <a:p>
            <a:pPr algn="l"/>
            <a:r>
              <a:rPr lang="es-US" dirty="0" smtClean="0"/>
              <a:t>¿</a:t>
            </a:r>
            <a:r>
              <a:rPr lang="es-US" sz="4000" dirty="0" smtClean="0">
                <a:latin typeface="Arial" pitchFamily="34" charset="0"/>
                <a:cs typeface="Arial" pitchFamily="34" charset="0"/>
              </a:rPr>
              <a:t>La toma del poder político por la clase obrera en unión de otras clases y capas sociales significa que ya estemos en el socialismo?</a:t>
            </a:r>
            <a:endParaRPr lang="es-US" sz="4000" dirty="0">
              <a:latin typeface="Arial" pitchFamily="34" charset="0"/>
              <a:cs typeface="Arial" pitchFamily="34" charset="0"/>
            </a:endParaRPr>
          </a:p>
        </p:txBody>
      </p:sp>
      <p:sp>
        <p:nvSpPr>
          <p:cNvPr id="3" name="2 Marcador de contenido"/>
          <p:cNvSpPr>
            <a:spLocks noGrp="1"/>
          </p:cNvSpPr>
          <p:nvPr>
            <p:ph idx="1"/>
          </p:nvPr>
        </p:nvSpPr>
        <p:spPr>
          <a:xfrm>
            <a:off x="611560" y="3573016"/>
            <a:ext cx="7920880" cy="2664296"/>
          </a:xfrm>
          <a:solidFill>
            <a:srgbClr val="FFFF00"/>
          </a:solidFill>
        </p:spPr>
        <p:txBody>
          <a:bodyPr/>
          <a:lstStyle/>
          <a:p>
            <a:pPr marL="0" indent="0">
              <a:buNone/>
            </a:pPr>
            <a:r>
              <a:rPr lang="es-US" dirty="0" smtClean="0">
                <a:solidFill>
                  <a:srgbClr val="002060"/>
                </a:solidFill>
                <a:latin typeface="Arial" pitchFamily="34" charset="0"/>
                <a:cs typeface="Arial" pitchFamily="34" charset="0"/>
              </a:rPr>
              <a:t>No, es solo el comienzo, el punto de partida.</a:t>
            </a:r>
          </a:p>
          <a:p>
            <a:pPr marL="0" indent="0">
              <a:buNone/>
            </a:pPr>
            <a:r>
              <a:rPr lang="es-US" dirty="0" smtClean="0">
                <a:solidFill>
                  <a:srgbClr val="002060"/>
                </a:solidFill>
                <a:latin typeface="Arial" pitchFamily="34" charset="0"/>
                <a:cs typeface="Arial" pitchFamily="34" charset="0"/>
              </a:rPr>
              <a:t>¿Cuáles son las etapas y fases del modo de producción comunista?</a:t>
            </a:r>
            <a:endParaRPr lang="es-US"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569189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352928" cy="1503040"/>
          </a:xfrm>
        </p:spPr>
        <p:txBody>
          <a:bodyPr>
            <a:normAutofit fontScale="90000"/>
          </a:bodyPr>
          <a:lstStyle/>
          <a:p>
            <a:r>
              <a:rPr lang="es-US" dirty="0" smtClean="0"/>
              <a:t/>
            </a:r>
            <a:br>
              <a:rPr lang="es-US" dirty="0" smtClean="0"/>
            </a:br>
            <a:r>
              <a:rPr lang="es-US" dirty="0" smtClean="0">
                <a:solidFill>
                  <a:schemeClr val="tx2"/>
                </a:solidFill>
              </a:rPr>
              <a:t>Etapas y fases del modo de producción Comunista</a:t>
            </a:r>
            <a:r>
              <a:rPr lang="es-US" dirty="0" smtClean="0"/>
              <a:t>:</a:t>
            </a:r>
            <a:br>
              <a:rPr lang="es-US" dirty="0" smtClean="0"/>
            </a:br>
            <a:endParaRPr lang="es-US" dirty="0"/>
          </a:p>
        </p:txBody>
      </p:sp>
      <p:sp>
        <p:nvSpPr>
          <p:cNvPr id="3" name="2 Marcador de contenido"/>
          <p:cNvSpPr>
            <a:spLocks noGrp="1"/>
          </p:cNvSpPr>
          <p:nvPr>
            <p:ph idx="1"/>
          </p:nvPr>
        </p:nvSpPr>
        <p:spPr>
          <a:xfrm>
            <a:off x="457200" y="1772815"/>
            <a:ext cx="8363272" cy="4104457"/>
          </a:xfrm>
          <a:solidFill>
            <a:srgbClr val="FFFF00"/>
          </a:solidFill>
        </p:spPr>
        <p:txBody>
          <a:bodyPr>
            <a:normAutofit/>
          </a:bodyPr>
          <a:lstStyle/>
          <a:p>
            <a:r>
              <a:rPr lang="es-US" dirty="0" smtClean="0">
                <a:solidFill>
                  <a:srgbClr val="FF0000"/>
                </a:solidFill>
              </a:rPr>
              <a:t>Etapa de construcción del Socialismo – período de transición del capitalismo al socialismo.</a:t>
            </a:r>
          </a:p>
          <a:p>
            <a:pPr marL="0" indent="0">
              <a:buNone/>
            </a:pPr>
            <a:endParaRPr lang="es-US" dirty="0" smtClean="0">
              <a:solidFill>
                <a:srgbClr val="FF0000"/>
              </a:solidFill>
            </a:endParaRPr>
          </a:p>
          <a:p>
            <a:r>
              <a:rPr lang="es-US" dirty="0" smtClean="0">
                <a:solidFill>
                  <a:srgbClr val="FF0000"/>
                </a:solidFill>
              </a:rPr>
              <a:t>Primera Fase: Socialismo.</a:t>
            </a:r>
          </a:p>
          <a:p>
            <a:endParaRPr lang="es-US" dirty="0" smtClean="0">
              <a:solidFill>
                <a:srgbClr val="FF0000"/>
              </a:solidFill>
            </a:endParaRPr>
          </a:p>
          <a:p>
            <a:r>
              <a:rPr lang="es-US" dirty="0" smtClean="0">
                <a:solidFill>
                  <a:srgbClr val="FF0000"/>
                </a:solidFill>
              </a:rPr>
              <a:t>Segunda Fase: Comunismo</a:t>
            </a:r>
            <a:endParaRPr lang="es-US" dirty="0">
              <a:solidFill>
                <a:srgbClr val="FF0000"/>
              </a:solidFill>
            </a:endParaRPr>
          </a:p>
        </p:txBody>
      </p:sp>
    </p:spTree>
    <p:extLst>
      <p:ext uri="{BB962C8B-B14F-4D97-AF65-F5344CB8AC3E}">
        <p14:creationId xmlns:p14="http://schemas.microsoft.com/office/powerpoint/2010/main" val="4156385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p:spPr>
        <p:txBody>
          <a:bodyPr>
            <a:normAutofit fontScale="90000"/>
          </a:bodyPr>
          <a:lstStyle/>
          <a:p>
            <a:r>
              <a:rPr lang="es-US" sz="3200" dirty="0" smtClean="0">
                <a:solidFill>
                  <a:srgbClr val="00B050"/>
                </a:solidFill>
                <a:latin typeface="Arial" pitchFamily="34" charset="0"/>
                <a:cs typeface="Arial" pitchFamily="34" charset="0"/>
              </a:rPr>
              <a:t>Necesidad de la existencia de un período de transición entre el capitalismo y el comunismo</a:t>
            </a:r>
            <a:endParaRPr lang="es-US" sz="3200" dirty="0">
              <a:solidFill>
                <a:srgbClr val="00B050"/>
              </a:solidFill>
              <a:latin typeface="Arial" pitchFamily="34" charset="0"/>
              <a:cs typeface="Arial" pitchFamily="34" charset="0"/>
            </a:endParaRPr>
          </a:p>
        </p:txBody>
      </p:sp>
      <p:sp>
        <p:nvSpPr>
          <p:cNvPr id="3" name="2 Marcador de contenido"/>
          <p:cNvSpPr>
            <a:spLocks noGrp="1"/>
          </p:cNvSpPr>
          <p:nvPr>
            <p:ph idx="1"/>
          </p:nvPr>
        </p:nvSpPr>
        <p:spPr>
          <a:xfrm>
            <a:off x="539552" y="1772816"/>
            <a:ext cx="8229600" cy="4525963"/>
          </a:xfrm>
          <a:ln>
            <a:solidFill>
              <a:srgbClr val="00B050"/>
            </a:solidFill>
          </a:ln>
        </p:spPr>
        <p:txBody>
          <a:bodyPr>
            <a:normAutofit fontScale="92500" lnSpcReduction="20000"/>
          </a:bodyPr>
          <a:lstStyle/>
          <a:p>
            <a:r>
              <a:rPr lang="es-US" dirty="0" smtClean="0">
                <a:solidFill>
                  <a:srgbClr val="FF0000"/>
                </a:solidFill>
                <a:latin typeface="Arial" pitchFamily="34" charset="0"/>
                <a:cs typeface="Arial" pitchFamily="34" charset="0"/>
              </a:rPr>
              <a:t>Diferencia de la Revolución Burguesa en relación con la Revolución Socialista.</a:t>
            </a:r>
          </a:p>
          <a:p>
            <a:pPr marL="0" indent="0">
              <a:buNone/>
            </a:pPr>
            <a:r>
              <a:rPr lang="es-US" dirty="0">
                <a:latin typeface="Arial" pitchFamily="34" charset="0"/>
                <a:cs typeface="Arial" pitchFamily="34" charset="0"/>
              </a:rPr>
              <a:t> </a:t>
            </a:r>
            <a:r>
              <a:rPr lang="es-US" dirty="0" smtClean="0">
                <a:latin typeface="Arial" pitchFamily="34" charset="0"/>
                <a:cs typeface="Arial" pitchFamily="34" charset="0"/>
              </a:rPr>
              <a:t>   </a:t>
            </a:r>
            <a:r>
              <a:rPr lang="es-US" dirty="0" smtClean="0">
                <a:solidFill>
                  <a:srgbClr val="002060"/>
                </a:solidFill>
                <a:latin typeface="Arial" pitchFamily="34" charset="0"/>
                <a:cs typeface="Arial" pitchFamily="34" charset="0"/>
              </a:rPr>
              <a:t>La necesidad de esta etapa o período está dada por las particularidades de las Relaciones de Producción Socialistas, basadas en la propiedad social, la que no puede surgir dentro de sistema anterior, es decir en las entrañas del capitalismo. Es un período de establecimiento de las nuevas relaciones de producción, utilizando el poder político en manos del proletariado.</a:t>
            </a:r>
            <a:endParaRPr lang="es-US"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783180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424936" cy="6048672"/>
          </a:xfrm>
          <a:solidFill>
            <a:srgbClr val="7030A0"/>
          </a:solidFill>
        </p:spPr>
        <p:txBody>
          <a:bodyPr>
            <a:normAutofit fontScale="92500" lnSpcReduction="10000"/>
          </a:bodyPr>
          <a:lstStyle/>
          <a:p>
            <a:pPr marL="0" indent="0">
              <a:buNone/>
            </a:pPr>
            <a:r>
              <a:rPr lang="es-US" sz="3000" dirty="0" smtClean="0"/>
              <a:t> </a:t>
            </a:r>
            <a:r>
              <a:rPr lang="es-US" sz="3000" dirty="0" smtClean="0">
                <a:solidFill>
                  <a:schemeClr val="bg1"/>
                </a:solidFill>
                <a:latin typeface="Arial" pitchFamily="34" charset="0"/>
                <a:cs typeface="Arial" pitchFamily="34" charset="0"/>
              </a:rPr>
              <a:t>«Entre la sociedad capitalista y la sociedad comunista media un período de transformación revolucionaria de la primera en la segunda. A este período corresponde también un período político de transición, cuyo Estado no puede ser otro que la dictadura revolucionaria del proletariado» «Crítica al programa de Gotha»    C. Marx y F. Engels en OE en Tres Tomos T.III pp.23.</a:t>
            </a:r>
          </a:p>
          <a:p>
            <a:pPr marL="0" indent="0">
              <a:buNone/>
            </a:pPr>
            <a:r>
              <a:rPr lang="es-US" sz="2400" dirty="0" smtClean="0">
                <a:solidFill>
                  <a:srgbClr val="FFFF00"/>
                </a:solidFill>
                <a:latin typeface="Arial" pitchFamily="34" charset="0"/>
                <a:cs typeface="Arial" pitchFamily="34" charset="0"/>
              </a:rPr>
              <a:t> </a:t>
            </a:r>
            <a:r>
              <a:rPr lang="es-US" sz="3000" dirty="0" smtClean="0">
                <a:solidFill>
                  <a:srgbClr val="FFFF00"/>
                </a:solidFill>
                <a:latin typeface="Arial" pitchFamily="34" charset="0"/>
                <a:cs typeface="Arial" pitchFamily="34" charset="0"/>
              </a:rPr>
              <a:t>«La transición de la sociedad capitalista a la socialista, comunista es imposible sin un período de transición, y el Estado de este período no puede ser que la dictadura del proletariado» V.I. Lenin «El Estado y la Revolución» en OE en tres tomos Tomo: II pp. 352.</a:t>
            </a:r>
            <a:endParaRPr lang="es-US" sz="30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996933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S" sz="4000" dirty="0" smtClean="0">
                <a:latin typeface="Arial" pitchFamily="34" charset="0"/>
                <a:cs typeface="Arial" pitchFamily="34" charset="0"/>
              </a:rPr>
              <a:t>Esencia del Período de transición</a:t>
            </a:r>
            <a:r>
              <a:rPr lang="es-US" dirty="0"/>
              <a:t> </a:t>
            </a:r>
            <a:r>
              <a:rPr lang="es-US" dirty="0" smtClean="0"/>
              <a:t>del Capitalismo al Comunismo</a:t>
            </a:r>
            <a:endParaRPr lang="es-US" dirty="0"/>
          </a:p>
        </p:txBody>
      </p:sp>
      <p:sp>
        <p:nvSpPr>
          <p:cNvPr id="3" name="2 Marcador de contenido"/>
          <p:cNvSpPr>
            <a:spLocks noGrp="1"/>
          </p:cNvSpPr>
          <p:nvPr>
            <p:ph idx="1"/>
          </p:nvPr>
        </p:nvSpPr>
        <p:spPr>
          <a:xfrm>
            <a:off x="467544" y="1700808"/>
            <a:ext cx="8229600" cy="4525963"/>
          </a:xfrm>
          <a:solidFill>
            <a:srgbClr val="00B050"/>
          </a:solidFill>
        </p:spPr>
        <p:txBody>
          <a:bodyPr>
            <a:normAutofit/>
          </a:bodyPr>
          <a:lstStyle/>
          <a:p>
            <a:pPr marL="0" indent="0">
              <a:buNone/>
            </a:pPr>
            <a:r>
              <a:rPr lang="es-US" dirty="0" smtClean="0"/>
              <a:t>  Es la lucha, el enfrentamiento entre lo nuevo  y lo viejo, entre los que acaban de tomar el poder y los desplazados de este por retomarlo. Es una lucha de clases, que se decide quien vence a quien, si la burguesía retoma el poder, se retrocede al capitalismo,  si la clase obrera es capaz de mantenerlo, se continúa la construcción de la nueva sociedad.</a:t>
            </a:r>
            <a:endParaRPr lang="es-US" dirty="0"/>
          </a:p>
        </p:txBody>
      </p:sp>
    </p:spTree>
    <p:extLst>
      <p:ext uri="{BB962C8B-B14F-4D97-AF65-F5344CB8AC3E}">
        <p14:creationId xmlns:p14="http://schemas.microsoft.com/office/powerpoint/2010/main" val="1973536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196752"/>
            <a:ext cx="8280920" cy="4608512"/>
          </a:xfrm>
          <a:solidFill>
            <a:srgbClr val="FFC000"/>
          </a:solidFill>
        </p:spPr>
        <p:txBody>
          <a:bodyPr>
            <a:normAutofit fontScale="92500" lnSpcReduction="20000"/>
          </a:bodyPr>
          <a:lstStyle/>
          <a:p>
            <a:pPr marL="0" indent="0">
              <a:buNone/>
            </a:pPr>
            <a:r>
              <a:rPr lang="es-US" dirty="0" smtClean="0"/>
              <a:t> «Teóricamente, no cabe duda de que entre el capitalismo y el socialismo existe cierto período de transformación. Este período no puede dejar de reunir los rasgos o propiedades de ambas formaciones de la economía social, no puede menos de ser un período de lucha entre el capitalismo agonizante y el comunismo naciente, o sea, en otras palabras entre el capitalismo ya vencido, pero no aniquilado y el comunismo ya nacido, pero débil aún». «La Economía y la Política en la época de la Dictadura del proletariado» V.I. Lenin en OE, en tres tomos, Tomo: 3 pág.. 288</a:t>
            </a:r>
            <a:endParaRPr lang="es-US" dirty="0"/>
          </a:p>
        </p:txBody>
      </p:sp>
    </p:spTree>
    <p:extLst>
      <p:ext uri="{BB962C8B-B14F-4D97-AF65-F5344CB8AC3E}">
        <p14:creationId xmlns:p14="http://schemas.microsoft.com/office/powerpoint/2010/main" val="3093864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8229600" cy="1143000"/>
          </a:xfrm>
        </p:spPr>
        <p:txBody>
          <a:bodyPr/>
          <a:lstStyle/>
          <a:p>
            <a:r>
              <a:rPr lang="es-US" b="1" dirty="0" smtClean="0">
                <a:solidFill>
                  <a:srgbClr val="002060"/>
                </a:solidFill>
                <a:latin typeface="Arial" pitchFamily="34" charset="0"/>
                <a:cs typeface="Arial" pitchFamily="34" charset="0"/>
              </a:rPr>
              <a:t>Contenido</a:t>
            </a:r>
            <a:r>
              <a:rPr lang="es-US" dirty="0" smtClean="0">
                <a:solidFill>
                  <a:srgbClr val="002060"/>
                </a:solidFill>
                <a:latin typeface="Arial" pitchFamily="34" charset="0"/>
                <a:cs typeface="Arial" pitchFamily="34" charset="0"/>
              </a:rPr>
              <a:t> de esta etapa</a:t>
            </a:r>
            <a:r>
              <a:rPr lang="es-US" dirty="0" smtClean="0">
                <a:latin typeface="Arial" pitchFamily="34" charset="0"/>
                <a:cs typeface="Arial" pitchFamily="34" charset="0"/>
              </a:rPr>
              <a:t>:</a:t>
            </a:r>
            <a:endParaRPr lang="es-US" dirty="0">
              <a:latin typeface="Arial" pitchFamily="34" charset="0"/>
              <a:cs typeface="Arial" pitchFamily="34" charset="0"/>
            </a:endParaRPr>
          </a:p>
        </p:txBody>
      </p:sp>
      <p:sp>
        <p:nvSpPr>
          <p:cNvPr id="3" name="2 Marcador de contenido"/>
          <p:cNvSpPr>
            <a:spLocks noGrp="1"/>
          </p:cNvSpPr>
          <p:nvPr>
            <p:ph idx="1"/>
          </p:nvPr>
        </p:nvSpPr>
        <p:spPr>
          <a:xfrm>
            <a:off x="467544" y="1772816"/>
            <a:ext cx="8229600" cy="4525963"/>
          </a:xfrm>
          <a:solidFill>
            <a:srgbClr val="7030A0"/>
          </a:solidFill>
        </p:spPr>
        <p:txBody>
          <a:bodyPr/>
          <a:lstStyle/>
          <a:p>
            <a:pPr marL="0" indent="0">
              <a:buNone/>
            </a:pPr>
            <a:r>
              <a:rPr lang="es-US" dirty="0" smtClean="0"/>
              <a:t>  </a:t>
            </a:r>
          </a:p>
          <a:p>
            <a:pPr marL="0" indent="0">
              <a:buNone/>
            </a:pPr>
            <a:r>
              <a:rPr lang="es-US" dirty="0" smtClean="0"/>
              <a:t> </a:t>
            </a:r>
            <a:r>
              <a:rPr lang="es-US" sz="3600" dirty="0" smtClean="0">
                <a:latin typeface="Arial" pitchFamily="34" charset="0"/>
                <a:cs typeface="Arial" pitchFamily="34" charset="0"/>
              </a:rPr>
              <a:t>Son las transformaciones económicas, sociales y políticas a realizar con la finalidad de construir la nueva sociedad, es decir el socialismo y el comunismo.</a:t>
            </a:r>
            <a:endParaRPr lang="es-US" sz="3600" dirty="0">
              <a:latin typeface="Arial" pitchFamily="34" charset="0"/>
              <a:cs typeface="Arial" pitchFamily="34" charset="0"/>
            </a:endParaRPr>
          </a:p>
        </p:txBody>
      </p:sp>
    </p:spTree>
    <p:extLst>
      <p:ext uri="{BB962C8B-B14F-4D97-AF65-F5344CB8AC3E}">
        <p14:creationId xmlns:p14="http://schemas.microsoft.com/office/powerpoint/2010/main" val="2638111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548680"/>
            <a:ext cx="8136904" cy="2088232"/>
          </a:xfrm>
          <a:solidFill>
            <a:srgbClr val="00B0F0"/>
          </a:solidFill>
        </p:spPr>
        <p:txBody>
          <a:bodyPr>
            <a:normAutofit/>
          </a:bodyPr>
          <a:lstStyle/>
          <a:p>
            <a:pPr algn="l"/>
            <a:r>
              <a:rPr lang="es-US" sz="3200" dirty="0" smtClean="0"/>
              <a:t>Conferencia</a:t>
            </a:r>
            <a:r>
              <a:rPr lang="es-US" sz="3200" smtClean="0"/>
              <a:t>: Necesidad </a:t>
            </a:r>
            <a:r>
              <a:rPr lang="es-US" sz="3200" dirty="0" smtClean="0"/>
              <a:t>de la transformación </a:t>
            </a:r>
            <a:r>
              <a:rPr lang="es-US" sz="3200" dirty="0" smtClean="0">
                <a:latin typeface="Arial" pitchFamily="34" charset="0"/>
                <a:cs typeface="Arial" pitchFamily="34" charset="0"/>
              </a:rPr>
              <a:t>comunista</a:t>
            </a:r>
            <a:r>
              <a:rPr lang="es-US" sz="3200" dirty="0" smtClean="0"/>
              <a:t> de la humanidad. La construcción del socialismo: sus particularidades.</a:t>
            </a:r>
            <a:endParaRPr lang="es-US" sz="3200" dirty="0"/>
          </a:p>
        </p:txBody>
      </p:sp>
      <p:sp>
        <p:nvSpPr>
          <p:cNvPr id="3" name="2 Subtítulo"/>
          <p:cNvSpPr>
            <a:spLocks noGrp="1"/>
          </p:cNvSpPr>
          <p:nvPr>
            <p:ph type="subTitle" idx="1"/>
          </p:nvPr>
        </p:nvSpPr>
        <p:spPr>
          <a:xfrm>
            <a:off x="827584" y="2996952"/>
            <a:ext cx="7848872" cy="3168352"/>
          </a:xfrm>
        </p:spPr>
        <p:txBody>
          <a:bodyPr>
            <a:normAutofit/>
          </a:bodyPr>
          <a:lstStyle/>
          <a:p>
            <a:pPr algn="l"/>
            <a:r>
              <a:rPr lang="es-US" sz="2800" dirty="0" smtClean="0">
                <a:solidFill>
                  <a:srgbClr val="FF0000"/>
                </a:solidFill>
                <a:latin typeface="Arial" pitchFamily="34" charset="0"/>
                <a:cs typeface="Arial" pitchFamily="34" charset="0"/>
              </a:rPr>
              <a:t>Objetivo: </a:t>
            </a:r>
            <a:r>
              <a:rPr lang="es-ES" sz="2800" dirty="0" smtClean="0">
                <a:latin typeface="Arial" pitchFamily="34" charset="0"/>
                <a:cs typeface="Arial" pitchFamily="34" charset="0"/>
              </a:rPr>
              <a:t> </a:t>
            </a:r>
            <a:r>
              <a:rPr lang="es-ES" sz="2800" i="1" dirty="0">
                <a:solidFill>
                  <a:srgbClr val="0070C0"/>
                </a:solidFill>
                <a:latin typeface="Arial" pitchFamily="34" charset="0"/>
                <a:cs typeface="Arial" pitchFamily="34" charset="0"/>
              </a:rPr>
              <a:t>Explicar</a:t>
            </a:r>
            <a:r>
              <a:rPr lang="es-ES" sz="2800" dirty="0">
                <a:solidFill>
                  <a:srgbClr val="0070C0"/>
                </a:solidFill>
                <a:latin typeface="Arial" pitchFamily="34" charset="0"/>
                <a:cs typeface="Arial" pitchFamily="34" charset="0"/>
              </a:rPr>
              <a:t> las premisas/condiciones teóricas y metodológicas que preparan y hacen necesaria la transformación comunista (humanista) de la humanidad para asumir una posición ética consecuente con sus modos de actuación profesional.</a:t>
            </a:r>
            <a:endParaRPr lang="es-US" sz="2800" dirty="0">
              <a:solidFill>
                <a:srgbClr val="0070C0"/>
              </a:solidFill>
              <a:latin typeface="Arial" pitchFamily="34" charset="0"/>
              <a:cs typeface="Arial" pitchFamily="34" charset="0"/>
            </a:endParaRPr>
          </a:p>
          <a:p>
            <a:endParaRPr lang="es-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709403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82154"/>
          </a:xfrm>
        </p:spPr>
        <p:txBody>
          <a:bodyPr/>
          <a:lstStyle/>
          <a:p>
            <a:r>
              <a:rPr lang="es-US" dirty="0" smtClean="0">
                <a:solidFill>
                  <a:srgbClr val="FF0000"/>
                </a:solidFill>
              </a:rPr>
              <a:t>Bibliografía.</a:t>
            </a:r>
            <a:endParaRPr lang="es-US" dirty="0">
              <a:solidFill>
                <a:srgbClr val="FF0000"/>
              </a:solidFill>
            </a:endParaRPr>
          </a:p>
        </p:txBody>
      </p:sp>
      <p:sp>
        <p:nvSpPr>
          <p:cNvPr id="3" name="2 Marcador de contenido"/>
          <p:cNvSpPr>
            <a:spLocks noGrp="1"/>
          </p:cNvSpPr>
          <p:nvPr>
            <p:ph idx="1"/>
          </p:nvPr>
        </p:nvSpPr>
        <p:spPr>
          <a:xfrm>
            <a:off x="467544" y="1484784"/>
            <a:ext cx="8229600" cy="4525963"/>
          </a:xfrm>
        </p:spPr>
        <p:txBody>
          <a:bodyPr>
            <a:normAutofit fontScale="25000" lnSpcReduction="20000"/>
          </a:bodyPr>
          <a:lstStyle/>
          <a:p>
            <a:endParaRPr lang="es-US" sz="7000" dirty="0" smtClean="0">
              <a:latin typeface="Arial" pitchFamily="34" charset="0"/>
              <a:cs typeface="Arial" pitchFamily="34" charset="0"/>
            </a:endParaRPr>
          </a:p>
          <a:p>
            <a:endParaRPr lang="es-US" sz="7000" dirty="0">
              <a:latin typeface="Arial" pitchFamily="34" charset="0"/>
              <a:cs typeface="Arial" pitchFamily="34" charset="0"/>
            </a:endParaRPr>
          </a:p>
          <a:p>
            <a:r>
              <a:rPr lang="es-US" sz="8600" dirty="0" smtClean="0">
                <a:latin typeface="Arial" pitchFamily="34" charset="0"/>
                <a:cs typeface="Arial" pitchFamily="34" charset="0"/>
              </a:rPr>
              <a:t>Economía Política de la Construcción del Socialismo Colectivo de autores pág. 19 final, 20,21, 24-25, 55, 60-62, (65-66- premisas para la Revolución Soc. en Cuba) .</a:t>
            </a:r>
          </a:p>
          <a:p>
            <a:r>
              <a:rPr lang="es-US" sz="8600" dirty="0" smtClean="0">
                <a:latin typeface="Arial" pitchFamily="34" charset="0"/>
                <a:cs typeface="Arial" pitchFamily="34" charset="0"/>
              </a:rPr>
              <a:t>V.I.Lenin «El Estado y la Revolución» pág. 352-362 en OE en tres tomos, t.2. </a:t>
            </a:r>
          </a:p>
          <a:p>
            <a:r>
              <a:rPr lang="es-US" sz="8600" dirty="0" smtClean="0">
                <a:latin typeface="Arial" pitchFamily="34" charset="0"/>
                <a:cs typeface="Arial" pitchFamily="34" charset="0"/>
              </a:rPr>
              <a:t>«La Economía y la Política en la Época de la Dictadura del Proletariado» V.I.Lenin en OE en tres tomos T.3 pág.. 288.</a:t>
            </a:r>
          </a:p>
          <a:p>
            <a:r>
              <a:rPr lang="es-US" sz="8600" dirty="0" smtClean="0">
                <a:latin typeface="Arial" pitchFamily="34" charset="0"/>
                <a:cs typeface="Arial" pitchFamily="34" charset="0"/>
              </a:rPr>
              <a:t>«Crítica al Programa de Gotha» C. Marx y F. Engels en OE en tres tomos t:3 pág.23</a:t>
            </a:r>
          </a:p>
          <a:p>
            <a:endParaRPr lang="es-US" sz="8600" dirty="0" smtClean="0">
              <a:latin typeface="Arial" pitchFamily="34" charset="0"/>
              <a:cs typeface="Arial" pitchFamily="34" charset="0"/>
            </a:endParaRPr>
          </a:p>
          <a:p>
            <a:r>
              <a:rPr lang="es-US" sz="5900" dirty="0">
                <a:solidFill>
                  <a:schemeClr val="bg1"/>
                </a:solidFill>
                <a:latin typeface="Arial" pitchFamily="34" charset="0"/>
                <a:cs typeface="Arial" pitchFamily="34" charset="0"/>
              </a:rPr>
              <a:t>«Crítica al programa de Gotha»    C. Marx y F. Engels en OE en </a:t>
            </a:r>
            <a:r>
              <a:rPr lang="es-US" sz="3100" dirty="0">
                <a:solidFill>
                  <a:schemeClr val="bg1"/>
                </a:solidFill>
                <a:latin typeface="Arial" pitchFamily="34" charset="0"/>
                <a:cs typeface="Arial" pitchFamily="34" charset="0"/>
              </a:rPr>
              <a:t>Tres Tomos T.III pp.23.</a:t>
            </a:r>
          </a:p>
          <a:p>
            <a:r>
              <a:rPr lang="es-US" dirty="0" smtClean="0">
                <a:solidFill>
                  <a:schemeClr val="bg1"/>
                </a:solidFill>
                <a:latin typeface="Arial" pitchFamily="34" charset="0"/>
                <a:cs typeface="Arial" pitchFamily="34" charset="0"/>
              </a:rPr>
              <a:t>«</a:t>
            </a:r>
            <a:r>
              <a:rPr lang="es-US" dirty="0">
                <a:solidFill>
                  <a:schemeClr val="bg1"/>
                </a:solidFill>
                <a:latin typeface="Arial" pitchFamily="34" charset="0"/>
                <a:cs typeface="Arial" pitchFamily="34" charset="0"/>
              </a:rPr>
              <a:t>Crítica al programa de Gotha»    C. Marx y F. Engels en OE en Tres Tomos T.III pp.23.</a:t>
            </a:r>
          </a:p>
          <a:p>
            <a:pPr marL="0" indent="0">
              <a:buNone/>
            </a:pPr>
            <a:r>
              <a:rPr lang="es-US" dirty="0" smtClean="0"/>
              <a:t>.</a:t>
            </a:r>
            <a:endParaRPr lang="es-US" dirty="0"/>
          </a:p>
        </p:txBody>
      </p:sp>
    </p:spTree>
    <p:extLst>
      <p:ext uri="{BB962C8B-B14F-4D97-AF65-F5344CB8AC3E}">
        <p14:creationId xmlns:p14="http://schemas.microsoft.com/office/powerpoint/2010/main" val="1446847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8208912" cy="1368152"/>
          </a:xfrm>
        </p:spPr>
        <p:txBody>
          <a:bodyPr>
            <a:noAutofit/>
          </a:bodyPr>
          <a:lstStyle/>
          <a:p>
            <a:r>
              <a:rPr lang="es-US" sz="3200" dirty="0">
                <a:latin typeface="Arial" pitchFamily="34" charset="0"/>
                <a:cs typeface="Arial" pitchFamily="34" charset="0"/>
              </a:rPr>
              <a:t>Premisas que condicionan la Revolución Socialista (transformación comunista de la humanidad).</a:t>
            </a:r>
          </a:p>
        </p:txBody>
      </p:sp>
      <p:sp>
        <p:nvSpPr>
          <p:cNvPr id="3" name="2 Marcador de contenido"/>
          <p:cNvSpPr>
            <a:spLocks noGrp="1"/>
          </p:cNvSpPr>
          <p:nvPr>
            <p:ph idx="1"/>
          </p:nvPr>
        </p:nvSpPr>
        <p:spPr>
          <a:xfrm>
            <a:off x="467544" y="1772816"/>
            <a:ext cx="8229600" cy="4525963"/>
          </a:xfrm>
        </p:spPr>
        <p:txBody>
          <a:bodyPr>
            <a:normAutofit/>
          </a:bodyPr>
          <a:lstStyle/>
          <a:p>
            <a:r>
              <a:rPr lang="es-US" sz="2800" dirty="0" smtClean="0">
                <a:solidFill>
                  <a:srgbClr val="00B050"/>
                </a:solidFill>
                <a:latin typeface="Arial" pitchFamily="34" charset="0"/>
                <a:cs typeface="Arial" pitchFamily="34" charset="0"/>
              </a:rPr>
              <a:t>Marx y Engels fundamentaron científicamente la inevitabilidad del tránsito del capitalismo al comunismo como un paso hacia una etapa superior de desarrollo de la humanidad, a partir de sus propias contradicciones internas.</a:t>
            </a:r>
          </a:p>
          <a:p>
            <a:r>
              <a:rPr lang="es-US" sz="2800" dirty="0" smtClean="0">
                <a:solidFill>
                  <a:srgbClr val="00B050"/>
                </a:solidFill>
                <a:latin typeface="Arial" pitchFamily="34" charset="0"/>
                <a:cs typeface="Arial" pitchFamily="34" charset="0"/>
              </a:rPr>
              <a:t>Dentro de estas contradicciones un papel fundamental le corresponde a la necesidad de que la Relaciones de producción se ajusten al carácter y desarrollo de las Fuerzas Productivas.</a:t>
            </a:r>
            <a:endParaRPr lang="es-US" sz="2800"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2104210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332656"/>
            <a:ext cx="8373616" cy="1143000"/>
          </a:xfrm>
        </p:spPr>
        <p:txBody>
          <a:bodyPr>
            <a:normAutofit fontScale="90000"/>
          </a:bodyPr>
          <a:lstStyle/>
          <a:p>
            <a:r>
              <a:rPr lang="es-US" sz="3100" dirty="0" smtClean="0">
                <a:latin typeface="Arial" pitchFamily="34" charset="0"/>
                <a:cs typeface="Arial" pitchFamily="34" charset="0"/>
              </a:rPr>
              <a:t>Premisas que condicionan la Revolución Socialista (transformación comunista de la humanidad)</a:t>
            </a:r>
            <a:r>
              <a:rPr lang="es-US" dirty="0" smtClean="0"/>
              <a:t>.</a:t>
            </a:r>
            <a:endParaRPr lang="es-US" dirty="0"/>
          </a:p>
        </p:txBody>
      </p:sp>
      <p:sp>
        <p:nvSpPr>
          <p:cNvPr id="3" name="2 Marcador de contenido"/>
          <p:cNvSpPr>
            <a:spLocks noGrp="1"/>
          </p:cNvSpPr>
          <p:nvPr>
            <p:ph idx="1"/>
          </p:nvPr>
        </p:nvSpPr>
        <p:spPr>
          <a:solidFill>
            <a:srgbClr val="FFC000"/>
          </a:solidFill>
        </p:spPr>
        <p:txBody>
          <a:bodyPr>
            <a:normAutofit fontScale="85000" lnSpcReduction="10000"/>
          </a:bodyPr>
          <a:lstStyle/>
          <a:p>
            <a:pPr>
              <a:buFont typeface="Wingdings" pitchFamily="2" charset="2"/>
              <a:buChar char="ü"/>
            </a:pPr>
            <a:r>
              <a:rPr lang="es-US" dirty="0" smtClean="0">
                <a:solidFill>
                  <a:schemeClr val="tx2"/>
                </a:solidFill>
                <a:latin typeface="Arial" pitchFamily="34" charset="0"/>
                <a:cs typeface="Arial" pitchFamily="34" charset="0"/>
              </a:rPr>
              <a:t>El </a:t>
            </a:r>
            <a:r>
              <a:rPr lang="es-US" dirty="0">
                <a:solidFill>
                  <a:schemeClr val="tx2"/>
                </a:solidFill>
                <a:latin typeface="Arial" pitchFamily="34" charset="0"/>
                <a:cs typeface="Arial" pitchFamily="34" charset="0"/>
              </a:rPr>
              <a:t>alto grado de concentración de la producción lleva a un nivel de socialización que exige la regulación planificada de la producción.</a:t>
            </a:r>
          </a:p>
          <a:p>
            <a:pPr>
              <a:buFont typeface="Wingdings" pitchFamily="2" charset="2"/>
              <a:buChar char="ü"/>
            </a:pPr>
            <a:r>
              <a:rPr lang="es-US" dirty="0">
                <a:solidFill>
                  <a:schemeClr val="tx2"/>
                </a:solidFill>
                <a:latin typeface="Arial" pitchFamily="34" charset="0"/>
                <a:cs typeface="Arial" pitchFamily="34" charset="0"/>
              </a:rPr>
              <a:t>La agudización de todas las contradicciones del sistema, tanto internas como externas, ante todo la </a:t>
            </a:r>
            <a:r>
              <a:rPr lang="es-US" dirty="0" smtClean="0">
                <a:solidFill>
                  <a:schemeClr val="tx2"/>
                </a:solidFill>
                <a:latin typeface="Arial" pitchFamily="34" charset="0"/>
                <a:cs typeface="Arial" pitchFamily="34" charset="0"/>
              </a:rPr>
              <a:t>Contradicción Fundamental        </a:t>
            </a:r>
            <a:r>
              <a:rPr lang="es-US" dirty="0">
                <a:solidFill>
                  <a:schemeClr val="tx2"/>
                </a:solidFill>
                <a:latin typeface="Arial" pitchFamily="34" charset="0"/>
                <a:cs typeface="Arial" pitchFamily="34" charset="0"/>
              </a:rPr>
              <a:t>Revolución Socialista. </a:t>
            </a:r>
            <a:r>
              <a:rPr lang="es-US" u="sng" dirty="0">
                <a:solidFill>
                  <a:schemeClr val="tx2"/>
                </a:solidFill>
                <a:effectLst>
                  <a:outerShdw blurRad="38100" dist="38100" dir="2700000" algn="tl">
                    <a:srgbClr val="000000">
                      <a:alpha val="43137"/>
                    </a:srgbClr>
                  </a:outerShdw>
                </a:effectLst>
                <a:latin typeface="Arial" pitchFamily="34" charset="0"/>
                <a:cs typeface="Arial" pitchFamily="34" charset="0"/>
              </a:rPr>
              <a:t>El incremento de la reacción política</a:t>
            </a:r>
            <a:r>
              <a:rPr lang="es-US" dirty="0">
                <a:solidFill>
                  <a:schemeClr val="tx2"/>
                </a:solidFill>
                <a:latin typeface="Arial" pitchFamily="34" charset="0"/>
                <a:cs typeface="Arial" pitchFamily="34" charset="0"/>
              </a:rPr>
              <a:t>.</a:t>
            </a:r>
          </a:p>
          <a:p>
            <a:pPr>
              <a:buFont typeface="Wingdings" pitchFamily="2" charset="2"/>
              <a:buChar char="ü"/>
            </a:pPr>
            <a:r>
              <a:rPr lang="es-US" dirty="0">
                <a:solidFill>
                  <a:schemeClr val="tx2"/>
                </a:solidFill>
                <a:latin typeface="Arial" pitchFamily="34" charset="0"/>
                <a:cs typeface="Arial" pitchFamily="34" charset="0"/>
              </a:rPr>
              <a:t>Aumento de la resistencia de las clases </a:t>
            </a:r>
            <a:r>
              <a:rPr lang="es-US" dirty="0" smtClean="0">
                <a:solidFill>
                  <a:schemeClr val="tx2"/>
                </a:solidFill>
                <a:latin typeface="Arial" pitchFamily="34" charset="0"/>
                <a:cs typeface="Arial" pitchFamily="34" charset="0"/>
              </a:rPr>
              <a:t>y capas sociales explotadas</a:t>
            </a:r>
            <a:r>
              <a:rPr lang="es-US" dirty="0">
                <a:solidFill>
                  <a:schemeClr val="tx2"/>
                </a:solidFill>
                <a:latin typeface="Arial" pitchFamily="34" charset="0"/>
                <a:cs typeface="Arial" pitchFamily="34" charset="0"/>
              </a:rPr>
              <a:t>, de los países dependientes, la militarización de la economía.</a:t>
            </a:r>
          </a:p>
          <a:p>
            <a:endParaRPr lang="es-US" dirty="0">
              <a:effectLst>
                <a:outerShdw blurRad="38100" dist="38100" dir="2700000" algn="tl">
                  <a:srgbClr val="000000">
                    <a:alpha val="43137"/>
                  </a:srgbClr>
                </a:outerShdw>
              </a:effectLst>
            </a:endParaRPr>
          </a:p>
        </p:txBody>
      </p:sp>
      <p:sp>
        <p:nvSpPr>
          <p:cNvPr id="4" name="3 Flecha derecha"/>
          <p:cNvSpPr/>
          <p:nvPr/>
        </p:nvSpPr>
        <p:spPr>
          <a:xfrm>
            <a:off x="5487416" y="3743321"/>
            <a:ext cx="43204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20857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rmAutofit fontScale="90000"/>
          </a:bodyPr>
          <a:lstStyle/>
          <a:p>
            <a:r>
              <a:rPr lang="es-US" dirty="0" smtClean="0">
                <a:latin typeface="Arial" pitchFamily="34" charset="0"/>
                <a:cs typeface="Arial" pitchFamily="34" charset="0"/>
              </a:rPr>
              <a:t>Concepción marxista sobre la Revolución socialista:</a:t>
            </a:r>
            <a:endParaRPr lang="es-US" dirty="0">
              <a:latin typeface="Arial" pitchFamily="34" charset="0"/>
              <a:cs typeface="Arial" pitchFamily="34" charset="0"/>
            </a:endParaRPr>
          </a:p>
        </p:txBody>
      </p:sp>
      <p:sp>
        <p:nvSpPr>
          <p:cNvPr id="3" name="2 Marcador de contenido"/>
          <p:cNvSpPr>
            <a:spLocks noGrp="1"/>
          </p:cNvSpPr>
          <p:nvPr>
            <p:ph idx="1"/>
          </p:nvPr>
        </p:nvSpPr>
        <p:spPr>
          <a:xfrm>
            <a:off x="467544" y="1700808"/>
            <a:ext cx="8229600" cy="4525963"/>
          </a:xfrm>
          <a:solidFill>
            <a:srgbClr val="FFC000"/>
          </a:solidFill>
        </p:spPr>
        <p:txBody>
          <a:bodyPr/>
          <a:lstStyle/>
          <a:p>
            <a:r>
              <a:rPr lang="es-US" dirty="0" smtClean="0"/>
              <a:t>La revolución socialista podrá triunfar en los países capitalistas más desarrollados.</a:t>
            </a:r>
          </a:p>
          <a:p>
            <a:r>
              <a:rPr lang="es-US" dirty="0" smtClean="0"/>
              <a:t>Esta revolución deberá producirse de forma simultánea.</a:t>
            </a:r>
          </a:p>
          <a:p>
            <a:r>
              <a:rPr lang="es-US" dirty="0" smtClean="0"/>
              <a:t>Esta debe ser dirigida por la clase obrera – la más revolucionaria, organizada…</a:t>
            </a:r>
          </a:p>
          <a:p>
            <a:r>
              <a:rPr lang="es-US" dirty="0" smtClean="0"/>
              <a:t>Los campesinos teniendo en cuenta su doble naturaleza no juegan un papel significativo.</a:t>
            </a:r>
            <a:endParaRPr lang="es-US" dirty="0"/>
          </a:p>
        </p:txBody>
      </p:sp>
    </p:spTree>
    <p:extLst>
      <p:ext uri="{BB962C8B-B14F-4D97-AF65-F5344CB8AC3E}">
        <p14:creationId xmlns:p14="http://schemas.microsoft.com/office/powerpoint/2010/main" val="142744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Autofit/>
          </a:bodyPr>
          <a:lstStyle/>
          <a:p>
            <a:r>
              <a:rPr lang="es-US" sz="3600" dirty="0" smtClean="0">
                <a:latin typeface="Arial" pitchFamily="34" charset="0"/>
                <a:cs typeface="Arial" pitchFamily="34" charset="0"/>
              </a:rPr>
              <a:t>Concepción leninista sobre la Revolución socialista.</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1700808"/>
            <a:ext cx="8229600" cy="4525963"/>
          </a:xfrm>
          <a:solidFill>
            <a:srgbClr val="00B0F0"/>
          </a:solidFill>
        </p:spPr>
        <p:txBody>
          <a:bodyPr>
            <a:normAutofit lnSpcReduction="10000"/>
          </a:bodyPr>
          <a:lstStyle/>
          <a:p>
            <a:r>
              <a:rPr lang="es-US" dirty="0" smtClean="0">
                <a:latin typeface="Arial" pitchFamily="34" charset="0"/>
                <a:cs typeface="Arial" pitchFamily="34" charset="0"/>
              </a:rPr>
              <a:t>La Revolución Socialista puede triunfar en países atrasados, no solo en los más desarrollados.</a:t>
            </a:r>
          </a:p>
          <a:p>
            <a:r>
              <a:rPr lang="es-US" dirty="0" smtClean="0">
                <a:latin typeface="Arial" pitchFamily="34" charset="0"/>
                <a:cs typeface="Arial" pitchFamily="34" charset="0"/>
              </a:rPr>
              <a:t>No necesariamente tiene que ser simultánea, puede triunfar inicialmente en un solo país.</a:t>
            </a:r>
          </a:p>
          <a:p>
            <a:r>
              <a:rPr lang="es-US" dirty="0" smtClean="0">
                <a:latin typeface="Arial" pitchFamily="34" charset="0"/>
                <a:cs typeface="Arial" pitchFamily="34" charset="0"/>
              </a:rPr>
              <a:t>Aunque debe ser dirigida por la clase obrera, le otorga un papel importante a los campesinos, dada su magnitud.</a:t>
            </a:r>
            <a:endParaRPr lang="es-US" dirty="0">
              <a:latin typeface="Arial" pitchFamily="34" charset="0"/>
              <a:cs typeface="Arial" pitchFamily="34" charset="0"/>
            </a:endParaRPr>
          </a:p>
        </p:txBody>
      </p:sp>
    </p:spTree>
    <p:extLst>
      <p:ext uri="{BB962C8B-B14F-4D97-AF65-F5344CB8AC3E}">
        <p14:creationId xmlns:p14="http://schemas.microsoft.com/office/powerpoint/2010/main" val="2656003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8064896" cy="1584176"/>
          </a:xfrm>
        </p:spPr>
        <p:txBody>
          <a:bodyPr>
            <a:normAutofit fontScale="90000"/>
          </a:bodyPr>
          <a:lstStyle/>
          <a:p>
            <a:r>
              <a:rPr lang="es-US" dirty="0" smtClean="0"/>
              <a:t>¿</a:t>
            </a:r>
            <a:r>
              <a:rPr lang="es-US" sz="3600" dirty="0" smtClean="0">
                <a:latin typeface="Arial" pitchFamily="34" charset="0"/>
                <a:cs typeface="Arial" pitchFamily="34" charset="0"/>
              </a:rPr>
              <a:t>Por qué estas distintas concepciones de los clásicos del marxismo sobre la Revolución socialista? </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1988840"/>
            <a:ext cx="8229600" cy="4209331"/>
          </a:xfrm>
          <a:solidFill>
            <a:srgbClr val="FFC000"/>
          </a:solidFill>
        </p:spPr>
        <p:txBody>
          <a:bodyPr>
            <a:normAutofit fontScale="92500"/>
          </a:bodyPr>
          <a:lstStyle/>
          <a:p>
            <a:r>
              <a:rPr lang="es-US" dirty="0" smtClean="0"/>
              <a:t>Viven en fases diferentes del desarrollo del capitalismo.</a:t>
            </a:r>
          </a:p>
          <a:p>
            <a:r>
              <a:rPr lang="es-US" dirty="0" smtClean="0"/>
              <a:t>Los cambios que se producen en la dinámica del capitalismo en su fase monopolista</a:t>
            </a:r>
          </a:p>
          <a:p>
            <a:r>
              <a:rPr lang="es-US" dirty="0" smtClean="0"/>
              <a:t> Particularidades de la ley del desarrollo desigual del capitalismo en su fase monopolista.</a:t>
            </a:r>
          </a:p>
          <a:p>
            <a:r>
              <a:rPr lang="es-US" dirty="0" smtClean="0"/>
              <a:t>Posición leninista sobre la relación economía – política en la construcción del socialismo.</a:t>
            </a:r>
            <a:endParaRPr lang="es-US" dirty="0"/>
          </a:p>
        </p:txBody>
      </p:sp>
      <p:sp>
        <p:nvSpPr>
          <p:cNvPr id="6" name="5 Flecha derecha"/>
          <p:cNvSpPr/>
          <p:nvPr/>
        </p:nvSpPr>
        <p:spPr>
          <a:xfrm>
            <a:off x="6804248" y="3717032"/>
            <a:ext cx="43204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1382658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S" sz="3200" dirty="0" smtClean="0">
                <a:latin typeface="Arial" pitchFamily="34" charset="0"/>
                <a:cs typeface="Arial" pitchFamily="34" charset="0"/>
              </a:rPr>
              <a:t>V.I.Lenin sobre los grados de libertad en la relación entre la política sobre la economía.</a:t>
            </a:r>
            <a:endParaRPr lang="es-US" sz="3200"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marL="0" indent="0">
              <a:buNone/>
            </a:pPr>
            <a:r>
              <a:rPr lang="es-US" sz="2400" dirty="0" smtClean="0">
                <a:solidFill>
                  <a:srgbClr val="FF0000"/>
                </a:solidFill>
                <a:latin typeface="Arial" pitchFamily="34" charset="0"/>
                <a:cs typeface="Arial" pitchFamily="34" charset="0"/>
              </a:rPr>
              <a:t>« Si para implantar el socialismo se exige un determinado nivel cultural (aunque nadie puede decir cual es este determinado nivel cultural, ya que es diferente en cada país de Europa Occidental)¿por qué no podemos comenzar primero por a conquista, por la vía revolucionaria, de las premisas para ese determinado nivel, y luego, a base del poder obrero y campesino del régimen soviético, ponernos en marcha para alcanzar a los demás pueblos» Aquí Lenin se refiere a los grados de libertad de la superestructura (política) con respecto a la base económica. Lenin en «Nuestra Nación» Lenin considera que la libertad de la política en el socialismo es mayor que en el capitalismo. El Che también así pensaba</a:t>
            </a:r>
            <a:r>
              <a:rPr lang="es-US" sz="2400" dirty="0" smtClean="0">
                <a:latin typeface="Arial" pitchFamily="34" charset="0"/>
                <a:cs typeface="Arial" pitchFamily="34" charset="0"/>
              </a:rPr>
              <a:t>.</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2985311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1359</Words>
  <Application>Microsoft Office PowerPoint</Application>
  <PresentationFormat>Presentación en pantalla (4:3)</PresentationFormat>
  <Paragraphs>61</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Disciplina: Marxismo – Leninismo.   Asignatura: Economía política.  Tema:II Construcción del socialismo.</vt:lpstr>
      <vt:lpstr>Conferencia: Necesidad de la transformación comunista de la humanidad. La construcción del socialismo: sus particularidades.</vt:lpstr>
      <vt:lpstr>Bibliografía.</vt:lpstr>
      <vt:lpstr>Premisas que condicionan la Revolución Socialista (transformación comunista de la humanidad).</vt:lpstr>
      <vt:lpstr>Premisas que condicionan la Revolución Socialista (transformación comunista de la humanidad).</vt:lpstr>
      <vt:lpstr>Concepción marxista sobre la Revolución socialista:</vt:lpstr>
      <vt:lpstr>Concepción leninista sobre la Revolución socialista.</vt:lpstr>
      <vt:lpstr>¿Por qué estas distintas concepciones de los clásicos del marxismo sobre la Revolución socialista? </vt:lpstr>
      <vt:lpstr>V.I.Lenin sobre los grados de libertad en la relación entre la política sobre la economía.</vt:lpstr>
      <vt:lpstr>Relación política economía.</vt:lpstr>
      <vt:lpstr>¿La toma del poder político por la clase obrera en unión de otras clases y capas sociales significa que ya estemos en el socialismo?</vt:lpstr>
      <vt:lpstr> Etapas y fases del modo de producción Comunista: </vt:lpstr>
      <vt:lpstr>Necesidad de la existencia de un período de transición entre el capitalismo y el comunismo</vt:lpstr>
      <vt:lpstr>Presentación de PowerPoint</vt:lpstr>
      <vt:lpstr>Esencia del Período de transición del Capitalismo al Comunismo</vt:lpstr>
      <vt:lpstr>Presentación de PowerPoint</vt:lpstr>
      <vt:lpstr>Contenido de esta etapa: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OK</dc:creator>
  <cp:lastModifiedBy>chino</cp:lastModifiedBy>
  <cp:revision>31</cp:revision>
  <dcterms:created xsi:type="dcterms:W3CDTF">2017-11-06T19:03:53Z</dcterms:created>
  <dcterms:modified xsi:type="dcterms:W3CDTF">2005-01-01T05:28:17Z</dcterms:modified>
</cp:coreProperties>
</file>