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8" r:id="rId5"/>
    <p:sldId id="269" r:id="rId6"/>
    <p:sldId id="259" r:id="rId7"/>
    <p:sldId id="260" r:id="rId8"/>
    <p:sldId id="261" r:id="rId9"/>
    <p:sldId id="262" r:id="rId10"/>
    <p:sldId id="263" r:id="rId11"/>
    <p:sldId id="271" r:id="rId12"/>
    <p:sldId id="272" r:id="rId13"/>
    <p:sldId id="264" r:id="rId14"/>
    <p:sldId id="265" r:id="rId15"/>
    <p:sldId id="266" r:id="rId16"/>
    <p:sldId id="274" r:id="rId17"/>
    <p:sldId id="267" r:id="rId18"/>
    <p:sldId id="273" r:id="rId19"/>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2" d="100"/>
          <a:sy n="52" d="100"/>
        </p:scale>
        <p:origin x="-1042"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t>01/01/2005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t>01/01/2005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t>01/01/2005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7A847CFC-816F-41D0-AAC0-9BF4FEBC753E}" type="datetimeFigureOut">
              <a:rPr lang="es-ES" smtClean="0"/>
              <a:t>01/01/2005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A847CFC-816F-41D0-AAC0-9BF4FEBC753E}" type="datetimeFigureOut">
              <a:rPr lang="es-ES" smtClean="0"/>
              <a:t>01/01/2005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7A847CFC-816F-41D0-AAC0-9BF4FEBC753E}" type="datetimeFigureOut">
              <a:rPr lang="es-ES" smtClean="0"/>
              <a:t>01/01/2005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7A847CFC-816F-41D0-AAC0-9BF4FEBC753E}" type="datetimeFigureOut">
              <a:rPr lang="es-ES" smtClean="0"/>
              <a:t>01/01/2005</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7A847CFC-816F-41D0-AAC0-9BF4FEBC753E}" type="datetimeFigureOut">
              <a:rPr lang="es-ES" smtClean="0"/>
              <a:t>01/01/2005</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A847CFC-816F-41D0-AAC0-9BF4FEBC753E}" type="datetimeFigureOut">
              <a:rPr lang="es-ES" smtClean="0"/>
              <a:t>01/01/2005</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t>01/01/2005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7A847CFC-816F-41D0-AAC0-9BF4FEBC753E}" type="datetimeFigureOut">
              <a:rPr lang="es-ES" smtClean="0"/>
              <a:t>01/01/2005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132FADFE-3B8F-471C-ABF0-DBC7717ECBBC}" type="slidenum">
              <a:rPr lang="es-ES" smtClean="0"/>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847CFC-816F-41D0-AAC0-9BF4FEBC753E}" type="datetimeFigureOut">
              <a:rPr lang="es-ES" smtClean="0"/>
              <a:t>01/01/2005</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2FADFE-3B8F-471C-ABF0-DBC7717ECBBC}" type="slidenum">
              <a:rPr lang="es-ES" smtClean="0"/>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idx="1"/>
          </p:nvPr>
        </p:nvSpPr>
        <p:spPr>
          <a:xfrm>
            <a:off x="457200" y="764704"/>
            <a:ext cx="8229600" cy="5361459"/>
          </a:xfrm>
          <a:gradFill>
            <a:gsLst>
              <a:gs pos="0">
                <a:schemeClr val="accent2"/>
              </a:gs>
              <a:gs pos="48000">
                <a:schemeClr val="accent1">
                  <a:tint val="44500"/>
                  <a:satMod val="160000"/>
                </a:schemeClr>
              </a:gs>
              <a:gs pos="100000">
                <a:schemeClr val="accent1">
                  <a:tint val="23500"/>
                  <a:satMod val="160000"/>
                </a:schemeClr>
              </a:gs>
            </a:gsLst>
            <a:lin ang="5400000" scaled="0"/>
          </a:gradFill>
          <a:ln>
            <a:solidFill>
              <a:srgbClr val="FF0000"/>
            </a:solidFill>
          </a:ln>
        </p:spPr>
        <p:txBody>
          <a:bodyPr/>
          <a:lstStyle/>
          <a:p>
            <a:pPr marL="0" indent="0">
              <a:buNone/>
            </a:pPr>
            <a:r>
              <a:rPr lang="es-US" dirty="0" smtClean="0"/>
              <a:t> </a:t>
            </a:r>
          </a:p>
          <a:p>
            <a:pPr marL="0" indent="0" algn="ctr">
              <a:buNone/>
            </a:pPr>
            <a:r>
              <a:rPr lang="es-US" sz="3600" dirty="0" smtClean="0">
                <a:latin typeface="Arial" pitchFamily="34" charset="0"/>
                <a:cs typeface="Arial" pitchFamily="34" charset="0"/>
              </a:rPr>
              <a:t>      Disciplina: Marxismo – Leninismo.</a:t>
            </a:r>
          </a:p>
          <a:p>
            <a:pPr marL="0" indent="0" algn="ctr">
              <a:buNone/>
            </a:pPr>
            <a:r>
              <a:rPr lang="es-US" sz="3600" dirty="0">
                <a:latin typeface="Arial" pitchFamily="34" charset="0"/>
                <a:cs typeface="Arial" pitchFamily="34" charset="0"/>
              </a:rPr>
              <a:t> </a:t>
            </a:r>
            <a:endParaRPr lang="es-US" sz="3600" dirty="0" smtClean="0">
              <a:latin typeface="Arial" pitchFamily="34" charset="0"/>
              <a:cs typeface="Arial" pitchFamily="34" charset="0"/>
            </a:endParaRPr>
          </a:p>
          <a:p>
            <a:pPr marL="0" indent="0" algn="ctr">
              <a:buNone/>
            </a:pPr>
            <a:r>
              <a:rPr lang="es-US" sz="3600" dirty="0" smtClean="0">
                <a:latin typeface="Arial" pitchFamily="34" charset="0"/>
                <a:cs typeface="Arial" pitchFamily="34" charset="0"/>
              </a:rPr>
              <a:t>      Asignatura: Economía Política.</a:t>
            </a:r>
          </a:p>
          <a:p>
            <a:pPr marL="0" indent="0" algn="ctr">
              <a:buNone/>
            </a:pPr>
            <a:r>
              <a:rPr lang="es-US" sz="3600" dirty="0" smtClean="0">
                <a:latin typeface="Arial" pitchFamily="34" charset="0"/>
                <a:cs typeface="Arial" pitchFamily="34" charset="0"/>
              </a:rPr>
              <a:t> </a:t>
            </a:r>
          </a:p>
          <a:p>
            <a:pPr marL="0" indent="0" algn="ctr">
              <a:buNone/>
            </a:pPr>
            <a:r>
              <a:rPr lang="es-US" sz="3600" dirty="0" smtClean="0">
                <a:latin typeface="Arial" pitchFamily="34" charset="0"/>
                <a:cs typeface="Arial" pitchFamily="34" charset="0"/>
              </a:rPr>
              <a:t>      Tema: II Construcción del socialismo.</a:t>
            </a:r>
          </a:p>
          <a:p>
            <a:pPr marL="0" indent="0" algn="ctr">
              <a:buNone/>
            </a:pPr>
            <a:endParaRPr lang="es-US" sz="3600" dirty="0">
              <a:latin typeface="Arial" pitchFamily="34" charset="0"/>
              <a:cs typeface="Arial" pitchFamily="34" charset="0"/>
            </a:endParaRPr>
          </a:p>
          <a:p>
            <a:pPr marL="0" indent="0">
              <a:buNone/>
            </a:pPr>
            <a:endParaRPr lang="es-US" dirty="0"/>
          </a:p>
        </p:txBody>
      </p:sp>
    </p:spTree>
    <p:extLst>
      <p:ext uri="{BB962C8B-B14F-4D97-AF65-F5344CB8AC3E}">
        <p14:creationId xmlns:p14="http://schemas.microsoft.com/office/powerpoint/2010/main" val="28701835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55576" y="404664"/>
            <a:ext cx="7704856" cy="1070992"/>
          </a:xfrm>
          <a:solidFill>
            <a:srgbClr val="00B050"/>
          </a:solidFill>
        </p:spPr>
        <p:txBody>
          <a:bodyPr>
            <a:normAutofit/>
          </a:bodyPr>
          <a:lstStyle/>
          <a:p>
            <a:pPr algn="l"/>
            <a:r>
              <a:rPr lang="es-US" sz="3200" dirty="0" smtClean="0">
                <a:latin typeface="Arial" pitchFamily="34" charset="0"/>
                <a:cs typeface="Arial" pitchFamily="34" charset="0"/>
              </a:rPr>
              <a:t>   ¿Es aconsejable eliminar de forma inmediata toda propiedad privada?</a:t>
            </a:r>
            <a:endParaRPr lang="es-US" sz="3200" dirty="0">
              <a:latin typeface="Arial" pitchFamily="34" charset="0"/>
              <a:cs typeface="Arial" pitchFamily="34" charset="0"/>
            </a:endParaRPr>
          </a:p>
        </p:txBody>
      </p:sp>
      <p:sp>
        <p:nvSpPr>
          <p:cNvPr id="3" name="2 Marcador de contenido"/>
          <p:cNvSpPr>
            <a:spLocks noGrp="1"/>
          </p:cNvSpPr>
          <p:nvPr>
            <p:ph idx="1"/>
          </p:nvPr>
        </p:nvSpPr>
        <p:spPr>
          <a:xfrm>
            <a:off x="395536" y="1772816"/>
            <a:ext cx="8229600" cy="4525963"/>
          </a:xfrm>
          <a:gradFill>
            <a:gsLst>
              <a:gs pos="0">
                <a:schemeClr val="accent2">
                  <a:lumMod val="50000"/>
                </a:schemeClr>
              </a:gs>
              <a:gs pos="25000">
                <a:srgbClr val="21D6E0"/>
              </a:gs>
              <a:gs pos="75000">
                <a:srgbClr val="0087E6"/>
              </a:gs>
              <a:gs pos="100000">
                <a:srgbClr val="005CBF"/>
              </a:gs>
            </a:gsLst>
            <a:lin ang="5400000" scaled="0"/>
          </a:gradFill>
        </p:spPr>
        <p:txBody>
          <a:bodyPr>
            <a:normAutofit/>
          </a:bodyPr>
          <a:lstStyle/>
          <a:p>
            <a:endParaRPr lang="es-US" sz="2800" dirty="0" smtClean="0">
              <a:solidFill>
                <a:schemeClr val="bg1"/>
              </a:solidFill>
              <a:latin typeface="Arial" pitchFamily="34" charset="0"/>
              <a:cs typeface="Arial" pitchFamily="34" charset="0"/>
            </a:endParaRPr>
          </a:p>
          <a:p>
            <a:r>
              <a:rPr lang="es-US" sz="2800" dirty="0" smtClean="0">
                <a:solidFill>
                  <a:schemeClr val="bg1"/>
                </a:solidFill>
                <a:latin typeface="Arial" pitchFamily="34" charset="0"/>
                <a:cs typeface="Arial" pitchFamily="34" charset="0"/>
              </a:rPr>
              <a:t>El proceso de transformación de las relaciones de propiedad en Cuba. «Economía Política de la Construcción del socialismo» pág. 104-113.</a:t>
            </a:r>
          </a:p>
          <a:p>
            <a:r>
              <a:rPr lang="es-US" sz="2800" dirty="0" smtClean="0">
                <a:solidFill>
                  <a:schemeClr val="bg1"/>
                </a:solidFill>
                <a:latin typeface="Arial" pitchFamily="34" charset="0"/>
                <a:cs typeface="Arial" pitchFamily="34" charset="0"/>
              </a:rPr>
              <a:t>Etapa democrático-popular. Pág. 98-104</a:t>
            </a:r>
          </a:p>
          <a:p>
            <a:r>
              <a:rPr lang="es-US" sz="2800" dirty="0" smtClean="0">
                <a:solidFill>
                  <a:schemeClr val="bg1"/>
                </a:solidFill>
                <a:latin typeface="Arial" pitchFamily="34" charset="0"/>
                <a:cs typeface="Arial" pitchFamily="34" charset="0"/>
              </a:rPr>
              <a:t>Etapa socialista. A partir de la 104.</a:t>
            </a:r>
          </a:p>
          <a:p>
            <a:pPr marL="0" indent="0">
              <a:buNone/>
            </a:pPr>
            <a:r>
              <a:rPr lang="es-US" sz="2800" dirty="0">
                <a:solidFill>
                  <a:schemeClr val="bg1"/>
                </a:solidFill>
                <a:latin typeface="Arial" pitchFamily="34" charset="0"/>
                <a:cs typeface="Arial" pitchFamily="34" charset="0"/>
              </a:rPr>
              <a:t> </a:t>
            </a:r>
            <a:r>
              <a:rPr lang="es-US" sz="2800" dirty="0" smtClean="0">
                <a:solidFill>
                  <a:schemeClr val="bg1"/>
                </a:solidFill>
                <a:latin typeface="Arial" pitchFamily="34" charset="0"/>
                <a:cs typeface="Arial" pitchFamily="34" charset="0"/>
              </a:rPr>
              <a:t>  ¿Por qué las nacionalizaciones realizadas hasta octubre de 1960 no tenían carácter socialista, y sí a partir de octubre de ese año?</a:t>
            </a:r>
            <a:endParaRPr lang="es-US" sz="28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22812304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404664"/>
            <a:ext cx="8352928" cy="1368152"/>
          </a:xfrm>
          <a:solidFill>
            <a:srgbClr val="FFFF00"/>
          </a:solidFill>
        </p:spPr>
        <p:txBody>
          <a:bodyPr>
            <a:noAutofit/>
          </a:bodyPr>
          <a:lstStyle/>
          <a:p>
            <a:r>
              <a:rPr lang="es-US" sz="3200" dirty="0" smtClean="0">
                <a:latin typeface="Arial" pitchFamily="34" charset="0"/>
                <a:cs typeface="Arial" pitchFamily="34" charset="0"/>
              </a:rPr>
              <a:t>La transformación de la agricultura y de la pequeña producción mercantil no agropecuaria.</a:t>
            </a:r>
            <a:endParaRPr lang="es-US" sz="3200" dirty="0">
              <a:latin typeface="Arial" pitchFamily="34" charset="0"/>
              <a:cs typeface="Arial" pitchFamily="34" charset="0"/>
            </a:endParaRPr>
          </a:p>
        </p:txBody>
      </p:sp>
      <p:sp>
        <p:nvSpPr>
          <p:cNvPr id="3" name="2 Marcador de contenido"/>
          <p:cNvSpPr>
            <a:spLocks noGrp="1"/>
          </p:cNvSpPr>
          <p:nvPr>
            <p:ph idx="1"/>
          </p:nvPr>
        </p:nvSpPr>
        <p:spPr>
          <a:xfrm>
            <a:off x="457200" y="1916832"/>
            <a:ext cx="8229600" cy="4209331"/>
          </a:xfrm>
          <a:gradFill flip="none" rotWithShape="1">
            <a:gsLst>
              <a:gs pos="0">
                <a:srgbClr val="7030A0"/>
              </a:gs>
              <a:gs pos="25000">
                <a:srgbClr val="21D6E0"/>
              </a:gs>
              <a:gs pos="75000">
                <a:srgbClr val="0087E6"/>
              </a:gs>
              <a:gs pos="100000">
                <a:srgbClr val="005CBF"/>
              </a:gs>
            </a:gsLst>
            <a:path path="circle">
              <a:fillToRect l="100000" t="100000"/>
            </a:path>
            <a:tileRect r="-100000" b="-100000"/>
          </a:gradFill>
        </p:spPr>
        <p:txBody>
          <a:bodyPr>
            <a:normAutofit fontScale="92500"/>
          </a:bodyPr>
          <a:lstStyle/>
          <a:p>
            <a:r>
              <a:rPr lang="es-US" sz="2800" dirty="0" smtClean="0">
                <a:latin typeface="Arial" pitchFamily="34" charset="0"/>
                <a:cs typeface="Arial" pitchFamily="34" charset="0"/>
              </a:rPr>
              <a:t>Su significado para la construcción del socialismo.</a:t>
            </a:r>
          </a:p>
          <a:p>
            <a:r>
              <a:rPr lang="es-US" sz="2800" dirty="0" smtClean="0">
                <a:latin typeface="Arial" pitchFamily="34" charset="0"/>
                <a:cs typeface="Arial" pitchFamily="34" charset="0"/>
              </a:rPr>
              <a:t>¿Cómo se realiza este Proceso?</a:t>
            </a:r>
          </a:p>
          <a:p>
            <a:pPr marL="0" indent="0">
              <a:buNone/>
            </a:pPr>
            <a:r>
              <a:rPr lang="es-US" sz="2800" dirty="0">
                <a:latin typeface="Arial" pitchFamily="34" charset="0"/>
                <a:cs typeface="Arial" pitchFamily="34" charset="0"/>
              </a:rPr>
              <a:t> </a:t>
            </a:r>
            <a:r>
              <a:rPr lang="es-US" sz="2800" dirty="0" smtClean="0">
                <a:latin typeface="Arial" pitchFamily="34" charset="0"/>
                <a:cs typeface="Arial" pitchFamily="34" charset="0"/>
              </a:rPr>
              <a:t>El proceso de cooperativización, sus principios:</a:t>
            </a:r>
          </a:p>
          <a:p>
            <a:pPr marL="0" indent="0">
              <a:buNone/>
            </a:pPr>
            <a:r>
              <a:rPr lang="es-US" sz="2800" dirty="0" smtClean="0">
                <a:latin typeface="Arial" pitchFamily="34" charset="0"/>
                <a:cs typeface="Arial" pitchFamily="34" charset="0"/>
              </a:rPr>
              <a:t>Voluntariedad,</a:t>
            </a:r>
            <a:r>
              <a:rPr lang="es-US" sz="2800" dirty="0">
                <a:latin typeface="Arial" pitchFamily="34" charset="0"/>
                <a:cs typeface="Arial" pitchFamily="34" charset="0"/>
              </a:rPr>
              <a:t> </a:t>
            </a:r>
            <a:r>
              <a:rPr lang="es-US" sz="2800" dirty="0" smtClean="0">
                <a:latin typeface="Arial" pitchFamily="34" charset="0"/>
                <a:cs typeface="Arial" pitchFamily="34" charset="0"/>
              </a:rPr>
              <a:t>convencimiento, ayuda del estado, gradualidad (de formas simples a complejas), interés económico.</a:t>
            </a:r>
          </a:p>
          <a:p>
            <a:pPr>
              <a:buFont typeface="Wingdings" pitchFamily="2" charset="2"/>
              <a:buChar char="Ø"/>
            </a:pPr>
            <a:r>
              <a:rPr lang="es-US" sz="2800" dirty="0" smtClean="0">
                <a:latin typeface="Arial" pitchFamily="34" charset="0"/>
                <a:cs typeface="Arial" pitchFamily="34" charset="0"/>
              </a:rPr>
              <a:t>Su realización en Cuba, dificultades, etapas, actualidad. «Economía Política de la Construcción del Socialismo» pág. 113 – 121. </a:t>
            </a:r>
            <a:endParaRPr lang="es-US" sz="2800" dirty="0">
              <a:latin typeface="Arial" pitchFamily="34" charset="0"/>
              <a:cs typeface="Arial" pitchFamily="34" charset="0"/>
            </a:endParaRPr>
          </a:p>
        </p:txBody>
      </p:sp>
    </p:spTree>
    <p:extLst>
      <p:ext uri="{BB962C8B-B14F-4D97-AF65-F5344CB8AC3E}">
        <p14:creationId xmlns:p14="http://schemas.microsoft.com/office/powerpoint/2010/main" val="10314147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6632"/>
            <a:ext cx="8229600" cy="1296144"/>
          </a:xfrm>
        </p:spPr>
        <p:txBody>
          <a:bodyPr>
            <a:normAutofit/>
          </a:bodyPr>
          <a:lstStyle/>
          <a:p>
            <a:r>
              <a:rPr lang="es-US" sz="3600" dirty="0" smtClean="0">
                <a:solidFill>
                  <a:srgbClr val="FF0000"/>
                </a:solidFill>
                <a:latin typeface="Arial" pitchFamily="34" charset="0"/>
                <a:cs typeface="Arial" pitchFamily="34" charset="0"/>
              </a:rPr>
              <a:t>Otras transformaciones</a:t>
            </a:r>
            <a:endParaRPr lang="es-US" sz="3600" dirty="0">
              <a:solidFill>
                <a:srgbClr val="FF0000"/>
              </a:solidFill>
              <a:latin typeface="Arial" pitchFamily="34" charset="0"/>
              <a:cs typeface="Arial" pitchFamily="34" charset="0"/>
            </a:endParaRPr>
          </a:p>
        </p:txBody>
      </p:sp>
      <p:sp>
        <p:nvSpPr>
          <p:cNvPr id="3" name="2 Marcador de contenido"/>
          <p:cNvSpPr>
            <a:spLocks noGrp="1"/>
          </p:cNvSpPr>
          <p:nvPr>
            <p:ph idx="1"/>
          </p:nvPr>
        </p:nvSpPr>
        <p:spPr>
          <a:xfrm>
            <a:off x="457200" y="1268760"/>
            <a:ext cx="8229600" cy="4857403"/>
          </a:xfrm>
        </p:spPr>
        <p:txBody>
          <a:bodyPr>
            <a:normAutofit fontScale="92500"/>
          </a:bodyPr>
          <a:lstStyle/>
          <a:p>
            <a:r>
              <a:rPr lang="es-US" dirty="0" smtClean="0"/>
              <a:t> </a:t>
            </a:r>
            <a:r>
              <a:rPr lang="es-US" sz="2800" dirty="0" smtClean="0">
                <a:solidFill>
                  <a:srgbClr val="0070C0"/>
                </a:solidFill>
                <a:latin typeface="Arial" pitchFamily="34" charset="0"/>
                <a:cs typeface="Arial" pitchFamily="34" charset="0"/>
              </a:rPr>
              <a:t>Creación de la base técnico material de socialismo. Su significado, donde la trataremos.</a:t>
            </a:r>
          </a:p>
          <a:p>
            <a:r>
              <a:rPr lang="es-US" sz="2800" dirty="0" smtClean="0">
                <a:solidFill>
                  <a:srgbClr val="0070C0"/>
                </a:solidFill>
                <a:latin typeface="Arial" pitchFamily="34" charset="0"/>
                <a:cs typeface="Arial" pitchFamily="34" charset="0"/>
              </a:rPr>
              <a:t>La transformación del mecanismo. Su significado. De momento aquí solo veremos la creación de instituciones para asegurar el funcionamiento de la economía en las nuevas condiciones – economía planificada a escala social, con una finalidad diferente. </a:t>
            </a:r>
          </a:p>
          <a:p>
            <a:r>
              <a:rPr lang="es-US" sz="2800" dirty="0" smtClean="0">
                <a:solidFill>
                  <a:srgbClr val="0070C0"/>
                </a:solidFill>
                <a:latin typeface="Arial" pitchFamily="34" charset="0"/>
                <a:cs typeface="Arial" pitchFamily="34" charset="0"/>
              </a:rPr>
              <a:t>La revolución cultural, de gran significado para los países atrasados que construyen el socialismo. Es mucho más que resolver el analfabetismo.</a:t>
            </a:r>
          </a:p>
          <a:p>
            <a:endParaRPr lang="es-US" dirty="0">
              <a:solidFill>
                <a:srgbClr val="0070C0"/>
              </a:solidFill>
            </a:endParaRPr>
          </a:p>
        </p:txBody>
      </p:sp>
    </p:spTree>
    <p:extLst>
      <p:ext uri="{BB962C8B-B14F-4D97-AF65-F5344CB8AC3E}">
        <p14:creationId xmlns:p14="http://schemas.microsoft.com/office/powerpoint/2010/main" val="17981166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548680"/>
            <a:ext cx="8352928" cy="5400600"/>
          </a:xfrm>
          <a:gradFill>
            <a:gsLst>
              <a:gs pos="0">
                <a:srgbClr val="00B050"/>
              </a:gs>
              <a:gs pos="25000">
                <a:srgbClr val="FF6633"/>
              </a:gs>
              <a:gs pos="50000">
                <a:srgbClr val="FFFF00"/>
              </a:gs>
              <a:gs pos="75000">
                <a:srgbClr val="01A78F"/>
              </a:gs>
              <a:gs pos="100000">
                <a:srgbClr val="3366FF"/>
              </a:gs>
            </a:gsLst>
            <a:lin ang="5400000" scaled="0"/>
          </a:gradFill>
        </p:spPr>
        <p:txBody>
          <a:bodyPr>
            <a:noAutofit/>
          </a:bodyPr>
          <a:lstStyle/>
          <a:p>
            <a:pPr algn="l"/>
            <a:r>
              <a:rPr lang="es-US" sz="3600" dirty="0" smtClean="0">
                <a:latin typeface="Arial" pitchFamily="34" charset="0"/>
                <a:cs typeface="Arial" pitchFamily="34" charset="0"/>
              </a:rPr>
              <a:t>  Como resultado del proceso de transformación de las relaciones de propiedad y de la realización de otros cambios económicos, políticos y sociales; la estructura socioeconómica y política en esta etapa adquiere un carácter heterogéneo</a:t>
            </a:r>
            <a:r>
              <a:rPr lang="es-US" sz="3200" dirty="0" smtClean="0">
                <a:latin typeface="Arial" pitchFamily="34" charset="0"/>
                <a:cs typeface="Arial" pitchFamily="34" charset="0"/>
              </a:rPr>
              <a:t>. Texto pág.108</a:t>
            </a:r>
            <a:br>
              <a:rPr lang="es-US" sz="3200" dirty="0" smtClean="0">
                <a:latin typeface="Arial" pitchFamily="34" charset="0"/>
                <a:cs typeface="Arial" pitchFamily="34" charset="0"/>
              </a:rPr>
            </a:br>
            <a:r>
              <a:rPr lang="es-US" sz="3200" dirty="0" smtClean="0">
                <a:latin typeface="Arial" pitchFamily="34" charset="0"/>
                <a:cs typeface="Arial" pitchFamily="34" charset="0"/>
              </a:rPr>
              <a:t/>
            </a:r>
            <a:br>
              <a:rPr lang="es-US" sz="3200" dirty="0" smtClean="0">
                <a:latin typeface="Arial" pitchFamily="34" charset="0"/>
                <a:cs typeface="Arial" pitchFamily="34" charset="0"/>
              </a:rPr>
            </a:br>
            <a:r>
              <a:rPr lang="es-US" sz="2800" dirty="0">
                <a:latin typeface="Arial" pitchFamily="34" charset="0"/>
                <a:cs typeface="Arial" pitchFamily="34" charset="0"/>
              </a:rPr>
              <a:t> </a:t>
            </a:r>
            <a:r>
              <a:rPr lang="es-US" sz="3600" dirty="0" smtClean="0">
                <a:latin typeface="Arial" pitchFamily="34" charset="0"/>
                <a:cs typeface="Arial" pitchFamily="34" charset="0"/>
              </a:rPr>
              <a:t>¿Qué significa carácter heterogéneo</a:t>
            </a:r>
            <a:r>
              <a:rPr lang="es-US" sz="3600" dirty="0">
                <a:latin typeface="Arial" pitchFamily="34" charset="0"/>
                <a:cs typeface="Arial" pitchFamily="34" charset="0"/>
              </a:rPr>
              <a:t>?</a:t>
            </a:r>
          </a:p>
        </p:txBody>
      </p:sp>
    </p:spTree>
    <p:extLst>
      <p:ext uri="{BB962C8B-B14F-4D97-AF65-F5344CB8AC3E}">
        <p14:creationId xmlns:p14="http://schemas.microsoft.com/office/powerpoint/2010/main" val="39174604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3568" y="404664"/>
            <a:ext cx="7704856" cy="1512168"/>
          </a:xfrm>
          <a:solidFill>
            <a:srgbClr val="FFFF00"/>
          </a:solidFill>
          <a:ln>
            <a:solidFill>
              <a:srgbClr val="FF0000"/>
            </a:solidFill>
          </a:ln>
        </p:spPr>
        <p:txBody>
          <a:bodyPr>
            <a:normAutofit fontScale="90000"/>
          </a:bodyPr>
          <a:lstStyle/>
          <a:p>
            <a:pPr algn="l"/>
            <a:r>
              <a:rPr lang="es-US" dirty="0" smtClean="0"/>
              <a:t>¿</a:t>
            </a:r>
            <a:r>
              <a:rPr lang="es-US" sz="3600" dirty="0" smtClean="0">
                <a:latin typeface="Arial" pitchFamily="34" charset="0"/>
                <a:cs typeface="Arial" pitchFamily="34" charset="0"/>
              </a:rPr>
              <a:t>Cuáles son los tipos de economía existentes en este período de transición del capitalismo al socialismo?</a:t>
            </a:r>
            <a:endParaRPr lang="es-US" sz="3600" dirty="0">
              <a:latin typeface="Arial" pitchFamily="34" charset="0"/>
              <a:cs typeface="Arial" pitchFamily="34" charset="0"/>
            </a:endParaRPr>
          </a:p>
        </p:txBody>
      </p:sp>
      <p:sp>
        <p:nvSpPr>
          <p:cNvPr id="3" name="2 Marcador de contenido"/>
          <p:cNvSpPr>
            <a:spLocks noGrp="1"/>
          </p:cNvSpPr>
          <p:nvPr>
            <p:ph idx="1"/>
          </p:nvPr>
        </p:nvSpPr>
        <p:spPr>
          <a:xfrm>
            <a:off x="467544" y="2132856"/>
            <a:ext cx="8064896" cy="3993307"/>
          </a:xfrm>
          <a:gradFill>
            <a:gsLst>
              <a:gs pos="0">
                <a:srgbClr val="002060"/>
              </a:gs>
              <a:gs pos="25000">
                <a:srgbClr val="FF6633"/>
              </a:gs>
              <a:gs pos="50000">
                <a:srgbClr val="FFFF00"/>
              </a:gs>
              <a:gs pos="75000">
                <a:srgbClr val="01A78F"/>
              </a:gs>
              <a:gs pos="100000">
                <a:srgbClr val="3366FF"/>
              </a:gs>
            </a:gsLst>
            <a:lin ang="5400000" scaled="0"/>
          </a:gradFill>
        </p:spPr>
        <p:txBody>
          <a:bodyPr>
            <a:normAutofit fontScale="92500" lnSpcReduction="10000"/>
          </a:bodyPr>
          <a:lstStyle/>
          <a:p>
            <a:pPr>
              <a:buFont typeface="Courier New" pitchFamily="49" charset="0"/>
              <a:buChar char="o"/>
            </a:pPr>
            <a:r>
              <a:rPr lang="es-US" dirty="0" smtClean="0">
                <a:solidFill>
                  <a:schemeClr val="bg1"/>
                </a:solidFill>
              </a:rPr>
              <a:t>El tipo socialista de economía</a:t>
            </a:r>
            <a:r>
              <a:rPr lang="es-US" dirty="0" smtClean="0"/>
              <a:t>.</a:t>
            </a:r>
          </a:p>
          <a:p>
            <a:pPr>
              <a:buFont typeface="Courier New" pitchFamily="49" charset="0"/>
              <a:buChar char="o"/>
            </a:pPr>
            <a:r>
              <a:rPr lang="es-US" dirty="0" smtClean="0"/>
              <a:t>La pequeña producción mercantil.</a:t>
            </a:r>
          </a:p>
          <a:p>
            <a:pPr>
              <a:buFont typeface="Courier New" pitchFamily="49" charset="0"/>
              <a:buChar char="o"/>
            </a:pPr>
            <a:r>
              <a:rPr lang="es-US" dirty="0" smtClean="0"/>
              <a:t>El capitalismo privado.</a:t>
            </a:r>
          </a:p>
          <a:p>
            <a:pPr>
              <a:buFont typeface="Courier New" pitchFamily="49" charset="0"/>
              <a:buChar char="o"/>
            </a:pPr>
            <a:r>
              <a:rPr lang="es-US" dirty="0" smtClean="0"/>
              <a:t>El capitalismo de Estado.</a:t>
            </a:r>
          </a:p>
          <a:p>
            <a:pPr>
              <a:buFont typeface="Courier New" pitchFamily="49" charset="0"/>
              <a:buChar char="o"/>
            </a:pPr>
            <a:r>
              <a:rPr lang="es-US" dirty="0"/>
              <a:t> </a:t>
            </a:r>
            <a:r>
              <a:rPr lang="es-US" dirty="0" smtClean="0"/>
              <a:t>Economía patriarcal.  </a:t>
            </a:r>
            <a:endParaRPr lang="es-US" dirty="0"/>
          </a:p>
          <a:p>
            <a:pPr>
              <a:buFont typeface="Wingdings" pitchFamily="2" charset="2"/>
              <a:buChar char="Ø"/>
            </a:pPr>
            <a:r>
              <a:rPr lang="es-US" dirty="0" smtClean="0"/>
              <a:t> Desde el punto de vista social existen las siguientes clases sociales: obreros, campesinos y burgueses.</a:t>
            </a:r>
            <a:endParaRPr lang="es-US" dirty="0"/>
          </a:p>
        </p:txBody>
      </p:sp>
    </p:spTree>
    <p:extLst>
      <p:ext uri="{BB962C8B-B14F-4D97-AF65-F5344CB8AC3E}">
        <p14:creationId xmlns:p14="http://schemas.microsoft.com/office/powerpoint/2010/main" val="19142068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332656"/>
            <a:ext cx="8229600" cy="1143000"/>
          </a:xfrm>
        </p:spPr>
        <p:txBody>
          <a:bodyPr>
            <a:normAutofit fontScale="90000"/>
          </a:bodyPr>
          <a:lstStyle/>
          <a:p>
            <a:r>
              <a:rPr lang="es-US" sz="4000" dirty="0" smtClean="0">
                <a:solidFill>
                  <a:srgbClr val="FF0000"/>
                </a:solidFill>
                <a:latin typeface="Arial" pitchFamily="34" charset="0"/>
                <a:cs typeface="Arial" pitchFamily="34" charset="0"/>
              </a:rPr>
              <a:t>La propiedad socialista de todo el pueblo.</a:t>
            </a:r>
            <a:endParaRPr lang="es-US" sz="4000" dirty="0">
              <a:solidFill>
                <a:srgbClr val="FF0000"/>
              </a:solidFill>
              <a:latin typeface="Arial" pitchFamily="34" charset="0"/>
              <a:cs typeface="Arial" pitchFamily="34" charset="0"/>
            </a:endParaRPr>
          </a:p>
        </p:txBody>
      </p:sp>
      <p:sp>
        <p:nvSpPr>
          <p:cNvPr id="3" name="2 Marcador de contenido"/>
          <p:cNvSpPr>
            <a:spLocks noGrp="1"/>
          </p:cNvSpPr>
          <p:nvPr>
            <p:ph idx="1"/>
          </p:nvPr>
        </p:nvSpPr>
        <p:spPr>
          <a:solidFill>
            <a:srgbClr val="0070C0"/>
          </a:solidFill>
        </p:spPr>
        <p:txBody>
          <a:bodyPr>
            <a:normAutofit fontScale="92500"/>
          </a:bodyPr>
          <a:lstStyle/>
          <a:p>
            <a:pPr marL="0" indent="0">
              <a:buNone/>
            </a:pPr>
            <a:r>
              <a:rPr lang="es-US" dirty="0" smtClean="0"/>
              <a:t>  </a:t>
            </a:r>
            <a:r>
              <a:rPr lang="es-US" sz="2800" dirty="0" smtClean="0">
                <a:solidFill>
                  <a:schemeClr val="bg1"/>
                </a:solidFill>
                <a:latin typeface="Arial" pitchFamily="34" charset="0"/>
                <a:cs typeface="Arial" pitchFamily="34" charset="0"/>
              </a:rPr>
              <a:t>¿Cómo la definimos?</a:t>
            </a:r>
          </a:p>
          <a:p>
            <a:pPr marL="0" indent="0">
              <a:buNone/>
            </a:pPr>
            <a:r>
              <a:rPr lang="es-US" sz="2800" dirty="0">
                <a:solidFill>
                  <a:schemeClr val="bg1"/>
                </a:solidFill>
                <a:latin typeface="Arial" pitchFamily="34" charset="0"/>
                <a:cs typeface="Arial" pitchFamily="34" charset="0"/>
              </a:rPr>
              <a:t> </a:t>
            </a:r>
            <a:r>
              <a:rPr lang="es-US" sz="2800" dirty="0" smtClean="0">
                <a:solidFill>
                  <a:schemeClr val="bg1"/>
                </a:solidFill>
                <a:latin typeface="Arial" pitchFamily="34" charset="0"/>
                <a:cs typeface="Arial" pitchFamily="34" charset="0"/>
              </a:rPr>
              <a:t> La propiedad socialista expresa las </a:t>
            </a:r>
            <a:r>
              <a:rPr lang="es-US" sz="2800" u="sng" dirty="0" smtClean="0">
                <a:solidFill>
                  <a:schemeClr val="bg1"/>
                </a:solidFill>
                <a:latin typeface="Arial" pitchFamily="34" charset="0"/>
                <a:cs typeface="Arial" pitchFamily="34" charset="0"/>
              </a:rPr>
              <a:t>relaciones entre los miembros de la sociedad</a:t>
            </a:r>
            <a:r>
              <a:rPr lang="es-US" sz="2800" dirty="0" smtClean="0">
                <a:solidFill>
                  <a:schemeClr val="bg1"/>
                </a:solidFill>
                <a:latin typeface="Arial" pitchFamily="34" charset="0"/>
                <a:cs typeface="Arial" pitchFamily="34" charset="0"/>
              </a:rPr>
              <a:t> con relación a la </a:t>
            </a:r>
            <a:r>
              <a:rPr lang="es-US" sz="2800" u="sng" dirty="0" smtClean="0">
                <a:solidFill>
                  <a:schemeClr val="bg1"/>
                </a:solidFill>
                <a:latin typeface="Arial" pitchFamily="34" charset="0"/>
                <a:cs typeface="Arial" pitchFamily="34" charset="0"/>
              </a:rPr>
              <a:t>apropiación conjunta </a:t>
            </a:r>
            <a:r>
              <a:rPr lang="es-US" sz="2800" dirty="0" smtClean="0">
                <a:solidFill>
                  <a:schemeClr val="bg1"/>
                </a:solidFill>
                <a:latin typeface="Arial" pitchFamily="34" charset="0"/>
                <a:cs typeface="Arial" pitchFamily="34" charset="0"/>
              </a:rPr>
              <a:t>de los </a:t>
            </a:r>
            <a:r>
              <a:rPr lang="es-US" sz="2800" u="sng" dirty="0" smtClean="0">
                <a:solidFill>
                  <a:schemeClr val="bg1"/>
                </a:solidFill>
                <a:latin typeface="Arial" pitchFamily="34" charset="0"/>
                <a:cs typeface="Arial" pitchFamily="34" charset="0"/>
              </a:rPr>
              <a:t>medios de producción y de los resultados del trabajo </a:t>
            </a:r>
            <a:r>
              <a:rPr lang="es-US" sz="2800" dirty="0" smtClean="0">
                <a:solidFill>
                  <a:schemeClr val="bg1"/>
                </a:solidFill>
                <a:latin typeface="Arial" pitchFamily="34" charset="0"/>
                <a:cs typeface="Arial" pitchFamily="34" charset="0"/>
              </a:rPr>
              <a:t>con la </a:t>
            </a:r>
            <a:r>
              <a:rPr lang="es-US" sz="2800" u="sng" dirty="0" smtClean="0">
                <a:solidFill>
                  <a:schemeClr val="bg1"/>
                </a:solidFill>
                <a:latin typeface="Arial" pitchFamily="34" charset="0"/>
                <a:cs typeface="Arial" pitchFamily="34" charset="0"/>
              </a:rPr>
              <a:t>finalidad</a:t>
            </a:r>
            <a:r>
              <a:rPr lang="es-US" sz="2800" dirty="0" smtClean="0">
                <a:solidFill>
                  <a:schemeClr val="bg1"/>
                </a:solidFill>
                <a:latin typeface="Arial" pitchFamily="34" charset="0"/>
                <a:cs typeface="Arial" pitchFamily="34" charset="0"/>
              </a:rPr>
              <a:t> </a:t>
            </a:r>
            <a:r>
              <a:rPr lang="es-US" sz="2800" u="sng" dirty="0" smtClean="0">
                <a:solidFill>
                  <a:schemeClr val="bg1"/>
                </a:solidFill>
                <a:latin typeface="Arial" pitchFamily="34" charset="0"/>
                <a:cs typeface="Arial" pitchFamily="34" charset="0"/>
              </a:rPr>
              <a:t>del desarrollo libre y universal de la personalidad de cada </a:t>
            </a:r>
            <a:r>
              <a:rPr lang="es-US" sz="2800" dirty="0" smtClean="0">
                <a:solidFill>
                  <a:schemeClr val="bg1"/>
                </a:solidFill>
                <a:latin typeface="Arial" pitchFamily="34" charset="0"/>
                <a:cs typeface="Arial" pitchFamily="34" charset="0"/>
              </a:rPr>
              <a:t>miembro de la sociedad.</a:t>
            </a:r>
          </a:p>
          <a:p>
            <a:pPr>
              <a:buFont typeface="Wingdings" pitchFamily="2" charset="2"/>
              <a:buChar char="v"/>
            </a:pPr>
            <a:r>
              <a:rPr lang="es-US" sz="2800" dirty="0" smtClean="0">
                <a:solidFill>
                  <a:schemeClr val="bg1"/>
                </a:solidFill>
                <a:latin typeface="Arial" pitchFamily="34" charset="0"/>
                <a:cs typeface="Arial" pitchFamily="34" charset="0"/>
              </a:rPr>
              <a:t>Incluye su </a:t>
            </a:r>
            <a:r>
              <a:rPr lang="es-US" sz="2800" u="sng" dirty="0" smtClean="0">
                <a:solidFill>
                  <a:schemeClr val="bg1"/>
                </a:solidFill>
                <a:latin typeface="Arial" pitchFamily="34" charset="0"/>
                <a:cs typeface="Arial" pitchFamily="34" charset="0"/>
              </a:rPr>
              <a:t>utilización</a:t>
            </a:r>
            <a:r>
              <a:rPr lang="es-US" sz="2800" dirty="0" smtClean="0">
                <a:solidFill>
                  <a:schemeClr val="bg1"/>
                </a:solidFill>
                <a:latin typeface="Arial" pitchFamily="34" charset="0"/>
                <a:cs typeface="Arial" pitchFamily="34" charset="0"/>
              </a:rPr>
              <a:t> eficiente, su </a:t>
            </a:r>
            <a:r>
              <a:rPr lang="es-US" sz="2800" u="sng" dirty="0" smtClean="0">
                <a:solidFill>
                  <a:schemeClr val="bg1"/>
                </a:solidFill>
                <a:latin typeface="Arial" pitchFamily="34" charset="0"/>
                <a:cs typeface="Arial" pitchFamily="34" charset="0"/>
              </a:rPr>
              <a:t>conservación y ampliación</a:t>
            </a:r>
            <a:r>
              <a:rPr lang="es-US" sz="2800" dirty="0" smtClean="0">
                <a:solidFill>
                  <a:schemeClr val="bg1"/>
                </a:solidFill>
                <a:latin typeface="Arial" pitchFamily="34" charset="0"/>
                <a:cs typeface="Arial" pitchFamily="34" charset="0"/>
              </a:rPr>
              <a:t> (desarrollo – crecimiento). «Economía Política de la Construcción del Socialismo» pág.127</a:t>
            </a:r>
            <a:endParaRPr lang="es-US" sz="2800" dirty="0">
              <a:solidFill>
                <a:schemeClr val="bg1"/>
              </a:solidFill>
              <a:latin typeface="Arial" pitchFamily="34" charset="0"/>
              <a:cs typeface="Arial" pitchFamily="34" charset="0"/>
            </a:endParaRPr>
          </a:p>
        </p:txBody>
      </p:sp>
    </p:spTree>
    <p:extLst>
      <p:ext uri="{BB962C8B-B14F-4D97-AF65-F5344CB8AC3E}">
        <p14:creationId xmlns:p14="http://schemas.microsoft.com/office/powerpoint/2010/main" val="31392431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332656"/>
            <a:ext cx="8280920" cy="1440160"/>
          </a:xfrm>
        </p:spPr>
        <p:txBody>
          <a:bodyPr>
            <a:noAutofit/>
          </a:bodyPr>
          <a:lstStyle/>
          <a:p>
            <a:r>
              <a:rPr lang="es-US" sz="3200" dirty="0" smtClean="0">
                <a:solidFill>
                  <a:srgbClr val="FF0000"/>
                </a:solidFill>
                <a:latin typeface="Arial" pitchFamily="34" charset="0"/>
                <a:cs typeface="Arial" pitchFamily="34" charset="0"/>
              </a:rPr>
              <a:t>Lugar y papel de la propiedad socialista en el sistema de relaciones de producción socialista.</a:t>
            </a:r>
            <a:endParaRPr lang="es-US" sz="3200" dirty="0">
              <a:solidFill>
                <a:srgbClr val="FF0000"/>
              </a:solidFill>
              <a:latin typeface="Arial" pitchFamily="34" charset="0"/>
              <a:cs typeface="Arial" pitchFamily="34" charset="0"/>
            </a:endParaRPr>
          </a:p>
        </p:txBody>
      </p:sp>
      <p:sp>
        <p:nvSpPr>
          <p:cNvPr id="3" name="2 Marcador de contenido"/>
          <p:cNvSpPr>
            <a:spLocks noGrp="1"/>
          </p:cNvSpPr>
          <p:nvPr>
            <p:ph idx="1"/>
          </p:nvPr>
        </p:nvSpPr>
        <p:spPr>
          <a:xfrm>
            <a:off x="467544" y="1772816"/>
            <a:ext cx="8229600" cy="4741987"/>
          </a:xfrm>
          <a:solidFill>
            <a:srgbClr val="00B050"/>
          </a:solidFill>
        </p:spPr>
        <p:txBody>
          <a:bodyPr>
            <a:normAutofit fontScale="92500"/>
          </a:bodyPr>
          <a:lstStyle/>
          <a:p>
            <a:r>
              <a:rPr lang="es-US" dirty="0" smtClean="0"/>
              <a:t>Ocupa el lugar primario dentro de estas relaciones, constituye la base y punto de partida.</a:t>
            </a:r>
          </a:p>
          <a:p>
            <a:r>
              <a:rPr lang="es-US" dirty="0" smtClean="0"/>
              <a:t>Su significado está dado por el hecho de determinar los rasgos esenciales del socialismo – el objetivo de la producción, la forma específica de unión de los factores de la producción, la forma de regulación de la economía, el principio de distribución socialista, el carácter específico de la cooperación del trabajo en el socialismo…</a:t>
            </a:r>
            <a:endParaRPr lang="es-US" dirty="0"/>
          </a:p>
        </p:txBody>
      </p:sp>
    </p:spTree>
    <p:extLst>
      <p:ext uri="{BB962C8B-B14F-4D97-AF65-F5344CB8AC3E}">
        <p14:creationId xmlns:p14="http://schemas.microsoft.com/office/powerpoint/2010/main" val="143659805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55576" y="332656"/>
            <a:ext cx="7200800" cy="1368152"/>
          </a:xfrm>
          <a:solidFill>
            <a:srgbClr val="002060"/>
          </a:solidFill>
        </p:spPr>
        <p:txBody>
          <a:bodyPr>
            <a:normAutofit fontScale="90000"/>
          </a:bodyPr>
          <a:lstStyle/>
          <a:p>
            <a:r>
              <a:rPr lang="es-US" sz="4000" dirty="0" smtClean="0">
                <a:solidFill>
                  <a:schemeClr val="bg1"/>
                </a:solidFill>
                <a:latin typeface="Arial" pitchFamily="34" charset="0"/>
                <a:cs typeface="Arial" pitchFamily="34" charset="0"/>
              </a:rPr>
              <a:t>Formas de propiedad socialista  de todo el pueblo. </a:t>
            </a:r>
            <a:r>
              <a:rPr lang="es-US" sz="2200" dirty="0" smtClean="0">
                <a:solidFill>
                  <a:srgbClr val="FF0000"/>
                </a:solidFill>
                <a:latin typeface="Arial" pitchFamily="34" charset="0"/>
                <a:cs typeface="Arial" pitchFamily="34" charset="0"/>
              </a:rPr>
              <a:t>Texto </a:t>
            </a:r>
            <a:r>
              <a:rPr lang="es-US" sz="2200" dirty="0">
                <a:solidFill>
                  <a:srgbClr val="FF0000"/>
                </a:solidFill>
                <a:latin typeface="Arial" pitchFamily="34" charset="0"/>
                <a:cs typeface="Arial" pitchFamily="34" charset="0"/>
              </a:rPr>
              <a:t>citado </a:t>
            </a:r>
            <a:r>
              <a:rPr lang="es-US" sz="2200" dirty="0" smtClean="0">
                <a:solidFill>
                  <a:srgbClr val="FF0000"/>
                </a:solidFill>
                <a:latin typeface="Arial" pitchFamily="34" charset="0"/>
                <a:cs typeface="Arial" pitchFamily="34" charset="0"/>
              </a:rPr>
              <a:t>pág.128-134</a:t>
            </a:r>
            <a:r>
              <a:rPr lang="es-US" sz="2700" dirty="0" smtClean="0">
                <a:latin typeface="Arial" pitchFamily="34" charset="0"/>
                <a:cs typeface="Arial" pitchFamily="34" charset="0"/>
              </a:rPr>
              <a:t>.</a:t>
            </a:r>
            <a:endParaRPr lang="es-US" sz="2700" dirty="0">
              <a:latin typeface="Arial" pitchFamily="34" charset="0"/>
              <a:cs typeface="Arial" pitchFamily="34" charset="0"/>
            </a:endParaRPr>
          </a:p>
        </p:txBody>
      </p:sp>
      <p:sp>
        <p:nvSpPr>
          <p:cNvPr id="4" name="3 Rectángulo"/>
          <p:cNvSpPr/>
          <p:nvPr/>
        </p:nvSpPr>
        <p:spPr>
          <a:xfrm>
            <a:off x="841617" y="2508564"/>
            <a:ext cx="3096344" cy="1064452"/>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sz="2800" dirty="0" smtClean="0">
                <a:latin typeface="Arial" pitchFamily="34" charset="0"/>
                <a:cs typeface="Arial" pitchFamily="34" charset="0"/>
              </a:rPr>
              <a:t>Propiedad estatal</a:t>
            </a:r>
            <a:endParaRPr lang="es-US" sz="2800" dirty="0">
              <a:latin typeface="Arial" pitchFamily="34" charset="0"/>
              <a:cs typeface="Arial" pitchFamily="34" charset="0"/>
            </a:endParaRPr>
          </a:p>
        </p:txBody>
      </p:sp>
      <p:sp>
        <p:nvSpPr>
          <p:cNvPr id="5" name="4 Rectángulo"/>
          <p:cNvSpPr/>
          <p:nvPr/>
        </p:nvSpPr>
        <p:spPr>
          <a:xfrm>
            <a:off x="4701449" y="2504550"/>
            <a:ext cx="2894887" cy="106846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sz="2800" dirty="0" smtClean="0">
                <a:latin typeface="Arial" pitchFamily="34" charset="0"/>
                <a:cs typeface="Arial" pitchFamily="34" charset="0"/>
              </a:rPr>
              <a:t>Propiedad cooperativa</a:t>
            </a:r>
            <a:endParaRPr lang="es-US" sz="2800" dirty="0">
              <a:latin typeface="Arial" pitchFamily="34" charset="0"/>
              <a:cs typeface="Arial" pitchFamily="34" charset="0"/>
            </a:endParaRPr>
          </a:p>
        </p:txBody>
      </p:sp>
      <p:cxnSp>
        <p:nvCxnSpPr>
          <p:cNvPr id="7" name="6 Conector recto de flecha"/>
          <p:cNvCxnSpPr>
            <a:stCxn id="2" idx="2"/>
          </p:cNvCxnSpPr>
          <p:nvPr/>
        </p:nvCxnSpPr>
        <p:spPr>
          <a:xfrm flipH="1">
            <a:off x="3203848" y="1700808"/>
            <a:ext cx="1152128" cy="6969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8 Conector recto de flecha"/>
          <p:cNvCxnSpPr/>
          <p:nvPr/>
        </p:nvCxnSpPr>
        <p:spPr>
          <a:xfrm>
            <a:off x="4309953" y="1680560"/>
            <a:ext cx="1289128" cy="6683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11 CuadroTexto"/>
          <p:cNvSpPr txBox="1"/>
          <p:nvPr/>
        </p:nvSpPr>
        <p:spPr>
          <a:xfrm>
            <a:off x="827584" y="3717032"/>
            <a:ext cx="7344816" cy="1569660"/>
          </a:xfrm>
          <a:prstGeom prst="rect">
            <a:avLst/>
          </a:prstGeom>
          <a:noFill/>
        </p:spPr>
        <p:txBody>
          <a:bodyPr wrap="square" rtlCol="0">
            <a:spAutoFit/>
          </a:bodyPr>
          <a:lstStyle/>
          <a:p>
            <a:r>
              <a:rPr lang="es-US" sz="2400" dirty="0" smtClean="0">
                <a:solidFill>
                  <a:srgbClr val="002060"/>
                </a:solidFill>
                <a:latin typeface="Arial" pitchFamily="34" charset="0"/>
                <a:cs typeface="Arial" pitchFamily="34" charset="0"/>
              </a:rPr>
              <a:t>Otras formas de propiedad no fundamentales</a:t>
            </a:r>
            <a:r>
              <a:rPr lang="es-US" sz="2400" dirty="0" smtClean="0">
                <a:latin typeface="Arial" pitchFamily="34" charset="0"/>
                <a:cs typeface="Arial" pitchFamily="34" charset="0"/>
              </a:rPr>
              <a:t>:</a:t>
            </a:r>
          </a:p>
          <a:p>
            <a:pPr marL="285750" indent="-285750">
              <a:buFont typeface="Wingdings" pitchFamily="2" charset="2"/>
              <a:buChar char="ü"/>
            </a:pPr>
            <a:r>
              <a:rPr lang="es-US" sz="2400" dirty="0" smtClean="0">
                <a:solidFill>
                  <a:srgbClr val="00B050"/>
                </a:solidFill>
                <a:latin typeface="Arial" pitchFamily="34" charset="0"/>
                <a:cs typeface="Arial" pitchFamily="34" charset="0"/>
              </a:rPr>
              <a:t>La propiedad personal.</a:t>
            </a:r>
          </a:p>
          <a:p>
            <a:pPr marL="285750" indent="-285750">
              <a:buFont typeface="Wingdings" pitchFamily="2" charset="2"/>
              <a:buChar char="ü"/>
            </a:pPr>
            <a:r>
              <a:rPr lang="es-US" sz="2400" dirty="0" smtClean="0">
                <a:solidFill>
                  <a:srgbClr val="00B050"/>
                </a:solidFill>
                <a:latin typeface="Arial" pitchFamily="34" charset="0"/>
                <a:cs typeface="Arial" pitchFamily="34" charset="0"/>
              </a:rPr>
              <a:t>La propiedad de las organizaciones políticas, sociales, etc.</a:t>
            </a:r>
            <a:endParaRPr lang="es-US" sz="2400" dirty="0">
              <a:solidFill>
                <a:srgbClr val="00B050"/>
              </a:solidFill>
              <a:latin typeface="Arial" pitchFamily="34" charset="0"/>
              <a:cs typeface="Arial" pitchFamily="34" charset="0"/>
            </a:endParaRPr>
          </a:p>
        </p:txBody>
      </p:sp>
      <p:sp>
        <p:nvSpPr>
          <p:cNvPr id="3" name="2 CuadroTexto"/>
          <p:cNvSpPr txBox="1"/>
          <p:nvPr/>
        </p:nvSpPr>
        <p:spPr>
          <a:xfrm>
            <a:off x="841617" y="5306856"/>
            <a:ext cx="6754719" cy="954107"/>
          </a:xfrm>
          <a:prstGeom prst="rect">
            <a:avLst/>
          </a:prstGeom>
          <a:noFill/>
        </p:spPr>
        <p:txBody>
          <a:bodyPr wrap="square" rtlCol="0">
            <a:spAutoFit/>
          </a:bodyPr>
          <a:lstStyle/>
          <a:p>
            <a:pPr marL="285750" indent="-285750">
              <a:buFont typeface="Wingdings" pitchFamily="2" charset="2"/>
              <a:buChar char="v"/>
            </a:pPr>
            <a:r>
              <a:rPr lang="es-US" dirty="0" smtClean="0"/>
              <a:t> </a:t>
            </a:r>
            <a:r>
              <a:rPr lang="es-US" sz="2800" u="sng" dirty="0" smtClean="0">
                <a:solidFill>
                  <a:srgbClr val="FF0000"/>
                </a:solidFill>
                <a:latin typeface="Arial" pitchFamily="34" charset="0"/>
                <a:cs typeface="Arial" pitchFamily="34" charset="0"/>
              </a:rPr>
              <a:t>Fundamentar el papel rector de la propiedad estatal socialista</a:t>
            </a:r>
            <a:r>
              <a:rPr lang="es-US" sz="2400" dirty="0" smtClean="0">
                <a:solidFill>
                  <a:srgbClr val="FF0000"/>
                </a:solidFill>
                <a:latin typeface="Arial" pitchFamily="34" charset="0"/>
                <a:cs typeface="Arial" pitchFamily="34" charset="0"/>
              </a:rPr>
              <a:t>.</a:t>
            </a:r>
            <a:endParaRPr lang="es-US" sz="2400" dirty="0">
              <a:solidFill>
                <a:srgbClr val="FF0000"/>
              </a:solidFill>
              <a:latin typeface="Arial" pitchFamily="34" charset="0"/>
              <a:cs typeface="Arial" pitchFamily="34" charset="0"/>
            </a:endParaRPr>
          </a:p>
        </p:txBody>
      </p:sp>
    </p:spTree>
    <p:extLst>
      <p:ext uri="{BB962C8B-B14F-4D97-AF65-F5344CB8AC3E}">
        <p14:creationId xmlns:p14="http://schemas.microsoft.com/office/powerpoint/2010/main" val="26609047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404664"/>
            <a:ext cx="8229600" cy="1143000"/>
          </a:xfrm>
        </p:spPr>
        <p:txBody>
          <a:bodyPr>
            <a:noAutofit/>
          </a:bodyPr>
          <a:lstStyle/>
          <a:p>
            <a:r>
              <a:rPr lang="es-US" sz="3600" dirty="0" smtClean="0">
                <a:solidFill>
                  <a:srgbClr val="00B050"/>
                </a:solidFill>
                <a:latin typeface="Arial" pitchFamily="34" charset="0"/>
                <a:cs typeface="Arial" pitchFamily="34" charset="0"/>
              </a:rPr>
              <a:t>Realización de la propiedad socialista de todo el pueblo.</a:t>
            </a:r>
            <a:endParaRPr lang="es-US" sz="3600" dirty="0">
              <a:solidFill>
                <a:srgbClr val="00B050"/>
              </a:solidFill>
              <a:latin typeface="Arial" pitchFamily="34" charset="0"/>
              <a:cs typeface="Arial" pitchFamily="34" charset="0"/>
            </a:endParaRPr>
          </a:p>
        </p:txBody>
      </p:sp>
      <p:sp>
        <p:nvSpPr>
          <p:cNvPr id="3" name="2 Marcador de contenido"/>
          <p:cNvSpPr>
            <a:spLocks noGrp="1"/>
          </p:cNvSpPr>
          <p:nvPr>
            <p:ph idx="1"/>
          </p:nvPr>
        </p:nvSpPr>
        <p:spPr/>
        <p:txBody>
          <a:bodyPr>
            <a:normAutofit/>
          </a:bodyPr>
          <a:lstStyle/>
          <a:p>
            <a:r>
              <a:rPr lang="es-US" dirty="0" smtClean="0">
                <a:solidFill>
                  <a:srgbClr val="002060"/>
                </a:solidFill>
                <a:latin typeface="Arial" pitchFamily="34" charset="0"/>
                <a:cs typeface="Arial" pitchFamily="34" charset="0"/>
              </a:rPr>
              <a:t>¿Qué entendemos por realización de la propiedad socialista?</a:t>
            </a:r>
          </a:p>
          <a:p>
            <a:r>
              <a:rPr lang="es-US" dirty="0" smtClean="0">
                <a:solidFill>
                  <a:srgbClr val="002060"/>
                </a:solidFill>
                <a:latin typeface="Arial" pitchFamily="34" charset="0"/>
                <a:cs typeface="Arial" pitchFamily="34" charset="0"/>
              </a:rPr>
              <a:t>¿Es un problema resuelto en la experiencia internacional y nacional de construcción del socialismo?</a:t>
            </a:r>
          </a:p>
          <a:p>
            <a:r>
              <a:rPr lang="es-US" dirty="0" smtClean="0">
                <a:solidFill>
                  <a:srgbClr val="002060"/>
                </a:solidFill>
                <a:latin typeface="Arial" pitchFamily="34" charset="0"/>
                <a:cs typeface="Arial" pitchFamily="34" charset="0"/>
              </a:rPr>
              <a:t>¿Cómo lograr que los verdaderos dueños de los MP se comporten como auténticos dueños de los mismos?</a:t>
            </a:r>
            <a:endParaRPr lang="es-US" dirty="0">
              <a:solidFill>
                <a:srgbClr val="002060"/>
              </a:solidFill>
              <a:latin typeface="Arial" pitchFamily="34" charset="0"/>
              <a:cs typeface="Arial" pitchFamily="34" charset="0"/>
            </a:endParaRPr>
          </a:p>
        </p:txBody>
      </p:sp>
    </p:spTree>
    <p:extLst>
      <p:ext uri="{BB962C8B-B14F-4D97-AF65-F5344CB8AC3E}">
        <p14:creationId xmlns:p14="http://schemas.microsoft.com/office/powerpoint/2010/main" val="1637673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476672"/>
            <a:ext cx="8352928" cy="5976664"/>
          </a:xfrm>
          <a:gradFill>
            <a:gsLst>
              <a:gs pos="0">
                <a:schemeClr val="accent2"/>
              </a:gs>
              <a:gs pos="48000">
                <a:schemeClr val="accent1">
                  <a:tint val="44500"/>
                  <a:satMod val="160000"/>
                </a:schemeClr>
              </a:gs>
              <a:gs pos="100000">
                <a:schemeClr val="accent1">
                  <a:tint val="23500"/>
                  <a:satMod val="160000"/>
                </a:schemeClr>
              </a:gs>
            </a:gsLst>
            <a:lin ang="5400000" scaled="0"/>
          </a:gradFill>
        </p:spPr>
        <p:txBody>
          <a:bodyPr>
            <a:normAutofit/>
          </a:bodyPr>
          <a:lstStyle/>
          <a:p>
            <a:pPr marL="0" indent="0">
              <a:buNone/>
            </a:pPr>
            <a:r>
              <a:rPr lang="es-US" sz="2800" dirty="0" smtClean="0">
                <a:latin typeface="Arial" pitchFamily="34" charset="0"/>
                <a:cs typeface="Arial" pitchFamily="34" charset="0"/>
              </a:rPr>
              <a:t>    </a:t>
            </a:r>
            <a:r>
              <a:rPr lang="es-US" sz="2800" u="sng" smtClean="0">
                <a:latin typeface="Arial" pitchFamily="34" charset="0"/>
                <a:cs typeface="Arial" pitchFamily="34" charset="0"/>
              </a:rPr>
              <a:t>Conferencia</a:t>
            </a:r>
            <a:r>
              <a:rPr lang="es-US" sz="2800" smtClean="0">
                <a:latin typeface="Arial" pitchFamily="34" charset="0"/>
                <a:cs typeface="Arial" pitchFamily="34" charset="0"/>
              </a:rPr>
              <a:t>:Trasnformaciones</a:t>
            </a:r>
            <a:r>
              <a:rPr lang="es-US" sz="2800" dirty="0" smtClean="0">
                <a:latin typeface="Arial" pitchFamily="34" charset="0"/>
                <a:cs typeface="Arial" pitchFamily="34" charset="0"/>
              </a:rPr>
              <a:t> estructurales y superestructurales: Surgimiento de la propiedad socialista estatal de todo el pueblo. Formas de propiedad y el carácter heterogéneo de la economía en la transición al socialismo.</a:t>
            </a:r>
            <a:r>
              <a:rPr lang="es-US" sz="2800" dirty="0">
                <a:latin typeface="Arial" pitchFamily="34" charset="0"/>
                <a:cs typeface="Arial" pitchFamily="34" charset="0"/>
              </a:rPr>
              <a:t/>
            </a:r>
            <a:br>
              <a:rPr lang="es-US" sz="2800" dirty="0">
                <a:latin typeface="Arial" pitchFamily="34" charset="0"/>
                <a:cs typeface="Arial" pitchFamily="34" charset="0"/>
              </a:rPr>
            </a:br>
            <a:r>
              <a:rPr lang="es-US" sz="2800" dirty="0" smtClean="0">
                <a:latin typeface="Arial" pitchFamily="34" charset="0"/>
                <a:cs typeface="Arial" pitchFamily="34" charset="0"/>
              </a:rPr>
              <a:t>   </a:t>
            </a:r>
          </a:p>
          <a:p>
            <a:pPr marL="0" indent="0">
              <a:buNone/>
            </a:pPr>
            <a:r>
              <a:rPr lang="es-US" sz="2800" dirty="0" smtClean="0">
                <a:latin typeface="Arial" pitchFamily="34" charset="0"/>
                <a:cs typeface="Arial" pitchFamily="34" charset="0"/>
              </a:rPr>
              <a:t>Objetivo: Explicar las transformaciones estructurales y superestructurales que se realizan al inicio del PTS con énfasis en el surgimiento de la PSETP/MP y la heterogeneidad socioeconómica que se forma.</a:t>
            </a:r>
          </a:p>
          <a:p>
            <a:pPr marL="0" indent="0">
              <a:buNone/>
            </a:pPr>
            <a:r>
              <a:rPr lang="es-US" sz="2800" dirty="0">
                <a:latin typeface="Arial" pitchFamily="34" charset="0"/>
                <a:cs typeface="Arial" pitchFamily="34" charset="0"/>
              </a:rPr>
              <a:t> </a:t>
            </a:r>
            <a:r>
              <a:rPr lang="es-US" sz="2800" dirty="0" smtClean="0">
                <a:latin typeface="Arial" pitchFamily="34" charset="0"/>
                <a:cs typeface="Arial" pitchFamily="34" charset="0"/>
              </a:rPr>
              <a:t> Explicar el proceso de supresión positiva de la propiedad privada capitalista – socialización real.</a:t>
            </a:r>
            <a:endParaRPr lang="es-US" sz="2800" dirty="0">
              <a:latin typeface="Arial" pitchFamily="34" charset="0"/>
              <a:cs typeface="Arial" pitchFamily="34" charset="0"/>
            </a:endParaRPr>
          </a:p>
        </p:txBody>
      </p:sp>
    </p:spTree>
    <p:extLst>
      <p:ext uri="{BB962C8B-B14F-4D97-AF65-F5344CB8AC3E}">
        <p14:creationId xmlns:p14="http://schemas.microsoft.com/office/powerpoint/2010/main" val="2284849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16632"/>
            <a:ext cx="8136904" cy="1008112"/>
          </a:xfrm>
        </p:spPr>
        <p:txBody>
          <a:bodyPr>
            <a:normAutofit/>
          </a:bodyPr>
          <a:lstStyle/>
          <a:p>
            <a:r>
              <a:rPr lang="es-US" sz="3200" dirty="0" smtClean="0">
                <a:solidFill>
                  <a:srgbClr val="FF0000"/>
                </a:solidFill>
                <a:latin typeface="Arial" pitchFamily="34" charset="0"/>
                <a:cs typeface="Arial" pitchFamily="34" charset="0"/>
              </a:rPr>
              <a:t>Bibliografía.</a:t>
            </a:r>
            <a:endParaRPr lang="es-US" sz="3200" dirty="0">
              <a:solidFill>
                <a:srgbClr val="FF0000"/>
              </a:solidFill>
              <a:latin typeface="Arial" pitchFamily="34" charset="0"/>
              <a:cs typeface="Arial" pitchFamily="34" charset="0"/>
            </a:endParaRPr>
          </a:p>
        </p:txBody>
      </p:sp>
      <p:sp>
        <p:nvSpPr>
          <p:cNvPr id="3" name="2 Marcador de contenido"/>
          <p:cNvSpPr>
            <a:spLocks noGrp="1"/>
          </p:cNvSpPr>
          <p:nvPr>
            <p:ph idx="1"/>
          </p:nvPr>
        </p:nvSpPr>
        <p:spPr>
          <a:xfrm>
            <a:off x="539552" y="980728"/>
            <a:ext cx="8280920" cy="5184576"/>
          </a:xfrm>
        </p:spPr>
        <p:txBody>
          <a:bodyPr>
            <a:normAutofit/>
          </a:bodyPr>
          <a:lstStyle/>
          <a:p>
            <a:pPr>
              <a:buFont typeface="Wingdings" pitchFamily="2" charset="2"/>
              <a:buChar char="ü"/>
            </a:pPr>
            <a:r>
              <a:rPr lang="es-US" dirty="0" smtClean="0"/>
              <a:t> </a:t>
            </a:r>
            <a:r>
              <a:rPr lang="es-US" sz="2200" dirty="0" smtClean="0">
                <a:solidFill>
                  <a:srgbClr val="002060"/>
                </a:solidFill>
                <a:latin typeface="Arial" pitchFamily="34" charset="0"/>
                <a:cs typeface="Arial" pitchFamily="34" charset="0"/>
              </a:rPr>
              <a:t>Economía Política de la Construcción del Socialismo. Pág. 98 -143.</a:t>
            </a:r>
          </a:p>
          <a:p>
            <a:pPr>
              <a:buFont typeface="Wingdings" pitchFamily="2" charset="2"/>
              <a:buChar char="ü"/>
            </a:pPr>
            <a:r>
              <a:rPr lang="es-US" sz="2200" dirty="0" smtClean="0">
                <a:solidFill>
                  <a:srgbClr val="002060"/>
                </a:solidFill>
                <a:latin typeface="Arial" pitchFamily="34" charset="0"/>
                <a:cs typeface="Arial" pitchFamily="34" charset="0"/>
              </a:rPr>
              <a:t>V.I. Lenin «Sobre el Impuesto es Especie» en obras escogidas en tres tomos, t-3 pág.604-9.</a:t>
            </a:r>
          </a:p>
          <a:p>
            <a:pPr>
              <a:buFont typeface="Wingdings" pitchFamily="2" charset="2"/>
              <a:buChar char="ü"/>
            </a:pPr>
            <a:r>
              <a:rPr lang="es-US" sz="2200" dirty="0">
                <a:solidFill>
                  <a:srgbClr val="002060"/>
                </a:solidFill>
                <a:latin typeface="Arial" pitchFamily="34" charset="0"/>
                <a:cs typeface="Arial" pitchFamily="34" charset="0"/>
              </a:rPr>
              <a:t>V.I. </a:t>
            </a:r>
            <a:r>
              <a:rPr lang="es-US" sz="2200" dirty="0" smtClean="0">
                <a:solidFill>
                  <a:srgbClr val="002060"/>
                </a:solidFill>
                <a:latin typeface="Arial" pitchFamily="34" charset="0"/>
                <a:cs typeface="Arial" pitchFamily="34" charset="0"/>
              </a:rPr>
              <a:t>Lenin « La Economía y la Política en la época de la Dictadura del proletariado.</a:t>
            </a:r>
            <a:r>
              <a:rPr lang="es-US" sz="2200" dirty="0">
                <a:solidFill>
                  <a:srgbClr val="002060"/>
                </a:solidFill>
                <a:latin typeface="Arial" pitchFamily="34" charset="0"/>
                <a:cs typeface="Arial" pitchFamily="34" charset="0"/>
              </a:rPr>
              <a:t> » en obras escogidas en tres tomos, t-3 pág.289</a:t>
            </a:r>
            <a:r>
              <a:rPr lang="es-US" sz="2200" dirty="0" smtClean="0">
                <a:solidFill>
                  <a:srgbClr val="002060"/>
                </a:solidFill>
                <a:latin typeface="Arial" pitchFamily="34" charset="0"/>
                <a:cs typeface="Arial" pitchFamily="34" charset="0"/>
              </a:rPr>
              <a:t>.</a:t>
            </a:r>
          </a:p>
          <a:p>
            <a:pPr>
              <a:buFont typeface="Wingdings" pitchFamily="2" charset="2"/>
              <a:buChar char="ü"/>
            </a:pPr>
            <a:r>
              <a:rPr lang="es-US" sz="2200" dirty="0" smtClean="0">
                <a:solidFill>
                  <a:srgbClr val="002060"/>
                </a:solidFill>
                <a:latin typeface="Arial" pitchFamily="34" charset="0"/>
                <a:cs typeface="Arial" pitchFamily="34" charset="0"/>
              </a:rPr>
              <a:t>V.I.Lenin» Acerca del infantilismo de izquierda»</a:t>
            </a:r>
            <a:r>
              <a:rPr lang="es-US" sz="2200" dirty="0">
                <a:solidFill>
                  <a:srgbClr val="002060"/>
                </a:solidFill>
                <a:latin typeface="Arial" pitchFamily="34" charset="0"/>
                <a:cs typeface="Arial" pitchFamily="34" charset="0"/>
              </a:rPr>
              <a:t> en obras escogidas en tres tomos, </a:t>
            </a:r>
            <a:r>
              <a:rPr lang="es-US" sz="2200" dirty="0" smtClean="0">
                <a:solidFill>
                  <a:srgbClr val="002060"/>
                </a:solidFill>
                <a:latin typeface="Arial" pitchFamily="34" charset="0"/>
                <a:cs typeface="Arial" pitchFamily="34" charset="0"/>
              </a:rPr>
              <a:t>t-2 pág.719-23.</a:t>
            </a:r>
          </a:p>
          <a:p>
            <a:pPr>
              <a:buFont typeface="Wingdings" pitchFamily="2" charset="2"/>
              <a:buChar char="ü"/>
            </a:pPr>
            <a:r>
              <a:rPr lang="es-US" sz="2200" dirty="0">
                <a:solidFill>
                  <a:srgbClr val="002060"/>
                </a:solidFill>
                <a:latin typeface="Arial" pitchFamily="34" charset="0"/>
                <a:cs typeface="Arial" pitchFamily="34" charset="0"/>
              </a:rPr>
              <a:t> </a:t>
            </a:r>
            <a:r>
              <a:rPr lang="es-US" sz="2200" dirty="0" smtClean="0">
                <a:solidFill>
                  <a:srgbClr val="002060"/>
                </a:solidFill>
                <a:latin typeface="Arial" pitchFamily="34" charset="0"/>
                <a:cs typeface="Arial" pitchFamily="34" charset="0"/>
              </a:rPr>
              <a:t>Constitución de la República de </a:t>
            </a:r>
            <a:r>
              <a:rPr lang="es-US" sz="2200" dirty="0" smtClean="0">
                <a:solidFill>
                  <a:srgbClr val="002060"/>
                </a:solidFill>
                <a:latin typeface="Arial" pitchFamily="34" charset="0"/>
                <a:cs typeface="Arial" pitchFamily="34" charset="0"/>
              </a:rPr>
              <a:t>Cuba</a:t>
            </a:r>
            <a:r>
              <a:rPr lang="es-US" sz="2200" dirty="0" smtClean="0">
                <a:solidFill>
                  <a:srgbClr val="002060"/>
                </a:solidFill>
                <a:latin typeface="Arial" pitchFamily="34" charset="0"/>
                <a:cs typeface="Arial" pitchFamily="34" charset="0"/>
              </a:rPr>
              <a:t>. Artículos 18, 22 – 30.</a:t>
            </a:r>
            <a:endParaRPr lang="es-US" sz="2200" dirty="0">
              <a:solidFill>
                <a:srgbClr val="002060"/>
              </a:solidFill>
              <a:latin typeface="Arial" pitchFamily="34" charset="0"/>
              <a:cs typeface="Arial" pitchFamily="34" charset="0"/>
            </a:endParaRPr>
          </a:p>
          <a:p>
            <a:pPr>
              <a:buFont typeface="Wingdings" pitchFamily="2" charset="2"/>
              <a:buChar char="ü"/>
            </a:pPr>
            <a:r>
              <a:rPr lang="es-US" sz="2200" dirty="0" smtClean="0">
                <a:solidFill>
                  <a:srgbClr val="002060"/>
                </a:solidFill>
                <a:latin typeface="Arial" pitchFamily="34" charset="0"/>
                <a:cs typeface="Arial" pitchFamily="34" charset="0"/>
              </a:rPr>
              <a:t>Conceptualización del </a:t>
            </a:r>
            <a:r>
              <a:rPr lang="es-US" sz="2200" dirty="0" smtClean="0">
                <a:solidFill>
                  <a:srgbClr val="002060"/>
                </a:solidFill>
                <a:latin typeface="Arial" pitchFamily="34" charset="0"/>
                <a:cs typeface="Arial" pitchFamily="34" charset="0"/>
              </a:rPr>
              <a:t>Modelo </a:t>
            </a:r>
            <a:r>
              <a:rPr lang="es-US" sz="2200" dirty="0" smtClean="0">
                <a:solidFill>
                  <a:srgbClr val="002060"/>
                </a:solidFill>
                <a:latin typeface="Arial" pitchFamily="34" charset="0"/>
                <a:cs typeface="Arial" pitchFamily="34" charset="0"/>
              </a:rPr>
              <a:t>Económico y Social Cubano de Desarrollo Socialista. Capítulo 2. </a:t>
            </a:r>
            <a:r>
              <a:rPr lang="es-US" sz="2200" smtClean="0">
                <a:solidFill>
                  <a:srgbClr val="002060"/>
                </a:solidFill>
                <a:latin typeface="Arial" pitchFamily="34" charset="0"/>
                <a:cs typeface="Arial" pitchFamily="34" charset="0"/>
              </a:rPr>
              <a:t>El </a:t>
            </a:r>
            <a:r>
              <a:rPr lang="es-US" sz="2200" dirty="0" smtClean="0">
                <a:solidFill>
                  <a:srgbClr val="002060"/>
                </a:solidFill>
                <a:latin typeface="Arial" pitchFamily="34" charset="0"/>
                <a:cs typeface="Arial" pitchFamily="34" charset="0"/>
              </a:rPr>
              <a:t>sistema de formas de propiedad sobre los medios de producción.Pág.5-8</a:t>
            </a:r>
            <a:endParaRPr lang="es-US" sz="2200" dirty="0">
              <a:solidFill>
                <a:srgbClr val="002060"/>
              </a:solidFill>
              <a:latin typeface="Arial" pitchFamily="34" charset="0"/>
              <a:cs typeface="Arial" pitchFamily="34" charset="0"/>
            </a:endParaRPr>
          </a:p>
        </p:txBody>
      </p:sp>
    </p:spTree>
    <p:extLst>
      <p:ext uri="{BB962C8B-B14F-4D97-AF65-F5344CB8AC3E}">
        <p14:creationId xmlns:p14="http://schemas.microsoft.com/office/powerpoint/2010/main" val="40576719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1560" y="404664"/>
            <a:ext cx="8229600" cy="1143000"/>
          </a:xfrm>
        </p:spPr>
        <p:txBody>
          <a:bodyPr>
            <a:normAutofit fontScale="90000"/>
          </a:bodyPr>
          <a:lstStyle/>
          <a:p>
            <a:r>
              <a:rPr lang="es-US" sz="4000" dirty="0" smtClean="0">
                <a:solidFill>
                  <a:srgbClr val="FF0000"/>
                </a:solidFill>
                <a:latin typeface="Arial" pitchFamily="34" charset="0"/>
                <a:cs typeface="Arial" pitchFamily="34" charset="0"/>
              </a:rPr>
              <a:t>Rememoración de la conferencia anterior</a:t>
            </a:r>
            <a:endParaRPr lang="es-US" sz="4000" dirty="0">
              <a:solidFill>
                <a:srgbClr val="FF0000"/>
              </a:solidFill>
              <a:latin typeface="Arial" pitchFamily="34" charset="0"/>
              <a:cs typeface="Arial" pitchFamily="34" charset="0"/>
            </a:endParaRPr>
          </a:p>
        </p:txBody>
      </p:sp>
      <p:sp>
        <p:nvSpPr>
          <p:cNvPr id="3" name="2 Marcador de contenido"/>
          <p:cNvSpPr>
            <a:spLocks noGrp="1"/>
          </p:cNvSpPr>
          <p:nvPr>
            <p:ph idx="1"/>
          </p:nvPr>
        </p:nvSpPr>
        <p:spPr>
          <a:xfrm>
            <a:off x="539552" y="1772816"/>
            <a:ext cx="8229600" cy="4525963"/>
          </a:xfrm>
          <a:gradFill>
            <a:gsLst>
              <a:gs pos="0">
                <a:srgbClr val="002060"/>
              </a:gs>
              <a:gs pos="50000">
                <a:schemeClr val="accent1">
                  <a:tint val="44500"/>
                  <a:satMod val="160000"/>
                </a:schemeClr>
              </a:gs>
              <a:gs pos="100000">
                <a:schemeClr val="accent1">
                  <a:tint val="23500"/>
                  <a:satMod val="160000"/>
                </a:schemeClr>
              </a:gs>
            </a:gsLst>
            <a:lin ang="5400000" scaled="0"/>
          </a:gradFill>
        </p:spPr>
        <p:txBody>
          <a:bodyPr>
            <a:normAutofit lnSpcReduction="10000"/>
          </a:bodyPr>
          <a:lstStyle/>
          <a:p>
            <a:pPr>
              <a:buFont typeface="Wingdings" pitchFamily="2" charset="2"/>
              <a:buChar char="ü"/>
            </a:pPr>
            <a:r>
              <a:rPr lang="es-US" dirty="0" smtClean="0"/>
              <a:t> </a:t>
            </a:r>
            <a:r>
              <a:rPr lang="es-US" dirty="0" smtClean="0">
                <a:solidFill>
                  <a:schemeClr val="bg1"/>
                </a:solidFill>
              </a:rPr>
              <a:t>Premisas de la necesidad de la Revolución socialista, a partir de la concepción marxista leninista.</a:t>
            </a:r>
          </a:p>
          <a:p>
            <a:pPr>
              <a:buFont typeface="Wingdings" pitchFamily="2" charset="2"/>
              <a:buChar char="ü"/>
            </a:pPr>
            <a:r>
              <a:rPr lang="es-US" dirty="0" smtClean="0"/>
              <a:t>Concepción marxista sobre la Revolución Soc.</a:t>
            </a:r>
          </a:p>
          <a:p>
            <a:pPr>
              <a:buFont typeface="Wingdings" pitchFamily="2" charset="2"/>
              <a:buChar char="ü"/>
            </a:pPr>
            <a:r>
              <a:rPr lang="es-US" dirty="0" smtClean="0"/>
              <a:t>Concepción leninista sobre la Rev. Soc.</a:t>
            </a:r>
          </a:p>
          <a:p>
            <a:pPr>
              <a:buFont typeface="Wingdings" pitchFamily="2" charset="2"/>
              <a:buChar char="ü"/>
            </a:pPr>
            <a:r>
              <a:rPr lang="es-US" dirty="0" smtClean="0"/>
              <a:t>Relación política economía en la construcción socialista y el papel de las ideas.</a:t>
            </a:r>
          </a:p>
          <a:p>
            <a:pPr>
              <a:buFont typeface="Wingdings" pitchFamily="2" charset="2"/>
              <a:buChar char="ü"/>
            </a:pPr>
            <a:r>
              <a:rPr lang="es-US" dirty="0" smtClean="0"/>
              <a:t>¿Se puede pasar directamente del capitalismo al socialismo?</a:t>
            </a:r>
            <a:endParaRPr lang="es-US" dirty="0"/>
          </a:p>
        </p:txBody>
      </p:sp>
    </p:spTree>
    <p:extLst>
      <p:ext uri="{BB962C8B-B14F-4D97-AF65-F5344CB8AC3E}">
        <p14:creationId xmlns:p14="http://schemas.microsoft.com/office/powerpoint/2010/main" val="25806461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332656"/>
            <a:ext cx="8229600" cy="1143000"/>
          </a:xfrm>
        </p:spPr>
        <p:txBody>
          <a:bodyPr>
            <a:noAutofit/>
          </a:bodyPr>
          <a:lstStyle/>
          <a:p>
            <a:r>
              <a:rPr lang="es-US" sz="3600" dirty="0" smtClean="0">
                <a:solidFill>
                  <a:srgbClr val="FF0000"/>
                </a:solidFill>
                <a:latin typeface="Arial" pitchFamily="34" charset="0"/>
                <a:cs typeface="Arial" pitchFamily="34" charset="0"/>
              </a:rPr>
              <a:t>Resumen de la clase anterior – continuación.</a:t>
            </a:r>
            <a:endParaRPr lang="es-US" sz="3600" dirty="0">
              <a:solidFill>
                <a:srgbClr val="FF0000"/>
              </a:solidFill>
              <a:latin typeface="Arial" pitchFamily="34" charset="0"/>
              <a:cs typeface="Arial" pitchFamily="34" charset="0"/>
            </a:endParaRPr>
          </a:p>
        </p:txBody>
      </p:sp>
      <p:sp>
        <p:nvSpPr>
          <p:cNvPr id="3" name="2 Marcador de contenido"/>
          <p:cNvSpPr>
            <a:spLocks noGrp="1"/>
          </p:cNvSpPr>
          <p:nvPr>
            <p:ph idx="1"/>
          </p:nvPr>
        </p:nvSpPr>
        <p:spPr>
          <a:gradFill>
            <a:gsLst>
              <a:gs pos="0">
                <a:srgbClr val="03D4A8"/>
              </a:gs>
              <a:gs pos="25000">
                <a:srgbClr val="21D6E0"/>
              </a:gs>
              <a:gs pos="75000">
                <a:srgbClr val="0087E6"/>
              </a:gs>
              <a:gs pos="100000">
                <a:srgbClr val="005CBF"/>
              </a:gs>
            </a:gsLst>
            <a:lin ang="5400000" scaled="0"/>
          </a:gradFill>
        </p:spPr>
        <p:txBody>
          <a:bodyPr>
            <a:normAutofit/>
          </a:bodyPr>
          <a:lstStyle/>
          <a:p>
            <a:r>
              <a:rPr lang="es-US" sz="2600" dirty="0" smtClean="0">
                <a:latin typeface="Arial" pitchFamily="34" charset="0"/>
                <a:cs typeface="Arial" pitchFamily="34" charset="0"/>
              </a:rPr>
              <a:t>Etapas y fases del modo de producción comunista.</a:t>
            </a:r>
          </a:p>
          <a:p>
            <a:r>
              <a:rPr lang="es-US" sz="2600" dirty="0" smtClean="0">
                <a:latin typeface="Arial" pitchFamily="34" charset="0"/>
                <a:cs typeface="Arial" pitchFamily="34" charset="0"/>
              </a:rPr>
              <a:t>Necesidad de la existencia de un período de transición entre el capitalismo y el comunismo. Diferencias entre la Revolución Burguesa y la Revolución Socialista. </a:t>
            </a:r>
          </a:p>
          <a:p>
            <a:r>
              <a:rPr lang="es-US" sz="2600" dirty="0" smtClean="0">
                <a:latin typeface="Arial" pitchFamily="34" charset="0"/>
                <a:cs typeface="Arial" pitchFamily="34" charset="0"/>
              </a:rPr>
              <a:t>Esencia del período de transición del capitalismo al socialismo.</a:t>
            </a:r>
          </a:p>
          <a:p>
            <a:r>
              <a:rPr lang="es-US" sz="2600" dirty="0" smtClean="0">
                <a:solidFill>
                  <a:schemeClr val="bg1"/>
                </a:solidFill>
                <a:latin typeface="Arial" pitchFamily="34" charset="0"/>
                <a:cs typeface="Arial" pitchFamily="34" charset="0"/>
              </a:rPr>
              <a:t>Contenido</a:t>
            </a:r>
            <a:r>
              <a:rPr lang="es-US" sz="2600" dirty="0" smtClean="0">
                <a:solidFill>
                  <a:srgbClr val="FF0000"/>
                </a:solidFill>
                <a:latin typeface="Arial" pitchFamily="34" charset="0"/>
                <a:cs typeface="Arial" pitchFamily="34" charset="0"/>
              </a:rPr>
              <a:t> </a:t>
            </a:r>
            <a:r>
              <a:rPr lang="es-US" sz="2600" dirty="0" smtClean="0">
                <a:solidFill>
                  <a:schemeClr val="bg1"/>
                </a:solidFill>
                <a:latin typeface="Arial" pitchFamily="34" charset="0"/>
                <a:cs typeface="Arial" pitchFamily="34" charset="0"/>
              </a:rPr>
              <a:t>del PT del capitalismo </a:t>
            </a:r>
            <a:r>
              <a:rPr lang="es-US" sz="2600" dirty="0">
                <a:solidFill>
                  <a:schemeClr val="bg1"/>
                </a:solidFill>
                <a:latin typeface="Arial" pitchFamily="34" charset="0"/>
                <a:cs typeface="Arial" pitchFamily="34" charset="0"/>
              </a:rPr>
              <a:t>a</a:t>
            </a:r>
            <a:r>
              <a:rPr lang="es-US" sz="2600" dirty="0" smtClean="0">
                <a:solidFill>
                  <a:schemeClr val="bg1"/>
                </a:solidFill>
                <a:latin typeface="Arial" pitchFamily="34" charset="0"/>
                <a:cs typeface="Arial" pitchFamily="34" charset="0"/>
              </a:rPr>
              <a:t>l socialismo.</a:t>
            </a:r>
            <a:r>
              <a:rPr lang="es-US" sz="2600" dirty="0" smtClean="0">
                <a:latin typeface="Arial" pitchFamily="34" charset="0"/>
                <a:cs typeface="Arial" pitchFamily="34" charset="0"/>
              </a:rPr>
              <a:t> </a:t>
            </a:r>
            <a:r>
              <a:rPr lang="es-US" sz="2600" dirty="0" smtClean="0">
                <a:solidFill>
                  <a:schemeClr val="bg1"/>
                </a:solidFill>
                <a:latin typeface="Arial" pitchFamily="34" charset="0"/>
                <a:cs typeface="Arial" pitchFamily="34" charset="0"/>
              </a:rPr>
              <a:t>Son las trasformaciones que analizaremos a continuación.</a:t>
            </a:r>
          </a:p>
          <a:p>
            <a:endParaRPr lang="es-US" dirty="0">
              <a:latin typeface="Arial" pitchFamily="34" charset="0"/>
              <a:cs typeface="Arial" pitchFamily="34" charset="0"/>
            </a:endParaRPr>
          </a:p>
        </p:txBody>
      </p:sp>
    </p:spTree>
    <p:extLst>
      <p:ext uri="{BB962C8B-B14F-4D97-AF65-F5344CB8AC3E}">
        <p14:creationId xmlns:p14="http://schemas.microsoft.com/office/powerpoint/2010/main" val="28522725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188640"/>
            <a:ext cx="8661648" cy="6408712"/>
          </a:xfrm>
          <a:gradFill flip="none" rotWithShape="1">
            <a:gsLst>
              <a:gs pos="0">
                <a:srgbClr val="00B050"/>
              </a:gs>
              <a:gs pos="69000">
                <a:schemeClr val="accent1">
                  <a:tint val="44500"/>
                  <a:satMod val="160000"/>
                </a:schemeClr>
              </a:gs>
              <a:gs pos="100000">
                <a:schemeClr val="accent1">
                  <a:tint val="23500"/>
                  <a:satMod val="160000"/>
                </a:schemeClr>
              </a:gs>
            </a:gsLst>
            <a:path path="circle">
              <a:fillToRect l="100000" t="100000"/>
            </a:path>
            <a:tileRect r="-100000" b="-100000"/>
          </a:gradFill>
        </p:spPr>
        <p:txBody>
          <a:bodyPr>
            <a:normAutofit fontScale="92500"/>
          </a:bodyPr>
          <a:lstStyle/>
          <a:p>
            <a:pPr marL="0" indent="0" algn="ctr">
              <a:buNone/>
            </a:pPr>
            <a:r>
              <a:rPr lang="es-US" dirty="0" smtClean="0">
                <a:latin typeface="Arial" pitchFamily="34" charset="0"/>
                <a:cs typeface="Arial" pitchFamily="34" charset="0"/>
              </a:rPr>
              <a:t>Transformaciones Socioeconómicas a realizar en el Período de Construcción del Socialismo – PT del Cap. al Soc</a:t>
            </a:r>
            <a:r>
              <a:rPr lang="es-US" dirty="0" smtClean="0"/>
              <a:t>.</a:t>
            </a:r>
          </a:p>
          <a:p>
            <a:pPr>
              <a:buFont typeface="Wingdings" pitchFamily="2" charset="2"/>
              <a:buChar char="Ø"/>
            </a:pPr>
            <a:r>
              <a:rPr lang="es-US" dirty="0"/>
              <a:t> </a:t>
            </a:r>
            <a:r>
              <a:rPr lang="es-US" sz="2800" dirty="0" smtClean="0">
                <a:latin typeface="Arial" pitchFamily="34" charset="0"/>
                <a:cs typeface="Arial" pitchFamily="34" charset="0"/>
              </a:rPr>
              <a:t>Sustituir la propiedad privada capitalista por la propiedad socialista estatal de todo el pueblo.</a:t>
            </a:r>
          </a:p>
          <a:p>
            <a:pPr>
              <a:buFont typeface="Wingdings" pitchFamily="2" charset="2"/>
              <a:buChar char="Ø"/>
            </a:pPr>
            <a:r>
              <a:rPr lang="es-US" sz="2800" dirty="0" smtClean="0">
                <a:latin typeface="Arial" pitchFamily="34" charset="0"/>
                <a:cs typeface="Arial" pitchFamily="34" charset="0"/>
              </a:rPr>
              <a:t>Trasformación socialista de la agricultura y de la pequeña producción mercantil.</a:t>
            </a:r>
          </a:p>
          <a:p>
            <a:pPr>
              <a:buFont typeface="Wingdings" pitchFamily="2" charset="2"/>
              <a:buChar char="Ø"/>
            </a:pPr>
            <a:r>
              <a:rPr lang="es-US" sz="2800" dirty="0" smtClean="0">
                <a:latin typeface="Arial" pitchFamily="34" charset="0"/>
                <a:cs typeface="Arial" pitchFamily="34" charset="0"/>
              </a:rPr>
              <a:t>Creación de la base técnico material del socialismo.</a:t>
            </a:r>
          </a:p>
          <a:p>
            <a:pPr>
              <a:buFont typeface="Wingdings" pitchFamily="2" charset="2"/>
              <a:buChar char="Ø"/>
            </a:pPr>
            <a:r>
              <a:rPr lang="es-US" sz="2800" dirty="0" smtClean="0">
                <a:latin typeface="Arial" pitchFamily="34" charset="0"/>
                <a:cs typeface="Arial" pitchFamily="34" charset="0"/>
              </a:rPr>
              <a:t>Realizar una revolución en la esfera de la cultura.</a:t>
            </a:r>
          </a:p>
          <a:p>
            <a:pPr>
              <a:buFont typeface="Wingdings" pitchFamily="2" charset="2"/>
              <a:buChar char="Ø"/>
            </a:pPr>
            <a:r>
              <a:rPr lang="es-US" sz="2800" dirty="0" smtClean="0">
                <a:latin typeface="Arial" pitchFamily="34" charset="0"/>
                <a:cs typeface="Arial" pitchFamily="34" charset="0"/>
              </a:rPr>
              <a:t>Creación de un nuevo mecanismo económico.</a:t>
            </a:r>
          </a:p>
          <a:p>
            <a:pPr>
              <a:buFont typeface="Wingdings" pitchFamily="2" charset="2"/>
              <a:buChar char="v"/>
            </a:pPr>
            <a:r>
              <a:rPr lang="es-US" sz="2800" dirty="0">
                <a:latin typeface="Arial" pitchFamily="34" charset="0"/>
                <a:cs typeface="Arial" pitchFamily="34" charset="0"/>
              </a:rPr>
              <a:t> </a:t>
            </a:r>
            <a:r>
              <a:rPr lang="es-US" sz="2800" dirty="0" smtClean="0">
                <a:latin typeface="Arial" pitchFamily="34" charset="0"/>
                <a:cs typeface="Arial" pitchFamily="34" charset="0"/>
              </a:rPr>
              <a:t> </a:t>
            </a:r>
            <a:r>
              <a:rPr lang="es-US" sz="2800" dirty="0" smtClean="0">
                <a:solidFill>
                  <a:srgbClr val="FF0000"/>
                </a:solidFill>
                <a:latin typeface="Arial" pitchFamily="34" charset="0"/>
                <a:cs typeface="Arial" pitchFamily="34" charset="0"/>
              </a:rPr>
              <a:t>Estas transformaciones solo se pueden realizar a partir del poder en manos de las clases y capas explotadas y el establecimiento de la Dictadura del proletariado</a:t>
            </a:r>
            <a:r>
              <a:rPr lang="es-US" sz="2800" dirty="0" smtClean="0">
                <a:latin typeface="Arial" pitchFamily="34" charset="0"/>
                <a:cs typeface="Arial" pitchFamily="34" charset="0"/>
              </a:rPr>
              <a:t>. Papel de este poder en manos obreras.</a:t>
            </a:r>
            <a:endParaRPr lang="es-US" sz="2800" dirty="0">
              <a:latin typeface="Arial" pitchFamily="34" charset="0"/>
              <a:cs typeface="Arial" pitchFamily="34" charset="0"/>
            </a:endParaRPr>
          </a:p>
        </p:txBody>
      </p:sp>
    </p:spTree>
    <p:extLst>
      <p:ext uri="{BB962C8B-B14F-4D97-AF65-F5344CB8AC3E}">
        <p14:creationId xmlns:p14="http://schemas.microsoft.com/office/powerpoint/2010/main" val="32317784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88640"/>
            <a:ext cx="8352928" cy="1584176"/>
          </a:xfrm>
        </p:spPr>
        <p:txBody>
          <a:bodyPr>
            <a:normAutofit fontScale="90000"/>
          </a:bodyPr>
          <a:lstStyle/>
          <a:p>
            <a:r>
              <a:rPr lang="es-US" dirty="0" smtClean="0">
                <a:solidFill>
                  <a:srgbClr val="FF0000"/>
                </a:solidFill>
              </a:rPr>
              <a:t>¿</a:t>
            </a:r>
            <a:r>
              <a:rPr lang="es-US" sz="3600" dirty="0" smtClean="0">
                <a:solidFill>
                  <a:srgbClr val="FF0000"/>
                </a:solidFill>
                <a:latin typeface="Arial" pitchFamily="34" charset="0"/>
                <a:cs typeface="Arial" pitchFamily="34" charset="0"/>
              </a:rPr>
              <a:t>Por qué la transformación de las relaciones de propiedad es la medida más importante en esta etapa?</a:t>
            </a:r>
            <a:endParaRPr lang="es-US" sz="3600" dirty="0">
              <a:solidFill>
                <a:srgbClr val="FF0000"/>
              </a:solidFill>
              <a:latin typeface="Arial" pitchFamily="34" charset="0"/>
              <a:cs typeface="Arial" pitchFamily="34" charset="0"/>
            </a:endParaRPr>
          </a:p>
        </p:txBody>
      </p:sp>
      <p:sp>
        <p:nvSpPr>
          <p:cNvPr id="3" name="2 Marcador de contenido"/>
          <p:cNvSpPr>
            <a:spLocks noGrp="1"/>
          </p:cNvSpPr>
          <p:nvPr>
            <p:ph idx="1"/>
          </p:nvPr>
        </p:nvSpPr>
        <p:spPr>
          <a:xfrm>
            <a:off x="323528" y="1988840"/>
            <a:ext cx="8496944" cy="4453955"/>
          </a:xfrm>
          <a:gradFill>
            <a:gsLst>
              <a:gs pos="0">
                <a:srgbClr val="03D4A8"/>
              </a:gs>
              <a:gs pos="25000">
                <a:srgbClr val="21D6E0"/>
              </a:gs>
              <a:gs pos="75000">
                <a:srgbClr val="0087E6"/>
              </a:gs>
              <a:gs pos="100000">
                <a:srgbClr val="005CBF"/>
              </a:gs>
            </a:gsLst>
            <a:lin ang="5400000" scaled="0"/>
          </a:gradFill>
        </p:spPr>
        <p:txBody>
          <a:bodyPr>
            <a:normAutofit fontScale="92500" lnSpcReduction="10000"/>
          </a:bodyPr>
          <a:lstStyle/>
          <a:p>
            <a:pPr>
              <a:buFont typeface="Wingdings" pitchFamily="2" charset="2"/>
              <a:buChar char="ü"/>
            </a:pPr>
            <a:r>
              <a:rPr lang="es-US" dirty="0"/>
              <a:t> </a:t>
            </a:r>
            <a:r>
              <a:rPr lang="es-US" sz="2800" dirty="0" smtClean="0">
                <a:latin typeface="Arial" pitchFamily="34" charset="0"/>
                <a:cs typeface="Arial" pitchFamily="34" charset="0"/>
              </a:rPr>
              <a:t>Permite eliminar el poder económico de la burguesía y con ello su posible uso para retomar el poder político y con ello impedir la continuidad de la construcción del socialismo. Eliminar la explotación, las desigualdades sociales, etc.</a:t>
            </a:r>
          </a:p>
          <a:p>
            <a:pPr>
              <a:buFont typeface="Wingdings" pitchFamily="2" charset="2"/>
              <a:buChar char="ü"/>
            </a:pPr>
            <a:r>
              <a:rPr lang="es-US" sz="2800" dirty="0">
                <a:latin typeface="Arial" pitchFamily="34" charset="0"/>
                <a:cs typeface="Arial" pitchFamily="34" charset="0"/>
              </a:rPr>
              <a:t> </a:t>
            </a:r>
            <a:r>
              <a:rPr lang="es-US" sz="2800" dirty="0" smtClean="0">
                <a:latin typeface="Arial" pitchFamily="34" charset="0"/>
                <a:cs typeface="Arial" pitchFamily="34" charset="0"/>
              </a:rPr>
              <a:t>Con el establecimiento de la propiedad socialista comienzan a actuar las leyes y categorías económicas del nuevo sistema, con la finalidad de construir una sociedad más justa, mas equitativa, más humana, democrática, con mayores oportunidades para sus miembros. </a:t>
            </a:r>
            <a:endParaRPr lang="es-US" sz="2800" dirty="0">
              <a:latin typeface="Arial" pitchFamily="34" charset="0"/>
              <a:cs typeface="Arial" pitchFamily="34" charset="0"/>
            </a:endParaRPr>
          </a:p>
        </p:txBody>
      </p:sp>
    </p:spTree>
    <p:extLst>
      <p:ext uri="{BB962C8B-B14F-4D97-AF65-F5344CB8AC3E}">
        <p14:creationId xmlns:p14="http://schemas.microsoft.com/office/powerpoint/2010/main" val="20101186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548680"/>
            <a:ext cx="8280920" cy="5400600"/>
          </a:xfrm>
          <a:gradFill>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lin ang="5400000" scaled="0"/>
          </a:gradFill>
        </p:spPr>
        <p:txBody>
          <a:bodyPr>
            <a:normAutofit/>
          </a:bodyPr>
          <a:lstStyle/>
          <a:p>
            <a:pPr marL="0" indent="0" algn="ctr">
              <a:buNone/>
            </a:pPr>
            <a:r>
              <a:rPr lang="es-US" dirty="0" smtClean="0"/>
              <a:t> </a:t>
            </a:r>
            <a:r>
              <a:rPr lang="es-US" dirty="0" smtClean="0">
                <a:latin typeface="Arial" pitchFamily="34" charset="0"/>
                <a:cs typeface="Arial" pitchFamily="34" charset="0"/>
              </a:rPr>
              <a:t>¿Cómo surge la propiedad socialista estatal de todo el pueblo?- </a:t>
            </a:r>
            <a:r>
              <a:rPr lang="es-US" u="sng" dirty="0" smtClean="0">
                <a:solidFill>
                  <a:srgbClr val="002060"/>
                </a:solidFill>
                <a:latin typeface="Arial" pitchFamily="34" charset="0"/>
                <a:cs typeface="Arial" pitchFamily="34" charset="0"/>
              </a:rPr>
              <a:t>Socialización formal</a:t>
            </a:r>
            <a:r>
              <a:rPr lang="es-US" dirty="0" smtClean="0">
                <a:latin typeface="Arial" pitchFamily="34" charset="0"/>
                <a:cs typeface="Arial" pitchFamily="34" charset="0"/>
              </a:rPr>
              <a:t>.</a:t>
            </a:r>
          </a:p>
          <a:p>
            <a:pPr>
              <a:buFont typeface="Wingdings" pitchFamily="2" charset="2"/>
              <a:buChar char="§"/>
            </a:pPr>
            <a:r>
              <a:rPr lang="es-US" dirty="0" smtClean="0">
                <a:latin typeface="Arial" pitchFamily="34" charset="0"/>
                <a:cs typeface="Arial" pitchFamily="34" charset="0"/>
              </a:rPr>
              <a:t>Como resultado del proceso de nacionalización de las propiedades de la burguesía.</a:t>
            </a:r>
          </a:p>
          <a:p>
            <a:pPr>
              <a:buFont typeface="Wingdings" pitchFamily="2" charset="2"/>
              <a:buChar char="§"/>
            </a:pPr>
            <a:r>
              <a:rPr lang="es-US" dirty="0">
                <a:latin typeface="Arial" pitchFamily="34" charset="0"/>
                <a:cs typeface="Arial" pitchFamily="34" charset="0"/>
              </a:rPr>
              <a:t> </a:t>
            </a:r>
            <a:r>
              <a:rPr lang="es-US" dirty="0" smtClean="0">
                <a:latin typeface="Arial" pitchFamily="34" charset="0"/>
                <a:cs typeface="Arial" pitchFamily="34" charset="0"/>
              </a:rPr>
              <a:t>A partir de la transformación de las propiedades del Capitalismo de Estado.</a:t>
            </a:r>
          </a:p>
          <a:p>
            <a:pPr>
              <a:buFont typeface="Wingdings" pitchFamily="2" charset="2"/>
              <a:buChar char="§"/>
            </a:pPr>
            <a:r>
              <a:rPr lang="es-US" dirty="0">
                <a:latin typeface="Arial" pitchFamily="34" charset="0"/>
                <a:cs typeface="Arial" pitchFamily="34" charset="0"/>
              </a:rPr>
              <a:t> </a:t>
            </a:r>
            <a:r>
              <a:rPr lang="es-US" dirty="0" smtClean="0">
                <a:latin typeface="Arial" pitchFamily="34" charset="0"/>
                <a:cs typeface="Arial" pitchFamily="34" charset="0"/>
              </a:rPr>
              <a:t>Como parte del proceso de construcción del socialismo, con las propiedades que crea el nuevo Estado.</a:t>
            </a:r>
            <a:endParaRPr lang="es-US" dirty="0">
              <a:latin typeface="Arial" pitchFamily="34" charset="0"/>
              <a:cs typeface="Arial" pitchFamily="34" charset="0"/>
            </a:endParaRPr>
          </a:p>
        </p:txBody>
      </p:sp>
    </p:spTree>
    <p:extLst>
      <p:ext uri="{BB962C8B-B14F-4D97-AF65-F5344CB8AC3E}">
        <p14:creationId xmlns:p14="http://schemas.microsoft.com/office/powerpoint/2010/main" val="25863064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95536" y="908719"/>
            <a:ext cx="8352928" cy="5058563"/>
          </a:xfrm>
          <a:gradFill>
            <a:gsLst>
              <a:gs pos="0">
                <a:srgbClr val="FF3399"/>
              </a:gs>
              <a:gs pos="25000">
                <a:srgbClr val="FF6633"/>
              </a:gs>
              <a:gs pos="50000">
                <a:srgbClr val="FFFF00"/>
              </a:gs>
              <a:gs pos="75000">
                <a:srgbClr val="01A78F"/>
              </a:gs>
              <a:gs pos="100000">
                <a:srgbClr val="3366FF"/>
              </a:gs>
            </a:gsLst>
            <a:lin ang="5400000" scaled="0"/>
          </a:gradFill>
          <a:ln>
            <a:solidFill>
              <a:srgbClr val="00B050"/>
            </a:solidFill>
          </a:ln>
        </p:spPr>
        <p:txBody>
          <a:bodyPr/>
          <a:lstStyle/>
          <a:p>
            <a:pPr marL="0" indent="0">
              <a:buNone/>
            </a:pPr>
            <a:r>
              <a:rPr lang="es-US" dirty="0" smtClean="0">
                <a:solidFill>
                  <a:srgbClr val="002060"/>
                </a:solidFill>
              </a:rPr>
              <a:t>  ¿ Qué entender por nacionalización socialista y sus diferencias de la que se produce en la sociedad capitalista?</a:t>
            </a:r>
          </a:p>
          <a:p>
            <a:pPr marL="0" indent="0" algn="ctr">
              <a:buNone/>
            </a:pPr>
            <a:r>
              <a:rPr lang="es-US" dirty="0" smtClean="0">
                <a:solidFill>
                  <a:srgbClr val="002060"/>
                </a:solidFill>
              </a:rPr>
              <a:t>Formas de nacionalización.</a:t>
            </a:r>
            <a:endParaRPr lang="es-US" dirty="0">
              <a:solidFill>
                <a:srgbClr val="002060"/>
              </a:solidFill>
            </a:endParaRPr>
          </a:p>
        </p:txBody>
      </p:sp>
      <p:sp>
        <p:nvSpPr>
          <p:cNvPr id="4" name="3 Rectángulo"/>
          <p:cNvSpPr/>
          <p:nvPr/>
        </p:nvSpPr>
        <p:spPr>
          <a:xfrm>
            <a:off x="1136010" y="3429000"/>
            <a:ext cx="2880320"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sz="2400" dirty="0" smtClean="0">
                <a:latin typeface="Arial" pitchFamily="34" charset="0"/>
                <a:cs typeface="Arial" pitchFamily="34" charset="0"/>
              </a:rPr>
              <a:t>Expropiación con indemnización</a:t>
            </a:r>
            <a:endParaRPr lang="es-US" sz="2400" dirty="0">
              <a:latin typeface="Arial" pitchFamily="34" charset="0"/>
              <a:cs typeface="Arial" pitchFamily="34" charset="0"/>
            </a:endParaRPr>
          </a:p>
        </p:txBody>
      </p:sp>
      <p:sp>
        <p:nvSpPr>
          <p:cNvPr id="5" name="4 Rectángulo"/>
          <p:cNvSpPr/>
          <p:nvPr/>
        </p:nvSpPr>
        <p:spPr>
          <a:xfrm>
            <a:off x="4788024" y="3429000"/>
            <a:ext cx="3312368" cy="11521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sz="2400" dirty="0" smtClean="0">
                <a:latin typeface="Arial" pitchFamily="34" charset="0"/>
                <a:cs typeface="Arial" pitchFamily="34" charset="0"/>
              </a:rPr>
              <a:t>Expropiación sin indemnización (confiscación).</a:t>
            </a:r>
            <a:endParaRPr lang="es-US" sz="2400" dirty="0">
              <a:latin typeface="Arial" pitchFamily="34" charset="0"/>
              <a:cs typeface="Arial" pitchFamily="34" charset="0"/>
            </a:endParaRPr>
          </a:p>
        </p:txBody>
      </p:sp>
      <p:cxnSp>
        <p:nvCxnSpPr>
          <p:cNvPr id="7" name="6 Conector recto de flecha"/>
          <p:cNvCxnSpPr/>
          <p:nvPr/>
        </p:nvCxnSpPr>
        <p:spPr>
          <a:xfrm flipH="1">
            <a:off x="3131840" y="2924944"/>
            <a:ext cx="1224136"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8 Conector recto de flecha"/>
          <p:cNvCxnSpPr/>
          <p:nvPr/>
        </p:nvCxnSpPr>
        <p:spPr>
          <a:xfrm>
            <a:off x="4355976" y="2924944"/>
            <a:ext cx="1440160"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10 CuadroTexto"/>
          <p:cNvSpPr txBox="1"/>
          <p:nvPr/>
        </p:nvSpPr>
        <p:spPr>
          <a:xfrm>
            <a:off x="971600" y="5013176"/>
            <a:ext cx="6912768" cy="954107"/>
          </a:xfrm>
          <a:prstGeom prst="rect">
            <a:avLst/>
          </a:prstGeom>
          <a:noFill/>
        </p:spPr>
        <p:txBody>
          <a:bodyPr wrap="square" rtlCol="0">
            <a:spAutoFit/>
          </a:bodyPr>
          <a:lstStyle/>
          <a:p>
            <a:pPr algn="ctr"/>
            <a:r>
              <a:rPr lang="es-US" sz="2800" dirty="0" smtClean="0">
                <a:latin typeface="Arial" pitchFamily="34" charset="0"/>
                <a:cs typeface="Arial" pitchFamily="34" charset="0"/>
              </a:rPr>
              <a:t>¿Cuál de estas formas es la más conveniente?</a:t>
            </a:r>
            <a:endParaRPr lang="es-US" sz="2800" dirty="0">
              <a:latin typeface="Arial" pitchFamily="34" charset="0"/>
              <a:cs typeface="Arial" pitchFamily="34" charset="0"/>
            </a:endParaRPr>
          </a:p>
        </p:txBody>
      </p:sp>
    </p:spTree>
    <p:extLst>
      <p:ext uri="{BB962C8B-B14F-4D97-AF65-F5344CB8AC3E}">
        <p14:creationId xmlns:p14="http://schemas.microsoft.com/office/powerpoint/2010/main" val="812040937"/>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ici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ci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ci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631</TotalTime>
  <Words>1260</Words>
  <Application>Microsoft Office PowerPoint</Application>
  <PresentationFormat>Presentación en pantalla (4:3)</PresentationFormat>
  <Paragraphs>88</Paragraphs>
  <Slides>18</Slides>
  <Notes>0</Notes>
  <HiddenSlides>0</HiddenSlides>
  <MMClips>0</MMClips>
  <ScaleCrop>false</ScaleCrop>
  <HeadingPairs>
    <vt:vector size="4" baseType="variant">
      <vt:variant>
        <vt:lpstr>Tema</vt:lpstr>
      </vt:variant>
      <vt:variant>
        <vt:i4>1</vt:i4>
      </vt:variant>
      <vt:variant>
        <vt:lpstr>Títulos de diapositiva</vt:lpstr>
      </vt:variant>
      <vt:variant>
        <vt:i4>18</vt:i4>
      </vt:variant>
    </vt:vector>
  </HeadingPairs>
  <TitlesOfParts>
    <vt:vector size="19" baseType="lpstr">
      <vt:lpstr>Tema de Office</vt:lpstr>
      <vt:lpstr>Presentación de PowerPoint</vt:lpstr>
      <vt:lpstr>Presentación de PowerPoint</vt:lpstr>
      <vt:lpstr>Bibliografía.</vt:lpstr>
      <vt:lpstr>Rememoración de la conferencia anterior</vt:lpstr>
      <vt:lpstr>Resumen de la clase anterior – continuación.</vt:lpstr>
      <vt:lpstr>Presentación de PowerPoint</vt:lpstr>
      <vt:lpstr>¿Por qué la transformación de las relaciones de propiedad es la medida más importante en esta etapa?</vt:lpstr>
      <vt:lpstr>Presentación de PowerPoint</vt:lpstr>
      <vt:lpstr>Presentación de PowerPoint</vt:lpstr>
      <vt:lpstr>   ¿Es aconsejable eliminar de forma inmediata toda propiedad privada?</vt:lpstr>
      <vt:lpstr>La transformación de la agricultura y de la pequeña producción mercantil no agropecuaria.</vt:lpstr>
      <vt:lpstr>Otras transformaciones</vt:lpstr>
      <vt:lpstr>  Como resultado del proceso de transformación de las relaciones de propiedad y de la realización de otros cambios económicos, políticos y sociales; la estructura socioeconómica y política en esta etapa adquiere un carácter heterogéneo. Texto pág.108   ¿Qué significa carácter heterogéneo?</vt:lpstr>
      <vt:lpstr>¿Cuáles son los tipos de economía existentes en este período de transición del capitalismo al socialismo?</vt:lpstr>
      <vt:lpstr>La propiedad socialista de todo el pueblo.</vt:lpstr>
      <vt:lpstr>Lugar y papel de la propiedad socialista en el sistema de relaciones de producción socialista.</vt:lpstr>
      <vt:lpstr>Formas de propiedad socialista  de todo el pueblo. Texto citado pág.128-134.</vt:lpstr>
      <vt:lpstr>Realización de la propiedad socialista de todo el pueblo.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OK</dc:creator>
  <cp:lastModifiedBy>chino</cp:lastModifiedBy>
  <cp:revision>44</cp:revision>
  <dcterms:created xsi:type="dcterms:W3CDTF">2017-11-09T01:54:50Z</dcterms:created>
  <dcterms:modified xsi:type="dcterms:W3CDTF">2005-01-01T06:18:10Z</dcterms:modified>
</cp:coreProperties>
</file>