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8" r:id="rId5"/>
    <p:sldId id="279" r:id="rId6"/>
    <p:sldId id="280" r:id="rId7"/>
    <p:sldId id="281" r:id="rId8"/>
    <p:sldId id="270" r:id="rId9"/>
    <p:sldId id="271" r:id="rId10"/>
    <p:sldId id="272" r:id="rId11"/>
    <p:sldId id="282" r:id="rId12"/>
    <p:sldId id="283" r:id="rId13"/>
    <p:sldId id="284" r:id="rId14"/>
    <p:sldId id="285" r:id="rId15"/>
    <p:sldId id="286" r:id="rId16"/>
    <p:sldId id="287" r:id="rId17"/>
    <p:sldId id="276" r:id="rId18"/>
    <p:sldId id="277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A3A47-64D9-453B-B5BF-F6A2CDA06786}" type="datetimeFigureOut">
              <a:rPr lang="es-ES" smtClean="0"/>
              <a:pPr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B8AC7-EE02-4FCE-9DFA-57A955317E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2 Marcador de contenido"/>
          <p:cNvSpPr>
            <a:spLocks noGrp="1"/>
          </p:cNvSpPr>
          <p:nvPr>
            <p:ph idx="1"/>
          </p:nvPr>
        </p:nvSpPr>
        <p:spPr>
          <a:xfrm>
            <a:off x="1187450" y="1600200"/>
            <a:ext cx="7705725" cy="4525963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s-ES" dirty="0" smtClean="0"/>
          </a:p>
          <a:p>
            <a:pPr marL="0" indent="0" algn="ctr">
              <a:buFontTx/>
              <a:buNone/>
            </a:pPr>
            <a:r>
              <a:rPr lang="es-ES" dirty="0" smtClean="0"/>
              <a:t> </a:t>
            </a:r>
            <a:r>
              <a:rPr lang="es-ES" sz="8000" dirty="0" smtClean="0">
                <a:cs typeface="Arial" charset="0"/>
              </a:rPr>
              <a:t>INGLÉS II</a:t>
            </a:r>
          </a:p>
          <a:p>
            <a:pPr marL="0" indent="0" algn="ctr">
              <a:buFontTx/>
              <a:buNone/>
            </a:pPr>
            <a:r>
              <a:rPr lang="es-ES" sz="4400" b="1" dirty="0" smtClean="0">
                <a:cs typeface="Arial" charset="0"/>
              </a:rPr>
              <a:t>EDUCACIÓN A DISTANCIA</a:t>
            </a:r>
          </a:p>
        </p:txBody>
      </p:sp>
      <p:pic>
        <p:nvPicPr>
          <p:cNvPr id="2051" name="Imagen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7388"/>
            <a:ext cx="966788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Imagen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8050" y="115888"/>
            <a:ext cx="5781675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5    Reading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Read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article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James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Cameron’s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life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Fill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gaps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dates and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numbers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1971  </a:t>
            </a:r>
          </a:p>
          <a:p>
            <a:pPr>
              <a:buNone/>
            </a:pP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twelve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1999 </a:t>
            </a:r>
          </a:p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August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16th </a:t>
            </a:r>
          </a:p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1986</a:t>
            </a:r>
          </a:p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$ 2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billion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dirty="0" err="1" smtClean="0">
                <a:latin typeface="Arial" pitchFamily="34" charset="0"/>
                <a:cs typeface="Arial" pitchFamily="34" charset="0"/>
              </a:rPr>
              <a:t>Cameron’s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World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James Cameron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born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Ontario,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Canada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a)_________ 1954.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His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family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moved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USA in b)________. James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went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California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State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studied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physics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and         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He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left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c) _______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years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because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wanted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become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 film  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director. He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worked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as a bus driver in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day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wrote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films scripts at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night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James ‘s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first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job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as a director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 film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called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Piranha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night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filming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bad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dream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 robot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next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day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James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started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writing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script of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TheTerminator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film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successful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and Cameron</a:t>
            </a:r>
            <a:r>
              <a:rPr lang="es-E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became</a:t>
            </a:r>
            <a:r>
              <a:rPr lang="es-E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famous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around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world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made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Aliens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d)_________,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Terminator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2 in 1991 and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Titanic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1997. At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time 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James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loved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diving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and he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visited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Titanic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e) _________ times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before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he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started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making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film. 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Titanic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made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f) ___________ and </a:t>
            </a:r>
            <a:r>
              <a:rPr lang="es-E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won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eleven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Oscars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His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next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film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first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  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Avatar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movie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2009,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made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3D.</a:t>
            </a:r>
          </a:p>
          <a:p>
            <a:pPr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James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Linda Hamilton – Sarah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Connor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Terminator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films in 1984 and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she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became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his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fouth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wife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 in1997.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daughter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divorced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g) ____________.  A   </a:t>
            </a:r>
          </a:p>
          <a:p>
            <a:pPr>
              <a:buNone/>
            </a:pP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year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later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married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actress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Susy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Amis,who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Titanic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daughters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and a     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son.</a:t>
            </a:r>
          </a:p>
          <a:p>
            <a:pPr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(Listen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CD2  6 and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check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answers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011222"/>
          </a:xfrm>
        </p:spPr>
        <p:txBody>
          <a:bodyPr>
            <a:normAutofit/>
          </a:bodyPr>
          <a:lstStyle/>
          <a:p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6   HELP WITH GRAMMAR      PAST SIMPLE (2) </a:t>
            </a:r>
            <a:br>
              <a:rPr lang="es-ES" sz="2400" dirty="0" smtClean="0">
                <a:latin typeface="Arial" pitchFamily="34" charset="0"/>
                <a:cs typeface="Arial" pitchFamily="34" charset="0"/>
              </a:rPr>
            </a:br>
            <a:r>
              <a:rPr lang="es-ES" sz="2400" dirty="0" smtClean="0">
                <a:latin typeface="Arial" pitchFamily="34" charset="0"/>
                <a:cs typeface="Arial" pitchFamily="34" charset="0"/>
              </a:rPr>
              <a:t> REGULAR AND IRREGULAR VERBS (POSITIVE)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a) Look at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regular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simple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form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blue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article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          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simple of regular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verbs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1800" u="sng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move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)?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ends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Y (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marry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b) Look at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irregular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form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article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 Match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verbs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1-9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become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-                                4-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-                         7-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meet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–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 2-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get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-                                       5-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leave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-                        8-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win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–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-                                        6-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-                        9-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– </a:t>
            </a:r>
          </a:p>
          <a:p>
            <a:pPr>
              <a:buNone/>
            </a:pP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Tip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simple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same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subjects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(I,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he,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she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page 139 GRAMMAR 5.3 and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irregular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list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page 167.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7 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7-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Fill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gaps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simple of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verbs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1- James Cameron </a:t>
            </a:r>
            <a:r>
              <a:rPr lang="es-ES" sz="1800" u="sng" dirty="0" err="1" smtClean="0">
                <a:latin typeface="Arial" pitchFamily="34" charset="0"/>
                <a:cs typeface="Arial" pitchFamily="34" charset="0"/>
              </a:rPr>
              <a:t>loved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films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he ________ a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child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2- He ___________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film director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Kathryn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Bigelow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1989,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_______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divorced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inn1991.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3- He _________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script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second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Rambo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film.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4-He ___________ a film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called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True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Lies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1994.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5-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His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films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Aliens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__________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Oscars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6- He ___________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writing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script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Avatar in 1995.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00100" y="2143116"/>
            <a:ext cx="60007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Love</a:t>
            </a:r>
            <a:r>
              <a:rPr lang="es-ES" dirty="0" smtClean="0"/>
              <a:t>      </a:t>
            </a:r>
            <a:r>
              <a:rPr lang="es-ES" dirty="0" err="1" smtClean="0"/>
              <a:t>marry</a:t>
            </a:r>
            <a:r>
              <a:rPr lang="es-ES" dirty="0" smtClean="0"/>
              <a:t>      </a:t>
            </a:r>
            <a:r>
              <a:rPr lang="es-ES" dirty="0" err="1" smtClean="0"/>
              <a:t>write</a:t>
            </a:r>
            <a:r>
              <a:rPr lang="es-ES" dirty="0" smtClean="0"/>
              <a:t>      </a:t>
            </a:r>
            <a:r>
              <a:rPr lang="es-ES" dirty="0" err="1" smtClean="0"/>
              <a:t>win</a:t>
            </a:r>
            <a:r>
              <a:rPr lang="es-ES" dirty="0" smtClean="0"/>
              <a:t>       </a:t>
            </a:r>
            <a:r>
              <a:rPr lang="es-ES" dirty="0" err="1" smtClean="0"/>
              <a:t>be</a:t>
            </a:r>
            <a:r>
              <a:rPr lang="es-ES" dirty="0" smtClean="0"/>
              <a:t>      </a:t>
            </a:r>
            <a:r>
              <a:rPr lang="es-ES" dirty="0" err="1" smtClean="0"/>
              <a:t>get</a:t>
            </a:r>
            <a:r>
              <a:rPr lang="es-ES" dirty="0" smtClean="0"/>
              <a:t>       </a:t>
            </a:r>
            <a:r>
              <a:rPr lang="es-ES" dirty="0" err="1" smtClean="0"/>
              <a:t>start</a:t>
            </a:r>
            <a:r>
              <a:rPr lang="es-ES" dirty="0" smtClean="0"/>
              <a:t>      </a:t>
            </a:r>
            <a:r>
              <a:rPr lang="es-ES" dirty="0" err="1" smtClean="0"/>
              <a:t>make</a:t>
            </a:r>
            <a:r>
              <a:rPr lang="es-ES" dirty="0" smtClean="0"/>
              <a:t>         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8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8-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Cover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article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.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Choose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correct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answers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James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a-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Physics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               b-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       c-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Physics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and      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English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Terminator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2?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a- in 1986.                   b- in1991.        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c- in 1999.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film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in 3D in 2009?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a-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Alliens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                 b-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Titanic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         c- Avatar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4-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marrynin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1997?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a- Sarah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Connor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     b-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Suzy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Amis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     c- Linda Hamilton</a:t>
            </a:r>
          </a:p>
          <a:p>
            <a:pPr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9        HELP WITH GRAMMAR</a:t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Simple (2) : 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Wh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questions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9ª Look at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table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Notice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3 and 4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8ª in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table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42910" y="2571744"/>
          <a:ext cx="7929618" cy="3571900"/>
        </p:xfrm>
        <a:graphic>
          <a:graphicData uri="http://schemas.openxmlformats.org/drawingml/2006/table">
            <a:tbl>
              <a:tblPr/>
              <a:tblGrid>
                <a:gridCol w="7929618"/>
              </a:tblGrid>
              <a:tr h="3571900">
                <a:tc>
                  <a:txBody>
                    <a:bodyPr/>
                    <a:lstStyle/>
                    <a:p>
                      <a:r>
                        <a:rPr lang="es-ES" u="sng" dirty="0" err="1" smtClean="0">
                          <a:latin typeface="Arial" pitchFamily="34" charset="0"/>
                          <a:cs typeface="Arial" pitchFamily="34" charset="0"/>
                        </a:rPr>
                        <a:t>Question</a:t>
                      </a:r>
                      <a:r>
                        <a:rPr lang="es-ES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u="sng" dirty="0" err="1" smtClean="0">
                          <a:latin typeface="Arial" pitchFamily="34" charset="0"/>
                          <a:cs typeface="Arial" pitchFamily="34" charset="0"/>
                        </a:rPr>
                        <a:t>word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es-ES" u="sng" dirty="0" err="1" smtClean="0">
                          <a:latin typeface="Arial" pitchFamily="34" charset="0"/>
                          <a:cs typeface="Arial" pitchFamily="34" charset="0"/>
                        </a:rPr>
                        <a:t>auxiliary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lang="es-ES" u="sng" dirty="0" err="1" smtClean="0">
                          <a:latin typeface="Arial" pitchFamily="34" charset="0"/>
                          <a:cs typeface="Arial" pitchFamily="34" charset="0"/>
                        </a:rPr>
                        <a:t>subject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es-ES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u="sng" dirty="0" err="1" smtClean="0">
                          <a:latin typeface="Arial" pitchFamily="34" charset="0"/>
                          <a:cs typeface="Arial" pitchFamily="34" charset="0"/>
                        </a:rPr>
                        <a:t>infinitive</a:t>
                      </a:r>
                      <a:r>
                        <a:rPr lang="es-ES" u="none" dirty="0" smtClean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es-ES" u="sng" dirty="0" err="1" smtClean="0">
                          <a:latin typeface="Arial" pitchFamily="34" charset="0"/>
                          <a:cs typeface="Arial" pitchFamily="34" charset="0"/>
                        </a:rPr>
                        <a:t>complement</a:t>
                      </a:r>
                      <a:endParaRPr lang="es-ES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dirty="0" err="1" smtClean="0">
                          <a:latin typeface="Arial" pitchFamily="34" charset="0"/>
                          <a:cs typeface="Arial" pitchFamily="34" charset="0"/>
                        </a:rPr>
                        <a:t>What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es-ES" dirty="0" err="1" smtClean="0">
                          <a:latin typeface="Arial" pitchFamily="34" charset="0"/>
                          <a:cs typeface="Arial" pitchFamily="34" charset="0"/>
                        </a:rPr>
                        <a:t>did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               </a:t>
                      </a:r>
                      <a:r>
                        <a:rPr lang="es-ES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James       </a:t>
                      </a:r>
                      <a:r>
                        <a:rPr lang="es-E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dirty="0" err="1" smtClean="0">
                          <a:latin typeface="Arial" pitchFamily="34" charset="0"/>
                          <a:cs typeface="Arial" pitchFamily="34" charset="0"/>
                        </a:rPr>
                        <a:t>study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            at </a:t>
                      </a:r>
                      <a:r>
                        <a:rPr lang="es-ES" dirty="0" err="1" smtClean="0">
                          <a:latin typeface="Arial" pitchFamily="34" charset="0"/>
                          <a:cs typeface="Arial" pitchFamily="34" charset="0"/>
                        </a:rPr>
                        <a:t>university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endParaRPr lang="es-ES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dirty="0" err="1" smtClean="0">
                          <a:latin typeface="Arial" pitchFamily="34" charset="0"/>
                          <a:cs typeface="Arial" pitchFamily="34" charset="0"/>
                        </a:rPr>
                        <a:t>When</a:t>
                      </a:r>
                      <a:r>
                        <a:rPr lang="es-ES" dirty="0" smtClean="0"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es-ES" dirty="0" err="1" smtClean="0">
                          <a:latin typeface="Arial" pitchFamily="34" charset="0"/>
                          <a:cs typeface="Arial" pitchFamily="34" charset="0"/>
                        </a:rPr>
                        <a:t>did</a:t>
                      </a:r>
                      <a:r>
                        <a:rPr lang="es-ES" baseline="0" dirty="0" smtClean="0">
                          <a:latin typeface="Arial" pitchFamily="34" charset="0"/>
                          <a:cs typeface="Arial" pitchFamily="34" charset="0"/>
                        </a:rPr>
                        <a:t>                     he             </a:t>
                      </a:r>
                      <a:r>
                        <a:rPr lang="es-ES" baseline="0" dirty="0" err="1" smtClean="0">
                          <a:latin typeface="Arial" pitchFamily="34" charset="0"/>
                          <a:cs typeface="Arial" pitchFamily="34" charset="0"/>
                        </a:rPr>
                        <a:t>make</a:t>
                      </a:r>
                      <a:r>
                        <a:rPr lang="es-ES" baseline="0" dirty="0" smtClean="0">
                          <a:latin typeface="Arial" pitchFamily="34" charset="0"/>
                          <a:cs typeface="Arial" pitchFamily="34" charset="0"/>
                        </a:rPr>
                        <a:t>             </a:t>
                      </a:r>
                      <a:r>
                        <a:rPr lang="es-ES" baseline="0" dirty="0" err="1" smtClean="0">
                          <a:latin typeface="Arial" pitchFamily="34" charset="0"/>
                          <a:cs typeface="Arial" pitchFamily="34" charset="0"/>
                        </a:rPr>
                        <a:t>Terminator</a:t>
                      </a:r>
                      <a:r>
                        <a:rPr lang="es-ES" baseline="0" dirty="0" smtClean="0">
                          <a:latin typeface="Arial" pitchFamily="34" charset="0"/>
                          <a:cs typeface="Arial" pitchFamily="34" charset="0"/>
                        </a:rPr>
                        <a:t> 2?</a:t>
                      </a:r>
                      <a:endParaRPr lang="es-E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10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10 a-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words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yesterday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/ do?</a:t>
            </a:r>
          </a:p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holiday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last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year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last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weekend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do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4-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see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last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month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films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5-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meet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best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friend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buNone/>
            </a:pP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b- Listen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CD 2 11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Check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answers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practise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c-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pairs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. Ask and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in 10 a</a:t>
            </a:r>
          </a:p>
          <a:p>
            <a:pPr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mtClean="0"/>
              <a:t>Activity 3</a:t>
            </a:r>
            <a:br>
              <a:rPr lang="es-ES" smtClean="0"/>
            </a:br>
            <a:r>
              <a:rPr lang="en-US" b="1" smtClean="0"/>
              <a:t>Get ready … Get it right!</a:t>
            </a:r>
            <a:endParaRPr lang="es-ES" smtClean="0"/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Work in pairs. </a:t>
            </a:r>
            <a:r>
              <a:rPr lang="en-US" dirty="0" smtClean="0"/>
              <a:t> </a:t>
            </a:r>
            <a:r>
              <a:rPr lang="en-US" dirty="0" smtClean="0"/>
              <a:t>Look at page 114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Independent Work</a:t>
            </a:r>
            <a:endParaRPr lang="es-MX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388" y="1125538"/>
            <a:ext cx="8785225" cy="57324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F2F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  <a:defRPr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  5 b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exs:1, 2, 3, 4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pages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26 and 27</a:t>
            </a:r>
          </a:p>
          <a:p>
            <a:pPr>
              <a:buNone/>
              <a:defRPr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   Reading  and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writing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exs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. 1, 2, 3, 4, 5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pages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72, 73</a:t>
            </a:r>
          </a:p>
          <a:p>
            <a:pPr>
              <a:buNone/>
              <a:defRPr/>
            </a:pPr>
            <a:r>
              <a:rPr lang="es-ES" sz="2800" smtClean="0">
                <a:latin typeface="Arial" pitchFamily="34" charset="0"/>
                <a:cs typeface="Arial" pitchFamily="34" charset="0"/>
              </a:rPr>
              <a:t>                       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Pace</a:t>
            </a:r>
          </a:p>
          <a:p>
            <a:pPr marL="0" indent="0">
              <a:buFontTx/>
              <a:buNone/>
              <a:defRPr/>
            </a:pPr>
            <a:r>
              <a:rPr lang="es-ES" sz="2800" dirty="0" err="1">
                <a:latin typeface="Arial" pitchFamily="34" charset="0"/>
                <a:cs typeface="Arial" pitchFamily="34" charset="0"/>
              </a:rPr>
              <a:t>St’s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Book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Let’s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Focus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Grammar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pg. 98 and 99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s-ES" dirty="0"/>
          </a:p>
          <a:p>
            <a:pPr marL="0" indent="0">
              <a:buFontTx/>
              <a:buNone/>
              <a:defRPr/>
            </a:pPr>
            <a:endParaRPr lang="es-ES" dirty="0"/>
          </a:p>
          <a:p>
            <a:pPr marL="0" indent="0">
              <a:buFontTx/>
              <a:buNone/>
              <a:defRPr/>
            </a:pPr>
            <a:endParaRPr lang="es-ES" dirty="0"/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 marL="0" indent="0">
              <a:buFontTx/>
              <a:buNone/>
              <a:defRPr/>
            </a:pPr>
            <a:endParaRPr lang="es-ES" dirty="0" smtClean="0"/>
          </a:p>
          <a:p>
            <a:pPr marL="0" indent="0">
              <a:buFontTx/>
              <a:buNone/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496300" cy="172878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s-ES" b="1" dirty="0" smtClean="0"/>
              <a:t>Unidad 5B </a:t>
            </a:r>
            <a:br>
              <a:rPr lang="es-ES" b="1" dirty="0" smtClean="0"/>
            </a:br>
            <a:r>
              <a:rPr lang="es-ES" b="1" dirty="0" smtClean="0"/>
              <a:t>  </a:t>
            </a:r>
            <a:r>
              <a:rPr lang="es-MX" b="1" dirty="0" err="1" smtClean="0"/>
              <a:t>Famous</a:t>
            </a:r>
            <a:r>
              <a:rPr lang="es-MX" b="1" dirty="0" smtClean="0"/>
              <a:t> Films</a:t>
            </a:r>
            <a:endParaRPr lang="es-E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36838"/>
            <a:ext cx="9144000" cy="31686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4000" dirty="0" err="1" smtClean="0"/>
              <a:t>Subject</a:t>
            </a:r>
            <a:r>
              <a:rPr lang="es-ES" sz="4000" dirty="0" smtClean="0"/>
              <a:t>: </a:t>
            </a:r>
            <a:r>
              <a:rPr lang="es-ES" sz="4000" dirty="0" err="1" smtClean="0"/>
              <a:t>English</a:t>
            </a:r>
            <a:r>
              <a:rPr lang="es-ES" sz="4000" dirty="0" smtClean="0"/>
              <a:t> II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4000" dirty="0" err="1" smtClean="0"/>
              <a:t>Program</a:t>
            </a:r>
            <a:r>
              <a:rPr lang="es-ES" sz="4000" dirty="0" smtClean="0"/>
              <a:t>: Face2Face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4000" dirty="0" smtClean="0"/>
              <a:t>                </a:t>
            </a:r>
            <a:r>
              <a:rPr lang="es-ES" sz="4000" dirty="0" err="1" smtClean="0"/>
              <a:t>Elementary</a:t>
            </a:r>
            <a:endParaRPr lang="es-ES" sz="40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4000" dirty="0" smtClean="0"/>
              <a:t>        A1-A2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Contenido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2449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2400" b="1" dirty="0" smtClean="0"/>
          </a:p>
          <a:p>
            <a:pPr algn="ctr" eaLnBrk="1" hangingPunct="1">
              <a:buFontTx/>
              <a:buNone/>
            </a:pPr>
            <a:r>
              <a:rPr lang="en-US" sz="2400" b="1" dirty="0" smtClean="0"/>
              <a:t>Communicative </a:t>
            </a:r>
            <a:r>
              <a:rPr lang="en-US" sz="2400" b="1" dirty="0" smtClean="0"/>
              <a:t>functions</a:t>
            </a:r>
            <a:r>
              <a:rPr lang="en-US" sz="2400" b="1" dirty="0" smtClean="0"/>
              <a:t>:</a:t>
            </a:r>
          </a:p>
          <a:p>
            <a:pPr eaLnBrk="1" hangingPunct="1">
              <a:buFontTx/>
              <a:buNone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Asking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giving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information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events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accent2"/>
              </a:buClr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accent2"/>
              </a:buClr>
            </a:pPr>
            <a:endParaRPr lang="es-ES" sz="2000" dirty="0" smtClean="0"/>
          </a:p>
          <a:p>
            <a:pPr eaLnBrk="1" hangingPunct="1">
              <a:buClr>
                <a:schemeClr val="accent2"/>
              </a:buClr>
            </a:pPr>
            <a:endParaRPr lang="es-ES" sz="2000" dirty="0" smtClean="0"/>
          </a:p>
          <a:p>
            <a:pPr eaLnBrk="1" hangingPunct="1">
              <a:buClr>
                <a:schemeClr val="accent2"/>
              </a:buClr>
            </a:pPr>
            <a:endParaRPr lang="es-ES" sz="2000" dirty="0" smtClean="0"/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Ø"/>
            </a:pPr>
            <a:endParaRPr lang="es-ES" sz="3200" dirty="0" smtClean="0"/>
          </a:p>
          <a:p>
            <a:pPr eaLnBrk="1" hangingPunct="1">
              <a:buFontTx/>
              <a:buNone/>
            </a:pPr>
            <a:endParaRPr lang="en-US" sz="3200" dirty="0" smtClean="0"/>
          </a:p>
          <a:p>
            <a:pPr eaLnBrk="1" hangingPunct="1"/>
            <a:endParaRPr lang="es-ES" sz="3200" dirty="0" smtClean="0"/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600200"/>
            <a:ext cx="4249737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/>
              <a:t>Grammar</a:t>
            </a:r>
            <a:r>
              <a:rPr lang="en-US" sz="2400" b="1" dirty="0" smtClean="0"/>
              <a:t>:</a:t>
            </a:r>
            <a:endParaRPr lang="es-ES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simple en oraciones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 afirmativas,  e 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interrogativas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Wh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regular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and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irregular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verbs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Vocabulary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life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events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eaLnBrk="1" hangingPunct="1">
              <a:lnSpc>
                <a:spcPct val="80000"/>
              </a:lnSpc>
            </a:pPr>
            <a:endParaRPr lang="es-E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err="1" smtClean="0">
                <a:latin typeface="Arial" pitchFamily="34" charset="0"/>
                <a:cs typeface="Arial" pitchFamily="34" charset="0"/>
              </a:rPr>
              <a:t>Warm</a:t>
            </a: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 up </a:t>
            </a:r>
            <a:r>
              <a:rPr lang="es-ES" sz="3200" b="1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200" b="1" dirty="0" smtClean="0">
                <a:latin typeface="Arial" pitchFamily="34" charset="0"/>
                <a:cs typeface="Arial" pitchFamily="34" charset="0"/>
              </a:rPr>
            </a:b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Quick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Review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Simple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Remember: I, He, She, It  - was</a:t>
            </a:r>
          </a:p>
          <a:p>
            <a:pPr marL="0" indent="0">
              <a:buFontTx/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  We, You, They – Were</a:t>
            </a:r>
          </a:p>
          <a:p>
            <a:pPr marL="514350" indent="-514350">
              <a:buFontTx/>
              <a:buAutoNum type="alphaLcParenR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Write six times of the day</a:t>
            </a:r>
          </a:p>
          <a:p>
            <a:pPr marL="514350" indent="-514350">
              <a:buFontTx/>
              <a:buAutoNum type="alphaLcParenR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Ask your partner where he/she was at these  times yesterday</a:t>
            </a:r>
          </a:p>
          <a:p>
            <a:pPr marL="514350" indent="-51435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Example:  A:Where were you at six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    </a:t>
            </a:r>
          </a:p>
          <a:p>
            <a:pPr marL="514350" indent="-51435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         the evening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B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 I was at/ in …</a:t>
            </a:r>
          </a:p>
          <a:p>
            <a:pPr marL="514350" indent="-514350">
              <a:buFontTx/>
              <a:buAutoNum type="alphaLcParenR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1 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Pair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600" dirty="0" smtClean="0">
                <a:latin typeface="Arial" pitchFamily="34" charset="0"/>
                <a:cs typeface="Arial" pitchFamily="34" charset="0"/>
              </a:rPr>
            </a:b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Vocabulary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Life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events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(1</a:t>
            </a:r>
            <a:r>
              <a:rPr lang="es-MX" sz="4000" dirty="0" smtClean="0"/>
              <a:t>)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435975" cy="518477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Fill in the gaps in the phrases with these verbs. Check </a:t>
            </a:r>
            <a:r>
              <a:rPr lang="en-US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VOCABULARY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5.3 p138                                                                 </a:t>
            </a:r>
          </a:p>
          <a:p>
            <a:pPr>
              <a:buNone/>
              <a:defRPr/>
            </a:pPr>
            <a:r>
              <a:rPr lang="es-MX" sz="2800" dirty="0" smtClean="0"/>
              <a:t>                                                                                       </a:t>
            </a:r>
          </a:p>
          <a:p>
            <a:pPr>
              <a:buNone/>
              <a:defRPr/>
            </a:pPr>
            <a:endParaRPr lang="es-MX" sz="2800" dirty="0"/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leave</a:t>
            </a:r>
            <a:r>
              <a:rPr lang="es-MX" sz="2800" u="sng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university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2- ______  my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husband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/my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wife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3- ______ 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married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divorced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4- ______  a film/ a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lot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money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5- ______  a film director/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famous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28728" y="2714620"/>
            <a:ext cx="600079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Leave</a:t>
            </a:r>
            <a:r>
              <a:rPr lang="es-ES" dirty="0" smtClean="0"/>
              <a:t>               </a:t>
            </a:r>
            <a:r>
              <a:rPr lang="es-ES" dirty="0" err="1" smtClean="0"/>
              <a:t>make</a:t>
            </a:r>
            <a:r>
              <a:rPr lang="es-ES" dirty="0" smtClean="0"/>
              <a:t>       </a:t>
            </a:r>
            <a:r>
              <a:rPr lang="es-ES" dirty="0" err="1" smtClean="0"/>
              <a:t>become</a:t>
            </a:r>
            <a:r>
              <a:rPr lang="es-ES" dirty="0" smtClean="0"/>
              <a:t>        </a:t>
            </a:r>
            <a:r>
              <a:rPr lang="es-ES" dirty="0" err="1" smtClean="0"/>
              <a:t>meet</a:t>
            </a:r>
            <a:r>
              <a:rPr lang="es-ES" dirty="0" smtClean="0"/>
              <a:t>             </a:t>
            </a:r>
            <a:r>
              <a:rPr lang="es-ES" dirty="0" err="1" smtClean="0"/>
              <a:t>get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1  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Pair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Vocabulary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Life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events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(2)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435975" cy="518477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Fill in the gaps in the phrases with these verbs. Check </a:t>
            </a:r>
            <a:r>
              <a:rPr lang="en-US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VOCABULARY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5.3 p138                                                                 </a:t>
            </a: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</a:t>
            </a:r>
          </a:p>
          <a:p>
            <a:pPr>
              <a:buNone/>
              <a:defRPr/>
            </a:pPr>
            <a:endParaRPr lang="es-MX" sz="2800" dirty="0" smtClean="0"/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6- _________ 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children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/ a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dream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7- _________ 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house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country</a:t>
            </a:r>
          </a:p>
          <a:p>
            <a:pPr>
              <a:buNone/>
              <a:defRPr/>
            </a:pPr>
            <a:r>
              <a:rPr lang="es-MX" sz="2800" dirty="0">
                <a:latin typeface="Arial" pitchFamily="34" charset="0"/>
                <a:cs typeface="Arial" pitchFamily="34" charset="0"/>
              </a:rPr>
              <a:t>8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 _________ 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physics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9- _________  a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book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letter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10- _________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Oscar/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lottery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28728" y="2714620"/>
            <a:ext cx="600079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have</a:t>
            </a:r>
            <a:r>
              <a:rPr lang="es-ES" dirty="0" smtClean="0"/>
              <a:t>              </a:t>
            </a:r>
            <a:r>
              <a:rPr lang="es-ES" dirty="0" err="1" smtClean="0"/>
              <a:t>write</a:t>
            </a:r>
            <a:r>
              <a:rPr lang="es-ES" dirty="0" smtClean="0"/>
              <a:t>      </a:t>
            </a:r>
            <a:r>
              <a:rPr lang="es-ES" dirty="0" err="1" smtClean="0"/>
              <a:t>study</a:t>
            </a:r>
            <a:r>
              <a:rPr lang="es-ES" dirty="0" smtClean="0"/>
              <a:t>        </a:t>
            </a:r>
            <a:r>
              <a:rPr lang="es-ES" dirty="0" err="1" smtClean="0"/>
              <a:t>win</a:t>
            </a:r>
            <a:r>
              <a:rPr lang="es-ES" dirty="0" smtClean="0"/>
              <a:t>             </a:t>
            </a:r>
            <a:r>
              <a:rPr lang="es-ES" dirty="0" err="1" smtClean="0"/>
              <a:t>move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2    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Pair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Work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Take </a:t>
            </a:r>
            <a:r>
              <a:rPr lang="en-US" dirty="0">
                <a:latin typeface="Arial" pitchFamily="34" charset="0"/>
                <a:cs typeface="Arial" pitchFamily="34" charset="0"/>
              </a:rPr>
              <a:t>turns to test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your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partner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>
                <a:latin typeface="Arial" pitchFamily="34" charset="0"/>
                <a:cs typeface="Arial" pitchFamily="34" charset="0"/>
              </a:rPr>
              <a:t>on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phrases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es-MX" dirty="0" err="1" smtClean="0">
                <a:latin typeface="Arial" pitchFamily="34" charset="0"/>
                <a:cs typeface="Arial" pitchFamily="34" charset="0"/>
              </a:rPr>
              <a:t>Example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: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married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get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married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know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films?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   Avatar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Terminator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2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Aliens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Titanic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know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director James Cameron?   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Arial" pitchFamily="34" charset="0"/>
                <a:cs typeface="Arial" pitchFamily="34" charset="0"/>
              </a:rPr>
              <a:t>Activity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4   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Before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Reading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err="1" smtClean="0">
                <a:latin typeface="Arial" pitchFamily="34" charset="0"/>
                <a:cs typeface="Arial" pitchFamily="34" charset="0"/>
              </a:rPr>
              <a:t>Check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know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and look up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the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know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dictionary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a script</a:t>
            </a:r>
          </a:p>
          <a:p>
            <a:pPr>
              <a:buFontTx/>
              <a:buChar char="-"/>
            </a:pPr>
            <a:r>
              <a:rPr lang="es-ES" dirty="0" err="1" smtClean="0">
                <a:latin typeface="Arial" pitchFamily="34" charset="0"/>
                <a:cs typeface="Arial" pitchFamily="34" charset="0"/>
              </a:rPr>
              <a:t>Diving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A robot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3D</a:t>
            </a:r>
          </a:p>
          <a:p>
            <a:pPr>
              <a:buFontTx/>
              <a:buChar char="-"/>
            </a:pPr>
            <a:r>
              <a:rPr lang="es-ES" dirty="0" err="1" smtClean="0">
                <a:latin typeface="Arial" pitchFamily="34" charset="0"/>
                <a:cs typeface="Arial" pitchFamily="34" charset="0"/>
              </a:rPr>
              <a:t>Successful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billion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1178</Words>
  <Application>Microsoft Office PowerPoint</Application>
  <PresentationFormat>Presentación en pantalla (4:3)</PresentationFormat>
  <Paragraphs>176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Unidad 5B    Famous Films</vt:lpstr>
      <vt:lpstr>Contenido</vt:lpstr>
      <vt:lpstr>Warm up activity Quick Review Past Simple verb to be </vt:lpstr>
      <vt:lpstr>Activity 1  Pair Work Vocabulary  Life events(1)</vt:lpstr>
      <vt:lpstr>Activity 1  Pair Work Vocabulary  Life events(2)</vt:lpstr>
      <vt:lpstr>Activity 2     Pair Work</vt:lpstr>
      <vt:lpstr>Activity 3 </vt:lpstr>
      <vt:lpstr>Activity 4    Before Reading</vt:lpstr>
      <vt:lpstr>Activity 5    Reading</vt:lpstr>
      <vt:lpstr>Cameron’s World</vt:lpstr>
      <vt:lpstr>Activity 6   HELP WITH GRAMMAR      PAST SIMPLE (2)   REGULAR AND IRREGULAR VERBS (POSITIVE)</vt:lpstr>
      <vt:lpstr>Activity 7 </vt:lpstr>
      <vt:lpstr>Activity 8</vt:lpstr>
      <vt:lpstr>Activity 9        HELP WITH GRAMMAR Past Simple (2) : Wh questions</vt:lpstr>
      <vt:lpstr>Activity 10</vt:lpstr>
      <vt:lpstr>Activity 3 Get ready … Get it right!</vt:lpstr>
      <vt:lpstr>Independent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55</cp:revision>
  <dcterms:created xsi:type="dcterms:W3CDTF">2021-05-15T11:42:49Z</dcterms:created>
  <dcterms:modified xsi:type="dcterms:W3CDTF">2021-05-15T18:56:57Z</dcterms:modified>
</cp:coreProperties>
</file>