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Lst>
  <p:notesMasterIdLst>
    <p:notesMasterId r:id="rId54"/>
  </p:notesMasterIdLst>
  <p:sldIdLst>
    <p:sldId id="365" r:id="rId4"/>
    <p:sldId id="366" r:id="rId5"/>
    <p:sldId id="307" r:id="rId6"/>
    <p:sldId id="288" r:id="rId7"/>
    <p:sldId id="289" r:id="rId8"/>
    <p:sldId id="290" r:id="rId9"/>
    <p:sldId id="297" r:id="rId10"/>
    <p:sldId id="287" r:id="rId11"/>
    <p:sldId id="292" r:id="rId12"/>
    <p:sldId id="306" r:id="rId13"/>
    <p:sldId id="302" r:id="rId14"/>
    <p:sldId id="303" r:id="rId15"/>
    <p:sldId id="295" r:id="rId16"/>
    <p:sldId id="296" r:id="rId17"/>
    <p:sldId id="286" r:id="rId18"/>
    <p:sldId id="299" r:id="rId19"/>
    <p:sldId id="285" r:id="rId20"/>
    <p:sldId id="337" r:id="rId21"/>
    <p:sldId id="338" r:id="rId22"/>
    <p:sldId id="339" r:id="rId23"/>
    <p:sldId id="340" r:id="rId24"/>
    <p:sldId id="341" r:id="rId25"/>
    <p:sldId id="342" r:id="rId26"/>
    <p:sldId id="353" r:id="rId27"/>
    <p:sldId id="354" r:id="rId28"/>
    <p:sldId id="355" r:id="rId29"/>
    <p:sldId id="356" r:id="rId30"/>
    <p:sldId id="357" r:id="rId31"/>
    <p:sldId id="359" r:id="rId32"/>
    <p:sldId id="362" r:id="rId33"/>
    <p:sldId id="364" r:id="rId34"/>
    <p:sldId id="343" r:id="rId35"/>
    <p:sldId id="316" r:id="rId36"/>
    <p:sldId id="317" r:id="rId37"/>
    <p:sldId id="319" r:id="rId38"/>
    <p:sldId id="320" r:id="rId39"/>
    <p:sldId id="322" r:id="rId40"/>
    <p:sldId id="323" r:id="rId41"/>
    <p:sldId id="326" r:id="rId42"/>
    <p:sldId id="328" r:id="rId43"/>
    <p:sldId id="331" r:id="rId44"/>
    <p:sldId id="333" r:id="rId45"/>
    <p:sldId id="335" r:id="rId46"/>
    <p:sldId id="336" r:id="rId47"/>
    <p:sldId id="348" r:id="rId48"/>
    <p:sldId id="344" r:id="rId49"/>
    <p:sldId id="345" r:id="rId50"/>
    <p:sldId id="347" r:id="rId51"/>
    <p:sldId id="350" r:id="rId52"/>
    <p:sldId id="351"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683"/>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2" autoAdjust="0"/>
    <p:restoredTop sz="94660"/>
  </p:normalViewPr>
  <p:slideViewPr>
    <p:cSldViewPr snapToGrid="0">
      <p:cViewPr varScale="1">
        <p:scale>
          <a:sx n="105" d="100"/>
          <a:sy n="105" d="100"/>
        </p:scale>
        <p:origin x="99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3618C-DBDA-4622-A77F-19F188663C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F376E75A-2FDB-43E5-AA1B-E42D5ED06A27}">
      <dgm:prSet phldrT="[Texto]" custT="1"/>
      <dgm:spPr>
        <a:ln w="76200">
          <a:solidFill>
            <a:schemeClr val="accent1">
              <a:lumMod val="50000"/>
            </a:schemeClr>
          </a:solidFill>
        </a:ln>
      </dgm:spPr>
      <dgm:t>
        <a:bodyPr/>
        <a:lstStyle/>
        <a:p>
          <a:r>
            <a:rPr lang="es-ES" sz="2800" dirty="0" smtClean="0">
              <a:solidFill>
                <a:schemeClr val="tx1"/>
              </a:solidFill>
              <a:latin typeface="Yu Gothic UI Semibold" panose="020B0700000000000000" pitchFamily="34" charset="-128"/>
              <a:ea typeface="Yu Gothic UI Semibold" panose="020B0700000000000000" pitchFamily="34" charset="-128"/>
            </a:rPr>
            <a:t>SIGNIFICADOS DEL TEXTO</a:t>
          </a:r>
          <a:endParaRPr lang="es-ES" sz="2800" dirty="0">
            <a:solidFill>
              <a:schemeClr val="tx1"/>
            </a:solidFill>
            <a:latin typeface="Yu Gothic UI Semibold" panose="020B0700000000000000" pitchFamily="34" charset="-128"/>
            <a:ea typeface="Yu Gothic UI Semibold" panose="020B0700000000000000" pitchFamily="34" charset="-128"/>
          </a:endParaRPr>
        </a:p>
      </dgm:t>
    </dgm:pt>
    <dgm:pt modelId="{039A7278-D49A-48C1-8497-E6A5E45C802A}" type="parTrans" cxnId="{0A24BB24-CAAD-4F0A-9881-D15A90B63D61}">
      <dgm:prSet/>
      <dgm:spPr/>
      <dgm:t>
        <a:bodyPr/>
        <a:lstStyle/>
        <a:p>
          <a:endParaRPr lang="es-ES"/>
        </a:p>
      </dgm:t>
    </dgm:pt>
    <dgm:pt modelId="{31429EEF-263C-4644-9502-EC4C4145F339}" type="sibTrans" cxnId="{0A24BB24-CAAD-4F0A-9881-D15A90B63D61}">
      <dgm:prSet/>
      <dgm:spPr/>
      <dgm:t>
        <a:bodyPr/>
        <a:lstStyle/>
        <a:p>
          <a:endParaRPr lang="es-ES"/>
        </a:p>
      </dgm:t>
    </dgm:pt>
    <dgm:pt modelId="{60561C92-E9ED-4488-AFC9-E1CF4F380D9B}">
      <dgm:prSet phldrT="[Texto]" custT="1"/>
      <dgm:spPr>
        <a:ln>
          <a:solidFill>
            <a:schemeClr val="accent1">
              <a:lumMod val="50000"/>
            </a:schemeClr>
          </a:solidFill>
        </a:ln>
      </dgm:spPr>
      <dgm:t>
        <a:bodyPr/>
        <a:lstStyle/>
        <a:p>
          <a:pPr>
            <a:lnSpc>
              <a:spcPct val="100000"/>
            </a:lnSpc>
            <a:spcAft>
              <a:spcPts val="0"/>
            </a:spcAft>
          </a:pPr>
          <a:endParaRPr lang="es-ES" sz="2000" dirty="0" smtClean="0">
            <a:solidFill>
              <a:schemeClr val="tx1"/>
            </a:solidFill>
            <a:latin typeface="Yu Gothic UI Semibold" panose="020B0700000000000000" pitchFamily="34" charset="-128"/>
            <a:ea typeface="Yu Gothic UI Semibold" panose="020B0700000000000000" pitchFamily="34" charset="-128"/>
          </a:endParaRPr>
        </a:p>
        <a:p>
          <a:pPr>
            <a:lnSpc>
              <a:spcPct val="100000"/>
            </a:lnSpc>
            <a:spcAft>
              <a:spcPts val="0"/>
            </a:spcAft>
          </a:pPr>
          <a:r>
            <a:rPr lang="es-ES" sz="2000" u="sng" dirty="0" smtClean="0">
              <a:solidFill>
                <a:schemeClr val="tx1"/>
              </a:solidFill>
              <a:latin typeface="Yu Gothic UI Semibold" panose="020B0700000000000000" pitchFamily="34" charset="-128"/>
              <a:ea typeface="Yu Gothic UI Semibold" panose="020B0700000000000000" pitchFamily="34" charset="-128"/>
            </a:rPr>
            <a:t>Explícito o Literal</a:t>
          </a:r>
        </a:p>
        <a:p>
          <a:pPr>
            <a:lnSpc>
              <a:spcPct val="100000"/>
            </a:lnSpc>
            <a:spcAft>
              <a:spcPts val="0"/>
            </a:spcAft>
          </a:pPr>
          <a:endParaRPr lang="es-ES" sz="2000" dirty="0" smtClean="0">
            <a:solidFill>
              <a:schemeClr val="tx1"/>
            </a:solidFill>
            <a:latin typeface="Yu Gothic UI Semibold" panose="020B0700000000000000" pitchFamily="34" charset="-128"/>
            <a:ea typeface="Yu Gothic UI Semibold" panose="020B0700000000000000" pitchFamily="34" charset="-128"/>
          </a:endParaRPr>
        </a:p>
        <a:p>
          <a:pPr>
            <a:lnSpc>
              <a:spcPct val="100000"/>
            </a:lnSpc>
            <a:spcAft>
              <a:spcPts val="0"/>
            </a:spcAft>
          </a:pPr>
          <a:r>
            <a:rPr lang="es-ES_tradnl" sz="2000" dirty="0" smtClean="0">
              <a:solidFill>
                <a:srgbClr val="000000"/>
              </a:solidFill>
              <a:ea typeface="Times New Roman"/>
              <a:cs typeface="Times New Roman"/>
            </a:rPr>
            <a:t>Lo que dice el propio texto.</a:t>
          </a:r>
          <a:endParaRPr lang="es-ES" sz="2000" dirty="0" smtClean="0">
            <a:solidFill>
              <a:schemeClr val="tx1"/>
            </a:solidFill>
            <a:latin typeface="Yu Gothic UI Semibold" panose="020B0700000000000000" pitchFamily="34" charset="-128"/>
            <a:ea typeface="Yu Gothic UI Semibold" panose="020B0700000000000000" pitchFamily="34" charset="-128"/>
          </a:endParaRPr>
        </a:p>
        <a:p>
          <a:pPr>
            <a:lnSpc>
              <a:spcPct val="100000"/>
            </a:lnSpc>
            <a:spcAft>
              <a:spcPts val="0"/>
            </a:spcAft>
          </a:pPr>
          <a:endParaRPr lang="es-ES" sz="2000" dirty="0">
            <a:solidFill>
              <a:schemeClr val="tx1"/>
            </a:solidFill>
            <a:latin typeface="Yu Gothic UI Semibold" panose="020B0700000000000000" pitchFamily="34" charset="-128"/>
            <a:ea typeface="Yu Gothic UI Semibold" panose="020B0700000000000000" pitchFamily="34" charset="-128"/>
          </a:endParaRPr>
        </a:p>
      </dgm:t>
    </dgm:pt>
    <dgm:pt modelId="{E411243B-2DA9-423D-8DCF-4D96602E0426}" type="parTrans" cxnId="{CEEB1E60-4797-4E69-A90B-341D16B72FE0}">
      <dgm:prSet/>
      <dgm:spPr>
        <a:ln>
          <a:solidFill>
            <a:schemeClr val="accent1">
              <a:lumMod val="50000"/>
            </a:schemeClr>
          </a:solidFill>
        </a:ln>
      </dgm:spPr>
      <dgm:t>
        <a:bodyPr/>
        <a:lstStyle/>
        <a:p>
          <a:endParaRPr lang="es-ES"/>
        </a:p>
      </dgm:t>
    </dgm:pt>
    <dgm:pt modelId="{A852F27B-F29E-4BD8-8BAC-59113759634E}" type="sibTrans" cxnId="{CEEB1E60-4797-4E69-A90B-341D16B72FE0}">
      <dgm:prSet/>
      <dgm:spPr/>
      <dgm:t>
        <a:bodyPr/>
        <a:lstStyle/>
        <a:p>
          <a:endParaRPr lang="es-ES"/>
        </a:p>
      </dgm:t>
    </dgm:pt>
    <dgm:pt modelId="{33A7655E-925F-41E7-B2C5-1D3E1ADF2882}">
      <dgm:prSet phldrT="[Texto]" custT="1"/>
      <dgm:spPr>
        <a:ln>
          <a:solidFill>
            <a:schemeClr val="accent1">
              <a:lumMod val="50000"/>
            </a:schemeClr>
          </a:solidFill>
        </a:ln>
      </dgm:spPr>
      <dgm:t>
        <a:bodyPr/>
        <a:lstStyle/>
        <a:p>
          <a:pPr>
            <a:spcAft>
              <a:spcPts val="0"/>
            </a:spcAft>
          </a:pPr>
          <a:r>
            <a:rPr lang="es-ES" sz="2000" b="1" u="sng" dirty="0" smtClean="0">
              <a:solidFill>
                <a:schemeClr val="tx1"/>
              </a:solidFill>
              <a:latin typeface="Yu Gothic UI Semibold" panose="020B0700000000000000" pitchFamily="34" charset="-128"/>
              <a:ea typeface="Yu Gothic UI Semibold" panose="020B0700000000000000" pitchFamily="34" charset="-128"/>
            </a:rPr>
            <a:t>Cultural o Complementario</a:t>
          </a:r>
        </a:p>
        <a:p>
          <a:pPr>
            <a:spcAft>
              <a:spcPts val="0"/>
            </a:spcAft>
          </a:pPr>
          <a:endParaRPr lang="es-ES" sz="2000" b="1" dirty="0" smtClean="0">
            <a:solidFill>
              <a:schemeClr val="tx1"/>
            </a:solidFill>
            <a:latin typeface="Yu Gothic UI Semibold" panose="020B0700000000000000" pitchFamily="34" charset="-128"/>
            <a:ea typeface="Yu Gothic UI Semibold" panose="020B0700000000000000" pitchFamily="34" charset="-128"/>
          </a:endParaRPr>
        </a:p>
        <a:p>
          <a:pPr>
            <a:spcAft>
              <a:spcPts val="0"/>
            </a:spcAft>
          </a:pPr>
          <a:r>
            <a:rPr lang="es-ES_tradnl" sz="2000" dirty="0" smtClean="0">
              <a:solidFill>
                <a:srgbClr val="000000"/>
              </a:solidFill>
              <a:ea typeface="Times New Roman"/>
              <a:cs typeface="Times New Roman"/>
            </a:rPr>
            <a:t>Lo que el lector con sus</a:t>
          </a:r>
          <a:r>
            <a:rPr lang="es-ES_tradnl" sz="2000" dirty="0" smtClean="0">
              <a:solidFill>
                <a:srgbClr val="000000"/>
              </a:solidFill>
              <a:ea typeface="Calibri"/>
              <a:cs typeface="Times New Roman"/>
            </a:rPr>
            <a:t> </a:t>
          </a:r>
          <a:r>
            <a:rPr lang="es-ES_tradnl" sz="2000" dirty="0" smtClean="0">
              <a:solidFill>
                <a:srgbClr val="000000"/>
              </a:solidFill>
              <a:ea typeface="Times New Roman"/>
              <a:cs typeface="Times New Roman"/>
            </a:rPr>
            <a:t>conocimientos aporta al tema</a:t>
          </a:r>
          <a:endParaRPr lang="es-ES" sz="2000" b="1" dirty="0">
            <a:solidFill>
              <a:schemeClr val="tx1"/>
            </a:solidFill>
            <a:latin typeface="Yu Gothic UI Semibold" panose="020B0700000000000000" pitchFamily="34" charset="-128"/>
            <a:ea typeface="Yu Gothic UI Semibold" panose="020B0700000000000000" pitchFamily="34" charset="-128"/>
          </a:endParaRPr>
        </a:p>
      </dgm:t>
    </dgm:pt>
    <dgm:pt modelId="{42322A8A-8A05-4073-80DF-6BD0C065E823}" type="parTrans" cxnId="{234B9BF3-9472-48B0-A8EB-3F30CAD885E6}">
      <dgm:prSet/>
      <dgm:spPr>
        <a:ln>
          <a:solidFill>
            <a:schemeClr val="accent1">
              <a:lumMod val="50000"/>
            </a:schemeClr>
          </a:solidFill>
        </a:ln>
      </dgm:spPr>
      <dgm:t>
        <a:bodyPr/>
        <a:lstStyle/>
        <a:p>
          <a:endParaRPr lang="es-ES"/>
        </a:p>
      </dgm:t>
    </dgm:pt>
    <dgm:pt modelId="{F7022E60-9E78-4FE1-A1E6-019191144B04}" type="sibTrans" cxnId="{234B9BF3-9472-48B0-A8EB-3F30CAD885E6}">
      <dgm:prSet/>
      <dgm:spPr/>
      <dgm:t>
        <a:bodyPr/>
        <a:lstStyle/>
        <a:p>
          <a:endParaRPr lang="es-ES"/>
        </a:p>
      </dgm:t>
    </dgm:pt>
    <dgm:pt modelId="{C230FEF2-493C-422F-9CC6-0287F69BD5EF}">
      <dgm:prSet phldrT="[Texto]" custT="1"/>
      <dgm:spPr>
        <a:ln>
          <a:solidFill>
            <a:schemeClr val="accent1">
              <a:lumMod val="50000"/>
            </a:schemeClr>
          </a:solidFill>
        </a:ln>
      </dgm:spPr>
      <dgm:t>
        <a:bodyPr/>
        <a:lstStyle/>
        <a:p>
          <a:pPr>
            <a:spcAft>
              <a:spcPts val="0"/>
            </a:spcAft>
          </a:pPr>
          <a:r>
            <a:rPr lang="es-ES" sz="2000" u="sng" dirty="0" smtClean="0">
              <a:solidFill>
                <a:schemeClr val="tx1"/>
              </a:solidFill>
              <a:latin typeface="Yu Gothic UI Semibold" panose="020B0700000000000000" pitchFamily="34" charset="-128"/>
              <a:ea typeface="Yu Gothic UI Semibold" panose="020B0700000000000000" pitchFamily="34" charset="-128"/>
            </a:rPr>
            <a:t>Implícito o Intencional</a:t>
          </a:r>
        </a:p>
        <a:p>
          <a:pPr>
            <a:spcAft>
              <a:spcPts val="0"/>
            </a:spcAft>
          </a:pPr>
          <a:endParaRPr lang="es-ES" sz="2000" dirty="0" smtClean="0">
            <a:solidFill>
              <a:schemeClr val="tx1"/>
            </a:solidFill>
            <a:latin typeface="Yu Gothic UI Semibold" panose="020B0700000000000000" pitchFamily="34" charset="-128"/>
            <a:ea typeface="Yu Gothic UI Semibold" panose="020B0700000000000000" pitchFamily="34" charset="-128"/>
          </a:endParaRPr>
        </a:p>
        <a:p>
          <a:pPr>
            <a:spcAft>
              <a:spcPts val="0"/>
            </a:spcAft>
          </a:pPr>
          <a:r>
            <a:rPr lang="es-ES_tradnl" sz="2000" dirty="0" smtClean="0">
              <a:solidFill>
                <a:srgbClr val="000000"/>
              </a:solidFill>
              <a:ea typeface="Times New Roman"/>
              <a:cs typeface="Times New Roman"/>
            </a:rPr>
            <a:t>Lo que aparece entre líneas</a:t>
          </a:r>
          <a:endParaRPr lang="es-ES" sz="2000" dirty="0">
            <a:solidFill>
              <a:schemeClr val="tx1"/>
            </a:solidFill>
            <a:latin typeface="Yu Gothic UI Semibold" panose="020B0700000000000000" pitchFamily="34" charset="-128"/>
            <a:ea typeface="Yu Gothic UI Semibold" panose="020B0700000000000000" pitchFamily="34" charset="-128"/>
          </a:endParaRPr>
        </a:p>
      </dgm:t>
    </dgm:pt>
    <dgm:pt modelId="{930ADB5E-F433-479A-9954-D38E84B4E51E}" type="parTrans" cxnId="{C4E72B37-0AB4-4E2E-937C-61CBE74ABDD0}">
      <dgm:prSet/>
      <dgm:spPr>
        <a:ln>
          <a:solidFill>
            <a:schemeClr val="accent1">
              <a:lumMod val="50000"/>
            </a:schemeClr>
          </a:solidFill>
        </a:ln>
      </dgm:spPr>
      <dgm:t>
        <a:bodyPr/>
        <a:lstStyle/>
        <a:p>
          <a:endParaRPr lang="es-ES"/>
        </a:p>
      </dgm:t>
    </dgm:pt>
    <dgm:pt modelId="{55D844C7-739F-4150-AB03-6802A2982871}" type="sibTrans" cxnId="{C4E72B37-0AB4-4E2E-937C-61CBE74ABDD0}">
      <dgm:prSet/>
      <dgm:spPr/>
      <dgm:t>
        <a:bodyPr/>
        <a:lstStyle/>
        <a:p>
          <a:endParaRPr lang="es-ES"/>
        </a:p>
      </dgm:t>
    </dgm:pt>
    <dgm:pt modelId="{EC912C00-5264-4D97-AB75-EB5B161AA30F}" type="pres">
      <dgm:prSet presAssocID="{CF93618C-DBDA-4622-A77F-19F188663C29}" presName="hierChild1" presStyleCnt="0">
        <dgm:presLayoutVars>
          <dgm:orgChart val="1"/>
          <dgm:chPref val="1"/>
          <dgm:dir/>
          <dgm:animOne val="branch"/>
          <dgm:animLvl val="lvl"/>
          <dgm:resizeHandles/>
        </dgm:presLayoutVars>
      </dgm:prSet>
      <dgm:spPr/>
      <dgm:t>
        <a:bodyPr/>
        <a:lstStyle/>
        <a:p>
          <a:endParaRPr lang="es-ES"/>
        </a:p>
      </dgm:t>
    </dgm:pt>
    <dgm:pt modelId="{A87AC183-2CDF-4E5D-B7BB-DAC334D4BB06}" type="pres">
      <dgm:prSet presAssocID="{F376E75A-2FDB-43E5-AA1B-E42D5ED06A27}" presName="hierRoot1" presStyleCnt="0">
        <dgm:presLayoutVars>
          <dgm:hierBranch val="init"/>
        </dgm:presLayoutVars>
      </dgm:prSet>
      <dgm:spPr/>
    </dgm:pt>
    <dgm:pt modelId="{C068EA73-E0AC-419A-8753-2E64D9F50944}" type="pres">
      <dgm:prSet presAssocID="{F376E75A-2FDB-43E5-AA1B-E42D5ED06A27}" presName="rootComposite1" presStyleCnt="0"/>
      <dgm:spPr/>
    </dgm:pt>
    <dgm:pt modelId="{214CF048-1C8B-40EE-8439-20A9BA051FA4}" type="pres">
      <dgm:prSet presAssocID="{F376E75A-2FDB-43E5-AA1B-E42D5ED06A27}" presName="rootText1" presStyleLbl="node0" presStyleIdx="0" presStyleCnt="1" custScaleX="263643" custScaleY="56972" custLinFactNeighborX="249" custLinFactNeighborY="-29930">
        <dgm:presLayoutVars>
          <dgm:chPref val="3"/>
        </dgm:presLayoutVars>
      </dgm:prSet>
      <dgm:spPr/>
      <dgm:t>
        <a:bodyPr/>
        <a:lstStyle/>
        <a:p>
          <a:endParaRPr lang="es-ES"/>
        </a:p>
      </dgm:t>
    </dgm:pt>
    <dgm:pt modelId="{EDC81F33-601B-4BAD-B4ED-E888EA7EE4F4}" type="pres">
      <dgm:prSet presAssocID="{F376E75A-2FDB-43E5-AA1B-E42D5ED06A27}" presName="rootConnector1" presStyleLbl="node1" presStyleIdx="0" presStyleCnt="0"/>
      <dgm:spPr/>
      <dgm:t>
        <a:bodyPr/>
        <a:lstStyle/>
        <a:p>
          <a:endParaRPr lang="es-ES"/>
        </a:p>
      </dgm:t>
    </dgm:pt>
    <dgm:pt modelId="{36BEA0DE-7C21-4963-A153-C37FB31934DE}" type="pres">
      <dgm:prSet presAssocID="{F376E75A-2FDB-43E5-AA1B-E42D5ED06A27}" presName="hierChild2" presStyleCnt="0"/>
      <dgm:spPr/>
    </dgm:pt>
    <dgm:pt modelId="{4DEEF5A1-A586-4AF5-99ED-E4E5C79FA5C8}" type="pres">
      <dgm:prSet presAssocID="{E411243B-2DA9-423D-8DCF-4D96602E0426}" presName="Name37" presStyleLbl="parChTrans1D2" presStyleIdx="0" presStyleCnt="3"/>
      <dgm:spPr/>
      <dgm:t>
        <a:bodyPr/>
        <a:lstStyle/>
        <a:p>
          <a:endParaRPr lang="es-ES"/>
        </a:p>
      </dgm:t>
    </dgm:pt>
    <dgm:pt modelId="{E115FB35-E844-41C5-B9E8-A5AE89DC6F9C}" type="pres">
      <dgm:prSet presAssocID="{60561C92-E9ED-4488-AFC9-E1CF4F380D9B}" presName="hierRoot2" presStyleCnt="0">
        <dgm:presLayoutVars>
          <dgm:hierBranch val="init"/>
        </dgm:presLayoutVars>
      </dgm:prSet>
      <dgm:spPr/>
    </dgm:pt>
    <dgm:pt modelId="{3D65F502-CAF5-4865-8586-35C48851959A}" type="pres">
      <dgm:prSet presAssocID="{60561C92-E9ED-4488-AFC9-E1CF4F380D9B}" presName="rootComposite" presStyleCnt="0"/>
      <dgm:spPr/>
    </dgm:pt>
    <dgm:pt modelId="{66AB21AB-1FA4-44B8-A374-3732E33FE559}" type="pres">
      <dgm:prSet presAssocID="{60561C92-E9ED-4488-AFC9-E1CF4F380D9B}" presName="rootText" presStyleLbl="node2" presStyleIdx="0" presStyleCnt="3" custScaleX="79803" custScaleY="98585">
        <dgm:presLayoutVars>
          <dgm:chPref val="3"/>
        </dgm:presLayoutVars>
      </dgm:prSet>
      <dgm:spPr/>
      <dgm:t>
        <a:bodyPr/>
        <a:lstStyle/>
        <a:p>
          <a:endParaRPr lang="es-ES"/>
        </a:p>
      </dgm:t>
    </dgm:pt>
    <dgm:pt modelId="{05416E1B-B299-4253-AF62-2323988419EB}" type="pres">
      <dgm:prSet presAssocID="{60561C92-E9ED-4488-AFC9-E1CF4F380D9B}" presName="rootConnector" presStyleLbl="node2" presStyleIdx="0" presStyleCnt="3"/>
      <dgm:spPr/>
      <dgm:t>
        <a:bodyPr/>
        <a:lstStyle/>
        <a:p>
          <a:endParaRPr lang="es-ES"/>
        </a:p>
      </dgm:t>
    </dgm:pt>
    <dgm:pt modelId="{CE5DFEC9-A3CF-4B02-A1FC-89E3B9B3FE0B}" type="pres">
      <dgm:prSet presAssocID="{60561C92-E9ED-4488-AFC9-E1CF4F380D9B}" presName="hierChild4" presStyleCnt="0"/>
      <dgm:spPr/>
    </dgm:pt>
    <dgm:pt modelId="{726C4A5C-7CA8-474A-8DCF-DDDA25FA1349}" type="pres">
      <dgm:prSet presAssocID="{60561C92-E9ED-4488-AFC9-E1CF4F380D9B}" presName="hierChild5" presStyleCnt="0"/>
      <dgm:spPr/>
    </dgm:pt>
    <dgm:pt modelId="{B329EE68-7C4B-48B1-8DB7-2BC5F21FEDE0}" type="pres">
      <dgm:prSet presAssocID="{42322A8A-8A05-4073-80DF-6BD0C065E823}" presName="Name37" presStyleLbl="parChTrans1D2" presStyleIdx="1" presStyleCnt="3"/>
      <dgm:spPr/>
      <dgm:t>
        <a:bodyPr/>
        <a:lstStyle/>
        <a:p>
          <a:endParaRPr lang="es-ES"/>
        </a:p>
      </dgm:t>
    </dgm:pt>
    <dgm:pt modelId="{A4C55E14-6185-438F-803A-C3FA4FB6A95D}" type="pres">
      <dgm:prSet presAssocID="{33A7655E-925F-41E7-B2C5-1D3E1ADF2882}" presName="hierRoot2" presStyleCnt="0">
        <dgm:presLayoutVars>
          <dgm:hierBranch val="init"/>
        </dgm:presLayoutVars>
      </dgm:prSet>
      <dgm:spPr/>
    </dgm:pt>
    <dgm:pt modelId="{9BE2E8DD-A2E7-44D5-842A-EDA81BD48CD5}" type="pres">
      <dgm:prSet presAssocID="{33A7655E-925F-41E7-B2C5-1D3E1ADF2882}" presName="rootComposite" presStyleCnt="0"/>
      <dgm:spPr/>
    </dgm:pt>
    <dgm:pt modelId="{CD907D6A-1673-4B48-956E-44057EA698BC}" type="pres">
      <dgm:prSet presAssocID="{33A7655E-925F-41E7-B2C5-1D3E1ADF2882}" presName="rootText" presStyleLbl="node2" presStyleIdx="1" presStyleCnt="3" custScaleX="95184" custScaleY="82048" custLinFactNeighborX="9872" custLinFactNeighborY="52378">
        <dgm:presLayoutVars>
          <dgm:chPref val="3"/>
        </dgm:presLayoutVars>
      </dgm:prSet>
      <dgm:spPr/>
      <dgm:t>
        <a:bodyPr/>
        <a:lstStyle/>
        <a:p>
          <a:endParaRPr lang="es-ES"/>
        </a:p>
      </dgm:t>
    </dgm:pt>
    <dgm:pt modelId="{CE578A70-BDA0-4550-8FCC-F318A804D1ED}" type="pres">
      <dgm:prSet presAssocID="{33A7655E-925F-41E7-B2C5-1D3E1ADF2882}" presName="rootConnector" presStyleLbl="node2" presStyleIdx="1" presStyleCnt="3"/>
      <dgm:spPr/>
      <dgm:t>
        <a:bodyPr/>
        <a:lstStyle/>
        <a:p>
          <a:endParaRPr lang="es-ES"/>
        </a:p>
      </dgm:t>
    </dgm:pt>
    <dgm:pt modelId="{72248266-4378-499E-B8E7-151B89C09B8F}" type="pres">
      <dgm:prSet presAssocID="{33A7655E-925F-41E7-B2C5-1D3E1ADF2882}" presName="hierChild4" presStyleCnt="0"/>
      <dgm:spPr/>
    </dgm:pt>
    <dgm:pt modelId="{1635CC30-7AA9-42CB-BF7D-3C38ABCB1227}" type="pres">
      <dgm:prSet presAssocID="{33A7655E-925F-41E7-B2C5-1D3E1ADF2882}" presName="hierChild5" presStyleCnt="0"/>
      <dgm:spPr/>
    </dgm:pt>
    <dgm:pt modelId="{49353935-B2A6-4886-90D2-1B3F96539883}" type="pres">
      <dgm:prSet presAssocID="{930ADB5E-F433-479A-9954-D38E84B4E51E}" presName="Name37" presStyleLbl="parChTrans1D2" presStyleIdx="2" presStyleCnt="3"/>
      <dgm:spPr/>
      <dgm:t>
        <a:bodyPr/>
        <a:lstStyle/>
        <a:p>
          <a:endParaRPr lang="es-ES"/>
        </a:p>
      </dgm:t>
    </dgm:pt>
    <dgm:pt modelId="{D48EE64B-C838-4691-968E-2CE3394CF6FA}" type="pres">
      <dgm:prSet presAssocID="{C230FEF2-493C-422F-9CC6-0287F69BD5EF}" presName="hierRoot2" presStyleCnt="0">
        <dgm:presLayoutVars>
          <dgm:hierBranch val="init"/>
        </dgm:presLayoutVars>
      </dgm:prSet>
      <dgm:spPr/>
    </dgm:pt>
    <dgm:pt modelId="{42850DA8-FEFD-490B-95F5-59A8958167DC}" type="pres">
      <dgm:prSet presAssocID="{C230FEF2-493C-422F-9CC6-0287F69BD5EF}" presName="rootComposite" presStyleCnt="0"/>
      <dgm:spPr/>
    </dgm:pt>
    <dgm:pt modelId="{65370318-934D-4BCA-8F76-318DA38B5D2C}" type="pres">
      <dgm:prSet presAssocID="{C230FEF2-493C-422F-9CC6-0287F69BD5EF}" presName="rootText" presStyleLbl="node2" presStyleIdx="2" presStyleCnt="3" custScaleY="78134">
        <dgm:presLayoutVars>
          <dgm:chPref val="3"/>
        </dgm:presLayoutVars>
      </dgm:prSet>
      <dgm:spPr/>
      <dgm:t>
        <a:bodyPr/>
        <a:lstStyle/>
        <a:p>
          <a:endParaRPr lang="es-ES"/>
        </a:p>
      </dgm:t>
    </dgm:pt>
    <dgm:pt modelId="{4EB03ADF-9873-4A90-85AD-648C6A06DF82}" type="pres">
      <dgm:prSet presAssocID="{C230FEF2-493C-422F-9CC6-0287F69BD5EF}" presName="rootConnector" presStyleLbl="node2" presStyleIdx="2" presStyleCnt="3"/>
      <dgm:spPr/>
      <dgm:t>
        <a:bodyPr/>
        <a:lstStyle/>
        <a:p>
          <a:endParaRPr lang="es-ES"/>
        </a:p>
      </dgm:t>
    </dgm:pt>
    <dgm:pt modelId="{E5B3B69D-2B1C-4CA1-B685-78D8C016BBAE}" type="pres">
      <dgm:prSet presAssocID="{C230FEF2-493C-422F-9CC6-0287F69BD5EF}" presName="hierChild4" presStyleCnt="0"/>
      <dgm:spPr/>
    </dgm:pt>
    <dgm:pt modelId="{F548AB77-245E-472D-8C5B-68704BFE10E8}" type="pres">
      <dgm:prSet presAssocID="{C230FEF2-493C-422F-9CC6-0287F69BD5EF}" presName="hierChild5" presStyleCnt="0"/>
      <dgm:spPr/>
    </dgm:pt>
    <dgm:pt modelId="{CF9877FC-FCEE-4A55-8553-1D4F685354B6}" type="pres">
      <dgm:prSet presAssocID="{F376E75A-2FDB-43E5-AA1B-E42D5ED06A27}" presName="hierChild3" presStyleCnt="0"/>
      <dgm:spPr/>
    </dgm:pt>
  </dgm:ptLst>
  <dgm:cxnLst>
    <dgm:cxn modelId="{DEF6FEFA-9C2C-4153-A906-46BFA4812661}" type="presOf" srcId="{42322A8A-8A05-4073-80DF-6BD0C065E823}" destId="{B329EE68-7C4B-48B1-8DB7-2BC5F21FEDE0}" srcOrd="0" destOrd="0" presId="urn:microsoft.com/office/officeart/2005/8/layout/orgChart1"/>
    <dgm:cxn modelId="{05372275-C180-4357-B188-5CCEA5353422}" type="presOf" srcId="{33A7655E-925F-41E7-B2C5-1D3E1ADF2882}" destId="{CE578A70-BDA0-4550-8FCC-F318A804D1ED}" srcOrd="1" destOrd="0" presId="urn:microsoft.com/office/officeart/2005/8/layout/orgChart1"/>
    <dgm:cxn modelId="{0A24BB24-CAAD-4F0A-9881-D15A90B63D61}" srcId="{CF93618C-DBDA-4622-A77F-19F188663C29}" destId="{F376E75A-2FDB-43E5-AA1B-E42D5ED06A27}" srcOrd="0" destOrd="0" parTransId="{039A7278-D49A-48C1-8497-E6A5E45C802A}" sibTransId="{31429EEF-263C-4644-9502-EC4C4145F339}"/>
    <dgm:cxn modelId="{2EDBF14E-0575-4629-8A95-29637C6BCB97}" type="presOf" srcId="{F376E75A-2FDB-43E5-AA1B-E42D5ED06A27}" destId="{214CF048-1C8B-40EE-8439-20A9BA051FA4}" srcOrd="0" destOrd="0" presId="urn:microsoft.com/office/officeart/2005/8/layout/orgChart1"/>
    <dgm:cxn modelId="{017ADB33-1653-4414-AE5C-383AA8F97859}" type="presOf" srcId="{F376E75A-2FDB-43E5-AA1B-E42D5ED06A27}" destId="{EDC81F33-601B-4BAD-B4ED-E888EA7EE4F4}" srcOrd="1" destOrd="0" presId="urn:microsoft.com/office/officeart/2005/8/layout/orgChart1"/>
    <dgm:cxn modelId="{63E8018E-7FC3-4CB0-8F8D-37B1F4318C64}" type="presOf" srcId="{33A7655E-925F-41E7-B2C5-1D3E1ADF2882}" destId="{CD907D6A-1673-4B48-956E-44057EA698BC}" srcOrd="0" destOrd="0" presId="urn:microsoft.com/office/officeart/2005/8/layout/orgChart1"/>
    <dgm:cxn modelId="{3788EE39-3C50-4BC7-BAF2-CED7598CA83F}" type="presOf" srcId="{930ADB5E-F433-479A-9954-D38E84B4E51E}" destId="{49353935-B2A6-4886-90D2-1B3F96539883}" srcOrd="0" destOrd="0" presId="urn:microsoft.com/office/officeart/2005/8/layout/orgChart1"/>
    <dgm:cxn modelId="{FCC5AB03-4D5C-4662-9723-7108C7207A9F}" type="presOf" srcId="{C230FEF2-493C-422F-9CC6-0287F69BD5EF}" destId="{4EB03ADF-9873-4A90-85AD-648C6A06DF82}" srcOrd="1" destOrd="0" presId="urn:microsoft.com/office/officeart/2005/8/layout/orgChart1"/>
    <dgm:cxn modelId="{3557BA43-7D6B-4F26-81CA-85DC0534B906}" type="presOf" srcId="{C230FEF2-493C-422F-9CC6-0287F69BD5EF}" destId="{65370318-934D-4BCA-8F76-318DA38B5D2C}" srcOrd="0" destOrd="0" presId="urn:microsoft.com/office/officeart/2005/8/layout/orgChart1"/>
    <dgm:cxn modelId="{CF2F117F-E15F-4120-88C2-EADE18819965}" type="presOf" srcId="{60561C92-E9ED-4488-AFC9-E1CF4F380D9B}" destId="{05416E1B-B299-4253-AF62-2323988419EB}" srcOrd="1" destOrd="0" presId="urn:microsoft.com/office/officeart/2005/8/layout/orgChart1"/>
    <dgm:cxn modelId="{CEEB1E60-4797-4E69-A90B-341D16B72FE0}" srcId="{F376E75A-2FDB-43E5-AA1B-E42D5ED06A27}" destId="{60561C92-E9ED-4488-AFC9-E1CF4F380D9B}" srcOrd="0" destOrd="0" parTransId="{E411243B-2DA9-423D-8DCF-4D96602E0426}" sibTransId="{A852F27B-F29E-4BD8-8BAC-59113759634E}"/>
    <dgm:cxn modelId="{8316304C-59A4-4EB7-A166-5AB270667D08}" type="presOf" srcId="{CF93618C-DBDA-4622-A77F-19F188663C29}" destId="{EC912C00-5264-4D97-AB75-EB5B161AA30F}" srcOrd="0" destOrd="0" presId="urn:microsoft.com/office/officeart/2005/8/layout/orgChart1"/>
    <dgm:cxn modelId="{45139F9D-E687-42BF-9E21-9F97947E7987}" type="presOf" srcId="{60561C92-E9ED-4488-AFC9-E1CF4F380D9B}" destId="{66AB21AB-1FA4-44B8-A374-3732E33FE559}" srcOrd="0" destOrd="0" presId="urn:microsoft.com/office/officeart/2005/8/layout/orgChart1"/>
    <dgm:cxn modelId="{234B9BF3-9472-48B0-A8EB-3F30CAD885E6}" srcId="{F376E75A-2FDB-43E5-AA1B-E42D5ED06A27}" destId="{33A7655E-925F-41E7-B2C5-1D3E1ADF2882}" srcOrd="1" destOrd="0" parTransId="{42322A8A-8A05-4073-80DF-6BD0C065E823}" sibTransId="{F7022E60-9E78-4FE1-A1E6-019191144B04}"/>
    <dgm:cxn modelId="{C4E72B37-0AB4-4E2E-937C-61CBE74ABDD0}" srcId="{F376E75A-2FDB-43E5-AA1B-E42D5ED06A27}" destId="{C230FEF2-493C-422F-9CC6-0287F69BD5EF}" srcOrd="2" destOrd="0" parTransId="{930ADB5E-F433-479A-9954-D38E84B4E51E}" sibTransId="{55D844C7-739F-4150-AB03-6802A2982871}"/>
    <dgm:cxn modelId="{2AAD1852-C963-45D0-A19E-48EFFD561FFD}" type="presOf" srcId="{E411243B-2DA9-423D-8DCF-4D96602E0426}" destId="{4DEEF5A1-A586-4AF5-99ED-E4E5C79FA5C8}" srcOrd="0" destOrd="0" presId="urn:microsoft.com/office/officeart/2005/8/layout/orgChart1"/>
    <dgm:cxn modelId="{2F5FC1F3-3142-4AD3-A746-851C9473E958}" type="presParOf" srcId="{EC912C00-5264-4D97-AB75-EB5B161AA30F}" destId="{A87AC183-2CDF-4E5D-B7BB-DAC334D4BB06}" srcOrd="0" destOrd="0" presId="urn:microsoft.com/office/officeart/2005/8/layout/orgChart1"/>
    <dgm:cxn modelId="{4B85A095-97BD-4F29-9EEE-A0D585F9FC98}" type="presParOf" srcId="{A87AC183-2CDF-4E5D-B7BB-DAC334D4BB06}" destId="{C068EA73-E0AC-419A-8753-2E64D9F50944}" srcOrd="0" destOrd="0" presId="urn:microsoft.com/office/officeart/2005/8/layout/orgChart1"/>
    <dgm:cxn modelId="{E235F31B-9D66-4578-9210-F1CCAEC2E091}" type="presParOf" srcId="{C068EA73-E0AC-419A-8753-2E64D9F50944}" destId="{214CF048-1C8B-40EE-8439-20A9BA051FA4}" srcOrd="0" destOrd="0" presId="urn:microsoft.com/office/officeart/2005/8/layout/orgChart1"/>
    <dgm:cxn modelId="{0F132C74-2628-4FCB-B9FA-59CE6ABAEA08}" type="presParOf" srcId="{C068EA73-E0AC-419A-8753-2E64D9F50944}" destId="{EDC81F33-601B-4BAD-B4ED-E888EA7EE4F4}" srcOrd="1" destOrd="0" presId="urn:microsoft.com/office/officeart/2005/8/layout/orgChart1"/>
    <dgm:cxn modelId="{6D1D9B39-0E74-4447-8930-DB2D889EA29B}" type="presParOf" srcId="{A87AC183-2CDF-4E5D-B7BB-DAC334D4BB06}" destId="{36BEA0DE-7C21-4963-A153-C37FB31934DE}" srcOrd="1" destOrd="0" presId="urn:microsoft.com/office/officeart/2005/8/layout/orgChart1"/>
    <dgm:cxn modelId="{BBFBCD3E-9299-46DE-9EE4-99E5D29BDC1F}" type="presParOf" srcId="{36BEA0DE-7C21-4963-A153-C37FB31934DE}" destId="{4DEEF5A1-A586-4AF5-99ED-E4E5C79FA5C8}" srcOrd="0" destOrd="0" presId="urn:microsoft.com/office/officeart/2005/8/layout/orgChart1"/>
    <dgm:cxn modelId="{EB0A5882-9EFF-47D4-BB53-15AB25FAF291}" type="presParOf" srcId="{36BEA0DE-7C21-4963-A153-C37FB31934DE}" destId="{E115FB35-E844-41C5-B9E8-A5AE89DC6F9C}" srcOrd="1" destOrd="0" presId="urn:microsoft.com/office/officeart/2005/8/layout/orgChart1"/>
    <dgm:cxn modelId="{4DE4F937-6299-4902-A568-FEB1BE4D7FA3}" type="presParOf" srcId="{E115FB35-E844-41C5-B9E8-A5AE89DC6F9C}" destId="{3D65F502-CAF5-4865-8586-35C48851959A}" srcOrd="0" destOrd="0" presId="urn:microsoft.com/office/officeart/2005/8/layout/orgChart1"/>
    <dgm:cxn modelId="{2E3B3681-5727-49D3-AE42-781CD5D8F6CE}" type="presParOf" srcId="{3D65F502-CAF5-4865-8586-35C48851959A}" destId="{66AB21AB-1FA4-44B8-A374-3732E33FE559}" srcOrd="0" destOrd="0" presId="urn:microsoft.com/office/officeart/2005/8/layout/orgChart1"/>
    <dgm:cxn modelId="{621264DA-B03B-46D4-8DF9-67646F6F4500}" type="presParOf" srcId="{3D65F502-CAF5-4865-8586-35C48851959A}" destId="{05416E1B-B299-4253-AF62-2323988419EB}" srcOrd="1" destOrd="0" presId="urn:microsoft.com/office/officeart/2005/8/layout/orgChart1"/>
    <dgm:cxn modelId="{0DCB2450-F691-431C-9EED-18D66AD2D663}" type="presParOf" srcId="{E115FB35-E844-41C5-B9E8-A5AE89DC6F9C}" destId="{CE5DFEC9-A3CF-4B02-A1FC-89E3B9B3FE0B}" srcOrd="1" destOrd="0" presId="urn:microsoft.com/office/officeart/2005/8/layout/orgChart1"/>
    <dgm:cxn modelId="{A0FF6C9A-1E9D-4F0D-ABE8-CFC609CBBC15}" type="presParOf" srcId="{E115FB35-E844-41C5-B9E8-A5AE89DC6F9C}" destId="{726C4A5C-7CA8-474A-8DCF-DDDA25FA1349}" srcOrd="2" destOrd="0" presId="urn:microsoft.com/office/officeart/2005/8/layout/orgChart1"/>
    <dgm:cxn modelId="{9761A7F7-45F1-4F4F-B9A4-CB2A8BEA6E20}" type="presParOf" srcId="{36BEA0DE-7C21-4963-A153-C37FB31934DE}" destId="{B329EE68-7C4B-48B1-8DB7-2BC5F21FEDE0}" srcOrd="2" destOrd="0" presId="urn:microsoft.com/office/officeart/2005/8/layout/orgChart1"/>
    <dgm:cxn modelId="{BFF06475-E0E9-4BA4-BDA1-300448119031}" type="presParOf" srcId="{36BEA0DE-7C21-4963-A153-C37FB31934DE}" destId="{A4C55E14-6185-438F-803A-C3FA4FB6A95D}" srcOrd="3" destOrd="0" presId="urn:microsoft.com/office/officeart/2005/8/layout/orgChart1"/>
    <dgm:cxn modelId="{D4AC4B5C-1B4F-4779-BACB-DE283EAF27D7}" type="presParOf" srcId="{A4C55E14-6185-438F-803A-C3FA4FB6A95D}" destId="{9BE2E8DD-A2E7-44D5-842A-EDA81BD48CD5}" srcOrd="0" destOrd="0" presId="urn:microsoft.com/office/officeart/2005/8/layout/orgChart1"/>
    <dgm:cxn modelId="{32CFA858-4BFE-4CB7-B68F-37C4DDC5FA74}" type="presParOf" srcId="{9BE2E8DD-A2E7-44D5-842A-EDA81BD48CD5}" destId="{CD907D6A-1673-4B48-956E-44057EA698BC}" srcOrd="0" destOrd="0" presId="urn:microsoft.com/office/officeart/2005/8/layout/orgChart1"/>
    <dgm:cxn modelId="{C7B4AB78-4B6D-4713-B5C1-A84AD5370C1C}" type="presParOf" srcId="{9BE2E8DD-A2E7-44D5-842A-EDA81BD48CD5}" destId="{CE578A70-BDA0-4550-8FCC-F318A804D1ED}" srcOrd="1" destOrd="0" presId="urn:microsoft.com/office/officeart/2005/8/layout/orgChart1"/>
    <dgm:cxn modelId="{7FF0D557-C431-4FE0-B9E3-B2998D01FE90}" type="presParOf" srcId="{A4C55E14-6185-438F-803A-C3FA4FB6A95D}" destId="{72248266-4378-499E-B8E7-151B89C09B8F}" srcOrd="1" destOrd="0" presId="urn:microsoft.com/office/officeart/2005/8/layout/orgChart1"/>
    <dgm:cxn modelId="{516AF339-39CE-417A-B0DE-701A9C1090BC}" type="presParOf" srcId="{A4C55E14-6185-438F-803A-C3FA4FB6A95D}" destId="{1635CC30-7AA9-42CB-BF7D-3C38ABCB1227}" srcOrd="2" destOrd="0" presId="urn:microsoft.com/office/officeart/2005/8/layout/orgChart1"/>
    <dgm:cxn modelId="{7331D13A-83E6-4F5C-9E37-50EDB5D43A2C}" type="presParOf" srcId="{36BEA0DE-7C21-4963-A153-C37FB31934DE}" destId="{49353935-B2A6-4886-90D2-1B3F96539883}" srcOrd="4" destOrd="0" presId="urn:microsoft.com/office/officeart/2005/8/layout/orgChart1"/>
    <dgm:cxn modelId="{A9251CDB-1726-4840-82CF-031916497E49}" type="presParOf" srcId="{36BEA0DE-7C21-4963-A153-C37FB31934DE}" destId="{D48EE64B-C838-4691-968E-2CE3394CF6FA}" srcOrd="5" destOrd="0" presId="urn:microsoft.com/office/officeart/2005/8/layout/orgChart1"/>
    <dgm:cxn modelId="{646205D0-5DEF-4F69-A45A-6BB4B4B218D3}" type="presParOf" srcId="{D48EE64B-C838-4691-968E-2CE3394CF6FA}" destId="{42850DA8-FEFD-490B-95F5-59A8958167DC}" srcOrd="0" destOrd="0" presId="urn:microsoft.com/office/officeart/2005/8/layout/orgChart1"/>
    <dgm:cxn modelId="{80E6F9EC-E3B8-4616-85F9-CA11524D87B8}" type="presParOf" srcId="{42850DA8-FEFD-490B-95F5-59A8958167DC}" destId="{65370318-934D-4BCA-8F76-318DA38B5D2C}" srcOrd="0" destOrd="0" presId="urn:microsoft.com/office/officeart/2005/8/layout/orgChart1"/>
    <dgm:cxn modelId="{6BCA53E0-848B-4B94-BBFE-B638B7D5D097}" type="presParOf" srcId="{42850DA8-FEFD-490B-95F5-59A8958167DC}" destId="{4EB03ADF-9873-4A90-85AD-648C6A06DF82}" srcOrd="1" destOrd="0" presId="urn:microsoft.com/office/officeart/2005/8/layout/orgChart1"/>
    <dgm:cxn modelId="{C2209C2E-940C-4123-910B-4E2876107C80}" type="presParOf" srcId="{D48EE64B-C838-4691-968E-2CE3394CF6FA}" destId="{E5B3B69D-2B1C-4CA1-B685-78D8C016BBAE}" srcOrd="1" destOrd="0" presId="urn:microsoft.com/office/officeart/2005/8/layout/orgChart1"/>
    <dgm:cxn modelId="{BC68A363-23C5-4948-A898-FF45DBE29026}" type="presParOf" srcId="{D48EE64B-C838-4691-968E-2CE3394CF6FA}" destId="{F548AB77-245E-472D-8C5B-68704BFE10E8}" srcOrd="2" destOrd="0" presId="urn:microsoft.com/office/officeart/2005/8/layout/orgChart1"/>
    <dgm:cxn modelId="{99916B7D-573A-4A96-9EA5-2217CF00DE63}" type="presParOf" srcId="{A87AC183-2CDF-4E5D-B7BB-DAC334D4BB06}" destId="{CF9877FC-FCEE-4A55-8553-1D4F685354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E9106-7E3B-4E0E-82FE-E42B5E61309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88F0D1BA-1550-41F9-9ACB-C87189A1C646}">
      <dgm:prSet phldrT="[Texto]"/>
      <dgm:spPr/>
      <dgm:t>
        <a:bodyPr/>
        <a:lstStyle/>
        <a:p>
          <a:r>
            <a:rPr lang="es-ES" dirty="0" smtClean="0">
              <a:latin typeface="Yu Gothic UI Semibold" panose="020B0700000000000000" pitchFamily="34" charset="-128"/>
              <a:ea typeface="Yu Gothic UI Semibold" panose="020B0700000000000000" pitchFamily="34" charset="-128"/>
            </a:rPr>
            <a:t>TRADUCCIÓN</a:t>
          </a:r>
          <a:endParaRPr lang="es-ES" dirty="0">
            <a:latin typeface="Yu Gothic UI Semibold" panose="020B0700000000000000" pitchFamily="34" charset="-128"/>
            <a:ea typeface="Yu Gothic UI Semibold" panose="020B0700000000000000" pitchFamily="34" charset="-128"/>
          </a:endParaRPr>
        </a:p>
      </dgm:t>
    </dgm:pt>
    <dgm:pt modelId="{15939F06-627E-4060-88F9-C6D332343699}" type="parTrans" cxnId="{C102CD13-5EE5-4799-A5B6-15B9DD372E6B}">
      <dgm:prSet/>
      <dgm:spPr/>
      <dgm:t>
        <a:bodyPr/>
        <a:lstStyle/>
        <a:p>
          <a:endParaRPr lang="es-ES"/>
        </a:p>
      </dgm:t>
    </dgm:pt>
    <dgm:pt modelId="{96ED6153-9D1E-4DD4-94E3-298A1784D2A2}" type="sibTrans" cxnId="{C102CD13-5EE5-4799-A5B6-15B9DD372E6B}">
      <dgm:prSet/>
      <dgm:spPr/>
      <dgm:t>
        <a:bodyPr/>
        <a:lstStyle/>
        <a:p>
          <a:endParaRPr lang="es-ES"/>
        </a:p>
      </dgm:t>
    </dgm:pt>
    <dgm:pt modelId="{439F147C-983E-40D3-95E6-FB4D12FE1CD6}">
      <dgm:prSet phldrT="[Texto]"/>
      <dgm:spPr/>
      <dgm:t>
        <a:bodyPr/>
        <a:lstStyle/>
        <a:p>
          <a:r>
            <a:rPr lang="es-ES" dirty="0" smtClean="0">
              <a:latin typeface="Yu Gothic UI Semibold" panose="020B0700000000000000" pitchFamily="34" charset="-128"/>
              <a:ea typeface="Yu Gothic UI Semibold" panose="020B0700000000000000" pitchFamily="34" charset="-128"/>
            </a:rPr>
            <a:t>INTERPRETACIÓN</a:t>
          </a:r>
          <a:endParaRPr lang="es-ES" dirty="0">
            <a:latin typeface="Yu Gothic UI Semibold" panose="020B0700000000000000" pitchFamily="34" charset="-128"/>
            <a:ea typeface="Yu Gothic UI Semibold" panose="020B0700000000000000" pitchFamily="34" charset="-128"/>
          </a:endParaRPr>
        </a:p>
      </dgm:t>
    </dgm:pt>
    <dgm:pt modelId="{D065739B-720B-4DB4-B324-9694B17ECAC7}" type="parTrans" cxnId="{4EF6D371-02F3-43D6-9A25-1DDA739EA933}">
      <dgm:prSet/>
      <dgm:spPr/>
      <dgm:t>
        <a:bodyPr/>
        <a:lstStyle/>
        <a:p>
          <a:endParaRPr lang="es-ES"/>
        </a:p>
      </dgm:t>
    </dgm:pt>
    <dgm:pt modelId="{1BB2DACE-1BBC-4F15-A4FF-5857F0F66B8D}" type="sibTrans" cxnId="{4EF6D371-02F3-43D6-9A25-1DDA739EA933}">
      <dgm:prSet/>
      <dgm:spPr/>
      <dgm:t>
        <a:bodyPr/>
        <a:lstStyle/>
        <a:p>
          <a:endParaRPr lang="es-ES"/>
        </a:p>
      </dgm:t>
    </dgm:pt>
    <dgm:pt modelId="{789DCADA-0F46-459A-A704-9AA1C0B1B1E1}">
      <dgm:prSet phldrT="[Texto]" custT="1"/>
      <dgm:spPr/>
      <dgm:t>
        <a:bodyPr/>
        <a:lstStyle/>
        <a:p>
          <a:r>
            <a:rPr lang="es-ES" sz="1600" dirty="0" smtClean="0">
              <a:latin typeface="Yu Gothic UI Semibold" panose="020B0700000000000000" pitchFamily="34" charset="-128"/>
              <a:ea typeface="Yu Gothic UI Semibold" panose="020B0700000000000000" pitchFamily="34" charset="-128"/>
            </a:rPr>
            <a:t>EXTRAPOLACIÓN</a:t>
          </a:r>
          <a:endParaRPr lang="es-ES" sz="1600" dirty="0">
            <a:latin typeface="Yu Gothic UI Semibold" panose="020B0700000000000000" pitchFamily="34" charset="-128"/>
            <a:ea typeface="Yu Gothic UI Semibold" panose="020B0700000000000000" pitchFamily="34" charset="-128"/>
          </a:endParaRPr>
        </a:p>
      </dgm:t>
    </dgm:pt>
    <dgm:pt modelId="{8A8D5345-5AD9-46E1-AEF6-FD1AF9DC1026}" type="parTrans" cxnId="{72DD173E-1C8C-4144-BEC9-E0566A68BAA1}">
      <dgm:prSet/>
      <dgm:spPr/>
      <dgm:t>
        <a:bodyPr/>
        <a:lstStyle/>
        <a:p>
          <a:endParaRPr lang="es-ES"/>
        </a:p>
      </dgm:t>
    </dgm:pt>
    <dgm:pt modelId="{142C90F6-D714-4EB5-AA1E-5D50008B5D5F}" type="sibTrans" cxnId="{72DD173E-1C8C-4144-BEC9-E0566A68BAA1}">
      <dgm:prSet/>
      <dgm:spPr/>
      <dgm:t>
        <a:bodyPr/>
        <a:lstStyle/>
        <a:p>
          <a:endParaRPr lang="es-ES"/>
        </a:p>
      </dgm:t>
    </dgm:pt>
    <dgm:pt modelId="{61D2520E-B84E-4165-B49B-BBB272EA7999}" type="pres">
      <dgm:prSet presAssocID="{4A6E9106-7E3B-4E0E-82FE-E42B5E613098}" presName="Name0" presStyleCnt="0">
        <dgm:presLayoutVars>
          <dgm:chMax val="7"/>
          <dgm:chPref val="7"/>
          <dgm:dir/>
          <dgm:animLvl val="lvl"/>
        </dgm:presLayoutVars>
      </dgm:prSet>
      <dgm:spPr/>
      <dgm:t>
        <a:bodyPr/>
        <a:lstStyle/>
        <a:p>
          <a:endParaRPr lang="es-ES"/>
        </a:p>
      </dgm:t>
    </dgm:pt>
    <dgm:pt modelId="{9EA28CBD-E323-45BC-9270-97FA5FC403A9}" type="pres">
      <dgm:prSet presAssocID="{88F0D1BA-1550-41F9-9ACB-C87189A1C646}" presName="Accent1" presStyleCnt="0"/>
      <dgm:spPr/>
    </dgm:pt>
    <dgm:pt modelId="{7CA8602B-D27A-4DC5-B974-3F038A9141A8}" type="pres">
      <dgm:prSet presAssocID="{88F0D1BA-1550-41F9-9ACB-C87189A1C646}" presName="Accent" presStyleLbl="node1" presStyleIdx="0" presStyleCnt="3"/>
      <dgm:spPr>
        <a:solidFill>
          <a:srgbClr val="0070C0"/>
        </a:solidFill>
      </dgm:spPr>
    </dgm:pt>
    <dgm:pt modelId="{6AEB6D63-0D64-44E5-A400-9FC229BF5EA1}" type="pres">
      <dgm:prSet presAssocID="{88F0D1BA-1550-41F9-9ACB-C87189A1C646}" presName="Parent1" presStyleLbl="revTx" presStyleIdx="0" presStyleCnt="3">
        <dgm:presLayoutVars>
          <dgm:chMax val="1"/>
          <dgm:chPref val="1"/>
          <dgm:bulletEnabled val="1"/>
        </dgm:presLayoutVars>
      </dgm:prSet>
      <dgm:spPr/>
      <dgm:t>
        <a:bodyPr/>
        <a:lstStyle/>
        <a:p>
          <a:endParaRPr lang="es-ES"/>
        </a:p>
      </dgm:t>
    </dgm:pt>
    <dgm:pt modelId="{624CE928-54ED-4339-BC77-9DC5E7CFF047}" type="pres">
      <dgm:prSet presAssocID="{439F147C-983E-40D3-95E6-FB4D12FE1CD6}" presName="Accent2" presStyleCnt="0"/>
      <dgm:spPr/>
    </dgm:pt>
    <dgm:pt modelId="{1B77C579-7EDA-42BE-A521-C3125B3D3354}" type="pres">
      <dgm:prSet presAssocID="{439F147C-983E-40D3-95E6-FB4D12FE1CD6}" presName="Accent" presStyleLbl="node1" presStyleIdx="1" presStyleCnt="3" custScaleX="98377" custLinFactNeighborX="5564" custLinFactNeighborY="-1391"/>
      <dgm:spPr>
        <a:solidFill>
          <a:srgbClr val="92D050"/>
        </a:solidFill>
      </dgm:spPr>
    </dgm:pt>
    <dgm:pt modelId="{4E00CE9B-E0C4-4E90-AD39-E6CB721C2DED}" type="pres">
      <dgm:prSet presAssocID="{439F147C-983E-40D3-95E6-FB4D12FE1CD6}" presName="Parent2" presStyleLbl="revTx" presStyleIdx="1" presStyleCnt="3" custScaleX="147858" custLinFactNeighborX="22923" custLinFactNeighborY="1501">
        <dgm:presLayoutVars>
          <dgm:chMax val="1"/>
          <dgm:chPref val="1"/>
          <dgm:bulletEnabled val="1"/>
        </dgm:presLayoutVars>
      </dgm:prSet>
      <dgm:spPr/>
      <dgm:t>
        <a:bodyPr/>
        <a:lstStyle/>
        <a:p>
          <a:endParaRPr lang="es-ES"/>
        </a:p>
      </dgm:t>
    </dgm:pt>
    <dgm:pt modelId="{C5E67E7B-A8BD-493E-82C6-B187A152AB18}" type="pres">
      <dgm:prSet presAssocID="{789DCADA-0F46-459A-A704-9AA1C0B1B1E1}" presName="Accent3" presStyleCnt="0"/>
      <dgm:spPr/>
    </dgm:pt>
    <dgm:pt modelId="{CBC6A281-9554-4BBD-AE8A-89C7DFC9B8BD}" type="pres">
      <dgm:prSet presAssocID="{789DCADA-0F46-459A-A704-9AA1C0B1B1E1}" presName="Accent" presStyleLbl="node1" presStyleIdx="2" presStyleCnt="3"/>
      <dgm:spPr>
        <a:solidFill>
          <a:srgbClr val="FFC000"/>
        </a:solidFill>
      </dgm:spPr>
    </dgm:pt>
    <dgm:pt modelId="{DB6F3AFF-74C2-43A2-9237-3A5BE0FF7F27}" type="pres">
      <dgm:prSet presAssocID="{789DCADA-0F46-459A-A704-9AA1C0B1B1E1}" presName="Parent3" presStyleLbl="revTx" presStyleIdx="2" presStyleCnt="3" custScaleX="130330">
        <dgm:presLayoutVars>
          <dgm:chMax val="1"/>
          <dgm:chPref val="1"/>
          <dgm:bulletEnabled val="1"/>
        </dgm:presLayoutVars>
      </dgm:prSet>
      <dgm:spPr/>
      <dgm:t>
        <a:bodyPr/>
        <a:lstStyle/>
        <a:p>
          <a:endParaRPr lang="es-ES"/>
        </a:p>
      </dgm:t>
    </dgm:pt>
  </dgm:ptLst>
  <dgm:cxnLst>
    <dgm:cxn modelId="{212F02EA-85B2-4890-9E2C-F1885C74AA75}" type="presOf" srcId="{4A6E9106-7E3B-4E0E-82FE-E42B5E613098}" destId="{61D2520E-B84E-4165-B49B-BBB272EA7999}" srcOrd="0" destOrd="0" presId="urn:microsoft.com/office/officeart/2009/layout/CircleArrowProcess"/>
    <dgm:cxn modelId="{C102CD13-5EE5-4799-A5B6-15B9DD372E6B}" srcId="{4A6E9106-7E3B-4E0E-82FE-E42B5E613098}" destId="{88F0D1BA-1550-41F9-9ACB-C87189A1C646}" srcOrd="0" destOrd="0" parTransId="{15939F06-627E-4060-88F9-C6D332343699}" sibTransId="{96ED6153-9D1E-4DD4-94E3-298A1784D2A2}"/>
    <dgm:cxn modelId="{BD861312-5331-4C9F-B00A-51F674CCB279}" type="presOf" srcId="{789DCADA-0F46-459A-A704-9AA1C0B1B1E1}" destId="{DB6F3AFF-74C2-43A2-9237-3A5BE0FF7F27}" srcOrd="0" destOrd="0" presId="urn:microsoft.com/office/officeart/2009/layout/CircleArrowProcess"/>
    <dgm:cxn modelId="{72DD173E-1C8C-4144-BEC9-E0566A68BAA1}" srcId="{4A6E9106-7E3B-4E0E-82FE-E42B5E613098}" destId="{789DCADA-0F46-459A-A704-9AA1C0B1B1E1}" srcOrd="2" destOrd="0" parTransId="{8A8D5345-5AD9-46E1-AEF6-FD1AF9DC1026}" sibTransId="{142C90F6-D714-4EB5-AA1E-5D50008B5D5F}"/>
    <dgm:cxn modelId="{028DA63C-9CA4-4D20-B7D6-4515BAB49583}" type="presOf" srcId="{88F0D1BA-1550-41F9-9ACB-C87189A1C646}" destId="{6AEB6D63-0D64-44E5-A400-9FC229BF5EA1}" srcOrd="0" destOrd="0" presId="urn:microsoft.com/office/officeart/2009/layout/CircleArrowProcess"/>
    <dgm:cxn modelId="{4EF6D371-02F3-43D6-9A25-1DDA739EA933}" srcId="{4A6E9106-7E3B-4E0E-82FE-E42B5E613098}" destId="{439F147C-983E-40D3-95E6-FB4D12FE1CD6}" srcOrd="1" destOrd="0" parTransId="{D065739B-720B-4DB4-B324-9694B17ECAC7}" sibTransId="{1BB2DACE-1BBC-4F15-A4FF-5857F0F66B8D}"/>
    <dgm:cxn modelId="{DB9B7E81-06A3-48C0-B11A-BF84B39657F6}" type="presOf" srcId="{439F147C-983E-40D3-95E6-FB4D12FE1CD6}" destId="{4E00CE9B-E0C4-4E90-AD39-E6CB721C2DED}" srcOrd="0" destOrd="0" presId="urn:microsoft.com/office/officeart/2009/layout/CircleArrowProcess"/>
    <dgm:cxn modelId="{DAA1BFD8-07EA-4C1F-9142-4753021F6DC9}" type="presParOf" srcId="{61D2520E-B84E-4165-B49B-BBB272EA7999}" destId="{9EA28CBD-E323-45BC-9270-97FA5FC403A9}" srcOrd="0" destOrd="0" presId="urn:microsoft.com/office/officeart/2009/layout/CircleArrowProcess"/>
    <dgm:cxn modelId="{DB27D1BF-5051-4A5C-AB83-A4CD3F64E04B}" type="presParOf" srcId="{9EA28CBD-E323-45BC-9270-97FA5FC403A9}" destId="{7CA8602B-D27A-4DC5-B974-3F038A9141A8}" srcOrd="0" destOrd="0" presId="urn:microsoft.com/office/officeart/2009/layout/CircleArrowProcess"/>
    <dgm:cxn modelId="{E58434D4-70B4-4172-AABE-0C56302E5622}" type="presParOf" srcId="{61D2520E-B84E-4165-B49B-BBB272EA7999}" destId="{6AEB6D63-0D64-44E5-A400-9FC229BF5EA1}" srcOrd="1" destOrd="0" presId="urn:microsoft.com/office/officeart/2009/layout/CircleArrowProcess"/>
    <dgm:cxn modelId="{D3546E27-E266-45FB-80E8-D0C036B522CB}" type="presParOf" srcId="{61D2520E-B84E-4165-B49B-BBB272EA7999}" destId="{624CE928-54ED-4339-BC77-9DC5E7CFF047}" srcOrd="2" destOrd="0" presId="urn:microsoft.com/office/officeart/2009/layout/CircleArrowProcess"/>
    <dgm:cxn modelId="{B4381E15-FFBD-4147-92DE-E3F77D54629D}" type="presParOf" srcId="{624CE928-54ED-4339-BC77-9DC5E7CFF047}" destId="{1B77C579-7EDA-42BE-A521-C3125B3D3354}" srcOrd="0" destOrd="0" presId="urn:microsoft.com/office/officeart/2009/layout/CircleArrowProcess"/>
    <dgm:cxn modelId="{286A572A-475F-4D04-94A5-1C7274734DB9}" type="presParOf" srcId="{61D2520E-B84E-4165-B49B-BBB272EA7999}" destId="{4E00CE9B-E0C4-4E90-AD39-E6CB721C2DED}" srcOrd="3" destOrd="0" presId="urn:microsoft.com/office/officeart/2009/layout/CircleArrowProcess"/>
    <dgm:cxn modelId="{0B011D61-BE05-4DEE-AE9F-A9B2EED9C143}" type="presParOf" srcId="{61D2520E-B84E-4165-B49B-BBB272EA7999}" destId="{C5E67E7B-A8BD-493E-82C6-B187A152AB18}" srcOrd="4" destOrd="0" presId="urn:microsoft.com/office/officeart/2009/layout/CircleArrowProcess"/>
    <dgm:cxn modelId="{8476BB12-D6CA-4098-A250-A33EECF7294C}" type="presParOf" srcId="{C5E67E7B-A8BD-493E-82C6-B187A152AB18}" destId="{CBC6A281-9554-4BBD-AE8A-89C7DFC9B8BD}" srcOrd="0" destOrd="0" presId="urn:microsoft.com/office/officeart/2009/layout/CircleArrowProcess"/>
    <dgm:cxn modelId="{BAA43748-B875-4BFD-A4F8-911B9C5C043C}" type="presParOf" srcId="{61D2520E-B84E-4165-B49B-BBB272EA7999}" destId="{DB6F3AFF-74C2-43A2-9237-3A5BE0FF7F2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53935-B2A6-4886-90D2-1B3F96539883}">
      <dsp:nvSpPr>
        <dsp:cNvPr id="0" name=""/>
        <dsp:cNvSpPr/>
      </dsp:nvSpPr>
      <dsp:spPr>
        <a:xfrm>
          <a:off x="5715158" y="1714329"/>
          <a:ext cx="3890569" cy="1292669"/>
        </a:xfrm>
        <a:custGeom>
          <a:avLst/>
          <a:gdLst/>
          <a:ahLst/>
          <a:cxnLst/>
          <a:rect l="0" t="0" r="0" b="0"/>
          <a:pathLst>
            <a:path>
              <a:moveTo>
                <a:pt x="0" y="0"/>
              </a:moveTo>
              <a:lnTo>
                <a:pt x="0" y="915273"/>
              </a:lnTo>
              <a:lnTo>
                <a:pt x="3890569" y="915273"/>
              </a:lnTo>
              <a:lnTo>
                <a:pt x="3890569" y="1292669"/>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B329EE68-7C4B-48B1-8DB7-2BC5F21FEDE0}">
      <dsp:nvSpPr>
        <dsp:cNvPr id="0" name=""/>
        <dsp:cNvSpPr/>
      </dsp:nvSpPr>
      <dsp:spPr>
        <a:xfrm>
          <a:off x="5652347" y="1714329"/>
          <a:ext cx="91440" cy="2233965"/>
        </a:xfrm>
        <a:custGeom>
          <a:avLst/>
          <a:gdLst/>
          <a:ahLst/>
          <a:cxnLst/>
          <a:rect l="0" t="0" r="0" b="0"/>
          <a:pathLst>
            <a:path>
              <a:moveTo>
                <a:pt x="62810" y="0"/>
              </a:moveTo>
              <a:lnTo>
                <a:pt x="62810" y="1856570"/>
              </a:lnTo>
              <a:lnTo>
                <a:pt x="45720" y="1856570"/>
              </a:lnTo>
              <a:lnTo>
                <a:pt x="45720" y="2233965"/>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4DEEF5A1-A586-4AF5-99ED-E4E5C79FA5C8}">
      <dsp:nvSpPr>
        <dsp:cNvPr id="0" name=""/>
        <dsp:cNvSpPr/>
      </dsp:nvSpPr>
      <dsp:spPr>
        <a:xfrm>
          <a:off x="1443724" y="1714329"/>
          <a:ext cx="4271433" cy="1292669"/>
        </a:xfrm>
        <a:custGeom>
          <a:avLst/>
          <a:gdLst/>
          <a:ahLst/>
          <a:cxnLst/>
          <a:rect l="0" t="0" r="0" b="0"/>
          <a:pathLst>
            <a:path>
              <a:moveTo>
                <a:pt x="4271433" y="0"/>
              </a:moveTo>
              <a:lnTo>
                <a:pt x="4271433" y="915273"/>
              </a:lnTo>
              <a:lnTo>
                <a:pt x="0" y="915273"/>
              </a:lnTo>
              <a:lnTo>
                <a:pt x="0" y="1292669"/>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214CF048-1C8B-40EE-8439-20A9BA051FA4}">
      <dsp:nvSpPr>
        <dsp:cNvPr id="0" name=""/>
        <dsp:cNvSpPr/>
      </dsp:nvSpPr>
      <dsp:spPr>
        <a:xfrm>
          <a:off x="977173" y="690473"/>
          <a:ext cx="9475969" cy="1023855"/>
        </a:xfrm>
        <a:prstGeom prst="rect">
          <a:avLst/>
        </a:prstGeom>
        <a:solidFill>
          <a:schemeClr val="accent1">
            <a:hueOff val="0"/>
            <a:satOff val="0"/>
            <a:lumOff val="0"/>
            <a:alphaOff val="0"/>
          </a:schemeClr>
        </a:solidFill>
        <a:ln w="762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latin typeface="Yu Gothic UI Semibold" panose="020B0700000000000000" pitchFamily="34" charset="-128"/>
              <a:ea typeface="Yu Gothic UI Semibold" panose="020B0700000000000000" pitchFamily="34" charset="-128"/>
            </a:rPr>
            <a:t>SIGNIFICADOS DEL TEXTO</a:t>
          </a:r>
          <a:endParaRPr lang="es-ES" sz="2800" kern="1200" dirty="0">
            <a:solidFill>
              <a:schemeClr val="tx1"/>
            </a:solidFill>
            <a:latin typeface="Yu Gothic UI Semibold" panose="020B0700000000000000" pitchFamily="34" charset="-128"/>
            <a:ea typeface="Yu Gothic UI Semibold" panose="020B0700000000000000" pitchFamily="34" charset="-128"/>
          </a:endParaRPr>
        </a:p>
      </dsp:txBody>
      <dsp:txXfrm>
        <a:off x="977173" y="690473"/>
        <a:ext cx="9475969" cy="1023855"/>
      </dsp:txXfrm>
    </dsp:sp>
    <dsp:sp modelId="{66AB21AB-1FA4-44B8-A374-3732E33FE559}">
      <dsp:nvSpPr>
        <dsp:cNvPr id="0" name=""/>
        <dsp:cNvSpPr/>
      </dsp:nvSpPr>
      <dsp:spPr>
        <a:xfrm>
          <a:off x="9567" y="3006998"/>
          <a:ext cx="2868313" cy="1771692"/>
        </a:xfrm>
        <a:prstGeom prst="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endParaRPr lang="es-ES" sz="2000" kern="1200" dirty="0" smtClean="0">
            <a:solidFill>
              <a:schemeClr val="tx1"/>
            </a:solidFill>
            <a:latin typeface="Yu Gothic UI Semibold" panose="020B0700000000000000" pitchFamily="34" charset="-128"/>
            <a:ea typeface="Yu Gothic UI Semibold" panose="020B0700000000000000" pitchFamily="34" charset="-128"/>
          </a:endParaRPr>
        </a:p>
        <a:p>
          <a:pPr lvl="0" algn="ctr" defTabSz="889000">
            <a:lnSpc>
              <a:spcPct val="100000"/>
            </a:lnSpc>
            <a:spcBef>
              <a:spcPct val="0"/>
            </a:spcBef>
            <a:spcAft>
              <a:spcPts val="0"/>
            </a:spcAft>
          </a:pPr>
          <a:r>
            <a:rPr lang="es-ES" sz="2000" u="sng" kern="1200" dirty="0" smtClean="0">
              <a:solidFill>
                <a:schemeClr val="tx1"/>
              </a:solidFill>
              <a:latin typeface="Yu Gothic UI Semibold" panose="020B0700000000000000" pitchFamily="34" charset="-128"/>
              <a:ea typeface="Yu Gothic UI Semibold" panose="020B0700000000000000" pitchFamily="34" charset="-128"/>
            </a:rPr>
            <a:t>Explícito o Literal</a:t>
          </a:r>
        </a:p>
        <a:p>
          <a:pPr lvl="0" algn="ctr" defTabSz="889000">
            <a:lnSpc>
              <a:spcPct val="100000"/>
            </a:lnSpc>
            <a:spcBef>
              <a:spcPct val="0"/>
            </a:spcBef>
            <a:spcAft>
              <a:spcPts val="0"/>
            </a:spcAft>
          </a:pPr>
          <a:endParaRPr lang="es-ES" sz="2000" kern="1200" dirty="0" smtClean="0">
            <a:solidFill>
              <a:schemeClr val="tx1"/>
            </a:solidFill>
            <a:latin typeface="Yu Gothic UI Semibold" panose="020B0700000000000000" pitchFamily="34" charset="-128"/>
            <a:ea typeface="Yu Gothic UI Semibold" panose="020B0700000000000000" pitchFamily="34" charset="-128"/>
          </a:endParaRPr>
        </a:p>
        <a:p>
          <a:pPr lvl="0" algn="ctr" defTabSz="889000">
            <a:lnSpc>
              <a:spcPct val="100000"/>
            </a:lnSpc>
            <a:spcBef>
              <a:spcPct val="0"/>
            </a:spcBef>
            <a:spcAft>
              <a:spcPts val="0"/>
            </a:spcAft>
          </a:pPr>
          <a:r>
            <a:rPr lang="es-ES_tradnl" sz="2000" kern="1200" dirty="0" smtClean="0">
              <a:solidFill>
                <a:srgbClr val="000000"/>
              </a:solidFill>
              <a:ea typeface="Times New Roman"/>
              <a:cs typeface="Times New Roman"/>
            </a:rPr>
            <a:t>Lo que dice el propio texto.</a:t>
          </a:r>
          <a:endParaRPr lang="es-ES" sz="2000" kern="1200" dirty="0" smtClean="0">
            <a:solidFill>
              <a:schemeClr val="tx1"/>
            </a:solidFill>
            <a:latin typeface="Yu Gothic UI Semibold" panose="020B0700000000000000" pitchFamily="34" charset="-128"/>
            <a:ea typeface="Yu Gothic UI Semibold" panose="020B0700000000000000" pitchFamily="34" charset="-128"/>
          </a:endParaRPr>
        </a:p>
        <a:p>
          <a:pPr lvl="0" algn="ctr" defTabSz="889000">
            <a:lnSpc>
              <a:spcPct val="100000"/>
            </a:lnSpc>
            <a:spcBef>
              <a:spcPct val="0"/>
            </a:spcBef>
            <a:spcAft>
              <a:spcPts val="0"/>
            </a:spcAft>
          </a:pPr>
          <a:endParaRPr lang="es-ES" sz="2000" kern="1200" dirty="0">
            <a:solidFill>
              <a:schemeClr val="tx1"/>
            </a:solidFill>
            <a:latin typeface="Yu Gothic UI Semibold" panose="020B0700000000000000" pitchFamily="34" charset="-128"/>
            <a:ea typeface="Yu Gothic UI Semibold" panose="020B0700000000000000" pitchFamily="34" charset="-128"/>
          </a:endParaRPr>
        </a:p>
      </dsp:txBody>
      <dsp:txXfrm>
        <a:off x="9567" y="3006998"/>
        <a:ext cx="2868313" cy="1771692"/>
      </dsp:txXfrm>
    </dsp:sp>
    <dsp:sp modelId="{CD907D6A-1673-4B48-956E-44057EA698BC}">
      <dsp:nvSpPr>
        <dsp:cNvPr id="0" name=""/>
        <dsp:cNvSpPr/>
      </dsp:nvSpPr>
      <dsp:spPr>
        <a:xfrm>
          <a:off x="3987495" y="3948295"/>
          <a:ext cx="3421143" cy="1474502"/>
        </a:xfrm>
        <a:prstGeom prst="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s-ES" sz="2000" b="1" u="sng" kern="1200" dirty="0" smtClean="0">
              <a:solidFill>
                <a:schemeClr val="tx1"/>
              </a:solidFill>
              <a:latin typeface="Yu Gothic UI Semibold" panose="020B0700000000000000" pitchFamily="34" charset="-128"/>
              <a:ea typeface="Yu Gothic UI Semibold" panose="020B0700000000000000" pitchFamily="34" charset="-128"/>
            </a:rPr>
            <a:t>Cultural o Complementario</a:t>
          </a:r>
        </a:p>
        <a:p>
          <a:pPr lvl="0" algn="ctr" defTabSz="889000">
            <a:lnSpc>
              <a:spcPct val="90000"/>
            </a:lnSpc>
            <a:spcBef>
              <a:spcPct val="0"/>
            </a:spcBef>
            <a:spcAft>
              <a:spcPts val="0"/>
            </a:spcAft>
          </a:pPr>
          <a:endParaRPr lang="es-ES" sz="2000" b="1" kern="1200" dirty="0" smtClean="0">
            <a:solidFill>
              <a:schemeClr val="tx1"/>
            </a:solidFill>
            <a:latin typeface="Yu Gothic UI Semibold" panose="020B0700000000000000" pitchFamily="34" charset="-128"/>
            <a:ea typeface="Yu Gothic UI Semibold" panose="020B0700000000000000" pitchFamily="34" charset="-128"/>
          </a:endParaRPr>
        </a:p>
        <a:p>
          <a:pPr lvl="0" algn="ctr" defTabSz="889000">
            <a:lnSpc>
              <a:spcPct val="90000"/>
            </a:lnSpc>
            <a:spcBef>
              <a:spcPct val="0"/>
            </a:spcBef>
            <a:spcAft>
              <a:spcPts val="0"/>
            </a:spcAft>
          </a:pPr>
          <a:r>
            <a:rPr lang="es-ES_tradnl" sz="2000" kern="1200" dirty="0" smtClean="0">
              <a:solidFill>
                <a:srgbClr val="000000"/>
              </a:solidFill>
              <a:ea typeface="Times New Roman"/>
              <a:cs typeface="Times New Roman"/>
            </a:rPr>
            <a:t>Lo que el lector con sus</a:t>
          </a:r>
          <a:r>
            <a:rPr lang="es-ES_tradnl" sz="2000" kern="1200" dirty="0" smtClean="0">
              <a:solidFill>
                <a:srgbClr val="000000"/>
              </a:solidFill>
              <a:ea typeface="Calibri"/>
              <a:cs typeface="Times New Roman"/>
            </a:rPr>
            <a:t> </a:t>
          </a:r>
          <a:r>
            <a:rPr lang="es-ES_tradnl" sz="2000" kern="1200" dirty="0" smtClean="0">
              <a:solidFill>
                <a:srgbClr val="000000"/>
              </a:solidFill>
              <a:ea typeface="Times New Roman"/>
              <a:cs typeface="Times New Roman"/>
            </a:rPr>
            <a:t>conocimientos aporta al tema</a:t>
          </a:r>
          <a:endParaRPr lang="es-ES" sz="2000" b="1" kern="1200" dirty="0">
            <a:solidFill>
              <a:schemeClr val="tx1"/>
            </a:solidFill>
            <a:latin typeface="Yu Gothic UI Semibold" panose="020B0700000000000000" pitchFamily="34" charset="-128"/>
            <a:ea typeface="Yu Gothic UI Semibold" panose="020B0700000000000000" pitchFamily="34" charset="-128"/>
          </a:endParaRPr>
        </a:p>
      </dsp:txBody>
      <dsp:txXfrm>
        <a:off x="3987495" y="3948295"/>
        <a:ext cx="3421143" cy="1474502"/>
      </dsp:txXfrm>
    </dsp:sp>
    <dsp:sp modelId="{65370318-934D-4BCA-8F76-318DA38B5D2C}">
      <dsp:nvSpPr>
        <dsp:cNvPr id="0" name=""/>
        <dsp:cNvSpPr/>
      </dsp:nvSpPr>
      <dsp:spPr>
        <a:xfrm>
          <a:off x="7808606" y="3006998"/>
          <a:ext cx="3594242" cy="1404162"/>
        </a:xfrm>
        <a:prstGeom prst="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s-ES" sz="2000" u="sng" kern="1200" dirty="0" smtClean="0">
              <a:solidFill>
                <a:schemeClr val="tx1"/>
              </a:solidFill>
              <a:latin typeface="Yu Gothic UI Semibold" panose="020B0700000000000000" pitchFamily="34" charset="-128"/>
              <a:ea typeface="Yu Gothic UI Semibold" panose="020B0700000000000000" pitchFamily="34" charset="-128"/>
            </a:rPr>
            <a:t>Implícito o Intencional</a:t>
          </a:r>
        </a:p>
        <a:p>
          <a:pPr lvl="0" algn="ctr" defTabSz="889000">
            <a:lnSpc>
              <a:spcPct val="90000"/>
            </a:lnSpc>
            <a:spcBef>
              <a:spcPct val="0"/>
            </a:spcBef>
            <a:spcAft>
              <a:spcPts val="0"/>
            </a:spcAft>
          </a:pPr>
          <a:endParaRPr lang="es-ES" sz="2000" kern="1200" dirty="0" smtClean="0">
            <a:solidFill>
              <a:schemeClr val="tx1"/>
            </a:solidFill>
            <a:latin typeface="Yu Gothic UI Semibold" panose="020B0700000000000000" pitchFamily="34" charset="-128"/>
            <a:ea typeface="Yu Gothic UI Semibold" panose="020B0700000000000000" pitchFamily="34" charset="-128"/>
          </a:endParaRPr>
        </a:p>
        <a:p>
          <a:pPr lvl="0" algn="ctr" defTabSz="889000">
            <a:lnSpc>
              <a:spcPct val="90000"/>
            </a:lnSpc>
            <a:spcBef>
              <a:spcPct val="0"/>
            </a:spcBef>
            <a:spcAft>
              <a:spcPts val="0"/>
            </a:spcAft>
          </a:pPr>
          <a:r>
            <a:rPr lang="es-ES_tradnl" sz="2000" kern="1200" dirty="0" smtClean="0">
              <a:solidFill>
                <a:srgbClr val="000000"/>
              </a:solidFill>
              <a:ea typeface="Times New Roman"/>
              <a:cs typeface="Times New Roman"/>
            </a:rPr>
            <a:t>Lo que aparece entre líneas</a:t>
          </a:r>
          <a:endParaRPr lang="es-ES" sz="2000" kern="1200" dirty="0">
            <a:solidFill>
              <a:schemeClr val="tx1"/>
            </a:solidFill>
            <a:latin typeface="Yu Gothic UI Semibold" panose="020B0700000000000000" pitchFamily="34" charset="-128"/>
            <a:ea typeface="Yu Gothic UI Semibold" panose="020B0700000000000000" pitchFamily="34" charset="-128"/>
          </a:endParaRPr>
        </a:p>
      </dsp:txBody>
      <dsp:txXfrm>
        <a:off x="7808606" y="3006998"/>
        <a:ext cx="3594242" cy="140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8602B-D27A-4DC5-B974-3F038A9141A8}">
      <dsp:nvSpPr>
        <dsp:cNvPr id="0" name=""/>
        <dsp:cNvSpPr/>
      </dsp:nvSpPr>
      <dsp:spPr>
        <a:xfrm>
          <a:off x="1386180" y="199746"/>
          <a:ext cx="2415863" cy="2416230"/>
        </a:xfrm>
        <a:prstGeom prst="circularArrow">
          <a:avLst>
            <a:gd name="adj1" fmla="val 10980"/>
            <a:gd name="adj2" fmla="val 1142322"/>
            <a:gd name="adj3" fmla="val 4500000"/>
            <a:gd name="adj4" fmla="val 10800000"/>
            <a:gd name="adj5" fmla="val 125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B6D63-0D64-44E5-A400-9FC229BF5EA1}">
      <dsp:nvSpPr>
        <dsp:cNvPr id="0" name=""/>
        <dsp:cNvSpPr/>
      </dsp:nvSpPr>
      <dsp:spPr>
        <a:xfrm>
          <a:off x="1920165" y="1072078"/>
          <a:ext cx="1342448" cy="67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latin typeface="Yu Gothic UI Semibold" panose="020B0700000000000000" pitchFamily="34" charset="-128"/>
              <a:ea typeface="Yu Gothic UI Semibold" panose="020B0700000000000000" pitchFamily="34" charset="-128"/>
            </a:rPr>
            <a:t>TRADUCCIÓN</a:t>
          </a:r>
          <a:endParaRPr lang="es-ES" sz="1500" kern="1200" dirty="0">
            <a:latin typeface="Yu Gothic UI Semibold" panose="020B0700000000000000" pitchFamily="34" charset="-128"/>
            <a:ea typeface="Yu Gothic UI Semibold" panose="020B0700000000000000" pitchFamily="34" charset="-128"/>
          </a:endParaRPr>
        </a:p>
      </dsp:txBody>
      <dsp:txXfrm>
        <a:off x="1920165" y="1072078"/>
        <a:ext cx="1342448" cy="671063"/>
      </dsp:txXfrm>
    </dsp:sp>
    <dsp:sp modelId="{1B77C579-7EDA-42BE-A521-C3125B3D3354}">
      <dsp:nvSpPr>
        <dsp:cNvPr id="0" name=""/>
        <dsp:cNvSpPr/>
      </dsp:nvSpPr>
      <dsp:spPr>
        <a:xfrm>
          <a:off x="869206" y="1554440"/>
          <a:ext cx="2376653" cy="2416230"/>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0CE9B-E0C4-4E90-AD39-E6CB721C2DED}">
      <dsp:nvSpPr>
        <dsp:cNvPr id="0" name=""/>
        <dsp:cNvSpPr/>
      </dsp:nvSpPr>
      <dsp:spPr>
        <a:xfrm>
          <a:off x="1238385" y="2478485"/>
          <a:ext cx="1984917" cy="67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latin typeface="Yu Gothic UI Semibold" panose="020B0700000000000000" pitchFamily="34" charset="-128"/>
              <a:ea typeface="Yu Gothic UI Semibold" panose="020B0700000000000000" pitchFamily="34" charset="-128"/>
            </a:rPr>
            <a:t>INTERPRETACIÓN</a:t>
          </a:r>
          <a:endParaRPr lang="es-ES" sz="1500" kern="1200" dirty="0">
            <a:latin typeface="Yu Gothic UI Semibold" panose="020B0700000000000000" pitchFamily="34" charset="-128"/>
            <a:ea typeface="Yu Gothic UI Semibold" panose="020B0700000000000000" pitchFamily="34" charset="-128"/>
          </a:endParaRPr>
        </a:p>
      </dsp:txBody>
      <dsp:txXfrm>
        <a:off x="1238385" y="2478485"/>
        <a:ext cx="1984917" cy="671063"/>
      </dsp:txXfrm>
    </dsp:sp>
    <dsp:sp modelId="{CBC6A281-9554-4BBD-AE8A-89C7DFC9B8BD}">
      <dsp:nvSpPr>
        <dsp:cNvPr id="0" name=""/>
        <dsp:cNvSpPr/>
      </dsp:nvSpPr>
      <dsp:spPr>
        <a:xfrm>
          <a:off x="1558126" y="3142488"/>
          <a:ext cx="2075600" cy="2076432"/>
        </a:xfrm>
        <a:prstGeom prst="blockArc">
          <a:avLst>
            <a:gd name="adj1" fmla="val 13500000"/>
            <a:gd name="adj2" fmla="val 10800000"/>
            <a:gd name="adj3" fmla="val 1274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F3AFF-74C2-43A2-9237-3A5BE0FF7F27}">
      <dsp:nvSpPr>
        <dsp:cNvPr id="0" name=""/>
        <dsp:cNvSpPr/>
      </dsp:nvSpPr>
      <dsp:spPr>
        <a:xfrm>
          <a:off x="1719759" y="3866755"/>
          <a:ext cx="1749613" cy="67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Yu Gothic UI Semibold" panose="020B0700000000000000" pitchFamily="34" charset="-128"/>
              <a:ea typeface="Yu Gothic UI Semibold" panose="020B0700000000000000" pitchFamily="34" charset="-128"/>
            </a:rPr>
            <a:t>EXTRAPOLACIÓN</a:t>
          </a:r>
          <a:endParaRPr lang="es-ES" sz="1600" kern="1200" dirty="0">
            <a:latin typeface="Yu Gothic UI Semibold" panose="020B0700000000000000" pitchFamily="34" charset="-128"/>
            <a:ea typeface="Yu Gothic UI Semibold" panose="020B0700000000000000" pitchFamily="34" charset="-128"/>
          </a:endParaRPr>
        </a:p>
      </dsp:txBody>
      <dsp:txXfrm>
        <a:off x="1719759" y="3866755"/>
        <a:ext cx="1749613" cy="6710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762AB-4BA1-4666-B17D-5FF9B7E7EE4F}" type="datetimeFigureOut">
              <a:rPr lang="es-ES" smtClean="0"/>
              <a:pPr/>
              <a:t>13/05/2021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B9D15-D525-460D-B90E-9AAB4326E77B}" type="slidenum">
              <a:rPr lang="es-ES" smtClean="0"/>
              <a:pPr/>
              <a:t>‹Nº›</a:t>
            </a:fld>
            <a:endParaRPr lang="es-ES"/>
          </a:p>
        </p:txBody>
      </p:sp>
    </p:spTree>
    <p:extLst>
      <p:ext uri="{BB962C8B-B14F-4D97-AF65-F5344CB8AC3E}">
        <p14:creationId xmlns:p14="http://schemas.microsoft.com/office/powerpoint/2010/main" val="412316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B9D15-D525-460D-B90E-9AAB4326E77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55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46109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85420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466095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93D5C8-B793-4126-B694-B0EB8880CE34}"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8EE4CC-37AD-43C3-822B-5F3DF000F83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0393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DB8B92-16A1-491D-BD11-3832FC9AE80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2A4FD-6058-41E5-B236-1FA7B50CC70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8467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C04D-6341-4816-8573-D592E1675DC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88560-715D-45AE-8C41-E68D51B08B3E}"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1792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2B3FE1-74CF-4C16-8BBD-F029C63F212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F6F458-8339-4BB3-B21B-7F8244411AC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7009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ED1CF-6A12-4D66-8E46-66B26233925C}"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07B284-D2AD-48D1-A11E-2DEA3B450915}"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8934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DF936C-A875-4EBD-B327-E31592638C1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5F5B12-25EA-49C5-82A5-647DCAC0C35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289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06FD58-CA42-4532-B57A-FDE0DF9F871E}"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30D2E-386A-49B7-99AD-B7038DC2BD90}"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0918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A3E9DC-7C14-4AAE-B387-5B9B6A998761}"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8F2C35-AAEC-41F7-A24A-26A47590806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145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501272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5EF982-8849-4D45-9F51-3E5FAC0DD3D5}"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7F532-3118-4C93-A18F-6D0BA2B9386F}"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6270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C83F4B-C171-4D9B-9AB6-0B3AD91050A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1A358-810A-427C-B6A3-A1A23464E19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453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E9C95-6715-455E-A7C1-4C11CF4CB7E0}"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FC202-CBE2-4E75-962F-1FEB22564C8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75482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344E578-B560-44C2-AC53-3B87B779F961}"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891E39-A1B2-4063-A4DD-332C5A0F65C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050840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8DCDC89-8F84-455E-A6E8-A7F184BF7D3B}"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643326-7A3A-4215-A678-C69E9280712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959277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30D4725-C421-4DEE-A15E-5EBCACC7A876}"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475CCE8-2FA5-4C1E-9B56-586D14E374E6}"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11685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0593697-25DF-4A6B-9534-DE79DAD4B5F9}"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62DF73-2B4B-4F48-844B-24FB4A65F6ED}"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808414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87FF84A-526B-4EE2-8188-D63F60F42730}"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24F97A-D965-461B-A484-E51421D73E5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710116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AE513B5-C5CC-4DAD-B1F0-69C137564A39}"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7644F0-D1F0-44A9-838C-E4ADEE5FEE4E}"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0454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8AA6188-A1CC-4D6E-9232-F97C680F697A}"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36524C-ED1C-4331-A815-C32867218156}"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73133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335114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6BD3742-AAA5-445B-9FB3-71FF1AC16BBE}"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B77DE2-1453-4069-824E-42BD093B909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366156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95EEA12-8CF4-4B38-94AB-966B3FD7845E}"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93099A-C55D-4165-A401-E519F6DEF470}"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423122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5D73F8E-4EBE-4B7E-B3FD-6E82B40849D4}"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9609FFB-1ADB-48CE-9FBC-BA9660AD44F4}"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25833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1A682EF-355F-4D56-BCD2-1C551588E231}"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18731D-AD95-4823-943B-044024D029E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4160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93456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204620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10796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82855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9029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5806D5-5099-4D64-BD1A-2B1D1AF34553}" type="datetimeFigureOut">
              <a:rPr lang="es-ES" smtClean="0"/>
              <a:pPr/>
              <a:t>13/05/2021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77668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806D5-5099-4D64-BD1A-2B1D1AF34553}" type="datetimeFigureOut">
              <a:rPr lang="es-ES" smtClean="0"/>
              <a:pPr/>
              <a:t>13/05/2021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DE022-8AD0-4F2A-BDA8-50CDB679F536}" type="slidenum">
              <a:rPr lang="es-ES" smtClean="0"/>
              <a:pPr/>
              <a:t>‹Nº›</a:t>
            </a:fld>
            <a:endParaRPr lang="es-ES"/>
          </a:p>
        </p:txBody>
      </p:sp>
    </p:spTree>
    <p:extLst>
      <p:ext uri="{BB962C8B-B14F-4D97-AF65-F5344CB8AC3E}">
        <p14:creationId xmlns:p14="http://schemas.microsoft.com/office/powerpoint/2010/main" val="1424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167A2-38D8-4515-9315-E79DB0ECC9B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879B03-5E52-407C-BB4B-DF6BC142432A}"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384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93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fld id="{3F179ACD-8572-4D6A-99A1-1DDE8B9951DD}"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93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s-ES">
              <a:solidFill>
                <a:srgbClr val="000000"/>
              </a:solidFill>
            </a:endParaRPr>
          </a:p>
        </p:txBody>
      </p:sp>
      <p:sp>
        <p:nvSpPr>
          <p:cNvPr id="593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71DE2262-A9DF-4717-9A9A-BA4AEEFB4EC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491176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tretinajones.files.wordpress.com/2012/07/0-1image005.jpg" TargetMode="Externa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oncepto%20de%20leer%20y%20Comprensi&#243;n.%20Microsoft%20PowerPoint.ppt"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logger.com/rearrange?blogID=7006908930088316351&amp;widgetType=Image&amp;widgetId=Image1&amp;action=editWidget&amp;sectionId=sidebar-right-1"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oncepto%20de%20leer%20y%20Comprensi&#243;n.%20Microsoft%20PowerPoint.ppt"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314" y="1607415"/>
            <a:ext cx="9448214" cy="813044"/>
          </a:xfrm>
          <a:ln w="76200">
            <a:solidFill>
              <a:srgbClr val="137683"/>
            </a:solidFill>
          </a:ln>
        </p:spPr>
        <p:txBody>
          <a:bodyPr>
            <a:normAutofit fontScale="90000"/>
          </a:bodyPr>
          <a:lstStyle/>
          <a:p>
            <a:r>
              <a:rPr lang="es-ES" dirty="0" smtClean="0">
                <a:latin typeface="Arial" panose="020B0604020202020204" pitchFamily="34" charset="0"/>
                <a:cs typeface="Arial" panose="020B0604020202020204" pitchFamily="34" charset="0"/>
              </a:rPr>
              <a:t>Tarea docente evaluativa del tema # 2</a:t>
            </a:r>
            <a:endParaRPr lang="es-ES"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209227385"/>
              </p:ext>
            </p:extLst>
          </p:nvPr>
        </p:nvGraphicFramePr>
        <p:xfrm>
          <a:off x="353978" y="2638513"/>
          <a:ext cx="11551509" cy="1816735"/>
        </p:xfrm>
        <a:graphic>
          <a:graphicData uri="http://schemas.openxmlformats.org/drawingml/2006/table">
            <a:tbl>
              <a:tblPr/>
              <a:tblGrid>
                <a:gridCol w="11551509">
                  <a:extLst>
                    <a:ext uri="{9D8B030D-6E8A-4147-A177-3AD203B41FA5}">
                      <a16:colId xmlns:a16="http://schemas.microsoft.com/office/drawing/2014/main" val="680870643"/>
                    </a:ext>
                  </a:extLst>
                </a:gridCol>
              </a:tblGrid>
              <a:tr h="0">
                <a:tc>
                  <a:txBody>
                    <a:bodyPr/>
                    <a:lstStyle/>
                    <a:p>
                      <a:pPr algn="just">
                        <a:lnSpc>
                          <a:spcPct val="115000"/>
                        </a:lnSpc>
                        <a:spcAft>
                          <a:spcPts val="1000"/>
                        </a:spcAft>
                        <a:tabLst>
                          <a:tab pos="3011805" algn="l"/>
                        </a:tabLs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Elabore el</a:t>
                      </a:r>
                      <a:r>
                        <a:rPr lang="es-E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mapa conceptual del tema seleccionado anteriormente.</a:t>
                      </a:r>
                    </a:p>
                    <a:p>
                      <a:pPr>
                        <a:lnSpc>
                          <a:spcPct val="107000"/>
                        </a:lnSpc>
                        <a:spcAft>
                          <a:spcPts val="800"/>
                        </a:spcAft>
                      </a:pPr>
                      <a:r>
                        <a:rPr lang="es-ES" sz="2400" dirty="0" smtClean="0">
                          <a:effectLst/>
                          <a:latin typeface="Arial" panose="020B0604020202020204" pitchFamily="34" charset="0"/>
                          <a:ea typeface="Calibri" panose="020F0502020204030204" pitchFamily="34" charset="0"/>
                          <a:cs typeface="Times New Roman" panose="02020603050405020304" pitchFamily="18" charset="0"/>
                        </a:rPr>
                        <a:t>Deben tener en cuenta el tipo de mapa, los pasos a seguir, los elementos fundamentales y la utilidad del mismo.  </a:t>
                      </a:r>
                      <a:endParaRPr lang="es-E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011805" algn="l"/>
                        </a:tabLst>
                      </a:pP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561138910"/>
                  </a:ext>
                </a:extLst>
              </a:tr>
            </a:tbl>
          </a:graphicData>
        </a:graphic>
      </p:graphicFrame>
      <p:pic>
        <p:nvPicPr>
          <p:cNvPr id="3" name="Imagen 2"/>
          <p:cNvPicPr>
            <a:picLocks noChangeAspect="1"/>
          </p:cNvPicPr>
          <p:nvPr/>
        </p:nvPicPr>
        <p:blipFill>
          <a:blip r:embed="rId2"/>
          <a:stretch>
            <a:fillRect/>
          </a:stretch>
        </p:blipFill>
        <p:spPr>
          <a:xfrm>
            <a:off x="10341807" y="1380744"/>
            <a:ext cx="1472242" cy="1257769"/>
          </a:xfrm>
          <a:prstGeom prst="rect">
            <a:avLst/>
          </a:prstGeom>
        </p:spPr>
      </p:pic>
      <p:sp>
        <p:nvSpPr>
          <p:cNvPr id="4" name="CuadroTexto 3"/>
          <p:cNvSpPr txBox="1"/>
          <p:nvPr/>
        </p:nvSpPr>
        <p:spPr>
          <a:xfrm>
            <a:off x="353978" y="4455248"/>
            <a:ext cx="10386177" cy="830997"/>
          </a:xfrm>
          <a:prstGeom prst="rect">
            <a:avLst/>
          </a:prstGeom>
          <a:noFill/>
          <a:ln w="57150">
            <a:solidFill>
              <a:schemeClr val="tx1"/>
            </a:solidFill>
          </a:ln>
        </p:spPr>
        <p:txBody>
          <a:bodyPr wrap="none" rtlCol="0">
            <a:spAutoFit/>
          </a:bodyPr>
          <a:lstStyle/>
          <a:p>
            <a:r>
              <a:rPr lang="es-ES" sz="2400" dirty="0" smtClean="0">
                <a:latin typeface="Arial" panose="020B0604020202020204" pitchFamily="34" charset="0"/>
                <a:cs typeface="Arial" panose="020B0604020202020204" pitchFamily="34" charset="0"/>
              </a:rPr>
              <a:t>Para elaborar con éxito el mapa conceptual debes estudiar </a:t>
            </a:r>
          </a:p>
          <a:p>
            <a:r>
              <a:rPr lang="es-ES" sz="2400" dirty="0" smtClean="0">
                <a:latin typeface="Arial" panose="020B0604020202020204" pitchFamily="34" charset="0"/>
                <a:cs typeface="Arial" panose="020B0604020202020204" pitchFamily="34" charset="0"/>
              </a:rPr>
              <a:t>con mucho interés los contenidos del tema y la guía de estudio del tema 2 </a:t>
            </a:r>
            <a:endParaRPr lang="es-ES"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10570301" y="5504688"/>
            <a:ext cx="1243747" cy="1015409"/>
          </a:xfrm>
          <a:prstGeom prst="rect">
            <a:avLst/>
          </a:prstGeom>
        </p:spPr>
      </p:pic>
      <p:pic>
        <p:nvPicPr>
          <p:cNvPr id="8" name="7 Imagen"/>
          <p:cNvPicPr>
            <a:picLocks noChangeAspect="1"/>
          </p:cNvPicPr>
          <p:nvPr/>
        </p:nvPicPr>
        <p:blipFill>
          <a:blip r:embed="rId4"/>
          <a:srcRect/>
          <a:stretch>
            <a:fillRect/>
          </a:stretch>
        </p:blipFill>
        <p:spPr bwMode="auto">
          <a:xfrm>
            <a:off x="535702" y="176319"/>
            <a:ext cx="5781675" cy="1046162"/>
          </a:xfrm>
          <a:prstGeom prst="rect">
            <a:avLst/>
          </a:prstGeom>
          <a:noFill/>
          <a:ln w="9525">
            <a:noFill/>
            <a:miter lim="800000"/>
            <a:headEnd/>
            <a:tailEnd/>
          </a:ln>
        </p:spPr>
      </p:pic>
      <p:pic>
        <p:nvPicPr>
          <p:cNvPr id="9" name="Picture 2" descr="C:\Documents and Settings\Emergencia.AULAIDIOMA\Escritorio\Logo departamento\Dpto Idiomas Logo.png"/>
          <p:cNvPicPr>
            <a:picLocks noChangeAspect="1" noChangeArrowheads="1"/>
          </p:cNvPicPr>
          <p:nvPr/>
        </p:nvPicPr>
        <p:blipFill>
          <a:blip r:embed="rId5" cstate="print"/>
          <a:srcRect/>
          <a:stretch>
            <a:fillRect/>
          </a:stretch>
        </p:blipFill>
        <p:spPr bwMode="auto">
          <a:xfrm>
            <a:off x="7025519" y="182880"/>
            <a:ext cx="3316287" cy="1125415"/>
          </a:xfrm>
          <a:prstGeom prst="rect">
            <a:avLst/>
          </a:prstGeom>
          <a:noFill/>
        </p:spPr>
      </p:pic>
    </p:spTree>
    <p:extLst>
      <p:ext uri="{BB962C8B-B14F-4D97-AF65-F5344CB8AC3E}">
        <p14:creationId xmlns:p14="http://schemas.microsoft.com/office/powerpoint/2010/main" val="1492424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5899" y="1316851"/>
            <a:ext cx="11245362" cy="378565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Camila </a:t>
            </a:r>
            <a:r>
              <a:rPr kumimoji="0" lang="es-ES_tradnl" altLang="es-E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Henríquez Ureña, señala: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alt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"El buen lector aspira a comprender. Para lograrlo deja a un lado, al empezar, sus opiniones y prejuicios y trata de seguir al autor cuya obra lee; no de dictarle lo que debe decir, sino de identificarse con el libro. Si por el contrario, el lector resiste, se enfrenta a él haciendo reservas mentales y en actitud de crítica destructiva al empezar, no sacará provecho alguno de lo que lee. Si abre su mente lo más posible, los matices y los detalles que por ser muy finos le podrían pasar inadvertidos, lo llevará poco a poco a sentir la esencia de un vivir humano que no será igual a ningún otro, y comenzará a darse cuenta de lo que el autor está tratando de decirle".</a:t>
            </a:r>
            <a:r>
              <a:rPr kumimoji="0" lang="es-ES_tradnl" altLang="es-E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s-MX" altLang="es-E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3" name="Imagen 2"/>
          <p:cNvPicPr>
            <a:picLocks noChangeAspect="1"/>
          </p:cNvPicPr>
          <p:nvPr/>
        </p:nvPicPr>
        <p:blipFill>
          <a:blip r:embed="rId2"/>
          <a:stretch>
            <a:fillRect/>
          </a:stretch>
        </p:blipFill>
        <p:spPr>
          <a:xfrm>
            <a:off x="7561385" y="4668716"/>
            <a:ext cx="3975589" cy="2035806"/>
          </a:xfrm>
          <a:prstGeom prst="rect">
            <a:avLst/>
          </a:prstGeom>
        </p:spPr>
      </p:pic>
      <p:pic>
        <p:nvPicPr>
          <p:cNvPr id="4"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468727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06025" y="2307508"/>
            <a:ext cx="71179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DAEDEF">
                    <a:lumMod val="50000"/>
                  </a:srgbClr>
                </a:solidFill>
                <a:effectLst/>
                <a:uLnTx/>
                <a:uFillTx/>
                <a:latin typeface="Segoe Script" panose="020B0504020000000003" pitchFamily="34" charset="0"/>
                <a:ea typeface="+mn-ea"/>
                <a:cs typeface="+mn-cs"/>
              </a:rPr>
              <a:t>"La lectura estimula, enciende, aviva, y es como soplo de aire fresco sobre la hoguera resguardada, que se lleva la ceniza y deja al aire el fuego".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DAEDEF">
                    <a:lumMod val="50000"/>
                  </a:srgbClr>
                </a:solidFill>
                <a:effectLst/>
                <a:uLnTx/>
                <a:uFillTx/>
                <a:latin typeface="Segoe Script" panose="020B0504020000000003" pitchFamily="34" charset="0"/>
                <a:ea typeface="+mn-ea"/>
                <a:cs typeface="+mn-cs"/>
              </a:rPr>
              <a:t> </a:t>
            </a:r>
            <a:r>
              <a:rPr kumimoji="0" lang="es-ES" sz="2800" b="1" i="0" u="none" strike="noStrike" kern="1200" cap="none" spc="0" normalizeH="0" baseline="0" noProof="0" dirty="0" smtClean="0">
                <a:ln>
                  <a:noFill/>
                </a:ln>
                <a:solidFill>
                  <a:srgbClr val="DAEDEF">
                    <a:lumMod val="50000"/>
                  </a:srgbClr>
                </a:solidFill>
                <a:effectLst/>
                <a:uLnTx/>
                <a:uFillTx/>
                <a:latin typeface="Segoe Script" panose="020B0504020000000003" pitchFamily="34" charset="0"/>
                <a:ea typeface="+mn-ea"/>
                <a:cs typeface="+mn-cs"/>
              </a:rPr>
              <a:t>                              José Martí </a:t>
            </a:r>
            <a:endParaRPr kumimoji="0" lang="es-ES" sz="2800" b="1" i="0" u="none" strike="noStrike" kern="1200" cap="none" spc="0" normalizeH="0" baseline="0" noProof="0" dirty="0">
              <a:ln>
                <a:noFill/>
              </a:ln>
              <a:solidFill>
                <a:srgbClr val="DAEDEF">
                  <a:lumMod val="50000"/>
                </a:srgbClr>
              </a:solidFill>
              <a:effectLst/>
              <a:uLnTx/>
              <a:uFillTx/>
              <a:latin typeface="Segoe Script" panose="020B0504020000000003" pitchFamily="34" charset="0"/>
              <a:ea typeface="+mn-ea"/>
              <a:cs typeface="+mn-cs"/>
            </a:endParaRPr>
          </a:p>
        </p:txBody>
      </p:sp>
      <p:pic>
        <p:nvPicPr>
          <p:cNvPr id="3" name="Imagen 2" descr="http://entretinajones.files.wordpress.com/2012/07/0-1image005.jpg?w=245&amp;h=300">
            <a:hlinkClick r:id="rId2"/>
          </p:cNvPr>
          <p:cNvPicPr/>
          <p:nvPr/>
        </p:nvPicPr>
        <p:blipFill>
          <a:blip r:embed="rId3"/>
          <a:srcRect/>
          <a:stretch>
            <a:fillRect/>
          </a:stretch>
        </p:blipFill>
        <p:spPr bwMode="auto">
          <a:xfrm>
            <a:off x="619104" y="1180202"/>
            <a:ext cx="3944469" cy="5559463"/>
          </a:xfrm>
          <a:prstGeom prst="rect">
            <a:avLst/>
          </a:prstGeom>
          <a:noFill/>
          <a:ln w="9525">
            <a:noFill/>
            <a:miter lim="800000"/>
            <a:headEnd/>
            <a:tailEnd/>
          </a:ln>
        </p:spPr>
      </p:pic>
      <p:pic>
        <p:nvPicPr>
          <p:cNvPr id="4"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87805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39094" y="3477207"/>
            <a:ext cx="2364558" cy="461665"/>
          </a:xfrm>
          <a:prstGeom prst="rect">
            <a:avLst/>
          </a:prstGeom>
          <a:ln w="57150">
            <a:solidFill>
              <a:srgbClr val="137683"/>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Tipos de lectura</a:t>
            </a:r>
            <a:endParaRPr kumimoji="0" lang="es-MX"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Rectángulo 2"/>
          <p:cNvSpPr/>
          <p:nvPr/>
        </p:nvSpPr>
        <p:spPr>
          <a:xfrm>
            <a:off x="3688688" y="5950105"/>
            <a:ext cx="3607987" cy="400110"/>
          </a:xfrm>
          <a:prstGeom prst="rect">
            <a:avLst/>
          </a:prstGeom>
          <a:ln w="38100">
            <a:solidFill>
              <a:srgbClr val="13768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Lectura </a:t>
            </a:r>
            <a:r>
              <a:rPr kumimoji="0" lang="es-MX"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creadora</a:t>
            </a:r>
            <a:r>
              <a:rPr kumimoji="0" lang="es-MX" sz="2000" b="0" i="0" u="none" strike="noStrike" kern="1200" cap="none" spc="0" normalizeH="0" baseline="0" noProof="0" dirty="0" smtClean="0">
                <a:ln>
                  <a:noFill/>
                </a:ln>
                <a:solidFill>
                  <a:prstClr val="black"/>
                </a:solidFill>
                <a:effectLst/>
                <a:uLnTx/>
                <a:uFillTx/>
                <a:latin typeface="Calibri"/>
                <a:ea typeface="+mn-ea"/>
                <a:cs typeface="Arial" charset="0"/>
              </a:rPr>
              <a:t>                                                                        </a:t>
            </a:r>
            <a:endPar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Rectángulo 3"/>
          <p:cNvSpPr/>
          <p:nvPr/>
        </p:nvSpPr>
        <p:spPr>
          <a:xfrm>
            <a:off x="467928" y="5040160"/>
            <a:ext cx="2380780" cy="400110"/>
          </a:xfrm>
          <a:prstGeom prst="rect">
            <a:avLst/>
          </a:prstGeom>
          <a:ln w="38100">
            <a:solidFill>
              <a:srgbClr val="137683"/>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Lectura en silencio</a:t>
            </a:r>
            <a:r>
              <a:rPr kumimoji="0" lang="es-MX" sz="2000" b="0" i="0" u="none" strike="noStrike" kern="1200" cap="none" spc="0" normalizeH="0" baseline="0" noProof="0" dirty="0">
                <a:ln>
                  <a:noFill/>
                </a:ln>
                <a:solidFill>
                  <a:prstClr val="black"/>
                </a:solidFill>
                <a:effectLst/>
                <a:uLnTx/>
                <a:uFillTx/>
                <a:latin typeface="Calibri"/>
                <a:ea typeface="+mn-ea"/>
                <a:cs typeface="Arial" charset="0"/>
              </a:rPr>
              <a:t> </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ángulo 4"/>
          <p:cNvSpPr/>
          <p:nvPr/>
        </p:nvSpPr>
        <p:spPr>
          <a:xfrm>
            <a:off x="8478712" y="5040160"/>
            <a:ext cx="1537600" cy="400110"/>
          </a:xfrm>
          <a:prstGeom prst="rect">
            <a:avLst/>
          </a:prstGeom>
          <a:ln w="38100">
            <a:solidFill>
              <a:srgbClr val="137683"/>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Lectura </a:t>
            </a:r>
            <a:r>
              <a:rPr kumimoji="0" lang="es-MX"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oral</a:t>
            </a:r>
            <a:endPar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7" name="Conector recto de flecha 6"/>
          <p:cNvCxnSpPr/>
          <p:nvPr/>
        </p:nvCxnSpPr>
        <p:spPr>
          <a:xfrm flipH="1">
            <a:off x="2378634" y="4178634"/>
            <a:ext cx="1310054" cy="668216"/>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984020" y="4178634"/>
            <a:ext cx="1494692" cy="738554"/>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410197" y="4178634"/>
            <a:ext cx="38102" cy="1679329"/>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45514" y="874292"/>
            <a:ext cx="11715107" cy="2677656"/>
          </a:xfrm>
          <a:prstGeom prst="rect">
            <a:avLst/>
          </a:prstGeom>
          <a:noFill/>
        </p:spPr>
        <p:txBody>
          <a:bodyPr wrap="square" rtlCol="0">
            <a:spAutoFit/>
          </a:bodyPr>
          <a:lstStyle/>
          <a:p>
            <a:pPr marL="342900" indent="-342900">
              <a:buFont typeface="Wingdings" panose="05000000000000000000" pitchFamily="2" charset="2"/>
              <a:buChar char="ü"/>
            </a:pPr>
            <a:r>
              <a:rPr lang="es-ES" sz="2400" dirty="0" smtClean="0">
                <a:latin typeface="Arial" panose="020B0604020202020204" pitchFamily="34" charset="0"/>
                <a:cs typeface="Arial" panose="020B0604020202020204" pitchFamily="34" charset="0"/>
              </a:rPr>
              <a:t>Es una de las actividades más importantes de la formación del ser humano.  </a:t>
            </a:r>
          </a:p>
          <a:p>
            <a:pPr marL="342900" indent="-342900">
              <a:buFont typeface="Wingdings" panose="05000000000000000000" pitchFamily="2" charset="2"/>
              <a:buChar char="ü"/>
            </a:pPr>
            <a:r>
              <a:rPr lang="es-ES" sz="2400" dirty="0" smtClean="0">
                <a:latin typeface="Arial" panose="020B0604020202020204" pitchFamily="34" charset="0"/>
                <a:cs typeface="Arial" panose="020B0604020202020204" pitchFamily="34" charset="0"/>
              </a:rPr>
              <a:t>Caracterizada por la traducción de símbolos o letras en palabras y frases que encierran un significado.</a:t>
            </a:r>
          </a:p>
          <a:p>
            <a:pPr marL="342900" indent="-342900">
              <a:buFont typeface="Wingdings" panose="05000000000000000000" pitchFamily="2" charset="2"/>
              <a:buChar char="ü"/>
            </a:pPr>
            <a:r>
              <a:rPr lang="es-ES" sz="2400" dirty="0" smtClean="0">
                <a:latin typeface="Arial" panose="020B0604020202020204" pitchFamily="34" charset="0"/>
                <a:cs typeface="Arial" panose="020B0604020202020204" pitchFamily="34" charset="0"/>
              </a:rPr>
              <a:t>El objetivo esencial es comprender materiales escritos y usarlos según nuestras necesidades.</a:t>
            </a:r>
          </a:p>
          <a:p>
            <a:pPr marL="342900" indent="-342900">
              <a:buFont typeface="Wingdings" panose="05000000000000000000" pitchFamily="2" charset="2"/>
              <a:buChar char="ü"/>
            </a:pPr>
            <a:r>
              <a:rPr lang="es-ES" sz="2400" dirty="0" smtClean="0">
                <a:latin typeface="Arial" panose="020B0604020202020204" pitchFamily="34" charset="0"/>
                <a:cs typeface="Arial" panose="020B0604020202020204" pitchFamily="34" charset="0"/>
              </a:rPr>
              <a:t>Es una experiencia de aprendizaje con la que adquirimos conocimientos. </a:t>
            </a:r>
          </a:p>
          <a:p>
            <a:pPr marL="342900" indent="-342900">
              <a:buFont typeface="Wingdings" panose="05000000000000000000" pitchFamily="2" charset="2"/>
              <a:buChar char="ü"/>
            </a:pPr>
            <a:r>
              <a:rPr lang="es-ES" sz="2400" dirty="0" smtClean="0">
                <a:latin typeface="Arial" panose="020B0604020202020204" pitchFamily="34" charset="0"/>
                <a:cs typeface="Arial" panose="020B0604020202020204" pitchFamily="34" charset="0"/>
              </a:rPr>
              <a:t>Proporciona la sabiduría acumulada por la civilización, es decir la cultura.</a:t>
            </a:r>
            <a:endParaRPr lang="es-ES" sz="2400" dirty="0">
              <a:latin typeface="Arial" panose="020B0604020202020204" pitchFamily="34" charset="0"/>
              <a:cs typeface="Arial" panose="020B0604020202020204" pitchFamily="34" charset="0"/>
            </a:endParaRPr>
          </a:p>
        </p:txBody>
      </p:sp>
      <p:sp>
        <p:nvSpPr>
          <p:cNvPr id="13" name="Rectángulo 12"/>
          <p:cNvSpPr/>
          <p:nvPr/>
        </p:nvSpPr>
        <p:spPr>
          <a:xfrm>
            <a:off x="3397624" y="174759"/>
            <a:ext cx="2277035" cy="461665"/>
          </a:xfrm>
          <a:prstGeom prst="rect">
            <a:avLst/>
          </a:prstGeom>
          <a:ln w="76200">
            <a:solidFill>
              <a:srgbClr val="137683"/>
            </a:solidFill>
          </a:ln>
        </p:spPr>
        <p:txBody>
          <a:bodyPr wrap="square">
            <a:spAutoFit/>
          </a:bodyPr>
          <a:lstStyle/>
          <a:p>
            <a:pPr lvl="0" algn="ctr"/>
            <a:r>
              <a:rPr lang="es-ES" sz="2400" dirty="0" smtClean="0">
                <a:solidFill>
                  <a:srgbClr val="000000"/>
                </a:solidFill>
                <a:latin typeface="Arial" panose="020B0604020202020204" pitchFamily="34" charset="0"/>
                <a:cs typeface="Arial" panose="020B0604020202020204" pitchFamily="34" charset="0"/>
              </a:rPr>
              <a:t>La Lectura:</a:t>
            </a:r>
            <a:endParaRPr lang="es-ES" sz="2400" dirty="0">
              <a:solidFill>
                <a:srgbClr val="000000"/>
              </a:solidFill>
              <a:latin typeface="Arial" panose="020B0604020202020204" pitchFamily="34" charset="0"/>
              <a:cs typeface="Arial" panose="020B0604020202020204" pitchFamily="34" charset="0"/>
            </a:endParaRPr>
          </a:p>
        </p:txBody>
      </p:sp>
      <p:pic>
        <p:nvPicPr>
          <p:cNvPr id="1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88" y="75436"/>
            <a:ext cx="1800200" cy="702201"/>
          </a:xfrm>
          <a:prstGeom prst="rect">
            <a:avLst/>
          </a:prstGeom>
          <a:ln>
            <a:noFill/>
          </a:ln>
          <a:effectLst>
            <a:softEdge rad="112500"/>
          </a:effectLst>
        </p:spPr>
      </p:pic>
    </p:spTree>
    <p:extLst>
      <p:ext uri="{BB962C8B-B14F-4D97-AF65-F5344CB8AC3E}">
        <p14:creationId xmlns:p14="http://schemas.microsoft.com/office/powerpoint/2010/main" val="206074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9463" y="1432224"/>
            <a:ext cx="11166231" cy="4647426"/>
          </a:xfrm>
          <a:prstGeom prst="rect">
            <a:avLst/>
          </a:prstGeom>
        </p:spPr>
        <p:txBody>
          <a:bodyPr wrap="square">
            <a:spAutoFit/>
          </a:bodyPr>
          <a:lstStyle/>
          <a:p>
            <a:pPr lvl="0" fontAlgn="base">
              <a:spcBef>
                <a:spcPct val="0"/>
              </a:spcBef>
              <a:spcAft>
                <a:spcPct val="0"/>
              </a:spcAft>
            </a:pPr>
            <a:r>
              <a:rPr lang="es-ES_tradnl" altLang="es-ES" sz="2800" b="1" u="sng" dirty="0">
                <a:solidFill>
                  <a:srgbClr val="000000"/>
                </a:solidFill>
                <a:latin typeface="Arial" panose="020B0604020202020204" pitchFamily="34" charset="0"/>
                <a:cs typeface="Arial" panose="020B0604020202020204" pitchFamily="34" charset="0"/>
                <a:hlinkClick r:id="rId2" action="ppaction://hlinkpres?slideindex=1&amp;slidetitle="/>
              </a:rPr>
              <a:t>Comprensión lectora. ¿Qué es?</a:t>
            </a:r>
            <a:endParaRPr lang="es-ES_tradnl" altLang="es-ES" sz="2800" b="1" u="sng" dirty="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pPr>
            <a:endParaRPr lang="es-ES_tradnl" altLang="es-ES" sz="2800" b="1" u="sng" dirty="0">
              <a:solidFill>
                <a:srgbClr val="000000"/>
              </a:solidFill>
              <a:latin typeface="Times New Roman" panose="02020603050405020304" pitchFamily="18" charset="0"/>
            </a:endParaRPr>
          </a:p>
          <a:p>
            <a:pPr lvl="0" algn="just" fontAlgn="base">
              <a:spcBef>
                <a:spcPct val="0"/>
              </a:spcBef>
              <a:spcAft>
                <a:spcPct val="0"/>
              </a:spcAft>
            </a:pPr>
            <a:r>
              <a:rPr lang="es-ES_tradnl" altLang="es-ES" sz="2400" dirty="0">
                <a:solidFill>
                  <a:srgbClr val="000000"/>
                </a:solidFill>
                <a:latin typeface="Arial" panose="020B0604020202020204" pitchFamily="34" charset="0"/>
                <a:cs typeface="Arial" panose="020B0604020202020204" pitchFamily="34" charset="0"/>
              </a:rPr>
              <a:t>El concepto de comprensión lectora ha evolucionado mucho en las últimas décadas. Durante muchas décadas se recomendaba seguir el criterio de evaluar la lectura solamente como producto (significados, niveles); por tanto, la atención debe dirigirse - fundamentalmente- al proceso de razonamiento que se debe seguir durante la lectura. </a:t>
            </a:r>
            <a:endParaRPr lang="es-ES_tradnl" altLang="es-ES" sz="2400" dirty="0" smtClean="0">
              <a:solidFill>
                <a:srgbClr val="000000"/>
              </a:solidFill>
              <a:latin typeface="Arial" panose="020B0604020202020204" pitchFamily="34" charset="0"/>
              <a:cs typeface="Arial" panose="020B0604020202020204" pitchFamily="34" charset="0"/>
            </a:endParaRPr>
          </a:p>
          <a:p>
            <a:pPr lvl="0" algn="just" fontAlgn="base">
              <a:spcBef>
                <a:spcPct val="0"/>
              </a:spcBef>
              <a:spcAft>
                <a:spcPct val="0"/>
              </a:spcAft>
            </a:pPr>
            <a:endParaRPr lang="es-ES_tradnl" altLang="es-ES" sz="2400" dirty="0">
              <a:solidFill>
                <a:srgbClr val="000000"/>
              </a:solidFill>
              <a:latin typeface="Arial" panose="020B0604020202020204" pitchFamily="34" charset="0"/>
              <a:cs typeface="Arial" panose="020B0604020202020204" pitchFamily="34" charset="0"/>
            </a:endParaRPr>
          </a:p>
          <a:p>
            <a:pPr lvl="0" algn="just" fontAlgn="base">
              <a:spcBef>
                <a:spcPct val="0"/>
              </a:spcBef>
              <a:spcAft>
                <a:spcPct val="0"/>
              </a:spcAft>
            </a:pPr>
            <a:r>
              <a:rPr lang="es-ES_tradnl" altLang="es-ES" sz="2400" dirty="0">
                <a:solidFill>
                  <a:srgbClr val="000000"/>
                </a:solidFill>
                <a:latin typeface="Arial" panose="020B0604020202020204" pitchFamily="34" charset="0"/>
                <a:cs typeface="Arial" panose="020B0604020202020204" pitchFamily="34" charset="0"/>
              </a:rPr>
              <a:t>La lectura comprensiva capta todo el significado del texto. En dicha comprensión intervienen tanto el texto, su forma y su contenido, como el lector, sus expectativas y sus conocimientos previos. Para leer necesitamos aportar al texto nuestros objetivos, ideas y experiencias previas. </a:t>
            </a:r>
            <a:endParaRPr lang="es-MX" altLang="es-ES" sz="2400" dirty="0">
              <a:solidFill>
                <a:srgbClr val="000000"/>
              </a:solidFill>
              <a:latin typeface="Arial" panose="020B0604020202020204" pitchFamily="34" charset="0"/>
              <a:cs typeface="Arial" panose="020B0604020202020204" pitchFamily="34" charset="0"/>
            </a:endParaRPr>
          </a:p>
        </p:txBody>
      </p:sp>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106231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6154" y="1180203"/>
            <a:ext cx="11605846" cy="1015663"/>
          </a:xfrm>
          <a:prstGeom prst="rect">
            <a:avLst/>
          </a:prstGeom>
        </p:spPr>
        <p:txBody>
          <a:bodyPr wrap="square">
            <a:spAutoFit/>
          </a:bodyPr>
          <a:lstStyle/>
          <a:p>
            <a:pPr lvl="0" fontAlgn="base">
              <a:spcBef>
                <a:spcPct val="0"/>
              </a:spcBef>
              <a:spcAft>
                <a:spcPct val="0"/>
              </a:spcAft>
            </a:pPr>
            <a:r>
              <a:rPr lang="es-MX" altLang="es-ES" sz="2400" b="1" dirty="0">
                <a:solidFill>
                  <a:prstClr val="black"/>
                </a:solidFill>
                <a:latin typeface="Arial" panose="020B0604020202020204" pitchFamily="34" charset="0"/>
                <a:cs typeface="Arial" panose="020B0604020202020204" pitchFamily="34" charset="0"/>
              </a:rPr>
              <a:t>¿Qué es, en qué consiste,  la comprensión lectora</a:t>
            </a:r>
            <a:r>
              <a:rPr lang="es-MX" altLang="es-ES" sz="2400" b="1" dirty="0" smtClean="0">
                <a:solidFill>
                  <a:prstClr val="black"/>
                </a:solidFill>
                <a:latin typeface="Arial" panose="020B0604020202020204" pitchFamily="34" charset="0"/>
                <a:cs typeface="Arial" panose="020B0604020202020204" pitchFamily="34" charset="0"/>
              </a:rPr>
              <a:t>?</a:t>
            </a:r>
            <a:endParaRPr lang="es-MX" altLang="es-ES" sz="2400" b="1"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pPr>
            <a:r>
              <a:rPr lang="es-ES_tradnl" altLang="es-ES" dirty="0">
                <a:solidFill>
                  <a:prstClr val="black"/>
                </a:solidFill>
                <a:latin typeface="Arial" panose="020B0604020202020204" pitchFamily="34" charset="0"/>
                <a:cs typeface="Arial" panose="020B0604020202020204" pitchFamily="34" charset="0"/>
              </a:rPr>
              <a:t>Es un proceso mental muy complejo que abarca, al menos, cuatro aspectos básicos: </a:t>
            </a:r>
            <a:r>
              <a:rPr lang="es-ES_tradnl" altLang="es-ES" b="1" i="1" dirty="0">
                <a:solidFill>
                  <a:prstClr val="black"/>
                </a:solidFill>
                <a:latin typeface="Arial" panose="020B0604020202020204" pitchFamily="34" charset="0"/>
                <a:cs typeface="Arial" panose="020B0604020202020204" pitchFamily="34" charset="0"/>
              </a:rPr>
              <a:t>INTERPRETAR, RETENER, ORGANIZAR Y VALORAR</a:t>
            </a:r>
            <a:r>
              <a:rPr lang="es-ES_tradnl" altLang="es-ES" dirty="0">
                <a:solidFill>
                  <a:prstClr val="black"/>
                </a:solidFill>
                <a:latin typeface="Arial" panose="020B0604020202020204" pitchFamily="34" charset="0"/>
                <a:cs typeface="Arial" panose="020B0604020202020204" pitchFamily="34" charset="0"/>
              </a:rPr>
              <a:t>, cada uno de los cuales supone el desarrollo de habilidades diferentes.</a:t>
            </a:r>
          </a:p>
        </p:txBody>
      </p:sp>
      <p:graphicFrame>
        <p:nvGraphicFramePr>
          <p:cNvPr id="3" name="5 Tabla"/>
          <p:cNvGraphicFramePr>
            <a:graphicFrameLocks noGrp="1"/>
          </p:cNvGraphicFramePr>
          <p:nvPr>
            <p:extLst>
              <p:ext uri="{D42A27DB-BD31-4B8C-83A1-F6EECF244321}">
                <p14:modId xmlns:p14="http://schemas.microsoft.com/office/powerpoint/2010/main" val="2136424907"/>
              </p:ext>
            </p:extLst>
          </p:nvPr>
        </p:nvGraphicFramePr>
        <p:xfrm>
          <a:off x="1019908" y="2349500"/>
          <a:ext cx="10665069" cy="4141788"/>
        </p:xfrm>
        <a:graphic>
          <a:graphicData uri="http://schemas.openxmlformats.org/drawingml/2006/table">
            <a:tbl>
              <a:tblPr firstRow="1" firstCol="1" bandRow="1"/>
              <a:tblGrid>
                <a:gridCol w="2552323">
                  <a:extLst>
                    <a:ext uri="{9D8B030D-6E8A-4147-A177-3AD203B41FA5}">
                      <a16:colId xmlns:a16="http://schemas.microsoft.com/office/drawing/2014/main" val="20000"/>
                    </a:ext>
                  </a:extLst>
                </a:gridCol>
                <a:gridCol w="2552325">
                  <a:extLst>
                    <a:ext uri="{9D8B030D-6E8A-4147-A177-3AD203B41FA5}">
                      <a16:colId xmlns:a16="http://schemas.microsoft.com/office/drawing/2014/main" val="20001"/>
                    </a:ext>
                  </a:extLst>
                </a:gridCol>
                <a:gridCol w="2552325">
                  <a:extLst>
                    <a:ext uri="{9D8B030D-6E8A-4147-A177-3AD203B41FA5}">
                      <a16:colId xmlns:a16="http://schemas.microsoft.com/office/drawing/2014/main" val="20002"/>
                    </a:ext>
                  </a:extLst>
                </a:gridCol>
                <a:gridCol w="3008096">
                  <a:extLst>
                    <a:ext uri="{9D8B030D-6E8A-4147-A177-3AD203B41FA5}">
                      <a16:colId xmlns:a16="http://schemas.microsoft.com/office/drawing/2014/main" val="20003"/>
                    </a:ext>
                  </a:extLst>
                </a:gridCol>
              </a:tblGrid>
              <a:tr h="7761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es-MX" sz="1400" dirty="0">
                          <a:solidFill>
                            <a:schemeClr val="tx1"/>
                          </a:solidFill>
                          <a:effectLst/>
                        </a:rPr>
                        <a:t>  </a:t>
                      </a:r>
                      <a:r>
                        <a:rPr lang="es-MX" sz="1400" dirty="0" smtClean="0">
                          <a:solidFill>
                            <a:schemeClr val="tx1"/>
                          </a:solidFill>
                          <a:effectLst/>
                        </a:rPr>
                        <a:t>       </a:t>
                      </a:r>
                      <a:r>
                        <a:rPr lang="es-MX" sz="1400" dirty="0" smtClean="0">
                          <a:solidFill>
                            <a:schemeClr val="tx1"/>
                          </a:solidFill>
                          <a:effectLst/>
                          <a:latin typeface="Arial" pitchFamily="34" charset="0"/>
                          <a:cs typeface="Arial" pitchFamily="34" charset="0"/>
                        </a:rPr>
                        <a:t>INTERPRETAR</a:t>
                      </a:r>
                      <a:endParaRPr lang="es-MX" sz="1400" dirty="0">
                        <a:solidFill>
                          <a:schemeClr val="tx1"/>
                        </a:solidFill>
                        <a:effectLst/>
                        <a:latin typeface="Arial" pitchFamily="34" charset="0"/>
                        <a:cs typeface="Arial" pitchFamily="34" charset="0"/>
                      </a:endParaRPr>
                    </a:p>
                    <a:p>
                      <a:pPr algn="ctr">
                        <a:lnSpc>
                          <a:spcPct val="115000"/>
                        </a:lnSpc>
                        <a:spcAft>
                          <a:spcPts val="0"/>
                        </a:spcAft>
                      </a:pPr>
                      <a:r>
                        <a:rPr lang="es-MX" sz="1400" dirty="0">
                          <a:solidFill>
                            <a:schemeClr val="tx1"/>
                          </a:solidFill>
                          <a:effectLst/>
                          <a:latin typeface="Arial" pitchFamily="34" charset="0"/>
                          <a:cs typeface="Arial" pitchFamily="34" charset="0"/>
                        </a:rPr>
                        <a:t>es:</a:t>
                      </a:r>
                      <a:endParaRPr lang="es-MX" sz="1400"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es-ES_tradnl" sz="1600" dirty="0" smtClean="0">
                          <a:solidFill>
                            <a:schemeClr val="tx1"/>
                          </a:solidFill>
                          <a:effectLst/>
                          <a:latin typeface="Arial" pitchFamily="34" charset="0"/>
                          <a:cs typeface="Arial" pitchFamily="34" charset="0"/>
                        </a:rPr>
                        <a:t>Se</a:t>
                      </a:r>
                      <a:r>
                        <a:rPr lang="es-ES_tradnl" sz="1600" baseline="0" dirty="0" smtClean="0">
                          <a:solidFill>
                            <a:schemeClr val="tx1"/>
                          </a:solidFill>
                          <a:effectLst/>
                          <a:latin typeface="Arial" pitchFamily="34" charset="0"/>
                          <a:cs typeface="Arial" pitchFamily="34" charset="0"/>
                        </a:rPr>
                        <a:t> debe</a:t>
                      </a:r>
                      <a:r>
                        <a:rPr lang="es-ES_tradnl" sz="1600" dirty="0" smtClean="0">
                          <a:solidFill>
                            <a:schemeClr val="tx1"/>
                          </a:solidFill>
                          <a:effectLst/>
                          <a:latin typeface="Arial" pitchFamily="34" charset="0"/>
                          <a:cs typeface="Arial" pitchFamily="34" charset="0"/>
                        </a:rPr>
                        <a:t> </a:t>
                      </a:r>
                      <a:r>
                        <a:rPr lang="es-ES_tradnl" sz="1600" dirty="0">
                          <a:solidFill>
                            <a:schemeClr val="tx1"/>
                          </a:solidFill>
                          <a:effectLst/>
                          <a:latin typeface="Arial" pitchFamily="34" charset="0"/>
                          <a:cs typeface="Arial" pitchFamily="34" charset="0"/>
                        </a:rPr>
                        <a:t>RETENER:</a:t>
                      </a:r>
                      <a:endParaRPr lang="es-MX" sz="1600"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es-ES_tradnl" sz="1600" dirty="0">
                          <a:solidFill>
                            <a:schemeClr val="tx1"/>
                          </a:solidFill>
                          <a:effectLst/>
                          <a:latin typeface="Arial" pitchFamily="34" charset="0"/>
                          <a:cs typeface="Arial" pitchFamily="34" charset="0"/>
                        </a:rPr>
                        <a:t>ORGANIZAR</a:t>
                      </a:r>
                      <a:br>
                        <a:rPr lang="es-ES_tradnl" sz="1600" dirty="0">
                          <a:solidFill>
                            <a:schemeClr val="tx1"/>
                          </a:solidFill>
                          <a:effectLst/>
                          <a:latin typeface="Arial" pitchFamily="34" charset="0"/>
                          <a:cs typeface="Arial" pitchFamily="34" charset="0"/>
                        </a:rPr>
                      </a:br>
                      <a:r>
                        <a:rPr lang="es-ES_tradnl" sz="1600" dirty="0">
                          <a:solidFill>
                            <a:schemeClr val="tx1"/>
                          </a:solidFill>
                          <a:effectLst/>
                          <a:latin typeface="Arial" pitchFamily="34" charset="0"/>
                          <a:cs typeface="Arial" pitchFamily="34" charset="0"/>
                        </a:rPr>
                        <a:t>consiste en:</a:t>
                      </a:r>
                      <a:endParaRPr lang="es-MX" sz="1600"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es-ES_tradnl" sz="1600" dirty="0">
                          <a:solidFill>
                            <a:schemeClr val="tx1"/>
                          </a:solidFill>
                          <a:effectLst/>
                          <a:latin typeface="Arial" pitchFamily="34" charset="0"/>
                          <a:cs typeface="Arial" pitchFamily="34" charset="0"/>
                        </a:rPr>
                        <a:t>Para VALORAR hay </a:t>
                      </a:r>
                      <a:r>
                        <a:rPr lang="es-ES_tradnl" sz="1600" dirty="0" smtClean="0">
                          <a:solidFill>
                            <a:schemeClr val="tx1"/>
                          </a:solidFill>
                          <a:effectLst/>
                          <a:latin typeface="Arial" pitchFamily="34" charset="0"/>
                          <a:cs typeface="Arial" pitchFamily="34" charset="0"/>
                        </a:rPr>
                        <a:t>que</a:t>
                      </a:r>
                      <a:r>
                        <a:rPr lang="es-ES_tradnl" sz="1600" dirty="0">
                          <a:solidFill>
                            <a:schemeClr val="tx1"/>
                          </a:solidFill>
                          <a:effectLst/>
                          <a:latin typeface="Arial" pitchFamily="34" charset="0"/>
                          <a:cs typeface="Arial" pitchFamily="34" charset="0"/>
                        </a:rPr>
                        <a:t>:</a:t>
                      </a:r>
                      <a:endParaRPr lang="es-MX" sz="1600"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0"/>
                  </a:ext>
                </a:extLst>
              </a:tr>
              <a:tr h="33656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Formarse una opinión.</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Sacar ideas centrales.</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Deducir conclusiones.</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Predecir consecuencias.</a:t>
                      </a:r>
                      <a:endParaRPr lang="es-MX" sz="1600" b="1"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Conceptos fundamentales.</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Datos para responder a preguntas.</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Detalles aislados.</a:t>
                      </a:r>
                    </a:p>
                    <a:p>
                      <a:pPr marL="342900" lvl="0" indent="-342900">
                        <a:lnSpc>
                          <a:spcPct val="115000"/>
                        </a:lnSpc>
                        <a:spcAft>
                          <a:spcPts val="0"/>
                        </a:spcAft>
                        <a:buFont typeface="Wingdings"/>
                        <a:buChar char=""/>
                      </a:pPr>
                      <a:r>
                        <a:rPr lang="es-MX" sz="1600" b="1" dirty="0">
                          <a:solidFill>
                            <a:schemeClr val="tx1"/>
                          </a:solidFill>
                          <a:effectLst/>
                          <a:latin typeface="Arial" pitchFamily="34" charset="0"/>
                          <a:cs typeface="Arial" pitchFamily="34" charset="0"/>
                        </a:rPr>
                        <a:t>Detalles coordinados.</a:t>
                      </a:r>
                      <a:endParaRPr lang="es-MX" sz="1600" b="1" dirty="0">
                        <a:solidFill>
                          <a:schemeClr val="tx1"/>
                        </a:solidFill>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Establecer consecuencias.</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Seguir instrucciones.</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Esquematizar.</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Resumir y generalizar.</a:t>
                      </a:r>
                      <a:endParaRPr lang="es-MX" sz="1600" b="1" dirty="0">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Captar el sentido de lo leído.</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Establecer relaciones causa-efecto.</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Separar hechos de las  opiniones.</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Diferenciar lo verdadero de lo falso.</a:t>
                      </a:r>
                    </a:p>
                    <a:p>
                      <a:pPr marL="342900" lvl="0" indent="-342900">
                        <a:lnSpc>
                          <a:spcPct val="115000"/>
                        </a:lnSpc>
                        <a:spcAft>
                          <a:spcPts val="0"/>
                        </a:spcAft>
                        <a:buFont typeface="Wingdings"/>
                        <a:buChar char=""/>
                      </a:pPr>
                      <a:r>
                        <a:rPr lang="es-MX" sz="1600" b="1" dirty="0">
                          <a:effectLst/>
                          <a:latin typeface="Arial" pitchFamily="34" charset="0"/>
                          <a:cs typeface="Arial" pitchFamily="34" charset="0"/>
                        </a:rPr>
                        <a:t>Diferenciar lo real de lo imaginario.</a:t>
                      </a:r>
                      <a:endParaRPr lang="es-MX" sz="1600" b="1" dirty="0">
                        <a:effectLst/>
                        <a:latin typeface="Arial" pitchFamily="34" charset="0"/>
                        <a:ea typeface="Calibri"/>
                        <a:cs typeface="Arial" pitchFamily="34" charset="0"/>
                      </a:endParaRPr>
                    </a:p>
                  </a:txBody>
                  <a:tcPr marL="68585" marR="6858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FF"/>
                    </a:solidFill>
                  </a:tcPr>
                </a:tc>
                <a:extLst>
                  <a:ext uri="{0D108BD9-81ED-4DB2-BD59-A6C34878D82A}">
                    <a16:rowId xmlns:a16="http://schemas.microsoft.com/office/drawing/2014/main" val="10001"/>
                  </a:ext>
                </a:extLst>
              </a:tr>
            </a:tbl>
          </a:graphicData>
        </a:graphic>
      </p:graphicFrame>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40595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01518247"/>
              </p:ext>
            </p:extLst>
          </p:nvPr>
        </p:nvGraphicFramePr>
        <p:xfrm>
          <a:off x="404445" y="492368"/>
          <a:ext cx="11412417" cy="6007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F:\Proyectos\ID_UCCFD\Manual_id\apps_produccion\Papelería_Institucional\Invitacion-02.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916975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6483" y="891846"/>
            <a:ext cx="11394831" cy="2344231"/>
          </a:xfrm>
          <a:prstGeom prst="rect">
            <a:avLst/>
          </a:prstGeom>
        </p:spPr>
        <p:txBody>
          <a:bodyPr wrap="square">
            <a:spAutoFit/>
          </a:bodyPr>
          <a:lstStyle/>
          <a:p>
            <a:pPr marL="342900" lvl="0" indent="-342900" fontAlgn="base">
              <a:lnSpc>
                <a:spcPct val="115000"/>
              </a:lnSpc>
              <a:spcBef>
                <a:spcPct val="0"/>
              </a:spcBef>
              <a:spcAft>
                <a:spcPts val="1000"/>
              </a:spcAft>
              <a:buFont typeface="Wingdings" pitchFamily="2" charset="2"/>
              <a:buChar char="Ø"/>
              <a:defRPr/>
            </a:pPr>
            <a:r>
              <a:rPr lang="es-ES_tradnl" sz="2000" dirty="0" smtClean="0">
                <a:solidFill>
                  <a:srgbClr val="000000"/>
                </a:solidFill>
                <a:ea typeface="Calibri"/>
                <a:cs typeface="Times New Roman"/>
              </a:rPr>
              <a:t>Análisis </a:t>
            </a:r>
            <a:r>
              <a:rPr lang="es-ES_tradnl" sz="2000" dirty="0">
                <a:solidFill>
                  <a:srgbClr val="000000"/>
                </a:solidFill>
                <a:ea typeface="Calibri"/>
                <a:cs typeface="Times New Roman"/>
              </a:rPr>
              <a:t>de los significados que porta el texto a través de la anécdota de Fidel en la Sierra Maestra:</a:t>
            </a:r>
          </a:p>
          <a:p>
            <a:pPr lvl="0" fontAlgn="base">
              <a:lnSpc>
                <a:spcPct val="115000"/>
              </a:lnSpc>
              <a:spcBef>
                <a:spcPct val="0"/>
              </a:spcBef>
              <a:spcAft>
                <a:spcPts val="1000"/>
              </a:spcAft>
              <a:defRPr/>
            </a:pPr>
            <a:r>
              <a:rPr lang="es-ES_tradnl" sz="2000" dirty="0">
                <a:solidFill>
                  <a:srgbClr val="000000"/>
                </a:solidFill>
                <a:ea typeface="Calibri"/>
                <a:cs typeface="Times New Roman"/>
              </a:rPr>
              <a:t>Fidel en la Sierra Maestra escuchando con Braulio </a:t>
            </a:r>
            <a:r>
              <a:rPr lang="es-ES_tradnl" sz="2000" dirty="0" err="1">
                <a:solidFill>
                  <a:srgbClr val="000000"/>
                </a:solidFill>
                <a:ea typeface="Calibri"/>
                <a:cs typeface="Times New Roman"/>
              </a:rPr>
              <a:t>Coroneaux</a:t>
            </a:r>
            <a:r>
              <a:rPr lang="es-ES_tradnl" sz="2000" dirty="0">
                <a:solidFill>
                  <a:srgbClr val="000000"/>
                </a:solidFill>
                <a:ea typeface="Calibri"/>
                <a:cs typeface="Times New Roman"/>
              </a:rPr>
              <a:t>, Radio Rebelde y dan la noticia que el II Frente Frank País ha tomado territorios, ha avanzado, en fin está obteniendo éxitos. Fidel se vuelve sonriente al capitán y le dice: Oye, si Raúl sigue avanzando tendremos que rendirnos todos al II Frente.  </a:t>
            </a:r>
          </a:p>
        </p:txBody>
      </p:sp>
      <p:sp>
        <p:nvSpPr>
          <p:cNvPr id="3" name="Rectángulo 2"/>
          <p:cNvSpPr/>
          <p:nvPr/>
        </p:nvSpPr>
        <p:spPr>
          <a:xfrm>
            <a:off x="4343399" y="2980376"/>
            <a:ext cx="6894577" cy="3477875"/>
          </a:xfrm>
          <a:prstGeom prst="rect">
            <a:avLst/>
          </a:prstGeom>
        </p:spPr>
        <p:txBody>
          <a:bodyPr wrap="square">
            <a:spAutoFit/>
          </a:bodyPr>
          <a:lstStyle/>
          <a:p>
            <a:pPr lvl="0" algn="just" fontAlgn="base">
              <a:spcBef>
                <a:spcPct val="0"/>
              </a:spcBef>
              <a:spcAft>
                <a:spcPct val="0"/>
              </a:spcAft>
              <a:buFont typeface="Calibri" panose="020F0502020204030204" pitchFamily="34" charset="0"/>
              <a:buAutoNum type="arabicPeriod"/>
            </a:pPr>
            <a:r>
              <a:rPr lang="es-ES_tradnl" altLang="es-ES" sz="2000" dirty="0">
                <a:solidFill>
                  <a:prstClr val="black"/>
                </a:solidFill>
                <a:latin typeface="Arial" panose="020B0604020202020204" pitchFamily="34" charset="0"/>
                <a:cs typeface="Arial" panose="020B0604020202020204" pitchFamily="34" charset="0"/>
              </a:rPr>
              <a:t>¿Qué dice la anécdota?</a:t>
            </a:r>
          </a:p>
          <a:p>
            <a:pPr lvl="0" algn="just" fontAlgn="base">
              <a:spcBef>
                <a:spcPct val="0"/>
              </a:spcBef>
              <a:spcAft>
                <a:spcPct val="0"/>
              </a:spcAft>
              <a:buFont typeface="Calibri" panose="020F0502020204030204" pitchFamily="34" charset="0"/>
              <a:buAutoNum type="arabicPeriod"/>
            </a:pPr>
            <a:endParaRPr lang="es-ES_tradnl" altLang="es-ES" sz="2000"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buFont typeface="Calibri" panose="020F0502020204030204" pitchFamily="34" charset="0"/>
              <a:buAutoNum type="arabicPeriod"/>
            </a:pPr>
            <a:r>
              <a:rPr lang="es-ES_tradnl" altLang="es-ES" sz="2000" dirty="0">
                <a:solidFill>
                  <a:prstClr val="black"/>
                </a:solidFill>
                <a:latin typeface="Arial" panose="020B0604020202020204" pitchFamily="34" charset="0"/>
                <a:cs typeface="Arial" panose="020B0604020202020204" pitchFamily="34" charset="0"/>
              </a:rPr>
              <a:t>¿A qué Raúl se refiere?, ¿Qué relación hay entre ellos?</a:t>
            </a:r>
          </a:p>
          <a:p>
            <a:pPr lvl="0" algn="just" fontAlgn="base">
              <a:spcBef>
                <a:spcPct val="0"/>
              </a:spcBef>
              <a:spcAft>
                <a:spcPct val="0"/>
              </a:spcAft>
              <a:buFont typeface="Calibri" panose="020F0502020204030204" pitchFamily="34" charset="0"/>
              <a:buAutoNum type="arabicPeriod"/>
            </a:pPr>
            <a:endParaRPr lang="es-ES_tradnl" altLang="es-ES" sz="2000"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buFont typeface="Calibri" panose="020F0502020204030204" pitchFamily="34" charset="0"/>
              <a:buAutoNum type="arabicPeriod"/>
            </a:pPr>
            <a:r>
              <a:rPr lang="es-ES_tradnl" altLang="es-ES" sz="2000" dirty="0">
                <a:solidFill>
                  <a:prstClr val="black"/>
                </a:solidFill>
                <a:latin typeface="Arial" panose="020B0604020202020204" pitchFamily="34" charset="0"/>
                <a:cs typeface="Arial" panose="020B0604020202020204" pitchFamily="34" charset="0"/>
              </a:rPr>
              <a:t>¿Por qué Fidel estaba sonriente?</a:t>
            </a:r>
          </a:p>
          <a:p>
            <a:pPr lvl="0" algn="just" fontAlgn="base">
              <a:spcBef>
                <a:spcPct val="0"/>
              </a:spcBef>
              <a:spcAft>
                <a:spcPct val="0"/>
              </a:spcAft>
              <a:buFont typeface="Calibri" panose="020F0502020204030204" pitchFamily="34" charset="0"/>
              <a:buAutoNum type="arabicPeriod"/>
            </a:pPr>
            <a:endParaRPr lang="es-ES_tradnl" altLang="es-ES" sz="2000"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buFont typeface="Calibri" panose="020F0502020204030204" pitchFamily="34" charset="0"/>
              <a:buAutoNum type="arabicPeriod"/>
            </a:pPr>
            <a:r>
              <a:rPr lang="es-ES_tradnl" altLang="es-ES" sz="2000" dirty="0">
                <a:solidFill>
                  <a:prstClr val="black"/>
                </a:solidFill>
                <a:latin typeface="Arial" panose="020B0604020202020204" pitchFamily="34" charset="0"/>
                <a:cs typeface="Arial" panose="020B0604020202020204" pitchFamily="34" charset="0"/>
              </a:rPr>
              <a:t>¿Qué tono tiene el mensaje?</a:t>
            </a:r>
          </a:p>
          <a:p>
            <a:pPr lvl="0" algn="just" fontAlgn="base">
              <a:spcBef>
                <a:spcPct val="0"/>
              </a:spcBef>
              <a:spcAft>
                <a:spcPct val="0"/>
              </a:spcAft>
              <a:buFont typeface="Calibri" panose="020F0502020204030204" pitchFamily="34" charset="0"/>
              <a:buAutoNum type="arabicPeriod"/>
            </a:pPr>
            <a:endParaRPr lang="es-ES_tradnl" altLang="es-ES" sz="2000"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buFont typeface="Calibri" panose="020F0502020204030204" pitchFamily="34" charset="0"/>
              <a:buAutoNum type="arabicPeriod"/>
            </a:pPr>
            <a:r>
              <a:rPr lang="es-ES_tradnl" altLang="es-ES" sz="2000" dirty="0">
                <a:solidFill>
                  <a:prstClr val="black"/>
                </a:solidFill>
                <a:latin typeface="Arial" panose="020B0604020202020204" pitchFamily="34" charset="0"/>
                <a:cs typeface="Arial" panose="020B0604020202020204" pitchFamily="34" charset="0"/>
              </a:rPr>
              <a:t>¿Por qué utiliza la palabra “rendirnos” en esa expresión?</a:t>
            </a:r>
          </a:p>
          <a:p>
            <a:pPr lvl="0" algn="just" fontAlgn="base">
              <a:spcBef>
                <a:spcPct val="0"/>
              </a:spcBef>
              <a:spcAft>
                <a:spcPct val="0"/>
              </a:spcAft>
              <a:buFont typeface="Calibri" panose="020F0502020204030204" pitchFamily="34" charset="0"/>
              <a:buAutoNum type="arabicPeriod"/>
            </a:pPr>
            <a:endParaRPr lang="es-ES_tradnl" altLang="es-ES" sz="2000" dirty="0">
              <a:solidFill>
                <a:prstClr val="black"/>
              </a:solidFill>
              <a:latin typeface="Arial" panose="020B0604020202020204" pitchFamily="34" charset="0"/>
              <a:cs typeface="Arial" panose="020B0604020202020204" pitchFamily="34" charset="0"/>
            </a:endParaRPr>
          </a:p>
          <a:p>
            <a:pPr lvl="0" algn="just" fontAlgn="base">
              <a:spcBef>
                <a:spcPct val="0"/>
              </a:spcBef>
              <a:spcAft>
                <a:spcPct val="0"/>
              </a:spcAft>
              <a:buFont typeface="Calibri" panose="020F0502020204030204" pitchFamily="34" charset="0"/>
              <a:buAutoNum type="arabicPeriod"/>
            </a:pPr>
            <a:r>
              <a:rPr lang="es-ES_tradnl" altLang="es-ES" sz="2000" dirty="0" smtClean="0">
                <a:solidFill>
                  <a:prstClr val="black"/>
                </a:solidFill>
                <a:latin typeface="Arial" panose="020B0604020202020204" pitchFamily="34" charset="0"/>
                <a:cs typeface="Arial" panose="020B0604020202020204" pitchFamily="34" charset="0"/>
              </a:rPr>
              <a:t>¿Él </a:t>
            </a:r>
            <a:r>
              <a:rPr lang="es-ES_tradnl" altLang="es-ES" sz="2000" dirty="0">
                <a:solidFill>
                  <a:prstClr val="black"/>
                </a:solidFill>
                <a:latin typeface="Arial" panose="020B0604020202020204" pitchFamily="34" charset="0"/>
                <a:cs typeface="Arial" panose="020B0604020202020204" pitchFamily="34" charset="0"/>
              </a:rPr>
              <a:t>se rendirá ante el II Frente?</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24" y="71507"/>
            <a:ext cx="1800200" cy="1008112"/>
          </a:xfrm>
          <a:prstGeom prst="rect">
            <a:avLst/>
          </a:prstGeom>
          <a:ln>
            <a:noFill/>
          </a:ln>
          <a:effectLst>
            <a:softEdge rad="112500"/>
          </a:effectLst>
        </p:spPr>
      </p:pic>
    </p:spTree>
    <p:extLst>
      <p:ext uri="{BB962C8B-B14F-4D97-AF65-F5344CB8AC3E}">
        <p14:creationId xmlns:p14="http://schemas.microsoft.com/office/powerpoint/2010/main" val="173489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80727164"/>
              </p:ext>
            </p:extLst>
          </p:nvPr>
        </p:nvGraphicFramePr>
        <p:xfrm>
          <a:off x="307730" y="1053247"/>
          <a:ext cx="45368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4149968" y="2153957"/>
            <a:ext cx="5416868" cy="496996"/>
          </a:xfrm>
          <a:prstGeom prst="rect">
            <a:avLst/>
          </a:prstGeom>
        </p:spPr>
        <p:txBody>
          <a:bodyPr wrap="none">
            <a:spAutoFit/>
          </a:bodyPr>
          <a:lstStyle/>
          <a:p>
            <a:pPr marL="342900" lvl="0" indent="-342900" fontAlgn="base">
              <a:lnSpc>
                <a:spcPct val="150000"/>
              </a:lnSpc>
              <a:spcBef>
                <a:spcPct val="0"/>
              </a:spcBef>
              <a:spcAft>
                <a:spcPct val="0"/>
              </a:spcAft>
              <a:buFont typeface="Wingdings" panose="05000000000000000000" pitchFamily="2" charset="2"/>
              <a:buChar char="Ø"/>
              <a:defRPr/>
            </a:pPr>
            <a:r>
              <a:rPr lang="es-ES_tradnl" sz="2000" dirty="0">
                <a:solidFill>
                  <a:prstClr val="black"/>
                </a:solidFill>
                <a:latin typeface="Arial" charset="0"/>
                <a:cs typeface="Arial" charset="0"/>
              </a:rPr>
              <a:t>Decir con mis palabras lo que dice el texto.</a:t>
            </a:r>
          </a:p>
        </p:txBody>
      </p:sp>
      <p:sp>
        <p:nvSpPr>
          <p:cNvPr id="4" name="Rectángulo 3"/>
          <p:cNvSpPr/>
          <p:nvPr/>
        </p:nvSpPr>
        <p:spPr>
          <a:xfrm>
            <a:off x="3587261" y="3664142"/>
            <a:ext cx="8449407" cy="400110"/>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_tradnl" sz="2000" b="0" i="0" u="none" strike="noStrike" kern="0" cap="none" spc="0" normalizeH="0" baseline="0" noProof="0" dirty="0" smtClean="0">
                <a:ln>
                  <a:noFill/>
                </a:ln>
                <a:solidFill>
                  <a:prstClr val="black"/>
                </a:solidFill>
                <a:effectLst/>
                <a:uLnTx/>
                <a:uFillTx/>
                <a:latin typeface="Arial" charset="0"/>
                <a:cs typeface="Arial" charset="0"/>
              </a:rPr>
              <a:t>Expresar lo que pienso de lo que dice el texto.</a:t>
            </a:r>
            <a:r>
              <a:rPr kumimoji="0" lang="es-ES_tradnl" sz="2000" b="0" i="0" u="none" strike="noStrike" kern="0" cap="none" spc="0" normalizeH="0" noProof="0" dirty="0" smtClean="0">
                <a:ln>
                  <a:noFill/>
                </a:ln>
                <a:solidFill>
                  <a:prstClr val="black"/>
                </a:solidFill>
                <a:effectLst/>
                <a:uLnTx/>
                <a:uFillTx/>
                <a:latin typeface="Arial" charset="0"/>
                <a:cs typeface="Arial" charset="0"/>
              </a:rPr>
              <a:t> </a:t>
            </a:r>
            <a:r>
              <a:rPr kumimoji="0" lang="es-ES_tradnl" sz="2000" b="0" i="0" u="none" strike="noStrike" kern="0" cap="none" spc="0" normalizeH="0" baseline="0" noProof="0" dirty="0" smtClean="0">
                <a:ln>
                  <a:noFill/>
                </a:ln>
                <a:solidFill>
                  <a:prstClr val="black"/>
                </a:solidFill>
                <a:effectLst/>
                <a:uLnTx/>
                <a:uFillTx/>
                <a:latin typeface="Arial" charset="0"/>
                <a:cs typeface="Arial" charset="0"/>
              </a:rPr>
              <a:t>Dar mi opinión, criterio.</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5" name="Rectángulo 4"/>
          <p:cNvSpPr/>
          <p:nvPr/>
        </p:nvSpPr>
        <p:spPr>
          <a:xfrm>
            <a:off x="4088422" y="5140593"/>
            <a:ext cx="7816362" cy="400110"/>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_tradnl" sz="2000" b="0" i="0" u="none" strike="noStrike" kern="0" cap="none" spc="0" normalizeH="0" baseline="0" noProof="0" dirty="0" smtClean="0">
                <a:ln>
                  <a:noFill/>
                </a:ln>
                <a:solidFill>
                  <a:prstClr val="black"/>
                </a:solidFill>
                <a:effectLst/>
                <a:uLnTx/>
                <a:uFillTx/>
                <a:latin typeface="Arial" charset="0"/>
                <a:cs typeface="Arial" charset="0"/>
              </a:rPr>
              <a:t>Aplicar el mensaje del texto a otra situación de comunicación.</a:t>
            </a:r>
            <a:endParaRPr kumimoji="0" lang="es-ES" sz="1800" b="0" i="0" u="none" strike="noStrike" kern="0" cap="none" spc="0" normalizeH="0" baseline="0" noProof="0" dirty="0" smtClean="0">
              <a:ln>
                <a:noFill/>
              </a:ln>
              <a:solidFill>
                <a:sysClr val="windowText" lastClr="000000"/>
              </a:solidFill>
              <a:effectLst/>
              <a:uLnTx/>
              <a:uFillTx/>
            </a:endParaRPr>
          </a:p>
        </p:txBody>
      </p:sp>
      <p:grpSp>
        <p:nvGrpSpPr>
          <p:cNvPr id="6" name="Grupo 5"/>
          <p:cNvGrpSpPr/>
          <p:nvPr/>
        </p:nvGrpSpPr>
        <p:grpSpPr>
          <a:xfrm>
            <a:off x="2082316" y="330191"/>
            <a:ext cx="8396648" cy="907237"/>
            <a:chOff x="1248510" y="1408073"/>
            <a:chExt cx="8396648" cy="907237"/>
          </a:xfrm>
        </p:grpSpPr>
        <p:sp>
          <p:nvSpPr>
            <p:cNvPr id="7" name="Rectángulo 6"/>
            <p:cNvSpPr/>
            <p:nvPr/>
          </p:nvSpPr>
          <p:spPr>
            <a:xfrm>
              <a:off x="1248510" y="1408073"/>
              <a:ext cx="8396648" cy="907237"/>
            </a:xfrm>
            <a:prstGeom prst="rect">
              <a:avLst/>
            </a:prstGeom>
            <a:ln w="76200">
              <a:solidFill>
                <a:schemeClr val="accent1">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uadroTexto 7"/>
            <p:cNvSpPr txBox="1"/>
            <p:nvPr/>
          </p:nvSpPr>
          <p:spPr>
            <a:xfrm>
              <a:off x="1248510" y="1408073"/>
              <a:ext cx="8396648" cy="90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2800" kern="1200" dirty="0" smtClean="0">
                  <a:solidFill>
                    <a:schemeClr val="tx1"/>
                  </a:solidFill>
                  <a:latin typeface="Yu Gothic UI Semibold" panose="020B0700000000000000" pitchFamily="34" charset="-128"/>
                  <a:ea typeface="Yu Gothic UI Semibold" panose="020B0700000000000000" pitchFamily="34" charset="-128"/>
                </a:rPr>
                <a:t>NIVELES DE COMPRENSIÓN DE LA LECTURA</a:t>
              </a:r>
              <a:endParaRPr lang="es-ES" sz="2800" kern="1200" dirty="0">
                <a:solidFill>
                  <a:schemeClr val="tx1"/>
                </a:solidFill>
                <a:latin typeface="Yu Gothic UI Semibold" panose="020B0700000000000000" pitchFamily="34" charset="-128"/>
                <a:ea typeface="Yu Gothic UI Semibold" panose="020B0700000000000000" pitchFamily="34" charset="-128"/>
              </a:endParaRPr>
            </a:p>
          </p:txBody>
        </p:sp>
      </p:grpSp>
      <p:sp>
        <p:nvSpPr>
          <p:cNvPr id="9" name="Rectángulo 8"/>
          <p:cNvSpPr/>
          <p:nvPr/>
        </p:nvSpPr>
        <p:spPr>
          <a:xfrm>
            <a:off x="116332" y="1358291"/>
            <a:ext cx="1633904" cy="2585323"/>
          </a:xfrm>
          <a:prstGeom prst="rect">
            <a:avLst/>
          </a:prstGeom>
          <a:ln w="28575">
            <a:solidFill>
              <a:schemeClr val="accent1">
                <a:lumMod val="50000"/>
              </a:schemeClr>
            </a:solidFill>
          </a:ln>
        </p:spPr>
        <p:txBody>
          <a:bodyPr wrap="square">
            <a:spAutoFit/>
          </a:bodyPr>
          <a:lstStyle/>
          <a:p>
            <a:pPr lvl="0" algn="ctr" fontAlgn="base">
              <a:spcBef>
                <a:spcPct val="0"/>
              </a:spcBef>
              <a:spcAft>
                <a:spcPct val="0"/>
              </a:spcAft>
            </a:pPr>
            <a:r>
              <a:rPr lang="es-ES_tradnl" altLang="es-ES" dirty="0">
                <a:solidFill>
                  <a:prstClr val="black"/>
                </a:solidFill>
                <a:latin typeface="Arial" panose="020B0604020202020204" pitchFamily="34" charset="0"/>
                <a:cs typeface="Arial" panose="020B0604020202020204" pitchFamily="34" charset="0"/>
              </a:rPr>
              <a:t>Para penetrar en el significado de un texto debemos partir de </a:t>
            </a:r>
            <a:r>
              <a:rPr lang="es-ES_tradnl" altLang="es-ES" dirty="0" smtClean="0">
                <a:solidFill>
                  <a:prstClr val="black"/>
                </a:solidFill>
                <a:latin typeface="Arial" panose="020B0604020202020204" pitchFamily="34" charset="0"/>
                <a:cs typeface="Arial" panose="020B0604020202020204" pitchFamily="34" charset="0"/>
              </a:rPr>
              <a:t>los </a:t>
            </a:r>
            <a:r>
              <a:rPr lang="es-ES_tradnl" altLang="es-ES" dirty="0">
                <a:solidFill>
                  <a:prstClr val="black"/>
                </a:solidFill>
                <a:latin typeface="Arial" panose="020B0604020202020204" pitchFamily="34" charset="0"/>
                <a:cs typeface="Arial" panose="020B0604020202020204" pitchFamily="34" charset="0"/>
              </a:rPr>
              <a:t>niveles </a:t>
            </a:r>
            <a:r>
              <a:rPr lang="es-ES_tradnl" altLang="es-ES" dirty="0" smtClean="0">
                <a:solidFill>
                  <a:prstClr val="black"/>
                </a:solidFill>
                <a:latin typeface="Arial" panose="020B0604020202020204" pitchFamily="34" charset="0"/>
                <a:cs typeface="Arial" panose="020B0604020202020204" pitchFamily="34" charset="0"/>
              </a:rPr>
              <a:t>de comprensión de </a:t>
            </a:r>
            <a:r>
              <a:rPr lang="es-ES_tradnl" altLang="es-ES" dirty="0">
                <a:solidFill>
                  <a:prstClr val="black"/>
                </a:solidFill>
                <a:latin typeface="Arial" panose="020B0604020202020204" pitchFamily="34" charset="0"/>
                <a:cs typeface="Arial" panose="020B0604020202020204" pitchFamily="34" charset="0"/>
              </a:rPr>
              <a:t>la lectura.</a:t>
            </a:r>
          </a:p>
        </p:txBody>
      </p:sp>
      <p:pic>
        <p:nvPicPr>
          <p:cNvPr id="10" name="3 Imagen" descr="F:\Proyectos\ID_UCCFD\Manual_id\apps_produccion\Papelería_Institucional\Invitacion-02.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603501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602" y="1115637"/>
            <a:ext cx="11030243" cy="689952"/>
          </a:xfrm>
        </p:spPr>
        <p:txBody>
          <a:bodyPr>
            <a:normAutofit fontScale="90000"/>
          </a:bodyPr>
          <a:lstStyle/>
          <a:p>
            <a:r>
              <a:rPr lang="es-ES" sz="2800" b="1" dirty="0" smtClean="0">
                <a:latin typeface="Arial" panose="020B0604020202020204" pitchFamily="34" charset="0"/>
                <a:cs typeface="Arial" panose="020B0604020202020204" pitchFamily="34" charset="0"/>
              </a:rPr>
              <a:t>Factores que influyen en las dificultades de comprensión lectora</a:t>
            </a:r>
            <a:endParaRPr lang="es-ES"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83463" y="2065592"/>
            <a:ext cx="11746523" cy="4351338"/>
          </a:xfrm>
        </p:spPr>
        <p:txBody>
          <a:bodyPr>
            <a:normAutofit fontScale="85000" lnSpcReduction="20000"/>
          </a:bodyPr>
          <a:lstStyle/>
          <a:p>
            <a:pPr>
              <a:lnSpc>
                <a:spcPct val="160000"/>
              </a:lnSpc>
            </a:pPr>
            <a:r>
              <a:rPr lang="es-ES" b="1" dirty="0">
                <a:latin typeface="Arial" panose="020B0604020202020204" pitchFamily="34" charset="0"/>
                <a:cs typeface="Arial" panose="020B0604020202020204" pitchFamily="34" charset="0"/>
              </a:rPr>
              <a:t> Deficiencias en la decodificación: </a:t>
            </a: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falta de dominio de esta habilidad </a:t>
            </a:r>
            <a:r>
              <a:rPr lang="es-ES" dirty="0" smtClean="0">
                <a:latin typeface="Arial" panose="020B0604020202020204" pitchFamily="34" charset="0"/>
                <a:cs typeface="Arial" panose="020B0604020202020204" pitchFamily="34" charset="0"/>
              </a:rPr>
              <a:t>impide </a:t>
            </a:r>
            <a:r>
              <a:rPr lang="es-ES" dirty="0">
                <a:latin typeface="Arial" panose="020B0604020202020204" pitchFamily="34" charset="0"/>
                <a:cs typeface="Arial" panose="020B0604020202020204" pitchFamily="34" charset="0"/>
              </a:rPr>
              <a:t>la </a:t>
            </a:r>
            <a:r>
              <a:rPr lang="es-ES" dirty="0" smtClean="0">
                <a:latin typeface="Arial" panose="020B0604020202020204" pitchFamily="34" charset="0"/>
                <a:cs typeface="Arial" panose="020B0604020202020204" pitchFamily="34" charset="0"/>
              </a:rPr>
              <a:t>comprensión, demostrando desconocimiento de </a:t>
            </a:r>
            <a:r>
              <a:rPr lang="es-ES" dirty="0">
                <a:latin typeface="Arial" panose="020B0604020202020204" pitchFamily="34" charset="0"/>
                <a:cs typeface="Arial" panose="020B0604020202020204" pitchFamily="34" charset="0"/>
              </a:rPr>
              <a:t>recursos para la implementación de estrategias de comprensión.  </a:t>
            </a:r>
            <a:endParaRPr lang="es-ES" dirty="0" smtClean="0">
              <a:latin typeface="Arial" panose="020B0604020202020204" pitchFamily="34" charset="0"/>
              <a:cs typeface="Arial" panose="020B0604020202020204" pitchFamily="34" charset="0"/>
            </a:endParaRPr>
          </a:p>
          <a:p>
            <a:pPr>
              <a:lnSpc>
                <a:spcPct val="160000"/>
              </a:lnSpc>
            </a:pPr>
            <a:r>
              <a:rPr lang="es-ES" b="1" dirty="0" smtClean="0">
                <a:latin typeface="Arial" panose="020B0604020202020204" pitchFamily="34" charset="0"/>
                <a:cs typeface="Arial" panose="020B0604020202020204" pitchFamily="34" charset="0"/>
              </a:rPr>
              <a:t>Pobreza </a:t>
            </a:r>
            <a:r>
              <a:rPr lang="es-ES" b="1" dirty="0">
                <a:latin typeface="Arial" panose="020B0604020202020204" pitchFamily="34" charset="0"/>
                <a:cs typeface="Arial" panose="020B0604020202020204" pitchFamily="34" charset="0"/>
              </a:rPr>
              <a:t>de vocabulario: </a:t>
            </a:r>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conocimiento léxico del lector, la posesión de un vocabulario rico y bien interconectado es condición necesaria para la comprensión de </a:t>
            </a:r>
            <a:r>
              <a:rPr lang="es-ES" dirty="0" smtClean="0">
                <a:latin typeface="Arial" panose="020B0604020202020204" pitchFamily="34" charset="0"/>
                <a:cs typeface="Arial" panose="020B0604020202020204" pitchFamily="34" charset="0"/>
              </a:rPr>
              <a:t>textos de lo contrario tendrán </a:t>
            </a:r>
            <a:r>
              <a:rPr lang="es-ES" dirty="0">
                <a:latin typeface="Arial" panose="020B0604020202020204" pitchFamily="34" charset="0"/>
                <a:cs typeface="Arial" panose="020B0604020202020204" pitchFamily="34" charset="0"/>
              </a:rPr>
              <a:t>dificultades para entender las relaciones entre las  palabras y las proposiciones, por lo que no podrán acceder a la comprensión lectora.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26867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93" y="1077927"/>
            <a:ext cx="11667979" cy="5386881"/>
          </a:xfrm>
        </p:spPr>
        <p:txBody>
          <a:bodyPr>
            <a:normAutofit lnSpcReduction="10000"/>
          </a:bodyPr>
          <a:lstStyle/>
          <a:p>
            <a:pPr algn="just">
              <a:lnSpc>
                <a:spcPct val="170000"/>
              </a:lnSpc>
            </a:pPr>
            <a:r>
              <a:rPr lang="es-ES" b="1" dirty="0">
                <a:latin typeface="Arial" panose="020B0604020202020204" pitchFamily="34" charset="0"/>
                <a:cs typeface="Arial" panose="020B0604020202020204" pitchFamily="34" charset="0"/>
              </a:rPr>
              <a:t>Escasez de conocimientos previos: </a:t>
            </a:r>
            <a:r>
              <a:rPr lang="es-ES" dirty="0" smtClean="0">
                <a:latin typeface="Arial" panose="020B0604020202020204" pitchFamily="34" charset="0"/>
                <a:cs typeface="Arial" panose="020B0604020202020204" pitchFamily="34" charset="0"/>
              </a:rPr>
              <a:t>hay </a:t>
            </a:r>
            <a:r>
              <a:rPr lang="es-ES" dirty="0">
                <a:latin typeface="Arial" panose="020B0604020202020204" pitchFamily="34" charset="0"/>
                <a:cs typeface="Arial" panose="020B0604020202020204" pitchFamily="34" charset="0"/>
              </a:rPr>
              <a:t>diferentes causas que pueden explicar la falla de los conocimientos previos en la lectura</a:t>
            </a:r>
            <a:r>
              <a:rPr lang="es-ES" dirty="0" smtClean="0">
                <a:latin typeface="Arial" panose="020B0604020202020204" pitchFamily="34" charset="0"/>
                <a:cs typeface="Arial" panose="020B0604020202020204" pitchFamily="34" charset="0"/>
              </a:rPr>
              <a:t>:</a:t>
            </a:r>
          </a:p>
          <a:p>
            <a:pPr algn="just">
              <a:lnSpc>
                <a:spcPct val="170000"/>
              </a:lnSpc>
              <a:buFont typeface="Wingdings" panose="05000000000000000000" pitchFamily="2" charset="2"/>
              <a:buChar char="ü"/>
            </a:pPr>
            <a:r>
              <a:rPr lang="es-ES" dirty="0" smtClean="0">
                <a:latin typeface="Arial" panose="020B0604020202020204" pitchFamily="34" charset="0"/>
                <a:cs typeface="Arial" panose="020B0604020202020204" pitchFamily="34" charset="0"/>
              </a:rPr>
              <a:t> Que el </a:t>
            </a:r>
            <a:r>
              <a:rPr lang="es-ES" dirty="0">
                <a:latin typeface="Arial" panose="020B0604020202020204" pitchFamily="34" charset="0"/>
                <a:cs typeface="Arial" panose="020B0604020202020204" pitchFamily="34" charset="0"/>
              </a:rPr>
              <a:t>lector no posea los conocimientos </a:t>
            </a:r>
            <a:r>
              <a:rPr lang="es-ES" dirty="0" smtClean="0">
                <a:latin typeface="Arial" panose="020B0604020202020204" pitchFamily="34" charset="0"/>
                <a:cs typeface="Arial" panose="020B0604020202020204" pitchFamily="34" charset="0"/>
              </a:rPr>
              <a:t>apropiados</a:t>
            </a:r>
          </a:p>
          <a:p>
            <a:pPr algn="just">
              <a:lnSpc>
                <a:spcPct val="170000"/>
              </a:lnSpc>
              <a:buFont typeface="Wingdings" panose="05000000000000000000" pitchFamily="2" charset="2"/>
              <a:buChar char="ü"/>
            </a:pPr>
            <a:r>
              <a:rPr lang="es-ES" dirty="0" smtClean="0">
                <a:latin typeface="Arial" panose="020B0604020202020204" pitchFamily="34" charset="0"/>
                <a:cs typeface="Arial" panose="020B0604020202020204" pitchFamily="34" charset="0"/>
              </a:rPr>
              <a:t>Que las </a:t>
            </a:r>
            <a:r>
              <a:rPr lang="es-ES" dirty="0">
                <a:latin typeface="Arial" panose="020B0604020202020204" pitchFamily="34" charset="0"/>
                <a:cs typeface="Arial" panose="020B0604020202020204" pitchFamily="34" charset="0"/>
              </a:rPr>
              <a:t>señales del texto pueden ser insuficientes o poco explícitas </a:t>
            </a:r>
            <a:endParaRPr lang="es-ES" dirty="0" smtClean="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ü"/>
            </a:pPr>
            <a:r>
              <a:rPr lang="es-ES" dirty="0" smtClean="0">
                <a:latin typeface="Arial" panose="020B0604020202020204" pitchFamily="34" charset="0"/>
                <a:cs typeface="Arial" panose="020B0604020202020204" pitchFamily="34" charset="0"/>
              </a:rPr>
              <a:t>Que pueda activar </a:t>
            </a:r>
            <a:r>
              <a:rPr lang="es-ES" dirty="0">
                <a:latin typeface="Arial" panose="020B0604020202020204" pitchFamily="34" charset="0"/>
                <a:cs typeface="Arial" panose="020B0604020202020204" pitchFamily="34" charset="0"/>
              </a:rPr>
              <a:t>conocimientos previos no relevantes al tema e interpretar la información de manera diferente a lo propuesto por el </a:t>
            </a:r>
            <a:r>
              <a:rPr lang="es-ES" dirty="0" smtClean="0">
                <a:latin typeface="Arial" panose="020B0604020202020204" pitchFamily="34" charset="0"/>
                <a:cs typeface="Arial" panose="020B0604020202020204" pitchFamily="34" charset="0"/>
              </a:rPr>
              <a:t>autor</a:t>
            </a:r>
            <a:r>
              <a:rPr lang="es-ES" dirty="0">
                <a:latin typeface="Arial" panose="020B0604020202020204" pitchFamily="34" charset="0"/>
                <a:cs typeface="Arial" panose="020B0604020202020204" pitchFamily="34" charset="0"/>
              </a:rPr>
              <a:t>.</a:t>
            </a:r>
            <a:endParaRPr lang="es-ES" dirty="0" smtClean="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8" y="69815"/>
            <a:ext cx="1800200" cy="1008112"/>
          </a:xfrm>
          <a:prstGeom prst="rect">
            <a:avLst/>
          </a:prstGeom>
          <a:ln>
            <a:noFill/>
          </a:ln>
          <a:effectLst>
            <a:softEdge rad="112500"/>
          </a:effectLst>
        </p:spPr>
      </p:pic>
    </p:spTree>
    <p:extLst>
      <p:ext uri="{BB962C8B-B14F-4D97-AF65-F5344CB8AC3E}">
        <p14:creationId xmlns:p14="http://schemas.microsoft.com/office/powerpoint/2010/main" val="270223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2063750" y="1492251"/>
            <a:ext cx="7799388" cy="633413"/>
          </a:xfrm>
          <a:ln w="76200">
            <a:solidFill>
              <a:srgbClr val="137683"/>
            </a:solidFill>
          </a:ln>
        </p:spPr>
        <p:txBody>
          <a:bodyPr/>
          <a:lstStyle/>
          <a:p>
            <a:pPr eaLnBrk="1" hangingPunct="1">
              <a:defRPr/>
            </a:pPr>
            <a:r>
              <a:rPr lang="es-ES" altLang="es-ES" sz="2800" dirty="0"/>
              <a:t>Comprensión y construcción </a:t>
            </a:r>
            <a:r>
              <a:rPr lang="es-ES" altLang="es-ES" sz="2800" dirty="0" smtClean="0"/>
              <a:t>del texto científico</a:t>
            </a:r>
            <a:endParaRPr lang="es-ES" altLang="es-ES" sz="2800" dirty="0"/>
          </a:p>
        </p:txBody>
      </p:sp>
      <p:sp>
        <p:nvSpPr>
          <p:cNvPr id="3" name="2 Marcador de contenido"/>
          <p:cNvSpPr>
            <a:spLocks noGrp="1"/>
          </p:cNvSpPr>
          <p:nvPr>
            <p:ph idx="1"/>
          </p:nvPr>
        </p:nvSpPr>
        <p:spPr>
          <a:xfrm>
            <a:off x="105508" y="2867684"/>
            <a:ext cx="11948746" cy="4069145"/>
          </a:xfrm>
        </p:spPr>
        <p:txBody>
          <a:bodyPr rtlCol="0">
            <a:normAutofit/>
          </a:bodyPr>
          <a:lstStyle/>
          <a:p>
            <a:pPr marL="0" indent="0" algn="just" eaLnBrk="1" fontAlgn="auto" hangingPunct="1">
              <a:lnSpc>
                <a:spcPct val="107000"/>
              </a:lnSpc>
              <a:spcBef>
                <a:spcPts val="0"/>
              </a:spcBef>
              <a:spcAft>
                <a:spcPts val="1000"/>
              </a:spcAft>
              <a:buNone/>
            </a:pPr>
            <a:r>
              <a:rPr lang="es-ES" sz="2400" dirty="0" smtClean="0">
                <a:latin typeface="Arial" panose="020B0604020202020204" pitchFamily="34" charset="0"/>
                <a:cs typeface="Arial" panose="020B0604020202020204" pitchFamily="34" charset="0"/>
              </a:rPr>
              <a:t>Tema 2 El proceso de comprensión de textos. </a:t>
            </a:r>
          </a:p>
          <a:p>
            <a:pPr marL="0" indent="0" algn="just" eaLnBrk="1" fontAlgn="auto" hangingPunct="1">
              <a:lnSpc>
                <a:spcPct val="107000"/>
              </a:lnSpc>
              <a:spcBef>
                <a:spcPts val="0"/>
              </a:spcBef>
              <a:spcAft>
                <a:spcPts val="1000"/>
              </a:spcAft>
              <a:buNone/>
            </a:pP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Asunto: </a:t>
            </a:r>
            <a:r>
              <a:rPr lang="es-MX" sz="2400" dirty="0">
                <a:latin typeface="Arial" panose="020B0604020202020204" pitchFamily="34" charset="0"/>
                <a:ea typeface="Times New Roman" panose="02020603050405020304" pitchFamily="18" charset="0"/>
                <a:cs typeface="Arial" panose="020B0604020202020204" pitchFamily="34" charset="0"/>
              </a:rPr>
              <a:t>La lectura. Significados del texto. Niveles de </a:t>
            </a:r>
            <a:r>
              <a:rPr lang="es-MX" sz="2400" dirty="0" smtClean="0">
                <a:latin typeface="Arial" panose="020B0604020202020204" pitchFamily="34" charset="0"/>
                <a:ea typeface="Times New Roman" panose="02020603050405020304" pitchFamily="18" charset="0"/>
                <a:cs typeface="Arial" panose="020B0604020202020204" pitchFamily="34" charset="0"/>
              </a:rPr>
              <a:t>comprensión.</a:t>
            </a:r>
            <a:r>
              <a:rPr lang="es-E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Estrategias para la comprensión. Relaciones semánticas entre las palabras. Los conectores textuales.</a:t>
            </a:r>
            <a:endParaRPr lang="es-MX" sz="24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268224" y="807309"/>
            <a:ext cx="2097962" cy="313932"/>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ACTIVIDAD 5-6</a:t>
            </a:r>
            <a:endPar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7" name="Marcador de contenido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3741" y="5246098"/>
            <a:ext cx="23526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stretch>
            <a:fillRect/>
          </a:stretch>
        </p:blipFill>
        <p:spPr>
          <a:xfrm>
            <a:off x="3869493" y="137953"/>
            <a:ext cx="3706552" cy="1142208"/>
          </a:xfrm>
          <a:prstGeom prst="rect">
            <a:avLst/>
          </a:prstGeom>
        </p:spPr>
      </p:pic>
      <p:sp>
        <p:nvSpPr>
          <p:cNvPr id="9" name="Rectángulo 8"/>
          <p:cNvSpPr/>
          <p:nvPr/>
        </p:nvSpPr>
        <p:spPr>
          <a:xfrm>
            <a:off x="268224" y="279333"/>
            <a:ext cx="2097962" cy="313932"/>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SEMANA #2</a:t>
            </a:r>
            <a:endPar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97013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958" y="1615313"/>
            <a:ext cx="11648048" cy="4351338"/>
          </a:xfrm>
        </p:spPr>
        <p:txBody>
          <a:bodyPr>
            <a:normAutofit fontScale="92500" lnSpcReduction="20000"/>
          </a:bodyPr>
          <a:lstStyle/>
          <a:p>
            <a:pPr algn="just">
              <a:lnSpc>
                <a:spcPct val="150000"/>
              </a:lnSpc>
            </a:pP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Problemas de memoria: </a:t>
            </a: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memoria de trabajo permite mantener la información recién leída y procesada por un corto período de tiempo mientras se procesa la nueva información que se va leyendo al mismo tiempo que  recupera  conocimientos previos de la memoria a largo plazo . </a:t>
            </a:r>
            <a:r>
              <a:rPr lang="es-ES" dirty="0" smtClean="0">
                <a:latin typeface="Arial" panose="020B0604020202020204" pitchFamily="34" charset="0"/>
                <a:cs typeface="Arial" panose="020B0604020202020204" pitchFamily="34" charset="0"/>
              </a:rPr>
              <a:t>Cualquier </a:t>
            </a:r>
            <a:r>
              <a:rPr lang="es-ES" dirty="0">
                <a:latin typeface="Arial" panose="020B0604020202020204" pitchFamily="34" charset="0"/>
                <a:cs typeface="Arial" panose="020B0604020202020204" pitchFamily="34" charset="0"/>
              </a:rPr>
              <a:t>dificultad a nivel de la atención y de la memoria de trabajo interfiere en la posibilidad de extraer las relaciones semánticas y sintácticas entre las palabras y recordar el sentido de las frases leídas para captar el significado global del texto.</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73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8950" y="1522466"/>
            <a:ext cx="11752384" cy="5161798"/>
          </a:xfrm>
        </p:spPr>
        <p:txBody>
          <a:bodyPr>
            <a:normAutofit lnSpcReduction="10000"/>
          </a:bodyPr>
          <a:lstStyle/>
          <a:p>
            <a:pPr algn="just">
              <a:lnSpc>
                <a:spcPct val="170000"/>
              </a:lnSpc>
            </a:pP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Desconocimiento o falta de dominio de las estrategias de comprensión: </a:t>
            </a:r>
            <a:r>
              <a:rPr lang="es-ES" dirty="0" smtClean="0">
                <a:latin typeface="Arial" panose="020B0604020202020204" pitchFamily="34" charset="0"/>
                <a:cs typeface="Arial" panose="020B0604020202020204" pitchFamily="34" charset="0"/>
              </a:rPr>
              <a:t>un </a:t>
            </a:r>
            <a:r>
              <a:rPr lang="es-ES" dirty="0">
                <a:latin typeface="Arial" panose="020B0604020202020204" pitchFamily="34" charset="0"/>
                <a:cs typeface="Arial" panose="020B0604020202020204" pitchFamily="34" charset="0"/>
              </a:rPr>
              <a:t>déficit estratégico en la lectura estaría dado por una actitud pasiva del lector carente de esfuerzo hacia la búsqueda y construcción del significado y por lo tanto sin un ajuste de las estrategias de lectura a las demandas de la tarea y del texto. </a:t>
            </a:r>
            <a:r>
              <a:rPr lang="es-ES" dirty="0" smtClean="0">
                <a:latin typeface="Arial" panose="020B0604020202020204" pitchFamily="34" charset="0"/>
                <a:cs typeface="Arial" panose="020B0604020202020204" pitchFamily="34" charset="0"/>
              </a:rPr>
              <a:t>Es necesario </a:t>
            </a:r>
            <a:r>
              <a:rPr lang="es-ES" dirty="0">
                <a:latin typeface="Arial" panose="020B0604020202020204" pitchFamily="34" charset="0"/>
                <a:cs typeface="Arial" panose="020B0604020202020204" pitchFamily="34" charset="0"/>
              </a:rPr>
              <a:t>enseñar de manera explícita estrategias de comprensión lectora a los </a:t>
            </a:r>
            <a:r>
              <a:rPr lang="es-ES" dirty="0" smtClean="0">
                <a:latin typeface="Arial" panose="020B0604020202020204" pitchFamily="34" charset="0"/>
                <a:cs typeface="Arial" panose="020B0604020202020204" pitchFamily="34" charset="0"/>
              </a:rPr>
              <a:t>alumnos. </a:t>
            </a:r>
            <a:endParaRPr lang="es-ES"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22727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0728" y="319405"/>
            <a:ext cx="5112434" cy="844697"/>
          </a:xfrm>
        </p:spPr>
        <p:txBody>
          <a:bodyPr/>
          <a:lstStyle/>
          <a:p>
            <a:r>
              <a:rPr lang="es-ES" sz="2800" b="1" dirty="0" smtClean="0">
                <a:solidFill>
                  <a:prstClr val="black"/>
                </a:solidFill>
                <a:latin typeface="Arial" panose="020B0604020202020204" pitchFamily="34" charset="0"/>
                <a:ea typeface="+mn-ea"/>
                <a:cs typeface="Arial" panose="020B0604020202020204" pitchFamily="34" charset="0"/>
              </a:rPr>
              <a:t>Estrategias </a:t>
            </a:r>
            <a:r>
              <a:rPr lang="es-ES" sz="2800" b="1" dirty="0">
                <a:solidFill>
                  <a:prstClr val="black"/>
                </a:solidFill>
                <a:latin typeface="Arial" panose="020B0604020202020204" pitchFamily="34" charset="0"/>
                <a:ea typeface="+mn-ea"/>
                <a:cs typeface="Arial" panose="020B0604020202020204" pitchFamily="34" charset="0"/>
              </a:rPr>
              <a:t>de </a:t>
            </a:r>
            <a:r>
              <a:rPr lang="es-ES" sz="2800" b="1" dirty="0" smtClean="0">
                <a:solidFill>
                  <a:prstClr val="black"/>
                </a:solidFill>
                <a:latin typeface="Arial" panose="020B0604020202020204" pitchFamily="34" charset="0"/>
                <a:ea typeface="+mn-ea"/>
                <a:cs typeface="Arial" panose="020B0604020202020204" pitchFamily="34" charset="0"/>
              </a:rPr>
              <a:t>comprensión</a:t>
            </a:r>
            <a:endParaRPr lang="es-ES" dirty="0"/>
          </a:p>
        </p:txBody>
      </p:sp>
      <p:sp>
        <p:nvSpPr>
          <p:cNvPr id="3" name="Marcador de contenido 2"/>
          <p:cNvSpPr>
            <a:spLocks noGrp="1"/>
          </p:cNvSpPr>
          <p:nvPr>
            <p:ph idx="1"/>
          </p:nvPr>
        </p:nvSpPr>
        <p:spPr>
          <a:xfrm>
            <a:off x="498464" y="1336068"/>
            <a:ext cx="11456963" cy="5391101"/>
          </a:xfrm>
        </p:spPr>
        <p:txBody>
          <a:bodyPr>
            <a:noAutofit/>
          </a:bodyPr>
          <a:lstStyle/>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Plantear </a:t>
            </a:r>
            <a:r>
              <a:rPr lang="es-ES" sz="2400" dirty="0">
                <a:solidFill>
                  <a:prstClr val="black"/>
                </a:solidFill>
                <a:latin typeface="Arial" panose="020B0604020202020204" pitchFamily="34" charset="0"/>
                <a:cs typeface="Arial" panose="020B0604020202020204" pitchFamily="34" charset="0"/>
              </a:rPr>
              <a:t>objetivos de </a:t>
            </a:r>
            <a:r>
              <a:rPr lang="es-ES" sz="2400" dirty="0" smtClean="0">
                <a:solidFill>
                  <a:prstClr val="black"/>
                </a:solidFill>
                <a:latin typeface="Arial" panose="020B0604020202020204" pitchFamily="34" charset="0"/>
                <a:cs typeface="Arial" panose="020B0604020202020204" pitchFamily="34" charset="0"/>
              </a:rPr>
              <a:t>lectura</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Anticipar </a:t>
            </a:r>
            <a:r>
              <a:rPr lang="es-ES" sz="2400" dirty="0">
                <a:solidFill>
                  <a:prstClr val="black"/>
                </a:solidFill>
                <a:latin typeface="Arial" panose="020B0604020202020204" pitchFamily="34" charset="0"/>
                <a:cs typeface="Arial" panose="020B0604020202020204" pitchFamily="34" charset="0"/>
              </a:rPr>
              <a:t>el contenido del </a:t>
            </a:r>
            <a:r>
              <a:rPr lang="es-ES" sz="2400" dirty="0" smtClean="0">
                <a:solidFill>
                  <a:prstClr val="black"/>
                </a:solidFill>
                <a:latin typeface="Arial" panose="020B0604020202020204" pitchFamily="34" charset="0"/>
                <a:cs typeface="Arial" panose="020B0604020202020204" pitchFamily="34" charset="0"/>
              </a:rPr>
              <a:t>texto</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Realizar </a:t>
            </a:r>
            <a:r>
              <a:rPr lang="es-ES" sz="2400" dirty="0">
                <a:solidFill>
                  <a:prstClr val="black"/>
                </a:solidFill>
                <a:latin typeface="Arial" panose="020B0604020202020204" pitchFamily="34" charset="0"/>
                <a:cs typeface="Arial" panose="020B0604020202020204" pitchFamily="34" charset="0"/>
              </a:rPr>
              <a:t>hipótesis de </a:t>
            </a:r>
            <a:r>
              <a:rPr lang="es-ES" sz="2400" dirty="0" smtClean="0">
                <a:solidFill>
                  <a:prstClr val="black"/>
                </a:solidFill>
                <a:latin typeface="Arial" panose="020B0604020202020204" pitchFamily="34" charset="0"/>
                <a:cs typeface="Arial" panose="020B0604020202020204" pitchFamily="34" charset="0"/>
              </a:rPr>
              <a:t>lectura</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Realizar </a:t>
            </a:r>
            <a:r>
              <a:rPr lang="es-ES" sz="2400" dirty="0">
                <a:solidFill>
                  <a:prstClr val="black"/>
                </a:solidFill>
                <a:latin typeface="Arial" panose="020B0604020202020204" pitchFamily="34" charset="0"/>
                <a:cs typeface="Arial" panose="020B0604020202020204" pitchFamily="34" charset="0"/>
              </a:rPr>
              <a:t>inferencias completando la información con conocimientos </a:t>
            </a:r>
            <a:r>
              <a:rPr lang="es-ES" sz="2400" dirty="0" smtClean="0">
                <a:solidFill>
                  <a:prstClr val="black"/>
                </a:solidFill>
                <a:latin typeface="Arial" panose="020B0604020202020204" pitchFamily="34" charset="0"/>
                <a:cs typeface="Arial" panose="020B0604020202020204" pitchFamily="34" charset="0"/>
              </a:rPr>
              <a:t>previos</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Verificar </a:t>
            </a:r>
            <a:r>
              <a:rPr lang="es-ES" sz="2400" dirty="0">
                <a:solidFill>
                  <a:prstClr val="black"/>
                </a:solidFill>
                <a:latin typeface="Arial" panose="020B0604020202020204" pitchFamily="34" charset="0"/>
                <a:cs typeface="Arial" panose="020B0604020202020204" pitchFamily="34" charset="0"/>
              </a:rPr>
              <a:t>si las predicciones se </a:t>
            </a:r>
            <a:r>
              <a:rPr lang="es-ES" sz="2400" dirty="0" smtClean="0">
                <a:solidFill>
                  <a:prstClr val="black"/>
                </a:solidFill>
                <a:latin typeface="Arial" panose="020B0604020202020204" pitchFamily="34" charset="0"/>
                <a:cs typeface="Arial" panose="020B0604020202020204" pitchFamily="34" charset="0"/>
              </a:rPr>
              <a:t>cumplen</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Modificar </a:t>
            </a:r>
            <a:r>
              <a:rPr lang="es-ES" sz="2400" dirty="0">
                <a:solidFill>
                  <a:prstClr val="black"/>
                </a:solidFill>
                <a:latin typeface="Arial" panose="020B0604020202020204" pitchFamily="34" charset="0"/>
                <a:cs typeface="Arial" panose="020B0604020202020204" pitchFamily="34" charset="0"/>
              </a:rPr>
              <a:t>las mismas en caso de no </a:t>
            </a:r>
            <a:r>
              <a:rPr lang="es-ES" sz="2400" dirty="0" smtClean="0">
                <a:solidFill>
                  <a:prstClr val="black"/>
                </a:solidFill>
                <a:latin typeface="Arial" panose="020B0604020202020204" pitchFamily="34" charset="0"/>
                <a:cs typeface="Arial" panose="020B0604020202020204" pitchFamily="34" charset="0"/>
              </a:rPr>
              <a:t>corroborarse</a:t>
            </a:r>
          </a:p>
          <a:p>
            <a:pPr lvl="0" algn="just">
              <a:lnSpc>
                <a:spcPct val="170000"/>
              </a:lnSpc>
              <a:buFont typeface="Wingdings" panose="05000000000000000000" pitchFamily="2" charset="2"/>
              <a:buChar char="Ø"/>
            </a:pPr>
            <a:r>
              <a:rPr lang="es-ES" sz="2400" dirty="0" smtClean="0">
                <a:solidFill>
                  <a:prstClr val="black"/>
                </a:solidFill>
                <a:latin typeface="Arial" panose="020B0604020202020204" pitchFamily="34" charset="0"/>
                <a:cs typeface="Arial" panose="020B0604020202020204" pitchFamily="34" charset="0"/>
              </a:rPr>
              <a:t>Controlar </a:t>
            </a:r>
            <a:r>
              <a:rPr lang="es-ES" sz="2400" dirty="0">
                <a:solidFill>
                  <a:prstClr val="black"/>
                </a:solidFill>
                <a:latin typeface="Arial" panose="020B0604020202020204" pitchFamily="34" charset="0"/>
                <a:cs typeface="Arial" panose="020B0604020202020204" pitchFamily="34" charset="0"/>
              </a:rPr>
              <a:t>que se esté comprendiendo </a:t>
            </a:r>
          </a:p>
          <a:p>
            <a:endParaRPr lang="es-ES" dirty="0"/>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72616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3218" y="1164444"/>
            <a:ext cx="11676185" cy="4351338"/>
          </a:xfrm>
        </p:spPr>
        <p:txBody>
          <a:bodyPr>
            <a:normAutofit/>
          </a:bodyPr>
          <a:lstStyle/>
          <a:p>
            <a:pPr algn="just">
              <a:lnSpc>
                <a:spcPct val="150000"/>
              </a:lnSpc>
            </a:pPr>
            <a:r>
              <a:rPr lang="es-ES" sz="3200" b="1" dirty="0" smtClean="0">
                <a:latin typeface="Arial" panose="020B0604020202020204" pitchFamily="34" charset="0"/>
                <a:cs typeface="Arial" panose="020B0604020202020204" pitchFamily="34" charset="0"/>
              </a:rPr>
              <a:t>Escaso </a:t>
            </a:r>
            <a:r>
              <a:rPr lang="es-ES" sz="3200" b="1" dirty="0">
                <a:latin typeface="Arial" panose="020B0604020202020204" pitchFamily="34" charset="0"/>
                <a:cs typeface="Arial" panose="020B0604020202020204" pitchFamily="34" charset="0"/>
              </a:rPr>
              <a:t>control y dirección del proceso lector: </a:t>
            </a:r>
            <a:r>
              <a:rPr lang="es-ES" sz="3200" dirty="0" smtClean="0">
                <a:latin typeface="Arial" panose="020B0604020202020204" pitchFamily="34" charset="0"/>
                <a:cs typeface="Arial" panose="020B0604020202020204" pitchFamily="34" charset="0"/>
              </a:rPr>
              <a:t>la </a:t>
            </a:r>
            <a:r>
              <a:rPr lang="es-ES" sz="3200" dirty="0">
                <a:latin typeface="Arial" panose="020B0604020202020204" pitchFamily="34" charset="0"/>
                <a:cs typeface="Arial" panose="020B0604020202020204" pitchFamily="34" charset="0"/>
              </a:rPr>
              <a:t>conciencia de las habilidades y estrategias necesarias para llevar a cabo la lectura y la capacidad para guiar, revisar, evaluar y controlar dicha actividad son indispensables para la comprensión de textos.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91873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7310438" y="6477000"/>
            <a:ext cx="2971800" cy="381000"/>
          </a:xfrm>
        </p:spPr>
        <p:txBody>
          <a:bodyPr/>
          <a:lstStyle/>
          <a:p>
            <a:pPr fontAlgn="base">
              <a:spcBef>
                <a:spcPct val="0"/>
              </a:spcBef>
              <a:spcAft>
                <a:spcPct val="0"/>
              </a:spcAft>
              <a:defRPr/>
            </a:pPr>
            <a:r>
              <a:rPr lang="en-US">
                <a:solidFill>
                  <a:srgbClr val="000000"/>
                </a:solidFill>
                <a:latin typeface="Verdana"/>
              </a:rPr>
              <a:t>Dra.C. Niurka Rodríguez Martínez</a:t>
            </a:r>
          </a:p>
        </p:txBody>
      </p:sp>
      <p:sp>
        <p:nvSpPr>
          <p:cNvPr id="14339"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fld id="{B574B8D9-454B-4B23-A462-BCA0202459A9}" type="slidenum">
              <a:rPr lang="en-US" altLang="es-ES" b="1">
                <a:solidFill>
                  <a:srgbClr val="000000"/>
                </a:solidFill>
              </a:rPr>
              <a:pPr eaLnBrk="1" fontAlgn="base" hangingPunct="1">
                <a:spcBef>
                  <a:spcPct val="0"/>
                </a:spcBef>
                <a:spcAft>
                  <a:spcPct val="0"/>
                </a:spcAft>
              </a:pPr>
              <a:t>24</a:t>
            </a:fld>
            <a:endParaRPr lang="en-US" altLang="es-ES" b="1">
              <a:solidFill>
                <a:srgbClr val="000000"/>
              </a:solidFill>
            </a:endParaRPr>
          </a:p>
        </p:txBody>
      </p:sp>
      <p:sp>
        <p:nvSpPr>
          <p:cNvPr id="6" name="5 Rectángulo"/>
          <p:cNvSpPr/>
          <p:nvPr/>
        </p:nvSpPr>
        <p:spPr>
          <a:xfrm>
            <a:off x="2881290" y="2000241"/>
            <a:ext cx="6376746" cy="3139321"/>
          </a:xfrm>
          <a:prstGeom prst="rect">
            <a:avLst/>
          </a:prstGeom>
          <a:noFill/>
        </p:spPr>
        <p:txBody>
          <a:bodyPr wrap="none">
            <a:spAutoFit/>
          </a:bodyPr>
          <a:lstStyle/>
          <a:p>
            <a:pPr algn="ctr" fontAlgn="base">
              <a:spcBef>
                <a:spcPct val="0"/>
              </a:spcBef>
              <a:spcAft>
                <a:spcPct val="0"/>
              </a:spcAft>
              <a:defRPr/>
            </a:pPr>
            <a:r>
              <a:rPr lang="es-ES" sz="6600" b="1" cap="all" dirty="0">
                <a:ln w="9000" cmpd="sng">
                  <a:solidFill>
                    <a:srgbClr val="1A327F">
                      <a:shade val="50000"/>
                      <a:satMod val="120000"/>
                    </a:srgbClr>
                  </a:solidFill>
                  <a:prstDash val="solid"/>
                </a:ln>
                <a:effectLst>
                  <a:reflection blurRad="12700" stA="28000" endPos="45000" dist="1000" dir="5400000" sy="-100000" algn="bl" rotWithShape="0"/>
                </a:effectLst>
                <a:latin typeface="Arial" charset="0"/>
              </a:rPr>
              <a:t>Estrategias </a:t>
            </a:r>
          </a:p>
          <a:p>
            <a:pPr algn="ctr" fontAlgn="base">
              <a:spcBef>
                <a:spcPct val="0"/>
              </a:spcBef>
              <a:spcAft>
                <a:spcPct val="0"/>
              </a:spcAft>
              <a:defRPr/>
            </a:pPr>
            <a:r>
              <a:rPr lang="es-ES" sz="6600" b="1" cap="all" dirty="0">
                <a:ln w="9000" cmpd="sng">
                  <a:solidFill>
                    <a:srgbClr val="1A327F">
                      <a:shade val="50000"/>
                      <a:satMod val="120000"/>
                    </a:srgbClr>
                  </a:solidFill>
                  <a:prstDash val="solid"/>
                </a:ln>
                <a:effectLst>
                  <a:reflection blurRad="12700" stA="28000" endPos="45000" dist="1000" dir="5400000" sy="-100000" algn="bl" rotWithShape="0"/>
                </a:effectLst>
                <a:latin typeface="Arial" charset="0"/>
              </a:rPr>
              <a:t>de </a:t>
            </a:r>
          </a:p>
          <a:p>
            <a:pPr algn="ctr" fontAlgn="base">
              <a:spcBef>
                <a:spcPct val="0"/>
              </a:spcBef>
              <a:spcAft>
                <a:spcPct val="0"/>
              </a:spcAft>
              <a:defRPr/>
            </a:pPr>
            <a:r>
              <a:rPr lang="es-ES" sz="6600" b="1" cap="all" dirty="0">
                <a:ln w="9000" cmpd="sng">
                  <a:solidFill>
                    <a:srgbClr val="1A327F">
                      <a:shade val="50000"/>
                      <a:satMod val="120000"/>
                    </a:srgbClr>
                  </a:solidFill>
                  <a:prstDash val="solid"/>
                </a:ln>
                <a:effectLst>
                  <a:reflection blurRad="12700" stA="28000" endPos="45000" dist="1000" dir="5400000" sy="-100000" algn="bl" rotWithShape="0"/>
                </a:effectLst>
                <a:latin typeface="Arial" charset="0"/>
              </a:rPr>
              <a:t>Lectura</a:t>
            </a: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9825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idx="1"/>
          </p:nvPr>
        </p:nvSpPr>
        <p:spPr>
          <a:xfrm>
            <a:off x="239151" y="1581151"/>
            <a:ext cx="11563643" cy="4348163"/>
          </a:xfrm>
        </p:spPr>
        <p:txBody>
          <a:bodyPr>
            <a:normAutofit/>
          </a:bodyPr>
          <a:lstStyle/>
          <a:p>
            <a:pPr marL="0" indent="0" algn="just" eaLnBrk="1" hangingPunct="1">
              <a:lnSpc>
                <a:spcPct val="150000"/>
              </a:lnSpc>
              <a:buNone/>
            </a:pPr>
            <a:r>
              <a:rPr lang="es-ES" altLang="es-ES" sz="2400" dirty="0" smtClean="0">
                <a:latin typeface="Arial" panose="020B0604020202020204" pitchFamily="34" charset="0"/>
                <a:cs typeface="Arial" panose="020B0604020202020204" pitchFamily="34" charset="0"/>
              </a:rPr>
              <a:t>“La diferencia entre buenos y malos lectores se aprecia a partir de que conozcan las estrategias a utilizar para comprender el texto, se supervise el propio proceso de comprensión, se establezca una adecuada relación entre el propósito general de la lectura y el texto mismo”. </a:t>
            </a:r>
          </a:p>
          <a:p>
            <a:pPr algn="just" eaLnBrk="1" hangingPunct="1">
              <a:lnSpc>
                <a:spcPct val="150000"/>
              </a:lnSpc>
              <a:buFont typeface="Wingdings" panose="05000000000000000000" pitchFamily="2" charset="2"/>
              <a:buNone/>
            </a:pPr>
            <a:r>
              <a:rPr lang="es-ES" altLang="es-ES" sz="2400" dirty="0">
                <a:latin typeface="Arial" panose="020B0604020202020204" pitchFamily="34" charset="0"/>
                <a:cs typeface="Arial" panose="020B0604020202020204" pitchFamily="34" charset="0"/>
              </a:rPr>
              <a:t>                                                                        (</a:t>
            </a:r>
            <a:r>
              <a:rPr lang="es-ES" altLang="es-ES" sz="2400" dirty="0" err="1">
                <a:latin typeface="Arial" panose="020B0604020202020204" pitchFamily="34" charset="0"/>
                <a:cs typeface="Arial" panose="020B0604020202020204" pitchFamily="34" charset="0"/>
              </a:rPr>
              <a:t>Kintsch</a:t>
            </a:r>
            <a:r>
              <a:rPr lang="es-ES" altLang="es-ES" sz="2400" dirty="0">
                <a:latin typeface="Arial" panose="020B0604020202020204" pitchFamily="34" charset="0"/>
                <a:cs typeface="Arial" panose="020B0604020202020204" pitchFamily="34" charset="0"/>
              </a:rPr>
              <a:t>, 1998:95)  </a:t>
            </a:r>
          </a:p>
          <a:p>
            <a:pPr algn="just" eaLnBrk="1" hangingPunct="1">
              <a:lnSpc>
                <a:spcPct val="150000"/>
              </a:lnSpc>
            </a:pPr>
            <a:endParaRPr lang="es-ES" altLang="es-ES" sz="2400" dirty="0" smtClean="0">
              <a:latin typeface="Arial" panose="020B0604020202020204" pitchFamily="34" charset="0"/>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705944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213060" y="616641"/>
            <a:ext cx="6566095" cy="563562"/>
          </a:xfrm>
        </p:spPr>
        <p:txBody>
          <a:bodyPr>
            <a:noAutofit/>
          </a:bodyPr>
          <a:lstStyle/>
          <a:p>
            <a:pPr eaLnBrk="1" hangingPunct="1"/>
            <a:r>
              <a:rPr lang="es-ES" altLang="es-ES" sz="3600" dirty="0">
                <a:latin typeface="Arial" panose="020B0604020202020204" pitchFamily="34" charset="0"/>
                <a:cs typeface="Arial" panose="020B0604020202020204" pitchFamily="34" charset="0"/>
              </a:rPr>
              <a:t>Estrategias de </a:t>
            </a:r>
            <a:r>
              <a:rPr lang="es-ES" altLang="es-ES" sz="3600" dirty="0" smtClean="0">
                <a:latin typeface="Arial" panose="020B0604020202020204" pitchFamily="34" charset="0"/>
                <a:cs typeface="Arial" panose="020B0604020202020204" pitchFamily="34" charset="0"/>
              </a:rPr>
              <a:t>lectura</a:t>
            </a:r>
            <a:endParaRPr lang="es-ES" altLang="es-ES" sz="3600" dirty="0">
              <a:latin typeface="Arial" panose="020B0604020202020204" pitchFamily="34" charset="0"/>
              <a:cs typeface="Arial" panose="020B0604020202020204" pitchFamily="34" charset="0"/>
            </a:endParaRPr>
          </a:p>
        </p:txBody>
      </p:sp>
      <p:sp>
        <p:nvSpPr>
          <p:cNvPr id="16387" name="2 Marcador de contenido"/>
          <p:cNvSpPr>
            <a:spLocks noGrp="1"/>
          </p:cNvSpPr>
          <p:nvPr>
            <p:ph idx="1"/>
          </p:nvPr>
        </p:nvSpPr>
        <p:spPr>
          <a:xfrm>
            <a:off x="604910" y="1783422"/>
            <a:ext cx="11227191" cy="4351338"/>
          </a:xfrm>
        </p:spPr>
        <p:txBody>
          <a:bodyPr/>
          <a:lstStyle/>
          <a:p>
            <a:pPr algn="just" eaLnBrk="1" hangingPunct="1">
              <a:lnSpc>
                <a:spcPct val="150000"/>
              </a:lnSpc>
            </a:pPr>
            <a:r>
              <a:rPr lang="es-ES" altLang="es-ES" sz="2400" dirty="0">
                <a:latin typeface="Arial" panose="020B0604020202020204" pitchFamily="34" charset="0"/>
                <a:cs typeface="Arial" panose="020B0604020202020204" pitchFamily="34" charset="0"/>
              </a:rPr>
              <a:t>Las estrategias para la comprensión lectora son “las habilidades que emplea el lector al interactuar con el texto para obtener, evaluar y utilizar  la información.” </a:t>
            </a:r>
          </a:p>
          <a:p>
            <a:pPr algn="just" eaLnBrk="1" hangingPunct="1">
              <a:buFont typeface="Wingdings" panose="05000000000000000000" pitchFamily="2" charset="2"/>
              <a:buNone/>
            </a:pPr>
            <a:r>
              <a:rPr lang="es-ES" altLang="es-ES" sz="2400" dirty="0">
                <a:latin typeface="Arial" panose="020B0604020202020204" pitchFamily="34" charset="0"/>
                <a:cs typeface="Arial" panose="020B0604020202020204" pitchFamily="34" charset="0"/>
              </a:rPr>
              <a:t>                                                     (Florín, 1999)</a:t>
            </a:r>
          </a:p>
          <a:p>
            <a:pPr algn="just" eaLnBrk="1" hangingPunct="1"/>
            <a:r>
              <a:rPr lang="es-ES" altLang="es-ES" sz="2400" dirty="0">
                <a:latin typeface="Arial" panose="020B0604020202020204" pitchFamily="34" charset="0"/>
                <a:cs typeface="Arial" panose="020B0604020202020204" pitchFamily="34" charset="0"/>
              </a:rPr>
              <a:t>“Las estrategias no son secuencias detalladas de acciones que conducen con seguridad a un resultado previsto, son pautas de actuación de carácter global que llevan a realizar elecciones oportunas mediante las que se va a conseguir una meta”. </a:t>
            </a:r>
          </a:p>
          <a:p>
            <a:pPr algn="just" eaLnBrk="1" hangingPunct="1">
              <a:buFont typeface="Wingdings" panose="05000000000000000000" pitchFamily="2" charset="2"/>
              <a:buNone/>
            </a:pPr>
            <a:r>
              <a:rPr lang="es-ES" altLang="es-ES" sz="2400" dirty="0">
                <a:latin typeface="Arial" panose="020B0604020202020204" pitchFamily="34" charset="0"/>
                <a:cs typeface="Arial" panose="020B0604020202020204" pitchFamily="34" charset="0"/>
              </a:rPr>
              <a:t>                                                 (Quesada, 2006)</a:t>
            </a:r>
          </a:p>
          <a:p>
            <a:pPr eaLnBrk="1" hangingPunct="1"/>
            <a:endParaRPr lang="es-ES" altLang="es-ES" sz="2400"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993482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1 Título"/>
          <p:cNvSpPr>
            <a:spLocks noGrp="1"/>
          </p:cNvSpPr>
          <p:nvPr>
            <p:ph type="title"/>
          </p:nvPr>
        </p:nvSpPr>
        <p:spPr>
          <a:xfrm>
            <a:off x="1981200" y="591943"/>
            <a:ext cx="6417212" cy="563562"/>
          </a:xfrm>
        </p:spPr>
        <p:txBody>
          <a:bodyPr>
            <a:normAutofit fontScale="90000"/>
          </a:bodyPr>
          <a:lstStyle/>
          <a:p>
            <a:pPr eaLnBrk="1" hangingPunct="1"/>
            <a:r>
              <a:rPr lang="es-ES" altLang="es-ES" sz="4000" dirty="0">
                <a:latin typeface="Arial" panose="020B0604020202020204" pitchFamily="34" charset="0"/>
                <a:cs typeface="Arial" panose="020B0604020202020204" pitchFamily="34" charset="0"/>
              </a:rPr>
              <a:t>Estrategias de </a:t>
            </a:r>
            <a:r>
              <a:rPr lang="es-ES" altLang="es-ES" sz="4000" dirty="0" smtClean="0">
                <a:latin typeface="Arial" panose="020B0604020202020204" pitchFamily="34" charset="0"/>
                <a:cs typeface="Arial" panose="020B0604020202020204" pitchFamily="34" charset="0"/>
              </a:rPr>
              <a:t>lectura</a:t>
            </a:r>
            <a:endParaRPr lang="es-ES" altLang="es-ES"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981200" y="1795464"/>
            <a:ext cx="8229600" cy="3705225"/>
          </a:xfrm>
        </p:spPr>
        <p:txBody>
          <a:bodyPr/>
          <a:lstStyle/>
          <a:p>
            <a:pPr algn="just" eaLnBrk="1" hangingPunct="1">
              <a:defRPr/>
            </a:pPr>
            <a:r>
              <a:rPr lang="es-ES" sz="3200" dirty="0"/>
              <a:t>Las estrategias pueden ser de:</a:t>
            </a:r>
          </a:p>
          <a:p>
            <a:pPr lvl="1" algn="just" eaLnBrk="1" hangingPunct="1">
              <a:defRPr/>
            </a:pPr>
            <a:r>
              <a:rPr lang="es-ES" sz="3200" b="1" dirty="0">
                <a:latin typeface="+mn-lt"/>
              </a:rPr>
              <a:t>Predicción o anticipación          </a:t>
            </a:r>
          </a:p>
          <a:p>
            <a:pPr lvl="1" algn="just" eaLnBrk="1" hangingPunct="1">
              <a:defRPr/>
            </a:pPr>
            <a:r>
              <a:rPr lang="es-ES" sz="3200" b="1" dirty="0">
                <a:latin typeface="+mn-lt"/>
              </a:rPr>
              <a:t>Muestreo                                     </a:t>
            </a:r>
          </a:p>
          <a:p>
            <a:pPr lvl="1" algn="just" eaLnBrk="1" hangingPunct="1">
              <a:defRPr/>
            </a:pPr>
            <a:r>
              <a:rPr lang="es-ES" sz="3200" b="1" dirty="0">
                <a:latin typeface="+mn-lt"/>
              </a:rPr>
              <a:t>Inferencias</a:t>
            </a:r>
          </a:p>
          <a:p>
            <a:pPr lvl="1" algn="just" eaLnBrk="1" hangingPunct="1">
              <a:defRPr/>
            </a:pPr>
            <a:r>
              <a:rPr lang="es-ES" sz="3200" b="1" dirty="0">
                <a:latin typeface="+mn-lt"/>
              </a:rPr>
              <a:t>Autocontrol</a:t>
            </a:r>
          </a:p>
          <a:p>
            <a:pPr lvl="1" algn="just" eaLnBrk="1" hangingPunct="1">
              <a:defRPr/>
            </a:pPr>
            <a:r>
              <a:rPr lang="es-ES" sz="3200" b="1" dirty="0">
                <a:latin typeface="+mn-lt"/>
              </a:rPr>
              <a:t>Autocorrección</a:t>
            </a:r>
          </a:p>
          <a:p>
            <a:pPr lvl="1" algn="just" eaLnBrk="1" hangingPunct="1">
              <a:defRPr/>
            </a:pPr>
            <a:endParaRPr lang="es-ES" sz="3200" b="1" dirty="0">
              <a:latin typeface="+mn-lt"/>
            </a:endParaRPr>
          </a:p>
          <a:p>
            <a:pPr eaLnBrk="1" hangingPunct="1">
              <a:defRPr/>
            </a:pPr>
            <a:endParaRPr lang="es-ES" sz="3200" dirty="0"/>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07287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Marcador de contenido"/>
          <p:cNvSpPr>
            <a:spLocks noGrp="1"/>
          </p:cNvSpPr>
          <p:nvPr>
            <p:ph idx="1"/>
          </p:nvPr>
        </p:nvSpPr>
        <p:spPr>
          <a:xfrm>
            <a:off x="506437" y="1285875"/>
            <a:ext cx="4614203" cy="4857750"/>
          </a:xfrm>
        </p:spPr>
        <p:txBody>
          <a:bodyPr>
            <a:normAutofit fontScale="92500" lnSpcReduction="10000"/>
          </a:bodyPr>
          <a:lstStyle/>
          <a:p>
            <a:pPr marL="0" indent="0" algn="just">
              <a:lnSpc>
                <a:spcPct val="150000"/>
              </a:lnSpc>
              <a:buNone/>
            </a:pPr>
            <a:r>
              <a:rPr lang="es-ES" altLang="es-ES" sz="1900" b="1" dirty="0">
                <a:solidFill>
                  <a:prstClr val="black"/>
                </a:solidFill>
                <a:latin typeface="Arial" panose="020B0604020202020204" pitchFamily="34" charset="0"/>
                <a:ea typeface="+mj-ea"/>
                <a:cs typeface="Arial" panose="020B0604020202020204" pitchFamily="34" charset="0"/>
              </a:rPr>
              <a:t>Antes de la </a:t>
            </a:r>
            <a:r>
              <a:rPr lang="es-ES" altLang="es-ES" sz="1900" b="1" dirty="0" smtClean="0">
                <a:solidFill>
                  <a:prstClr val="black"/>
                </a:solidFill>
                <a:latin typeface="Arial" panose="020B0604020202020204" pitchFamily="34" charset="0"/>
                <a:ea typeface="+mj-ea"/>
                <a:cs typeface="Arial" panose="020B0604020202020204" pitchFamily="34" charset="0"/>
              </a:rPr>
              <a:t>lectura</a:t>
            </a:r>
          </a:p>
          <a:p>
            <a:pPr algn="just">
              <a:lnSpc>
                <a:spcPct val="150000"/>
              </a:lnSpc>
            </a:pPr>
            <a:r>
              <a:rPr lang="es-ES" altLang="es-ES" sz="1800" dirty="0" smtClean="0">
                <a:latin typeface="Arial" panose="020B0604020202020204" pitchFamily="34" charset="0"/>
                <a:cs typeface="Arial" panose="020B0604020202020204" pitchFamily="34" charset="0"/>
              </a:rPr>
              <a:t>Activación </a:t>
            </a:r>
            <a:r>
              <a:rPr lang="es-ES" altLang="es-ES" sz="1800" dirty="0" smtClean="0">
                <a:latin typeface="Arial" panose="020B0604020202020204" pitchFamily="34" charset="0"/>
                <a:cs typeface="Arial" panose="020B0604020202020204" pitchFamily="34" charset="0"/>
              </a:rPr>
              <a:t>de los esquemas previos.</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Asociaciones iniciales con el tema.</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Reflexiones acerca del tema.</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Comparar ideas y opiniones.</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Predecir el contenido del texto.</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Análisis de los datos del autor del texto. </a:t>
            </a:r>
          </a:p>
          <a:p>
            <a:pPr algn="just" eaLnBrk="1" hangingPunct="1">
              <a:lnSpc>
                <a:spcPct val="150000"/>
              </a:lnSpc>
            </a:pPr>
            <a:r>
              <a:rPr lang="es-ES" altLang="es-ES" sz="1800" dirty="0" smtClean="0">
                <a:latin typeface="Arial" panose="020B0604020202020204" pitchFamily="34" charset="0"/>
                <a:cs typeface="Arial" panose="020B0604020202020204" pitchFamily="34" charset="0"/>
              </a:rPr>
              <a:t>Extraer información del título, fotos, esquemas, cuadros y las láminas (si las hubiera).</a:t>
            </a:r>
          </a:p>
          <a:p>
            <a:pPr eaLnBrk="1" hangingPunct="1">
              <a:lnSpc>
                <a:spcPct val="150000"/>
              </a:lnSpc>
            </a:pPr>
            <a:endParaRPr lang="es-ES" altLang="es-ES" sz="1800" dirty="0" smtClean="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2 Marcador de contenido"/>
          <p:cNvSpPr txBox="1">
            <a:spLocks/>
          </p:cNvSpPr>
          <p:nvPr/>
        </p:nvSpPr>
        <p:spPr>
          <a:xfrm>
            <a:off x="5318291" y="543879"/>
            <a:ext cx="5014429" cy="5317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ES" altLang="es-ES" sz="1800" b="1" dirty="0" smtClean="0">
                <a:solidFill>
                  <a:prstClr val="black"/>
                </a:solidFill>
                <a:latin typeface="Arial" panose="020B0604020202020204" pitchFamily="34" charset="0"/>
                <a:ea typeface="+mj-ea"/>
                <a:cs typeface="Arial" panose="020B0604020202020204" pitchFamily="34" charset="0"/>
              </a:rPr>
              <a:t>Durante la lectura</a:t>
            </a:r>
          </a:p>
          <a:p>
            <a:pPr algn="just">
              <a:lnSpc>
                <a:spcPct val="150000"/>
              </a:lnSpc>
            </a:pPr>
            <a:r>
              <a:rPr lang="es-ES" altLang="es-ES" sz="1800" dirty="0" smtClean="0">
                <a:latin typeface="Arial" panose="020B0604020202020204" pitchFamily="34" charset="0"/>
                <a:cs typeface="Arial" panose="020B0604020202020204" pitchFamily="34" charset="0"/>
              </a:rPr>
              <a:t>Leer el texto de principio a fin sin detenerse, aunque contenga palabras que resulten incomprensibles, para formarse una idea general del tema que aborda el texto.</a:t>
            </a:r>
          </a:p>
          <a:p>
            <a:pPr algn="just">
              <a:lnSpc>
                <a:spcPct val="150000"/>
              </a:lnSpc>
            </a:pPr>
            <a:r>
              <a:rPr lang="es-ES" altLang="es-ES" sz="1800" dirty="0" smtClean="0">
                <a:latin typeface="Arial" panose="020B0604020202020204" pitchFamily="34" charset="0"/>
                <a:cs typeface="Arial" panose="020B0604020202020204" pitchFamily="34" charset="0"/>
              </a:rPr>
              <a:t>Comprobación de las predicciones</a:t>
            </a:r>
          </a:p>
          <a:p>
            <a:pPr algn="just">
              <a:lnSpc>
                <a:spcPct val="150000"/>
              </a:lnSpc>
            </a:pPr>
            <a:r>
              <a:rPr lang="es-ES" altLang="es-ES" sz="1800" dirty="0" smtClean="0">
                <a:latin typeface="Arial" panose="020B0604020202020204" pitchFamily="34" charset="0"/>
                <a:cs typeface="Arial" panose="020B0604020202020204" pitchFamily="34" charset="0"/>
              </a:rPr>
              <a:t>Realizar la lectura silenciosa, reflexiva y repetida del texto</a:t>
            </a:r>
          </a:p>
          <a:p>
            <a:pPr algn="just">
              <a:lnSpc>
                <a:spcPct val="150000"/>
              </a:lnSpc>
            </a:pPr>
            <a:r>
              <a:rPr lang="es-ES" altLang="es-ES" sz="1800" dirty="0" smtClean="0">
                <a:latin typeface="Arial" panose="020B0604020202020204" pitchFamily="34" charset="0"/>
                <a:cs typeface="Arial" panose="020B0604020202020204" pitchFamily="34" charset="0"/>
              </a:rPr>
              <a:t>Conectar y comparar lo leído con lo que conocen</a:t>
            </a:r>
          </a:p>
          <a:p>
            <a:pPr algn="just">
              <a:lnSpc>
                <a:spcPct val="150000"/>
              </a:lnSpc>
            </a:pPr>
            <a:r>
              <a:rPr lang="es-ES" altLang="es-ES" sz="1800" dirty="0" smtClean="0">
                <a:latin typeface="Arial" panose="020B0604020202020204" pitchFamily="34" charset="0"/>
                <a:cs typeface="Arial" panose="020B0604020202020204" pitchFamily="34" charset="0"/>
              </a:rPr>
              <a:t>Visualizar lo que leen</a:t>
            </a:r>
          </a:p>
          <a:p>
            <a:pPr>
              <a:lnSpc>
                <a:spcPct val="150000"/>
              </a:lnSpc>
            </a:pPr>
            <a:endParaRPr lang="es-ES" altLang="es-E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84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1 Título"/>
          <p:cNvSpPr>
            <a:spLocks noGrp="1"/>
          </p:cNvSpPr>
          <p:nvPr>
            <p:ph type="title"/>
          </p:nvPr>
        </p:nvSpPr>
        <p:spPr>
          <a:xfrm>
            <a:off x="2062090" y="352792"/>
            <a:ext cx="2613074" cy="563562"/>
          </a:xfrm>
        </p:spPr>
        <p:txBody>
          <a:bodyPr>
            <a:normAutofit/>
          </a:bodyPr>
          <a:lstStyle/>
          <a:p>
            <a:pPr eaLnBrk="1" hangingPunct="1"/>
            <a:r>
              <a:rPr lang="es-ES" altLang="es-ES" sz="2000" b="1" dirty="0">
                <a:latin typeface="Arial" panose="020B0604020202020204" pitchFamily="34" charset="0"/>
                <a:cs typeface="Arial" panose="020B0604020202020204" pitchFamily="34" charset="0"/>
              </a:rPr>
              <a:t>Durante la Lectura</a:t>
            </a:r>
          </a:p>
        </p:txBody>
      </p:sp>
      <p:sp>
        <p:nvSpPr>
          <p:cNvPr id="20482" name="2 Marcador de contenido"/>
          <p:cNvSpPr>
            <a:spLocks noGrp="1"/>
          </p:cNvSpPr>
          <p:nvPr>
            <p:ph idx="1"/>
          </p:nvPr>
        </p:nvSpPr>
        <p:spPr>
          <a:xfrm>
            <a:off x="252281" y="1294570"/>
            <a:ext cx="4200847" cy="4351338"/>
          </a:xfrm>
        </p:spPr>
        <p:txBody>
          <a:bodyPr>
            <a:normAutofit/>
          </a:bodyPr>
          <a:lstStyle/>
          <a:p>
            <a:pPr algn="just" eaLnBrk="1" hangingPunct="1">
              <a:lnSpc>
                <a:spcPct val="150000"/>
              </a:lnSpc>
            </a:pPr>
            <a:r>
              <a:rPr lang="es-ES" altLang="es-ES" sz="1600" dirty="0" smtClean="0">
                <a:latin typeface="Arial" panose="020B0604020202020204" pitchFamily="34" charset="0"/>
                <a:cs typeface="Arial" panose="020B0604020202020204" pitchFamily="34" charset="0"/>
              </a:rPr>
              <a:t>Releer las partes que no comprenden o continuar leyendo para tratar de hallar la información esclarecedora más adelante.</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Subrayar los aspectos importantes y realizar notas al margen. (siempre que sea posible).</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Determinar la idea central, ideas principales, secundarias y accesorias.</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Organizar cronológicamente las ideas. </a:t>
            </a:r>
          </a:p>
          <a:p>
            <a:pPr algn="just" eaLnBrk="1" hangingPunct="1">
              <a:lnSpc>
                <a:spcPct val="150000"/>
              </a:lnSpc>
            </a:pPr>
            <a:endParaRPr lang="es-ES" altLang="es-ES" sz="1600" dirty="0" smtClean="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2 Marcador de contenido"/>
          <p:cNvSpPr txBox="1">
            <a:spLocks/>
          </p:cNvSpPr>
          <p:nvPr/>
        </p:nvSpPr>
        <p:spPr>
          <a:xfrm>
            <a:off x="4675163" y="1436235"/>
            <a:ext cx="370988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altLang="es-ES" sz="1600" dirty="0" smtClean="0">
                <a:latin typeface="Arial" panose="020B0604020202020204" pitchFamily="34" charset="0"/>
                <a:cs typeface="Arial" panose="020B0604020202020204" pitchFamily="34" charset="0"/>
              </a:rPr>
              <a:t>Hacer las rectificaciones necesarias.</a:t>
            </a:r>
          </a:p>
          <a:p>
            <a:pPr algn="just">
              <a:lnSpc>
                <a:spcPct val="150000"/>
              </a:lnSpc>
            </a:pPr>
            <a:r>
              <a:rPr lang="es-ES" altLang="es-ES" sz="1600" dirty="0" smtClean="0">
                <a:latin typeface="Arial" panose="020B0604020202020204" pitchFamily="34" charset="0"/>
                <a:cs typeface="Arial" panose="020B0604020202020204" pitchFamily="34" charset="0"/>
              </a:rPr>
              <a:t>Extraer información de fotos, láminas, diagramas, gráficos tablas y otros. </a:t>
            </a:r>
          </a:p>
          <a:p>
            <a:pPr algn="just">
              <a:lnSpc>
                <a:spcPct val="150000"/>
              </a:lnSpc>
            </a:pPr>
            <a:r>
              <a:rPr lang="es-ES" altLang="es-ES" sz="1600" dirty="0" smtClean="0">
                <a:latin typeface="Arial" panose="020B0604020202020204" pitchFamily="34" charset="0"/>
                <a:cs typeface="Arial" panose="020B0604020202020204" pitchFamily="34" charset="0"/>
              </a:rPr>
              <a:t>Analizar las palabras que dificultan la comprensión, palabras clave y extendiéndose a todas las palabras desconocidas.</a:t>
            </a:r>
          </a:p>
          <a:p>
            <a:pPr algn="just">
              <a:lnSpc>
                <a:spcPct val="150000"/>
              </a:lnSpc>
            </a:pPr>
            <a:r>
              <a:rPr lang="es-ES" altLang="es-ES" sz="1600" dirty="0" smtClean="0">
                <a:latin typeface="Arial" panose="020B0604020202020204" pitchFamily="34" charset="0"/>
                <a:cs typeface="Arial" panose="020B0604020202020204" pitchFamily="34" charset="0"/>
              </a:rPr>
              <a:t>Inferir el significado de las palabras, frases, oraciones de acuerdo con el contexto.</a:t>
            </a:r>
          </a:p>
          <a:p>
            <a:pPr>
              <a:lnSpc>
                <a:spcPct val="150000"/>
              </a:lnSpc>
            </a:pPr>
            <a:endParaRPr lang="es-ES" altLang="es-ES" sz="1600" dirty="0" smtClean="0">
              <a:latin typeface="Arial" panose="020B0604020202020204" pitchFamily="34" charset="0"/>
              <a:cs typeface="Arial" panose="020B0604020202020204" pitchFamily="34" charset="0"/>
            </a:endParaRPr>
          </a:p>
        </p:txBody>
      </p:sp>
      <p:sp>
        <p:nvSpPr>
          <p:cNvPr id="6" name="2 Marcador de contenido"/>
          <p:cNvSpPr txBox="1">
            <a:spLocks/>
          </p:cNvSpPr>
          <p:nvPr/>
        </p:nvSpPr>
        <p:spPr>
          <a:xfrm>
            <a:off x="8796528" y="916354"/>
            <a:ext cx="2971800" cy="510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altLang="es-ES" sz="1600" smtClean="0">
                <a:latin typeface="Arial" panose="020B0604020202020204" pitchFamily="34" charset="0"/>
                <a:cs typeface="Arial" panose="020B0604020202020204" pitchFamily="34" charset="0"/>
              </a:rPr>
              <a:t>Análisis de los referentes y marcadores textuales que propician la coherencia y cohesión del texto.</a:t>
            </a:r>
          </a:p>
          <a:p>
            <a:pPr algn="just">
              <a:lnSpc>
                <a:spcPct val="150000"/>
              </a:lnSpc>
            </a:pPr>
            <a:r>
              <a:rPr lang="es-ES" altLang="es-ES" sz="1600" smtClean="0">
                <a:latin typeface="Arial" panose="020B0604020202020204" pitchFamily="34" charset="0"/>
                <a:cs typeface="Arial" panose="020B0604020202020204" pitchFamily="34" charset="0"/>
              </a:rPr>
              <a:t>Análisis de las estructuras gramaticales en relación con las intenciones del autor.</a:t>
            </a:r>
          </a:p>
          <a:p>
            <a:pPr algn="just">
              <a:lnSpc>
                <a:spcPct val="150000"/>
              </a:lnSpc>
            </a:pPr>
            <a:r>
              <a:rPr lang="es-ES" altLang="es-ES" sz="1600" smtClean="0">
                <a:latin typeface="Arial" panose="020B0604020202020204" pitchFamily="34" charset="0"/>
                <a:cs typeface="Arial" panose="020B0604020202020204" pitchFamily="34" charset="0"/>
              </a:rPr>
              <a:t>Hacerse preguntas para comprobar si comprenden lo que están leyendo, de no ser así volver atrás (releer).</a:t>
            </a:r>
          </a:p>
          <a:p>
            <a:pPr>
              <a:lnSpc>
                <a:spcPct val="150000"/>
              </a:lnSpc>
            </a:pPr>
            <a:endParaRPr lang="es-ES" altLang="es-E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924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25112" y="763588"/>
            <a:ext cx="7394448" cy="5028161"/>
          </a:xfrm>
        </p:spPr>
        <p:txBody>
          <a:bodyPr/>
          <a:lstStyle/>
          <a:p>
            <a:pPr marL="0" indent="0">
              <a:buNone/>
            </a:pPr>
            <a:r>
              <a:rPr lang="es-ES" dirty="0" smtClean="0"/>
              <a:t>La </a:t>
            </a:r>
            <a:r>
              <a:rPr lang="es-ES" dirty="0"/>
              <a:t>lectura: buena para la salud</a:t>
            </a:r>
          </a:p>
          <a:p>
            <a:pPr marL="0" indent="0">
              <a:buNone/>
            </a:pPr>
            <a:r>
              <a:rPr lang="es-ES" dirty="0"/>
              <a:t>“Todo el mundo me dice que tengo que hacer ejercicio. Que es bueno para mi salud. Pero nunca he escuchado a nadie que le diga a un deportista: tienes que leer</a:t>
            </a:r>
            <a:r>
              <a:rPr lang="es-ES" dirty="0" smtClean="0"/>
              <a:t>”.</a:t>
            </a:r>
          </a:p>
          <a:p>
            <a:pPr marL="0" indent="0">
              <a:buNone/>
            </a:pPr>
            <a:r>
              <a:rPr lang="es-ES" dirty="0" smtClean="0"/>
              <a:t>José </a:t>
            </a:r>
            <a:r>
              <a:rPr lang="es-ES" dirty="0"/>
              <a:t>Saramago (Escritor, periodista y dramaturgo portugués, ganador del Premio Nobel de Literatura 1998) </a:t>
            </a:r>
            <a:endParaRPr lang="es-ES" dirty="0" smtClean="0"/>
          </a:p>
          <a:p>
            <a:pPr marL="0" indent="0">
              <a:buNone/>
            </a:pPr>
            <a:r>
              <a:rPr lang="es-ES" dirty="0" smtClean="0"/>
              <a:t>                                              </a:t>
            </a:r>
          </a:p>
          <a:p>
            <a:pPr marL="0" indent="0">
              <a:buNone/>
            </a:pPr>
            <a:r>
              <a:rPr lang="es-ES" dirty="0" smtClean="0"/>
              <a:t> </a:t>
            </a:r>
            <a:endParaRPr lang="es-ES" dirty="0"/>
          </a:p>
        </p:txBody>
      </p:sp>
      <p:sp>
        <p:nvSpPr>
          <p:cNvPr id="5" name="AutoShape 3" descr="E:\Mami\CURSO2~3\PREPAR~1\CLASES~1\ESPAOL~1\CLASES~1\BIBLIO~1\TEXTOC~1\Proleex_ dominio experto de la lectura_ Aprender ciencias leyendo textos científicos_files\icon18_wrench_allbkg.png">
            <a:hlinkClick r:id="rId2" tooltip="Editar"/>
          </p:cNvPr>
          <p:cNvSpPr>
            <a:spLocks noChangeAspect="1" noChangeArrowheads="1"/>
          </p:cNvSpPr>
          <p:nvPr/>
        </p:nvSpPr>
        <p:spPr bwMode="auto">
          <a:xfrm>
            <a:off x="31750" y="525463"/>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6" descr="E:\Mami\CURSO2~3\PREPAR~1\CLASES~1\ESPAOL~1\CLASES~1\BIBLIO~1\TEXTOC~1\Proleex_ dominio experto de la lectura_ Aprender ciencias leyendo textos científicos_files\icon18_wrench_allbkg.png">
            <a:hlinkClick r:id="rId2" tooltip="Editar"/>
          </p:cNvPr>
          <p:cNvSpPr>
            <a:spLocks noChangeAspect="1" noChangeArrowheads="1"/>
          </p:cNvSpPr>
          <p:nvPr/>
        </p:nvSpPr>
        <p:spPr bwMode="auto">
          <a:xfrm>
            <a:off x="184150" y="677863"/>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Imagen 7"/>
          <p:cNvPicPr>
            <a:picLocks noChangeAspect="1"/>
          </p:cNvPicPr>
          <p:nvPr/>
        </p:nvPicPr>
        <p:blipFill>
          <a:blip r:embed="rId3"/>
          <a:stretch>
            <a:fillRect/>
          </a:stretch>
        </p:blipFill>
        <p:spPr>
          <a:xfrm>
            <a:off x="355600" y="1685975"/>
            <a:ext cx="3155696" cy="4050792"/>
          </a:xfrm>
          <a:prstGeom prst="rect">
            <a:avLst/>
          </a:prstGeom>
        </p:spPr>
      </p:pic>
      <p:pic>
        <p:nvPicPr>
          <p:cNvPr id="6"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20553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2751055" y="265083"/>
            <a:ext cx="2863362" cy="563562"/>
          </a:xfrm>
        </p:spPr>
        <p:txBody>
          <a:bodyPr>
            <a:normAutofit/>
          </a:bodyPr>
          <a:lstStyle/>
          <a:p>
            <a:pPr algn="just" eaLnBrk="1" hangingPunct="1">
              <a:lnSpc>
                <a:spcPct val="150000"/>
              </a:lnSpc>
            </a:pPr>
            <a:r>
              <a:rPr lang="es-ES" altLang="es-ES" sz="2000" b="1" dirty="0">
                <a:latin typeface="Arial" panose="020B0604020202020204" pitchFamily="34" charset="0"/>
                <a:cs typeface="Arial" panose="020B0604020202020204" pitchFamily="34" charset="0"/>
              </a:rPr>
              <a:t>Después de la </a:t>
            </a:r>
            <a:r>
              <a:rPr lang="es-ES" altLang="es-ES" sz="2000" b="1" dirty="0" smtClean="0">
                <a:latin typeface="Arial" panose="020B0604020202020204" pitchFamily="34" charset="0"/>
                <a:cs typeface="Arial" panose="020B0604020202020204" pitchFamily="34" charset="0"/>
              </a:rPr>
              <a:t>lectura</a:t>
            </a:r>
            <a:endParaRPr lang="es-ES" altLang="es-ES" sz="2000" b="1" dirty="0">
              <a:latin typeface="Arial" panose="020B0604020202020204" pitchFamily="34" charset="0"/>
              <a:cs typeface="Arial" panose="020B0604020202020204" pitchFamily="34" charset="0"/>
            </a:endParaRPr>
          </a:p>
        </p:txBody>
      </p:sp>
      <p:sp>
        <p:nvSpPr>
          <p:cNvPr id="23555" name="2 Marcador de contenido"/>
          <p:cNvSpPr>
            <a:spLocks noGrp="1"/>
          </p:cNvSpPr>
          <p:nvPr>
            <p:ph idx="1"/>
          </p:nvPr>
        </p:nvSpPr>
        <p:spPr>
          <a:xfrm>
            <a:off x="328246" y="1333256"/>
            <a:ext cx="5990257" cy="4351338"/>
          </a:xfrm>
        </p:spPr>
        <p:txBody>
          <a:bodyPr>
            <a:normAutofit/>
          </a:bodyPr>
          <a:lstStyle/>
          <a:p>
            <a:pPr algn="just" eaLnBrk="1" hangingPunct="1">
              <a:lnSpc>
                <a:spcPct val="150000"/>
              </a:lnSpc>
            </a:pPr>
            <a:r>
              <a:rPr lang="es-ES" altLang="es-ES" sz="1600" dirty="0" smtClean="0">
                <a:latin typeface="Arial" panose="020B0604020202020204" pitchFamily="34" charset="0"/>
                <a:cs typeface="Arial" panose="020B0604020202020204" pitchFamily="34" charset="0"/>
              </a:rPr>
              <a:t>Leer superficialmente para localizar  información relevante, útil o necesaria.</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Inferir significado y sentido del texto.</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Buscar evidencias de que se han formado la idea correcta.</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Expresar con sus palabras las ideas principales del texto.</a:t>
            </a:r>
          </a:p>
          <a:p>
            <a:pPr algn="just" eaLnBrk="1" hangingPunct="1">
              <a:lnSpc>
                <a:spcPct val="150000"/>
              </a:lnSpc>
            </a:pPr>
            <a:r>
              <a:rPr lang="es-ES" altLang="es-ES" sz="1600" dirty="0" smtClean="0">
                <a:latin typeface="Arial" panose="020B0604020202020204" pitchFamily="34" charset="0"/>
                <a:cs typeface="Arial" panose="020B0604020202020204" pitchFamily="34" charset="0"/>
              </a:rPr>
              <a:t>Expresar sus opiniones y compararlas con las de los demás.</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2 Marcador de contenido"/>
          <p:cNvSpPr txBox="1">
            <a:spLocks/>
          </p:cNvSpPr>
          <p:nvPr/>
        </p:nvSpPr>
        <p:spPr>
          <a:xfrm>
            <a:off x="6739128" y="1458087"/>
            <a:ext cx="4919471" cy="4659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altLang="es-ES" sz="1600" smtClean="0">
                <a:latin typeface="Arial" panose="020B0604020202020204" pitchFamily="34" charset="0"/>
                <a:cs typeface="Arial" panose="020B0604020202020204" pitchFamily="34" charset="0"/>
              </a:rPr>
              <a:t>Asumir un punto de vista propio que puede diferir del de los demás y del autor del texto.</a:t>
            </a:r>
          </a:p>
          <a:p>
            <a:pPr algn="just">
              <a:lnSpc>
                <a:spcPct val="150000"/>
              </a:lnSpc>
            </a:pPr>
            <a:r>
              <a:rPr lang="es-ES" altLang="es-ES" sz="1600" smtClean="0">
                <a:latin typeface="Arial" panose="020B0604020202020204" pitchFamily="34" charset="0"/>
                <a:cs typeface="Arial" panose="020B0604020202020204" pitchFamily="34" charset="0"/>
              </a:rPr>
              <a:t>Resumir el texto en español, seleccionando las ideas fundamentales y desechando las secundarias.</a:t>
            </a:r>
          </a:p>
          <a:p>
            <a:pPr algn="just">
              <a:lnSpc>
                <a:spcPct val="150000"/>
              </a:lnSpc>
            </a:pPr>
            <a:r>
              <a:rPr lang="es-ES" altLang="es-ES" sz="1600" smtClean="0">
                <a:latin typeface="Arial" panose="020B0604020202020204" pitchFamily="34" charset="0"/>
                <a:cs typeface="Arial" panose="020B0604020202020204" pitchFamily="34" charset="0"/>
              </a:rPr>
              <a:t>Elaborar esquemas, mapas conceptuales, cuadros comparativos, tablas, gráficos etc.</a:t>
            </a:r>
            <a:endParaRPr lang="es-ES" altLang="es-E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99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2465832" y="392627"/>
            <a:ext cx="4620065" cy="788426"/>
          </a:xfrm>
        </p:spPr>
        <p:txBody>
          <a:bodyPr/>
          <a:lstStyle/>
          <a:p>
            <a:r>
              <a:rPr lang="es-ES" altLang="es-ES" dirty="0" smtClean="0">
                <a:latin typeface="Arial" panose="020B0604020202020204" pitchFamily="34" charset="0"/>
                <a:cs typeface="Arial" panose="020B0604020202020204" pitchFamily="34" charset="0"/>
              </a:rPr>
              <a:t>Otras Estrategias</a:t>
            </a:r>
          </a:p>
        </p:txBody>
      </p:sp>
      <p:sp>
        <p:nvSpPr>
          <p:cNvPr id="25603" name="2 Marcador de contenido"/>
          <p:cNvSpPr>
            <a:spLocks noGrp="1"/>
          </p:cNvSpPr>
          <p:nvPr>
            <p:ph idx="1"/>
          </p:nvPr>
        </p:nvSpPr>
        <p:spPr>
          <a:xfrm>
            <a:off x="641252" y="1181053"/>
            <a:ext cx="10515600" cy="5543305"/>
          </a:xfrm>
        </p:spPr>
        <p:txBody>
          <a:bodyPr>
            <a:noAutofit/>
          </a:bodyPr>
          <a:lstStyle/>
          <a:p>
            <a:pPr>
              <a:lnSpc>
                <a:spcPct val="150000"/>
              </a:lnSpc>
            </a:pPr>
            <a:r>
              <a:rPr lang="es-ES" altLang="es-ES" sz="2400" dirty="0" smtClean="0">
                <a:latin typeface="Arial" panose="020B0604020202020204" pitchFamily="34" charset="0"/>
                <a:cs typeface="Arial" panose="020B0604020202020204" pitchFamily="34" charset="0"/>
              </a:rPr>
              <a:t>Extraer información esencial.</a:t>
            </a:r>
          </a:p>
          <a:p>
            <a:pPr>
              <a:lnSpc>
                <a:spcPct val="150000"/>
              </a:lnSpc>
            </a:pPr>
            <a:r>
              <a:rPr lang="es-ES" altLang="es-ES" sz="2400" dirty="0" smtClean="0">
                <a:latin typeface="Arial" panose="020B0604020202020204" pitchFamily="34" charset="0"/>
                <a:cs typeface="Arial" panose="020B0604020202020204" pitchFamily="34" charset="0"/>
              </a:rPr>
              <a:t>Determinar las ideas principales.</a:t>
            </a:r>
          </a:p>
          <a:p>
            <a:pPr>
              <a:lnSpc>
                <a:spcPct val="150000"/>
              </a:lnSpc>
            </a:pPr>
            <a:r>
              <a:rPr lang="es-ES" altLang="es-ES" sz="2400" dirty="0" smtClean="0">
                <a:latin typeface="Arial" panose="020B0604020202020204" pitchFamily="34" charset="0"/>
                <a:cs typeface="Arial" panose="020B0604020202020204" pitchFamily="34" charset="0"/>
              </a:rPr>
              <a:t>Determinar  el significado de las palabras por el contexto.</a:t>
            </a:r>
          </a:p>
          <a:p>
            <a:pPr>
              <a:lnSpc>
                <a:spcPct val="150000"/>
              </a:lnSpc>
            </a:pPr>
            <a:r>
              <a:rPr lang="es-ES" altLang="es-ES" sz="2400" dirty="0" smtClean="0">
                <a:latin typeface="Arial" panose="020B0604020202020204" pitchFamily="34" charset="0"/>
                <a:cs typeface="Arial" panose="020B0604020202020204" pitchFamily="34" charset="0"/>
              </a:rPr>
              <a:t>Distinguir entre hechos y opiniones.</a:t>
            </a:r>
          </a:p>
          <a:p>
            <a:pPr>
              <a:lnSpc>
                <a:spcPct val="150000"/>
              </a:lnSpc>
            </a:pPr>
            <a:r>
              <a:rPr lang="es-ES" altLang="es-ES" sz="2400" dirty="0" smtClean="0">
                <a:latin typeface="Arial" panose="020B0604020202020204" pitchFamily="34" charset="0"/>
                <a:cs typeface="Arial" panose="020B0604020202020204" pitchFamily="34" charset="0"/>
              </a:rPr>
              <a:t>Orden cronológico.</a:t>
            </a:r>
          </a:p>
          <a:p>
            <a:pPr>
              <a:lnSpc>
                <a:spcPct val="150000"/>
              </a:lnSpc>
            </a:pPr>
            <a:r>
              <a:rPr lang="es-ES" altLang="es-ES" sz="2400" dirty="0" smtClean="0">
                <a:latin typeface="Arial" panose="020B0604020202020204" pitchFamily="34" charset="0"/>
                <a:cs typeface="Arial" panose="020B0604020202020204" pitchFamily="34" charset="0"/>
              </a:rPr>
              <a:t>Nivel de importancia.</a:t>
            </a:r>
          </a:p>
          <a:p>
            <a:pPr>
              <a:lnSpc>
                <a:spcPct val="150000"/>
              </a:lnSpc>
            </a:pPr>
            <a:r>
              <a:rPr lang="es-ES" altLang="es-ES" sz="2400" dirty="0" smtClean="0">
                <a:latin typeface="Arial" panose="020B0604020202020204" pitchFamily="34" charset="0"/>
                <a:cs typeface="Arial" panose="020B0604020202020204" pitchFamily="34" charset="0"/>
              </a:rPr>
              <a:t>Comparación y contraste.</a:t>
            </a:r>
          </a:p>
          <a:p>
            <a:pPr>
              <a:lnSpc>
                <a:spcPct val="150000"/>
              </a:lnSpc>
            </a:pPr>
            <a:r>
              <a:rPr lang="es-ES" altLang="es-ES" sz="2400" dirty="0" smtClean="0">
                <a:latin typeface="Arial" panose="020B0604020202020204" pitchFamily="34" charset="0"/>
                <a:cs typeface="Arial" panose="020B0604020202020204" pitchFamily="34" charset="0"/>
              </a:rPr>
              <a:t>Causa y efecto.</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35542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7752" y="1109580"/>
            <a:ext cx="8183880" cy="1907940"/>
          </a:xfrm>
        </p:spPr>
        <p:txBody>
          <a:bodyPr>
            <a:noAutofit/>
          </a:bodyPr>
          <a:lstStyle/>
          <a:p>
            <a:pPr marL="0" indent="0" algn="just">
              <a:lnSpc>
                <a:spcPct val="150000"/>
              </a:lnSpc>
              <a:buNone/>
            </a:pPr>
            <a:r>
              <a:rPr lang="es-ES" sz="2000" dirty="0" smtClean="0">
                <a:latin typeface="Arial" panose="020B0604020202020204" pitchFamily="34" charset="0"/>
                <a:cs typeface="Arial" panose="020B0604020202020204" pitchFamily="34" charset="0"/>
              </a:rPr>
              <a:t>Considerar </a:t>
            </a:r>
            <a:r>
              <a:rPr lang="es-ES" sz="2000" dirty="0">
                <a:latin typeface="Arial" panose="020B0604020202020204" pitchFamily="34" charset="0"/>
                <a:cs typeface="Arial" panose="020B0604020202020204" pitchFamily="34" charset="0"/>
              </a:rPr>
              <a:t>la palabra como signo lingüístico nos hace referirnos a las dos caras de esta </a:t>
            </a:r>
            <a:r>
              <a:rPr lang="es-ES" sz="2000" dirty="0" smtClean="0">
                <a:latin typeface="Arial" panose="020B0604020202020204" pitchFamily="34" charset="0"/>
                <a:cs typeface="Arial" panose="020B0604020202020204" pitchFamily="34" charset="0"/>
              </a:rPr>
              <a:t>entidad,</a:t>
            </a:r>
            <a:r>
              <a:rPr lang="es-ES" sz="2000" dirty="0" smtClean="0">
                <a:solidFill>
                  <a:prstClr val="black"/>
                </a:solidFill>
                <a:latin typeface="Arial" panose="020B0604020202020204" pitchFamily="34" charset="0"/>
                <a:cs typeface="Arial" panose="020B0604020202020204" pitchFamily="34" charset="0"/>
              </a:rPr>
              <a:t> </a:t>
            </a:r>
            <a:r>
              <a:rPr lang="es-ES" sz="2000" dirty="0">
                <a:solidFill>
                  <a:prstClr val="black"/>
                </a:solidFill>
                <a:latin typeface="Arial" panose="020B0604020202020204" pitchFamily="34" charset="0"/>
                <a:cs typeface="Arial" panose="020B0604020202020204" pitchFamily="34" charset="0"/>
              </a:rPr>
              <a:t>significante</a:t>
            </a:r>
            <a:r>
              <a:rPr lang="es-ES" sz="2000" dirty="0" smtClean="0">
                <a:latin typeface="Arial" panose="020B0604020202020204" pitchFamily="34" charset="0"/>
                <a:cs typeface="Arial" panose="020B0604020202020204" pitchFamily="34" charset="0"/>
              </a:rPr>
              <a:t> o aspecto fónico y significado o  </a:t>
            </a:r>
            <a:r>
              <a:rPr lang="es-ES" sz="2000" dirty="0">
                <a:latin typeface="Arial" panose="020B0604020202020204" pitchFamily="34" charset="0"/>
                <a:cs typeface="Arial" panose="020B0604020202020204" pitchFamily="34" charset="0"/>
              </a:rPr>
              <a:t>contenido </a:t>
            </a:r>
            <a:r>
              <a:rPr lang="es-ES" sz="2000" dirty="0" smtClean="0">
                <a:latin typeface="Arial" panose="020B0604020202020204" pitchFamily="34" charset="0"/>
                <a:cs typeface="Arial" panose="020B0604020202020204" pitchFamily="34" charset="0"/>
              </a:rPr>
              <a:t>semántico, concepto. </a:t>
            </a:r>
            <a:endParaRPr lang="es-ES" sz="2000" dirty="0">
              <a:latin typeface="Arial" panose="020B0604020202020204" pitchFamily="34" charset="0"/>
              <a:cs typeface="Arial" panose="020B0604020202020204" pitchFamily="34" charset="0"/>
            </a:endParaRPr>
          </a:p>
          <a:p>
            <a:pPr marL="0" indent="0" algn="just">
              <a:lnSpc>
                <a:spcPct val="150000"/>
              </a:lnSpc>
              <a:buNone/>
            </a:pPr>
            <a:r>
              <a:rPr lang="es-ES" sz="2000" dirty="0">
                <a:latin typeface="Arial" panose="020B0604020202020204" pitchFamily="34" charset="0"/>
                <a:cs typeface="Arial" panose="020B0604020202020204" pitchFamily="34" charset="0"/>
              </a:rPr>
              <a:t>         </a:t>
            </a:r>
            <a:endParaRPr lang="es-ES" sz="2000" dirty="0" smtClean="0">
              <a:latin typeface="Arial" panose="020B0604020202020204" pitchFamily="34" charset="0"/>
              <a:cs typeface="Arial" panose="020B0604020202020204" pitchFamily="34" charset="0"/>
            </a:endParaRPr>
          </a:p>
          <a:p>
            <a:pPr marL="0" indent="0" algn="just">
              <a:lnSpc>
                <a:spcPct val="15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
        <p:nvSpPr>
          <p:cNvPr id="4" name="Rectángulo 3"/>
          <p:cNvSpPr/>
          <p:nvPr/>
        </p:nvSpPr>
        <p:spPr>
          <a:xfrm>
            <a:off x="630937" y="3584448"/>
            <a:ext cx="11237976" cy="2267287"/>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signo lingüístico árbol, está constituido  </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por:</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significante que sería la suma de unos elementos </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fónicos:</a:t>
            </a: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/á + r + b + o + l / </a:t>
            </a:r>
            <a:endPar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por</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significado: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sería la idea o concepto que tenemos de un </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árbol </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54132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8671" y="4336710"/>
            <a:ext cx="11662116" cy="1698331"/>
          </a:xfrm>
        </p:spPr>
        <p:txBody>
          <a:bodyPr>
            <a:normAutofit/>
          </a:bodyPr>
          <a:lstStyle/>
          <a:p>
            <a:pPr marL="0" indent="0" algn="just">
              <a:buNone/>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palabra, considerada como signo </a:t>
            </a:r>
            <a:r>
              <a:rPr lang="es-ES" dirty="0" smtClean="0">
                <a:latin typeface="Arial" panose="020B0604020202020204" pitchFamily="34" charset="0"/>
                <a:cs typeface="Arial" panose="020B0604020202020204" pitchFamily="34" charset="0"/>
              </a:rPr>
              <a:t>lingüístico</a:t>
            </a:r>
            <a:r>
              <a:rPr lang="es-ES" dirty="0">
                <a:solidFill>
                  <a:prstClr val="black"/>
                </a:solidFill>
                <a:latin typeface="Arial" panose="020B0604020202020204" pitchFamily="34" charset="0"/>
                <a:cs typeface="Arial" panose="020B0604020202020204" pitchFamily="34" charset="0"/>
              </a:rPr>
              <a:t> </a:t>
            </a:r>
            <a:r>
              <a:rPr lang="es-ES" dirty="0" smtClean="0">
                <a:solidFill>
                  <a:prstClr val="black"/>
                </a:solidFill>
                <a:latin typeface="Arial" panose="020B0604020202020204" pitchFamily="34" charset="0"/>
                <a:cs typeface="Arial" panose="020B0604020202020204" pitchFamily="34" charset="0"/>
              </a:rPr>
              <a:t>porque tiene significante </a:t>
            </a:r>
            <a:r>
              <a:rPr lang="es-ES" dirty="0">
                <a:solidFill>
                  <a:prstClr val="black"/>
                </a:solidFill>
                <a:latin typeface="Arial" panose="020B0604020202020204" pitchFamily="34" charset="0"/>
                <a:cs typeface="Arial" panose="020B0604020202020204" pitchFamily="34" charset="0"/>
              </a:rPr>
              <a:t>y </a:t>
            </a:r>
            <a:r>
              <a:rPr lang="es-ES" dirty="0" smtClean="0">
                <a:solidFill>
                  <a:prstClr val="black"/>
                </a:solidFill>
                <a:latin typeface="Arial" panose="020B0604020202020204" pitchFamily="34" charset="0"/>
                <a:cs typeface="Arial" panose="020B0604020202020204" pitchFamily="34" charset="0"/>
              </a:rPr>
              <a:t>significado</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establece relaciones diversas con otras unidades similares, y de acuerdo con esto se clasifican en:   </a:t>
            </a:r>
            <a:r>
              <a:rPr lang="es-ES" dirty="0" smtClean="0">
                <a:latin typeface="Arial" panose="020B0604020202020204" pitchFamily="34" charset="0"/>
                <a:cs typeface="Arial" panose="020B0604020202020204" pitchFamily="34" charset="0"/>
              </a:rPr>
              <a:t>sinónimas, antónimas</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homónimas, parónimas y polisémicas.</a:t>
            </a:r>
            <a:endParaRPr lang="es-ES" dirty="0">
              <a:latin typeface="Arial" panose="020B0604020202020204" pitchFamily="34" charset="0"/>
              <a:cs typeface="Arial" panose="020B0604020202020204" pitchFamily="34" charset="0"/>
            </a:endParaRPr>
          </a:p>
        </p:txBody>
      </p:sp>
      <p:sp>
        <p:nvSpPr>
          <p:cNvPr id="4" name="Rectángulo 3"/>
          <p:cNvSpPr/>
          <p:nvPr/>
        </p:nvSpPr>
        <p:spPr>
          <a:xfrm>
            <a:off x="1854590" y="701196"/>
            <a:ext cx="10016197" cy="3539430"/>
          </a:xfrm>
          <a:prstGeom prst="rect">
            <a:avLst/>
          </a:prstGeom>
        </p:spPr>
        <p:txBody>
          <a:bodyPr wrap="square">
            <a:spAutoFit/>
          </a:bodyPr>
          <a:lstStyle/>
          <a:p>
            <a:r>
              <a:rPr lang="es-ES" sz="2800" dirty="0">
                <a:solidFill>
                  <a:prstClr val="black"/>
                </a:solidFill>
                <a:latin typeface="Arial" panose="020B0604020202020204" pitchFamily="34" charset="0"/>
                <a:cs typeface="Arial" panose="020B0604020202020204" pitchFamily="34" charset="0"/>
              </a:rPr>
              <a:t>Relaciones que se establecen entre </a:t>
            </a:r>
            <a:r>
              <a:rPr lang="es-ES" sz="2800" dirty="0" smtClean="0">
                <a:solidFill>
                  <a:prstClr val="black"/>
                </a:solidFill>
                <a:latin typeface="Arial" panose="020B0604020202020204" pitchFamily="34" charset="0"/>
                <a:cs typeface="Arial" panose="020B0604020202020204" pitchFamily="34" charset="0"/>
              </a:rPr>
              <a:t>palabras:</a:t>
            </a:r>
          </a:p>
          <a:p>
            <a:endParaRPr lang="es-ES" sz="2800" dirty="0" smtClean="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Sinonimia</a:t>
            </a: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Hiponimia (caso especial de sinonimia)</a:t>
            </a: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 Antonimia</a:t>
            </a: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Homonimia</a:t>
            </a: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Paronimia</a:t>
            </a:r>
          </a:p>
          <a:p>
            <a:pPr marL="457200" indent="-457200">
              <a:buFont typeface="Wingdings" panose="05000000000000000000" pitchFamily="2" charset="2"/>
              <a:buChar char="Ø"/>
            </a:pPr>
            <a:r>
              <a:rPr lang="es-ES" sz="2800" dirty="0" smtClean="0">
                <a:solidFill>
                  <a:prstClr val="black"/>
                </a:solidFill>
                <a:latin typeface="Arial" panose="020B0604020202020204" pitchFamily="34" charset="0"/>
                <a:cs typeface="Arial" panose="020B0604020202020204" pitchFamily="34" charset="0"/>
              </a:rPr>
              <a:t>Polisemia</a:t>
            </a:r>
            <a:endParaRPr lang="es-ES" dirty="0"/>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64827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36792" y="278882"/>
            <a:ext cx="5349241" cy="6496822"/>
          </a:xfrm>
        </p:spPr>
        <p:txBody>
          <a:bodyPr>
            <a:noAutofit/>
          </a:bodyPr>
          <a:lstStyle/>
          <a:p>
            <a:pPr marL="0" indent="0" algn="just">
              <a:lnSpc>
                <a:spcPct val="160000"/>
              </a:lnSpc>
              <a:buNone/>
            </a:pPr>
            <a:r>
              <a:rPr lang="es-ES" sz="18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Relación </a:t>
            </a:r>
            <a:r>
              <a:rPr lang="es-ES" sz="1800" dirty="0">
                <a:latin typeface="Arial" panose="020B0604020202020204" pitchFamily="34" charset="0"/>
                <a:cs typeface="Arial" panose="020B0604020202020204" pitchFamily="34" charset="0"/>
              </a:rPr>
              <a:t>entre términos con formas fónicas y gráficas diferentes y significados iguales o semejantes, que generalmente pueden agruparse por un tema y pueden intercambiarse en determinados textos sin que se altere su sentido. La sinonimia se puede dar también por grupos de palabras (grupos sinonímicos); se llama “sinonimia contextualizada” cuando de acuerdo con el texto, se prefiere uno de los términos.  </a:t>
            </a:r>
          </a:p>
          <a:p>
            <a:pPr marL="0" indent="0" algn="just">
              <a:lnSpc>
                <a:spcPct val="160000"/>
              </a:lnSpc>
              <a:buNone/>
            </a:pPr>
            <a:r>
              <a:rPr lang="es-ES" sz="1800" dirty="0">
                <a:latin typeface="Arial" panose="020B0604020202020204" pitchFamily="34" charset="0"/>
                <a:cs typeface="Arial" panose="020B0604020202020204" pitchFamily="34" charset="0"/>
              </a:rPr>
              <a:t>Ejemplo</a:t>
            </a:r>
            <a:r>
              <a:rPr lang="es-ES" sz="1800" dirty="0" smtClean="0">
                <a:latin typeface="Arial" panose="020B0604020202020204" pitchFamily="34" charset="0"/>
                <a:cs typeface="Arial" panose="020B0604020202020204" pitchFamily="34" charset="0"/>
              </a:rPr>
              <a:t>:</a:t>
            </a:r>
          </a:p>
          <a:p>
            <a:pPr algn="just">
              <a:lnSpc>
                <a:spcPct val="160000"/>
              </a:lnSpc>
            </a:pP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Me gustaría _____________________ este libro </a:t>
            </a:r>
            <a:r>
              <a:rPr lang="es-ES" sz="1800" dirty="0" smtClean="0">
                <a:latin typeface="Arial" panose="020B0604020202020204" pitchFamily="34" charset="0"/>
                <a:cs typeface="Arial" panose="020B0604020202020204" pitchFamily="34" charset="0"/>
              </a:rPr>
              <a:t>mientras desayuno.  </a:t>
            </a:r>
          </a:p>
          <a:p>
            <a:pPr marL="0" lvl="0" indent="0" algn="just">
              <a:lnSpc>
                <a:spcPct val="160000"/>
              </a:lnSpc>
              <a:buNone/>
            </a:pPr>
            <a:r>
              <a:rPr lang="es-ES" sz="1800" dirty="0" smtClean="0">
                <a:latin typeface="Arial" panose="020B0604020202020204" pitchFamily="34" charset="0"/>
                <a:cs typeface="Arial" panose="020B0604020202020204" pitchFamily="34" charset="0"/>
              </a:rPr>
              <a:t>                          </a:t>
            </a:r>
            <a:r>
              <a:rPr lang="es-ES" sz="1800" dirty="0" smtClean="0">
                <a:solidFill>
                  <a:prstClr val="black"/>
                </a:solidFill>
                <a:latin typeface="Arial" panose="020B0604020202020204" pitchFamily="34" charset="0"/>
                <a:cs typeface="Arial" panose="020B0604020202020204" pitchFamily="34" charset="0"/>
              </a:rPr>
              <a:t>omitir, excluir, dejar a un lado</a:t>
            </a:r>
            <a:endParaRPr lang="es-ES" sz="1800" dirty="0">
              <a:latin typeface="Arial" panose="020B0604020202020204" pitchFamily="34" charset="0"/>
              <a:cs typeface="Arial" panose="020B0604020202020204" pitchFamily="34" charset="0"/>
            </a:endParaRPr>
          </a:p>
        </p:txBody>
      </p:sp>
      <p:sp>
        <p:nvSpPr>
          <p:cNvPr id="4" name="Rectángulo 3"/>
          <p:cNvSpPr/>
          <p:nvPr/>
        </p:nvSpPr>
        <p:spPr>
          <a:xfrm>
            <a:off x="3397624" y="174759"/>
            <a:ext cx="2277035" cy="523220"/>
          </a:xfrm>
          <a:prstGeom prst="rect">
            <a:avLst/>
          </a:prstGeom>
          <a:ln w="76200">
            <a:solidFill>
              <a:srgbClr val="137683"/>
            </a:solidFill>
          </a:ln>
        </p:spPr>
        <p:txBody>
          <a:bodyPr wrap="square">
            <a:spAutoFit/>
          </a:bodyPr>
          <a:lstStyle/>
          <a:p>
            <a:pPr algn="ctr"/>
            <a:r>
              <a:rPr lang="es-ES" sz="2800" dirty="0" smtClean="0">
                <a:solidFill>
                  <a:prstClr val="black"/>
                </a:solidFill>
                <a:latin typeface="Arial" panose="020B0604020202020204" pitchFamily="34" charset="0"/>
                <a:ea typeface="+mj-ea"/>
                <a:cs typeface="Arial" panose="020B0604020202020204" pitchFamily="34" charset="0"/>
              </a:rPr>
              <a:t>Sinonimia </a:t>
            </a:r>
            <a:endParaRPr lang="es-ES" sz="2400" dirty="0">
              <a:solidFill>
                <a:srgbClr val="000000"/>
              </a:solidFill>
              <a:latin typeface="Arial" panose="020B0604020202020204" pitchFamily="34"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Rectángulo 5"/>
          <p:cNvSpPr/>
          <p:nvPr/>
        </p:nvSpPr>
        <p:spPr>
          <a:xfrm>
            <a:off x="220863" y="1224716"/>
            <a:ext cx="6115929" cy="3970318"/>
          </a:xfrm>
          <a:prstGeom prst="rect">
            <a:avLst/>
          </a:prstGeom>
        </p:spPr>
        <p:txBody>
          <a:bodyPr wrap="square">
            <a:spAutoFit/>
          </a:bodyPr>
          <a:lstStyle/>
          <a:p>
            <a:r>
              <a:rPr lang="es-ES" dirty="0" smtClean="0">
                <a:latin typeface="Arial" panose="020B0604020202020204" pitchFamily="34" charset="0"/>
                <a:cs typeface="Arial" panose="020B0604020202020204" pitchFamily="34" charset="0"/>
              </a:rPr>
              <a:t>Son </a:t>
            </a:r>
            <a:r>
              <a:rPr lang="es-ES" dirty="0">
                <a:latin typeface="Arial" panose="020B0604020202020204" pitchFamily="34" charset="0"/>
                <a:cs typeface="Arial" panose="020B0604020202020204" pitchFamily="34" charset="0"/>
              </a:rPr>
              <a:t>sinónimos  poseer – tener- </a:t>
            </a:r>
            <a:r>
              <a:rPr lang="es-ES" dirty="0" smtClean="0">
                <a:latin typeface="Arial" panose="020B0604020202020204" pitchFamily="34" charset="0"/>
                <a:cs typeface="Arial" panose="020B0604020202020204" pitchFamily="34" charset="0"/>
              </a:rPr>
              <a:t>atesorar</a:t>
            </a:r>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Pueden </a:t>
            </a:r>
            <a:r>
              <a:rPr lang="es-ES" dirty="0">
                <a:latin typeface="Arial" panose="020B0604020202020204" pitchFamily="34" charset="0"/>
                <a:cs typeface="Arial" panose="020B0604020202020204" pitchFamily="34" charset="0"/>
              </a:rPr>
              <a:t>utilizarse indistintamente en la frase</a:t>
            </a:r>
            <a:r>
              <a:rPr lang="es-ES" dirty="0" smtClean="0">
                <a:latin typeface="Arial" panose="020B0604020202020204" pitchFamily="34" charset="0"/>
                <a:cs typeface="Arial" panose="020B0604020202020204" pitchFamily="34" charset="0"/>
              </a:rPr>
              <a:t>:</a:t>
            </a:r>
          </a:p>
          <a:p>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Posee  riquezas. (tiene o atesora)   </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Sin embargo, si dijéramos: Tiene  veinte años. No sería correcto sustituirlo por posee ni por atesora.  </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Son sinónimos  débil y frágil. El vidrio no aguanta mucho peso porque es muy frágil  (no débil). La cuerda no aguanta mucho peso porque es muy débil (no frágil).  </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Son sinónimos  insípida  y  sosa. Encuentro la comida sosa (no insípida). El agua es insípida (no sosa). </a:t>
            </a:r>
          </a:p>
        </p:txBody>
      </p:sp>
    </p:spTree>
    <p:extLst>
      <p:ext uri="{BB962C8B-B14F-4D97-AF65-F5344CB8AC3E}">
        <p14:creationId xmlns:p14="http://schemas.microsoft.com/office/powerpoint/2010/main" val="79145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157" y="1261510"/>
            <a:ext cx="4128868" cy="4351338"/>
          </a:xfrm>
        </p:spPr>
        <p:txBody>
          <a:bodyPr>
            <a:normAutofit fontScale="92500" lnSpcReduction="10000"/>
          </a:bodyPr>
          <a:lstStyle/>
          <a:p>
            <a:pPr marL="0" indent="0">
              <a:lnSpc>
                <a:spcPct val="150000"/>
              </a:lnSpc>
              <a:buNone/>
            </a:pPr>
            <a:r>
              <a:rPr lang="es-ES" sz="1800" dirty="0">
                <a:latin typeface="Arial" panose="020B0604020202020204" pitchFamily="34" charset="0"/>
                <a:cs typeface="Arial" panose="020B0604020202020204" pitchFamily="34" charset="0"/>
              </a:rPr>
              <a:t>La sinonimia es un recurso estilístico que ofrece la  posibilidad de escoger entre dos o más alternativas. </a:t>
            </a:r>
            <a:endParaRPr lang="es-ES" sz="1800" dirty="0" smtClean="0">
              <a:latin typeface="Arial" panose="020B0604020202020204" pitchFamily="34" charset="0"/>
              <a:cs typeface="Arial" panose="020B0604020202020204" pitchFamily="34" charset="0"/>
            </a:endParaRPr>
          </a:p>
          <a:p>
            <a:pPr marL="0" indent="0">
              <a:lnSpc>
                <a:spcPct val="150000"/>
              </a:lnSpc>
              <a:buNone/>
            </a:pPr>
            <a:r>
              <a:rPr lang="es-ES" sz="1800" dirty="0" smtClean="0">
                <a:latin typeface="Arial" panose="020B0604020202020204" pitchFamily="34" charset="0"/>
                <a:cs typeface="Arial" panose="020B0604020202020204" pitchFamily="34" charset="0"/>
              </a:rPr>
              <a:t>Es </a:t>
            </a:r>
            <a:r>
              <a:rPr lang="es-ES" sz="1800" dirty="0">
                <a:latin typeface="Arial" panose="020B0604020202020204" pitchFamily="34" charset="0"/>
                <a:cs typeface="Arial" panose="020B0604020202020204" pitchFamily="34" charset="0"/>
              </a:rPr>
              <a:t>fundamental para la concepción moderna de “estilo” y proporciona uno de los ejemplos más claros de tal elección. </a:t>
            </a:r>
            <a:endParaRPr lang="es-ES" sz="1800" dirty="0" smtClean="0">
              <a:latin typeface="Arial" panose="020B0604020202020204" pitchFamily="34" charset="0"/>
              <a:cs typeface="Arial" panose="020B0604020202020204" pitchFamily="34" charset="0"/>
            </a:endParaRPr>
          </a:p>
          <a:p>
            <a:pPr marL="0" indent="0">
              <a:lnSpc>
                <a:spcPct val="150000"/>
              </a:lnSpc>
              <a:buNone/>
            </a:pPr>
            <a:r>
              <a:rPr lang="es-ES" sz="1800" dirty="0" smtClean="0">
                <a:latin typeface="Arial" panose="020B0604020202020204" pitchFamily="34" charset="0"/>
                <a:cs typeface="Arial" panose="020B0604020202020204" pitchFamily="34" charset="0"/>
              </a:rPr>
              <a:t>Al </a:t>
            </a:r>
            <a:r>
              <a:rPr lang="es-ES" sz="1800" dirty="0">
                <a:latin typeface="Arial" panose="020B0604020202020204" pitchFamily="34" charset="0"/>
                <a:cs typeface="Arial" panose="020B0604020202020204" pitchFamily="34" charset="0"/>
              </a:rPr>
              <a:t>disponer de más de una palabra para expresar una idea el escritor seleccionará la que más se adecue al texto.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Marcador de contenido 2"/>
          <p:cNvSpPr txBox="1">
            <a:spLocks/>
          </p:cNvSpPr>
          <p:nvPr/>
        </p:nvSpPr>
        <p:spPr>
          <a:xfrm>
            <a:off x="5361667" y="676147"/>
            <a:ext cx="5858021" cy="5889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1800" smtClean="0">
                <a:latin typeface="Arial" panose="020B0604020202020204" pitchFamily="34" charset="0"/>
                <a:cs typeface="Arial" panose="020B0604020202020204" pitchFamily="34" charset="0"/>
              </a:rPr>
              <a:t>Algunas palabras van acompañadas de ciertas connotaciones penosas, para las que se han creado eufemismos atenuadores, es decir, palabras que neutralizan tales connotaciones.  Se intenta paliar el dolor que sugieren voces como ciego, anormal, inválido; utilizando  invidente, subnormal, discapacitado o minusválido. F. Lázaro (26, 278)  </a:t>
            </a:r>
          </a:p>
          <a:p>
            <a:pPr marL="0" indent="0" algn="just">
              <a:lnSpc>
                <a:spcPct val="150000"/>
              </a:lnSpc>
              <a:buFont typeface="Arial" panose="020B0604020202020204" pitchFamily="34" charset="0"/>
              <a:buNone/>
            </a:pPr>
            <a:r>
              <a:rPr lang="es-ES" sz="1800" smtClean="0">
                <a:latin typeface="Arial" panose="020B0604020202020204" pitchFamily="34" charset="0"/>
                <a:cs typeface="Arial" panose="020B0604020202020204" pitchFamily="34" charset="0"/>
              </a:rPr>
              <a:t>Veamos otros ejemplos de eufemismos: Los amigos de lo ajeno anduvieron por el recinto de la feria. Unos turistas se bañaron en trajes de Adán y Eva. Nos preocupamos por las personas de la tercera edad. En aquella ocasión, falté a la verdad. </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9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2198" y="1474155"/>
            <a:ext cx="9650436" cy="4893647"/>
          </a:xfrm>
          <a:prstGeom prst="rect">
            <a:avLst/>
          </a:prstGeom>
        </p:spPr>
        <p:txBody>
          <a:bodyPr wrap="square">
            <a:spAutoFit/>
          </a:bodyPr>
          <a:lstStyle/>
          <a:p>
            <a:r>
              <a:rPr lang="es-ES" sz="2400" dirty="0" smtClean="0">
                <a:latin typeface="Arial" panose="020B0604020202020204" pitchFamily="34" charset="0"/>
                <a:cs typeface="Arial" panose="020B0604020202020204" pitchFamily="34" charset="0"/>
              </a:rPr>
              <a:t>Naciones </a:t>
            </a:r>
            <a:r>
              <a:rPr lang="es-ES" sz="2400" dirty="0">
                <a:latin typeface="Arial" panose="020B0604020202020204" pitchFamily="34" charset="0"/>
                <a:cs typeface="Arial" panose="020B0604020202020204" pitchFamily="34" charset="0"/>
              </a:rPr>
              <a:t>beligerantes  ................................. </a:t>
            </a:r>
            <a:r>
              <a:rPr lang="es-ES" sz="2400" dirty="0" smtClean="0">
                <a:latin typeface="Arial" panose="020B0604020202020204" pitchFamily="34" charset="0"/>
                <a:cs typeface="Arial" panose="020B0604020202020204" pitchFamily="34" charset="0"/>
              </a:rPr>
              <a:t>Contendientes</a:t>
            </a:r>
          </a:p>
          <a:p>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Hecho insólito  .............................................. extraordinario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Periodista </a:t>
            </a:r>
            <a:r>
              <a:rPr lang="es-ES" sz="2400" dirty="0">
                <a:latin typeface="Arial" panose="020B0604020202020204" pitchFamily="34" charset="0"/>
                <a:cs typeface="Arial" panose="020B0604020202020204" pitchFamily="34" charset="0"/>
              </a:rPr>
              <a:t>incipiente  .................................... principiante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Difundir </a:t>
            </a:r>
            <a:r>
              <a:rPr lang="es-ES" sz="2400" dirty="0">
                <a:latin typeface="Arial" panose="020B0604020202020204" pitchFamily="34" charset="0"/>
                <a:cs typeface="Arial" panose="020B0604020202020204" pitchFamily="34" charset="0"/>
              </a:rPr>
              <a:t>una noticia   ..................................... </a:t>
            </a:r>
            <a:r>
              <a:rPr lang="es-ES" sz="2400" dirty="0" smtClean="0">
                <a:latin typeface="Arial" panose="020B0604020202020204" pitchFamily="34" charset="0"/>
                <a:cs typeface="Arial" panose="020B0604020202020204" pitchFamily="34" charset="0"/>
              </a:rPr>
              <a:t>Divulgar</a:t>
            </a:r>
          </a:p>
          <a:p>
            <a:r>
              <a:rPr lang="es-ES" sz="2400" dirty="0" smtClean="0">
                <a:latin typeface="Arial" panose="020B0604020202020204" pitchFamily="34" charset="0"/>
                <a:cs typeface="Arial" panose="020B0604020202020204" pitchFamily="34" charset="0"/>
              </a:rPr>
              <a:t>Palabras  </a:t>
            </a:r>
            <a:r>
              <a:rPr lang="es-ES" sz="2400" dirty="0">
                <a:latin typeface="Arial" panose="020B0604020202020204" pitchFamily="34" charset="0"/>
                <a:cs typeface="Arial" panose="020B0604020202020204" pitchFamily="34" charset="0"/>
              </a:rPr>
              <a:t>falaces  .........................................   engañosas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Joven </a:t>
            </a:r>
            <a:r>
              <a:rPr lang="es-ES" sz="2400" dirty="0">
                <a:latin typeface="Arial" panose="020B0604020202020204" pitchFamily="34" charset="0"/>
                <a:cs typeface="Arial" panose="020B0604020202020204" pitchFamily="34" charset="0"/>
              </a:rPr>
              <a:t>célibe  .................................................  </a:t>
            </a:r>
            <a:r>
              <a:rPr lang="es-ES" sz="2400" dirty="0" smtClean="0">
                <a:latin typeface="Arial" panose="020B0604020202020204" pitchFamily="34" charset="0"/>
                <a:cs typeface="Arial" panose="020B0604020202020204" pitchFamily="34" charset="0"/>
              </a:rPr>
              <a:t>Soltero</a:t>
            </a:r>
          </a:p>
          <a:p>
            <a:r>
              <a:rPr lang="es-ES" sz="2400" dirty="0" smtClean="0">
                <a:latin typeface="Arial" panose="020B0604020202020204" pitchFamily="34" charset="0"/>
                <a:cs typeface="Arial" panose="020B0604020202020204" pitchFamily="34" charset="0"/>
              </a:rPr>
              <a:t>Pululan  </a:t>
            </a:r>
            <a:r>
              <a:rPr lang="es-ES" sz="2400" dirty="0">
                <a:latin typeface="Arial" panose="020B0604020202020204" pitchFamily="34" charset="0"/>
                <a:cs typeface="Arial" panose="020B0604020202020204" pitchFamily="34" charset="0"/>
              </a:rPr>
              <a:t>los insectos  .................................... abundan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Eso </a:t>
            </a:r>
            <a:r>
              <a:rPr lang="es-ES" sz="2400" dirty="0">
                <a:latin typeface="Arial" panose="020B0604020202020204" pitchFamily="34" charset="0"/>
                <a:cs typeface="Arial" panose="020B0604020202020204" pitchFamily="34" charset="0"/>
              </a:rPr>
              <a:t>es obvio  </a:t>
            </a:r>
            <a:r>
              <a:rPr lang="es-ES" sz="2400" dirty="0" smtClean="0">
                <a:latin typeface="Arial" panose="020B0604020202020204" pitchFamily="34" charset="0"/>
                <a:cs typeface="Arial" panose="020B0604020202020204" pitchFamily="34" charset="0"/>
              </a:rPr>
              <a:t>........................................................ claro, evidente </a:t>
            </a:r>
            <a:r>
              <a:rPr lang="es-ES" sz="2400" dirty="0">
                <a:latin typeface="Arial" panose="020B0604020202020204" pitchFamily="34" charset="0"/>
                <a:cs typeface="Arial" panose="020B0604020202020204" pitchFamily="34" charset="0"/>
              </a:rPr>
              <a:t>Expiró el herido  ............................................ </a:t>
            </a:r>
            <a:r>
              <a:rPr lang="es-ES" sz="2400" dirty="0" smtClean="0">
                <a:latin typeface="Arial" panose="020B0604020202020204" pitchFamily="34" charset="0"/>
                <a:cs typeface="Arial" panose="020B0604020202020204" pitchFamily="34" charset="0"/>
              </a:rPr>
              <a:t>Falleció</a:t>
            </a:r>
          </a:p>
          <a:p>
            <a:r>
              <a:rPr lang="es-ES" sz="2400" dirty="0" smtClean="0">
                <a:latin typeface="Arial" panose="020B0604020202020204" pitchFamily="34" charset="0"/>
                <a:cs typeface="Arial" panose="020B0604020202020204" pitchFamily="34" charset="0"/>
              </a:rPr>
              <a:t>Cobró </a:t>
            </a:r>
            <a:r>
              <a:rPr lang="es-ES" sz="2400" dirty="0">
                <a:latin typeface="Arial" panose="020B0604020202020204" pitchFamily="34" charset="0"/>
                <a:cs typeface="Arial" panose="020B0604020202020204" pitchFamily="34" charset="0"/>
              </a:rPr>
              <a:t>el estipendio  ...................................... remuneración, salario Gerente de una sociedad.............................. director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Resarcir </a:t>
            </a:r>
            <a:r>
              <a:rPr lang="es-ES" sz="2400" dirty="0">
                <a:latin typeface="Arial" panose="020B0604020202020204" pitchFamily="34" charset="0"/>
                <a:cs typeface="Arial" panose="020B0604020202020204" pitchFamily="34" charset="0"/>
              </a:rPr>
              <a:t>un daño  ......................................... indemnizar, reparar Redimir una deuda  </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cancelar, librar </a:t>
            </a:r>
          </a:p>
        </p:txBody>
      </p:sp>
      <p:sp>
        <p:nvSpPr>
          <p:cNvPr id="5" name="Rectángulo 4"/>
          <p:cNvSpPr/>
          <p:nvPr/>
        </p:nvSpPr>
        <p:spPr>
          <a:xfrm>
            <a:off x="1953299" y="445314"/>
            <a:ext cx="9650437" cy="461665"/>
          </a:xfrm>
          <a:prstGeom prst="rect">
            <a:avLst/>
          </a:prstGeom>
        </p:spPr>
        <p:txBody>
          <a:bodyPr wrap="square">
            <a:spAutoFit/>
          </a:bodyPr>
          <a:lstStyle/>
          <a:p>
            <a:pPr lvl="0"/>
            <a:r>
              <a:rPr lang="es-ES" sz="2400" dirty="0" smtClean="0">
                <a:solidFill>
                  <a:prstClr val="black"/>
                </a:solidFill>
                <a:latin typeface="Arial" panose="020B0604020202020204" pitchFamily="34" charset="0"/>
                <a:cs typeface="Arial" panose="020B0604020202020204" pitchFamily="34" charset="0"/>
              </a:rPr>
              <a:t>Ejemplos de </a:t>
            </a:r>
            <a:r>
              <a:rPr lang="es-ES" sz="2400" dirty="0">
                <a:solidFill>
                  <a:prstClr val="black"/>
                </a:solidFill>
                <a:latin typeface="Arial" panose="020B0604020202020204" pitchFamily="34" charset="0"/>
                <a:cs typeface="Arial" panose="020B0604020202020204" pitchFamily="34" charset="0"/>
              </a:rPr>
              <a:t>palabras sinónimas empleadas en frases u oraciones:  </a:t>
            </a:r>
            <a:r>
              <a:rPr lang="es-ES" sz="2400" dirty="0" smtClean="0">
                <a:solidFill>
                  <a:prstClr val="black"/>
                </a:solidFill>
                <a:latin typeface="Arial" panose="020B0604020202020204" pitchFamily="34" charset="0"/>
                <a:cs typeface="Arial" panose="020B0604020202020204" pitchFamily="34" charset="0"/>
              </a:rPr>
              <a:t> </a:t>
            </a:r>
            <a:endParaRPr lang="es-ES" sz="2400" dirty="0">
              <a:solidFill>
                <a:prstClr val="black"/>
              </a:solidFill>
              <a:latin typeface="Arial" panose="020B0604020202020204" pitchFamily="34" charset="0"/>
              <a:cs typeface="Arial" panose="020B0604020202020204" pitchFamily="34" charset="0"/>
            </a:endParaRP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8422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3441" y="1180203"/>
            <a:ext cx="5272103" cy="4351338"/>
          </a:xfrm>
        </p:spPr>
        <p:txBody>
          <a:bodyPr>
            <a:normAutofit fontScale="47500" lnSpcReduction="20000"/>
          </a:bodyPr>
          <a:lstStyle/>
          <a:p>
            <a:pPr marL="0" indent="0" algn="just">
              <a:lnSpc>
                <a:spcPct val="150000"/>
              </a:lnSpc>
              <a:buNone/>
            </a:pPr>
            <a:r>
              <a:rPr lang="es-ES" sz="3200" dirty="0" smtClean="0">
                <a:latin typeface="Arial" panose="020B0604020202020204" pitchFamily="34" charset="0"/>
                <a:cs typeface="Arial" panose="020B0604020202020204" pitchFamily="34" charset="0"/>
              </a:rPr>
              <a:t>Relación </a:t>
            </a:r>
            <a:r>
              <a:rPr lang="es-ES" sz="3200" dirty="0">
                <a:latin typeface="Arial" panose="020B0604020202020204" pitchFamily="34" charset="0"/>
                <a:cs typeface="Arial" panose="020B0604020202020204" pitchFamily="34" charset="0"/>
              </a:rPr>
              <a:t>entre términos con formas fónicas y gráficas diferentes que expresan un concepto común, colocado en sus puntos opuestos.  </a:t>
            </a:r>
          </a:p>
          <a:p>
            <a:pPr marL="0" indent="0" algn="just">
              <a:lnSpc>
                <a:spcPct val="150000"/>
              </a:lnSpc>
              <a:buNone/>
            </a:pPr>
            <a:r>
              <a:rPr lang="es-ES" sz="3200" dirty="0">
                <a:latin typeface="Arial" panose="020B0604020202020204" pitchFamily="34" charset="0"/>
                <a:cs typeface="Arial" panose="020B0604020202020204" pitchFamily="34" charset="0"/>
              </a:rPr>
              <a:t>Ejemplos: </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Frío                                </a:t>
            </a:r>
            <a:r>
              <a:rPr lang="es-ES" sz="3200" dirty="0" smtClean="0">
                <a:latin typeface="Arial" panose="020B0604020202020204" pitchFamily="34" charset="0"/>
                <a:cs typeface="Arial" panose="020B0604020202020204" pitchFamily="34" charset="0"/>
              </a:rPr>
              <a:t>           Calor                               </a:t>
            </a:r>
            <a:endParaRPr lang="es-ES" sz="3200" dirty="0" smtClean="0">
              <a:latin typeface="Arial" panose="020B0604020202020204" pitchFamily="34" charset="0"/>
              <a:cs typeface="Arial" panose="020B0604020202020204" pitchFamily="34" charset="0"/>
            </a:endParaRPr>
          </a:p>
          <a:p>
            <a:pPr marL="0" indent="0" algn="just">
              <a:lnSpc>
                <a:spcPct val="150000"/>
              </a:lnSpc>
              <a:buNone/>
            </a:pP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                               Temperatura  </a:t>
            </a:r>
          </a:p>
          <a:p>
            <a:pPr marL="0" indent="0" algn="just">
              <a:lnSpc>
                <a:spcPct val="150000"/>
              </a:lnSpc>
              <a:buNone/>
            </a:pPr>
            <a:endParaRPr lang="es-ES" sz="3200" dirty="0" smtClean="0">
              <a:latin typeface="Arial" panose="020B0604020202020204" pitchFamily="34" charset="0"/>
              <a:cs typeface="Arial" panose="020B0604020202020204" pitchFamily="34" charset="0"/>
            </a:endParaRPr>
          </a:p>
          <a:p>
            <a:pPr marL="0" indent="0" algn="just">
              <a:lnSpc>
                <a:spcPct val="150000"/>
              </a:lnSpc>
              <a:buNone/>
            </a:pPr>
            <a:r>
              <a:rPr lang="es-ES" sz="3200" dirty="0" smtClean="0">
                <a:latin typeface="Arial" panose="020B0604020202020204" pitchFamily="34" charset="0"/>
                <a:cs typeface="Arial" panose="020B0604020202020204" pitchFamily="34" charset="0"/>
              </a:rPr>
              <a:t>Se </a:t>
            </a:r>
            <a:r>
              <a:rPr lang="es-ES" sz="3200" dirty="0">
                <a:latin typeface="Arial" panose="020B0604020202020204" pitchFamily="34" charset="0"/>
                <a:cs typeface="Arial" panose="020B0604020202020204" pitchFamily="34" charset="0"/>
              </a:rPr>
              <a:t>evidencia también entre preposiciones y textos.  </a:t>
            </a:r>
          </a:p>
          <a:p>
            <a:pPr marL="0" indent="0" algn="just">
              <a:lnSpc>
                <a:spcPct val="150000"/>
              </a:lnSpc>
              <a:buNone/>
            </a:pPr>
            <a:r>
              <a:rPr lang="es-ES" sz="3200" dirty="0">
                <a:latin typeface="Arial" panose="020B0604020202020204" pitchFamily="34" charset="0"/>
                <a:cs typeface="Arial" panose="020B0604020202020204" pitchFamily="34" charset="0"/>
              </a:rPr>
              <a:t>Ejemplos: Fui al cine  con  él.  /</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Fui al cine  sin   él.    </a:t>
            </a:r>
            <a:endParaRPr lang="es-ES" sz="3200" dirty="0" smtClean="0">
              <a:latin typeface="Arial" panose="020B0604020202020204" pitchFamily="34" charset="0"/>
              <a:cs typeface="Arial" panose="020B0604020202020204" pitchFamily="34" charset="0"/>
            </a:endParaRPr>
          </a:p>
          <a:p>
            <a:pPr marL="0" indent="0" algn="just">
              <a:lnSpc>
                <a:spcPct val="150000"/>
              </a:lnSpc>
              <a:buNone/>
            </a:pP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No  fui  al  cine.     </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Fui al cine. </a:t>
            </a:r>
          </a:p>
        </p:txBody>
      </p:sp>
      <p:sp>
        <p:nvSpPr>
          <p:cNvPr id="4" name="Rectángulo 3"/>
          <p:cNvSpPr/>
          <p:nvPr/>
        </p:nvSpPr>
        <p:spPr>
          <a:xfrm>
            <a:off x="3397624" y="174759"/>
            <a:ext cx="2277035" cy="523220"/>
          </a:xfrm>
          <a:prstGeom prst="rect">
            <a:avLst/>
          </a:prstGeom>
          <a:ln w="76200">
            <a:solidFill>
              <a:srgbClr val="137683"/>
            </a:solidFill>
          </a:ln>
        </p:spPr>
        <p:txBody>
          <a:bodyPr wrap="square">
            <a:spAutoFit/>
          </a:bodyPr>
          <a:lstStyle/>
          <a:p>
            <a:pPr algn="ctr"/>
            <a:r>
              <a:rPr lang="es-ES" sz="2800" dirty="0" smtClean="0">
                <a:solidFill>
                  <a:prstClr val="black"/>
                </a:solidFill>
                <a:latin typeface="Arial" panose="020B0604020202020204" pitchFamily="34" charset="0"/>
                <a:ea typeface="+mj-ea"/>
                <a:cs typeface="Arial" panose="020B0604020202020204" pitchFamily="34" charset="0"/>
              </a:rPr>
              <a:t>Antonimia </a:t>
            </a:r>
            <a:endParaRPr lang="es-ES" sz="2400" dirty="0">
              <a:solidFill>
                <a:srgbClr val="000000"/>
              </a:solidFill>
              <a:latin typeface="Arial" panose="020B0604020202020204" pitchFamily="34" charset="0"/>
              <a:cs typeface="Arial" panose="020B0604020202020204" pitchFamily="34" charset="0"/>
            </a:endParaRPr>
          </a:p>
        </p:txBody>
      </p:sp>
      <p:cxnSp>
        <p:nvCxnSpPr>
          <p:cNvPr id="6" name="Conector recto de flecha 5"/>
          <p:cNvCxnSpPr/>
          <p:nvPr/>
        </p:nvCxnSpPr>
        <p:spPr>
          <a:xfrm>
            <a:off x="1714512" y="2394321"/>
            <a:ext cx="2039815" cy="14068"/>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8" name="Marcador de contenido 2"/>
          <p:cNvSpPr txBox="1">
            <a:spLocks/>
          </p:cNvSpPr>
          <p:nvPr/>
        </p:nvSpPr>
        <p:spPr>
          <a:xfrm>
            <a:off x="5976411" y="1088478"/>
            <a:ext cx="5871386" cy="5605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Algunos antónimos se forman al añadir prefijos que introducen la noción de contrariedad.  </a:t>
            </a:r>
          </a:p>
          <a:p>
            <a:pPr algn="just">
              <a:lnSpc>
                <a:spcPct val="160000"/>
              </a:lnSpc>
            </a:pPr>
            <a:r>
              <a:rPr lang="es-ES" sz="1800" dirty="0" smtClean="0">
                <a:latin typeface="Arial" panose="020B0604020202020204" pitchFamily="34" charset="0"/>
                <a:cs typeface="Arial" panose="020B0604020202020204" pitchFamily="34" charset="0"/>
              </a:rPr>
              <a:t>Ejemplos:</a:t>
            </a:r>
          </a:p>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normal – anormal              hacer  - deshacer </a:t>
            </a:r>
          </a:p>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marino  - submarino           gusto  - disgusto </a:t>
            </a:r>
          </a:p>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lícito      - ilícito                   </a:t>
            </a:r>
            <a:r>
              <a:rPr lang="es-ES" sz="1800" dirty="0" smtClean="0">
                <a:solidFill>
                  <a:prstClr val="black"/>
                </a:solidFill>
                <a:latin typeface="Arial" panose="020B0604020202020204" pitchFamily="34" charset="0"/>
                <a:cs typeface="Arial" panose="020B0604020202020204" pitchFamily="34" charset="0"/>
              </a:rPr>
              <a:t>imperialista - antimperialista</a:t>
            </a:r>
            <a:r>
              <a:rPr lang="es-ES" sz="1800" dirty="0" smtClean="0">
                <a:latin typeface="Arial" panose="020B0604020202020204" pitchFamily="34" charset="0"/>
                <a:cs typeface="Arial" panose="020B0604020202020204" pitchFamily="34" charset="0"/>
              </a:rPr>
              <a:t>              </a:t>
            </a:r>
          </a:p>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 hipotenso – hipertenso     </a:t>
            </a:r>
            <a:r>
              <a:rPr lang="es-ES" sz="1600" dirty="0" smtClean="0">
                <a:solidFill>
                  <a:prstClr val="black"/>
                </a:solidFill>
                <a:latin typeface="Arial" panose="020B0604020202020204" pitchFamily="34" charset="0"/>
                <a:cs typeface="Arial" panose="020B0604020202020204" pitchFamily="34" charset="0"/>
              </a:rPr>
              <a:t> útil  - inútil</a:t>
            </a:r>
          </a:p>
          <a:p>
            <a:pPr marL="0" indent="0" algn="just">
              <a:lnSpc>
                <a:spcPct val="160000"/>
              </a:lnSpc>
              <a:buFont typeface="Arial" panose="020B0604020202020204" pitchFamily="34" charset="0"/>
              <a:buNone/>
            </a:pPr>
            <a:r>
              <a:rPr lang="es-ES" sz="1800" dirty="0" smtClean="0">
                <a:latin typeface="Arial" panose="020B0604020202020204" pitchFamily="34" charset="0"/>
                <a:cs typeface="Arial" panose="020B0604020202020204" pitchFamily="34" charset="0"/>
              </a:rPr>
              <a:t>posible  - imposible         ordinario  - extraordinario  </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12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083"/>
            <a:ext cx="1800200" cy="1008112"/>
          </a:xfrm>
          <a:prstGeom prst="rect">
            <a:avLst/>
          </a:prstGeom>
          <a:ln>
            <a:noFill/>
          </a:ln>
          <a:effectLst>
            <a:softEdge rad="112500"/>
          </a:effectLst>
        </p:spPr>
      </p:pic>
      <p:sp>
        <p:nvSpPr>
          <p:cNvPr id="5" name="Marcador de contenido 2"/>
          <p:cNvSpPr txBox="1">
            <a:spLocks/>
          </p:cNvSpPr>
          <p:nvPr/>
        </p:nvSpPr>
        <p:spPr>
          <a:xfrm>
            <a:off x="363414" y="1271358"/>
            <a:ext cx="4629210" cy="5147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Font typeface="Arial" panose="020B0604020202020204" pitchFamily="34" charset="0"/>
              <a:buNone/>
            </a:pPr>
            <a:r>
              <a:rPr lang="es-ES" sz="1600" dirty="0" smtClean="0">
                <a:solidFill>
                  <a:prstClr val="black"/>
                </a:solidFill>
                <a:latin typeface="Arial" panose="020B0604020202020204" pitchFamily="34" charset="0"/>
                <a:cs typeface="Arial" panose="020B0604020202020204" pitchFamily="34" charset="0"/>
              </a:rPr>
              <a:t>En otros antónimos hay gradación de significados, decimos que son graduales.  Ejemplos: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nacer   vivir   morir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pasado  presente  futuro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todo   parte   nada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valle   llanura  montaña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veloz   moderado  lento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escéptico  creyente  fanático                   </a:t>
            </a:r>
          </a:p>
          <a:p>
            <a:pPr algn="just">
              <a:lnSpc>
                <a:spcPct val="160000"/>
              </a:lnSpc>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 joven   medio tiempo viejo</a:t>
            </a:r>
          </a:p>
          <a:p>
            <a:endParaRPr lang="es-ES" sz="2000" dirty="0"/>
          </a:p>
        </p:txBody>
      </p:sp>
      <p:sp>
        <p:nvSpPr>
          <p:cNvPr id="6" name="Rectángulo 5"/>
          <p:cNvSpPr/>
          <p:nvPr/>
        </p:nvSpPr>
        <p:spPr>
          <a:xfrm>
            <a:off x="3619381" y="5570910"/>
            <a:ext cx="3629465" cy="830997"/>
          </a:xfrm>
          <a:prstGeom prst="rect">
            <a:avLst/>
          </a:prstGeom>
          <a:ln w="38100">
            <a:solidFill>
              <a:srgbClr val="137683"/>
            </a:solidFill>
          </a:ln>
        </p:spPr>
        <p:txBody>
          <a:bodyPr wrap="square">
            <a:spAutoFit/>
          </a:bodyPr>
          <a:lstStyle/>
          <a:p>
            <a:pPr algn="just"/>
            <a:r>
              <a:rPr lang="es-ES" sz="1200" dirty="0">
                <a:latin typeface="Arial" panose="020B0604020202020204" pitchFamily="34" charset="0"/>
                <a:cs typeface="Arial" panose="020B0604020202020204" pitchFamily="34" charset="0"/>
              </a:rPr>
              <a:t>Observen que las palabras de los extremos son antónimas o contrarias, mientras que las que aparecen en la columna del centro expresan un matiz intermedio de los significados. </a:t>
            </a:r>
          </a:p>
        </p:txBody>
      </p:sp>
      <p:sp>
        <p:nvSpPr>
          <p:cNvPr id="7" name="Marcador de contenido 2"/>
          <p:cNvSpPr txBox="1">
            <a:spLocks/>
          </p:cNvSpPr>
          <p:nvPr/>
        </p:nvSpPr>
        <p:spPr>
          <a:xfrm>
            <a:off x="7059168" y="291243"/>
            <a:ext cx="4800600" cy="5150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1600" dirty="0" smtClean="0">
                <a:latin typeface="Arial" panose="020B0604020202020204" pitchFamily="34" charset="0"/>
                <a:cs typeface="Arial" panose="020B0604020202020204" pitchFamily="34" charset="0"/>
              </a:rPr>
              <a:t>Hay otros que se complementan sin gradación,  se presentan por pares, indican presuposición.  </a:t>
            </a:r>
          </a:p>
          <a:p>
            <a:r>
              <a:rPr lang="es-ES" sz="1600" dirty="0" smtClean="0">
                <a:latin typeface="Arial" panose="020B0604020202020204" pitchFamily="34" charset="0"/>
                <a:cs typeface="Arial" panose="020B0604020202020204" pitchFamily="34" charset="0"/>
              </a:rPr>
              <a:t>Ejemplos: </a:t>
            </a:r>
          </a:p>
          <a:p>
            <a:pPr marL="0" indent="0">
              <a:lnSpc>
                <a:spcPct val="150000"/>
              </a:lnSpc>
              <a:buFont typeface="Arial" panose="020B0604020202020204" pitchFamily="34" charset="0"/>
              <a:buNone/>
            </a:pPr>
            <a:r>
              <a:rPr lang="es-ES" sz="1600" dirty="0" smtClean="0">
                <a:latin typeface="Arial" panose="020B0604020202020204" pitchFamily="34" charset="0"/>
                <a:cs typeface="Arial" panose="020B0604020202020204" pitchFamily="34" charset="0"/>
              </a:rPr>
              <a:t>soltero / casado        vivo / muerto      Masculino / femenino                  comprar / vender      Preguntar / responder          norte  /  sur  </a:t>
            </a:r>
          </a:p>
          <a:p>
            <a:pPr marL="0" indent="0">
              <a:lnSpc>
                <a:spcPct val="150000"/>
              </a:lnSpc>
              <a:buFont typeface="Arial" panose="020B0604020202020204" pitchFamily="34" charset="0"/>
              <a:buNone/>
            </a:pPr>
            <a:r>
              <a:rPr lang="es-ES" sz="1600" dirty="0" smtClean="0">
                <a:latin typeface="Arial" panose="020B0604020202020204" pitchFamily="34" charset="0"/>
                <a:cs typeface="Arial" panose="020B0604020202020204" pitchFamily="34" charset="0"/>
              </a:rPr>
              <a:t>La antonimia al igual que la sinonimia,  es fundamental para lograr una correcta redacción, capaz de reproducir, al detalle, lo que deseamos comunicar.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11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5923" y="1190993"/>
            <a:ext cx="4387245" cy="5356111"/>
          </a:xfrm>
        </p:spPr>
        <p:txBody>
          <a:bodyPr>
            <a:noAutofit/>
          </a:bodyPr>
          <a:lstStyle/>
          <a:p>
            <a:pPr marL="0" indent="0" algn="just">
              <a:buNone/>
            </a:pPr>
            <a:r>
              <a:rPr lang="es-ES" sz="1400" dirty="0" smtClean="0">
                <a:latin typeface="Arial" panose="020B0604020202020204" pitchFamily="34" charset="0"/>
                <a:cs typeface="Arial" panose="020B0604020202020204" pitchFamily="34" charset="0"/>
              </a:rPr>
              <a:t>Los </a:t>
            </a:r>
            <a:r>
              <a:rPr lang="es-ES" sz="1400" dirty="0">
                <a:latin typeface="Arial" panose="020B0604020202020204" pitchFamily="34" charset="0"/>
                <a:cs typeface="Arial" panose="020B0604020202020204" pitchFamily="34" charset="0"/>
              </a:rPr>
              <a:t>signos,  como ya  hemos dicho, aúnan una forma fónica   y un significado, pero es bien posible encontrar asociados a formas fónicas idénticas,   significantes  independientes con  más de un significado.  </a:t>
            </a:r>
          </a:p>
          <a:p>
            <a:pPr marL="0" indent="0" algn="just">
              <a:buNone/>
            </a:pPr>
            <a:r>
              <a:rPr lang="es-ES" sz="1400" dirty="0">
                <a:latin typeface="Arial" panose="020B0604020202020204" pitchFamily="34" charset="0"/>
                <a:cs typeface="Arial" panose="020B0604020202020204" pitchFamily="34" charset="0"/>
              </a:rPr>
              <a:t>Veamos algunos </a:t>
            </a:r>
            <a:r>
              <a:rPr lang="es-ES" sz="1400" dirty="0" smtClean="0">
                <a:latin typeface="Arial" panose="020B0604020202020204" pitchFamily="34" charset="0"/>
                <a:cs typeface="Arial" panose="020B0604020202020204" pitchFamily="34" charset="0"/>
              </a:rPr>
              <a:t>ejemplos:</a:t>
            </a:r>
          </a:p>
          <a:p>
            <a:pPr algn="just">
              <a:buFont typeface="Wingdings" panose="05000000000000000000" pitchFamily="2" charset="2"/>
              <a:buChar char="Ø"/>
            </a:pP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Ella no sabe </a:t>
            </a:r>
            <a:r>
              <a:rPr lang="es-ES" sz="1400" b="1" dirty="0">
                <a:latin typeface="Arial" panose="020B0604020202020204" pitchFamily="34" charset="0"/>
                <a:cs typeface="Arial" panose="020B0604020202020204" pitchFamily="34" charset="0"/>
              </a:rPr>
              <a:t>nada</a:t>
            </a:r>
            <a:r>
              <a:rPr lang="es-ES" sz="1400" dirty="0">
                <a:latin typeface="Arial" panose="020B0604020202020204" pitchFamily="34" charset="0"/>
                <a:cs typeface="Arial" panose="020B0604020202020204" pitchFamily="34" charset="0"/>
              </a:rPr>
              <a:t>.  </a:t>
            </a:r>
            <a:endParaRPr lang="es-ES" sz="14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s-ES" sz="1400" dirty="0">
                <a:solidFill>
                  <a:prstClr val="black"/>
                </a:solidFill>
                <a:latin typeface="Arial" panose="020B0604020202020204" pitchFamily="34" charset="0"/>
                <a:cs typeface="Arial" panose="020B0604020202020204" pitchFamily="34" charset="0"/>
              </a:rPr>
              <a:t>María  </a:t>
            </a:r>
            <a:r>
              <a:rPr lang="es-ES" sz="1400" b="1" dirty="0">
                <a:solidFill>
                  <a:prstClr val="black"/>
                </a:solidFill>
                <a:latin typeface="Arial" panose="020B0604020202020204" pitchFamily="34" charset="0"/>
                <a:cs typeface="Arial" panose="020B0604020202020204" pitchFamily="34" charset="0"/>
              </a:rPr>
              <a:t>nada</a:t>
            </a:r>
            <a:r>
              <a:rPr lang="es-ES" sz="1400" dirty="0">
                <a:solidFill>
                  <a:prstClr val="black"/>
                </a:solidFill>
                <a:latin typeface="Arial" panose="020B0604020202020204" pitchFamily="34" charset="0"/>
                <a:cs typeface="Arial" panose="020B0604020202020204" pitchFamily="34" charset="0"/>
              </a:rPr>
              <a:t>  muy </a:t>
            </a:r>
            <a:r>
              <a:rPr lang="es-ES" sz="1400" dirty="0" smtClean="0">
                <a:solidFill>
                  <a:prstClr val="black"/>
                </a:solidFill>
                <a:latin typeface="Arial" panose="020B0604020202020204" pitchFamily="34" charset="0"/>
                <a:cs typeface="Arial" panose="020B0604020202020204" pitchFamily="34" charset="0"/>
              </a:rPr>
              <a:t>bien.  </a:t>
            </a:r>
            <a:endParaRPr lang="es-ES" sz="1400" dirty="0">
              <a:solidFill>
                <a:prstClr val="black"/>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Trajo el </a:t>
            </a:r>
            <a:r>
              <a:rPr lang="es-ES" sz="1400" b="1" dirty="0">
                <a:latin typeface="Arial" panose="020B0604020202020204" pitchFamily="34" charset="0"/>
                <a:cs typeface="Arial" panose="020B0604020202020204" pitchFamily="34" charset="0"/>
              </a:rPr>
              <a:t>sobre</a:t>
            </a:r>
            <a:r>
              <a:rPr lang="es-ES" sz="1400" dirty="0">
                <a:latin typeface="Arial" panose="020B0604020202020204" pitchFamily="34" charset="0"/>
                <a:cs typeface="Arial" panose="020B0604020202020204" pitchFamily="34" charset="0"/>
              </a:rPr>
              <a:t> con sus documentos. </a:t>
            </a:r>
            <a:endParaRPr lang="es-ES" sz="1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sz="1400" dirty="0" smtClean="0">
                <a:latin typeface="Arial" panose="020B0604020202020204" pitchFamily="34" charset="0"/>
                <a:cs typeface="Arial" panose="020B0604020202020204" pitchFamily="34" charset="0"/>
              </a:rPr>
              <a:t>Colocó </a:t>
            </a:r>
            <a:r>
              <a:rPr lang="es-ES" sz="1400" dirty="0">
                <a:latin typeface="Arial" panose="020B0604020202020204" pitchFamily="34" charset="0"/>
                <a:cs typeface="Arial" panose="020B0604020202020204" pitchFamily="34" charset="0"/>
              </a:rPr>
              <a:t>el libro </a:t>
            </a:r>
            <a:r>
              <a:rPr lang="es-ES" sz="1400" b="1" dirty="0">
                <a:latin typeface="Arial" panose="020B0604020202020204" pitchFamily="34" charset="0"/>
                <a:cs typeface="Arial" panose="020B0604020202020204" pitchFamily="34" charset="0"/>
              </a:rPr>
              <a:t>sobre</a:t>
            </a:r>
            <a:r>
              <a:rPr lang="es-ES" sz="1400" dirty="0">
                <a:latin typeface="Arial" panose="020B0604020202020204" pitchFamily="34" charset="0"/>
                <a:cs typeface="Arial" panose="020B0604020202020204" pitchFamily="34" charset="0"/>
              </a:rPr>
              <a:t> la mesa.  </a:t>
            </a:r>
          </a:p>
          <a:p>
            <a:pPr algn="just"/>
            <a:r>
              <a:rPr lang="es-ES" sz="1400" dirty="0">
                <a:latin typeface="Arial" panose="020B0604020202020204" pitchFamily="34" charset="0"/>
                <a:cs typeface="Arial" panose="020B0604020202020204" pitchFamily="34" charset="0"/>
              </a:rPr>
              <a:t>Las palabras destacadas se escriben exactamente igual, sin embargo, tienen distinto significado. Cuando  a significantes  iguales corresponden  significados  diferentes, (sin relación entre ellos) decimos que las palabras </a:t>
            </a:r>
            <a:r>
              <a:rPr lang="es-ES" sz="1400" dirty="0" smtClean="0">
                <a:latin typeface="Arial" panose="020B0604020202020204" pitchFamily="34" charset="0"/>
                <a:cs typeface="Arial" panose="020B0604020202020204" pitchFamily="34" charset="0"/>
              </a:rPr>
              <a:t>son homónimas (homo </a:t>
            </a:r>
            <a:r>
              <a:rPr lang="es-ES" sz="1400" dirty="0">
                <a:latin typeface="Arial" panose="020B0604020202020204" pitchFamily="34" charset="0"/>
                <a:cs typeface="Arial" panose="020B0604020202020204" pitchFamily="34" charset="0"/>
              </a:rPr>
              <a:t>– igual  y </a:t>
            </a:r>
            <a:r>
              <a:rPr lang="es-ES" sz="1400" dirty="0" err="1">
                <a:latin typeface="Arial" panose="020B0604020202020204" pitchFamily="34" charset="0"/>
                <a:cs typeface="Arial" panose="020B0604020202020204" pitchFamily="34" charset="0"/>
              </a:rPr>
              <a:t>ónimo</a:t>
            </a:r>
            <a:r>
              <a:rPr lang="es-ES" sz="1400" dirty="0">
                <a:latin typeface="Arial" panose="020B0604020202020204" pitchFamily="34" charset="0"/>
                <a:cs typeface="Arial" panose="020B0604020202020204" pitchFamily="34" charset="0"/>
              </a:rPr>
              <a:t> – nombre. </a:t>
            </a:r>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 En </a:t>
            </a:r>
            <a:r>
              <a:rPr lang="es-ES" sz="1400" dirty="0">
                <a:latin typeface="Arial" panose="020B0604020202020204" pitchFamily="34" charset="0"/>
                <a:cs typeface="Arial" panose="020B0604020202020204" pitchFamily="34" charset="0"/>
              </a:rPr>
              <a:t>estos ejemplos, la escritura es idéntica (nada-nada), (sobre-sobre) </a:t>
            </a:r>
            <a:r>
              <a:rPr lang="es-ES" sz="1400" dirty="0" smtClean="0">
                <a:latin typeface="Arial" panose="020B0604020202020204" pitchFamily="34" charset="0"/>
                <a:cs typeface="Arial" panose="020B0604020202020204" pitchFamily="34" charset="0"/>
              </a:rPr>
              <a:t>por tanto </a:t>
            </a:r>
            <a:r>
              <a:rPr lang="es-ES" sz="1400" dirty="0">
                <a:latin typeface="Arial" panose="020B0604020202020204" pitchFamily="34" charset="0"/>
                <a:cs typeface="Arial" panose="020B0604020202020204" pitchFamily="34" charset="0"/>
              </a:rPr>
              <a:t>son homógrafos por tener idéntica grafía. </a:t>
            </a:r>
          </a:p>
        </p:txBody>
      </p:sp>
      <p:sp>
        <p:nvSpPr>
          <p:cNvPr id="4" name="Rectángulo 3"/>
          <p:cNvSpPr/>
          <p:nvPr/>
        </p:nvSpPr>
        <p:spPr>
          <a:xfrm>
            <a:off x="3397624" y="174759"/>
            <a:ext cx="2277035" cy="523220"/>
          </a:xfrm>
          <a:prstGeom prst="rect">
            <a:avLst/>
          </a:prstGeom>
          <a:ln w="76200">
            <a:solidFill>
              <a:srgbClr val="137683"/>
            </a:solidFill>
          </a:ln>
        </p:spPr>
        <p:txBody>
          <a:bodyPr wrap="square">
            <a:spAutoFit/>
          </a:bodyPr>
          <a:lstStyle/>
          <a:p>
            <a:pPr algn="ctr"/>
            <a:r>
              <a:rPr lang="es-ES" sz="2800" dirty="0" smtClean="0">
                <a:solidFill>
                  <a:prstClr val="black"/>
                </a:solidFill>
                <a:latin typeface="Arial" panose="020B0604020202020204" pitchFamily="34" charset="0"/>
                <a:ea typeface="+mj-ea"/>
                <a:cs typeface="Arial" panose="020B0604020202020204" pitchFamily="34" charset="0"/>
              </a:rPr>
              <a:t>Homonimia </a:t>
            </a:r>
            <a:endParaRPr lang="es-ES" sz="2400" dirty="0">
              <a:solidFill>
                <a:srgbClr val="000000"/>
              </a:solidFill>
              <a:latin typeface="Arial" panose="020B0604020202020204" pitchFamily="34"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0" y="0"/>
            <a:ext cx="1800200" cy="1008112"/>
          </a:xfrm>
          <a:prstGeom prst="rect">
            <a:avLst/>
          </a:prstGeom>
          <a:ln>
            <a:noFill/>
          </a:ln>
          <a:effectLst>
            <a:softEdge rad="112500"/>
          </a:effectLst>
        </p:spPr>
      </p:pic>
      <p:sp>
        <p:nvSpPr>
          <p:cNvPr id="6" name="Rectángulo 5"/>
          <p:cNvSpPr/>
          <p:nvPr/>
        </p:nvSpPr>
        <p:spPr>
          <a:xfrm>
            <a:off x="5461521" y="1219947"/>
            <a:ext cx="2768246" cy="338554"/>
          </a:xfrm>
          <a:prstGeom prst="rect">
            <a:avLst/>
          </a:prstGeom>
          <a:ln w="76200">
            <a:solidFill>
              <a:srgbClr val="137683"/>
            </a:solidFill>
          </a:ln>
        </p:spPr>
        <p:txBody>
          <a:bodyPr wrap="square">
            <a:spAutoFit/>
          </a:bodyPr>
          <a:lstStyle/>
          <a:p>
            <a:pPr algn="ctr"/>
            <a:r>
              <a:rPr lang="es-ES" sz="1600" dirty="0" smtClean="0">
                <a:solidFill>
                  <a:prstClr val="black"/>
                </a:solidFill>
                <a:latin typeface="Arial" panose="020B0604020202020204" pitchFamily="34" charset="0"/>
                <a:ea typeface="+mj-ea"/>
                <a:cs typeface="Arial" panose="020B0604020202020204" pitchFamily="34" charset="0"/>
              </a:rPr>
              <a:t>Palabras homógrafas </a:t>
            </a:r>
            <a:endParaRPr lang="es-ES" sz="1400" dirty="0">
              <a:solidFill>
                <a:srgbClr val="000000"/>
              </a:solidFill>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5674659" y="2037824"/>
            <a:ext cx="2555108" cy="3225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para - del verbo parar        </a:t>
            </a:r>
          </a:p>
          <a:p>
            <a:pPr>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para - preposición   </a:t>
            </a:r>
          </a:p>
          <a:p>
            <a:pPr marL="0" indent="0">
              <a:buFont typeface="Arial" panose="020B0604020202020204" pitchFamily="34" charset="0"/>
              <a:buNone/>
            </a:pPr>
            <a:r>
              <a:rPr lang="es-ES" sz="16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 recibo - documento </a:t>
            </a:r>
          </a:p>
          <a:p>
            <a:pPr>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recibo - del verbo recibir</a:t>
            </a:r>
            <a:endParaRPr lang="es-ES"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sí – afirmación</a:t>
            </a:r>
          </a:p>
          <a:p>
            <a:pPr marL="0" indent="0">
              <a:buFont typeface="Arial" panose="020B0604020202020204" pitchFamily="34" charset="0"/>
              <a:buNone/>
            </a:pPr>
            <a:endParaRPr lang="es-ES"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 </a:t>
            </a:r>
            <a:r>
              <a:rPr lang="es-ES" sz="1600" dirty="0" smtClean="0">
                <a:solidFill>
                  <a:prstClr val="black"/>
                </a:solidFill>
                <a:latin typeface="Arial" panose="020B0604020202020204" pitchFamily="34" charset="0"/>
                <a:cs typeface="Arial" panose="020B0604020202020204" pitchFamily="34" charset="0"/>
              </a:rPr>
              <a:t>si - nota musical</a:t>
            </a:r>
            <a:r>
              <a:rPr lang="es-ES" sz="16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s-ES" sz="1600" dirty="0" smtClean="0">
                <a:solidFill>
                  <a:prstClr val="black"/>
                </a:solidFill>
                <a:latin typeface="Arial" panose="020B0604020202020204" pitchFamily="34" charset="0"/>
                <a:cs typeface="Arial" panose="020B0604020202020204" pitchFamily="34" charset="0"/>
              </a:rPr>
              <a:t>si - condicional</a:t>
            </a:r>
            <a:r>
              <a:rPr lang="es-ES" sz="16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endParaRPr lang="es-ES" sz="1600" dirty="0" smtClean="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p:txBody>
      </p:sp>
      <p:sp>
        <p:nvSpPr>
          <p:cNvPr id="8" name="Rectángulo 7"/>
          <p:cNvSpPr/>
          <p:nvPr/>
        </p:nvSpPr>
        <p:spPr>
          <a:xfrm>
            <a:off x="8709542" y="1190993"/>
            <a:ext cx="2661677" cy="338554"/>
          </a:xfrm>
          <a:prstGeom prst="rect">
            <a:avLst/>
          </a:prstGeom>
          <a:ln w="76200">
            <a:solidFill>
              <a:srgbClr val="137683"/>
            </a:solidFill>
          </a:ln>
        </p:spPr>
        <p:txBody>
          <a:bodyPr wrap="square">
            <a:spAutoFit/>
          </a:bodyPr>
          <a:lstStyle/>
          <a:p>
            <a:pPr algn="ctr"/>
            <a:r>
              <a:rPr lang="es-ES" sz="1600" dirty="0" smtClean="0">
                <a:solidFill>
                  <a:prstClr val="black"/>
                </a:solidFill>
                <a:latin typeface="Arial" panose="020B0604020202020204" pitchFamily="34" charset="0"/>
                <a:ea typeface="+mj-ea"/>
                <a:cs typeface="Arial" panose="020B0604020202020204" pitchFamily="34" charset="0"/>
              </a:rPr>
              <a:t>Palabras homófonas </a:t>
            </a:r>
            <a:endParaRPr lang="es-ES" sz="1400" dirty="0">
              <a:solidFill>
                <a:srgbClr val="000000"/>
              </a:solidFill>
              <a:latin typeface="Arial" panose="020B0604020202020204" pitchFamily="34" charset="0"/>
              <a:cs typeface="Arial" panose="020B0604020202020204" pitchFamily="34" charset="0"/>
            </a:endParaRPr>
          </a:p>
        </p:txBody>
      </p:sp>
      <p:sp>
        <p:nvSpPr>
          <p:cNvPr id="9" name="Rectángulo 8"/>
          <p:cNvSpPr/>
          <p:nvPr/>
        </p:nvSpPr>
        <p:spPr>
          <a:xfrm>
            <a:off x="8636390" y="1840287"/>
            <a:ext cx="3482458" cy="4057521"/>
          </a:xfrm>
          <a:prstGeom prst="rect">
            <a:avLst/>
          </a:prstGeom>
        </p:spPr>
        <p:txBody>
          <a:bodyPr wrap="square">
            <a:spAutoFit/>
          </a:bodyPr>
          <a:lstStyle/>
          <a:p>
            <a:pPr lvl="0">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La </a:t>
            </a:r>
            <a:r>
              <a:rPr lang="es-ES" sz="1600" dirty="0">
                <a:solidFill>
                  <a:prstClr val="black"/>
                </a:solidFill>
                <a:latin typeface="Arial" panose="020B0604020202020204" pitchFamily="34" charset="0"/>
                <a:cs typeface="Arial" panose="020B0604020202020204" pitchFamily="34" charset="0"/>
              </a:rPr>
              <a:t>piscina está muy </a:t>
            </a:r>
            <a:r>
              <a:rPr lang="es-ES" sz="1600" b="1" dirty="0">
                <a:solidFill>
                  <a:prstClr val="black"/>
                </a:solidFill>
                <a:latin typeface="Arial" panose="020B0604020202020204" pitchFamily="34" charset="0"/>
                <a:cs typeface="Arial" panose="020B0604020202020204" pitchFamily="34" charset="0"/>
              </a:rPr>
              <a:t>honda</a:t>
            </a:r>
            <a:r>
              <a:rPr lang="es-ES" sz="1600" dirty="0">
                <a:solidFill>
                  <a:prstClr val="black"/>
                </a:solidFill>
                <a:latin typeface="Arial" panose="020B0604020202020204" pitchFamily="34" charset="0"/>
                <a:cs typeface="Arial" panose="020B0604020202020204" pitchFamily="34" charset="0"/>
              </a:rPr>
              <a:t>. </a:t>
            </a:r>
            <a:endParaRPr lang="es-ES" sz="1600" dirty="0" smtClean="0">
              <a:solidFill>
                <a:prstClr val="black"/>
              </a:solidFill>
              <a:latin typeface="Arial" panose="020B0604020202020204" pitchFamily="34" charset="0"/>
              <a:cs typeface="Arial" panose="020B0604020202020204" pitchFamily="34" charset="0"/>
            </a:endParaRPr>
          </a:p>
          <a:p>
            <a:pPr lvl="0">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profunda) </a:t>
            </a:r>
            <a:endParaRPr lang="es-ES" sz="1600" dirty="0" smtClean="0">
              <a:solidFill>
                <a:prstClr val="black"/>
              </a:solidFill>
              <a:latin typeface="Arial" panose="020B0604020202020204" pitchFamily="34" charset="0"/>
              <a:cs typeface="Arial" panose="020B0604020202020204" pitchFamily="34" charset="0"/>
            </a:endParaRPr>
          </a:p>
          <a:p>
            <a:pPr lvl="0" algn="just">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Mi </a:t>
            </a:r>
            <a:r>
              <a:rPr lang="es-ES" sz="1600" b="1" dirty="0">
                <a:solidFill>
                  <a:prstClr val="black"/>
                </a:solidFill>
                <a:latin typeface="Arial" panose="020B0604020202020204" pitchFamily="34" charset="0"/>
                <a:cs typeface="Arial" panose="020B0604020202020204" pitchFamily="34" charset="0"/>
              </a:rPr>
              <a:t>honda</a:t>
            </a:r>
            <a:r>
              <a:rPr lang="es-ES" sz="1600" dirty="0">
                <a:solidFill>
                  <a:prstClr val="black"/>
                </a:solidFill>
                <a:latin typeface="Arial" panose="020B0604020202020204" pitchFamily="34" charset="0"/>
                <a:cs typeface="Arial" panose="020B0604020202020204" pitchFamily="34" charset="0"/>
              </a:rPr>
              <a:t> es la de David. (instrumento que sirve para arrojar piedras) </a:t>
            </a:r>
            <a:endParaRPr lang="es-ES" sz="1600" dirty="0" smtClean="0">
              <a:solidFill>
                <a:prstClr val="black"/>
              </a:solidFill>
              <a:latin typeface="Arial" panose="020B0604020202020204" pitchFamily="34" charset="0"/>
              <a:cs typeface="Arial" panose="020B0604020202020204" pitchFamily="34" charset="0"/>
            </a:endParaRPr>
          </a:p>
          <a:p>
            <a:pPr lvl="0">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La </a:t>
            </a:r>
            <a:r>
              <a:rPr lang="es-ES" sz="1600" b="1" dirty="0">
                <a:solidFill>
                  <a:prstClr val="black"/>
                </a:solidFill>
                <a:latin typeface="Arial" panose="020B0604020202020204" pitchFamily="34" charset="0"/>
                <a:cs typeface="Arial" panose="020B0604020202020204" pitchFamily="34" charset="0"/>
              </a:rPr>
              <a:t>onda </a:t>
            </a:r>
            <a:r>
              <a:rPr lang="es-ES" sz="1600" dirty="0">
                <a:solidFill>
                  <a:prstClr val="black"/>
                </a:solidFill>
                <a:latin typeface="Arial" panose="020B0604020202020204" pitchFamily="34" charset="0"/>
                <a:cs typeface="Arial" panose="020B0604020202020204" pitchFamily="34" charset="0"/>
              </a:rPr>
              <a:t>sonora se propagó. (vibración) </a:t>
            </a:r>
          </a:p>
          <a:p>
            <a:pPr lvl="0">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Observen ahora que las palabras destacadas, se pronuncian igual, pero se diferencian en su escritura.  </a:t>
            </a:r>
          </a:p>
          <a:p>
            <a:pPr lvl="0">
              <a:lnSpc>
                <a:spcPct val="90000"/>
              </a:lnSpc>
              <a:spcBef>
                <a:spcPts val="1000"/>
              </a:spcBef>
            </a:pPr>
            <a:r>
              <a:rPr lang="es-ES" sz="1600" dirty="0" smtClean="0">
                <a:solidFill>
                  <a:prstClr val="black"/>
                </a:solidFill>
                <a:latin typeface="Arial" panose="020B0604020202020204" pitchFamily="34" charset="0"/>
                <a:cs typeface="Arial" panose="020B0604020202020204" pitchFamily="34" charset="0"/>
              </a:rPr>
              <a:t>Cuando los  homónimos tienen una misma forma fónica, pero se escriben de manera diferente, se denominan </a:t>
            </a:r>
            <a:r>
              <a:rPr lang="es-ES" sz="1600" b="1" dirty="0" smtClean="0">
                <a:solidFill>
                  <a:prstClr val="black"/>
                </a:solidFill>
                <a:latin typeface="Arial" panose="020B0604020202020204" pitchFamily="34" charset="0"/>
                <a:cs typeface="Arial" panose="020B0604020202020204" pitchFamily="34" charset="0"/>
              </a:rPr>
              <a:t>homófono</a:t>
            </a:r>
            <a:r>
              <a:rPr lang="es-ES" sz="1600" dirty="0" smtClean="0">
                <a:solidFill>
                  <a:prstClr val="black"/>
                </a:solidFill>
                <a:latin typeface="Arial" panose="020B0604020202020204" pitchFamily="34" charset="0"/>
                <a:cs typeface="Arial" panose="020B0604020202020204" pitchFamily="34" charset="0"/>
              </a:rPr>
              <a:t>s,   de homo – igual  y  fono - sonido</a:t>
            </a:r>
            <a:endParaRPr lang="es-ES" sz="1200" dirty="0"/>
          </a:p>
        </p:txBody>
      </p:sp>
    </p:spTree>
    <p:extLst>
      <p:ext uri="{BB962C8B-B14F-4D97-AF65-F5344CB8AC3E}">
        <p14:creationId xmlns:p14="http://schemas.microsoft.com/office/powerpoint/2010/main" val="230158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2707" y="1307592"/>
            <a:ext cx="11289323" cy="5078313"/>
          </a:xfrm>
          <a:prstGeom prst="rect">
            <a:avLst/>
          </a:prstGeom>
        </p:spPr>
        <p:txBody>
          <a:bodyPr wrap="square">
            <a:spAutoFit/>
          </a:bodyPr>
          <a:lstStyle/>
          <a:p>
            <a:pPr lvl="0" algn="just">
              <a:defRPr/>
            </a:pPr>
            <a:r>
              <a:rPr lang="es-MX" sz="2400" b="1" dirty="0">
                <a:solidFill>
                  <a:prstClr val="black"/>
                </a:solidFill>
                <a:latin typeface="Arial" pitchFamily="34" charset="0"/>
                <a:cs typeface="Arial" pitchFamily="34" charset="0"/>
              </a:rPr>
              <a:t>¿</a:t>
            </a:r>
            <a:r>
              <a:rPr lang="es-MX" sz="2400" b="1" dirty="0" smtClean="0">
                <a:solidFill>
                  <a:prstClr val="black"/>
                </a:solidFill>
                <a:latin typeface="Arial" pitchFamily="34" charset="0"/>
                <a:cs typeface="Arial" pitchFamily="34" charset="0"/>
              </a:rPr>
              <a:t>Qué debemos saber y saber hacer?</a:t>
            </a:r>
            <a:endParaRPr lang="es-MX" sz="2400" dirty="0">
              <a:solidFill>
                <a:prstClr val="black"/>
              </a:solidFill>
              <a:latin typeface="Arial" pitchFamily="34" charset="0"/>
              <a:cs typeface="Arial" pitchFamily="34" charset="0"/>
            </a:endParaRPr>
          </a:p>
          <a:p>
            <a:pPr lvl="0" algn="just">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a:solidFill>
                  <a:prstClr val="black"/>
                </a:solidFill>
                <a:latin typeface="Arial" pitchFamily="34" charset="0"/>
                <a:cs typeface="Arial" pitchFamily="34" charset="0"/>
              </a:rPr>
              <a:t>Aplicar el esquema de la comunicación al proceso de la lectura.</a:t>
            </a:r>
          </a:p>
          <a:p>
            <a:pPr marL="457200" lvl="0" indent="-457200" algn="just">
              <a:buFont typeface="+mj-lt"/>
              <a:buAutoNum type="arabicPeriod"/>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a:solidFill>
                  <a:prstClr val="black"/>
                </a:solidFill>
                <a:latin typeface="Arial" pitchFamily="34" charset="0"/>
                <a:cs typeface="Arial" pitchFamily="34" charset="0"/>
              </a:rPr>
              <a:t>Reconocer la importancia de la lectura en la formación del ser humano.</a:t>
            </a:r>
          </a:p>
          <a:p>
            <a:pPr marL="457200" lvl="0" indent="-457200" algn="just">
              <a:buFont typeface="+mj-lt"/>
              <a:buAutoNum type="arabicPeriod"/>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smtClean="0">
                <a:solidFill>
                  <a:prstClr val="black"/>
                </a:solidFill>
                <a:latin typeface="Arial" pitchFamily="34" charset="0"/>
                <a:cs typeface="Arial" pitchFamily="34" charset="0"/>
              </a:rPr>
              <a:t>Discernir  </a:t>
            </a:r>
            <a:r>
              <a:rPr lang="es-MX" sz="2000" dirty="0">
                <a:solidFill>
                  <a:prstClr val="black"/>
                </a:solidFill>
                <a:latin typeface="Arial" pitchFamily="34" charset="0"/>
                <a:cs typeface="Arial" pitchFamily="34" charset="0"/>
              </a:rPr>
              <a:t>los significados del texto para su comprensión.</a:t>
            </a:r>
          </a:p>
          <a:p>
            <a:pPr marL="457200" lvl="0" indent="-457200" algn="just">
              <a:buFont typeface="+mj-lt"/>
              <a:buAutoNum type="arabicPeriod"/>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smtClean="0">
                <a:solidFill>
                  <a:prstClr val="black"/>
                </a:solidFill>
                <a:latin typeface="Arial" pitchFamily="34" charset="0"/>
                <a:cs typeface="Arial" pitchFamily="34" charset="0"/>
              </a:rPr>
              <a:t>Analizar  </a:t>
            </a:r>
            <a:r>
              <a:rPr lang="es-MX" sz="2000" dirty="0">
                <a:solidFill>
                  <a:prstClr val="black"/>
                </a:solidFill>
                <a:latin typeface="Arial" pitchFamily="34" charset="0"/>
                <a:cs typeface="Arial" pitchFamily="34" charset="0"/>
              </a:rPr>
              <a:t>los diferentes niveles de comprensión lectora.</a:t>
            </a:r>
          </a:p>
          <a:p>
            <a:pPr marL="457200" lvl="0" indent="-457200" algn="just">
              <a:buFont typeface="+mj-lt"/>
              <a:buAutoNum type="arabicPeriod"/>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smtClean="0">
                <a:solidFill>
                  <a:prstClr val="black"/>
                </a:solidFill>
                <a:latin typeface="Arial" pitchFamily="34" charset="0"/>
                <a:cs typeface="Arial" pitchFamily="34" charset="0"/>
              </a:rPr>
              <a:t>Demostrar </a:t>
            </a:r>
            <a:r>
              <a:rPr lang="es-MX" sz="2000" dirty="0">
                <a:solidFill>
                  <a:prstClr val="black"/>
                </a:solidFill>
                <a:latin typeface="Arial" pitchFamily="34" charset="0"/>
                <a:cs typeface="Arial" pitchFamily="34" charset="0"/>
              </a:rPr>
              <a:t>habilidades en la aplicación de diversas estrategias  de lectura para obtener una información más eficiente en la de comprensión de </a:t>
            </a:r>
            <a:r>
              <a:rPr lang="es-MX" sz="2000" dirty="0" smtClean="0">
                <a:solidFill>
                  <a:prstClr val="black"/>
                </a:solidFill>
                <a:latin typeface="Arial" pitchFamily="34" charset="0"/>
                <a:cs typeface="Arial" pitchFamily="34" charset="0"/>
              </a:rPr>
              <a:t>textos.</a:t>
            </a:r>
          </a:p>
          <a:p>
            <a:pPr marL="457200" lvl="0" indent="-457200" algn="just">
              <a:buFont typeface="+mj-lt"/>
              <a:buAutoNum type="arabicPeriod"/>
              <a:defRPr/>
            </a:pPr>
            <a:r>
              <a:rPr lang="es-MX" sz="2000" dirty="0" smtClean="0">
                <a:solidFill>
                  <a:prstClr val="black"/>
                </a:solidFill>
                <a:latin typeface="Arial" pitchFamily="34" charset="0"/>
                <a:cs typeface="Arial" pitchFamily="34" charset="0"/>
              </a:rPr>
              <a:t>Utilizar correctamente los conectores textuales</a:t>
            </a: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endParaRPr lang="es-MX" sz="2000" dirty="0">
              <a:solidFill>
                <a:prstClr val="black"/>
              </a:solidFill>
              <a:latin typeface="Arial" pitchFamily="34" charset="0"/>
              <a:cs typeface="Arial" pitchFamily="34" charset="0"/>
            </a:endParaRPr>
          </a:p>
          <a:p>
            <a:pPr marL="457200" lvl="0" indent="-457200" algn="just">
              <a:buFont typeface="+mj-lt"/>
              <a:buAutoNum type="arabicPeriod"/>
              <a:defRPr/>
            </a:pPr>
            <a:r>
              <a:rPr lang="es-MX" sz="2000" dirty="0">
                <a:solidFill>
                  <a:prstClr val="black"/>
                </a:solidFill>
                <a:latin typeface="Arial" pitchFamily="34" charset="0"/>
                <a:cs typeface="Arial" pitchFamily="34" charset="0"/>
              </a:rPr>
              <a:t>Favorecer al perfeccionamiento de la competencia comunicativa mediante la  comprensión de textos de diferentes estilos.</a:t>
            </a: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44913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27606" y="355664"/>
            <a:ext cx="9242474" cy="6360301"/>
          </a:xfrm>
        </p:spPr>
        <p:txBody>
          <a:bodyPr>
            <a:noAutofit/>
          </a:bodyPr>
          <a:lstStyle/>
          <a:p>
            <a:pPr marL="0" indent="0" algn="just">
              <a:lnSpc>
                <a:spcPct val="170000"/>
              </a:lnSpc>
              <a:buNone/>
            </a:pPr>
            <a:r>
              <a:rPr lang="es-ES" sz="1600" dirty="0" smtClean="0">
                <a:latin typeface="Arial" panose="020B0604020202020204" pitchFamily="34" charset="0"/>
                <a:cs typeface="Arial" panose="020B0604020202020204" pitchFamily="34" charset="0"/>
              </a:rPr>
              <a:t>Muchos </a:t>
            </a:r>
            <a:r>
              <a:rPr lang="es-ES" sz="1600" dirty="0">
                <a:latin typeface="Arial" panose="020B0604020202020204" pitchFamily="34" charset="0"/>
                <a:cs typeface="Arial" panose="020B0604020202020204" pitchFamily="34" charset="0"/>
              </a:rPr>
              <a:t>son los casos de errores que se cometen al utilizar los homófonos en la redacción, un ejemplo lo tenemos con las formas  haber / a ver,  al igual que en  hacer / a </a:t>
            </a:r>
            <a:r>
              <a:rPr lang="es-ES" sz="1600" dirty="0" smtClean="0">
                <a:latin typeface="Arial" panose="020B0604020202020204" pitchFamily="34" charset="0"/>
                <a:cs typeface="Arial" panose="020B0604020202020204" pitchFamily="34" charset="0"/>
              </a:rPr>
              <a:t>ser.   Ejemplos</a:t>
            </a:r>
            <a:r>
              <a:rPr lang="es-ES" sz="1600" dirty="0">
                <a:latin typeface="Arial" panose="020B0604020202020204" pitchFamily="34" charset="0"/>
                <a:cs typeface="Arial" panose="020B0604020202020204" pitchFamily="34" charset="0"/>
              </a:rPr>
              <a:t>:   </a:t>
            </a:r>
          </a:p>
          <a:p>
            <a:pPr algn="just">
              <a:lnSpc>
                <a:spcPct val="170000"/>
              </a:lnSpc>
              <a:buFont typeface="Wingdings" panose="05000000000000000000" pitchFamily="2" charset="2"/>
              <a:buChar char="Ø"/>
            </a:pPr>
            <a:r>
              <a:rPr lang="es-ES" sz="2400" dirty="0">
                <a:latin typeface="Arial" panose="020B0604020202020204" pitchFamily="34" charset="0"/>
                <a:cs typeface="Arial" panose="020B0604020202020204" pitchFamily="34" charset="0"/>
              </a:rPr>
              <a:t>Pedro debe haber llegado muy temprano</a:t>
            </a:r>
            <a:r>
              <a:rPr lang="es-ES" sz="2400" dirty="0" smtClean="0">
                <a:latin typeface="Arial" panose="020B0604020202020204" pitchFamily="34" charset="0"/>
                <a:cs typeface="Arial" panose="020B0604020202020204" pitchFamily="34" charset="0"/>
              </a:rPr>
              <a:t>.</a:t>
            </a:r>
          </a:p>
          <a:p>
            <a:pPr algn="just">
              <a:lnSpc>
                <a:spcPct val="170000"/>
              </a:lnSpc>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Debemos pasar a ver a Pedro.  </a:t>
            </a:r>
          </a:p>
          <a:p>
            <a:pPr algn="just">
              <a:lnSpc>
                <a:spcPct val="170000"/>
              </a:lnSpc>
              <a:buFont typeface="Wingdings" panose="05000000000000000000" pitchFamily="2" charset="2"/>
              <a:buChar char="Ø"/>
            </a:pPr>
            <a:r>
              <a:rPr lang="es-ES" sz="2400" dirty="0">
                <a:latin typeface="Arial" panose="020B0604020202020204" pitchFamily="34" charset="0"/>
                <a:cs typeface="Arial" panose="020B0604020202020204" pitchFamily="34" charset="0"/>
              </a:rPr>
              <a:t>El profesor debe haber comenzado la clase. </a:t>
            </a:r>
            <a:endParaRPr lang="es-ES" sz="2400" dirty="0" smtClean="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Vamos </a:t>
            </a:r>
            <a:r>
              <a:rPr lang="es-ES" sz="2400" dirty="0">
                <a:latin typeface="Arial" panose="020B0604020202020204" pitchFamily="34" charset="0"/>
                <a:cs typeface="Arial" panose="020B0604020202020204" pitchFamily="34" charset="0"/>
              </a:rPr>
              <a:t>a ver si comenzó la clase. </a:t>
            </a:r>
            <a:endParaRPr lang="es-ES" sz="2400" dirty="0" smtClean="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Juan </a:t>
            </a:r>
            <a:r>
              <a:rPr lang="es-ES" sz="2400" dirty="0">
                <a:latin typeface="Arial" panose="020B0604020202020204" pitchFamily="34" charset="0"/>
                <a:cs typeface="Arial" panose="020B0604020202020204" pitchFamily="34" charset="0"/>
              </a:rPr>
              <a:t>va a hacer los ejercicios</a:t>
            </a:r>
            <a:r>
              <a:rPr lang="es-ES" sz="2400" dirty="0" smtClean="0">
                <a:latin typeface="Arial" panose="020B0604020202020204" pitchFamily="34" charset="0"/>
                <a:cs typeface="Arial" panose="020B0604020202020204" pitchFamily="34" charset="0"/>
              </a:rPr>
              <a:t>.</a:t>
            </a:r>
          </a:p>
          <a:p>
            <a:pPr algn="just">
              <a:lnSpc>
                <a:spcPct val="170000"/>
              </a:lnSpc>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Juan va a ser un buen profesor de Educación Física. </a:t>
            </a:r>
            <a:endParaRPr lang="es-ES" sz="2400" dirty="0" smtClean="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debe hacer su trabajo independiente. </a:t>
            </a:r>
          </a:p>
        </p:txBody>
      </p:sp>
      <p:sp>
        <p:nvSpPr>
          <p:cNvPr id="4" name="Rectángulo 3"/>
          <p:cNvSpPr/>
          <p:nvPr/>
        </p:nvSpPr>
        <p:spPr>
          <a:xfrm>
            <a:off x="222546" y="1109206"/>
            <a:ext cx="2277035" cy="523220"/>
          </a:xfrm>
          <a:prstGeom prst="rect">
            <a:avLst/>
          </a:prstGeom>
          <a:ln w="76200">
            <a:solidFill>
              <a:srgbClr val="137683"/>
            </a:solidFill>
          </a:ln>
        </p:spPr>
        <p:txBody>
          <a:bodyPr wrap="square">
            <a:spAutoFit/>
          </a:bodyPr>
          <a:lstStyle/>
          <a:p>
            <a:pPr algn="ctr"/>
            <a:r>
              <a:rPr lang="es-ES" sz="2800" dirty="0" smtClean="0">
                <a:solidFill>
                  <a:prstClr val="black"/>
                </a:solidFill>
                <a:latin typeface="Arial" panose="020B0604020202020204" pitchFamily="34" charset="0"/>
                <a:ea typeface="+mj-ea"/>
                <a:cs typeface="Arial" panose="020B0604020202020204" pitchFamily="34" charset="0"/>
              </a:rPr>
              <a:t>Homófonos </a:t>
            </a:r>
            <a:endParaRPr lang="es-ES" sz="2400" dirty="0">
              <a:solidFill>
                <a:srgbClr val="000000"/>
              </a:solidFill>
              <a:latin typeface="Arial" panose="020B0604020202020204" pitchFamily="34" charset="0"/>
              <a:cs typeface="Arial" panose="020B0604020202020204" pitchFamily="34" charset="0"/>
            </a:endParaRPr>
          </a:p>
        </p:txBody>
      </p:sp>
      <p:sp>
        <p:nvSpPr>
          <p:cNvPr id="5" name="Rectángulo 4"/>
          <p:cNvSpPr/>
          <p:nvPr/>
        </p:nvSpPr>
        <p:spPr>
          <a:xfrm>
            <a:off x="349803" y="1637730"/>
            <a:ext cx="3633464" cy="5124480"/>
          </a:xfrm>
          <a:prstGeom prst="rect">
            <a:avLst/>
          </a:prstGeom>
        </p:spPr>
        <p:txBody>
          <a:bodyPr wrap="square">
            <a:spAutoFit/>
          </a:bodyPr>
          <a:lstStyle/>
          <a:p>
            <a:pPr lvl="0">
              <a:lnSpc>
                <a:spcPct val="90000"/>
              </a:lnSpc>
              <a:spcBef>
                <a:spcPts val="1000"/>
              </a:spcBef>
            </a:pPr>
            <a:r>
              <a:rPr lang="es-ES" sz="2800" dirty="0">
                <a:solidFill>
                  <a:prstClr val="black"/>
                </a:solidFill>
              </a:rPr>
              <a:t>tuvo-tubo      </a:t>
            </a:r>
            <a:endParaRPr lang="es-ES" sz="2800" dirty="0" smtClean="0">
              <a:solidFill>
                <a:prstClr val="black"/>
              </a:solidFill>
            </a:endParaRPr>
          </a:p>
          <a:p>
            <a:pPr lvl="0">
              <a:lnSpc>
                <a:spcPct val="90000"/>
              </a:lnSpc>
              <a:spcBef>
                <a:spcPts val="1000"/>
              </a:spcBef>
            </a:pPr>
            <a:r>
              <a:rPr lang="es-ES" sz="2800" dirty="0" smtClean="0">
                <a:solidFill>
                  <a:prstClr val="black"/>
                </a:solidFill>
              </a:rPr>
              <a:t>sita-cita    </a:t>
            </a:r>
          </a:p>
          <a:p>
            <a:pPr lvl="0">
              <a:lnSpc>
                <a:spcPct val="90000"/>
              </a:lnSpc>
              <a:spcBef>
                <a:spcPts val="1000"/>
              </a:spcBef>
            </a:pPr>
            <a:r>
              <a:rPr lang="es-ES" sz="2800" dirty="0" smtClean="0">
                <a:solidFill>
                  <a:prstClr val="black"/>
                </a:solidFill>
              </a:rPr>
              <a:t>zumo-sumo</a:t>
            </a:r>
          </a:p>
          <a:p>
            <a:pPr lvl="0">
              <a:lnSpc>
                <a:spcPct val="90000"/>
              </a:lnSpc>
              <a:spcBef>
                <a:spcPts val="1000"/>
              </a:spcBef>
            </a:pPr>
            <a:r>
              <a:rPr lang="es-ES" sz="2800" dirty="0" smtClean="0">
                <a:solidFill>
                  <a:prstClr val="black"/>
                </a:solidFill>
              </a:rPr>
              <a:t>sede-cede</a:t>
            </a:r>
          </a:p>
          <a:p>
            <a:pPr lvl="0">
              <a:lnSpc>
                <a:spcPct val="90000"/>
              </a:lnSpc>
              <a:spcBef>
                <a:spcPts val="1000"/>
              </a:spcBef>
            </a:pPr>
            <a:r>
              <a:rPr lang="es-ES" sz="2800" dirty="0" smtClean="0">
                <a:solidFill>
                  <a:prstClr val="black"/>
                </a:solidFill>
              </a:rPr>
              <a:t>izo-hizo</a:t>
            </a:r>
          </a:p>
          <a:p>
            <a:pPr lvl="0">
              <a:lnSpc>
                <a:spcPct val="90000"/>
              </a:lnSpc>
              <a:spcBef>
                <a:spcPts val="1000"/>
              </a:spcBef>
            </a:pPr>
            <a:r>
              <a:rPr lang="es-ES" sz="2800" dirty="0" smtClean="0">
                <a:solidFill>
                  <a:prstClr val="black"/>
                </a:solidFill>
              </a:rPr>
              <a:t>vaso-baso-bazo </a:t>
            </a:r>
          </a:p>
          <a:p>
            <a:pPr lvl="0">
              <a:lnSpc>
                <a:spcPct val="90000"/>
              </a:lnSpc>
              <a:spcBef>
                <a:spcPts val="1000"/>
              </a:spcBef>
            </a:pPr>
            <a:r>
              <a:rPr lang="es-ES" sz="2800" dirty="0" smtClean="0">
                <a:solidFill>
                  <a:prstClr val="black"/>
                </a:solidFill>
              </a:rPr>
              <a:t>as-has-haz       </a:t>
            </a:r>
          </a:p>
          <a:p>
            <a:pPr lvl="0">
              <a:lnSpc>
                <a:spcPct val="90000"/>
              </a:lnSpc>
              <a:spcBef>
                <a:spcPts val="1000"/>
              </a:spcBef>
            </a:pPr>
            <a:r>
              <a:rPr lang="es-ES" sz="2800" dirty="0" smtClean="0">
                <a:solidFill>
                  <a:prstClr val="black"/>
                </a:solidFill>
              </a:rPr>
              <a:t>hasta-asta</a:t>
            </a:r>
          </a:p>
          <a:p>
            <a:pPr lvl="0">
              <a:lnSpc>
                <a:spcPct val="90000"/>
              </a:lnSpc>
              <a:spcBef>
                <a:spcPts val="1000"/>
              </a:spcBef>
            </a:pPr>
            <a:r>
              <a:rPr lang="es-ES" sz="2800" dirty="0" smtClean="0">
                <a:solidFill>
                  <a:prstClr val="black"/>
                </a:solidFill>
              </a:rPr>
              <a:t>casa-caza</a:t>
            </a:r>
          </a:p>
          <a:p>
            <a:pPr lvl="0">
              <a:lnSpc>
                <a:spcPct val="90000"/>
              </a:lnSpc>
              <a:spcBef>
                <a:spcPts val="1000"/>
              </a:spcBef>
            </a:pPr>
            <a:r>
              <a:rPr lang="es-ES" sz="2800" dirty="0" smtClean="0">
                <a:solidFill>
                  <a:prstClr val="black"/>
                </a:solidFill>
              </a:rPr>
              <a:t>ha- </a:t>
            </a:r>
            <a:r>
              <a:rPr lang="es-ES" sz="2800" dirty="0">
                <a:solidFill>
                  <a:prstClr val="black"/>
                </a:solidFill>
              </a:rPr>
              <a:t>a - ¡ah!   </a:t>
            </a: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8" y="0"/>
            <a:ext cx="1800200" cy="1008112"/>
          </a:xfrm>
          <a:prstGeom prst="rect">
            <a:avLst/>
          </a:prstGeom>
          <a:ln>
            <a:noFill/>
          </a:ln>
          <a:effectLst>
            <a:softEdge rad="112500"/>
          </a:effectLst>
        </p:spPr>
      </p:pic>
    </p:spTree>
    <p:extLst>
      <p:ext uri="{BB962C8B-B14F-4D97-AF65-F5344CB8AC3E}">
        <p14:creationId xmlns:p14="http://schemas.microsoft.com/office/powerpoint/2010/main" val="3995718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5001" y="1488702"/>
            <a:ext cx="5619767" cy="4363457"/>
          </a:xfrm>
        </p:spPr>
        <p:txBody>
          <a:bodyPr>
            <a:noAutofit/>
          </a:bodyPr>
          <a:lstStyle/>
          <a:p>
            <a:pPr marL="0" indent="0" algn="just">
              <a:lnSpc>
                <a:spcPct val="150000"/>
              </a:lnSpc>
              <a:buNone/>
            </a:pPr>
            <a:r>
              <a:rPr lang="es-ES" sz="1600" dirty="0" smtClean="0">
                <a:latin typeface="Arial" panose="020B0604020202020204" pitchFamily="34" charset="0"/>
                <a:cs typeface="Arial" panose="020B0604020202020204" pitchFamily="34" charset="0"/>
              </a:rPr>
              <a:t>Son </a:t>
            </a:r>
            <a:r>
              <a:rPr lang="es-ES" sz="1600" dirty="0">
                <a:latin typeface="Arial" panose="020B0604020202020204" pitchFamily="34" charset="0"/>
                <a:cs typeface="Arial" panose="020B0604020202020204" pitchFamily="34" charset="0"/>
              </a:rPr>
              <a:t>palabras que no guardan relación por sus  significados,  pero que por el parecido de sus significantes se acercan en la pronunciación, sobre todo si esta es descuidada. Así, por una incorrecta dicción, se pueden confundir en la expresión:   </a:t>
            </a:r>
          </a:p>
          <a:p>
            <a:pPr marL="0" indent="0">
              <a:buNone/>
            </a:pPr>
            <a:r>
              <a:rPr lang="es-ES" sz="1600" dirty="0" smtClean="0">
                <a:latin typeface="Arial" panose="020B0604020202020204" pitchFamily="34" charset="0"/>
                <a:cs typeface="Arial" panose="020B0604020202020204" pitchFamily="34" charset="0"/>
              </a:rPr>
              <a:t>absolver – absorber        </a:t>
            </a:r>
            <a:r>
              <a:rPr lang="es-ES" sz="1600" dirty="0">
                <a:latin typeface="Arial" panose="020B0604020202020204" pitchFamily="34" charset="0"/>
                <a:cs typeface="Arial" panose="020B0604020202020204" pitchFamily="34" charset="0"/>
              </a:rPr>
              <a:t>ventrílocuo - ventrículo </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eminente - inminente aptitud - actitud  </a:t>
            </a:r>
            <a:r>
              <a:rPr lang="es-ES" sz="1600" dirty="0" smtClean="0">
                <a:latin typeface="Arial" panose="020B0604020202020204" pitchFamily="34" charset="0"/>
                <a:cs typeface="Arial" panose="020B0604020202020204" pitchFamily="34" charset="0"/>
              </a:rPr>
              <a:t>              cerebro </a:t>
            </a:r>
            <a:r>
              <a:rPr lang="es-ES" sz="1600" dirty="0">
                <a:latin typeface="Arial" panose="020B0604020202020204" pitchFamily="34" charset="0"/>
                <a:cs typeface="Arial" panose="020B0604020202020204" pitchFamily="34" charset="0"/>
              </a:rPr>
              <a:t>- celebro </a:t>
            </a:r>
            <a:r>
              <a:rPr lang="es-ES" sz="1600" dirty="0" smtClean="0">
                <a:latin typeface="Arial" panose="020B0604020202020204" pitchFamily="34" charset="0"/>
                <a:cs typeface="Arial" panose="020B0604020202020204" pitchFamily="34" charset="0"/>
              </a:rPr>
              <a:t>              abril </a:t>
            </a:r>
            <a:r>
              <a:rPr lang="es-ES" sz="1600" dirty="0">
                <a:latin typeface="Arial" panose="020B0604020202020204" pitchFamily="34" charset="0"/>
                <a:cs typeface="Arial" panose="020B0604020202020204" pitchFamily="34" charset="0"/>
              </a:rPr>
              <a:t>- abrir  contesto - contexto </a:t>
            </a:r>
            <a:r>
              <a:rPr lang="es-ES" sz="1600" dirty="0" smtClean="0">
                <a:latin typeface="Arial" panose="020B0604020202020204" pitchFamily="34" charset="0"/>
                <a:cs typeface="Arial" panose="020B0604020202020204" pitchFamily="34" charset="0"/>
              </a:rPr>
              <a:t>          estirpe </a:t>
            </a:r>
            <a:r>
              <a:rPr lang="es-ES" sz="1600" dirty="0">
                <a:latin typeface="Arial" panose="020B0604020202020204" pitchFamily="34" charset="0"/>
                <a:cs typeface="Arial" panose="020B0604020202020204" pitchFamily="34" charset="0"/>
              </a:rPr>
              <a:t>- extirpe </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terminar - terminal firmar - filmar                 </a:t>
            </a:r>
            <a:endParaRPr lang="es-ES" sz="1600" dirty="0" smtClean="0">
              <a:latin typeface="Arial" panose="020B0604020202020204" pitchFamily="34" charset="0"/>
              <a:cs typeface="Arial" panose="020B0604020202020204" pitchFamily="34" charset="0"/>
            </a:endParaRPr>
          </a:p>
          <a:p>
            <a:pPr marL="0" indent="0" algn="just">
              <a:lnSpc>
                <a:spcPct val="150000"/>
              </a:lnSpc>
              <a:buNone/>
            </a:pPr>
            <a:r>
              <a:rPr lang="es-ES" sz="1600" dirty="0" smtClean="0">
                <a:latin typeface="Arial" panose="020B0604020202020204" pitchFamily="34" charset="0"/>
                <a:cs typeface="Arial" panose="020B0604020202020204" pitchFamily="34" charset="0"/>
              </a:rPr>
              <a:t>Estas </a:t>
            </a:r>
            <a:r>
              <a:rPr lang="es-ES" sz="1600" dirty="0">
                <a:latin typeface="Arial" panose="020B0604020202020204" pitchFamily="34" charset="0"/>
                <a:cs typeface="Arial" panose="020B0604020202020204" pitchFamily="34" charset="0"/>
              </a:rPr>
              <a:t>palabras de formas parecidas y significados diferentes, se denominan </a:t>
            </a:r>
            <a:r>
              <a:rPr lang="es-ES" sz="1600" b="1" dirty="0">
                <a:latin typeface="Arial" panose="020B0604020202020204" pitchFamily="34" charset="0"/>
                <a:cs typeface="Arial" panose="020B0604020202020204" pitchFamily="34" charset="0"/>
              </a:rPr>
              <a:t>parónimas. </a:t>
            </a:r>
          </a:p>
        </p:txBody>
      </p:sp>
      <p:sp>
        <p:nvSpPr>
          <p:cNvPr id="4" name="Rectángulo 3"/>
          <p:cNvSpPr/>
          <p:nvPr/>
        </p:nvSpPr>
        <p:spPr>
          <a:xfrm>
            <a:off x="4018010" y="295876"/>
            <a:ext cx="2277035" cy="523220"/>
          </a:xfrm>
          <a:prstGeom prst="rect">
            <a:avLst/>
          </a:prstGeom>
          <a:ln w="76200">
            <a:solidFill>
              <a:srgbClr val="137683"/>
            </a:solidFill>
          </a:ln>
        </p:spPr>
        <p:txBody>
          <a:bodyPr wrap="square">
            <a:spAutoFit/>
          </a:bodyPr>
          <a:lstStyle/>
          <a:p>
            <a:pPr algn="ctr"/>
            <a:r>
              <a:rPr lang="es-ES" sz="2800" dirty="0" smtClean="0">
                <a:solidFill>
                  <a:prstClr val="black"/>
                </a:solidFill>
                <a:latin typeface="Arial" panose="020B0604020202020204" pitchFamily="34" charset="0"/>
                <a:ea typeface="+mj-ea"/>
                <a:cs typeface="Arial" panose="020B0604020202020204" pitchFamily="34" charset="0"/>
              </a:rPr>
              <a:t>Paronimia </a:t>
            </a:r>
            <a:endParaRPr lang="es-ES" sz="2400" dirty="0">
              <a:solidFill>
                <a:srgbClr val="000000"/>
              </a:solidFill>
              <a:latin typeface="Arial" panose="020B0604020202020204" pitchFamily="34"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Marcador de contenido 2"/>
          <p:cNvSpPr txBox="1">
            <a:spLocks/>
          </p:cNvSpPr>
          <p:nvPr/>
        </p:nvSpPr>
        <p:spPr>
          <a:xfrm>
            <a:off x="6563229" y="1072867"/>
            <a:ext cx="4647315" cy="4578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1800" smtClean="0">
                <a:solidFill>
                  <a:prstClr val="black"/>
                </a:solidFill>
                <a:latin typeface="Arial" panose="020B0604020202020204" pitchFamily="34" charset="0"/>
                <a:ea typeface="Calibri" panose="020F0502020204030204" pitchFamily="34" charset="0"/>
                <a:cs typeface="Arial" panose="020B0604020202020204" pitchFamily="34" charset="0"/>
              </a:rPr>
              <a:t>Los parónimos son palabras de significantes parecidos, pero de diferente escritura y significado. Debes ser cuidadoso para evitar que con la confusión se origine un cambio en el significado de lo que quieres expresar.   </a:t>
            </a:r>
          </a:p>
          <a:p>
            <a:pPr marL="0" indent="0" algn="just">
              <a:lnSpc>
                <a:spcPct val="150000"/>
              </a:lnSpc>
              <a:buFont typeface="Arial" panose="020B0604020202020204" pitchFamily="34" charset="0"/>
              <a:buNone/>
            </a:pPr>
            <a:r>
              <a:rPr lang="es-ES" sz="1800" smtClean="0">
                <a:solidFill>
                  <a:prstClr val="black"/>
                </a:solidFill>
                <a:latin typeface="Arial" panose="020B0604020202020204" pitchFamily="34" charset="0"/>
                <a:ea typeface="Calibri" panose="020F0502020204030204" pitchFamily="34" charset="0"/>
                <a:cs typeface="Arial" panose="020B0604020202020204" pitchFamily="34" charset="0"/>
              </a:rPr>
              <a:t>Si tienes dudas, consulta el diccionario para que encuentres los significados. Piensa en otros ejemplos que formen parte del vocabulario de las diferentes asignaturas que recibes en el Plan de Estudios. Utilízalos en ejercicios de expresión escrita.  </a:t>
            </a:r>
          </a:p>
          <a:p>
            <a:pPr algn="just">
              <a:lnSpc>
                <a:spcPct val="150000"/>
              </a:lnSpc>
            </a:pPr>
            <a:endParaRPr lang="es-ES" sz="3600" dirty="0"/>
          </a:p>
        </p:txBody>
      </p:sp>
    </p:spTree>
    <p:extLst>
      <p:ext uri="{BB962C8B-B14F-4D97-AF65-F5344CB8AC3E}">
        <p14:creationId xmlns:p14="http://schemas.microsoft.com/office/powerpoint/2010/main" val="82337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22705" y="1942648"/>
            <a:ext cx="2565539" cy="4351338"/>
          </a:xfrm>
        </p:spPr>
        <p:txBody>
          <a:bodyPr>
            <a:noAutofit/>
          </a:bodyPr>
          <a:lstStyle/>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 </a:t>
            </a:r>
            <a:r>
              <a:rPr lang="es-ES" sz="2000" dirty="0" smtClean="0">
                <a:latin typeface="Arial" panose="020B0604020202020204" pitchFamily="34" charset="0"/>
                <a:ea typeface="Calibri" panose="020F0502020204030204" pitchFamily="34" charset="0"/>
                <a:cs typeface="Times New Roman" panose="02020603050405020304" pitchFamily="18" charset="0"/>
              </a:rPr>
              <a:t>estío </a:t>
            </a:r>
            <a:r>
              <a:rPr lang="es-ES" sz="2000" dirty="0">
                <a:latin typeface="Arial" panose="020B0604020202020204" pitchFamily="34" charset="0"/>
                <a:ea typeface="Calibri" panose="020F0502020204030204" pitchFamily="34" charset="0"/>
                <a:cs typeface="Times New Roman" panose="02020603050405020304" pitchFamily="18" charset="0"/>
              </a:rPr>
              <a:t>- hastío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estirpe - extirpe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celebro - cerebro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arma – alma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cardo – caldo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farsa – falsa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firmar – filmar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franco – flanco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harto – alto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parco – palco </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39152" y="2110075"/>
            <a:ext cx="2813538" cy="401648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Abril – abrir</a:t>
            </a:r>
          </a:p>
          <a:p>
            <a:pPr marL="228600" lvl="0" indent="-228600">
              <a:lnSpc>
                <a:spcPct val="90000"/>
              </a:lnSpc>
              <a:spcBef>
                <a:spcPts val="1000"/>
              </a:spcBef>
              <a:buFont typeface="Arial" panose="020B0604020202020204" pitchFamily="34" charset="0"/>
              <a:buChar char="•"/>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Actual - actuar </a:t>
            </a:r>
          </a:p>
          <a:p>
            <a:pPr marL="228600" lvl="0" indent="-228600">
              <a:lnSpc>
                <a:spcPct val="90000"/>
              </a:lnSpc>
              <a:spcBef>
                <a:spcPts val="1000"/>
              </a:spcBef>
              <a:buFont typeface="Arial" panose="020B0604020202020204" pitchFamily="34" charset="0"/>
              <a:buChar char="•"/>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animal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 animar</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causal – causar</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cabal - cavar </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espiral - espirar </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formal – formar</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informal - informar </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mal - mar </a:t>
            </a: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oriental - orientar </a:t>
            </a:r>
          </a:p>
        </p:txBody>
      </p:sp>
      <p:sp>
        <p:nvSpPr>
          <p:cNvPr id="5" name="Rectángulo 4"/>
          <p:cNvSpPr/>
          <p:nvPr/>
        </p:nvSpPr>
        <p:spPr>
          <a:xfrm>
            <a:off x="3000861" y="2110075"/>
            <a:ext cx="3179298" cy="401648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terminal - terminar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aducción – abducción</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absolver - absorber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alto - acto - apto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azar - azahar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calavera – carabela</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coetáneo - coterráneo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desbastar - devastar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dirigente - diligente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espirar - expirar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639507" y="694836"/>
            <a:ext cx="7725204" cy="369332"/>
          </a:xfrm>
          <a:prstGeom prst="rect">
            <a:avLst/>
          </a:prstGeom>
        </p:spPr>
        <p:txBody>
          <a:bodyPr wrap="square">
            <a:spAutoFit/>
          </a:bodyPr>
          <a:lstStyle/>
          <a:p>
            <a:pPr lvl="0">
              <a:lnSpc>
                <a:spcPct val="90000"/>
              </a:lnSpc>
              <a:spcBef>
                <a:spcPts val="1000"/>
              </a:spcBef>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APRENDE   ALGUNOS PARÓNIMOS Y EVITA LA CONFUSIÓN  </a:t>
            </a:r>
          </a:p>
        </p:txBody>
      </p:sp>
      <p:sp>
        <p:nvSpPr>
          <p:cNvPr id="7" name="Rectángulo 6"/>
          <p:cNvSpPr/>
          <p:nvPr/>
        </p:nvSpPr>
        <p:spPr>
          <a:xfrm>
            <a:off x="8916911" y="3425218"/>
            <a:ext cx="2895600" cy="199028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purga – pulga</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marta - malta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ventrílocuo-ventrículo</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lesión- lección </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rPr>
              <a:t>revelar – relevar </a:t>
            </a:r>
            <a:endParaRPr lang="es-ES" sz="2000" dirty="0">
              <a:solidFill>
                <a:prstClr val="black"/>
              </a:solidFill>
            </a:endParaRPr>
          </a:p>
        </p:txBody>
      </p:sp>
      <p:pic>
        <p:nvPicPr>
          <p:cNvPr id="8"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483964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9866" y="1843225"/>
            <a:ext cx="11014725" cy="4255823"/>
          </a:xfrm>
        </p:spPr>
        <p:txBody>
          <a:bodyPr>
            <a:noAutofit/>
          </a:bodyPr>
          <a:lstStyle/>
          <a:p>
            <a:pPr marL="0" indent="0" algn="just">
              <a:lnSpc>
                <a:spcPct val="150000"/>
              </a:lnSpc>
              <a:buNone/>
            </a:pPr>
            <a:r>
              <a:rPr lang="es-ES" sz="1800" dirty="0" smtClean="0">
                <a:latin typeface="Arial" panose="020B0604020202020204" pitchFamily="34" charset="0"/>
                <a:cs typeface="Arial" panose="020B0604020202020204" pitchFamily="34" charset="0"/>
              </a:rPr>
              <a:t>Es </a:t>
            </a:r>
            <a:r>
              <a:rPr lang="es-ES" sz="1800" dirty="0">
                <a:latin typeface="Arial" panose="020B0604020202020204" pitchFamily="34" charset="0"/>
                <a:cs typeface="Arial" panose="020B0604020202020204" pitchFamily="34" charset="0"/>
              </a:rPr>
              <a:t>uno de los fenómenos más comunes de la </a:t>
            </a:r>
            <a:r>
              <a:rPr lang="es-ES" sz="1800" dirty="0" smtClean="0">
                <a:latin typeface="Arial" panose="020B0604020202020204" pitchFamily="34" charset="0"/>
                <a:cs typeface="Arial" panose="020B0604020202020204" pitchFamily="34" charset="0"/>
              </a:rPr>
              <a:t>lengua. Se </a:t>
            </a:r>
            <a:r>
              <a:rPr lang="es-ES" sz="1800" dirty="0">
                <a:latin typeface="Arial" panose="020B0604020202020204" pitchFamily="34" charset="0"/>
                <a:cs typeface="Arial" panose="020B0604020202020204" pitchFamily="34" charset="0"/>
              </a:rPr>
              <a:t>refiere al  significado múltiple, una palabra tiene la capacidad de ser portadora de varias  significaciones (poli=muchos / sema=significados). </a:t>
            </a:r>
            <a:r>
              <a:rPr lang="es-ES" sz="1800" dirty="0" smtClean="0">
                <a:latin typeface="Arial" panose="020B0604020202020204" pitchFamily="34" charset="0"/>
                <a:cs typeface="Arial" panose="020B0604020202020204" pitchFamily="34" charset="0"/>
              </a:rPr>
              <a:t>Se denominan palabras </a:t>
            </a:r>
            <a:r>
              <a:rPr lang="es-ES" sz="1800" b="1" dirty="0" smtClean="0">
                <a:latin typeface="Arial" panose="020B0604020202020204" pitchFamily="34" charset="0"/>
                <a:cs typeface="Arial" panose="020B0604020202020204" pitchFamily="34" charset="0"/>
              </a:rPr>
              <a:t>polisémicas.</a:t>
            </a:r>
            <a:r>
              <a:rPr lang="es-ES" sz="1800" dirty="0" smtClean="0">
                <a:latin typeface="Arial" panose="020B0604020202020204" pitchFamily="34" charset="0"/>
                <a:cs typeface="Arial" panose="020B0604020202020204" pitchFamily="34" charset="0"/>
              </a:rPr>
              <a:t> </a:t>
            </a:r>
            <a:endParaRPr lang="es-ES" sz="1800" dirty="0">
              <a:latin typeface="Arial" panose="020B0604020202020204" pitchFamily="34" charset="0"/>
              <a:cs typeface="Arial" panose="020B0604020202020204" pitchFamily="34" charset="0"/>
            </a:endParaRPr>
          </a:p>
          <a:p>
            <a:pPr marL="0" indent="0" algn="just">
              <a:lnSpc>
                <a:spcPct val="150000"/>
              </a:lnSpc>
              <a:buNone/>
            </a:pPr>
            <a:r>
              <a:rPr lang="es-ES" sz="1800" dirty="0">
                <a:latin typeface="Arial" panose="020B0604020202020204" pitchFamily="34" charset="0"/>
                <a:cs typeface="Arial" panose="020B0604020202020204" pitchFamily="34" charset="0"/>
              </a:rPr>
              <a:t>Ejemplos:  </a:t>
            </a:r>
          </a:p>
          <a:p>
            <a:pPr algn="just">
              <a:lnSpc>
                <a:spcPct val="150000"/>
              </a:lnSpc>
              <a:buFont typeface="Wingdings" panose="05000000000000000000" pitchFamily="2" charset="2"/>
              <a:buChar char="Ø"/>
            </a:pPr>
            <a:r>
              <a:rPr lang="es-ES" sz="1800" dirty="0">
                <a:latin typeface="Arial" panose="020B0604020202020204" pitchFamily="34" charset="0"/>
                <a:cs typeface="Arial" panose="020B0604020202020204" pitchFamily="34" charset="0"/>
              </a:rPr>
              <a:t>Realizaron una importante operación militar</a:t>
            </a:r>
            <a:r>
              <a:rPr lang="es-ES" sz="18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es-ES" sz="1800" dirty="0" smtClean="0">
                <a:latin typeface="Arial" panose="020B0604020202020204" pitchFamily="34" charset="0"/>
                <a:cs typeface="Arial" panose="020B0604020202020204" pitchFamily="34" charset="0"/>
              </a:rPr>
              <a:t>Después </a:t>
            </a:r>
            <a:r>
              <a:rPr lang="es-ES" sz="1800" dirty="0">
                <a:latin typeface="Arial" panose="020B0604020202020204" pitchFamily="34" charset="0"/>
                <a:cs typeface="Arial" panose="020B0604020202020204" pitchFamily="34" charset="0"/>
              </a:rPr>
              <a:t>de aquella operación quirúrgica, se restableció completamente. </a:t>
            </a:r>
            <a:endParaRPr lang="es-ES" sz="1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s-ES" sz="1800" dirty="0" smtClean="0">
                <a:latin typeface="Arial" panose="020B0604020202020204" pitchFamily="34" charset="0"/>
                <a:cs typeface="Arial" panose="020B0604020202020204" pitchFamily="34" charset="0"/>
              </a:rPr>
              <a:t>Debes </a:t>
            </a:r>
            <a:r>
              <a:rPr lang="es-ES" sz="1800" dirty="0">
                <a:latin typeface="Arial" panose="020B0604020202020204" pitchFamily="34" charset="0"/>
                <a:cs typeface="Arial" panose="020B0604020202020204" pitchFamily="34" charset="0"/>
              </a:rPr>
              <a:t>rectificar la operación matemática que realizaste.    </a:t>
            </a:r>
          </a:p>
          <a:p>
            <a:pPr marL="0" indent="0" algn="just">
              <a:lnSpc>
                <a:spcPct val="150000"/>
              </a:lnSpc>
              <a:buNone/>
            </a:pPr>
            <a:endParaRPr lang="es-ES" sz="1800" dirty="0">
              <a:latin typeface="Arial" panose="020B0604020202020204" pitchFamily="34" charset="0"/>
              <a:cs typeface="Arial" panose="020B0604020202020204" pitchFamily="34" charset="0"/>
            </a:endParaRPr>
          </a:p>
        </p:txBody>
      </p:sp>
      <p:sp>
        <p:nvSpPr>
          <p:cNvPr id="4" name="Rectángulo 3"/>
          <p:cNvSpPr/>
          <p:nvPr/>
        </p:nvSpPr>
        <p:spPr>
          <a:xfrm>
            <a:off x="4200890" y="161984"/>
            <a:ext cx="2277035" cy="523220"/>
          </a:xfrm>
          <a:prstGeom prst="rect">
            <a:avLst/>
          </a:prstGeom>
          <a:ln w="76200">
            <a:solidFill>
              <a:srgbClr val="13768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Polisemia </a:t>
            </a:r>
            <a:endPar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110242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5362" y="909818"/>
            <a:ext cx="11437033" cy="5461439"/>
          </a:xfrm>
        </p:spPr>
        <p:txBody>
          <a:bodyPr>
            <a:noAutofit/>
          </a:bodyPr>
          <a:lstStyle/>
          <a:p>
            <a:pPr marL="0" indent="0" algn="just">
              <a:lnSpc>
                <a:spcPct val="150000"/>
              </a:lnSpc>
              <a:buNone/>
            </a:pPr>
            <a:r>
              <a:rPr lang="es-ES" sz="2400" dirty="0">
                <a:solidFill>
                  <a:prstClr val="black"/>
                </a:solidFill>
                <a:latin typeface="Arial" panose="020B0604020202020204" pitchFamily="34" charset="0"/>
                <a:cs typeface="Arial" panose="020B0604020202020204" pitchFamily="34" charset="0"/>
              </a:rPr>
              <a:t>En ocasiones este fenómeno se asocia a varios significados que se relacionan. Así, por un sentido metafórico de la palabra, nos referimos a</a:t>
            </a:r>
            <a:r>
              <a:rPr lang="es-ES" sz="2400" dirty="0" smtClean="0">
                <a:solidFill>
                  <a:prstClr val="black"/>
                </a:solidFill>
                <a:latin typeface="Arial" panose="020B0604020202020204" pitchFamily="34" charset="0"/>
                <a:cs typeface="Arial" panose="020B0604020202020204" pitchFamily="34" charset="0"/>
              </a:rPr>
              <a:t>:                                                          </a:t>
            </a:r>
            <a:r>
              <a:rPr lang="es-ES" sz="2400" dirty="0">
                <a:solidFill>
                  <a:prstClr val="black"/>
                </a:solidFill>
                <a:latin typeface="Arial" panose="020B0604020202020204" pitchFamily="34" charset="0"/>
                <a:cs typeface="Arial" panose="020B0604020202020204" pitchFamily="34" charset="0"/>
              </a:rPr>
              <a:t>Boca </a:t>
            </a:r>
            <a:r>
              <a:rPr lang="es-ES" sz="2400" dirty="0" smtClean="0">
                <a:solidFill>
                  <a:prstClr val="black"/>
                </a:solidFill>
                <a:latin typeface="Arial" panose="020B0604020202020204" pitchFamily="34" charset="0"/>
                <a:cs typeface="Arial" panose="020B0604020202020204" pitchFamily="34" charset="0"/>
              </a:rPr>
              <a:t>                        del </a:t>
            </a:r>
            <a:r>
              <a:rPr lang="es-ES" sz="2400" dirty="0">
                <a:solidFill>
                  <a:prstClr val="black"/>
                </a:solidFill>
                <a:latin typeface="Arial" panose="020B0604020202020204" pitchFamily="34" charset="0"/>
                <a:cs typeface="Arial" panose="020B0604020202020204" pitchFamily="34" charset="0"/>
              </a:rPr>
              <a:t>cañón, de la botella, de la bahía </a:t>
            </a:r>
            <a:endParaRPr lang="es-ES" sz="2400" dirty="0" smtClean="0">
              <a:solidFill>
                <a:prstClr val="black"/>
              </a:solidFill>
              <a:latin typeface="Arial" panose="020B0604020202020204" pitchFamily="34" charset="0"/>
              <a:cs typeface="Arial" panose="020B0604020202020204" pitchFamily="34" charset="0"/>
            </a:endParaRPr>
          </a:p>
          <a:p>
            <a:pPr marL="0" indent="0" algn="just">
              <a:lnSpc>
                <a:spcPct val="150000"/>
              </a:lnSpc>
              <a:buNone/>
            </a:pPr>
            <a:r>
              <a:rPr lang="es-ES" sz="2400" dirty="0">
                <a:solidFill>
                  <a:prstClr val="black"/>
                </a:solidFill>
                <a:latin typeface="Arial" panose="020B0604020202020204" pitchFamily="34" charset="0"/>
                <a:cs typeface="Arial" panose="020B0604020202020204" pitchFamily="34" charset="0"/>
              </a:rPr>
              <a:t> </a:t>
            </a:r>
            <a:r>
              <a:rPr lang="es-ES" sz="2400" dirty="0" smtClean="0">
                <a:solidFill>
                  <a:prstClr val="black"/>
                </a:solidFill>
                <a:latin typeface="Arial" panose="020B0604020202020204" pitchFamily="34" charset="0"/>
                <a:cs typeface="Arial" panose="020B0604020202020204" pitchFamily="34" charset="0"/>
              </a:rPr>
              <a:t>  Ala                             del </a:t>
            </a:r>
            <a:r>
              <a:rPr lang="es-ES" sz="2400" dirty="0">
                <a:solidFill>
                  <a:prstClr val="black"/>
                </a:solidFill>
                <a:latin typeface="Arial" panose="020B0604020202020204" pitchFamily="34" charset="0"/>
                <a:cs typeface="Arial" panose="020B0604020202020204" pitchFamily="34" charset="0"/>
              </a:rPr>
              <a:t>ave, del edificio, del avión </a:t>
            </a:r>
            <a:endParaRPr lang="es-ES" sz="2400" dirty="0" smtClean="0">
              <a:solidFill>
                <a:prstClr val="black"/>
              </a:solidFill>
              <a:latin typeface="Arial" panose="020B0604020202020204" pitchFamily="34" charset="0"/>
              <a:cs typeface="Arial" panose="020B0604020202020204" pitchFamily="34" charset="0"/>
            </a:endParaRPr>
          </a:p>
          <a:p>
            <a:pPr marL="0" indent="0" algn="just">
              <a:lnSpc>
                <a:spcPct val="150000"/>
              </a:lnSpc>
              <a:buNone/>
            </a:pPr>
            <a:r>
              <a:rPr lang="es-ES" sz="2400" dirty="0" smtClean="0">
                <a:solidFill>
                  <a:prstClr val="black"/>
                </a:solidFill>
                <a:latin typeface="Arial" panose="020B0604020202020204" pitchFamily="34" charset="0"/>
                <a:cs typeface="Arial" panose="020B0604020202020204" pitchFamily="34" charset="0"/>
              </a:rPr>
              <a:t>  Corona                          del </a:t>
            </a:r>
            <a:r>
              <a:rPr lang="es-ES" sz="2400" dirty="0">
                <a:solidFill>
                  <a:prstClr val="black"/>
                </a:solidFill>
                <a:latin typeface="Arial" panose="020B0604020202020204" pitchFamily="34" charset="0"/>
                <a:cs typeface="Arial" panose="020B0604020202020204" pitchFamily="34" charset="0"/>
              </a:rPr>
              <a:t>rey,  del árbol, del </a:t>
            </a:r>
            <a:r>
              <a:rPr lang="es-ES" sz="2400" dirty="0" smtClean="0">
                <a:solidFill>
                  <a:prstClr val="black"/>
                </a:solidFill>
                <a:latin typeface="Arial" panose="020B0604020202020204" pitchFamily="34" charset="0"/>
                <a:cs typeface="Arial" panose="020B0604020202020204" pitchFamily="34" charset="0"/>
              </a:rPr>
              <a:t>diente</a:t>
            </a:r>
          </a:p>
          <a:p>
            <a:pPr marL="0" indent="0" algn="just">
              <a:lnSpc>
                <a:spcPct val="150000"/>
              </a:lnSpc>
              <a:buNone/>
            </a:pPr>
            <a:r>
              <a:rPr lang="es-ES" sz="2400" dirty="0" smtClean="0">
                <a:solidFill>
                  <a:prstClr val="black"/>
                </a:solidFill>
                <a:latin typeface="Arial" panose="020B0604020202020204" pitchFamily="34" charset="0"/>
                <a:cs typeface="Arial" panose="020B0604020202020204" pitchFamily="34" charset="0"/>
              </a:rPr>
              <a:t>  Hoja                        del </a:t>
            </a:r>
            <a:r>
              <a:rPr lang="es-ES" sz="2400" dirty="0">
                <a:solidFill>
                  <a:prstClr val="black"/>
                </a:solidFill>
                <a:latin typeface="Arial" panose="020B0604020202020204" pitchFamily="34" charset="0"/>
                <a:cs typeface="Arial" panose="020B0604020202020204" pitchFamily="34" charset="0"/>
              </a:rPr>
              <a:t>árbol, de la ventana, de </a:t>
            </a:r>
            <a:r>
              <a:rPr lang="es-ES" sz="2400" dirty="0" smtClean="0">
                <a:solidFill>
                  <a:prstClr val="black"/>
                </a:solidFill>
                <a:latin typeface="Arial" panose="020B0604020202020204" pitchFamily="34" charset="0"/>
                <a:cs typeface="Arial" panose="020B0604020202020204" pitchFamily="34" charset="0"/>
              </a:rPr>
              <a:t>papel</a:t>
            </a:r>
          </a:p>
          <a:p>
            <a:pPr marL="0" indent="0" algn="just">
              <a:lnSpc>
                <a:spcPct val="150000"/>
              </a:lnSpc>
              <a:buNone/>
            </a:pPr>
            <a:r>
              <a:rPr lang="es-ES" sz="2400" dirty="0" smtClean="0">
                <a:solidFill>
                  <a:prstClr val="black"/>
                </a:solidFill>
                <a:latin typeface="Arial" panose="020B0604020202020204" pitchFamily="34" charset="0"/>
                <a:cs typeface="Arial" panose="020B0604020202020204" pitchFamily="34" charset="0"/>
              </a:rPr>
              <a:t>Insistimos </a:t>
            </a:r>
            <a:r>
              <a:rPr lang="es-ES" sz="2400" dirty="0">
                <a:solidFill>
                  <a:prstClr val="black"/>
                </a:solidFill>
                <a:latin typeface="Arial" panose="020B0604020202020204" pitchFamily="34" charset="0"/>
                <a:cs typeface="Arial" panose="020B0604020202020204" pitchFamily="34" charset="0"/>
              </a:rPr>
              <a:t>en que es importante tener en cuenta que las palabras no aparecen aisladas, se agrupan formando unidades mayores como  el sintagma, la oración, el párrafo y   el texto, donde adquieren su verdadero sentido.</a:t>
            </a:r>
            <a:endParaRPr lang="es-ES" sz="4000" dirty="0"/>
          </a:p>
        </p:txBody>
      </p:sp>
      <p:cxnSp>
        <p:nvCxnSpPr>
          <p:cNvPr id="9" name="Conector recto de flecha 8"/>
          <p:cNvCxnSpPr/>
          <p:nvPr/>
        </p:nvCxnSpPr>
        <p:spPr>
          <a:xfrm flipV="1">
            <a:off x="1420837" y="1927274"/>
            <a:ext cx="1645920" cy="14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flipV="1">
            <a:off x="1277816" y="2642382"/>
            <a:ext cx="1645920" cy="14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V="1">
            <a:off x="1784252" y="3343422"/>
            <a:ext cx="1645920" cy="14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flipV="1">
            <a:off x="1427871" y="3945987"/>
            <a:ext cx="1645920" cy="14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7"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831932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04608"/>
            <a:ext cx="10515600" cy="3095527"/>
          </a:xfrm>
        </p:spPr>
        <p:txBody>
          <a:bodyPr>
            <a:normAutofit/>
          </a:bodyPr>
          <a:lstStyle/>
          <a:p>
            <a:pPr algn="ctr"/>
            <a:r>
              <a:rPr lang="es-ES" sz="3600" dirty="0">
                <a:solidFill>
                  <a:prstClr val="black"/>
                </a:solidFill>
                <a:latin typeface="Arial" panose="020B0604020202020204" pitchFamily="34" charset="0"/>
                <a:cs typeface="Arial" panose="020B0604020202020204" pitchFamily="34" charset="0"/>
              </a:rPr>
              <a:t>Elementos que marcan el discurso:</a:t>
            </a:r>
            <a:br>
              <a:rPr lang="es-ES" sz="3600" dirty="0">
                <a:solidFill>
                  <a:prstClr val="black"/>
                </a:solidFill>
                <a:latin typeface="Arial" panose="020B0604020202020204" pitchFamily="34" charset="0"/>
                <a:cs typeface="Arial" panose="020B0604020202020204" pitchFamily="34" charset="0"/>
              </a:rPr>
            </a:br>
            <a:r>
              <a:rPr lang="es-ES" sz="3600" dirty="0">
                <a:solidFill>
                  <a:prstClr val="black"/>
                </a:solidFill>
                <a:latin typeface="Arial" panose="020B0604020202020204" pitchFamily="34" charset="0"/>
                <a:cs typeface="Arial" panose="020B0604020202020204" pitchFamily="34" charset="0"/>
              </a:rPr>
              <a:t>recursos unificadores y marcadores discursivos</a:t>
            </a:r>
            <a:endParaRPr lang="es-ES" sz="5400" dirty="0"/>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488163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0016" y="1270655"/>
            <a:ext cx="6159072" cy="5294737"/>
          </a:xfrm>
        </p:spPr>
        <p:txBody>
          <a:bodyPr>
            <a:noAutofit/>
          </a:bodyPr>
          <a:lstStyle/>
          <a:p>
            <a:pPr marL="0" indent="0" algn="just">
              <a:lnSpc>
                <a:spcPct val="170000"/>
              </a:lnSpc>
              <a:buNone/>
            </a:pPr>
            <a:r>
              <a:rPr lang="es-ES" sz="1600" dirty="0" smtClean="0">
                <a:latin typeface="Arial" panose="020B0604020202020204" pitchFamily="34" charset="0"/>
                <a:cs typeface="Arial" panose="020B0604020202020204" pitchFamily="34" charset="0"/>
              </a:rPr>
              <a:t>a</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Los elementos retrospectivos o anafóricos</a:t>
            </a:r>
            <a:r>
              <a:rPr lang="es-ES" sz="1600" dirty="0">
                <a:latin typeface="Arial" panose="020B0604020202020204" pitchFamily="34" charset="0"/>
                <a:cs typeface="Arial" panose="020B0604020202020204" pitchFamily="34" charset="0"/>
              </a:rPr>
              <a:t>: Están constituidos por toda palabra o enunciado que necesite el contexto de uno anterior para adquirir su significado completo. Ellos unen dos o más enunciados y pueden ser de diferentes formas y categorías gramaticales. Siempre deben expresar relaciones verdaderas y lógicas entre las ideas. Entre algunas de sus formas se encuentran:  </a:t>
            </a:r>
          </a:p>
          <a:p>
            <a:pPr>
              <a:lnSpc>
                <a:spcPct val="170000"/>
              </a:lnSpc>
              <a:buFont typeface="Wingdings" panose="05000000000000000000" pitchFamily="2" charset="2"/>
              <a:buChar char="Ø"/>
            </a:pPr>
            <a:r>
              <a:rPr lang="es-ES" sz="1600" b="1" dirty="0" smtClean="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El sujeto común </a:t>
            </a:r>
            <a:r>
              <a:rPr lang="es-ES" sz="1600" dirty="0">
                <a:latin typeface="Arial" panose="020B0604020202020204" pitchFamily="34" charset="0"/>
                <a:cs typeface="Arial" panose="020B0604020202020204" pitchFamily="34" charset="0"/>
              </a:rPr>
              <a:t>a dos o más oraciones que solo aparece expreso en la primera. Por ejemplo: Las competencias de atletismo se desarrollan en dos grandes áreas: los eventos de pista y los de campo. Incluyen varios deportes de tiempos y marcas. </a:t>
            </a:r>
            <a:endParaRPr lang="es-ES" sz="1600" dirty="0" smtClean="0">
              <a:latin typeface="Arial" panose="020B0604020202020204" pitchFamily="34" charset="0"/>
              <a:cs typeface="Arial" panose="020B0604020202020204" pitchFamily="34" charset="0"/>
            </a:endParaRPr>
          </a:p>
        </p:txBody>
      </p:sp>
      <p:sp>
        <p:nvSpPr>
          <p:cNvPr id="4" name="Rectángulo 3"/>
          <p:cNvSpPr/>
          <p:nvPr/>
        </p:nvSpPr>
        <p:spPr>
          <a:xfrm>
            <a:off x="2937934" y="241716"/>
            <a:ext cx="4360489" cy="480131"/>
          </a:xfrm>
          <a:prstGeom prst="rect">
            <a:avLst/>
          </a:prstGeom>
        </p:spPr>
        <p:txBody>
          <a:bodyPr wrap="none">
            <a:spAutoFit/>
          </a:bodyPr>
          <a:lstStyle/>
          <a:p>
            <a:pPr lvl="0">
              <a:lnSpc>
                <a:spcPct val="90000"/>
              </a:lnSpc>
              <a:spcBef>
                <a:spcPts val="1000"/>
              </a:spcBef>
            </a:pPr>
            <a:r>
              <a:rPr lang="es-ES" sz="2800" b="1" dirty="0">
                <a:solidFill>
                  <a:prstClr val="black"/>
                </a:solidFill>
                <a:latin typeface="Arial" panose="020B0604020202020204" pitchFamily="34" charset="0"/>
                <a:cs typeface="Arial" panose="020B0604020202020204" pitchFamily="34" charset="0"/>
              </a:rPr>
              <a:t>Recursos </a:t>
            </a:r>
            <a:r>
              <a:rPr lang="es-ES" sz="2800" b="1" dirty="0" smtClean="0">
                <a:solidFill>
                  <a:prstClr val="black"/>
                </a:solidFill>
                <a:latin typeface="Arial" panose="020B0604020202020204" pitchFamily="34" charset="0"/>
                <a:cs typeface="Arial" panose="020B0604020202020204" pitchFamily="34" charset="0"/>
              </a:rPr>
              <a:t>unificadores  </a:t>
            </a:r>
            <a:endParaRPr lang="es-ES" sz="2800" b="1" dirty="0">
              <a:solidFill>
                <a:prstClr val="black"/>
              </a:solidFill>
              <a:latin typeface="Arial" panose="020B0604020202020204" pitchFamily="34"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Marcador de contenido 2"/>
          <p:cNvSpPr txBox="1">
            <a:spLocks/>
          </p:cNvSpPr>
          <p:nvPr/>
        </p:nvSpPr>
        <p:spPr>
          <a:xfrm>
            <a:off x="6748272" y="721847"/>
            <a:ext cx="5230368" cy="5353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buFont typeface="Wingdings" panose="05000000000000000000" pitchFamily="2" charset="2"/>
              <a:buChar char="Ø"/>
            </a:pPr>
            <a:r>
              <a:rPr lang="es-ES" sz="1600" b="1" dirty="0" smtClean="0">
                <a:solidFill>
                  <a:prstClr val="black"/>
                </a:solidFill>
                <a:latin typeface="Arial" panose="020B0604020202020204" pitchFamily="34" charset="0"/>
                <a:cs typeface="Arial" panose="020B0604020202020204" pitchFamily="34" charset="0"/>
              </a:rPr>
              <a:t>Todo pronombre que tenga su antecedente </a:t>
            </a:r>
            <a:r>
              <a:rPr lang="es-ES" sz="1600" dirty="0" smtClean="0">
                <a:solidFill>
                  <a:prstClr val="black"/>
                </a:solidFill>
                <a:latin typeface="Arial" panose="020B0604020202020204" pitchFamily="34" charset="0"/>
                <a:cs typeface="Arial" panose="020B0604020202020204" pitchFamily="34" charset="0"/>
              </a:rPr>
              <a:t>en un enunciado anterior. Por ejemplo: El fútbol es un juego colectivo que consiste en el enfrentamiento entre dos equipos los cuales persiguen la victoria mediante la mayor anotación en la portería. Obsérvese que el pronombre relativo (que) tiene su antecedente en el sustantivo juego, lo que hace volver la vista atrás en busca de la significación.</a:t>
            </a:r>
          </a:p>
          <a:p>
            <a:pPr algn="just">
              <a:lnSpc>
                <a:spcPct val="170000"/>
              </a:lnSpc>
              <a:buFont typeface="Wingdings" panose="05000000000000000000" pitchFamily="2" charset="2"/>
              <a:buChar char="Ø"/>
            </a:pPr>
            <a:r>
              <a:rPr lang="es-ES" sz="1600" b="1" dirty="0" smtClean="0">
                <a:solidFill>
                  <a:prstClr val="black"/>
                </a:solidFill>
                <a:latin typeface="Arial" panose="020B0604020202020204" pitchFamily="34" charset="0"/>
                <a:cs typeface="Arial" panose="020B0604020202020204" pitchFamily="34" charset="0"/>
              </a:rPr>
              <a:t>Las conjunciones que enlazan palabras u oraciones</a:t>
            </a:r>
            <a:r>
              <a:rPr lang="es-ES" sz="1600" dirty="0" smtClean="0">
                <a:solidFill>
                  <a:prstClr val="black"/>
                </a:solidFill>
                <a:latin typeface="Arial" panose="020B0604020202020204" pitchFamily="34" charset="0"/>
                <a:cs typeface="Arial" panose="020B0604020202020204" pitchFamily="34" charset="0"/>
              </a:rPr>
              <a:t>. Por ejemplo: Para competir internacionalmente en Judo no se exige ninguna cinta ni grado, sino solamente hacer el peso establecido. </a:t>
            </a:r>
          </a:p>
          <a:p>
            <a:pPr algn="just"/>
            <a:endParaRPr lang="es-ES" dirty="0"/>
          </a:p>
        </p:txBody>
      </p:sp>
    </p:spTree>
    <p:extLst>
      <p:ext uri="{BB962C8B-B14F-4D97-AF65-F5344CB8AC3E}">
        <p14:creationId xmlns:p14="http://schemas.microsoft.com/office/powerpoint/2010/main" val="2144911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549" y="1022358"/>
            <a:ext cx="4759100" cy="5616185"/>
          </a:xfrm>
        </p:spPr>
        <p:txBody>
          <a:bodyPr>
            <a:normAutofit/>
          </a:bodyPr>
          <a:lstStyle/>
          <a:p>
            <a:pPr marL="0" indent="0" algn="just">
              <a:lnSpc>
                <a:spcPct val="150000"/>
              </a:lnSpc>
              <a:buNone/>
            </a:pPr>
            <a:r>
              <a:rPr lang="es-ES" sz="1600" dirty="0">
                <a:latin typeface="Arial" panose="020B0604020202020204" pitchFamily="34" charset="0"/>
                <a:cs typeface="Arial" panose="020B0604020202020204" pitchFamily="34" charset="0"/>
              </a:rPr>
              <a:t>b</a:t>
            </a:r>
            <a:r>
              <a:rPr lang="es-ES" sz="1600" b="1" dirty="0">
                <a:latin typeface="Arial" panose="020B0604020202020204" pitchFamily="34" charset="0"/>
                <a:cs typeface="Arial" panose="020B0604020202020204" pitchFamily="34" charset="0"/>
              </a:rPr>
              <a:t>). Los elementos prospectivos o </a:t>
            </a:r>
            <a:r>
              <a:rPr lang="es-ES" sz="1600" b="1" dirty="0" err="1">
                <a:latin typeface="Arial" panose="020B0604020202020204" pitchFamily="34" charset="0"/>
                <a:cs typeface="Arial" panose="020B0604020202020204" pitchFamily="34" charset="0"/>
              </a:rPr>
              <a:t>catafóricos</a:t>
            </a:r>
            <a:r>
              <a:rPr lang="es-ES" sz="1600" b="1"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Ø"/>
            </a:pPr>
            <a:r>
              <a:rPr lang="es-ES" sz="1600" b="1" dirty="0">
                <a:latin typeface="Arial" panose="020B0604020202020204" pitchFamily="34" charset="0"/>
                <a:cs typeface="Arial" panose="020B0604020202020204" pitchFamily="34" charset="0"/>
              </a:rPr>
              <a:t>Expresión que anuncia o inicia un enunciado significativo </a:t>
            </a:r>
            <a:r>
              <a:rPr lang="es-ES" sz="1600" dirty="0">
                <a:latin typeface="Arial" panose="020B0604020202020204" pitchFamily="34" charset="0"/>
                <a:cs typeface="Arial" panose="020B0604020202020204" pitchFamily="34" charset="0"/>
              </a:rPr>
              <a:t>que tiene su completo desarrollo posteriormente. Son los indicadores que nos permiten la anticipación, el descubrimiento de las claves del texto basándonos en nuestra capacidad de pronosticar o predecir el contenido de una información a partir de otra; nos acercan lo más posible a la realidad de la información en la medida en que nuestra inteligencia y nuestros conocimientos interactúan con los contenidos del texto. Entre algunas de sus formas se encuentran: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Marcador de contenido 2"/>
          <p:cNvSpPr txBox="1">
            <a:spLocks/>
          </p:cNvSpPr>
          <p:nvPr/>
        </p:nvSpPr>
        <p:spPr>
          <a:xfrm>
            <a:off x="5669280" y="1996193"/>
            <a:ext cx="5385816" cy="3668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 </a:t>
            </a:r>
            <a:r>
              <a:rPr lang="es-ES" sz="1600" b="1" dirty="0" smtClean="0">
                <a:latin typeface="Arial" panose="020B0604020202020204" pitchFamily="34" charset="0"/>
                <a:cs typeface="Arial" panose="020B0604020202020204" pitchFamily="34" charset="0"/>
              </a:rPr>
              <a:t>La pregunta retórica</a:t>
            </a:r>
            <a:r>
              <a:rPr lang="es-ES" sz="1600" dirty="0" smtClean="0">
                <a:latin typeface="Arial" panose="020B0604020202020204" pitchFamily="34" charset="0"/>
                <a:cs typeface="Arial" panose="020B0604020202020204" pitchFamily="34" charset="0"/>
              </a:rPr>
              <a:t>: pregunta que se responde en el mismo texto y que llama la atención del lector sobre un aspecto clave para la comprensión. Por ejemplo: ¿Sabías que Carlos Manuel de Céspedes fue un gran ajedrecista? Al “Padre de la Patria” también se le conoció como “El padre del ajedrez” y fue el primero en publicar las leyes del ajedrez en el periódico El Redactor, de Santiago de Cuba.  </a:t>
            </a:r>
          </a:p>
        </p:txBody>
      </p:sp>
    </p:spTree>
    <p:extLst>
      <p:ext uri="{BB962C8B-B14F-4D97-AF65-F5344CB8AC3E}">
        <p14:creationId xmlns:p14="http://schemas.microsoft.com/office/powerpoint/2010/main" val="3422953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19182" y="921776"/>
            <a:ext cx="3883386" cy="5085831"/>
          </a:xfrm>
        </p:spPr>
        <p:txBody>
          <a:bodyPr>
            <a:normAutofit/>
          </a:bodyPr>
          <a:lstStyle/>
          <a:p>
            <a:pPr algn="just">
              <a:lnSpc>
                <a:spcPct val="150000"/>
              </a:lnSpc>
              <a:buFont typeface="Wingdings" panose="05000000000000000000" pitchFamily="2" charset="2"/>
              <a:buChar char="Ø"/>
            </a:pP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El empleo de </a:t>
            </a:r>
            <a:r>
              <a:rPr lang="es-ES" sz="1800" b="1" dirty="0">
                <a:latin typeface="Arial" panose="020B0604020202020204" pitchFamily="34" charset="0"/>
                <a:cs typeface="Arial" panose="020B0604020202020204" pitchFamily="34" charset="0"/>
              </a:rPr>
              <a:t>los dos puntos </a:t>
            </a:r>
            <a:r>
              <a:rPr lang="es-ES" sz="1800" dirty="0">
                <a:latin typeface="Arial" panose="020B0604020202020204" pitchFamily="34" charset="0"/>
                <a:cs typeface="Arial" panose="020B0604020202020204" pitchFamily="34" charset="0"/>
              </a:rPr>
              <a:t>antecediendo a una enumeración, a una conclusión, a un juicio contradictorio o a una cita textual</a:t>
            </a:r>
            <a:r>
              <a:rPr lang="es-ES" sz="1800" dirty="0" smtClean="0">
                <a:latin typeface="Arial" panose="020B0604020202020204" pitchFamily="34" charset="0"/>
                <a:cs typeface="Arial" panose="020B0604020202020204" pitchFamily="34" charset="0"/>
              </a:rPr>
              <a:t>.</a:t>
            </a:r>
          </a:p>
          <a:p>
            <a:pPr marL="0" indent="0" algn="just">
              <a:lnSpc>
                <a:spcPct val="150000"/>
              </a:lnSpc>
              <a:buNone/>
            </a:pP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Por ejemplo: En el Tenis de Campo se puede competir en los siguientes eventos: sencillos femenino y masculino; dobles femenino, masculino y mixtos y por equipos. </a:t>
            </a: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2" name="Rectángulo 1"/>
          <p:cNvSpPr/>
          <p:nvPr/>
        </p:nvSpPr>
        <p:spPr>
          <a:xfrm>
            <a:off x="432816" y="1989588"/>
            <a:ext cx="6096000" cy="3365024"/>
          </a:xfrm>
          <a:prstGeom prst="rect">
            <a:avLst/>
          </a:prstGeom>
        </p:spPr>
        <p:txBody>
          <a:bodyPr>
            <a:spAutoFit/>
          </a:bodyPr>
          <a:lstStyle/>
          <a:p>
            <a:pPr lvl="0" algn="just">
              <a:lnSpc>
                <a:spcPct val="150000"/>
              </a:lnSpc>
              <a:buFont typeface="Wingdings" panose="05000000000000000000" pitchFamily="2" charset="2"/>
              <a:buChar char="Ø"/>
            </a:pPr>
            <a:r>
              <a:rPr lang="es-ES" dirty="0">
                <a:solidFill>
                  <a:prstClr val="black"/>
                </a:solidFill>
                <a:latin typeface="Arial" panose="020B0604020202020204" pitchFamily="34" charset="0"/>
                <a:cs typeface="Arial" panose="020B0604020202020204" pitchFamily="34" charset="0"/>
              </a:rPr>
              <a:t> </a:t>
            </a:r>
            <a:r>
              <a:rPr lang="es-ES" b="1" dirty="0">
                <a:solidFill>
                  <a:prstClr val="black"/>
                </a:solidFill>
                <a:latin typeface="Arial" panose="020B0604020202020204" pitchFamily="34" charset="0"/>
                <a:cs typeface="Arial" panose="020B0604020202020204" pitchFamily="34" charset="0"/>
              </a:rPr>
              <a:t>La negación que se complementa con una afirmación</a:t>
            </a:r>
            <a:r>
              <a:rPr lang="es-ES" dirty="0">
                <a:solidFill>
                  <a:prstClr val="black"/>
                </a:solidFill>
                <a:latin typeface="Arial" panose="020B0604020202020204" pitchFamily="34" charset="0"/>
                <a:cs typeface="Arial" panose="020B0604020202020204" pitchFamily="34" charset="0"/>
              </a:rPr>
              <a:t>. esta se emplea generalmente en definiciones para hacer más atractivo el texto acerca de conceptos o ideas que el emisor pretende focalizar en su afán ostensivo. Por ejemplo: No es el ciclismo un deporte de los más jóvenes; su origen data de hace varios siglos, pero surge como una disciplina competitiva en la carrera de París – </a:t>
            </a:r>
            <a:r>
              <a:rPr lang="es-ES" dirty="0" err="1">
                <a:solidFill>
                  <a:prstClr val="black"/>
                </a:solidFill>
                <a:latin typeface="Arial" panose="020B0604020202020204" pitchFamily="34" charset="0"/>
                <a:cs typeface="Arial" panose="020B0604020202020204" pitchFamily="34" charset="0"/>
              </a:rPr>
              <a:t>Roven</a:t>
            </a:r>
            <a:r>
              <a:rPr lang="es-ES" dirty="0">
                <a:solidFill>
                  <a:prstClr val="black"/>
                </a:solidFill>
                <a:latin typeface="Arial" panose="020B0604020202020204" pitchFamily="34" charset="0"/>
                <a:cs typeface="Arial" panose="020B0604020202020204" pitchFamily="34" charset="0"/>
              </a:rPr>
              <a:t> en 1869. </a:t>
            </a:r>
            <a:endParaRPr lang="es-E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763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26003" y="1359099"/>
            <a:ext cx="5498357" cy="3785652"/>
          </a:xfrm>
          <a:prstGeom prst="rect">
            <a:avLst/>
          </a:prstGeom>
        </p:spPr>
        <p:txBody>
          <a:bodyPr wrap="square">
            <a:spAutoFit/>
          </a:bodyPr>
          <a:lstStyle/>
          <a:p>
            <a:pPr algn="just">
              <a:lnSpc>
                <a:spcPct val="150000"/>
              </a:lnSpc>
            </a:pPr>
            <a:r>
              <a:rPr lang="es-ES" sz="1600" dirty="0">
                <a:latin typeface="Arial" panose="020B0604020202020204" pitchFamily="34" charset="0"/>
                <a:cs typeface="Arial" panose="020B0604020202020204" pitchFamily="34" charset="0"/>
              </a:rPr>
              <a:t>d</a:t>
            </a:r>
            <a:r>
              <a:rPr lang="es-ES" sz="1600" b="1" dirty="0">
                <a:latin typeface="Arial" panose="020B0604020202020204" pitchFamily="34" charset="0"/>
                <a:cs typeface="Arial" panose="020B0604020202020204" pitchFamily="34" charset="0"/>
              </a:rPr>
              <a:t>). El ordenamiento descendente o suspensión:   </a:t>
            </a:r>
          </a:p>
          <a:p>
            <a:pPr algn="just">
              <a:lnSpc>
                <a:spcPct val="150000"/>
              </a:lnSpc>
            </a:pPr>
            <a:r>
              <a:rPr lang="es-ES" sz="1600" dirty="0">
                <a:latin typeface="Arial" panose="020B0604020202020204" pitchFamily="34" charset="0"/>
                <a:cs typeface="Arial" panose="020B0604020202020204" pitchFamily="34" charset="0"/>
              </a:rPr>
              <a:t>Es un recurso empleado por el emisor para atrapar la atención del lector y “llevarlo de la mano” por todas las huellas que va dejando en el texto, haciéndolo inferir a cada paso hasta llegar a la idea central.  </a:t>
            </a:r>
          </a:p>
          <a:p>
            <a:pPr algn="just">
              <a:lnSpc>
                <a:spcPct val="150000"/>
              </a:lnSpc>
            </a:pPr>
            <a:r>
              <a:rPr lang="es-ES" sz="1600" dirty="0">
                <a:latin typeface="Arial" panose="020B0604020202020204" pitchFamily="34" charset="0"/>
                <a:cs typeface="Arial" panose="020B0604020202020204" pitchFamily="34" charset="0"/>
              </a:rPr>
              <a:t>- Por ejemplo: En la actualidad solo se practica por el sexo masculino; se disputa entre dos equipos, cada uno de ellos cuenta con: cinco jugadores , cinco suplentes y un portero, dos defensas y dos delanteros. Se trata del hockey sobre patines. </a:t>
            </a: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Rectángulo 4"/>
          <p:cNvSpPr/>
          <p:nvPr/>
        </p:nvSpPr>
        <p:spPr>
          <a:xfrm>
            <a:off x="103398" y="1715146"/>
            <a:ext cx="6114522" cy="3785652"/>
          </a:xfrm>
          <a:prstGeom prst="rect">
            <a:avLst/>
          </a:prstGeom>
        </p:spPr>
        <p:txBody>
          <a:bodyPr wrap="square">
            <a:spAutoFit/>
          </a:bodyPr>
          <a:lstStyle/>
          <a:p>
            <a:pPr algn="just">
              <a:lnSpc>
                <a:spcPct val="150000"/>
              </a:lnSpc>
            </a:pPr>
            <a:r>
              <a:rPr lang="es-ES" sz="1600" dirty="0">
                <a:latin typeface="Arial" panose="020B0604020202020204" pitchFamily="34" charset="0"/>
                <a:cs typeface="Arial" panose="020B0604020202020204" pitchFamily="34" charset="0"/>
              </a:rPr>
              <a:t>c). </a:t>
            </a:r>
            <a:r>
              <a:rPr lang="es-ES" sz="1600" dirty="0" smtClean="0">
                <a:latin typeface="Arial" panose="020B0604020202020204" pitchFamily="34" charset="0"/>
                <a:cs typeface="Arial" panose="020B0604020202020204" pitchFamily="34" charset="0"/>
              </a:rPr>
              <a:t>El </a:t>
            </a:r>
            <a:r>
              <a:rPr lang="es-ES" sz="1600" b="1" dirty="0" smtClean="0">
                <a:latin typeface="Arial" panose="020B0604020202020204" pitchFamily="34" charset="0"/>
                <a:cs typeface="Arial" panose="020B0604020202020204" pitchFamily="34" charset="0"/>
              </a:rPr>
              <a:t>Eco</a:t>
            </a:r>
            <a:r>
              <a:rPr lang="es-ES" sz="1600" dirty="0" smtClean="0">
                <a:latin typeface="Arial" panose="020B0604020202020204" pitchFamily="34" charset="0"/>
                <a:cs typeface="Arial" panose="020B0604020202020204" pitchFamily="34" charset="0"/>
              </a:rPr>
              <a:t>. Puede </a:t>
            </a:r>
            <a:r>
              <a:rPr lang="es-ES" sz="1600" dirty="0">
                <a:latin typeface="Arial" panose="020B0604020202020204" pitchFamily="34" charset="0"/>
                <a:cs typeface="Arial" panose="020B0604020202020204" pitchFamily="34" charset="0"/>
              </a:rPr>
              <a:t>manifestarse de dos formas:  </a:t>
            </a:r>
          </a:p>
          <a:p>
            <a:pPr marL="342900" indent="-342900" algn="just">
              <a:lnSpc>
                <a:spcPct val="150000"/>
              </a:lnSpc>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Repetición </a:t>
            </a:r>
            <a:r>
              <a:rPr lang="es-ES" sz="1600" dirty="0">
                <a:latin typeface="Arial" panose="020B0604020202020204" pitchFamily="34" charset="0"/>
                <a:cs typeface="Arial" panose="020B0604020202020204" pitchFamily="34" charset="0"/>
              </a:rPr>
              <a:t>de una palabra clave, ya sea por la palabra misma o por un derivado, un sinónimo y hasta un antónimo. A este lo llamamos </a:t>
            </a:r>
            <a:r>
              <a:rPr lang="es-ES" sz="1600" b="1" dirty="0">
                <a:latin typeface="Arial" panose="020B0604020202020204" pitchFamily="34" charset="0"/>
                <a:cs typeface="Arial" panose="020B0604020202020204" pitchFamily="34" charset="0"/>
              </a:rPr>
              <a:t>Eco léxico</a:t>
            </a:r>
            <a:r>
              <a:rPr lang="es-ES" sz="1600" dirty="0">
                <a:latin typeface="Arial" panose="020B0604020202020204" pitchFamily="34" charset="0"/>
                <a:cs typeface="Arial" panose="020B0604020202020204" pitchFamily="34" charset="0"/>
              </a:rPr>
              <a:t>. Por ejemplo: Cada programa de Patinaje Artístico consta de tres jueces efectivos y un juez árbitro, encargados de evaluar la coreografía, la altura y velocidad de saltos y giros, la seguridad en los aterrizajes y la belleza de la </a:t>
            </a:r>
            <a:r>
              <a:rPr lang="es-ES" sz="1600" dirty="0" smtClean="0">
                <a:latin typeface="Arial" panose="020B0604020202020204" pitchFamily="34" charset="0"/>
                <a:cs typeface="Arial" panose="020B0604020202020204" pitchFamily="34" charset="0"/>
              </a:rPr>
              <a:t>ejecución.</a:t>
            </a:r>
          </a:p>
          <a:p>
            <a:pPr marL="342900" indent="-342900" algn="just">
              <a:lnSpc>
                <a:spcPct val="150000"/>
              </a:lnSpc>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Repetición </a:t>
            </a:r>
            <a:r>
              <a:rPr lang="es-ES" sz="1600" dirty="0">
                <a:latin typeface="Arial" panose="020B0604020202020204" pitchFamily="34" charset="0"/>
                <a:cs typeface="Arial" panose="020B0604020202020204" pitchFamily="34" charset="0"/>
              </a:rPr>
              <a:t>de una misma estructura a lo que llamamos </a:t>
            </a:r>
            <a:r>
              <a:rPr lang="es-ES" sz="1600" b="1" dirty="0">
                <a:latin typeface="Arial" panose="020B0604020202020204" pitchFamily="34" charset="0"/>
                <a:cs typeface="Arial" panose="020B0604020202020204" pitchFamily="34" charset="0"/>
              </a:rPr>
              <a:t>Eco sintáctico</a:t>
            </a:r>
            <a:r>
              <a:rPr lang="es-ES" sz="1600" dirty="0">
                <a:latin typeface="Arial" panose="020B0604020202020204" pitchFamily="34" charset="0"/>
                <a:cs typeface="Arial" panose="020B0604020202020204" pitchFamily="34" charset="0"/>
              </a:rPr>
              <a:t>. Véase en el ejemplo anterior las dos ultimas. </a:t>
            </a:r>
          </a:p>
        </p:txBody>
      </p:sp>
    </p:spTree>
    <p:extLst>
      <p:ext uri="{BB962C8B-B14F-4D97-AF65-F5344CB8AC3E}">
        <p14:creationId xmlns:p14="http://schemas.microsoft.com/office/powerpoint/2010/main" val="51013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3405" y="1328495"/>
            <a:ext cx="11227777" cy="3323987"/>
          </a:xfrm>
          <a:prstGeom prst="rect">
            <a:avLst/>
          </a:prstGeom>
        </p:spPr>
        <p:txBody>
          <a:bodyPr wrap="square">
            <a:spAutoFit/>
          </a:bodyPr>
          <a:lstStyle/>
          <a:p>
            <a:pPr marL="342900" lvl="0" indent="-342900">
              <a:lnSpc>
                <a:spcPct val="150000"/>
              </a:lnSpc>
              <a:buFont typeface="Wingdings" pitchFamily="2" charset="2"/>
              <a:buChar char="Ø"/>
              <a:defRPr/>
            </a:pPr>
            <a:r>
              <a:rPr lang="es-ES_tradnl" sz="2000" dirty="0" smtClean="0">
                <a:solidFill>
                  <a:prstClr val="black"/>
                </a:solidFill>
                <a:latin typeface="Arial" pitchFamily="34" charset="0"/>
                <a:cs typeface="Arial" pitchFamily="34" charset="0"/>
              </a:rPr>
              <a:t>¿</a:t>
            </a:r>
            <a:r>
              <a:rPr lang="es-ES_tradnl" sz="2000" dirty="0">
                <a:solidFill>
                  <a:prstClr val="black"/>
                </a:solidFill>
                <a:latin typeface="Arial" pitchFamily="34" charset="0"/>
                <a:cs typeface="Arial" pitchFamily="34" charset="0"/>
              </a:rPr>
              <a:t>Qué elementos conforman el proceso de la comunicación? ¿Cuáles son?</a:t>
            </a:r>
          </a:p>
          <a:p>
            <a:pPr marL="342900" lvl="0" indent="-342900">
              <a:lnSpc>
                <a:spcPct val="150000"/>
              </a:lnSpc>
              <a:buFont typeface="Wingdings" pitchFamily="2" charset="2"/>
              <a:buChar char="Ø"/>
              <a:defRPr/>
            </a:pPr>
            <a:r>
              <a:rPr lang="es-ES_tradnl" sz="2000" dirty="0">
                <a:solidFill>
                  <a:prstClr val="black"/>
                </a:solidFill>
                <a:latin typeface="Arial" pitchFamily="34" charset="0"/>
                <a:cs typeface="Arial" pitchFamily="34" charset="0"/>
              </a:rPr>
              <a:t>En este proceso qué otros elementos están presentes.</a:t>
            </a:r>
          </a:p>
          <a:p>
            <a:pPr marL="342900" lvl="0" indent="-342900">
              <a:lnSpc>
                <a:spcPct val="150000"/>
              </a:lnSpc>
              <a:buFont typeface="Wingdings" pitchFamily="2" charset="2"/>
              <a:buChar char="Ø"/>
              <a:defRPr/>
            </a:pPr>
            <a:r>
              <a:rPr lang="es-ES_tradnl" sz="2000" dirty="0">
                <a:solidFill>
                  <a:prstClr val="black"/>
                </a:solidFill>
                <a:latin typeface="Arial" pitchFamily="34" charset="0"/>
                <a:cs typeface="Arial" pitchFamily="34" charset="0"/>
              </a:rPr>
              <a:t>Si aplicamos el esquema de la comunicación al proceso de la lectura, cómo quedaría.</a:t>
            </a:r>
          </a:p>
          <a:p>
            <a:pPr marL="342900" lvl="0" indent="-342900">
              <a:lnSpc>
                <a:spcPct val="150000"/>
              </a:lnSpc>
              <a:buFont typeface="Wingdings" pitchFamily="2" charset="2"/>
              <a:buChar char="Ø"/>
              <a:defRPr/>
            </a:pPr>
            <a:endParaRPr lang="es-ES_tradnl" sz="2000" dirty="0">
              <a:solidFill>
                <a:prstClr val="black"/>
              </a:solidFill>
              <a:latin typeface="Arial" pitchFamily="34" charset="0"/>
              <a:cs typeface="Arial" pitchFamily="34" charset="0"/>
            </a:endParaRPr>
          </a:p>
          <a:p>
            <a:pPr lvl="0">
              <a:lnSpc>
                <a:spcPct val="150000"/>
              </a:lnSpc>
              <a:defRPr/>
            </a:pPr>
            <a:r>
              <a:rPr lang="es-ES_tradnl" sz="2000" dirty="0">
                <a:solidFill>
                  <a:prstClr val="black"/>
                </a:solidFill>
                <a:latin typeface="Arial" pitchFamily="34" charset="0"/>
                <a:cs typeface="Arial" pitchFamily="34" charset="0"/>
              </a:rPr>
              <a:t>      Emisor               Enunciado (Texto)                   Destinatario</a:t>
            </a:r>
          </a:p>
          <a:p>
            <a:pPr lvl="0">
              <a:lnSpc>
                <a:spcPct val="150000"/>
              </a:lnSpc>
              <a:defRPr/>
            </a:pPr>
            <a:r>
              <a:rPr lang="es-ES_tradnl" sz="2000" b="1" dirty="0">
                <a:solidFill>
                  <a:prstClr val="black"/>
                </a:solidFill>
                <a:latin typeface="Arial" pitchFamily="34" charset="0"/>
                <a:cs typeface="Arial" pitchFamily="34" charset="0"/>
              </a:rPr>
              <a:t>     (escritor)                  Código                              (lector)</a:t>
            </a:r>
          </a:p>
          <a:p>
            <a:pPr lvl="0">
              <a:lnSpc>
                <a:spcPct val="150000"/>
              </a:lnSpc>
              <a:defRPr/>
            </a:pPr>
            <a:r>
              <a:rPr lang="es-ES_tradnl" sz="2000" b="1" dirty="0">
                <a:solidFill>
                  <a:prstClr val="black"/>
                </a:solidFill>
                <a:latin typeface="Arial" pitchFamily="34" charset="0"/>
                <a:cs typeface="Arial" pitchFamily="34" charset="0"/>
              </a:rPr>
              <a:t>                          Canal -  Texto (Lengua Escrita)        </a:t>
            </a:r>
            <a:r>
              <a:rPr lang="es-ES_tradnl" sz="1600" b="1" dirty="0">
                <a:solidFill>
                  <a:prstClr val="black"/>
                </a:solidFill>
                <a:latin typeface="Arial" pitchFamily="34" charset="0"/>
                <a:cs typeface="Arial" pitchFamily="34" charset="0"/>
              </a:rPr>
              <a:t>LECTURA</a:t>
            </a:r>
          </a:p>
        </p:txBody>
      </p:sp>
      <p:sp>
        <p:nvSpPr>
          <p:cNvPr id="3" name="Rectángulo 2"/>
          <p:cNvSpPr/>
          <p:nvPr/>
        </p:nvSpPr>
        <p:spPr>
          <a:xfrm>
            <a:off x="2256692" y="5053290"/>
            <a:ext cx="6096000" cy="1200329"/>
          </a:xfrm>
          <a:prstGeom prst="rect">
            <a:avLst/>
          </a:prstGeom>
          <a:ln w="57150">
            <a:solidFill>
              <a:srgbClr val="137683"/>
            </a:solidFill>
          </a:ln>
        </p:spPr>
        <p:txBody>
          <a:bodyPr>
            <a:spAutoFit/>
          </a:bodyPr>
          <a:lstStyle/>
          <a:p>
            <a:pPr lvl="0" fontAlgn="base">
              <a:spcBef>
                <a:spcPct val="0"/>
              </a:spcBef>
              <a:spcAft>
                <a:spcPct val="0"/>
              </a:spcAft>
            </a:pPr>
            <a:r>
              <a:rPr lang="es-ES" altLang="es-ES" sz="2400" dirty="0">
                <a:solidFill>
                  <a:prstClr val="black"/>
                </a:solidFill>
                <a:latin typeface="Calibri"/>
              </a:rPr>
              <a:t>Información pragmática (universo del saber): Conocimiento (tema, lingüístico), cultura, ideología, experiencias, estados de ánimo.</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321812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6940" y="260832"/>
            <a:ext cx="5393788" cy="830629"/>
          </a:xfrm>
        </p:spPr>
        <p:txBody>
          <a:bodyPr/>
          <a:lstStyle/>
          <a:p>
            <a:r>
              <a:rPr lang="es-ES" sz="2600" b="1" dirty="0" smtClean="0">
                <a:solidFill>
                  <a:prstClr val="black"/>
                </a:solidFill>
                <a:latin typeface="Arial" panose="020B0604020202020204" pitchFamily="34" charset="0"/>
                <a:ea typeface="+mn-ea"/>
                <a:cs typeface="Arial" panose="020B0604020202020204" pitchFamily="34" charset="0"/>
              </a:rPr>
              <a:t>Marcadores</a:t>
            </a:r>
            <a:r>
              <a:rPr lang="es-ES" sz="2600" b="1" dirty="0">
                <a:solidFill>
                  <a:prstClr val="black"/>
                </a:solidFill>
                <a:latin typeface="Arial" panose="020B0604020202020204" pitchFamily="34" charset="0"/>
                <a:ea typeface="+mn-ea"/>
                <a:cs typeface="Arial" panose="020B0604020202020204" pitchFamily="34" charset="0"/>
              </a:rPr>
              <a:t> discursivos</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78543" y="1289931"/>
            <a:ext cx="5235291" cy="4836549"/>
          </a:xfrm>
        </p:spPr>
        <p:txBody>
          <a:bodyPr>
            <a:noAutofit/>
          </a:bodyPr>
          <a:lstStyle/>
          <a:p>
            <a:pPr marL="0" indent="0" algn="just">
              <a:lnSpc>
                <a:spcPct val="170000"/>
              </a:lnSpc>
              <a:buNone/>
            </a:pPr>
            <a:r>
              <a:rPr lang="es-ES" sz="1600" dirty="0" smtClean="0">
                <a:latin typeface="Arial" panose="020B0604020202020204" pitchFamily="34" charset="0"/>
                <a:cs typeface="Arial" panose="020B0604020202020204" pitchFamily="34" charset="0"/>
              </a:rPr>
              <a:t> Son </a:t>
            </a:r>
            <a:r>
              <a:rPr lang="es-ES" sz="1600" dirty="0">
                <a:latin typeface="Arial" panose="020B0604020202020204" pitchFamily="34" charset="0"/>
                <a:cs typeface="Arial" panose="020B0604020202020204" pitchFamily="34" charset="0"/>
              </a:rPr>
              <a:t>piezas lingüísticas que tienen como función marcar relaciones que exceden los límites de la sintaxis oracional y que, además, constituyen un conjunto bastante heterogéneo de </a:t>
            </a:r>
            <a:r>
              <a:rPr lang="es-ES" sz="1600" dirty="0" smtClean="0">
                <a:latin typeface="Arial" panose="020B0604020202020204" pitchFamily="34" charset="0"/>
                <a:cs typeface="Arial" panose="020B0604020202020204" pitchFamily="34" charset="0"/>
              </a:rPr>
              <a:t>elementos</a:t>
            </a:r>
            <a:r>
              <a:rPr lang="es-ES" sz="1600" dirty="0">
                <a:latin typeface="Arial" panose="020B0604020202020204" pitchFamily="34" charset="0"/>
                <a:cs typeface="Arial" panose="020B0604020202020204" pitchFamily="34" charset="0"/>
              </a:rPr>
              <a:t>.</a:t>
            </a:r>
            <a:r>
              <a:rPr lang="es-ES" sz="1600" dirty="0" smtClean="0">
                <a:latin typeface="Arial" panose="020B0604020202020204" pitchFamily="34" charset="0"/>
                <a:cs typeface="Arial" panose="020B0604020202020204" pitchFamily="34" charset="0"/>
              </a:rPr>
              <a:t> También </a:t>
            </a:r>
            <a:r>
              <a:rPr lang="es-ES" sz="1600" dirty="0">
                <a:latin typeface="Arial" panose="020B0604020202020204" pitchFamily="34" charset="0"/>
                <a:cs typeface="Arial" panose="020B0604020202020204" pitchFamily="34" charset="0"/>
              </a:rPr>
              <a:t>se les clasifica como: ordenadores del discurso, operadores pragmáticos, enlaces </a:t>
            </a:r>
            <a:r>
              <a:rPr lang="es-ES" sz="1600" dirty="0" err="1">
                <a:latin typeface="Arial" panose="020B0604020202020204" pitchFamily="34" charset="0"/>
                <a:cs typeface="Arial" panose="020B0604020202020204" pitchFamily="34" charset="0"/>
              </a:rPr>
              <a:t>extraoracionales</a:t>
            </a:r>
            <a:r>
              <a:rPr lang="es-ES" sz="1600" dirty="0">
                <a:latin typeface="Arial" panose="020B0604020202020204" pitchFamily="34" charset="0"/>
                <a:cs typeface="Arial" panose="020B0604020202020204" pitchFamily="34" charset="0"/>
              </a:rPr>
              <a:t>, conectores,  etc.  </a:t>
            </a:r>
          </a:p>
          <a:p>
            <a:pPr marL="0" indent="0" algn="just">
              <a:lnSpc>
                <a:spcPct val="170000"/>
              </a:lnSpc>
              <a:buNone/>
            </a:pPr>
            <a:r>
              <a:rPr lang="es-ES" sz="1600" dirty="0" smtClean="0">
                <a:latin typeface="Arial" panose="020B0604020202020204" pitchFamily="34" charset="0"/>
                <a:cs typeface="Arial" panose="020B0604020202020204" pitchFamily="34" charset="0"/>
              </a:rPr>
              <a:t>Ellos </a:t>
            </a:r>
            <a:r>
              <a:rPr lang="es-ES" sz="1600" dirty="0">
                <a:latin typeface="Arial" panose="020B0604020202020204" pitchFamily="34" charset="0"/>
                <a:cs typeface="Arial" panose="020B0604020202020204" pitchFamily="34" charset="0"/>
              </a:rPr>
              <a:t>expresan relaciones de significado entre las oraciones que nos permiten anticipar la información o dejar nuestras marcas ostensivas. </a:t>
            </a:r>
            <a:endParaRPr lang="es-ES" sz="1600" dirty="0" smtClean="0">
              <a:latin typeface="Arial" panose="020B0604020202020204" pitchFamily="34" charset="0"/>
              <a:cs typeface="Arial" panose="020B0604020202020204" pitchFamily="34" charset="0"/>
            </a:endParaRPr>
          </a:p>
          <a:p>
            <a:pPr marL="0" indent="0" algn="just">
              <a:lnSpc>
                <a:spcPct val="170000"/>
              </a:lnSpc>
              <a:buNone/>
            </a:pPr>
            <a:r>
              <a:rPr lang="es-ES" sz="1600" dirty="0" smtClean="0">
                <a:latin typeface="Arial" panose="020B0604020202020204" pitchFamily="34" charset="0"/>
                <a:cs typeface="Arial" panose="020B0604020202020204" pitchFamily="34" charset="0"/>
              </a:rPr>
              <a:t>Entre </a:t>
            </a:r>
            <a:r>
              <a:rPr lang="es-ES" sz="1600" dirty="0">
                <a:latin typeface="Arial" panose="020B0604020202020204" pitchFamily="34" charset="0"/>
                <a:cs typeface="Arial" panose="020B0604020202020204" pitchFamily="34" charset="0"/>
              </a:rPr>
              <a:t>estas relaciones pueden hallarse las siguientes: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Marcador de contenido 2"/>
          <p:cNvSpPr txBox="1">
            <a:spLocks/>
          </p:cNvSpPr>
          <p:nvPr/>
        </p:nvSpPr>
        <p:spPr>
          <a:xfrm>
            <a:off x="5721097" y="1015326"/>
            <a:ext cx="5205983" cy="5111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sz="1400" smtClean="0">
                <a:latin typeface="Arial" panose="020B0604020202020204" pitchFamily="34" charset="0"/>
                <a:cs typeface="Arial" panose="020B0604020202020204" pitchFamily="34" charset="0"/>
              </a:rPr>
              <a:t>a. Causa-efecto o razón-consecuencia (porque, ya que, etc.)</a:t>
            </a:r>
          </a:p>
          <a:p>
            <a:pPr algn="just">
              <a:lnSpc>
                <a:spcPct val="150000"/>
              </a:lnSpc>
            </a:pPr>
            <a:r>
              <a:rPr lang="es-ES" sz="1400" smtClean="0">
                <a:latin typeface="Arial" panose="020B0604020202020204" pitchFamily="34" charset="0"/>
                <a:cs typeface="Arial" panose="020B0604020202020204" pitchFamily="34" charset="0"/>
              </a:rPr>
              <a:t> b. Finalidad (para, con el propósito de )</a:t>
            </a:r>
          </a:p>
          <a:p>
            <a:pPr algn="just">
              <a:lnSpc>
                <a:spcPct val="150000"/>
              </a:lnSpc>
            </a:pPr>
            <a:r>
              <a:rPr lang="es-ES" sz="1400" smtClean="0">
                <a:latin typeface="Arial" panose="020B0604020202020204" pitchFamily="34" charset="0"/>
                <a:cs typeface="Arial" panose="020B0604020202020204" pitchFamily="34" charset="0"/>
              </a:rPr>
              <a:t> c. Ampliación (es decir, de la misma manera, paralelamente)</a:t>
            </a:r>
          </a:p>
          <a:p>
            <a:pPr algn="just">
              <a:lnSpc>
                <a:spcPct val="150000"/>
              </a:lnSpc>
            </a:pPr>
            <a:r>
              <a:rPr lang="es-ES" sz="1400" smtClean="0">
                <a:latin typeface="Arial" panose="020B0604020202020204" pitchFamily="34" charset="0"/>
                <a:cs typeface="Arial" panose="020B0604020202020204" pitchFamily="34" charset="0"/>
              </a:rPr>
              <a:t> d. Tiempo (antes, días atrás, etc)</a:t>
            </a:r>
          </a:p>
          <a:p>
            <a:pPr algn="just">
              <a:lnSpc>
                <a:spcPct val="150000"/>
              </a:lnSpc>
            </a:pPr>
            <a:r>
              <a:rPr lang="es-ES" sz="1400" smtClean="0">
                <a:latin typeface="Arial" panose="020B0604020202020204" pitchFamily="34" charset="0"/>
                <a:cs typeface="Arial" panose="020B0604020202020204" pitchFamily="34" charset="0"/>
              </a:rPr>
              <a:t> e. Espacio (aquí, allá, etc)</a:t>
            </a:r>
          </a:p>
          <a:p>
            <a:pPr algn="just">
              <a:lnSpc>
                <a:spcPct val="150000"/>
              </a:lnSpc>
            </a:pPr>
            <a:r>
              <a:rPr lang="es-ES" sz="1400" smtClean="0">
                <a:latin typeface="Arial" panose="020B0604020202020204" pitchFamily="34" charset="0"/>
                <a:cs typeface="Arial" panose="020B0604020202020204" pitchFamily="34" charset="0"/>
              </a:rPr>
              <a:t> f. Condición (si, siempre que, etc)</a:t>
            </a:r>
          </a:p>
          <a:p>
            <a:pPr algn="just">
              <a:lnSpc>
                <a:spcPct val="150000"/>
              </a:lnSpc>
            </a:pPr>
            <a:r>
              <a:rPr lang="es-ES" sz="1400" smtClean="0">
                <a:latin typeface="Arial" panose="020B0604020202020204" pitchFamily="34" charset="0"/>
                <a:cs typeface="Arial" panose="020B0604020202020204" pitchFamily="34" charset="0"/>
              </a:rPr>
              <a:t> g. Modo (así, de esta manera, etc) </a:t>
            </a:r>
          </a:p>
          <a:p>
            <a:pPr algn="just">
              <a:lnSpc>
                <a:spcPct val="150000"/>
              </a:lnSpc>
            </a:pPr>
            <a:r>
              <a:rPr lang="es-ES" sz="1400" smtClean="0">
                <a:latin typeface="Arial" panose="020B0604020202020204" pitchFamily="34" charset="0"/>
                <a:cs typeface="Arial" panose="020B0604020202020204" pitchFamily="34" charset="0"/>
              </a:rPr>
              <a:t>h. Contraste (a diferencia de, en oposición a, etc)</a:t>
            </a:r>
          </a:p>
          <a:p>
            <a:pPr algn="just">
              <a:lnSpc>
                <a:spcPct val="150000"/>
              </a:lnSpc>
            </a:pPr>
            <a:r>
              <a:rPr lang="es-ES" sz="1400" smtClean="0">
                <a:latin typeface="Arial" panose="020B0604020202020204" pitchFamily="34" charset="0"/>
                <a:cs typeface="Arial" panose="020B0604020202020204" pitchFamily="34" charset="0"/>
              </a:rPr>
              <a:t> i. Orden (en primer lugar, después, etc)</a:t>
            </a:r>
          </a:p>
          <a:p>
            <a:pPr algn="just">
              <a:lnSpc>
                <a:spcPct val="150000"/>
              </a:lnSpc>
            </a:pPr>
            <a:r>
              <a:rPr lang="es-ES" sz="1400" smtClean="0">
                <a:latin typeface="Arial" panose="020B0604020202020204" pitchFamily="34" charset="0"/>
                <a:cs typeface="Arial" panose="020B0604020202020204" pitchFamily="34" charset="0"/>
              </a:rPr>
              <a:t> j. Conclusión (finalmente, en fin, para, etc) </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11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4994" y="1364936"/>
            <a:ext cx="9788769" cy="553998"/>
          </a:xfrm>
          <a:prstGeom prst="rect">
            <a:avLst/>
          </a:prstGeom>
        </p:spPr>
        <p:txBody>
          <a:bodyPr wrap="square">
            <a:spAutoFit/>
          </a:bodyPr>
          <a:lstStyle/>
          <a:p>
            <a:pPr marL="342900" lvl="0" indent="-342900">
              <a:lnSpc>
                <a:spcPct val="150000"/>
              </a:lnSpc>
              <a:buFont typeface="Wingdings" pitchFamily="2" charset="2"/>
              <a:buChar char="Ø"/>
              <a:defRPr/>
            </a:pPr>
            <a:r>
              <a:rPr lang="es-ES_tradnl" sz="2000" dirty="0">
                <a:solidFill>
                  <a:prstClr val="black"/>
                </a:solidFill>
                <a:latin typeface="Arial" pitchFamily="34" charset="0"/>
                <a:cs typeface="Arial" pitchFamily="34" charset="0"/>
              </a:rPr>
              <a:t>¿Qué significa leer</a:t>
            </a:r>
            <a:r>
              <a:rPr lang="es-ES_tradnl" sz="2000" dirty="0" smtClean="0">
                <a:solidFill>
                  <a:prstClr val="black"/>
                </a:solidFill>
                <a:latin typeface="Arial" pitchFamily="34" charset="0"/>
                <a:cs typeface="Arial" pitchFamily="34" charset="0"/>
              </a:rPr>
              <a:t>? </a:t>
            </a:r>
            <a:r>
              <a:rPr lang="es-ES_tradnl" sz="2000" dirty="0" smtClean="0">
                <a:solidFill>
                  <a:prstClr val="black"/>
                </a:solidFill>
                <a:latin typeface="Arial" pitchFamily="34" charset="0"/>
                <a:cs typeface="Arial" pitchFamily="34" charset="0"/>
                <a:hlinkClick r:id="rId2" action="ppaction://hlinkpres?slideindex=1&amp;slidetitle="/>
              </a:rPr>
              <a:t>Presentar concepto emitido por Rosana Beatriz </a:t>
            </a:r>
            <a:r>
              <a:rPr lang="es-ES_tradnl" sz="2000" dirty="0" err="1" smtClean="0">
                <a:solidFill>
                  <a:prstClr val="black"/>
                </a:solidFill>
                <a:latin typeface="Arial" pitchFamily="34" charset="0"/>
                <a:cs typeface="Arial" pitchFamily="34" charset="0"/>
                <a:hlinkClick r:id="rId2" action="ppaction://hlinkpres?slideindex=1&amp;slidetitle="/>
              </a:rPr>
              <a:t>Fisichella</a:t>
            </a:r>
            <a:r>
              <a:rPr lang="es-ES_tradnl" sz="2000" dirty="0" smtClean="0">
                <a:solidFill>
                  <a:prstClr val="black"/>
                </a:solidFill>
                <a:latin typeface="Arial" pitchFamily="34" charset="0"/>
                <a:cs typeface="Arial" pitchFamily="34" charset="0"/>
                <a:hlinkClick r:id="rId2" action="ppaction://hlinkpres?slideindex=1&amp;slidetitle="/>
              </a:rPr>
              <a:t>. </a:t>
            </a:r>
            <a:endParaRPr lang="es-ES_tradnl" sz="2000" dirty="0">
              <a:solidFill>
                <a:prstClr val="black"/>
              </a:solidFill>
              <a:latin typeface="Arial" pitchFamily="34" charset="0"/>
              <a:cs typeface="Arial" pitchFamily="34" charset="0"/>
            </a:endParaRPr>
          </a:p>
        </p:txBody>
      </p:sp>
      <p:sp>
        <p:nvSpPr>
          <p:cNvPr id="3" name="CuadroTexto 2"/>
          <p:cNvSpPr txBox="1"/>
          <p:nvPr/>
        </p:nvSpPr>
        <p:spPr>
          <a:xfrm>
            <a:off x="1485838" y="3071204"/>
            <a:ext cx="8307082" cy="830997"/>
          </a:xfrm>
          <a:prstGeom prst="rect">
            <a:avLst/>
          </a:prstGeom>
          <a:noFill/>
        </p:spPr>
        <p:txBody>
          <a:bodyPr wrap="none" rtlCol="0">
            <a:spAutoFit/>
          </a:bodyPr>
          <a:lstStyle/>
          <a:p>
            <a:r>
              <a:rPr lang="es-ES" sz="2400" b="1" dirty="0" smtClean="0">
                <a:solidFill>
                  <a:srgbClr val="4BACC6">
                    <a:lumMod val="50000"/>
                  </a:srgbClr>
                </a:solidFill>
                <a:latin typeface="Segoe Script" panose="020B0504020000000003" pitchFamily="34" charset="0"/>
              </a:rPr>
              <a:t>"Leer es a la mente lo que el ejercicio al cuerpo".</a:t>
            </a:r>
          </a:p>
          <a:p>
            <a:r>
              <a:rPr lang="es-ES" sz="2400" b="1" dirty="0">
                <a:solidFill>
                  <a:srgbClr val="4BACC6">
                    <a:lumMod val="50000"/>
                  </a:srgbClr>
                </a:solidFill>
                <a:latin typeface="Segoe Script" panose="020B0504020000000003" pitchFamily="34" charset="0"/>
              </a:rPr>
              <a:t> </a:t>
            </a:r>
            <a:r>
              <a:rPr lang="es-ES" sz="2400" b="1" dirty="0" smtClean="0">
                <a:solidFill>
                  <a:srgbClr val="4BACC6">
                    <a:lumMod val="50000"/>
                  </a:srgbClr>
                </a:solidFill>
                <a:latin typeface="Segoe Script" panose="020B0504020000000003" pitchFamily="34" charset="0"/>
              </a:rPr>
              <a:t>                                             Richard </a:t>
            </a:r>
            <a:r>
              <a:rPr lang="es-ES" sz="2400" b="1" dirty="0" err="1" smtClean="0">
                <a:solidFill>
                  <a:srgbClr val="4BACC6">
                    <a:lumMod val="50000"/>
                  </a:srgbClr>
                </a:solidFill>
                <a:latin typeface="Segoe Script" panose="020B0504020000000003" pitchFamily="34" charset="0"/>
              </a:rPr>
              <a:t>Steele</a:t>
            </a:r>
            <a:endParaRPr lang="es-ES" sz="2400" b="1" dirty="0">
              <a:solidFill>
                <a:srgbClr val="4BACC6">
                  <a:lumMod val="50000"/>
                </a:srgbClr>
              </a:solidFill>
              <a:latin typeface="Segoe Script" panose="020B0504020000000003" pitchFamily="34" charset="0"/>
            </a:endParaRPr>
          </a:p>
        </p:txBody>
      </p:sp>
      <p:sp>
        <p:nvSpPr>
          <p:cNvPr id="4" name="CuadroTexto 3"/>
          <p:cNvSpPr txBox="1"/>
          <p:nvPr/>
        </p:nvSpPr>
        <p:spPr>
          <a:xfrm>
            <a:off x="933284" y="4825666"/>
            <a:ext cx="10561161" cy="1200329"/>
          </a:xfrm>
          <a:prstGeom prst="rect">
            <a:avLst/>
          </a:prstGeom>
          <a:noFill/>
        </p:spPr>
        <p:txBody>
          <a:bodyPr wrap="square" rtlCol="0">
            <a:spAutoFit/>
          </a:bodyPr>
          <a:lstStyle/>
          <a:p>
            <a:r>
              <a:rPr lang="es-ES" sz="2400" b="1" dirty="0" smtClean="0">
                <a:solidFill>
                  <a:schemeClr val="accent5">
                    <a:lumMod val="25000"/>
                  </a:schemeClr>
                </a:solidFill>
                <a:latin typeface="Segoe Script" panose="020B0504020000000003" pitchFamily="34" charset="0"/>
              </a:rPr>
              <a:t>"La mente es como la rueda de los carros, y como la palabra; se enciende con el ejercicio, y corre más ligera".</a:t>
            </a:r>
          </a:p>
          <a:p>
            <a:r>
              <a:rPr lang="es-ES" sz="2400" b="1" dirty="0" smtClean="0">
                <a:solidFill>
                  <a:schemeClr val="accent5">
                    <a:lumMod val="25000"/>
                  </a:schemeClr>
                </a:solidFill>
                <a:latin typeface="Segoe Script" panose="020B0504020000000003" pitchFamily="34" charset="0"/>
              </a:rPr>
              <a:t>                                                     José Martí</a:t>
            </a:r>
            <a:endParaRPr lang="es-ES" sz="2400" b="1" dirty="0">
              <a:solidFill>
                <a:schemeClr val="accent5">
                  <a:lumMod val="25000"/>
                </a:schemeClr>
              </a:solidFill>
              <a:latin typeface="Segoe Script" panose="020B0504020000000003" pitchFamily="34" charset="0"/>
            </a:endParaRPr>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9214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7401" y="878687"/>
            <a:ext cx="11386039" cy="34778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Isabel Solé en </a:t>
            </a:r>
            <a:r>
              <a:rPr kumimoji="0" lang="es-ES_tradnl" altLang="es-ES" sz="2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Estrategias de lectura</a:t>
            </a:r>
            <a:r>
              <a:rPr kumimoji="0" lang="es-ES_tradnl" altLang="es-E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apunta al respecto:</a:t>
            </a:r>
            <a:r>
              <a:rPr kumimoji="0" lang="es-ES_tradnl" alt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altLang="es-E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_tradnl" altLang="es-E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"Leer es un proceso de interacción entre el lector y el texto, proceso mediante el cual el primero intenta satisfacer </a:t>
            </a:r>
            <a:r>
              <a:rPr kumimoji="0" lang="es-ES_tradnl" altLang="es-E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los objetivos</a:t>
            </a:r>
            <a:r>
              <a:rPr kumimoji="0" lang="es-ES_tradnl" altLang="es-E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que guían su lectura...el significado del texto se construye por parte del lector. Esto no quiere decir que el texto en sí no tenga sentido o significado... Lo que intento explicar es que el significado que un escrito tiene para el lector no es una traducción o réplica del significado que el autor quiso imprimirle, sino una construcción que implica al texto, a los conocimientos previos del lector que lo aborda y a los objetivos con que se enfrenta a aquél.''</a:t>
            </a:r>
            <a:endParaRPr kumimoji="0" lang="es-MX" altLang="es-E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Marcador de contenido 3"/>
          <p:cNvPicPr>
            <a:picLocks noChangeAspect="1"/>
          </p:cNvPicPr>
          <p:nvPr/>
        </p:nvPicPr>
        <p:blipFill>
          <a:blip r:embed="rId2"/>
          <a:stretch>
            <a:fillRect/>
          </a:stretch>
        </p:blipFill>
        <p:spPr>
          <a:xfrm>
            <a:off x="1519602" y="4562856"/>
            <a:ext cx="10348664" cy="2170293"/>
          </a:xfrm>
          <a:prstGeom prst="rect">
            <a:avLst/>
          </a:prstGeom>
        </p:spPr>
      </p:pic>
      <p:pic>
        <p:nvPicPr>
          <p:cNvPr id="4"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939"/>
            <a:ext cx="1800200" cy="879469"/>
          </a:xfrm>
          <a:prstGeom prst="rect">
            <a:avLst/>
          </a:prstGeom>
          <a:ln>
            <a:noFill/>
          </a:ln>
          <a:effectLst>
            <a:softEdge rad="112500"/>
          </a:effectLst>
        </p:spPr>
      </p:pic>
    </p:spTree>
    <p:extLst>
      <p:ext uri="{BB962C8B-B14F-4D97-AF65-F5344CB8AC3E}">
        <p14:creationId xmlns:p14="http://schemas.microsoft.com/office/powerpoint/2010/main" val="2448700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775073" y="445156"/>
            <a:ext cx="6409592" cy="584775"/>
          </a:xfrm>
          <a:prstGeom prst="rect">
            <a:avLst/>
          </a:prstGeom>
          <a:noFill/>
          <a:ln w="76200">
            <a:solidFill>
              <a:srgbClr val="137683"/>
            </a:solidFill>
          </a:ln>
        </p:spPr>
        <p:txBody>
          <a:bodyPr wrap="square">
            <a:spAutoFit/>
          </a:bodyPr>
          <a:lstStyle/>
          <a:p>
            <a:pPr lvl="0" fontAlgn="base">
              <a:spcBef>
                <a:spcPct val="0"/>
              </a:spcBef>
              <a:spcAft>
                <a:spcPct val="0"/>
              </a:spcAft>
            </a:pPr>
            <a:r>
              <a:rPr lang="es-MX" altLang="es-ES" sz="3200" b="1" dirty="0">
                <a:solidFill>
                  <a:srgbClr val="000000"/>
                </a:solidFill>
                <a:latin typeface="Arial" panose="020B0604020202020204" pitchFamily="34" charset="0"/>
                <a:cs typeface="Arial" panose="020B0604020202020204" pitchFamily="34" charset="0"/>
              </a:rPr>
              <a:t>Intención o propósito del </a:t>
            </a:r>
            <a:r>
              <a:rPr lang="es-MX" altLang="es-ES" sz="3200" b="1" dirty="0" smtClean="0">
                <a:solidFill>
                  <a:srgbClr val="000000"/>
                </a:solidFill>
                <a:latin typeface="Arial" panose="020B0604020202020204" pitchFamily="34" charset="0"/>
                <a:cs typeface="Arial" panose="020B0604020202020204" pitchFamily="34" charset="0"/>
              </a:rPr>
              <a:t>lector</a:t>
            </a:r>
            <a:endParaRPr lang="es-MX" altLang="es-ES" sz="3200" b="1" dirty="0">
              <a:solidFill>
                <a:srgbClr val="000000"/>
              </a:solidFill>
              <a:latin typeface="Arial" panose="020B0604020202020204" pitchFamily="34" charset="0"/>
              <a:cs typeface="Arial" panose="020B0604020202020204" pitchFamily="34" charset="0"/>
            </a:endParaRPr>
          </a:p>
        </p:txBody>
      </p:sp>
      <p:sp>
        <p:nvSpPr>
          <p:cNvPr id="3" name="Rectángulo 2"/>
          <p:cNvSpPr/>
          <p:nvPr/>
        </p:nvSpPr>
        <p:spPr>
          <a:xfrm>
            <a:off x="203323" y="1464434"/>
            <a:ext cx="11553093" cy="3579441"/>
          </a:xfrm>
          <a:prstGeom prst="rect">
            <a:avLst/>
          </a:prstGeom>
          <a:ln w="57150">
            <a:solidFill>
              <a:srgbClr val="137683"/>
            </a:solidFill>
          </a:ln>
        </p:spPr>
        <p:txBody>
          <a:bodyPr wrap="square">
            <a:spAutoFit/>
          </a:bodyPr>
          <a:lstStyle/>
          <a:p>
            <a:pPr marL="228600" marR="0" lvl="0" indent="47625"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lvl="0" algn="just" fontAlgn="base">
              <a:spcBef>
                <a:spcPct val="0"/>
              </a:spcBef>
              <a:spcAft>
                <a:spcPct val="0"/>
              </a:spcAft>
            </a:pPr>
            <a:r>
              <a:rPr lang="es-ES_tradnl" altLang="es-ES" sz="2800" dirty="0">
                <a:solidFill>
                  <a:srgbClr val="000000"/>
                </a:solidFill>
                <a:latin typeface="Arial" panose="020B0604020202020204" pitchFamily="34" charset="0"/>
                <a:cs typeface="Arial" panose="020B0604020202020204" pitchFamily="34" charset="0"/>
              </a:rPr>
              <a:t>Nadie lee por leer. Leemos para satisfacer necesidades: comunicativas, informativas, estéticas, de estudio.  Esto motiva al lector a esforzarse por comprender un texto. </a:t>
            </a:r>
          </a:p>
          <a:p>
            <a:pPr lvl="0" algn="just" fontAlgn="base">
              <a:spcBef>
                <a:spcPct val="0"/>
              </a:spcBef>
              <a:spcAft>
                <a:spcPct val="0"/>
              </a:spcAft>
            </a:pPr>
            <a:endParaRPr lang="es-ES_tradnl" altLang="es-ES" sz="2800" dirty="0">
              <a:solidFill>
                <a:srgbClr val="000000"/>
              </a:solidFill>
              <a:latin typeface="Arial" panose="020B0604020202020204" pitchFamily="34" charset="0"/>
              <a:cs typeface="Arial" panose="020B0604020202020204" pitchFamily="34" charset="0"/>
            </a:endParaRPr>
          </a:p>
          <a:p>
            <a:pPr lvl="0" algn="just" fontAlgn="base">
              <a:spcBef>
                <a:spcPct val="0"/>
              </a:spcBef>
              <a:spcAft>
                <a:spcPct val="0"/>
              </a:spcAft>
            </a:pPr>
            <a:r>
              <a:rPr lang="es-ES_tradnl" altLang="es-ES" sz="2800" dirty="0">
                <a:solidFill>
                  <a:srgbClr val="000000"/>
                </a:solidFill>
                <a:latin typeface="Arial" panose="020B0604020202020204" pitchFamily="34" charset="0"/>
                <a:cs typeface="Arial" panose="020B0604020202020204" pitchFamily="34" charset="0"/>
              </a:rPr>
              <a:t>La intención del lector, cuando realiza la lectura, influye en su captación. Así, en el proceso lector realizamos tareas diferentes:</a:t>
            </a:r>
            <a:endParaRPr lang="es-MX" altLang="es-ES" sz="2800" dirty="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pPr>
            <a:endParaRPr lang="es-MX" altLang="es-ES" sz="2800" dirty="0">
              <a:solidFill>
                <a:srgbClr val="00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09" y="4779719"/>
            <a:ext cx="3253154" cy="1893644"/>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72109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75" y="1529862"/>
            <a:ext cx="2950840" cy="4044461"/>
          </a:xfrm>
          <a:prstGeom prst="rect">
            <a:avLst/>
          </a:prstGeom>
        </p:spPr>
      </p:pic>
      <p:sp>
        <p:nvSpPr>
          <p:cNvPr id="3" name="Rectángulo 2"/>
          <p:cNvSpPr/>
          <p:nvPr/>
        </p:nvSpPr>
        <p:spPr>
          <a:xfrm>
            <a:off x="4809392" y="0"/>
            <a:ext cx="7025055" cy="6740307"/>
          </a:xfrm>
          <a:prstGeom prst="rect">
            <a:avLst/>
          </a:prstGeom>
        </p:spPr>
        <p:txBody>
          <a:bodyPr wrap="square">
            <a:spAutoFit/>
          </a:bodyPr>
          <a:lstStyle/>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Encontrar una información específica</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Captar la idea general </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Conocer un texto determinado</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Por el  placer de disfrutar el texto</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Para establecer un juicio crítico</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Para revisar un texto</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Para seguir instrucciones</a:t>
            </a:r>
          </a:p>
          <a:p>
            <a:pPr lvl="0" fontAlgn="base">
              <a:lnSpc>
                <a:spcPct val="150000"/>
              </a:lnSpc>
              <a:spcBef>
                <a:spcPct val="0"/>
              </a:spcBef>
              <a:spcAft>
                <a:spcPct val="0"/>
              </a:spcAft>
              <a:buFont typeface="Wingdings" panose="05000000000000000000" pitchFamily="2" charset="2"/>
              <a:buChar char="Ø"/>
            </a:pPr>
            <a:r>
              <a:rPr lang="es-ES_tradnl" altLang="es-ES" sz="2400" dirty="0">
                <a:solidFill>
                  <a:srgbClr val="000000"/>
                </a:solidFill>
                <a:latin typeface="Arial" panose="020B0604020202020204" pitchFamily="34" charset="0"/>
                <a:cs typeface="Arial" panose="020B0604020202020204" pitchFamily="34" charset="0"/>
              </a:rPr>
              <a:t>Para aprender </a:t>
            </a:r>
          </a:p>
          <a:p>
            <a:pPr lvl="0" fontAlgn="base">
              <a:lnSpc>
                <a:spcPct val="150000"/>
              </a:lnSpc>
              <a:spcBef>
                <a:spcPct val="0"/>
              </a:spcBef>
              <a:spcAft>
                <a:spcPct val="0"/>
              </a:spcAft>
              <a:buFont typeface="Wingdings" panose="05000000000000000000" pitchFamily="2" charset="2"/>
              <a:buChar char="Ø"/>
            </a:pPr>
            <a:r>
              <a:rPr lang="es-ES" altLang="es-ES" sz="2400" dirty="0">
                <a:solidFill>
                  <a:srgbClr val="000000"/>
                </a:solidFill>
                <a:latin typeface="Arial" panose="020B0604020202020204" pitchFamily="34" charset="0"/>
                <a:cs typeface="Arial" panose="020B0604020202020204" pitchFamily="34" charset="0"/>
              </a:rPr>
              <a:t>Para comunicar un texto a un auditorio </a:t>
            </a:r>
          </a:p>
          <a:p>
            <a:pPr lvl="0" fontAlgn="base">
              <a:lnSpc>
                <a:spcPct val="150000"/>
              </a:lnSpc>
              <a:spcBef>
                <a:spcPct val="0"/>
              </a:spcBef>
              <a:spcAft>
                <a:spcPct val="0"/>
              </a:spcAft>
              <a:buFont typeface="Wingdings" panose="05000000000000000000" pitchFamily="2" charset="2"/>
              <a:buChar char="Ø"/>
            </a:pPr>
            <a:r>
              <a:rPr lang="es-ES" altLang="es-ES" sz="2400" dirty="0">
                <a:solidFill>
                  <a:srgbClr val="000000"/>
                </a:solidFill>
                <a:latin typeface="Arial" panose="020B0604020202020204" pitchFamily="34" charset="0"/>
                <a:cs typeface="Arial" panose="020B0604020202020204" pitchFamily="34" charset="0"/>
              </a:rPr>
              <a:t>Para practicar la lectura en voz alta, tras la lectura individual y silenciosa </a:t>
            </a:r>
          </a:p>
          <a:p>
            <a:pPr lvl="0" fontAlgn="base">
              <a:lnSpc>
                <a:spcPct val="150000"/>
              </a:lnSpc>
              <a:spcBef>
                <a:spcPct val="0"/>
              </a:spcBef>
              <a:spcAft>
                <a:spcPct val="0"/>
              </a:spcAft>
              <a:buFont typeface="Wingdings" panose="05000000000000000000" pitchFamily="2" charset="2"/>
              <a:buChar char="Ø"/>
            </a:pPr>
            <a:r>
              <a:rPr lang="es-ES" altLang="es-ES" sz="2400" dirty="0">
                <a:solidFill>
                  <a:srgbClr val="000000"/>
                </a:solidFill>
                <a:latin typeface="Arial" panose="020B0604020202020204" pitchFamily="34" charset="0"/>
                <a:cs typeface="Arial" panose="020B0604020202020204" pitchFamily="34" charset="0"/>
              </a:rPr>
              <a:t>Para realizar un análisis del texto</a:t>
            </a:r>
            <a:endParaRPr lang="es-ES_tradnl" altLang="es-ES" sz="2400" dirty="0">
              <a:solidFill>
                <a:srgbClr val="000000"/>
              </a:solidFill>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501730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4693</Words>
  <Application>Microsoft Office PowerPoint</Application>
  <PresentationFormat>Panorámica</PresentationFormat>
  <Paragraphs>425</Paragraphs>
  <Slides>50</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50</vt:i4>
      </vt:variant>
    </vt:vector>
  </HeadingPairs>
  <TitlesOfParts>
    <vt:vector size="61" baseType="lpstr">
      <vt:lpstr>Yu Gothic UI Semibold</vt:lpstr>
      <vt:lpstr>Arial</vt:lpstr>
      <vt:lpstr>Calibri</vt:lpstr>
      <vt:lpstr>Calibri Light</vt:lpstr>
      <vt:lpstr>Segoe Script</vt:lpstr>
      <vt:lpstr>Times New Roman</vt:lpstr>
      <vt:lpstr>Verdana</vt:lpstr>
      <vt:lpstr>Wingdings</vt:lpstr>
      <vt:lpstr>Tema de Office</vt:lpstr>
      <vt:lpstr>1_Tema de Office</vt:lpstr>
      <vt:lpstr>Diseño predeterminado</vt:lpstr>
      <vt:lpstr>Tarea docente evaluativa del tema # 2</vt:lpstr>
      <vt:lpstr>Comprensión y construcción del texto científico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Factores que influyen en las dificultades de comprensión lectora</vt:lpstr>
      <vt:lpstr>Presentación de PowerPoint</vt:lpstr>
      <vt:lpstr>Presentación de PowerPoint</vt:lpstr>
      <vt:lpstr>Presentación de PowerPoint</vt:lpstr>
      <vt:lpstr>Estrategias de comprensión</vt:lpstr>
      <vt:lpstr>Presentación de PowerPoint</vt:lpstr>
      <vt:lpstr>Presentación de PowerPoint</vt:lpstr>
      <vt:lpstr>Presentación de PowerPoint</vt:lpstr>
      <vt:lpstr>Estrategias de lectura</vt:lpstr>
      <vt:lpstr>Estrategias de lectura</vt:lpstr>
      <vt:lpstr>Presentación de PowerPoint</vt:lpstr>
      <vt:lpstr>Durante la Lectura</vt:lpstr>
      <vt:lpstr>Después de la lectura</vt:lpstr>
      <vt:lpstr>Otras Estrategias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que marcan el discurso: recursos unificadores y marcadores discursivos</vt:lpstr>
      <vt:lpstr>Presentación de PowerPoint</vt:lpstr>
      <vt:lpstr>Presentación de PowerPoint</vt:lpstr>
      <vt:lpstr>Presentación de PowerPoint</vt:lpstr>
      <vt:lpstr>Presentación de PowerPoint</vt:lpstr>
      <vt:lpstr>Marcadores discursivos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Laura</dc:creator>
  <cp:lastModifiedBy>Ana Laura</cp:lastModifiedBy>
  <cp:revision>153</cp:revision>
  <dcterms:created xsi:type="dcterms:W3CDTF">2018-02-15T20:52:44Z</dcterms:created>
  <dcterms:modified xsi:type="dcterms:W3CDTF">2021-05-13T00:17:01Z</dcterms:modified>
</cp:coreProperties>
</file>