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Lst>
  <p:sldIdLst>
    <p:sldId id="259" r:id="rId4"/>
    <p:sldId id="261" r:id="rId5"/>
    <p:sldId id="271" r:id="rId6"/>
    <p:sldId id="264" r:id="rId7"/>
    <p:sldId id="272" r:id="rId8"/>
    <p:sldId id="274" r:id="rId9"/>
    <p:sldId id="263" r:id="rId10"/>
    <p:sldId id="312" r:id="rId11"/>
    <p:sldId id="314" r:id="rId12"/>
    <p:sldId id="318" r:id="rId13"/>
    <p:sldId id="319" r:id="rId14"/>
    <p:sldId id="310" r:id="rId15"/>
    <p:sldId id="269" r:id="rId16"/>
    <p:sldId id="325" r:id="rId17"/>
    <p:sldId id="308" r:id="rId18"/>
    <p:sldId id="302" r:id="rId19"/>
    <p:sldId id="276" r:id="rId20"/>
    <p:sldId id="278" r:id="rId21"/>
    <p:sldId id="279" r:id="rId22"/>
    <p:sldId id="289" r:id="rId23"/>
    <p:sldId id="291" r:id="rId24"/>
    <p:sldId id="292" r:id="rId25"/>
    <p:sldId id="293" r:id="rId26"/>
    <p:sldId id="296" r:id="rId27"/>
    <p:sldId id="298" r:id="rId28"/>
    <p:sldId id="300" r:id="rId29"/>
    <p:sldId id="301" r:id="rId30"/>
    <p:sldId id="324"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9" r:id="rId50"/>
    <p:sldId id="350" r:id="rId51"/>
    <p:sldId id="352" r:id="rId52"/>
    <p:sldId id="354"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93D5C8-B793-4126-B694-B0EB8880CE34}"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8EE4CC-37AD-43C3-822B-5F3DF000F83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0393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C83F4B-C171-4D9B-9AB6-0B3AD91050A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1A358-810A-427C-B6A3-A1A23464E19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4532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E9C95-6715-455E-A7C1-4C11CF4CB7E0}"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FC202-CBE2-4E75-962F-1FEB22564C8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7548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344E578-B560-44C2-AC53-3B87B779F961}"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891E39-A1B2-4063-A4DD-332C5A0F65C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05084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8DCDC89-8F84-455E-A6E8-A7F184BF7D3B}"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643326-7A3A-4215-A678-C69E9280712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95927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30D4725-C421-4DEE-A15E-5EBCACC7A876}"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475CCE8-2FA5-4C1E-9B56-586D14E374E6}"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1168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0593697-25DF-4A6B-9534-DE79DAD4B5F9}"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62DF73-2B4B-4F48-844B-24FB4A65F6ED}"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80841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87FF84A-526B-4EE2-8188-D63F60F42730}"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24F97A-D965-461B-A484-E51421D73E5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71011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AE513B5-C5CC-4DAD-B1F0-69C137564A39}"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D7644F0-D1F0-44A9-838C-E4ADEE5FEE4E}"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0454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8AA6188-A1CC-4D6E-9232-F97C680F697A}"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36524C-ED1C-4331-A815-C32867218156}"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73133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6BD3742-AAA5-445B-9FB3-71FF1AC16BBE}"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B77DE2-1453-4069-824E-42BD093B9097}"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236615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DB8B92-16A1-491D-BD11-3832FC9AE80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2A4FD-6058-41E5-B236-1FA7B50CC70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84675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95EEA12-8CF4-4B38-94AB-966B3FD7845E}"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93099A-C55D-4165-A401-E519F6DEF470}"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423122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5D73F8E-4EBE-4B7E-B3FD-6E82B40849D4}"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9609FFB-1ADB-48CE-9FBC-BA9660AD44F4}"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258331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1A682EF-355F-4D56-BCD2-1C551588E231}"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18731D-AD95-4823-943B-044024D029E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3416060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37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38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172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2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76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489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36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C04D-6341-4816-8573-D592E1675DC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88560-715D-45AE-8C41-E68D51B08B3E}"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17921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275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34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664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6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2B3FE1-74CF-4C16-8BBD-F029C63F212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F6F458-8339-4BB3-B21B-7F8244411AC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7009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ED1CF-6A12-4D66-8E46-66B26233925C}"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07B284-D2AD-48D1-A11E-2DEA3B450915}"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8934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DF936C-A875-4EBD-B327-E31592638C1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5F5B12-25EA-49C5-82A5-647DCAC0C35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289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06FD58-CA42-4532-B57A-FDE0DF9F871E}"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30D2E-386A-49B7-99AD-B7038DC2BD90}"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0918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A3E9DC-7C14-4AAE-B387-5B9B6A998761}"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8F2C35-AAEC-41F7-A24A-26A47590806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145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5EF982-8849-4D45-9F51-3E5FAC0DD3D5}"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7F532-3118-4C93-A18F-6D0BA2B9386F}"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6270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167A2-38D8-4515-9315-E79DB0ECC9B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879B03-5E52-407C-BB4B-DF6BC142432A}"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384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93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fld id="{3F179ACD-8572-4D6A-99A1-1DDE8B9951DD}" type="datetimeFigureOut">
              <a:rPr lang="es-ES" smtClean="0">
                <a:solidFill>
                  <a:srgbClr val="000000"/>
                </a:solidFill>
              </a:rPr>
              <a:pPr fontAlgn="base">
                <a:spcBef>
                  <a:spcPct val="0"/>
                </a:spcBef>
                <a:spcAft>
                  <a:spcPct val="0"/>
                </a:spcAft>
                <a:defRPr/>
              </a:pPr>
              <a:t>13/05/2021</a:t>
            </a:fld>
            <a:endParaRPr lang="es-ES">
              <a:solidFill>
                <a:srgbClr val="000000"/>
              </a:solidFill>
            </a:endParaRPr>
          </a:p>
        </p:txBody>
      </p:sp>
      <p:sp>
        <p:nvSpPr>
          <p:cNvPr id="593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s-ES">
              <a:solidFill>
                <a:srgbClr val="000000"/>
              </a:solidFill>
            </a:endParaRPr>
          </a:p>
        </p:txBody>
      </p:sp>
      <p:sp>
        <p:nvSpPr>
          <p:cNvPr id="593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71DE2262-A9DF-4717-9A9A-BA4AEEFB4EC5}" type="slidenum">
              <a:rPr lang="es-ES" smtClean="0">
                <a:solidFill>
                  <a:srgbClr val="000000"/>
                </a:solidFill>
                <a:cs typeface="Arial" panose="020B0604020202020204" pitchFamily="34" charset="0"/>
              </a:rPr>
              <a:pPr fontAlgn="base">
                <a:spcBef>
                  <a:spcPct val="0"/>
                </a:spcBef>
                <a:spcAft>
                  <a:spcPct val="0"/>
                </a:spcAft>
                <a:defRPr/>
              </a:pPr>
              <a:t>‹Nº›</a:t>
            </a:fld>
            <a:endParaRPr lang="es-ES">
              <a:solidFill>
                <a:srgbClr val="000000"/>
              </a:solidFill>
              <a:cs typeface="Arial" panose="020B0604020202020204" pitchFamily="34" charset="0"/>
            </a:endParaRPr>
          </a:p>
        </p:txBody>
      </p:sp>
    </p:spTree>
    <p:extLst>
      <p:ext uri="{BB962C8B-B14F-4D97-AF65-F5344CB8AC3E}">
        <p14:creationId xmlns:p14="http://schemas.microsoft.com/office/powerpoint/2010/main" val="1491176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872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tugimnasiacerebral.com/mapas-conceptuales-y-mentales/que-es-un-mapa-conceptual"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7.gif"/><Relationship Id="rId11" Type="http://schemas.openxmlformats.org/officeDocument/2006/relationships/oleObject" Target="../embeddings/oleObject1.bin"/><Relationship Id="rId5" Type="http://schemas.openxmlformats.org/officeDocument/2006/relationships/image" Target="../media/image36.png"/><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hyperlink" Target="https://es.wikipedia.org/wiki/Diagrama" TargetMode="External"/><Relationship Id="rId4" Type="http://schemas.openxmlformats.org/officeDocument/2006/relationships/hyperlink" Target="https://es.wikipedia.org/wiki/Llave_(puntuaci%C3%B3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722012" y="1549488"/>
            <a:ext cx="7799388" cy="633413"/>
          </a:xfrm>
          <a:ln w="76200">
            <a:solidFill>
              <a:srgbClr val="137683"/>
            </a:solidFill>
          </a:ln>
        </p:spPr>
        <p:txBody>
          <a:bodyPr/>
          <a:lstStyle/>
          <a:p>
            <a:pPr eaLnBrk="1" hangingPunct="1">
              <a:defRPr/>
            </a:pPr>
            <a:r>
              <a:rPr lang="es-ES" altLang="es-ES" sz="2800" dirty="0"/>
              <a:t>Comprensión y construcción </a:t>
            </a:r>
            <a:r>
              <a:rPr lang="es-ES" altLang="es-ES" sz="2800" dirty="0" smtClean="0"/>
              <a:t>del texto científico</a:t>
            </a:r>
            <a:endParaRPr lang="es-ES" altLang="es-ES" sz="2800" dirty="0"/>
          </a:p>
        </p:txBody>
      </p:sp>
      <p:sp>
        <p:nvSpPr>
          <p:cNvPr id="3" name="2 Marcador de contenido"/>
          <p:cNvSpPr>
            <a:spLocks noGrp="1"/>
          </p:cNvSpPr>
          <p:nvPr>
            <p:ph idx="1"/>
          </p:nvPr>
        </p:nvSpPr>
        <p:spPr>
          <a:xfrm>
            <a:off x="339383" y="2375616"/>
            <a:ext cx="11612880" cy="3677711"/>
          </a:xfrm>
        </p:spPr>
        <p:txBody>
          <a:bodyPr rtlCol="0">
            <a:noAutofit/>
          </a:bodyPr>
          <a:lstStyle/>
          <a:p>
            <a:pPr marL="0" indent="0" algn="just" eaLnBrk="1" fontAlgn="auto" hangingPunct="1">
              <a:lnSpc>
                <a:spcPct val="107000"/>
              </a:lnSpc>
              <a:spcBef>
                <a:spcPts val="0"/>
              </a:spcBef>
              <a:spcAft>
                <a:spcPts val="1000"/>
              </a:spcAft>
              <a:buNone/>
            </a:pPr>
            <a:r>
              <a:rPr lang="es-ES" sz="2400" dirty="0" smtClean="0">
                <a:latin typeface="Arial" panose="020B0604020202020204" pitchFamily="34" charset="0"/>
                <a:cs typeface="Arial" panose="020B0604020202020204" pitchFamily="34" charset="0"/>
              </a:rPr>
              <a:t>Tema 2 El proceso de comprensión de textos. </a:t>
            </a:r>
          </a:p>
          <a:p>
            <a:pPr marL="0" indent="0" algn="just" eaLnBrk="1" fontAlgn="auto" hangingPunct="1">
              <a:lnSpc>
                <a:spcPct val="107000"/>
              </a:lnSpc>
              <a:spcBef>
                <a:spcPts val="0"/>
              </a:spcBef>
              <a:spcAft>
                <a:spcPts val="1000"/>
              </a:spcAft>
              <a:buNone/>
            </a:pP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Asunto: </a:t>
            </a:r>
            <a:r>
              <a:rPr lang="es-MX" sz="2400" dirty="0">
                <a:latin typeface="Arial" panose="020B0604020202020204" pitchFamily="34" charset="0"/>
                <a:ea typeface="Times New Roman" panose="02020603050405020304" pitchFamily="18" charset="0"/>
                <a:cs typeface="Arial" panose="020B0604020202020204" pitchFamily="34" charset="0"/>
              </a:rPr>
              <a:t>El resumen y su técnica.</a:t>
            </a:r>
            <a:r>
              <a:rPr lang="es-ES_tradnl"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_tradnl"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Diferentes </a:t>
            </a:r>
            <a:r>
              <a:rPr lang="es-ES_tradnl"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tipos de </a:t>
            </a:r>
            <a:r>
              <a:rPr lang="es-ES_tradnl"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resúmenes. </a:t>
            </a:r>
            <a:r>
              <a:rPr lang="es-MX" sz="2400" dirty="0" smtClean="0">
                <a:latin typeface="Arial" panose="020B0604020202020204" pitchFamily="34" charset="0"/>
                <a:ea typeface="Times New Roman" panose="02020603050405020304" pitchFamily="18" charset="0"/>
                <a:cs typeface="Arial" panose="020B0604020202020204" pitchFamily="34" charset="0"/>
              </a:rPr>
              <a:t>El mapa conceptual.</a:t>
            </a:r>
          </a:p>
          <a:p>
            <a:pPr marL="0" lvl="0" indent="0" algn="just" eaLnBrk="1" fontAlgn="auto" hangingPunct="1">
              <a:lnSpc>
                <a:spcPct val="107000"/>
              </a:lnSpc>
              <a:spcBef>
                <a:spcPts val="0"/>
              </a:spcBef>
              <a:spcAft>
                <a:spcPts val="1000"/>
              </a:spcAft>
              <a:buNone/>
            </a:pP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La comprensión de texto según  la clasificación del discurso: código, forma elocutiva, función y estilo.</a:t>
            </a:r>
            <a:r>
              <a:rPr lang="es-ES" sz="2400" dirty="0">
                <a:solidFill>
                  <a:prstClr val="black"/>
                </a:solidFill>
                <a:latin typeface="Arial" panose="020B0604020202020204" pitchFamily="34" charset="0"/>
                <a:ea typeface="Calibri" panose="020F0502020204030204" pitchFamily="34" charset="0"/>
              </a:rPr>
              <a:t> El texto científico: estrategias para comprender y analizar el texto científico</a:t>
            </a:r>
            <a:endPar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indent="0" algn="just" eaLnBrk="1" fontAlgn="auto" hangingPunct="1">
              <a:lnSpc>
                <a:spcPct val="107000"/>
              </a:lnSpc>
              <a:spcBef>
                <a:spcPts val="0"/>
              </a:spcBef>
              <a:spcAft>
                <a:spcPts val="1000"/>
              </a:spcAft>
              <a:buNone/>
            </a:pPr>
            <a:endParaRPr lang="es-MX" sz="24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339383" y="615639"/>
            <a:ext cx="1855177" cy="313932"/>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ACTIVIDAD </a:t>
            </a:r>
            <a:r>
              <a:rPr lang="es-ES" kern="0" noProof="0" dirty="0" smtClean="0">
                <a:solidFill>
                  <a:srgbClr val="000000"/>
                </a:solidFill>
                <a:latin typeface="Arial"/>
                <a:cs typeface="Arial" panose="020B0604020202020204" pitchFamily="34" charset="0"/>
              </a:rPr>
              <a:t>7-8</a:t>
            </a:r>
            <a:endPar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 name="Rectángulo 5"/>
          <p:cNvSpPr/>
          <p:nvPr/>
        </p:nvSpPr>
        <p:spPr>
          <a:xfrm>
            <a:off x="339383" y="155462"/>
            <a:ext cx="1370545" cy="264688"/>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lang="es-ES" sz="1400" b="1" kern="0" dirty="0" smtClean="0">
                <a:solidFill>
                  <a:schemeClr val="accent5">
                    <a:lumMod val="75000"/>
                  </a:schemeClr>
                </a:solidFill>
                <a:latin typeface="Arial"/>
                <a:cs typeface="Arial" panose="020B0604020202020204" pitchFamily="34" charset="0"/>
              </a:rPr>
              <a:t>SEMANA # 3</a:t>
            </a:r>
            <a:endParaRPr kumimoji="0" lang="es-ES" sz="1400" b="1" i="0" u="none" strike="noStrike" kern="0" cap="none" spc="0" normalizeH="0" baseline="0" noProof="0" dirty="0">
              <a:ln>
                <a:noFill/>
              </a:ln>
              <a:solidFill>
                <a:schemeClr val="accent5">
                  <a:lumMod val="75000"/>
                </a:schemeClr>
              </a:solidFill>
              <a:effectLst/>
              <a:uLnTx/>
              <a:uFillTx/>
              <a:latin typeface="Arial"/>
              <a:cs typeface="Arial" panose="020B0604020202020204" pitchFamily="34" charset="0"/>
            </a:endParaRPr>
          </a:p>
        </p:txBody>
      </p:sp>
      <p:pic>
        <p:nvPicPr>
          <p:cNvPr id="8" name="7 Imagen"/>
          <p:cNvPicPr>
            <a:picLocks noChangeAspect="1"/>
          </p:cNvPicPr>
          <p:nvPr/>
        </p:nvPicPr>
        <p:blipFill>
          <a:blip r:embed="rId2"/>
          <a:srcRect/>
          <a:stretch>
            <a:fillRect/>
          </a:stretch>
        </p:blipFill>
        <p:spPr bwMode="auto">
          <a:xfrm>
            <a:off x="2486422" y="191559"/>
            <a:ext cx="5781675" cy="1046162"/>
          </a:xfrm>
          <a:prstGeom prst="rect">
            <a:avLst/>
          </a:prstGeom>
          <a:noFill/>
          <a:ln w="9525">
            <a:noFill/>
            <a:miter lim="800000"/>
            <a:headEnd/>
            <a:tailEnd/>
          </a:ln>
        </p:spPr>
      </p:pic>
      <p:pic>
        <p:nvPicPr>
          <p:cNvPr id="9" name="Picture 2" descr="C:\Documents and Settings\Emergencia.AULAIDIOMA\Escritorio\Logo departamento\Dpto Idiomas Logo.png"/>
          <p:cNvPicPr>
            <a:picLocks noChangeAspect="1" noChangeArrowheads="1"/>
          </p:cNvPicPr>
          <p:nvPr/>
        </p:nvPicPr>
        <p:blipFill>
          <a:blip r:embed="rId3" cstate="print"/>
          <a:srcRect/>
          <a:stretch>
            <a:fillRect/>
          </a:stretch>
        </p:blipFill>
        <p:spPr bwMode="auto">
          <a:xfrm>
            <a:off x="8458079" y="289560"/>
            <a:ext cx="3316287" cy="1125415"/>
          </a:xfrm>
          <a:prstGeom prst="rect">
            <a:avLst/>
          </a:prstGeom>
          <a:noFill/>
        </p:spPr>
      </p:pic>
    </p:spTree>
    <p:extLst>
      <p:ext uri="{BB962C8B-B14F-4D97-AF65-F5344CB8AC3E}">
        <p14:creationId xmlns:p14="http://schemas.microsoft.com/office/powerpoint/2010/main" val="146280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094898335"/>
              </p:ext>
            </p:extLst>
          </p:nvPr>
        </p:nvGraphicFramePr>
        <p:xfrm>
          <a:off x="595087" y="3417592"/>
          <a:ext cx="10914744" cy="2651760"/>
        </p:xfrm>
        <a:graphic>
          <a:graphicData uri="http://schemas.openxmlformats.org/drawingml/2006/table">
            <a:tbl>
              <a:tblPr/>
              <a:tblGrid>
                <a:gridCol w="2728686">
                  <a:extLst>
                    <a:ext uri="{9D8B030D-6E8A-4147-A177-3AD203B41FA5}">
                      <a16:colId xmlns:a16="http://schemas.microsoft.com/office/drawing/2014/main" val="2265798090"/>
                    </a:ext>
                  </a:extLst>
                </a:gridCol>
                <a:gridCol w="2728686">
                  <a:extLst>
                    <a:ext uri="{9D8B030D-6E8A-4147-A177-3AD203B41FA5}">
                      <a16:colId xmlns:a16="http://schemas.microsoft.com/office/drawing/2014/main" val="275878578"/>
                    </a:ext>
                  </a:extLst>
                </a:gridCol>
                <a:gridCol w="2728686">
                  <a:extLst>
                    <a:ext uri="{9D8B030D-6E8A-4147-A177-3AD203B41FA5}">
                      <a16:colId xmlns:a16="http://schemas.microsoft.com/office/drawing/2014/main" val="1412372866"/>
                    </a:ext>
                  </a:extLst>
                </a:gridCol>
                <a:gridCol w="2728686">
                  <a:extLst>
                    <a:ext uri="{9D8B030D-6E8A-4147-A177-3AD203B41FA5}">
                      <a16:colId xmlns:a16="http://schemas.microsoft.com/office/drawing/2014/main" val="4168930326"/>
                    </a:ext>
                  </a:extLst>
                </a:gridCol>
              </a:tblGrid>
              <a:tr h="0">
                <a:tc>
                  <a:txBody>
                    <a:bodyPr/>
                    <a:lstStyle/>
                    <a:p>
                      <a:pPr algn="l"/>
                      <a:r>
                        <a:rPr lang="es-ES" dirty="0">
                          <a:effectLst/>
                        </a:rPr>
                        <a:t>Primavera</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Verano</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Otoño</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Invierno</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8391097"/>
                  </a:ext>
                </a:extLst>
              </a:tr>
              <a:tr h="0">
                <a:tc>
                  <a:txBody>
                    <a:bodyPr/>
                    <a:lstStyle/>
                    <a:p>
                      <a:pPr algn="l"/>
                      <a:r>
                        <a:rPr lang="es-ES">
                          <a:effectLst/>
                        </a:rPr>
                        <a:t>La temperatura es suave y aumenta a lo largo de la estación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Las temperaturas son altas durante toda la estación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 temperatura es suave y desciende a lo largo de la estación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 temperatura es baja durante toda la estación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0165291"/>
                  </a:ext>
                </a:extLst>
              </a:tr>
              <a:tr h="0">
                <a:tc>
                  <a:txBody>
                    <a:bodyPr/>
                    <a:lstStyle/>
                    <a:p>
                      <a:pPr algn="l"/>
                      <a:r>
                        <a:rPr lang="es-ES">
                          <a:effectLst/>
                        </a:rPr>
                        <a:t>Las lluvias son frecuentes</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No llueve a penas</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Las lluvias son frecuentes</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Las lluvias son muy abundantes</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1664381"/>
                  </a:ext>
                </a:extLst>
              </a:tr>
              <a:tr h="0">
                <a:tc>
                  <a:txBody>
                    <a:bodyPr/>
                    <a:lstStyle/>
                    <a:p>
                      <a:pPr algn="l"/>
                      <a:r>
                        <a:rPr lang="es-ES">
                          <a:effectLst/>
                        </a:rPr>
                        <a:t>Las horas de sol crecen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Hay más horas de sol que de oscuridad</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a:effectLst/>
                        </a:rPr>
                        <a:t>Las horas de sol decrecen</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s-ES" dirty="0">
                          <a:effectLst/>
                        </a:rPr>
                        <a:t>Hay menos horas de sol que de oscuridad</a:t>
                      </a:r>
                    </a:p>
                  </a:txBody>
                  <a:tcPr marL="0" marR="0" marT="5715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0794818"/>
                  </a:ext>
                </a:extLst>
              </a:tr>
            </a:tbl>
          </a:graphicData>
        </a:graphic>
      </p:graphicFrame>
      <p:sp>
        <p:nvSpPr>
          <p:cNvPr id="4" name="CuadroTexto 3"/>
          <p:cNvSpPr txBox="1"/>
          <p:nvPr/>
        </p:nvSpPr>
        <p:spPr>
          <a:xfrm>
            <a:off x="373598" y="1342882"/>
            <a:ext cx="1664238" cy="523220"/>
          </a:xfrm>
          <a:prstGeom prst="rect">
            <a:avLst/>
          </a:prstGeom>
          <a:noFill/>
          <a:ln w="76200">
            <a:solidFill>
              <a:srgbClr val="137683"/>
            </a:solidFill>
          </a:ln>
        </p:spPr>
        <p:txBody>
          <a:bodyPr wrap="none" rtlCol="0">
            <a:spAutoFit/>
          </a:bodyPr>
          <a:lstStyle/>
          <a:p>
            <a:r>
              <a:rPr lang="es-ES" sz="2800" dirty="0" smtClean="0">
                <a:latin typeface="Arial" panose="020B0604020202020204" pitchFamily="34" charset="0"/>
                <a:cs typeface="Arial" panose="020B0604020202020204" pitchFamily="34" charset="0"/>
              </a:rPr>
              <a:t>Ejemplos</a:t>
            </a:r>
            <a:endParaRPr lang="es-ES"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616590" y="379828"/>
            <a:ext cx="8440615" cy="2897944"/>
          </a:xfrm>
          <a:prstGeom prst="rect">
            <a:avLst/>
          </a:prstGeom>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16296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45589" y="1012874"/>
            <a:ext cx="4985238" cy="3304296"/>
          </a:xfrm>
          <a:prstGeom prst="rect">
            <a:avLst/>
          </a:prstGeom>
        </p:spPr>
      </p:pic>
      <p:pic>
        <p:nvPicPr>
          <p:cNvPr id="3" name="Imagen 2"/>
          <p:cNvPicPr>
            <a:picLocks noChangeAspect="1"/>
          </p:cNvPicPr>
          <p:nvPr/>
        </p:nvPicPr>
        <p:blipFill>
          <a:blip r:embed="rId3"/>
          <a:stretch>
            <a:fillRect/>
          </a:stretch>
        </p:blipFill>
        <p:spPr>
          <a:xfrm>
            <a:off x="6752493" y="815926"/>
            <a:ext cx="4825218" cy="4135901"/>
          </a:xfrm>
          <a:prstGeom prst="rect">
            <a:avLst/>
          </a:prstGeom>
        </p:spPr>
      </p:pic>
      <p:pic>
        <p:nvPicPr>
          <p:cNvPr id="4"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54256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4313" y="1180203"/>
            <a:ext cx="5437263" cy="5407685"/>
          </a:xfrm>
        </p:spPr>
        <p:txBody>
          <a:bodyPr/>
          <a:lstStyle/>
          <a:p>
            <a:pPr algn="just">
              <a:buFont typeface="Arial" panose="020B0604020202020204" pitchFamily="34" charset="0"/>
              <a:buChar char="•"/>
            </a:pPr>
            <a:r>
              <a:rPr lang="es-ES" sz="1800" b="1" dirty="0">
                <a:latin typeface="Arial" panose="020B0604020202020204" pitchFamily="34" charset="0"/>
                <a:cs typeface="Arial" panose="020B0604020202020204" pitchFamily="34" charset="0"/>
              </a:rPr>
              <a:t>El apunte sencillo </a:t>
            </a:r>
            <a:r>
              <a:rPr lang="es-ES" sz="1800" dirty="0">
                <a:latin typeface="Arial" panose="020B0604020202020204" pitchFamily="34" charset="0"/>
                <a:cs typeface="Arial" panose="020B0604020202020204" pitchFamily="34" charset="0"/>
              </a:rPr>
              <a:t>comienza con el título del texto o de la disertación y recoge con números o símbolos las ideas centrales (que van a desarrollar en la expresión oral o que se extraen del texto) ordenadas lógicamente para que tengan coherencia.  </a:t>
            </a:r>
            <a:endParaRPr lang="es-ES" sz="1800" dirty="0" smtClean="0">
              <a:latin typeface="Arial" panose="020B0604020202020204" pitchFamily="34" charset="0"/>
              <a:cs typeface="Arial" panose="020B0604020202020204" pitchFamily="34" charset="0"/>
            </a:endParaRPr>
          </a:p>
          <a:p>
            <a:pPr algn="just"/>
            <a:endParaRPr lang="es-ES" sz="1800" dirty="0">
              <a:latin typeface="Arial" panose="020B0604020202020204" pitchFamily="34" charset="0"/>
              <a:cs typeface="Arial" panose="020B0604020202020204" pitchFamily="34" charset="0"/>
            </a:endParaRPr>
          </a:p>
          <a:p>
            <a:pPr marL="0" indent="0" algn="just">
              <a:buNone/>
            </a:pPr>
            <a:r>
              <a:rPr lang="es-ES" sz="1800" dirty="0">
                <a:latin typeface="Arial" panose="020B0604020202020204" pitchFamily="34" charset="0"/>
                <a:cs typeface="Arial" panose="020B0604020202020204" pitchFamily="34" charset="0"/>
              </a:rPr>
              <a:t>Ejemplo: </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“El movimiento es la vida” </a:t>
            </a:r>
          </a:p>
          <a:p>
            <a:pPr marL="0" indent="0" algn="just">
              <a:buNone/>
            </a:pPr>
            <a:r>
              <a:rPr lang="es-ES" sz="1800" dirty="0" smtClean="0">
                <a:latin typeface="Arial" panose="020B0604020202020204" pitchFamily="34" charset="0"/>
                <a:cs typeface="Arial" panose="020B0604020202020204" pitchFamily="34" charset="0"/>
              </a:rPr>
              <a:t>1</a:t>
            </a:r>
            <a:r>
              <a:rPr lang="es-ES" sz="1800" dirty="0">
                <a:latin typeface="Arial" panose="020B0604020202020204" pitchFamily="34" charset="0"/>
                <a:cs typeface="Arial" panose="020B0604020202020204" pitchFamily="34" charset="0"/>
              </a:rPr>
              <a:t>.- En Persia, las personas barrigonas se consideraban incultas.                      </a:t>
            </a: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2</a:t>
            </a:r>
            <a:r>
              <a:rPr lang="es-ES" sz="1800" dirty="0">
                <a:latin typeface="Arial" panose="020B0604020202020204" pitchFamily="34" charset="0"/>
                <a:cs typeface="Arial" panose="020B0604020202020204" pitchFamily="34" charset="0"/>
              </a:rPr>
              <a:t>.- El concepto de la educación física estaba incluido en la cultura                                                          general.                      </a:t>
            </a:r>
            <a:endParaRPr lang="es-ES" sz="1800" dirty="0" smtClean="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3</a:t>
            </a:r>
            <a:r>
              <a:rPr lang="es-ES" sz="1800" dirty="0">
                <a:latin typeface="Arial" panose="020B0604020202020204" pitchFamily="34" charset="0"/>
                <a:cs typeface="Arial" panose="020B0604020202020204" pitchFamily="34" charset="0"/>
              </a:rPr>
              <a:t>.- Ahora, la actividad del hombre favorece más el desarrollo                             espiritual.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Marcador de contenido 2"/>
          <p:cNvSpPr txBox="1">
            <a:spLocks/>
          </p:cNvSpPr>
          <p:nvPr/>
        </p:nvSpPr>
        <p:spPr bwMode="auto">
          <a:xfrm>
            <a:off x="6492240" y="446170"/>
            <a:ext cx="5532120" cy="549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 sz="1800" b="1" kern="0" dirty="0" smtClean="0">
                <a:latin typeface="Arial" panose="020B0604020202020204" pitchFamily="34" charset="0"/>
                <a:cs typeface="Arial" panose="020B0604020202020204" pitchFamily="34" charset="0"/>
              </a:rPr>
              <a:t>En el apunte desplegado</a:t>
            </a:r>
            <a:r>
              <a:rPr lang="es-ES" sz="1800" kern="0" dirty="0" smtClean="0">
                <a:latin typeface="Arial" panose="020B0604020202020204" pitchFamily="34" charset="0"/>
                <a:cs typeface="Arial" panose="020B0604020202020204" pitchFamily="34" charset="0"/>
              </a:rPr>
              <a:t>, se añaden las ideas primarias y hasta su desdoblamiento en ideas secundarias como datos, citas, fechas, etc.  </a:t>
            </a:r>
          </a:p>
          <a:p>
            <a:pPr marL="0" indent="0">
              <a:buFontTx/>
              <a:buNone/>
            </a:pPr>
            <a:r>
              <a:rPr lang="es-ES" sz="1800" kern="0" dirty="0" smtClean="0">
                <a:latin typeface="Arial" panose="020B0604020202020204" pitchFamily="34" charset="0"/>
                <a:cs typeface="Arial" panose="020B0604020202020204" pitchFamily="34" charset="0"/>
              </a:rPr>
              <a:t>Ejemplo:  </a:t>
            </a:r>
          </a:p>
          <a:p>
            <a:pPr marL="514350" indent="-514350">
              <a:buFontTx/>
              <a:buAutoNum type="arabicPeriod"/>
            </a:pPr>
            <a:r>
              <a:rPr lang="es-ES" sz="1800" kern="0" dirty="0" smtClean="0">
                <a:latin typeface="Arial" panose="020B0604020202020204" pitchFamily="34" charset="0"/>
                <a:cs typeface="Arial" panose="020B0604020202020204" pitchFamily="34" charset="0"/>
              </a:rPr>
              <a:t>En Persia eran considerados incultos los barrigones.</a:t>
            </a:r>
          </a:p>
          <a:p>
            <a:pPr marL="0" indent="0">
              <a:buFontTx/>
              <a:buNone/>
            </a:pPr>
            <a:r>
              <a:rPr lang="es-ES" sz="1800" kern="0" dirty="0" smtClean="0">
                <a:latin typeface="Arial" panose="020B0604020202020204" pitchFamily="34" charset="0"/>
                <a:cs typeface="Arial" panose="020B0604020202020204" pitchFamily="34" charset="0"/>
              </a:rPr>
              <a:t> 1.1. era signo de inactividad. </a:t>
            </a:r>
          </a:p>
          <a:p>
            <a:pPr marL="0" indent="0">
              <a:buFontTx/>
              <a:buNone/>
            </a:pPr>
            <a:r>
              <a:rPr lang="es-ES" sz="1800" kern="0" dirty="0" smtClean="0">
                <a:latin typeface="Arial" panose="020B0604020202020204" pitchFamily="34" charset="0"/>
                <a:cs typeface="Arial" panose="020B0604020202020204" pitchFamily="34" charset="0"/>
              </a:rPr>
              <a:t>1.2. no tenían derecho a aparecer en lugares públicos.  </a:t>
            </a:r>
          </a:p>
          <a:p>
            <a:pPr marL="0" indent="0">
              <a:buFontTx/>
              <a:buNone/>
            </a:pPr>
            <a:r>
              <a:rPr lang="es-ES" sz="1800" kern="0" dirty="0" smtClean="0">
                <a:latin typeface="Arial" panose="020B0604020202020204" pitchFamily="34" charset="0"/>
                <a:cs typeface="Arial" panose="020B0604020202020204" pitchFamily="34" charset="0"/>
              </a:rPr>
              <a:t>2. El concepto de la educación física estaba incluido en la cultura general.  </a:t>
            </a:r>
          </a:p>
          <a:p>
            <a:pPr>
              <a:buFont typeface="Wingdings" panose="05000000000000000000" pitchFamily="2" charset="2"/>
              <a:buChar char="§"/>
            </a:pPr>
            <a:r>
              <a:rPr lang="es-ES" sz="1800" kern="0" dirty="0" smtClean="0">
                <a:latin typeface="Arial" panose="020B0604020202020204" pitchFamily="34" charset="0"/>
                <a:cs typeface="Arial" panose="020B0604020202020204" pitchFamily="34" charset="0"/>
              </a:rPr>
              <a:t> grado de instrucción  </a:t>
            </a:r>
          </a:p>
          <a:p>
            <a:pPr>
              <a:buFont typeface="Wingdings" panose="05000000000000000000" pitchFamily="2" charset="2"/>
              <a:buChar char="§"/>
            </a:pPr>
            <a:r>
              <a:rPr lang="es-ES" sz="1800" kern="0" dirty="0" smtClean="0">
                <a:latin typeface="Arial" panose="020B0604020202020204" pitchFamily="34" charset="0"/>
                <a:cs typeface="Arial" panose="020B0604020202020204" pitchFamily="34" charset="0"/>
              </a:rPr>
              <a:t>nivel de desarrollo físico </a:t>
            </a:r>
          </a:p>
          <a:p>
            <a:pPr marL="0" indent="0">
              <a:buFontTx/>
              <a:buNone/>
            </a:pPr>
            <a:r>
              <a:rPr lang="es-ES" sz="1800" kern="0" dirty="0" smtClean="0">
                <a:latin typeface="Arial" panose="020B0604020202020204" pitchFamily="34" charset="0"/>
                <a:cs typeface="Arial" panose="020B0604020202020204" pitchFamily="34" charset="0"/>
              </a:rPr>
              <a:t>3. Ahora, la actividad del hombre favorece la espiritualidad.</a:t>
            </a:r>
          </a:p>
          <a:p>
            <a:pPr marL="0" indent="0">
              <a:buFontTx/>
              <a:buNone/>
            </a:pPr>
            <a:r>
              <a:rPr lang="es-ES" sz="1800" kern="0" dirty="0" smtClean="0">
                <a:latin typeface="Arial" panose="020B0604020202020204" pitchFamily="34" charset="0"/>
                <a:cs typeface="Arial" panose="020B0604020202020204" pitchFamily="34" charset="0"/>
              </a:rPr>
              <a:t> 3.1. se descuida y menosprecia la educación física.</a:t>
            </a:r>
          </a:p>
          <a:p>
            <a:pPr marL="0" indent="0">
              <a:buFontTx/>
              <a:buNone/>
            </a:pPr>
            <a:r>
              <a:rPr lang="es-ES" sz="1800" kern="0" dirty="0" smtClean="0">
                <a:latin typeface="Arial" panose="020B0604020202020204" pitchFamily="34" charset="0"/>
                <a:cs typeface="Arial" panose="020B0604020202020204" pitchFamily="34" charset="0"/>
              </a:rPr>
              <a:t> 3.2. obesidad, imperfección física. </a:t>
            </a:r>
            <a:endParaRPr lang="es-E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26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2018" y="457518"/>
            <a:ext cx="7263618" cy="766371"/>
          </a:xfrm>
          <a:ln w="76200">
            <a:solidFill>
              <a:srgbClr val="137683"/>
            </a:solidFill>
          </a:ln>
        </p:spPr>
        <p:txBody>
          <a:bodyPr/>
          <a:lstStyle/>
          <a:p>
            <a:pPr marL="342900" lvl="0" indent="-342900">
              <a:lnSpc>
                <a:spcPct val="115000"/>
              </a:lnSpc>
              <a:spcBef>
                <a:spcPts val="600"/>
              </a:spcBef>
              <a:spcAft>
                <a:spcPts val="0"/>
              </a:spcAft>
            </a:pPr>
            <a:r>
              <a:rPr lang="es-MX"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Mapa conceptual. Su técnica </a:t>
            </a:r>
            <a:endParaRPr lang="es-ES" dirty="0"/>
          </a:p>
        </p:txBody>
      </p:sp>
      <p:sp>
        <p:nvSpPr>
          <p:cNvPr id="5" name="Marcador de contenido 4"/>
          <p:cNvSpPr>
            <a:spLocks noGrp="1"/>
          </p:cNvSpPr>
          <p:nvPr>
            <p:ph idx="1"/>
          </p:nvPr>
        </p:nvSpPr>
        <p:spPr>
          <a:xfrm>
            <a:off x="168812" y="1600202"/>
            <a:ext cx="4138012" cy="4311170"/>
          </a:xfrm>
        </p:spPr>
        <p:txBody>
          <a:bodyPr/>
          <a:lstStyle/>
          <a:p>
            <a:pPr marL="0" indent="0" algn="just">
              <a:lnSpc>
                <a:spcPct val="150000"/>
              </a:lnSpc>
              <a:spcBef>
                <a:spcPts val="600"/>
              </a:spcBef>
              <a:spcAft>
                <a:spcPts val="1000"/>
              </a:spcAft>
              <a:buNone/>
            </a:pPr>
            <a:r>
              <a:rPr lang="es-MX" sz="2000" dirty="0" smtClean="0">
                <a:latin typeface="Arial" panose="020B0604020202020204" pitchFamily="34" charset="0"/>
                <a:ea typeface="Times New Roman" panose="02020603050405020304" pitchFamily="18" charset="0"/>
                <a:cs typeface="Arial" panose="020B0604020202020204" pitchFamily="34" charset="0"/>
              </a:rPr>
              <a:t>El </a:t>
            </a:r>
            <a:r>
              <a:rPr lang="es-MX" sz="2000" dirty="0">
                <a:latin typeface="Arial" panose="020B0604020202020204" pitchFamily="34" charset="0"/>
                <a:ea typeface="Times New Roman" panose="02020603050405020304" pitchFamily="18" charset="0"/>
                <a:cs typeface="Arial" panose="020B0604020202020204" pitchFamily="34" charset="0"/>
              </a:rPr>
              <a:t>mapa conceptual procura representar en forma de proposiciones, relaciones  lógicas entre varios conceptos. Es un procedimiento válido para el estudio, y para la evaluación.</a:t>
            </a:r>
            <a:endParaRPr lang="es-ES" sz="20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sz="2400" dirty="0">
              <a:latin typeface="Arial" panose="020B0604020202020204" pitchFamily="34" charset="0"/>
              <a:cs typeface="Arial" panose="020B0604020202020204" pitchFamily="34" charset="0"/>
            </a:endParaRPr>
          </a:p>
        </p:txBody>
      </p:sp>
      <p:sp>
        <p:nvSpPr>
          <p:cNvPr id="4" name="Rectángulo 3"/>
          <p:cNvSpPr/>
          <p:nvPr/>
        </p:nvSpPr>
        <p:spPr>
          <a:xfrm>
            <a:off x="4795676" y="1990578"/>
            <a:ext cx="6981796" cy="3805594"/>
          </a:xfrm>
          <a:prstGeom prst="rect">
            <a:avLst/>
          </a:prstGeom>
        </p:spPr>
        <p:txBody>
          <a:bodyPr wrap="square">
            <a:spAutoFit/>
          </a:bodyPr>
          <a:lstStyle/>
          <a:p>
            <a:pPr lvl="0" algn="just" eaLnBrk="0" fontAlgn="base" hangingPunct="0">
              <a:lnSpc>
                <a:spcPct val="150000"/>
              </a:lnSpc>
              <a:spcBef>
                <a:spcPts val="600"/>
              </a:spcBef>
            </a:pPr>
            <a:r>
              <a:rPr lang="es-MX"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La utilidad del mismo radica en que el estudiante, a través del mapa, dirige su atención sobre las ideas importantes en las que debe concentrarse para poder aprender y le servirá como un resumen, precisamente de lo que ha aprendido.</a:t>
            </a:r>
            <a:endPar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eaLnBrk="0" fontAlgn="base" hangingPunct="0">
              <a:lnSpc>
                <a:spcPct val="150000"/>
              </a:lnSpc>
              <a:spcBef>
                <a:spcPts val="600"/>
              </a:spcBef>
            </a:pPr>
            <a:r>
              <a:rPr lang="es-MX"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Ayuda a retener conceptos claves y a realizar conexiones entre los nuevos conocimientos y los que ya se saben. De esta manera se separa información significativa de información trivial.</a:t>
            </a:r>
            <a:endParaRPr lang="es-ES" sz="2000" kern="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36506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0728" y="1381056"/>
            <a:ext cx="5654040" cy="5302893"/>
          </a:xfrm>
        </p:spPr>
        <p:txBody>
          <a:bodyPr/>
          <a:lstStyle/>
          <a:p>
            <a:pPr marL="0" indent="0" algn="just">
              <a:lnSpc>
                <a:spcPct val="150000"/>
              </a:lnSpc>
              <a:buNone/>
            </a:pPr>
            <a:r>
              <a:rPr lang="es-ES" sz="1800" dirty="0">
                <a:solidFill>
                  <a:srgbClr val="212121"/>
                </a:solidFill>
                <a:latin typeface="Arial" panose="020B0604020202020204" pitchFamily="34" charset="0"/>
                <a:cs typeface="Arial" panose="020B0604020202020204" pitchFamily="34" charset="0"/>
              </a:rPr>
              <a:t>Puede definirse como una herramienta de estudio que facilita el aprendizaje mediante el desarrollo de ideas de forma gráfica y esquematizada, vinculando distintos conceptos que, unidos en un todo congruente, ayudan a explicar un determinado tema a partir de los contenidos más relevantes del mismo. Para ello, en la elaboración de un mapa conceptual, se emplea el uso de palabras claves ubicadas en un orden jerárquico, las cuales se encuentran vinculadas entre sí a través de líneas interrumpidas por palabras de enlace, que indican la naturaleza de la relación existente entre cada uno de los conceptos</a:t>
            </a:r>
            <a:r>
              <a:rPr lang="es-ES" sz="1800" dirty="0" smtClean="0">
                <a:solidFill>
                  <a:srgbClr val="212121"/>
                </a:solidFill>
                <a:latin typeface="Arial" panose="020B0604020202020204" pitchFamily="34" charset="0"/>
                <a:cs typeface="Arial" panose="020B0604020202020204" pitchFamily="34" charset="0"/>
              </a:rPr>
              <a:t>.</a:t>
            </a:r>
            <a:endParaRPr lang="es-ES" sz="1800" dirty="0">
              <a:solidFill>
                <a:srgbClr val="212121"/>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2356338" y="413832"/>
            <a:ext cx="7263618" cy="766371"/>
          </a:xfrm>
          <a:ln w="76200">
            <a:solidFill>
              <a:srgbClr val="137683"/>
            </a:solidFill>
          </a:ln>
        </p:spPr>
        <p:txBody>
          <a:bodyPr/>
          <a:lstStyle/>
          <a:p>
            <a:pPr marL="342900" lvl="0" indent="-342900">
              <a:lnSpc>
                <a:spcPct val="115000"/>
              </a:lnSpc>
              <a:spcBef>
                <a:spcPts val="600"/>
              </a:spcBef>
              <a:spcAft>
                <a:spcPts val="0"/>
              </a:spcAft>
            </a:pPr>
            <a:r>
              <a:rPr lang="es-MX"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Mapa conceptual. </a:t>
            </a:r>
            <a:r>
              <a:rPr lang="es-MX" sz="32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ES" dirty="0"/>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Marcador de contenido 2"/>
          <p:cNvSpPr txBox="1">
            <a:spLocks/>
          </p:cNvSpPr>
          <p:nvPr/>
        </p:nvSpPr>
        <p:spPr bwMode="auto">
          <a:xfrm>
            <a:off x="6748272" y="1911096"/>
            <a:ext cx="4974336" cy="424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50000"/>
              </a:lnSpc>
              <a:buFontTx/>
              <a:buNone/>
            </a:pPr>
            <a:r>
              <a:rPr lang="es-ES" sz="1800" kern="0" dirty="0" smtClean="0">
                <a:solidFill>
                  <a:srgbClr val="212121"/>
                </a:solidFill>
                <a:latin typeface="Arial" panose="020B0604020202020204" pitchFamily="34" charset="0"/>
                <a:cs typeface="Arial" panose="020B0604020202020204" pitchFamily="34" charset="0"/>
              </a:rPr>
              <a:t>El objetivo del </a:t>
            </a:r>
            <a:r>
              <a:rPr lang="es-ES" sz="1800" kern="0" dirty="0" smtClean="0">
                <a:solidFill>
                  <a:srgbClr val="0053F9"/>
                </a:solidFill>
                <a:latin typeface="Arial" panose="020B0604020202020204" pitchFamily="34" charset="0"/>
                <a:cs typeface="Arial" panose="020B0604020202020204" pitchFamily="34" charset="0"/>
                <a:hlinkClick r:id="rId3" tooltip="Qué es un Mapa Conceptual – Concepto y Características"/>
              </a:rPr>
              <a:t>mapa conceptual</a:t>
            </a:r>
            <a:r>
              <a:rPr lang="es-ES" sz="1800" kern="0" dirty="0" smtClean="0">
                <a:solidFill>
                  <a:srgbClr val="212121"/>
                </a:solidFill>
                <a:latin typeface="Arial" panose="020B0604020202020204" pitchFamily="34" charset="0"/>
                <a:cs typeface="Arial" panose="020B0604020202020204" pitchFamily="34" charset="0"/>
              </a:rPr>
              <a:t> es, entonces, lograr que se efectúe un análisis del texto, donde se localicen los conceptos o ideas esenciales del mismo, para posteriormente establecer una relación entre ellas, considerando su grado de importancia, constituyendo así una estructura explicativa-esquematizada, útil para comprender información de manera resumida y didáctica.</a:t>
            </a:r>
          </a:p>
          <a:p>
            <a:endParaRPr lang="es-ES"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68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23557" y="1628335"/>
            <a:ext cx="11465169" cy="4525963"/>
          </a:xfrm>
          <a:prstGeom prst="rect">
            <a:avLst/>
          </a:prstGeom>
        </p:spPr>
      </p:pic>
      <p:sp>
        <p:nvSpPr>
          <p:cNvPr id="5" name="Título 1"/>
          <p:cNvSpPr>
            <a:spLocks noGrp="1"/>
          </p:cNvSpPr>
          <p:nvPr>
            <p:ph type="title"/>
          </p:nvPr>
        </p:nvSpPr>
        <p:spPr>
          <a:xfrm>
            <a:off x="2569698" y="379828"/>
            <a:ext cx="6972886" cy="773724"/>
          </a:xfrm>
          <a:ln w="76200">
            <a:solidFill>
              <a:srgbClr val="137683"/>
            </a:solidFill>
          </a:ln>
        </p:spPr>
        <p:txBody>
          <a:bodyPr/>
          <a:lstStyle/>
          <a:p>
            <a:pPr>
              <a:lnSpc>
                <a:spcPct val="115000"/>
              </a:lnSpc>
              <a:spcAft>
                <a:spcPts val="1000"/>
              </a:spcAft>
            </a:pPr>
            <a:r>
              <a:rPr lang="es-ES" sz="3200" dirty="0">
                <a:latin typeface="Arial" panose="020B0604020202020204" pitchFamily="34" charset="0"/>
                <a:ea typeface="Calibri" panose="020F0502020204030204" pitchFamily="34" charset="0"/>
                <a:cs typeface="Arial" panose="020B0604020202020204" pitchFamily="34" charset="0"/>
              </a:rPr>
              <a:t>Elementos de un Mapa </a:t>
            </a:r>
            <a:r>
              <a:rPr lang="es-ES" sz="3200" dirty="0" smtClean="0">
                <a:latin typeface="Arial" panose="020B0604020202020204" pitchFamily="34" charset="0"/>
                <a:ea typeface="Calibri" panose="020F0502020204030204" pitchFamily="34" charset="0"/>
                <a:cs typeface="Arial" panose="020B0604020202020204" pitchFamily="34" charset="0"/>
              </a:rPr>
              <a:t>Conceptual</a:t>
            </a:r>
            <a:endParaRPr lang="es-ES" sz="3200" dirty="0">
              <a:latin typeface="Arial" panose="020B0604020202020204" pitchFamily="34" charset="0"/>
              <a:cs typeface="Arial" panose="020B0604020202020204" pitchFamily="34" charset="0"/>
            </a:endParaRPr>
          </a:p>
        </p:txBody>
      </p:sp>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012874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5335" y="1128932"/>
            <a:ext cx="5906321" cy="5427316"/>
          </a:xfrm>
        </p:spPr>
        <p:txBody>
          <a:bodyPr/>
          <a:lstStyle/>
          <a:p>
            <a:pPr algn="just">
              <a:lnSpc>
                <a:spcPct val="115000"/>
              </a:lnSpc>
              <a:spcAft>
                <a:spcPts val="1000"/>
              </a:spcAft>
              <a:buFont typeface="Wingdings" panose="05000000000000000000" pitchFamily="2" charset="2"/>
              <a:buChar char="v"/>
            </a:pPr>
            <a:r>
              <a:rPr lang="es-ES" sz="1600" b="1" dirty="0">
                <a:latin typeface="Arial" panose="020B0604020202020204" pitchFamily="34" charset="0"/>
                <a:ea typeface="Calibri" panose="020F0502020204030204" pitchFamily="34" charset="0"/>
                <a:cs typeface="Arial" panose="020B0604020202020204" pitchFamily="34" charset="0"/>
              </a:rPr>
              <a:t>Los conceptos</a:t>
            </a:r>
            <a:r>
              <a:rPr lang="es-ES" sz="1600" dirty="0">
                <a:latin typeface="Arial" panose="020B0604020202020204" pitchFamily="34" charset="0"/>
                <a:ea typeface="Calibri" panose="020F0502020204030204" pitchFamily="34" charset="0"/>
                <a:cs typeface="Arial" panose="020B0604020202020204" pitchFamily="34" charset="0"/>
              </a:rPr>
              <a:t>: estos se refieren a los eventos, objetos, situaciones o hechos y se suelen representarse dentro de círculos o figuras geométricas que reciben el nombre de nodos. A su vez, existen 3 tipos de conceptos: los </a:t>
            </a:r>
            <a:r>
              <a:rPr lang="es-ES" sz="1600" dirty="0" err="1">
                <a:latin typeface="Arial" panose="020B0604020202020204" pitchFamily="34" charset="0"/>
                <a:ea typeface="Calibri" panose="020F0502020204030204" pitchFamily="34" charset="0"/>
                <a:cs typeface="Arial" panose="020B0604020202020204" pitchFamily="34" charset="0"/>
              </a:rPr>
              <a:t>supraordinarios</a:t>
            </a:r>
            <a:r>
              <a:rPr lang="es-ES" sz="1600" dirty="0">
                <a:latin typeface="Arial" panose="020B0604020202020204" pitchFamily="34" charset="0"/>
                <a:ea typeface="Calibri" panose="020F0502020204030204" pitchFamily="34" charset="0"/>
                <a:cs typeface="Arial" panose="020B0604020202020204" pitchFamily="34" charset="0"/>
              </a:rPr>
              <a:t> que tienen un nivel mayor de </a:t>
            </a:r>
            <a:r>
              <a:rPr lang="es-ES" sz="1600" dirty="0" err="1">
                <a:latin typeface="Arial" panose="020B0604020202020204" pitchFamily="34" charset="0"/>
                <a:ea typeface="Calibri" panose="020F0502020204030204" pitchFamily="34" charset="0"/>
                <a:cs typeface="Arial" panose="020B0604020202020204" pitchFamily="34" charset="0"/>
              </a:rPr>
              <a:t>inclusividad</a:t>
            </a:r>
            <a:r>
              <a:rPr lang="es-ES" sz="1600" dirty="0">
                <a:latin typeface="Arial" panose="020B0604020202020204" pitchFamily="34" charset="0"/>
                <a:ea typeface="Calibri" panose="020F0502020204030204" pitchFamily="34" charset="0"/>
                <a:cs typeface="Arial" panose="020B0604020202020204" pitchFamily="34" charset="0"/>
              </a:rPr>
              <a:t>. Los coordinados que poseen un nivel igualitario de </a:t>
            </a:r>
            <a:r>
              <a:rPr lang="es-ES" sz="1600" dirty="0" err="1">
                <a:latin typeface="Arial" panose="020B0604020202020204" pitchFamily="34" charset="0"/>
                <a:ea typeface="Calibri" panose="020F0502020204030204" pitchFamily="34" charset="0"/>
                <a:cs typeface="Arial" panose="020B0604020202020204" pitchFamily="34" charset="0"/>
              </a:rPr>
              <a:t>inclusividad</a:t>
            </a:r>
            <a:r>
              <a:rPr lang="es-ES" sz="1600" dirty="0">
                <a:latin typeface="Arial" panose="020B0604020202020204" pitchFamily="34" charset="0"/>
                <a:ea typeface="Calibri" panose="020F0502020204030204" pitchFamily="34" charset="0"/>
                <a:cs typeface="Arial" panose="020B0604020202020204" pitchFamily="34" charset="0"/>
              </a:rPr>
              <a:t> y los subordinados que tienen un nivel menor de </a:t>
            </a:r>
            <a:r>
              <a:rPr lang="es-ES" sz="1600" dirty="0" err="1">
                <a:latin typeface="Arial" panose="020B0604020202020204" pitchFamily="34" charset="0"/>
                <a:ea typeface="Calibri" panose="020F0502020204030204" pitchFamily="34" charset="0"/>
                <a:cs typeface="Arial" panose="020B0604020202020204" pitchFamily="34" charset="0"/>
              </a:rPr>
              <a:t>inclusividad</a:t>
            </a:r>
            <a:r>
              <a:rPr lang="es-ES" sz="1600" dirty="0">
                <a:latin typeface="Arial" panose="020B0604020202020204" pitchFamily="34" charset="0"/>
                <a:ea typeface="Calibri" panose="020F0502020204030204" pitchFamily="34" charset="0"/>
                <a:cs typeface="Arial" panose="020B0604020202020204" pitchFamily="34" charset="0"/>
              </a:rPr>
              <a:t>.</a:t>
            </a:r>
          </a:p>
          <a:p>
            <a:pPr marL="0" indent="0" algn="just">
              <a:lnSpc>
                <a:spcPct val="115000"/>
              </a:lnSpc>
              <a:spcAft>
                <a:spcPts val="1000"/>
              </a:spcAft>
              <a:buNone/>
            </a:pPr>
            <a:r>
              <a:rPr lang="es-ES" sz="1600" dirty="0">
                <a:latin typeface="Arial" panose="020B0604020202020204" pitchFamily="34" charset="0"/>
                <a:ea typeface="Calibri" panose="020F0502020204030204" pitchFamily="34" charset="0"/>
                <a:cs typeface="Arial" panose="020B0604020202020204" pitchFamily="34" charset="0"/>
              </a:rPr>
              <a:t>Cada concepto representado en el mapa es relevante para el significado del concepto de mayor jerarquía (que en ocasiones puede ser el título o tema central) y debe ser presentado de forma organizada, de forma que existan relaciones solo entre los conceptos más significativos, puesto que si relacionan todos ellos entre sí, resultaría en una red de conexiones incomprensible.</a:t>
            </a:r>
          </a:p>
          <a:p>
            <a:pPr marL="0" indent="0" algn="just">
              <a:lnSpc>
                <a:spcPct val="115000"/>
              </a:lnSpc>
              <a:spcAft>
                <a:spcPts val="1000"/>
              </a:spcAft>
              <a:buNone/>
            </a:pPr>
            <a:r>
              <a:rPr lang="es-ES" sz="1600" dirty="0">
                <a:latin typeface="Arial" panose="020B0604020202020204" pitchFamily="34" charset="0"/>
                <a:ea typeface="Calibri" panose="020F0502020204030204" pitchFamily="34" charset="0"/>
                <a:cs typeface="Arial" panose="020B0604020202020204" pitchFamily="34" charset="0"/>
              </a:rPr>
              <a:t>Además, los conceptos no deben tener verbos ni deben formar oraciones completas, ni tampoco repetirse dentro del mapa.</a:t>
            </a:r>
          </a:p>
          <a:p>
            <a:endParaRPr lang="es-ES" sz="1600" dirty="0"/>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600225"/>
          </a:xfrm>
          <a:prstGeom prst="rect">
            <a:avLst/>
          </a:prstGeom>
          <a:ln>
            <a:noFill/>
          </a:ln>
          <a:effectLst>
            <a:softEdge rad="112500"/>
          </a:effectLst>
        </p:spPr>
      </p:pic>
      <p:sp>
        <p:nvSpPr>
          <p:cNvPr id="5" name="Marcador de contenido 2"/>
          <p:cNvSpPr txBox="1">
            <a:spLocks/>
          </p:cNvSpPr>
          <p:nvPr/>
        </p:nvSpPr>
        <p:spPr bwMode="auto">
          <a:xfrm>
            <a:off x="6526003" y="543014"/>
            <a:ext cx="4995438" cy="364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5000"/>
              </a:lnSpc>
              <a:spcAft>
                <a:spcPts val="1000"/>
              </a:spcAft>
              <a:buFont typeface="Wingdings" panose="05000000000000000000" pitchFamily="2" charset="2"/>
              <a:buChar char="v"/>
            </a:pPr>
            <a:r>
              <a:rPr lang="es-ES" sz="1600" b="1" kern="0" smtClean="0">
                <a:latin typeface="Arial" panose="020B0604020202020204" pitchFamily="34" charset="0"/>
                <a:ea typeface="Calibri" panose="020F0502020204030204" pitchFamily="34" charset="0"/>
                <a:cs typeface="Arial" panose="020B0604020202020204" pitchFamily="34" charset="0"/>
              </a:rPr>
              <a:t>Líneas conectoras o de unión</a:t>
            </a:r>
            <a:r>
              <a:rPr lang="es-ES" sz="1600" kern="0" smtClean="0">
                <a:latin typeface="Arial" panose="020B0604020202020204" pitchFamily="34" charset="0"/>
                <a:ea typeface="Calibri" panose="020F0502020204030204" pitchFamily="34" charset="0"/>
                <a:cs typeface="Arial" panose="020B0604020202020204" pitchFamily="34" charset="0"/>
              </a:rPr>
              <a:t>: se utilizan para unir los conceptos y para acompañar las palabras de enlace. Las líneas conectoras ayudan a dar mejor significado a los conceptos uniéndolos entre sí.</a:t>
            </a:r>
          </a:p>
          <a:p>
            <a:pPr algn="just">
              <a:lnSpc>
                <a:spcPct val="115000"/>
              </a:lnSpc>
              <a:spcAft>
                <a:spcPts val="1000"/>
              </a:spcAft>
              <a:buFont typeface="Wingdings" panose="05000000000000000000" pitchFamily="2" charset="2"/>
              <a:buChar char="v"/>
            </a:pPr>
            <a:r>
              <a:rPr lang="es-ES" sz="1600" b="1" kern="0" smtClean="0">
                <a:solidFill>
                  <a:srgbClr val="000000"/>
                </a:solidFill>
                <a:latin typeface="Arial" panose="020B0604020202020204" pitchFamily="34" charset="0"/>
                <a:ea typeface="Calibri" panose="020F0502020204030204" pitchFamily="34" charset="0"/>
                <a:cs typeface="Arial" panose="020B0604020202020204" pitchFamily="34" charset="0"/>
              </a:rPr>
              <a:t>Las palabras de enlace: </a:t>
            </a:r>
            <a:r>
              <a:rPr lang="es-ES" sz="1600" kern="0" smtClean="0">
                <a:solidFill>
                  <a:srgbClr val="000000"/>
                </a:solidFill>
                <a:latin typeface="Arial" panose="020B0604020202020204" pitchFamily="34" charset="0"/>
                <a:ea typeface="Calibri" panose="020F0502020204030204" pitchFamily="34" charset="0"/>
                <a:cs typeface="Arial" panose="020B0604020202020204" pitchFamily="34" charset="0"/>
              </a:rPr>
              <a:t>normalmente están conformadas por verbos y expresan la relación que existe entre dos o varios conceptos. Algunas palabras de enlace pueden ser: “Es parte de”, “se clasifican en”, “es”, “depende de”, “para”, “contribuyen a”, “son”, etc.</a:t>
            </a:r>
            <a:endParaRPr lang="es-ES" sz="1600" kern="0" smtClean="0">
              <a:latin typeface="Calibri" panose="020F0502020204030204" pitchFamily="34" charset="0"/>
              <a:ea typeface="Calibri" panose="020F0502020204030204" pitchFamily="34" charset="0"/>
              <a:cs typeface="Times New Roman" panose="02020603050405020304" pitchFamily="18" charset="0"/>
            </a:endParaRPr>
          </a:p>
          <a:p>
            <a:endParaRPr lang="es-ES" sz="1600" kern="0" dirty="0"/>
          </a:p>
        </p:txBody>
      </p:sp>
      <p:sp>
        <p:nvSpPr>
          <p:cNvPr id="6" name="Marcador de contenido 2"/>
          <p:cNvSpPr txBox="1">
            <a:spLocks/>
          </p:cNvSpPr>
          <p:nvPr/>
        </p:nvSpPr>
        <p:spPr bwMode="auto">
          <a:xfrm>
            <a:off x="6630808" y="4190062"/>
            <a:ext cx="4785828" cy="212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15000"/>
              </a:lnSpc>
              <a:spcAft>
                <a:spcPts val="1000"/>
              </a:spcAft>
              <a:buFont typeface="Wingdings" panose="05000000000000000000" pitchFamily="2" charset="2"/>
              <a:buChar char="v"/>
            </a:pPr>
            <a:r>
              <a:rPr lang="es-ES" sz="1600" b="1" kern="0" dirty="0" smtClean="0">
                <a:latin typeface="Arial" panose="020B0604020202020204" pitchFamily="34" charset="0"/>
                <a:ea typeface="Calibri" panose="020F0502020204030204" pitchFamily="34" charset="0"/>
                <a:cs typeface="Arial" panose="020B0604020202020204" pitchFamily="34" charset="0"/>
              </a:rPr>
              <a:t>Las proposiciones</a:t>
            </a:r>
            <a:r>
              <a:rPr lang="es-ES" sz="1600" kern="0" dirty="0" smtClean="0">
                <a:latin typeface="Arial" panose="020B0604020202020204" pitchFamily="34" charset="0"/>
                <a:ea typeface="Calibri" panose="020F0502020204030204" pitchFamily="34" charset="0"/>
                <a:cs typeface="Arial" panose="020B0604020202020204" pitchFamily="34" charset="0"/>
              </a:rPr>
              <a:t>: están compuestas por la unión de uno o varios conceptos o términos que se relacionan entre sí, a través de una palabra de enlace. Estas deben formar oraciones con sentido propio y no deben necesitar de otras proposiciones para tener coherencia.</a:t>
            </a:r>
          </a:p>
        </p:txBody>
      </p:sp>
    </p:spTree>
    <p:extLst>
      <p:ext uri="{BB962C8B-B14F-4D97-AF65-F5344CB8AC3E}">
        <p14:creationId xmlns:p14="http://schemas.microsoft.com/office/powerpoint/2010/main" val="16246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8568" y="363300"/>
            <a:ext cx="6651908" cy="625694"/>
          </a:xfrm>
        </p:spPr>
        <p:txBody>
          <a:bodyPr/>
          <a:lstStyle/>
          <a:p>
            <a:pPr marL="342900" lvl="0" indent="-342900">
              <a:spcBef>
                <a:spcPts val="600"/>
              </a:spcBef>
              <a:spcAft>
                <a:spcPts val="0"/>
              </a:spcAft>
            </a:pPr>
            <a:r>
              <a:rPr lang="en-US" sz="3200" dirty="0">
                <a:solidFill>
                  <a:srgbClr val="000000"/>
                </a:solidFill>
                <a:latin typeface="Arial" panose="020B0604020202020204" pitchFamily="34" charset="0"/>
                <a:ea typeface="Times New Roman" panose="02020603050405020304" pitchFamily="18" charset="0"/>
                <a:cs typeface="+mn-cs"/>
              </a:rPr>
              <a:t>Requisitos del mapa </a:t>
            </a:r>
            <a:r>
              <a:rPr lang="en-US" sz="3200" dirty="0" smtClean="0">
                <a:solidFill>
                  <a:srgbClr val="000000"/>
                </a:solidFill>
                <a:latin typeface="Arial" panose="020B0604020202020204" pitchFamily="34" charset="0"/>
                <a:ea typeface="Times New Roman" panose="02020603050405020304" pitchFamily="18" charset="0"/>
                <a:cs typeface="+mn-cs"/>
              </a:rPr>
              <a:t>conceptual</a:t>
            </a:r>
            <a:endParaRPr lang="es-ES" dirty="0"/>
          </a:p>
        </p:txBody>
      </p:sp>
      <p:sp>
        <p:nvSpPr>
          <p:cNvPr id="3" name="Marcador de contenido 2"/>
          <p:cNvSpPr>
            <a:spLocks noGrp="1"/>
          </p:cNvSpPr>
          <p:nvPr>
            <p:ph idx="1"/>
          </p:nvPr>
        </p:nvSpPr>
        <p:spPr>
          <a:xfrm>
            <a:off x="182880" y="1231241"/>
            <a:ext cx="11802793" cy="5430130"/>
          </a:xfrm>
        </p:spPr>
        <p:txBody>
          <a:bodyPr/>
          <a:lstStyle/>
          <a:p>
            <a:pPr lvl="0" algn="just">
              <a:lnSpc>
                <a:spcPct val="150000"/>
              </a:lnSpc>
              <a:spcBef>
                <a:spcPts val="600"/>
              </a:spcBef>
              <a:spcAft>
                <a:spcPts val="0"/>
              </a:spcAft>
              <a:buFont typeface="Symbol" panose="05050102010706020507" pitchFamily="18" charset="2"/>
              <a:buChar char=""/>
            </a:pPr>
            <a:r>
              <a:rPr lang="es-MX" sz="1600" dirty="0" smtClean="0">
                <a:latin typeface="Arial" panose="020B0604020202020204" pitchFamily="34" charset="0"/>
                <a:ea typeface="Times New Roman" panose="02020603050405020304" pitchFamily="18" charset="0"/>
                <a:cs typeface="Arial" panose="020B0604020202020204" pitchFamily="34" charset="0"/>
              </a:rPr>
              <a:t>Debe </a:t>
            </a:r>
            <a:r>
              <a:rPr lang="es-MX" sz="1600" dirty="0">
                <a:latin typeface="Arial" panose="020B0604020202020204" pitchFamily="34" charset="0"/>
                <a:ea typeface="Times New Roman" panose="02020603050405020304" pitchFamily="18" charset="0"/>
                <a:cs typeface="Arial" panose="020B0604020202020204" pitchFamily="34" charset="0"/>
              </a:rPr>
              <a:t>ser jerárquico (los conceptos más generales se sitúan en la parte superior y los más específicos y menos generales, por debajo).</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Cualquier concepto puede elevarse a la posición superior. Se debe emplear un lenguaje conciso y obtener fuerza visual en la diagramación.</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Se deben efectuar relaciones conceptuales </a:t>
            </a:r>
            <a:r>
              <a:rPr lang="es-MX" sz="1600" dirty="0" smtClean="0">
                <a:latin typeface="Arial" panose="020B0604020202020204" pitchFamily="34" charset="0"/>
                <a:ea typeface="Times New Roman" panose="02020603050405020304" pitchFamily="18" charset="0"/>
                <a:cs typeface="Arial" panose="020B0604020202020204" pitchFamily="34" charset="0"/>
              </a:rPr>
              <a:t>(esta </a:t>
            </a:r>
            <a:r>
              <a:rPr lang="es-MX" sz="1600" dirty="0">
                <a:latin typeface="Arial" panose="020B0604020202020204" pitchFamily="34" charset="0"/>
                <a:ea typeface="Times New Roman" panose="02020603050405020304" pitchFamily="18" charset="0"/>
                <a:cs typeface="Arial" panose="020B0604020202020204" pitchFamily="34" charset="0"/>
              </a:rPr>
              <a:t>es sin duda una actividad creativa).</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Se necesita considerar el valor de los conocimientos previos.</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smtClean="0">
                <a:latin typeface="Arial" panose="020B0604020202020204" pitchFamily="34" charset="0"/>
                <a:ea typeface="Times New Roman" panose="02020603050405020304" pitchFamily="18" charset="0"/>
                <a:cs typeface="Arial" panose="020B0604020202020204" pitchFamily="34" charset="0"/>
              </a:rPr>
              <a:t>Solo </a:t>
            </a:r>
            <a:r>
              <a:rPr lang="es-MX" sz="1600" dirty="0">
                <a:latin typeface="Arial" panose="020B0604020202020204" pitchFamily="34" charset="0"/>
                <a:ea typeface="Times New Roman" panose="02020603050405020304" pitchFamily="18" charset="0"/>
                <a:cs typeface="Arial" panose="020B0604020202020204" pitchFamily="34" charset="0"/>
              </a:rPr>
              <a:t>se deben trazar flechas, en el caso de que la relación de que se trata no sea de subordinación entre conceptos o muestre conexiones cruzadas.</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Resulta positivo que se dibuje varias veces (es una revisión clarificadora).</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Los conceptos van en elipses o recuadros y las palabras - enlace con minúscula, junto a las líneas de unión. Los conceptos (o sea los recuadros) se relacionan con estas líneas de unión.</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ES" sz="16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9059594" y="126609"/>
            <a:ext cx="2926079" cy="1139484"/>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19182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1471" y="265389"/>
            <a:ext cx="6391656" cy="821515"/>
          </a:xfrm>
        </p:spPr>
        <p:txBody>
          <a:bodyPr/>
          <a:lstStyle/>
          <a:p>
            <a:pPr marL="342900" lvl="0" indent="-342900">
              <a:spcBef>
                <a:spcPct val="20000"/>
              </a:spcBef>
            </a:pPr>
            <a:r>
              <a:rPr lang="es-ES" sz="2000" dirty="0">
                <a:solidFill>
                  <a:srgbClr val="000000"/>
                </a:solidFill>
                <a:ea typeface="+mn-ea"/>
                <a:cs typeface="+mn-cs"/>
              </a:rPr>
              <a:t>¿Cómo se elabora un mapa conceptual? </a:t>
            </a:r>
            <a:r>
              <a:rPr lang="es-ES" sz="2000" dirty="0" smtClean="0">
                <a:solidFill>
                  <a:srgbClr val="000000"/>
                </a:solidFill>
                <a:ea typeface="+mn-ea"/>
                <a:cs typeface="+mn-cs"/>
              </a:rPr>
              <a:t/>
            </a:r>
            <a:br>
              <a:rPr lang="es-ES" sz="2000" dirty="0" smtClean="0">
                <a:solidFill>
                  <a:srgbClr val="000000"/>
                </a:solidFill>
                <a:ea typeface="+mn-ea"/>
                <a:cs typeface="+mn-cs"/>
              </a:rPr>
            </a:br>
            <a:endParaRPr lang="es-ES" sz="3200" dirty="0"/>
          </a:p>
        </p:txBody>
      </p:sp>
      <p:sp>
        <p:nvSpPr>
          <p:cNvPr id="3" name="Marcador de contenido 2"/>
          <p:cNvSpPr>
            <a:spLocks noGrp="1"/>
          </p:cNvSpPr>
          <p:nvPr>
            <p:ph idx="1"/>
          </p:nvPr>
        </p:nvSpPr>
        <p:spPr>
          <a:xfrm>
            <a:off x="316992" y="1180203"/>
            <a:ext cx="5498592" cy="5321414"/>
          </a:xfrm>
        </p:spPr>
        <p:txBody>
          <a:bodyPr/>
          <a:lstStyle/>
          <a:p>
            <a:pPr algn="just">
              <a:lnSpc>
                <a:spcPct val="150000"/>
              </a:lnSpc>
            </a:pPr>
            <a:r>
              <a:rPr lang="es-ES" sz="1800" dirty="0" smtClean="0"/>
              <a:t>Se  </a:t>
            </a:r>
            <a:r>
              <a:rPr lang="es-ES" sz="1800" dirty="0"/>
              <a:t>coloca en un rectángulo central el título o tema. </a:t>
            </a:r>
            <a:endParaRPr lang="es-ES" sz="1800" dirty="0" smtClean="0"/>
          </a:p>
          <a:p>
            <a:pPr algn="just">
              <a:lnSpc>
                <a:spcPct val="150000"/>
              </a:lnSpc>
            </a:pPr>
            <a:r>
              <a:rPr lang="es-ES" sz="1800" dirty="0" smtClean="0"/>
              <a:t>Solo </a:t>
            </a:r>
            <a:r>
              <a:rPr lang="es-ES" sz="1800" dirty="0"/>
              <a:t>se emplean palabras llenas de significación léxica: sustantivos, adjetivos, verbos, adverbios. </a:t>
            </a:r>
            <a:endParaRPr lang="es-ES" sz="1800" dirty="0" smtClean="0"/>
          </a:p>
          <a:p>
            <a:pPr algn="just">
              <a:lnSpc>
                <a:spcPct val="150000"/>
              </a:lnSpc>
            </a:pPr>
            <a:r>
              <a:rPr lang="es-ES" sz="1800" dirty="0" smtClean="0"/>
              <a:t>Los </a:t>
            </a:r>
            <a:r>
              <a:rPr lang="es-ES" sz="1800" dirty="0"/>
              <a:t>conceptos se sitúan más cerca o más lejos del centro según su importancia. </a:t>
            </a:r>
            <a:endParaRPr lang="es-ES" sz="1800" dirty="0" smtClean="0"/>
          </a:p>
          <a:p>
            <a:pPr algn="just">
              <a:lnSpc>
                <a:spcPct val="150000"/>
              </a:lnSpc>
            </a:pPr>
            <a:r>
              <a:rPr lang="es-ES" sz="1800" dirty="0" smtClean="0"/>
              <a:t>Estos </a:t>
            </a:r>
            <a:r>
              <a:rPr lang="es-ES" sz="1800" dirty="0"/>
              <a:t>conceptos se relacionan jerárquicamente (cada uno tiene una posición fija en el </a:t>
            </a:r>
            <a:r>
              <a:rPr lang="es-ES" sz="1800" dirty="0" smtClean="0"/>
              <a:t>conjunto)</a:t>
            </a:r>
          </a:p>
          <a:p>
            <a:pPr algn="just">
              <a:lnSpc>
                <a:spcPct val="150000"/>
              </a:lnSpc>
            </a:pPr>
            <a:r>
              <a:rPr lang="es-ES" sz="1800" dirty="0" smtClean="0"/>
              <a:t>Los </a:t>
            </a:r>
            <a:r>
              <a:rPr lang="es-ES" sz="1800" dirty="0"/>
              <a:t>signos gráficos (flechas, números, círculos) ayudan a destacar los elementos y sus relaciones. </a:t>
            </a:r>
            <a:endParaRPr lang="es-ES" sz="1800" dirty="0" smtClean="0"/>
          </a:p>
          <a:p>
            <a:pPr marL="0" indent="0" algn="r">
              <a:lnSpc>
                <a:spcPct val="150000"/>
              </a:lnSpc>
              <a:buNone/>
            </a:pPr>
            <a:r>
              <a:rPr lang="es-ES" sz="2000" dirty="0">
                <a:solidFill>
                  <a:srgbClr val="000000"/>
                </a:solidFill>
                <a:ea typeface="+mj-ea"/>
                <a:cs typeface="+mj-cs"/>
              </a:rPr>
              <a:t> (</a:t>
            </a:r>
            <a:r>
              <a:rPr lang="es-ES" sz="2000" dirty="0" err="1">
                <a:solidFill>
                  <a:srgbClr val="000000"/>
                </a:solidFill>
                <a:ea typeface="+mj-ea"/>
                <a:cs typeface="+mj-cs"/>
              </a:rPr>
              <a:t>Cassany</a:t>
            </a:r>
            <a:r>
              <a:rPr lang="es-ES" sz="2000" dirty="0">
                <a:solidFill>
                  <a:srgbClr val="000000"/>
                </a:solidFill>
                <a:ea typeface="+mj-ea"/>
                <a:cs typeface="+mj-cs"/>
              </a:rPr>
              <a:t>, 11, 73) </a:t>
            </a:r>
            <a:endParaRPr lang="es-ES" sz="1800" dirty="0"/>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Imagen 4"/>
          <p:cNvPicPr>
            <a:picLocks noChangeAspect="1"/>
          </p:cNvPicPr>
          <p:nvPr/>
        </p:nvPicPr>
        <p:blipFill>
          <a:blip r:embed="rId3"/>
          <a:stretch>
            <a:fillRect/>
          </a:stretch>
        </p:blipFill>
        <p:spPr>
          <a:xfrm>
            <a:off x="9221214" y="172091"/>
            <a:ext cx="2550472" cy="1123415"/>
          </a:xfrm>
          <a:prstGeom prst="rect">
            <a:avLst/>
          </a:prstGeom>
        </p:spPr>
      </p:pic>
      <p:sp>
        <p:nvSpPr>
          <p:cNvPr id="6" name="Marcador de contenido 2"/>
          <p:cNvSpPr txBox="1">
            <a:spLocks/>
          </p:cNvSpPr>
          <p:nvPr/>
        </p:nvSpPr>
        <p:spPr bwMode="auto">
          <a:xfrm>
            <a:off x="6569809" y="1734002"/>
            <a:ext cx="4759607" cy="512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Wingdings" panose="05000000000000000000" pitchFamily="2" charset="2"/>
              <a:buChar char="ü"/>
            </a:pPr>
            <a:r>
              <a:rPr lang="es-ES" sz="1800" kern="0" dirty="0" smtClean="0">
                <a:solidFill>
                  <a:srgbClr val="212121"/>
                </a:solidFill>
                <a:latin typeface="Arial" panose="020B0604020202020204" pitchFamily="34" charset="0"/>
                <a:cs typeface="Arial" panose="020B0604020202020204" pitchFamily="34" charset="0"/>
              </a:rPr>
              <a:t>Leer el texto detenidamente, tratando de comprender en la mayor medida posible, cada aspecto del tema en cuestión.</a:t>
            </a:r>
          </a:p>
          <a:p>
            <a:pPr algn="just">
              <a:buFont typeface="Wingdings" panose="05000000000000000000" pitchFamily="2" charset="2"/>
              <a:buChar char="ü"/>
            </a:pPr>
            <a:r>
              <a:rPr lang="es-ES" sz="1800" kern="0" dirty="0" smtClean="0">
                <a:solidFill>
                  <a:srgbClr val="212121"/>
                </a:solidFill>
                <a:latin typeface="Arial" panose="020B0604020202020204" pitchFamily="34" charset="0"/>
                <a:cs typeface="Arial" panose="020B0604020202020204" pitchFamily="34" charset="0"/>
              </a:rPr>
              <a:t>Ubicar y resaltar aquellas ideas o palabras que considere relevantes, las cuales denominaremos </a:t>
            </a:r>
            <a:r>
              <a:rPr lang="es-ES" sz="1800" b="1" kern="0" dirty="0" smtClean="0">
                <a:solidFill>
                  <a:srgbClr val="212121"/>
                </a:solidFill>
                <a:latin typeface="Arial" panose="020B0604020202020204" pitchFamily="34" charset="0"/>
                <a:cs typeface="Arial" panose="020B0604020202020204" pitchFamily="34" charset="0"/>
              </a:rPr>
              <a:t>palabras clave</a:t>
            </a:r>
            <a:r>
              <a:rPr lang="es-ES" sz="1800" kern="0" dirty="0" smtClean="0">
                <a:solidFill>
                  <a:srgbClr val="212121"/>
                </a:solidFill>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s-ES" sz="1800" kern="0" dirty="0" smtClean="0">
                <a:solidFill>
                  <a:srgbClr val="212121"/>
                </a:solidFill>
                <a:latin typeface="Arial" panose="020B0604020202020204" pitchFamily="34" charset="0"/>
                <a:cs typeface="Arial" panose="020B0604020202020204" pitchFamily="34" charset="0"/>
              </a:rPr>
              <a:t>Determinar la </a:t>
            </a:r>
            <a:r>
              <a:rPr lang="es-ES" sz="1800" b="1" kern="0" dirty="0" smtClean="0">
                <a:solidFill>
                  <a:srgbClr val="212121"/>
                </a:solidFill>
                <a:latin typeface="Arial" panose="020B0604020202020204" pitchFamily="34" charset="0"/>
                <a:cs typeface="Arial" panose="020B0604020202020204" pitchFamily="34" charset="0"/>
              </a:rPr>
              <a:t>jerarquía</a:t>
            </a:r>
            <a:r>
              <a:rPr lang="es-ES" sz="1800" kern="0" dirty="0" smtClean="0">
                <a:solidFill>
                  <a:srgbClr val="212121"/>
                </a:solidFill>
                <a:latin typeface="Arial" panose="020B0604020202020204" pitchFamily="34" charset="0"/>
                <a:cs typeface="Arial" panose="020B0604020202020204" pitchFamily="34" charset="0"/>
              </a:rPr>
              <a:t> o grado de importancia de cada una de estas ideas.</a:t>
            </a:r>
          </a:p>
          <a:p>
            <a:pPr algn="just">
              <a:buFont typeface="Wingdings" panose="05000000000000000000" pitchFamily="2" charset="2"/>
              <a:buChar char="ü"/>
            </a:pPr>
            <a:r>
              <a:rPr lang="es-ES" sz="1800" kern="0" dirty="0" smtClean="0">
                <a:solidFill>
                  <a:srgbClr val="212121"/>
                </a:solidFill>
                <a:latin typeface="Arial" panose="020B0604020202020204" pitchFamily="34" charset="0"/>
                <a:cs typeface="Arial" panose="020B0604020202020204" pitchFamily="34" charset="0"/>
              </a:rPr>
              <a:t>Determinar la relación existente entre los conceptos o palabras clave.</a:t>
            </a:r>
          </a:p>
          <a:p>
            <a:pPr algn="just">
              <a:buFont typeface="Wingdings" panose="05000000000000000000" pitchFamily="2" charset="2"/>
              <a:buChar char="ü"/>
            </a:pPr>
            <a:r>
              <a:rPr lang="es-ES" sz="1800" kern="0" dirty="0" smtClean="0">
                <a:solidFill>
                  <a:srgbClr val="212121"/>
                </a:solidFill>
                <a:latin typeface="Arial" panose="020B0604020202020204" pitchFamily="34" charset="0"/>
                <a:cs typeface="Arial" panose="020B0604020202020204" pitchFamily="34" charset="0"/>
              </a:rPr>
              <a:t>Vincular los conceptos o ideas que están relacionados, haciendo uso de líneas interrumpidas por palabras de enlace, tales como (es, según, entre, lleva a, pueden ser,…)</a:t>
            </a:r>
            <a:endParaRPr lang="es-ES" sz="1800" kern="0" dirty="0">
              <a:solidFill>
                <a:srgbClr val="2121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701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7776" y="772856"/>
            <a:ext cx="3459480" cy="539178"/>
          </a:xfrm>
        </p:spPr>
        <p:txBody>
          <a:bodyPr/>
          <a:lstStyle/>
          <a:p>
            <a:pPr marL="342900" lvl="0" indent="-342900">
              <a:spcBef>
                <a:spcPct val="20000"/>
              </a:spcBef>
            </a:pPr>
            <a:r>
              <a:rPr lang="es-ES" sz="1800" dirty="0" smtClean="0">
                <a:solidFill>
                  <a:srgbClr val="000000"/>
                </a:solidFill>
                <a:ea typeface="+mn-ea"/>
                <a:cs typeface="+mn-cs"/>
              </a:rPr>
              <a:t/>
            </a:r>
            <a:br>
              <a:rPr lang="es-ES" sz="1800" dirty="0" smtClean="0">
                <a:solidFill>
                  <a:srgbClr val="000000"/>
                </a:solidFill>
                <a:ea typeface="+mn-ea"/>
                <a:cs typeface="+mn-cs"/>
              </a:rPr>
            </a:br>
            <a:r>
              <a:rPr lang="es-ES" sz="1800" dirty="0" smtClean="0">
                <a:solidFill>
                  <a:srgbClr val="000000"/>
                </a:solidFill>
                <a:ea typeface="+mn-ea"/>
                <a:cs typeface="+mn-cs"/>
              </a:rPr>
              <a:t>Ventajas </a:t>
            </a:r>
            <a:r>
              <a:rPr lang="es-ES" sz="1800" dirty="0">
                <a:solidFill>
                  <a:srgbClr val="000000"/>
                </a:solidFill>
                <a:ea typeface="+mn-ea"/>
                <a:cs typeface="+mn-cs"/>
              </a:rPr>
              <a:t>de este método:  </a:t>
            </a:r>
            <a:br>
              <a:rPr lang="es-ES" sz="1800" dirty="0">
                <a:solidFill>
                  <a:srgbClr val="000000"/>
                </a:solidFill>
                <a:ea typeface="+mn-ea"/>
                <a:cs typeface="+mn-cs"/>
              </a:rPr>
            </a:br>
            <a:endParaRPr lang="es-ES" sz="2800" dirty="0"/>
          </a:p>
        </p:txBody>
      </p:sp>
      <p:sp>
        <p:nvSpPr>
          <p:cNvPr id="3" name="Marcador de contenido 2"/>
          <p:cNvSpPr>
            <a:spLocks noGrp="1"/>
          </p:cNvSpPr>
          <p:nvPr>
            <p:ph idx="1"/>
          </p:nvPr>
        </p:nvSpPr>
        <p:spPr>
          <a:xfrm>
            <a:off x="609600" y="1836738"/>
            <a:ext cx="5364246" cy="4097718"/>
          </a:xfrm>
        </p:spPr>
        <p:txBody>
          <a:bodyPr/>
          <a:lstStyle/>
          <a:p>
            <a:pPr marL="0" indent="0" algn="just">
              <a:buNone/>
            </a:pP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Se recuerda mejor porque cada uno es único y, de hecho, diferente</a:t>
            </a:r>
            <a:r>
              <a:rPr lang="es-ES" sz="1600" dirty="0" smtClean="0">
                <a:latin typeface="Arial" panose="020B0604020202020204" pitchFamily="34" charset="0"/>
                <a:cs typeface="Arial" panose="020B0604020202020204" pitchFamily="34" charset="0"/>
              </a:rPr>
              <a:t>.</a:t>
            </a:r>
          </a:p>
          <a:p>
            <a:pPr marL="0" indent="0" algn="just">
              <a:buNone/>
            </a:pP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Son conceptos abiertos, relaciones que pueden ampliarse en el mismo papel o en otro (siempre dan la posibilidad de añadir un dato) </a:t>
            </a:r>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Pueden emplearse lo mismo para resumir un texto, que para desarrollar un tema, para tomar notas de una conferencia o para ordenar ideas en función de una disertación. </a:t>
            </a:r>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Son flexibles y responden a la personalidad y al estilo de quien los hace. </a:t>
            </a:r>
            <a:endParaRPr lang="es-ES" sz="1600" dirty="0" smtClean="0">
              <a:latin typeface="Arial" panose="020B0604020202020204" pitchFamily="34" charset="0"/>
              <a:cs typeface="Arial" panose="020B0604020202020204" pitchFamily="34" charset="0"/>
            </a:endParaRPr>
          </a:p>
          <a:p>
            <a:pPr marL="0" indent="0" algn="just">
              <a:buNone/>
            </a:pP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Son muy útiles para presentar como medio de enseñanza en láminas o en un ordenador mediante la técnica de </a:t>
            </a:r>
            <a:r>
              <a:rPr lang="es-ES" sz="1600" dirty="0" err="1">
                <a:latin typeface="Arial" panose="020B0604020202020204" pitchFamily="34" charset="0"/>
                <a:cs typeface="Arial" panose="020B0604020202020204" pitchFamily="34" charset="0"/>
              </a:rPr>
              <a:t>power</a:t>
            </a:r>
            <a:r>
              <a:rPr lang="es-ES" sz="1600" dirty="0">
                <a:latin typeface="Arial" panose="020B0604020202020204" pitchFamily="34" charset="0"/>
                <a:cs typeface="Arial" panose="020B0604020202020204" pitchFamily="34" charset="0"/>
              </a:rPr>
              <a:t>  </a:t>
            </a:r>
            <a:r>
              <a:rPr lang="es-ES" sz="1600" dirty="0" err="1" smtClean="0">
                <a:latin typeface="Arial" panose="020B0604020202020204" pitchFamily="34" charset="0"/>
                <a:cs typeface="Arial" panose="020B0604020202020204" pitchFamily="34" charset="0"/>
              </a:rPr>
              <a:t>point</a:t>
            </a:r>
            <a:r>
              <a:rPr lang="es-ES" sz="1600" dirty="0">
                <a:latin typeface="Arial" panose="020B0604020202020204" pitchFamily="34" charset="0"/>
                <a:cs typeface="Arial" panose="020B0604020202020204" pitchFamily="34" charset="0"/>
              </a:rPr>
              <a:t>.</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Marcador de contenido 3"/>
          <p:cNvPicPr>
            <a:picLocks noChangeAspect="1"/>
          </p:cNvPicPr>
          <p:nvPr/>
        </p:nvPicPr>
        <p:blipFill>
          <a:blip r:embed="rId3"/>
          <a:stretch>
            <a:fillRect/>
          </a:stretch>
        </p:blipFill>
        <p:spPr bwMode="auto">
          <a:xfrm>
            <a:off x="6480048" y="399523"/>
            <a:ext cx="3755461" cy="4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bwMode="auto">
          <a:xfrm>
            <a:off x="8968859" y="4778797"/>
            <a:ext cx="2881765" cy="853908"/>
          </a:xfrm>
          <a:prstGeom prst="rect">
            <a:avLst/>
          </a:prstGeom>
          <a:noFill/>
          <a:ln w="76200">
            <a:solidFill>
              <a:srgbClr val="137683"/>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 sz="4000" kern="0" smtClean="0"/>
              <a:t>Ejemplos</a:t>
            </a:r>
            <a:endParaRPr lang="es-ES" sz="4000" kern="0" dirty="0"/>
          </a:p>
        </p:txBody>
      </p:sp>
    </p:spTree>
    <p:extLst>
      <p:ext uri="{BB962C8B-B14F-4D97-AF65-F5344CB8AC3E}">
        <p14:creationId xmlns:p14="http://schemas.microsoft.com/office/powerpoint/2010/main" val="342468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33384" y="394679"/>
            <a:ext cx="3420918" cy="1685829"/>
          </a:xfrm>
          <a:prstGeom prst="rect">
            <a:avLst/>
          </a:prstGeom>
        </p:spPr>
      </p:pic>
      <p:pic>
        <p:nvPicPr>
          <p:cNvPr id="5" name="Imagen 4"/>
          <p:cNvPicPr>
            <a:picLocks noChangeAspect="1"/>
          </p:cNvPicPr>
          <p:nvPr/>
        </p:nvPicPr>
        <p:blipFill>
          <a:blip r:embed="rId3"/>
          <a:stretch>
            <a:fillRect/>
          </a:stretch>
        </p:blipFill>
        <p:spPr>
          <a:xfrm>
            <a:off x="5453576" y="0"/>
            <a:ext cx="2889754" cy="859611"/>
          </a:xfrm>
          <a:prstGeom prst="rect">
            <a:avLst/>
          </a:prstGeom>
        </p:spPr>
      </p:pic>
      <p:sp>
        <p:nvSpPr>
          <p:cNvPr id="6" name="Rectángulo 5"/>
          <p:cNvSpPr/>
          <p:nvPr/>
        </p:nvSpPr>
        <p:spPr>
          <a:xfrm>
            <a:off x="365759" y="2019616"/>
            <a:ext cx="11387453" cy="4047262"/>
          </a:xfrm>
          <a:prstGeom prst="rect">
            <a:avLst/>
          </a:prstGeom>
        </p:spPr>
        <p:txBody>
          <a:bodyPr wrap="square">
            <a:spAutoFit/>
          </a:bodyPr>
          <a:lstStyle/>
          <a:p>
            <a:pPr algn="just">
              <a:lnSpc>
                <a:spcPct val="150000"/>
              </a:lnSpc>
            </a:pPr>
            <a:r>
              <a:rPr lang="es-ES" sz="2400" dirty="0" smtClean="0">
                <a:latin typeface="Arial" panose="020B0604020202020204" pitchFamily="34" charset="0"/>
                <a:cs typeface="Arial" panose="020B0604020202020204" pitchFamily="34" charset="0"/>
              </a:rPr>
              <a:t>Hay </a:t>
            </a:r>
            <a:r>
              <a:rPr lang="es-ES" sz="2400" dirty="0">
                <a:latin typeface="Arial" panose="020B0604020202020204" pitchFamily="34" charset="0"/>
                <a:cs typeface="Arial" panose="020B0604020202020204" pitchFamily="34" charset="0"/>
              </a:rPr>
              <a:t>que partir de la premisa de que el resumen es un documento gnoseológicamente secundario que no sustituye, por tanto, al texto primario. Esto implica que quien desee conocer los detalles o profundizar en algún aspecto, deberá remitirse al original.  </a:t>
            </a:r>
          </a:p>
          <a:p>
            <a:pPr lvl="0" algn="just">
              <a:lnSpc>
                <a:spcPct val="150000"/>
              </a:lnSpc>
              <a:spcBef>
                <a:spcPts val="600"/>
              </a:spcBef>
            </a:pPr>
            <a:r>
              <a:rPr lang="es-MX" sz="2400" dirty="0">
                <a:solidFill>
                  <a:srgbClr val="000000"/>
                </a:solidFill>
                <a:latin typeface="Arial" panose="020B0604020202020204" pitchFamily="34" charset="0"/>
                <a:ea typeface="Times New Roman" panose="02020603050405020304" pitchFamily="18" charset="0"/>
              </a:rPr>
              <a:t>Resumir es reducir a términos breves, pero sin perder la esencia de lo resumido, sin mutilar lo principal y caer en lo accesorio. Es reducir un texto respetando su sentido fundamental.</a:t>
            </a:r>
            <a:endParaRPr lang="es-ES" sz="2400" dirty="0">
              <a:solidFill>
                <a:srgbClr val="000000"/>
              </a:solidFill>
              <a:latin typeface="Times New Roman" panose="02020603050405020304" pitchFamily="18" charset="0"/>
              <a:ea typeface="Times New Roman" panose="02020603050405020304" pitchFamily="18" charset="0"/>
            </a:endParaRPr>
          </a:p>
        </p:txBody>
      </p:sp>
      <p:sp>
        <p:nvSpPr>
          <p:cNvPr id="7" name="Rectángulo 6"/>
          <p:cNvSpPr/>
          <p:nvPr/>
        </p:nvSpPr>
        <p:spPr>
          <a:xfrm>
            <a:off x="5453576" y="637430"/>
            <a:ext cx="6096000" cy="1200329"/>
          </a:xfrm>
          <a:prstGeom prst="rect">
            <a:avLst/>
          </a:prstGeom>
        </p:spPr>
        <p:txBody>
          <a:bodyPr>
            <a:spAutoFit/>
          </a:bodyPr>
          <a:lstStyle/>
          <a:p>
            <a:pPr lvl="0" algn="just">
              <a:lnSpc>
                <a:spcPct val="150000"/>
              </a:lnSpc>
            </a:pPr>
            <a:r>
              <a:rPr lang="es-ES" sz="2400" dirty="0">
                <a:solidFill>
                  <a:srgbClr val="000000"/>
                </a:solidFill>
                <a:latin typeface="Arial" panose="020B0604020202020204" pitchFamily="34" charset="0"/>
                <a:cs typeface="Arial" panose="020B0604020202020204" pitchFamily="34" charset="0"/>
              </a:rPr>
              <a:t>Es la construcción de un texto a partir de otro.</a:t>
            </a:r>
          </a:p>
        </p:txBody>
      </p:sp>
      <p:pic>
        <p:nvPicPr>
          <p:cNvPr id="8"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30407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1692" y="169727"/>
            <a:ext cx="5646772" cy="6386733"/>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5998464" y="169727"/>
            <a:ext cx="6027962" cy="6469307"/>
          </a:xfrm>
          <a:prstGeom prst="rect">
            <a:avLst/>
          </a:prstGeom>
        </p:spPr>
      </p:pic>
    </p:spTree>
    <p:extLst>
      <p:ext uri="{BB962C8B-B14F-4D97-AF65-F5344CB8AC3E}">
        <p14:creationId xmlns:p14="http://schemas.microsoft.com/office/powerpoint/2010/main" val="4160472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46409" y="282057"/>
            <a:ext cx="5150887" cy="6443003"/>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310984" cy="797173"/>
          </a:xfrm>
          <a:prstGeom prst="rect">
            <a:avLst/>
          </a:prstGeom>
          <a:ln>
            <a:noFill/>
          </a:ln>
          <a:effectLst>
            <a:softEdge rad="112500"/>
          </a:effectLst>
        </p:spPr>
      </p:pic>
      <p:pic>
        <p:nvPicPr>
          <p:cNvPr id="5" name="Marcador de contenido 3"/>
          <p:cNvPicPr>
            <a:picLocks noChangeAspect="1"/>
          </p:cNvPicPr>
          <p:nvPr/>
        </p:nvPicPr>
        <p:blipFill>
          <a:blip r:embed="rId4"/>
          <a:stretch>
            <a:fillRect/>
          </a:stretch>
        </p:blipFill>
        <p:spPr bwMode="auto">
          <a:xfrm>
            <a:off x="6099048" y="448056"/>
            <a:ext cx="5660137" cy="619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77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1016" y="281354"/>
            <a:ext cx="11718388" cy="6386732"/>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36" y="-74797"/>
            <a:ext cx="1246976" cy="1008112"/>
          </a:xfrm>
          <a:prstGeom prst="rect">
            <a:avLst/>
          </a:prstGeom>
          <a:ln>
            <a:noFill/>
          </a:ln>
          <a:effectLst>
            <a:softEdge rad="112500"/>
          </a:effectLst>
        </p:spPr>
      </p:pic>
    </p:spTree>
    <p:extLst>
      <p:ext uri="{BB962C8B-B14F-4D97-AF65-F5344CB8AC3E}">
        <p14:creationId xmlns:p14="http://schemas.microsoft.com/office/powerpoint/2010/main" val="84204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65058" y="379828"/>
            <a:ext cx="5761422" cy="6217920"/>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173824" cy="559429"/>
          </a:xfrm>
          <a:prstGeom prst="rect">
            <a:avLst/>
          </a:prstGeom>
          <a:ln>
            <a:noFill/>
          </a:ln>
          <a:effectLst>
            <a:softEdge rad="112500"/>
          </a:effectLst>
        </p:spPr>
      </p:pic>
      <p:pic>
        <p:nvPicPr>
          <p:cNvPr id="5" name="Marcador de contenido 3"/>
          <p:cNvPicPr>
            <a:picLocks noChangeAspect="1"/>
          </p:cNvPicPr>
          <p:nvPr/>
        </p:nvPicPr>
        <p:blipFill>
          <a:blip r:embed="rId4"/>
          <a:stretch>
            <a:fillRect/>
          </a:stretch>
        </p:blipFill>
        <p:spPr bwMode="auto">
          <a:xfrm>
            <a:off x="6320614" y="379828"/>
            <a:ext cx="5301410" cy="63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83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351692" y="379828"/>
            <a:ext cx="11493305" cy="5746336"/>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97034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67287" y="323557"/>
            <a:ext cx="5557441" cy="6203851"/>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Marcador de contenido 3"/>
          <p:cNvPicPr>
            <a:picLocks noChangeAspect="1"/>
          </p:cNvPicPr>
          <p:nvPr/>
        </p:nvPicPr>
        <p:blipFill>
          <a:blip r:embed="rId4"/>
          <a:stretch>
            <a:fillRect/>
          </a:stretch>
        </p:blipFill>
        <p:spPr bwMode="auto">
          <a:xfrm>
            <a:off x="6058831" y="499402"/>
            <a:ext cx="5305629"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2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6821424" y="531056"/>
            <a:ext cx="4791456" cy="6316393"/>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4" name="Marcador de contenido 3"/>
          <p:cNvPicPr>
            <a:picLocks noChangeAspect="1"/>
          </p:cNvPicPr>
          <p:nvPr/>
        </p:nvPicPr>
        <p:blipFill>
          <a:blip r:embed="rId4"/>
          <a:stretch>
            <a:fillRect/>
          </a:stretch>
        </p:blipFill>
        <p:spPr bwMode="auto">
          <a:xfrm>
            <a:off x="267288" y="365760"/>
            <a:ext cx="6252384" cy="609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54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2"/>
          <a:stretch>
            <a:fillRect/>
          </a:stretch>
        </p:blipFill>
        <p:spPr>
          <a:xfrm>
            <a:off x="478302" y="661182"/>
            <a:ext cx="5126970" cy="5641144"/>
          </a:xfrm>
          <a:prstGeom prst="rect">
            <a:avLst/>
          </a:prstGeom>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4"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585" y="647115"/>
            <a:ext cx="6043480" cy="578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80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4048" y="356616"/>
            <a:ext cx="11375136" cy="6181535"/>
          </a:xfrm>
          <a:prstGeom prst="rect">
            <a:avLst/>
          </a:prstGeom>
          <a:noFill/>
          <a:ln>
            <a:noFill/>
          </a:ln>
        </p:spPr>
      </p:pic>
      <p:pic>
        <p:nvPicPr>
          <p:cNvPr id="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55173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7407089"/>
              </p:ext>
            </p:extLst>
          </p:nvPr>
        </p:nvGraphicFramePr>
        <p:xfrm>
          <a:off x="4416552" y="245552"/>
          <a:ext cx="7397496" cy="6701471"/>
        </p:xfrm>
        <a:graphic>
          <a:graphicData uri="http://schemas.openxmlformats.org/drawingml/2006/table">
            <a:tbl>
              <a:tblPr firstRow="1" firstCol="1" bandRow="1"/>
              <a:tblGrid>
                <a:gridCol w="3698748">
                  <a:extLst>
                    <a:ext uri="{9D8B030D-6E8A-4147-A177-3AD203B41FA5}">
                      <a16:colId xmlns:a16="http://schemas.microsoft.com/office/drawing/2014/main" val="2074162556"/>
                    </a:ext>
                  </a:extLst>
                </a:gridCol>
                <a:gridCol w="3698748">
                  <a:extLst>
                    <a:ext uri="{9D8B030D-6E8A-4147-A177-3AD203B41FA5}">
                      <a16:colId xmlns:a16="http://schemas.microsoft.com/office/drawing/2014/main" val="2433624644"/>
                    </a:ext>
                  </a:extLst>
                </a:gridCol>
              </a:tblGrid>
              <a:tr h="273249">
                <a:tc gridSpan="2">
                  <a:txBody>
                    <a:bodyPr/>
                    <a:lstStyle/>
                    <a:p>
                      <a:pPr marR="146050" algn="ctr">
                        <a:lnSpc>
                          <a:spcPct val="107000"/>
                        </a:lnSpc>
                        <a:spcAft>
                          <a:spcPts val="0"/>
                        </a:spcAft>
                      </a:pPr>
                      <a:r>
                        <a:rPr lang="es-MX" sz="1800" i="1">
                          <a:effectLst/>
                          <a:latin typeface="Arial" panose="020B0604020202020204" pitchFamily="34" charset="0"/>
                          <a:ea typeface="Times New Roman" panose="02020603050405020304" pitchFamily="18" charset="0"/>
                          <a:cs typeface="Times New Roman" panose="02020603050405020304" pitchFamily="18" charset="0"/>
                        </a:rPr>
                        <a:t>Tipología textual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846261113"/>
                  </a:ext>
                </a:extLst>
              </a:tr>
              <a:tr h="1424267">
                <a:tc>
                  <a:txBody>
                    <a:bodyPr/>
                    <a:lstStyle/>
                    <a:p>
                      <a:pPr marL="485140" marR="146050">
                        <a:lnSpc>
                          <a:spcPct val="107000"/>
                        </a:lnSpc>
                        <a:spcAft>
                          <a:spcPts val="0"/>
                        </a:spcAft>
                        <a:tabLst>
                          <a:tab pos="304800" algn="l"/>
                        </a:tabLst>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romanUcPeriod"/>
                        <a:tabLst>
                          <a:tab pos="304800" algn="l"/>
                        </a:tabLst>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Según el código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orales,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escritos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icónicos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simbólicos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82270" marR="146050">
                        <a:lnSpc>
                          <a:spcPct val="107000"/>
                        </a:lnSpc>
                        <a:spcAft>
                          <a:spcPts val="0"/>
                        </a:spcAft>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58727076"/>
                  </a:ext>
                </a:extLst>
              </a:tr>
              <a:tr h="1712022">
                <a:tc>
                  <a:txBody>
                    <a:bodyPr/>
                    <a:lstStyle/>
                    <a:p>
                      <a:pPr marL="485140" marR="146050">
                        <a:lnSpc>
                          <a:spcPct val="107000"/>
                        </a:lnSpc>
                        <a:spcAft>
                          <a:spcPts val="0"/>
                        </a:spcAft>
                        <a:tabLst>
                          <a:tab pos="304800" algn="l"/>
                        </a:tabLst>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romanUcPeriod"/>
                        <a:tabLst>
                          <a:tab pos="304800" algn="l"/>
                        </a:tabLst>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Según su forma elocutiva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dialogados,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narrativos,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descriptivos,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expositivos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argumentativos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82270" marR="146050">
                        <a:lnSpc>
                          <a:spcPct val="107000"/>
                        </a:lnSpc>
                        <a:spcAft>
                          <a:spcPts val="0"/>
                        </a:spcAft>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7752428"/>
                  </a:ext>
                </a:extLst>
              </a:tr>
              <a:tr h="1424267">
                <a:tc>
                  <a:txBody>
                    <a:bodyPr/>
                    <a:lstStyle/>
                    <a:p>
                      <a:pPr marL="485140" marR="146050">
                        <a:lnSpc>
                          <a:spcPct val="107000"/>
                        </a:lnSpc>
                        <a:spcAft>
                          <a:spcPts val="0"/>
                        </a:spcAft>
                        <a:tabLst>
                          <a:tab pos="304800" algn="l"/>
                        </a:tabLst>
                      </a:pPr>
                      <a:r>
                        <a:rPr lang="es-MX" sz="18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romanUcPeriod"/>
                        <a:tabLst>
                          <a:tab pos="304800" algn="l"/>
                        </a:tabLst>
                      </a:pPr>
                      <a:r>
                        <a:rPr lang="es-MX" sz="1800" b="1">
                          <a:effectLst/>
                          <a:latin typeface="Arial" panose="020B0604020202020204" pitchFamily="34" charset="0"/>
                          <a:ea typeface="Times New Roman" panose="02020603050405020304" pitchFamily="18" charset="0"/>
                          <a:cs typeface="Times New Roman" panose="02020603050405020304" pitchFamily="18" charset="0"/>
                        </a:rPr>
                        <a:t>Su función</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marR="146050" lvl="0" indent="-342900">
                        <a:lnSpc>
                          <a:spcPct val="107000"/>
                        </a:lnSpc>
                        <a:spcAft>
                          <a:spcPts val="0"/>
                        </a:spcAft>
                        <a:buFont typeface="+mj-lt"/>
                        <a:buAutoNum type="arabicPeriod"/>
                      </a:pPr>
                      <a:r>
                        <a:rPr lang="es-MX" sz="1800">
                          <a:effectLst/>
                          <a:latin typeface="Arial" panose="020B0604020202020204" pitchFamily="34" charset="0"/>
                          <a:ea typeface="Times New Roman" panose="02020603050405020304" pitchFamily="18" charset="0"/>
                          <a:cs typeface="Times New Roman" panose="02020603050405020304" pitchFamily="18" charset="0"/>
                        </a:rPr>
                        <a:t>informativos,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a:effectLst/>
                          <a:latin typeface="Arial" panose="020B0604020202020204" pitchFamily="34" charset="0"/>
                          <a:ea typeface="Times New Roman" panose="02020603050405020304" pitchFamily="18" charset="0"/>
                          <a:cs typeface="Times New Roman" panose="02020603050405020304" pitchFamily="18" charset="0"/>
                        </a:rPr>
                        <a:t>expresivos,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a:effectLst/>
                          <a:latin typeface="Arial" panose="020B0604020202020204" pitchFamily="34" charset="0"/>
                          <a:ea typeface="Times New Roman" panose="02020603050405020304" pitchFamily="18" charset="0"/>
                          <a:cs typeface="Times New Roman" panose="02020603050405020304" pitchFamily="18" charset="0"/>
                        </a:rPr>
                        <a:t>poéticos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a:effectLst/>
                          <a:latin typeface="Arial" panose="020B0604020202020204" pitchFamily="34" charset="0"/>
                          <a:ea typeface="Times New Roman" panose="02020603050405020304" pitchFamily="18" charset="0"/>
                          <a:cs typeface="Times New Roman" panose="02020603050405020304" pitchFamily="18" charset="0"/>
                        </a:rPr>
                        <a:t>apelativos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82270" marR="146050">
                        <a:lnSpc>
                          <a:spcPct val="107000"/>
                        </a:lnSpc>
                        <a:spcAft>
                          <a:spcPts val="0"/>
                        </a:spcAft>
                      </a:pPr>
                      <a:r>
                        <a:rPr lang="es-MX" sz="180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90273415"/>
                  </a:ext>
                </a:extLst>
              </a:tr>
              <a:tr h="1712022">
                <a:tc>
                  <a:txBody>
                    <a:bodyPr/>
                    <a:lstStyle/>
                    <a:p>
                      <a:pPr marL="485140" marR="146050">
                        <a:lnSpc>
                          <a:spcPct val="107000"/>
                        </a:lnSpc>
                        <a:spcAft>
                          <a:spcPts val="0"/>
                        </a:spcAft>
                        <a:tabLst>
                          <a:tab pos="304800" algn="l"/>
                        </a:tabLst>
                      </a:pPr>
                      <a:r>
                        <a:rPr lang="es-MX" sz="1800" b="1">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romanUcPeriod"/>
                        <a:tabLst>
                          <a:tab pos="304800" algn="l"/>
                        </a:tabLst>
                      </a:pPr>
                      <a:r>
                        <a:rPr lang="es-MX" sz="1800" b="1">
                          <a:effectLst/>
                          <a:latin typeface="Arial" panose="020B0604020202020204" pitchFamily="34" charset="0"/>
                          <a:ea typeface="Times New Roman" panose="02020603050405020304" pitchFamily="18" charset="0"/>
                          <a:cs typeface="Times New Roman" panose="02020603050405020304" pitchFamily="18" charset="0"/>
                        </a:rPr>
                        <a:t>Su estilo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coloquiales,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oficiales,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publicistas,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b="1" dirty="0">
                          <a:effectLst/>
                          <a:latin typeface="Arial" panose="020B0604020202020204" pitchFamily="34" charset="0"/>
                          <a:ea typeface="Times New Roman" panose="02020603050405020304" pitchFamily="18" charset="0"/>
                          <a:cs typeface="Times New Roman" panose="02020603050405020304" pitchFamily="18" charset="0"/>
                        </a:rPr>
                        <a:t>científicos </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146050" lvl="0" indent="-342900">
                        <a:lnSpc>
                          <a:spcPct val="107000"/>
                        </a:lnSpc>
                        <a:spcAft>
                          <a:spcPts val="0"/>
                        </a:spcAft>
                        <a:buFont typeface="+mj-lt"/>
                        <a:buAutoNum type="arabicPeriod"/>
                      </a:pPr>
                      <a:r>
                        <a:rPr lang="es-MX" sz="1800" dirty="0" smtClean="0">
                          <a:effectLst/>
                          <a:latin typeface="Arial" panose="020B0604020202020204" pitchFamily="34" charset="0"/>
                          <a:ea typeface="Times New Roman" panose="02020603050405020304" pitchFamily="18" charset="0"/>
                          <a:cs typeface="Times New Roman" panose="02020603050405020304" pitchFamily="18" charset="0"/>
                        </a:rPr>
                        <a:t>literarios</a:t>
                      </a:r>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164895"/>
                  </a:ext>
                </a:extLst>
              </a:tr>
            </a:tbl>
          </a:graphicData>
        </a:graphic>
      </p:graphicFrame>
      <p:sp>
        <p:nvSpPr>
          <p:cNvPr id="3" name="Marcador de contenido 2"/>
          <p:cNvSpPr txBox="1">
            <a:spLocks/>
          </p:cNvSpPr>
          <p:nvPr/>
        </p:nvSpPr>
        <p:spPr>
          <a:xfrm>
            <a:off x="115824" y="2478025"/>
            <a:ext cx="3797808" cy="2633471"/>
          </a:xfrm>
          <a:prstGeom prst="rect">
            <a:avLst/>
          </a:prstGeom>
          <a:ln w="38100">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MX" sz="240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Clasificación del discurso: código, </a:t>
            </a:r>
          </a:p>
          <a:p>
            <a:pPr marL="0" indent="0">
              <a:buFontTx/>
              <a:buNone/>
            </a:pPr>
            <a:r>
              <a:rPr lang="es-MX" sz="240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forma elocutiva,</a:t>
            </a:r>
          </a:p>
          <a:p>
            <a:pPr marL="0" indent="0">
              <a:buFontTx/>
              <a:buNone/>
            </a:pPr>
            <a:r>
              <a:rPr lang="es-MX" sz="240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función y </a:t>
            </a:r>
          </a:p>
          <a:p>
            <a:pPr marL="0" indent="0">
              <a:buFontTx/>
              <a:buNone/>
            </a:pPr>
            <a:r>
              <a:rPr lang="es-MX" sz="2400"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estilo</a:t>
            </a:r>
            <a:endParaRPr lang="es-ES" kern="0" dirty="0"/>
          </a:p>
        </p:txBody>
      </p:sp>
      <p:pic>
        <p:nvPicPr>
          <p:cNvPr id="4" name="Imagen 3"/>
          <p:cNvPicPr>
            <a:picLocks noChangeAspect="1"/>
          </p:cNvPicPr>
          <p:nvPr/>
        </p:nvPicPr>
        <p:blipFill>
          <a:blip r:embed="rId2" cstate="print"/>
          <a:stretch>
            <a:fillRect/>
          </a:stretch>
        </p:blipFill>
        <p:spPr>
          <a:xfrm>
            <a:off x="2014728" y="460095"/>
            <a:ext cx="1873071" cy="1661314"/>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22305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9384" y="686844"/>
            <a:ext cx="9915612" cy="1366528"/>
          </a:xfrm>
          <a:prstGeom prst="rect">
            <a:avLst/>
          </a:prstGeom>
        </p:spPr>
        <p:txBody>
          <a:bodyPr wrap="square">
            <a:spAutoFit/>
          </a:bodyPr>
          <a:lstStyle/>
          <a:p>
            <a:pPr algn="just">
              <a:lnSpc>
                <a:spcPct val="115000"/>
              </a:lnSpc>
              <a:spcAft>
                <a:spcPts val="1000"/>
              </a:spcAft>
            </a:pPr>
            <a:r>
              <a:rPr lang="es-MX"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resumen se utiliza para sintetizar el contenido de un texto que luego hay que comentar o estudiar. Facilita el estudio y compresión de la lectura, y a su vez ayuda a la concentración mientras se estudia.</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88463" y="2478104"/>
            <a:ext cx="3089842" cy="3788219"/>
          </a:xfrm>
          <a:prstGeom prst="rect">
            <a:avLst/>
          </a:prstGeom>
        </p:spPr>
      </p:pic>
      <p:sp>
        <p:nvSpPr>
          <p:cNvPr id="6" name="Rectángulo 5"/>
          <p:cNvSpPr/>
          <p:nvPr/>
        </p:nvSpPr>
        <p:spPr>
          <a:xfrm>
            <a:off x="3623134" y="3023078"/>
            <a:ext cx="8102990" cy="830997"/>
          </a:xfrm>
          <a:prstGeom prst="rect">
            <a:avLst/>
          </a:prstGeom>
        </p:spPr>
        <p:txBody>
          <a:bodyPr wrap="square">
            <a:spAutoFit/>
          </a:bodyPr>
          <a:lstStyle/>
          <a:p>
            <a:r>
              <a:rPr lang="es-MX" sz="2400" dirty="0">
                <a:latin typeface="Arial" panose="020B0604020202020204" pitchFamily="34" charset="0"/>
                <a:ea typeface="Times New Roman" panose="02020603050405020304" pitchFamily="18" charset="0"/>
              </a:rPr>
              <a:t>El resultado debe ser en extensión, considerablemente menor que el original. </a:t>
            </a:r>
            <a:endParaRPr lang="es-ES" sz="2400" dirty="0"/>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250444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979" y="1342632"/>
            <a:ext cx="11850021" cy="4820679"/>
          </a:xfrm>
          <a:prstGeom prst="rect">
            <a:avLst/>
          </a:prstGeom>
        </p:spPr>
        <p:txBody>
          <a:bodyPr wrap="square">
            <a:spAutoFit/>
          </a:bodyPr>
          <a:lstStyle/>
          <a:p>
            <a:pPr marL="0" marR="146050" lvl="0" indent="0" algn="l" defTabSz="914400" rtl="0" eaLnBrk="1" fontAlgn="auto" latinLnBrk="0" hangingPunct="1">
              <a:lnSpc>
                <a:spcPct val="107000"/>
              </a:lnSpc>
              <a:spcBef>
                <a:spcPts val="0"/>
              </a:spcBef>
              <a:spcAft>
                <a:spcPts val="0"/>
              </a:spcAft>
              <a:buClrTx/>
              <a:buSzTx/>
              <a:buFontTx/>
              <a:buNone/>
              <a:tabLst>
                <a:tab pos="180340" algn="l"/>
                <a:tab pos="1828800" algn="l"/>
              </a:tabLst>
              <a:defRPr/>
            </a:pP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14605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Lst>
              <a:defRPr/>
            </a:pP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orales: </a:t>
            </a:r>
            <a:endPar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46050" lvl="0" indent="0" algn="just" defTabSz="914400" rtl="0" eaLnBrk="1" fontAlgn="auto" latinLnBrk="0" hangingPunct="1">
              <a:lnSpc>
                <a:spcPct val="100000"/>
              </a:lnSpc>
              <a:spcBef>
                <a:spcPts val="0"/>
              </a:spcBef>
              <a:spcAft>
                <a:spcPts val="0"/>
              </a:spcAft>
              <a:buClrTx/>
              <a:buSzTx/>
              <a:buFontTx/>
              <a:buNone/>
              <a:tabLst>
                <a:tab pos="180340" algn="l"/>
              </a:tabLst>
              <a:defRPr/>
            </a:pP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aquellos que se expresan verbalmente, mediante la palabra hablada.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Producimos textos orales cuando conversamos, cuando pedimos la palabra en una reunión, cuando hablamos en un acto.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orales se producen en la conversación, la entrevista, el debate. Se acompañan por las formas paralingüísticas de la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comunicación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rPr>
              <a:t>medios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no verbales como son los gestos, la postura y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rPr>
              <a:t>otros)</a:t>
            </a:r>
          </a:p>
          <a:p>
            <a:pPr marL="285750" marR="14605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Lst>
              <a:defRPr/>
            </a:pPr>
            <a:endPar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14605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Lst>
              <a:defRPr/>
            </a:pPr>
            <a:r>
              <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escritos: </a:t>
            </a:r>
            <a:endPar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46050" lvl="0" indent="0" algn="just" defTabSz="914400" rtl="0" eaLnBrk="1" fontAlgn="auto" latinLnBrk="0" hangingPunct="1">
              <a:lnSpc>
                <a:spcPct val="100000"/>
              </a:lnSpc>
              <a:spcBef>
                <a:spcPts val="0"/>
              </a:spcBef>
              <a:spcAft>
                <a:spcPts val="0"/>
              </a:spcAft>
              <a:buClrTx/>
              <a:buSzTx/>
              <a:buFontTx/>
              <a:buNone/>
              <a:tabLst>
                <a:tab pos="180340" algn="l"/>
              </a:tabLst>
              <a:defRPr/>
            </a:pP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que se producen mediante la escritura. Se incluyen en este  grupo la carta, el acta, el informe, las notas de clase y otros tanto en soporte papel como digital, por lo que habría que considerar los chats, correos electrónicos y otras formas de escritura colaborativa como los wikis, los blogs,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etcétera.</a:t>
            </a:r>
          </a:p>
          <a:p>
            <a:pPr marL="0" marR="146050" lvl="0" indent="0" algn="just" defTabSz="914400" rtl="0" eaLnBrk="1" fontAlgn="auto" latinLnBrk="0" hangingPunct="1">
              <a:lnSpc>
                <a:spcPct val="100000"/>
              </a:lnSpc>
              <a:spcBef>
                <a:spcPts val="0"/>
              </a:spcBef>
              <a:spcAft>
                <a:spcPts val="0"/>
              </a:spcAft>
              <a:buClrTx/>
              <a:buSzTx/>
              <a:buFontTx/>
              <a:buNone/>
              <a:tabLst>
                <a:tab pos="180340" algn="l"/>
              </a:tabLst>
              <a:defRPr/>
            </a:pPr>
            <a:endPar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14605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Lst>
              <a:defRPr/>
            </a:pPr>
            <a:r>
              <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icónicos</a:t>
            </a:r>
            <a:r>
              <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146050" lvl="0" indent="0" algn="just" defTabSz="914400" rtl="0" eaLnBrk="1" fontAlgn="auto" latinLnBrk="0" hangingPunct="1">
              <a:lnSpc>
                <a:spcPct val="100000"/>
              </a:lnSpc>
              <a:spcBef>
                <a:spcPts val="0"/>
              </a:spcBef>
              <a:spcAft>
                <a:spcPts val="0"/>
              </a:spcAft>
              <a:buClrTx/>
              <a:buSzTx/>
              <a:buFontTx/>
              <a:buNone/>
              <a:tabLst>
                <a:tab pos="180340" algn="l"/>
              </a:tabLst>
              <a:defRPr/>
            </a:pPr>
            <a:r>
              <a:rPr kumimoji="0" lang="es-MX"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Representaciones de la realidad mediante íconos. Un </a:t>
            </a:r>
            <a:r>
              <a:rPr kumimoji="0" lang="es-MX"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ícono</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es un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signo determinado por su objeto en virtud de su propia naturaleza interna. </a:t>
            </a:r>
            <a:r>
              <a:rPr kumimoji="0" lang="es-MX"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Se emplean en carteles, avisos,  anuncios, etc.  y expresan el significado de forma </a:t>
            </a:r>
            <a:r>
              <a:rPr kumimoji="0" lang="es-MX"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rPr>
              <a:t>sintética. </a:t>
            </a:r>
            <a:r>
              <a:rPr kumimoji="0" lang="es-ES"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Opera </a:t>
            </a: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por semejanza. Ejemplo: una taza de café dibujada en una señalización para indicar la proximidad de una cafetería.</a:t>
            </a:r>
            <a:endParaRPr kumimoji="0" lang="es-E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3467559" y="438698"/>
            <a:ext cx="3573414" cy="553357"/>
          </a:xfrm>
          <a:prstGeom prst="rect">
            <a:avLst/>
          </a:prstGeom>
        </p:spPr>
        <p:txBody>
          <a:bodyPr wrap="none">
            <a:spAutoFit/>
          </a:bodyPr>
          <a:lstStyle/>
          <a:p>
            <a:pPr marL="342900" marR="146050" lvl="0" indent="-342900" algn="l" defTabSz="914400" rtl="0" eaLnBrk="1" fontAlgn="auto" latinLnBrk="0" hangingPunct="1">
              <a:lnSpc>
                <a:spcPct val="107000"/>
              </a:lnSpc>
              <a:spcBef>
                <a:spcPts val="0"/>
              </a:spcBef>
              <a:spcAft>
                <a:spcPts val="0"/>
              </a:spcAft>
              <a:buClrTx/>
              <a:buSzTx/>
              <a:buFont typeface="+mj-lt"/>
              <a:buAutoNum type="arabicPeriod"/>
              <a:tabLst>
                <a:tab pos="180340" algn="l"/>
                <a:tab pos="1828800" algn="l"/>
              </a:tabLst>
              <a:defRPr/>
            </a:pPr>
            <a:r>
              <a:rPr kumimoji="0" lang="es-MX"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Según su </a:t>
            </a:r>
            <a:r>
              <a:rPr kumimoji="0" lang="es-MX"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código</a:t>
            </a:r>
            <a:endParaRPr kumimoji="0" lang="es-MX"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89992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959412" y="1979224"/>
          <a:ext cx="4787803" cy="1728724"/>
        </p:xfrm>
        <a:graphic>
          <a:graphicData uri="http://schemas.openxmlformats.org/drawingml/2006/table">
            <a:tbl>
              <a:tblPr firstRow="1" firstCol="1" lastRow="1" lastCol="1" bandRow="1" bandCol="1"/>
              <a:tblGrid>
                <a:gridCol w="1593491">
                  <a:extLst>
                    <a:ext uri="{9D8B030D-6E8A-4147-A177-3AD203B41FA5}">
                      <a16:colId xmlns:a16="http://schemas.microsoft.com/office/drawing/2014/main" val="3705067214"/>
                    </a:ext>
                  </a:extLst>
                </a:gridCol>
                <a:gridCol w="1870556">
                  <a:extLst>
                    <a:ext uri="{9D8B030D-6E8A-4147-A177-3AD203B41FA5}">
                      <a16:colId xmlns:a16="http://schemas.microsoft.com/office/drawing/2014/main" val="3548011192"/>
                    </a:ext>
                  </a:extLst>
                </a:gridCol>
                <a:gridCol w="1323756">
                  <a:extLst>
                    <a:ext uri="{9D8B030D-6E8A-4147-A177-3AD203B41FA5}">
                      <a16:colId xmlns:a16="http://schemas.microsoft.com/office/drawing/2014/main" val="314204894"/>
                    </a:ext>
                  </a:extLst>
                </a:gridCol>
              </a:tblGrid>
              <a:tr h="0">
                <a:tc>
                  <a:txBody>
                    <a:bodyPr/>
                    <a:lstStyle/>
                    <a:p>
                      <a:pPr algn="ctr">
                        <a:lnSpc>
                          <a:spcPct val="107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Códigos textuales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íconos o emoticonos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Significado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66134"/>
                  </a:ext>
                </a:extLst>
              </a:tr>
              <a:tr h="0">
                <a:tc>
                  <a:txBody>
                    <a:bodyPr/>
                    <a:lstStyle/>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Sonrisa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384844"/>
                  </a:ext>
                </a:extLst>
              </a:tr>
              <a:tr h="0">
                <a:tc>
                  <a:txBody>
                    <a:bodyPr/>
                    <a:lstStyle/>
                    <a:p>
                      <a:pPr algn="ctr">
                        <a:lnSpc>
                          <a:spcPct val="107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Tristeza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677105"/>
                  </a:ext>
                </a:extLst>
              </a:tr>
              <a:tr h="0">
                <a:tc>
                  <a:txBody>
                    <a:bodyPr/>
                    <a:lstStyle/>
                    <a:p>
                      <a:pPr algn="ctr">
                        <a:lnSpc>
                          <a:spcPct val="107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b="1">
                          <a:effectLst/>
                          <a:latin typeface="Arial" panose="020B0604020202020204" pitchFamily="34" charset="0"/>
                          <a:ea typeface="Times New Roman" panose="02020603050405020304" pitchFamily="18" charset="0"/>
                          <a:cs typeface="Times New Roman" panose="02020603050405020304" pitchFamily="18" charset="0"/>
                        </a:rPr>
                        <a:t>:-D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Risa, carcajadas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925343"/>
                  </a:ext>
                </a:extLst>
              </a:tr>
              <a:tr h="0">
                <a:tc>
                  <a:txBody>
                    <a:bodyPr/>
                    <a:lstStyle/>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Guiñando el ojo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158861"/>
                  </a:ext>
                </a:extLst>
              </a:tr>
            </a:tbl>
          </a:graphicData>
        </a:graphic>
      </p:graphicFrame>
      <p:sp>
        <p:nvSpPr>
          <p:cNvPr id="7" name="Rectangle 12"/>
          <p:cNvSpPr>
            <a:spLocks noChangeArrowheads="1"/>
          </p:cNvSpPr>
          <p:nvPr/>
        </p:nvSpPr>
        <p:spPr bwMode="auto">
          <a:xfrm>
            <a:off x="6923315" y="3478372"/>
            <a:ext cx="51045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400" b="0" i="0" u="none" strike="noStrike" kern="1200" cap="none" spc="0" normalizeH="0" baseline="3000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
              </a:rPr>
              <a:t>[</a:t>
            </a:r>
            <a:r>
              <a:rPr kumimoji="0" lang="es-ES" altLang="es-ES" sz="1400" b="0" i="0" u="none" strike="noStrike" kern="1200" cap="none" spc="0" normalizeH="0" baseline="30000" noProof="0" dirty="0" smtClean="0" bmk="">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
              </a:rPr>
              <a:t>1]</a:t>
            </a:r>
            <a:r>
              <a:rPr kumimoji="0" lang="es-ES" alt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Tomado de </a:t>
            </a:r>
            <a:r>
              <a:rPr kumimoji="0" lang="es-ES" altLang="es-ES" sz="14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Yanyorky</a:t>
            </a:r>
            <a:r>
              <a:rPr kumimoji="0" lang="es-ES" alt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Sánchez, (2012).Tesis de doctorado</a:t>
            </a:r>
            <a:r>
              <a:rPr kumimoji="0" lang="es-ES" altLang="es-ES" sz="1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8" name="Rectángulo 7"/>
          <p:cNvSpPr/>
          <p:nvPr/>
        </p:nvSpPr>
        <p:spPr>
          <a:xfrm>
            <a:off x="254977" y="560795"/>
            <a:ext cx="11772899"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defRPr/>
            </a:pPr>
            <a:r>
              <a:rPr kumimoji="0" lang="es-ES_tradnl"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Reír, llorar, besar, abrazarse, mostrar tristeza o alegría es crucial en la comunicación cara a cara. En Internet se han creado algunos recursos específicos para suplir estas limitaciones</a:t>
            </a:r>
            <a:r>
              <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los emoticonos. Si </a:t>
            </a:r>
            <a:r>
              <a:rPr kumimoji="0" lang="es-MX" alt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Ud</a:t>
            </a:r>
            <a:r>
              <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 fija en el término descubrirá la palabra ícono en su interior. Algunos son</a:t>
            </a:r>
            <a:r>
              <a:rPr kumimoji="0" lang="es-MX" altLang="es-ES" sz="1800" b="0"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a:t>
            </a:r>
            <a:r>
              <a:rPr kumimoji="0" lang="es-MX" altLang="es-ES" sz="1800" b="0" i="0" u="none" strike="noStrike" kern="1200" cap="none" spc="0" normalizeH="0" baseline="30000" noProof="0" dirty="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1]</a:t>
            </a:r>
            <a:r>
              <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7" name="Imagen 16" descr="sonrisa"/>
          <p:cNvPicPr/>
          <p:nvPr/>
        </p:nvPicPr>
        <p:blipFill>
          <a:blip r:embed="rId3">
            <a:extLst>
              <a:ext uri="{28A0092B-C50C-407E-A947-70E740481C1C}">
                <a14:useLocalDpi xmlns:a14="http://schemas.microsoft.com/office/drawing/2010/main" val="0"/>
              </a:ext>
            </a:extLst>
          </a:blip>
          <a:srcRect/>
          <a:stretch>
            <a:fillRect/>
          </a:stretch>
        </p:blipFill>
        <p:spPr bwMode="auto">
          <a:xfrm>
            <a:off x="3622870" y="2217323"/>
            <a:ext cx="365222" cy="260907"/>
          </a:xfrm>
          <a:prstGeom prst="rect">
            <a:avLst/>
          </a:prstGeom>
          <a:noFill/>
          <a:ln>
            <a:noFill/>
          </a:ln>
        </p:spPr>
      </p:pic>
      <p:pic>
        <p:nvPicPr>
          <p:cNvPr id="18" name="Imagen 17" descr="1"/>
          <p:cNvPicPr/>
          <p:nvPr/>
        </p:nvPicPr>
        <p:blipFill>
          <a:blip r:embed="rId4">
            <a:extLst>
              <a:ext uri="{28A0092B-C50C-407E-A947-70E740481C1C}">
                <a14:useLocalDpi xmlns:a14="http://schemas.microsoft.com/office/drawing/2010/main" val="0"/>
              </a:ext>
            </a:extLst>
          </a:blip>
          <a:srcRect/>
          <a:stretch>
            <a:fillRect/>
          </a:stretch>
        </p:blipFill>
        <p:spPr bwMode="auto">
          <a:xfrm>
            <a:off x="4561619" y="2197318"/>
            <a:ext cx="450802" cy="300916"/>
          </a:xfrm>
          <a:prstGeom prst="rect">
            <a:avLst/>
          </a:prstGeom>
          <a:noFill/>
          <a:ln>
            <a:noFill/>
          </a:ln>
        </p:spPr>
      </p:pic>
      <p:pic>
        <p:nvPicPr>
          <p:cNvPr id="19" name="Imagen 18" descr="triste"/>
          <p:cNvPicPr/>
          <p:nvPr/>
        </p:nvPicPr>
        <p:blipFill>
          <a:blip r:embed="rId5">
            <a:extLst>
              <a:ext uri="{28A0092B-C50C-407E-A947-70E740481C1C}">
                <a14:useLocalDpi xmlns:a14="http://schemas.microsoft.com/office/drawing/2010/main" val="0"/>
              </a:ext>
            </a:extLst>
          </a:blip>
          <a:srcRect/>
          <a:stretch>
            <a:fillRect/>
          </a:stretch>
        </p:blipFill>
        <p:spPr bwMode="auto">
          <a:xfrm>
            <a:off x="3588262" y="2592345"/>
            <a:ext cx="434437" cy="247968"/>
          </a:xfrm>
          <a:prstGeom prst="rect">
            <a:avLst/>
          </a:prstGeom>
          <a:noFill/>
          <a:ln>
            <a:noFill/>
          </a:ln>
        </p:spPr>
      </p:pic>
      <p:pic>
        <p:nvPicPr>
          <p:cNvPr id="20" name="Imagen 19" descr="2"/>
          <p:cNvPicPr/>
          <p:nvPr/>
        </p:nvPicPr>
        <p:blipFill>
          <a:blip r:embed="rId6">
            <a:extLst>
              <a:ext uri="{28A0092B-C50C-407E-A947-70E740481C1C}">
                <a14:useLocalDpi xmlns:a14="http://schemas.microsoft.com/office/drawing/2010/main" val="0"/>
              </a:ext>
            </a:extLst>
          </a:blip>
          <a:srcRect/>
          <a:stretch>
            <a:fillRect/>
          </a:stretch>
        </p:blipFill>
        <p:spPr bwMode="auto">
          <a:xfrm>
            <a:off x="4512870" y="2566513"/>
            <a:ext cx="450802" cy="276882"/>
          </a:xfrm>
          <a:prstGeom prst="rect">
            <a:avLst/>
          </a:prstGeom>
          <a:noFill/>
          <a:ln>
            <a:noFill/>
          </a:ln>
        </p:spPr>
      </p:pic>
      <p:pic>
        <p:nvPicPr>
          <p:cNvPr id="21" name="Imagen 20" descr="risa"/>
          <p:cNvPicPr/>
          <p:nvPr/>
        </p:nvPicPr>
        <p:blipFill>
          <a:blip r:embed="rId7">
            <a:extLst>
              <a:ext uri="{28A0092B-C50C-407E-A947-70E740481C1C}">
                <a14:useLocalDpi xmlns:a14="http://schemas.microsoft.com/office/drawing/2010/main" val="0"/>
              </a:ext>
            </a:extLst>
          </a:blip>
          <a:srcRect/>
          <a:stretch>
            <a:fillRect/>
          </a:stretch>
        </p:blipFill>
        <p:spPr bwMode="auto">
          <a:xfrm>
            <a:off x="3622870" y="2939769"/>
            <a:ext cx="434436" cy="265783"/>
          </a:xfrm>
          <a:prstGeom prst="rect">
            <a:avLst/>
          </a:prstGeom>
          <a:noFill/>
          <a:ln>
            <a:noFill/>
          </a:ln>
        </p:spPr>
      </p:pic>
      <p:pic>
        <p:nvPicPr>
          <p:cNvPr id="22" name="Imagen 21" descr="4"/>
          <p:cNvPicPr/>
          <p:nvPr/>
        </p:nvPicPr>
        <p:blipFill>
          <a:blip r:embed="rId8">
            <a:extLst>
              <a:ext uri="{28A0092B-C50C-407E-A947-70E740481C1C}">
                <a14:useLocalDpi xmlns:a14="http://schemas.microsoft.com/office/drawing/2010/main" val="0"/>
              </a:ext>
            </a:extLst>
          </a:blip>
          <a:srcRect/>
          <a:stretch>
            <a:fillRect/>
          </a:stretch>
        </p:blipFill>
        <p:spPr bwMode="auto">
          <a:xfrm>
            <a:off x="4561620" y="2939768"/>
            <a:ext cx="450801" cy="265783"/>
          </a:xfrm>
          <a:prstGeom prst="rect">
            <a:avLst/>
          </a:prstGeom>
          <a:noFill/>
          <a:ln>
            <a:noFill/>
          </a:ln>
        </p:spPr>
      </p:pic>
      <p:pic>
        <p:nvPicPr>
          <p:cNvPr id="23" name="Imagen 22" descr="guiño"/>
          <p:cNvPicPr/>
          <p:nvPr/>
        </p:nvPicPr>
        <p:blipFill>
          <a:blip r:embed="rId9">
            <a:extLst>
              <a:ext uri="{28A0092B-C50C-407E-A947-70E740481C1C}">
                <a14:useLocalDpi xmlns:a14="http://schemas.microsoft.com/office/drawing/2010/main" val="0"/>
              </a:ext>
            </a:extLst>
          </a:blip>
          <a:srcRect/>
          <a:stretch>
            <a:fillRect/>
          </a:stretch>
        </p:blipFill>
        <p:spPr bwMode="auto">
          <a:xfrm>
            <a:off x="3622870" y="3378169"/>
            <a:ext cx="434437" cy="264930"/>
          </a:xfrm>
          <a:prstGeom prst="rect">
            <a:avLst/>
          </a:prstGeom>
          <a:noFill/>
          <a:ln>
            <a:noFill/>
          </a:ln>
        </p:spPr>
      </p:pic>
      <p:pic>
        <p:nvPicPr>
          <p:cNvPr id="24" name="Imagen 23" descr="3"/>
          <p:cNvPicPr/>
          <p:nvPr/>
        </p:nvPicPr>
        <p:blipFill>
          <a:blip r:embed="rId10">
            <a:extLst>
              <a:ext uri="{28A0092B-C50C-407E-A947-70E740481C1C}">
                <a14:useLocalDpi xmlns:a14="http://schemas.microsoft.com/office/drawing/2010/main" val="0"/>
              </a:ext>
            </a:extLst>
          </a:blip>
          <a:srcRect/>
          <a:stretch>
            <a:fillRect/>
          </a:stretch>
        </p:blipFill>
        <p:spPr bwMode="auto">
          <a:xfrm>
            <a:off x="4512870" y="3358609"/>
            <a:ext cx="450802" cy="304050"/>
          </a:xfrm>
          <a:prstGeom prst="rect">
            <a:avLst/>
          </a:prstGeom>
          <a:noFill/>
          <a:ln>
            <a:noFill/>
          </a:ln>
        </p:spPr>
      </p:pic>
      <p:sp>
        <p:nvSpPr>
          <p:cNvPr id="25" name="Rectángulo 24"/>
          <p:cNvSpPr/>
          <p:nvPr/>
        </p:nvSpPr>
        <p:spPr>
          <a:xfrm>
            <a:off x="265526" y="3979903"/>
            <a:ext cx="11623431" cy="186204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269875" algn="l"/>
              </a:tabLst>
              <a:defRPr/>
            </a:pPr>
            <a:r>
              <a:rPr kumimoji="0" lang="es-MX" altLang="es-E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simbólicos: </a:t>
            </a:r>
            <a:endParaRPr kumimoji="0" lang="es-MX" altLang="es-E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Representaciones </a:t>
            </a:r>
            <a:r>
              <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 la realidad mediante símbolos. Un s</a:t>
            </a:r>
            <a:r>
              <a:rPr kumimoji="0" lang="es-ES" altLang="es-ES" sz="18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ímbolo</a:t>
            </a:r>
            <a:r>
              <a:rPr kumimoji="0" lang="es-ES" alt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es un signo que está determinado por su objeto en el sentido de que solamente así será interpretado. Es cultural y convencional. La paloma como símbolo de la paz;  la bandera como símbolos de la patria; el verde en la poesía de Lorca, etcétera</a:t>
            </a:r>
            <a:r>
              <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69875" algn="l"/>
              </a:tabLst>
              <a:defRPr/>
            </a:pPr>
            <a:endParaRPr kumimoji="0" lang="es-ES" altLang="es-E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defRPr/>
            </a:pPr>
            <a:endParaRPr kumimoji="0" lang="es-ES" altLang="es-E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defRPr/>
            </a:pPr>
            <a:endParaRPr kumimoji="0" lang="es-ES" altLang="es-E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defRPr/>
            </a:pPr>
            <a:endParaRPr kumimoji="0" lang="es-ES" altLang="es-ES" sz="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6" name="Objeto 25"/>
          <p:cNvGraphicFramePr>
            <a:graphicFrameLocks noChangeAspect="1"/>
          </p:cNvGraphicFramePr>
          <p:nvPr>
            <p:extLst/>
          </p:nvPr>
        </p:nvGraphicFramePr>
        <p:xfrm>
          <a:off x="934059" y="5366710"/>
          <a:ext cx="837571" cy="365095"/>
        </p:xfrm>
        <a:graphic>
          <a:graphicData uri="http://schemas.openxmlformats.org/presentationml/2006/ole">
            <mc:AlternateContent xmlns:mc="http://schemas.openxmlformats.org/markup-compatibility/2006">
              <mc:Choice xmlns:v="urn:schemas-microsoft-com:vml" Requires="v">
                <p:oleObj spid="_x0000_s1050" name="Picture" r:id="rId11" imgW="4095238" imgH="2362530" progId="Word.Picture.8">
                  <p:embed/>
                </p:oleObj>
              </mc:Choice>
              <mc:Fallback>
                <p:oleObj name="Picture" r:id="rId11" imgW="4095238" imgH="2362530" progId="Word.Picture.8">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4059" y="5366710"/>
                        <a:ext cx="837571" cy="365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3"/>
          <p:cNvSpPr>
            <a:spLocks noChangeArrowheads="1"/>
          </p:cNvSpPr>
          <p:nvPr/>
        </p:nvSpPr>
        <p:spPr bwMode="auto">
          <a:xfrm>
            <a:off x="193429" y="6026618"/>
            <a:ext cx="115530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Lst>
              <a:defRPr/>
            </a:pPr>
            <a:r>
              <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textos icónicos y simbólicos s</a:t>
            </a: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 emplean en carteles, avisos,  anuncios, etc.  y expresan el significado de forma sintética.</a:t>
            </a:r>
            <a:endPar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pic>
        <p:nvPicPr>
          <p:cNvPr id="16" name="3 Imagen" descr="F:\Proyectos\ID_UCCFD\Manual_id\apps_produccion\Papelería_Institucional\Invitacion-02.ti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9212" y="0"/>
            <a:ext cx="1800200" cy="630936"/>
          </a:xfrm>
          <a:prstGeom prst="rect">
            <a:avLst/>
          </a:prstGeom>
          <a:ln>
            <a:noFill/>
          </a:ln>
          <a:effectLst>
            <a:softEdge rad="112500"/>
          </a:effectLst>
        </p:spPr>
      </p:pic>
    </p:spTree>
    <p:extLst>
      <p:ext uri="{BB962C8B-B14F-4D97-AF65-F5344CB8AC3E}">
        <p14:creationId xmlns:p14="http://schemas.microsoft.com/office/powerpoint/2010/main" val="2933430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0677" y="1634246"/>
            <a:ext cx="11887200" cy="3126625"/>
          </a:xfrm>
          <a:prstGeom prst="rect">
            <a:avLst/>
          </a:prstGeom>
        </p:spPr>
        <p:txBody>
          <a:bodyPr wrap="square">
            <a:spAutoFit/>
          </a:bodyPr>
          <a:lstStyle/>
          <a:p>
            <a:pPr marL="342900" marR="14605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Dialogados</a:t>
            </a: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aquellos textos de información espontánea e inmediata y abreviada. Se vale de recursos paralingüísticos para completar la información verbal. Solo es escrita cuando se reproduce el habla oral con fines específicos.</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 </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s-ES_tradn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-Abuela, tengo una pregunta que al mismo tiempo es deseo.</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44958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-Te escucho y atiendo.</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449580" marR="0" lvl="0" indent="449580" algn="just"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-¿Es el primer amor, el amor verdadero?</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89916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Casi tienes resuelto el misterio: siempre el verdadero amor, aunque sea </a:t>
            </a:r>
            <a:r>
              <a:rPr kumimoji="0" lang="es-ES_tradnl"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el </a:t>
            </a:r>
            <a:r>
              <a:rPr kumimoji="0" lang="es-ES_tradnl"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último es el primero. 			</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89916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 noche, </a:t>
            </a:r>
            <a:r>
              <a:rPr kumimoji="0" lang="es-ES_tradnl"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Excilia</a:t>
            </a:r>
            <a:r>
              <a:rPr kumimoji="0" lang="es-ES_tradnl"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Saldaña </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ángulo 2"/>
          <p:cNvSpPr/>
          <p:nvPr/>
        </p:nvSpPr>
        <p:spPr>
          <a:xfrm>
            <a:off x="2657280" y="575995"/>
            <a:ext cx="4958409" cy="553357"/>
          </a:xfrm>
          <a:prstGeom prst="rect">
            <a:avLst/>
          </a:prstGeom>
        </p:spPr>
        <p:txBody>
          <a:bodyPr wrap="none">
            <a:spAutoFit/>
          </a:bodyPr>
          <a:lstStyle/>
          <a:p>
            <a:pPr marL="0" marR="0" lvl="0" indent="0" algn="l" defTabSz="914400" rtl="0" eaLnBrk="1" fontAlgn="auto" latinLnBrk="0" hangingPunct="1">
              <a:lnSpc>
                <a:spcPct val="107000"/>
              </a:lnSpc>
              <a:spcBef>
                <a:spcPts val="600"/>
              </a:spcBef>
              <a:spcAft>
                <a:spcPts val="0"/>
              </a:spcAft>
              <a:buClrTx/>
              <a:buSzTx/>
              <a:buFontTx/>
              <a:buNone/>
              <a:tabLst>
                <a:tab pos="180340" algn="l"/>
                <a:tab pos="1828800" algn="l"/>
              </a:tabLst>
              <a:defRPr/>
            </a:pPr>
            <a:r>
              <a:rPr kumimoji="0" lang="es-ES_tradnl"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 Según </a:t>
            </a:r>
            <a:r>
              <a:rPr kumimoji="0" lang="es-ES_tradnl"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 forma </a:t>
            </a:r>
            <a:r>
              <a:rPr kumimoji="0" lang="es-ES_tradnl"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elocutiva</a:t>
            </a:r>
            <a:endParaRPr kumimoji="0" lang="es-ES"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12145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123" y="1281928"/>
            <a:ext cx="12027877" cy="4970591"/>
          </a:xfrm>
          <a:prstGeom prst="rect">
            <a:avLst/>
          </a:prstGeom>
        </p:spPr>
        <p:txBody>
          <a:bodyPr wrap="square">
            <a:spAutoFit/>
          </a:bodyPr>
          <a:lstStyle/>
          <a:p>
            <a:pPr marL="342900" marR="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panose="020B0604020202020204" pitchFamily="34" charset="0"/>
              </a:rPr>
              <a:t>Narrativos</a:t>
            </a:r>
            <a:r>
              <a:rPr kumimoji="0" lang="es-MX" sz="2000" b="1"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2000" b="1" i="0"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Arial" panose="020B0604020202020204" pitchFamily="34" charset="0"/>
              </a:rPr>
              <a:t> </a:t>
            </a:r>
            <a:r>
              <a:rPr kumimoji="0" lang="es-MX"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panose="020B0604020202020204" pitchFamily="34" charset="0"/>
              </a:rPr>
              <a:t>Textos cuya información se desarrolla en el tiempo. Se caracteriza por el desarrollo de una acción en la que intervienen personajes. Las ideas de las oraciones que constituyen una narración mantienen la secuencia en tensión hasta que culminan en el desenlace. </a:t>
            </a:r>
            <a:endParaRPr kumimoji="0" lang="es-E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panose="020B0604020202020204" pitchFamily="34" charset="0"/>
              </a:rPr>
              <a:t>Ejemplo:</a:t>
            </a:r>
            <a:endParaRPr kumimoji="0" lang="es-E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endParaRPr>
          </a:p>
          <a:p>
            <a:pPr marL="0" marR="0" lvl="0" indent="228600" algn="just" defTabSz="914400" rtl="0" eaLnBrk="1" fontAlgn="auto" latinLnBrk="0" hangingPunct="1">
              <a:lnSpc>
                <a:spcPct val="200000"/>
              </a:lnSpc>
              <a:spcBef>
                <a:spcPts val="0"/>
              </a:spcBef>
              <a:spcAft>
                <a:spcPts val="0"/>
              </a:spcAft>
              <a:buClrTx/>
              <a:buSzTx/>
              <a:buFontTx/>
              <a:buNone/>
              <a:tabLst>
                <a:tab pos="228600" algn="l"/>
              </a:tabLst>
              <a:defRPr/>
            </a:pPr>
            <a:r>
              <a:rPr kumimoji="0" lang="es-ES_tradnl" sz="2000" b="0" i="1"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En </a:t>
            </a:r>
            <a:r>
              <a:rPr kumimoji="0" lang="es-ES_tradnl" sz="2000" b="0" i="1"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Ifé</a:t>
            </a:r>
            <a:r>
              <a:rPr kumimoji="0" lang="es-ES_tradnl"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la ciudad sagrada del reino de los yorubas, estaba agonizando un viejo.</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Lst>
              <a:defRPr/>
            </a:pP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El moribundo entregó una moneda a cada uno de sus tres hijos y anunció:</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228600" algn="l"/>
                <a:tab pos="457200" algn="l"/>
                <a:tab pos="716915" algn="l"/>
              </a:tabLst>
              <a:defRPr/>
            </a:pP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Todo lo que tengo será de quien pueda llenar mi dormitorio.  Y bajo el portal esperó, en la estera donde yacía.</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Lst>
              <a:defRPr/>
            </a:pP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Con su moneda, el hijo mayor compró paja, y la paja llenó el dormitorio hasta la mitad.</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Lst>
              <a:defRPr/>
            </a:pP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Con su moneda, el hijo segundo compró arena, pero la arena no </a:t>
            </a:r>
            <a:r>
              <a:rPr kumimoji="0" lang="es-ES" sz="2000" b="0" i="1"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llegó </a:t>
            </a: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hasta el techo.</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Lst>
              <a:defRPr/>
            </a:pP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Con su moneda, el tercer hijo compró una vela, y la encendió.</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1"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1" u="none" strike="noStrike" kern="1200" cap="none" spc="0" normalizeH="0" baseline="0" noProof="0" dirty="0" smtClean="0">
                <a:ln>
                  <a:noFill/>
                </a:ln>
                <a:solidFill>
                  <a:srgbClr val="000000"/>
                </a:solidFill>
                <a:effectLst/>
                <a:uLnTx/>
                <a:uFillTx/>
                <a:latin typeface="Arial"/>
                <a:ea typeface="Times New Roman" panose="02020603050405020304" pitchFamily="18" charset="0"/>
                <a:cs typeface="Times New Roman" panose="02020603050405020304" pitchFamily="18" charset="0"/>
              </a:rPr>
              <a:t>Eduardo </a:t>
            </a:r>
            <a:r>
              <a:rPr kumimoji="0" lang="es-ES" sz="2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Galeano, La luz</a:t>
            </a:r>
            <a:endParaRPr kumimoji="0" lang="es-ES"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52967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631" y="1109861"/>
            <a:ext cx="11922369" cy="2273892"/>
          </a:xfrm>
          <a:prstGeom prst="rect">
            <a:avLst/>
          </a:prstGeom>
        </p:spPr>
        <p:txBody>
          <a:bodyPr wrap="square">
            <a:spAutoFit/>
          </a:bodyPr>
          <a:lstStyle/>
          <a:p>
            <a:pPr marL="342900" marR="17907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Descriptivos: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7907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cuya información se expresa dando detalles de los objetos y fenómenos de la realidad, para lo cual se vale de la enumeración de sus  cualidades. Puede usar como recurso  la comparación por analogía o contraste.</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Era Martí de temperamento nervioso, delgado, de ojos vivaces y bondadosos. Su palabra suave y delicada en el trato familiar, cambiaba su raso y blandura en la tribuna, por los violentos cobres oratorios. Era orador y orador de grande influencia. Arrastraba muchedumbres. Su vida fue un combate</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46050" lvl="0" indent="0" algn="just"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Rubén Darío, nicaragüense, (1867-1916</a:t>
            </a:r>
            <a:r>
              <a:rPr kumimoji="0" 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269631" y="3490295"/>
            <a:ext cx="11718556" cy="3264548"/>
          </a:xfrm>
          <a:prstGeom prst="rect">
            <a:avLst/>
          </a:prstGeom>
        </p:spPr>
        <p:txBody>
          <a:bodyPr wrap="square">
            <a:spAutoFit/>
          </a:bodyPr>
          <a:lstStyle/>
          <a:p>
            <a:pPr marL="342900" marR="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Expositivos: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cuya información avanza mediante relaciones lógico-causales de  las ideas. Expresa el pensar orientado hacia el conocimiento de las dependencias interna de los objetos y fenómenos. Para ello se vale de relaciones  de causa y efecto, de consecuencia, de análisis y síntesis, de persuasión, o de mera  información.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70510" marR="359410" lvl="0" indent="0" algn="just" defTabSz="914400" rtl="0" eaLnBrk="1" fontAlgn="auto" latinLnBrk="0" hangingPunct="1">
              <a:lnSpc>
                <a:spcPct val="107000"/>
              </a:lnSpc>
              <a:spcBef>
                <a:spcPts val="600"/>
              </a:spcBef>
              <a:spcAft>
                <a:spcPts val="0"/>
              </a:spcAft>
              <a:buClrTx/>
              <a:buSzTx/>
              <a:buFontTx/>
              <a:buNone/>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 la lectura debe haber moderación, porque si se practica precipitadamente, se conseguirá devorar libros, por decirlo así y concluir una obra voluminosa en pocos días; pero el aprovechamiento será poco y tal vez ninguno. Suele </a:t>
            </a:r>
            <a:r>
              <a:rPr kumimoji="0" 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creerse </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 es un sabio el que ha leído mucho y este es un juicio inexacto. La verdadera ciencia es el fruto de la meditación y del buen enlace de las ideas que no se adquiere por una extensa lectura</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Varela, Félix. </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Los libros, 9</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endParaRPr kumimoji="0" lang="es-E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672925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4108" y="1492305"/>
            <a:ext cx="1155309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América, al estremecerse al principio de siglo desde las entrañas hasta las cumbres, se hizo hombre, y fue Bolívar. No es que los hombres hacen los pueblos, sino que los pueblos en su hora de génesis, suele ponerse, vibrantes y triunfantes en un hombre. A veces está listo el pueblo y no aparece el hombre. La América toda hervía: venía hirviendo de siglos: chorreaba sangre de todas las grietas, como un enorme cadalso, hasta que de pronto, como si de debajo de la tierra los muertos se sacudieran el peso odioso comenzaron a bambolearse las montañas, a asomarse los ejércitos por las cuchillas, a coronarse los volcanes de banderas</a:t>
            </a:r>
            <a:endParaRPr kumimoji="0" lang="es-ES" alt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José Martí</a:t>
            </a:r>
            <a:r>
              <a:rPr kumimoji="0" lang="es-ES" alt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Tres Héroes, fragmentos</a:t>
            </a:r>
            <a:r>
              <a:rPr kumimoji="0" lang="es-ES" alt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alt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67840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0308" y="1333781"/>
            <a:ext cx="11781692" cy="2479525"/>
          </a:xfrm>
          <a:prstGeom prst="rect">
            <a:avLst/>
          </a:prstGeom>
        </p:spPr>
        <p:txBody>
          <a:bodyPr wrap="square">
            <a:spAutoFit/>
          </a:bodyPr>
          <a:lstStyle/>
          <a:p>
            <a:pPr marL="342900" marR="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Argumentativos: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cuya información se basa en la defensa o la refutación de una tesis a través de argumentos convincentes.</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70510" marR="146050" lvl="0" indent="0" algn="just" defTabSz="914400" rtl="0" eaLnBrk="1" fontAlgn="auto" latinLnBrk="0" hangingPunct="1">
              <a:lnSpc>
                <a:spcPct val="107000"/>
              </a:lnSpc>
              <a:spcBef>
                <a:spcPts val="600"/>
              </a:spcBef>
              <a:spcAft>
                <a:spcPts val="0"/>
              </a:spcAft>
              <a:buClrTx/>
              <a:buSzTx/>
              <a:buFontTx/>
              <a:buNone/>
              <a:tabLst/>
              <a:defRPr/>
            </a:pPr>
            <a:r>
              <a:rPr kumimoji="0" lang="es-ES_tradnl"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punto de partida es que leer y escribir no son sólo tareas lingüísticas o procesos psicológicos, sino también prácticas socioculturales. Leer exige descodificar la prosa y recuperar los implícitos, pero también darse cuenta del significado que cada comunidad otorga a una palabra. Puesto que la sociedad y la cultura evolucionan, también cambian los significados, el valor de cada palabra, de cada texto. Cambia nuestra manera de leer y escribir</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Cassany</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(2009). Daniel. </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Tras las líneas,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6</a:t>
            </a:r>
          </a:p>
        </p:txBody>
      </p:sp>
      <p:sp>
        <p:nvSpPr>
          <p:cNvPr id="3" name="Rectángulo 2"/>
          <p:cNvSpPr/>
          <p:nvPr/>
        </p:nvSpPr>
        <p:spPr>
          <a:xfrm>
            <a:off x="410308" y="4191161"/>
            <a:ext cx="11342076"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Che  reunía, en su extraordinaria personalidad, virtudes que rara vez aparecen juntas. El descolló como hombre de acción insuperable, pero CHE no solo era un hombre de acción insuperable; era un hombre de pensamiento profundo, de inteligencia visionaria, un hombre de profunda cultura. Es decir, que reunía en su persona al hombre de ideas y al hombre de acción, pero no es que reuniera esa doble característica de ser hombre de ideas, y de ideas profundas, y de ser hombre de acción, sino que CHE reunía como revolucionario las virtudes que pueden definirse como la más cabal expresión de las virtudes de un revolucionario: hombre íntegro a carta cabal, hombre de honradez suprema, de sinceridad absoluta, hombre de vida estoica y espartana</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Fidel Castro, discurso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692427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7053" y="1117967"/>
            <a:ext cx="11837119"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371600" algn="l"/>
              </a:tabLst>
              <a:defRPr>
                <a:solidFill>
                  <a:schemeClr val="tx1"/>
                </a:solidFill>
                <a:latin typeface="Arial" panose="020B0604020202020204" pitchFamily="34" charset="0"/>
              </a:defRPr>
            </a:lvl1pPr>
            <a:lvl2pPr eaLnBrk="0" fontAlgn="base" hangingPunct="0">
              <a:spcBef>
                <a:spcPct val="0"/>
              </a:spcBef>
              <a:spcAft>
                <a:spcPct val="0"/>
              </a:spcAft>
              <a:tabLst>
                <a:tab pos="1371600" algn="l"/>
              </a:tabLst>
              <a:defRPr>
                <a:solidFill>
                  <a:schemeClr val="tx1"/>
                </a:solidFill>
                <a:latin typeface="Arial" panose="020B0604020202020204" pitchFamily="34" charset="0"/>
              </a:defRPr>
            </a:lvl2pPr>
            <a:lvl3pPr eaLnBrk="0" fontAlgn="base" hangingPunct="0">
              <a:spcBef>
                <a:spcPct val="0"/>
              </a:spcBef>
              <a:spcAft>
                <a:spcPct val="0"/>
              </a:spcAft>
              <a:tabLst>
                <a:tab pos="1371600" algn="l"/>
              </a:tabLst>
              <a:defRPr>
                <a:solidFill>
                  <a:schemeClr val="tx1"/>
                </a:solidFill>
                <a:latin typeface="Arial" panose="020B0604020202020204" pitchFamily="34" charset="0"/>
              </a:defRPr>
            </a:lvl3pPr>
            <a:lvl4pPr eaLnBrk="0" fontAlgn="base" hangingPunct="0">
              <a:spcBef>
                <a:spcPct val="0"/>
              </a:spcBef>
              <a:spcAft>
                <a:spcPct val="0"/>
              </a:spcAft>
              <a:tabLst>
                <a:tab pos="1371600" algn="l"/>
              </a:tabLst>
              <a:defRPr>
                <a:solidFill>
                  <a:schemeClr val="tx1"/>
                </a:solidFill>
                <a:latin typeface="Arial" panose="020B0604020202020204" pitchFamily="34" charset="0"/>
              </a:defRPr>
            </a:lvl4pPr>
            <a:lvl5pPr eaLnBrk="0" fontAlgn="base" hangingPunct="0">
              <a:spcBef>
                <a:spcPct val="0"/>
              </a:spcBef>
              <a:spcAft>
                <a:spcPct val="0"/>
              </a:spcAft>
              <a:tabLst>
                <a:tab pos="1371600" algn="l"/>
              </a:tabLst>
              <a:defRPr>
                <a:solidFill>
                  <a:schemeClr val="tx1"/>
                </a:solidFill>
                <a:latin typeface="Arial" panose="020B0604020202020204" pitchFamily="34" charset="0"/>
              </a:defRPr>
            </a:lvl5pPr>
            <a:lvl6pPr eaLnBrk="0" fontAlgn="base" hangingPunct="0">
              <a:spcBef>
                <a:spcPct val="0"/>
              </a:spcBef>
              <a:spcAft>
                <a:spcPct val="0"/>
              </a:spcAft>
              <a:tabLst>
                <a:tab pos="1371600" algn="l"/>
              </a:tabLst>
              <a:defRPr>
                <a:solidFill>
                  <a:schemeClr val="tx1"/>
                </a:solidFill>
                <a:latin typeface="Arial" panose="020B0604020202020204" pitchFamily="34" charset="0"/>
              </a:defRPr>
            </a:lvl6pPr>
            <a:lvl7pPr eaLnBrk="0" fontAlgn="base" hangingPunct="0">
              <a:spcBef>
                <a:spcPct val="0"/>
              </a:spcBef>
              <a:spcAft>
                <a:spcPct val="0"/>
              </a:spcAft>
              <a:tabLst>
                <a:tab pos="1371600" algn="l"/>
              </a:tabLst>
              <a:defRPr>
                <a:solidFill>
                  <a:schemeClr val="tx1"/>
                </a:solidFill>
                <a:latin typeface="Arial" panose="020B0604020202020204" pitchFamily="34" charset="0"/>
              </a:defRPr>
            </a:lvl7pPr>
            <a:lvl8pPr eaLnBrk="0" fontAlgn="base" hangingPunct="0">
              <a:spcBef>
                <a:spcPct val="0"/>
              </a:spcBef>
              <a:spcAft>
                <a:spcPct val="0"/>
              </a:spcAft>
              <a:tabLst>
                <a:tab pos="1371600" algn="l"/>
              </a:tabLst>
              <a:defRPr>
                <a:solidFill>
                  <a:schemeClr val="tx1"/>
                </a:solidFill>
                <a:latin typeface="Arial" panose="020B0604020202020204" pitchFamily="34" charset="0"/>
              </a:defRPr>
            </a:lvl8pPr>
            <a:lvl9pPr eaLnBrk="0" fontAlgn="base" hangingPunct="0">
              <a:spcBef>
                <a:spcPct val="0"/>
              </a:spcBef>
              <a:spcAft>
                <a:spcPct val="0"/>
              </a:spcAft>
              <a:tabLst>
                <a:tab pos="1371600" algn="l"/>
              </a:tabLst>
              <a:defRPr>
                <a:solidFill>
                  <a:schemeClr val="tx1"/>
                </a:solidFill>
                <a:latin typeface="Arial" panose="020B0604020202020204" pitchFamily="34" charset="0"/>
              </a:defRPr>
            </a:lvl9pPr>
          </a:lstStyle>
          <a:p>
            <a:pPr marL="914400" marR="0" lvl="2" indent="0"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Informativos: </a:t>
            </a:r>
          </a:p>
          <a:p>
            <a:pPr marL="914400" marR="0" lvl="2" indent="0"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cuya función lingüística predominante es la referencial. Su objetivo: informar.</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Cuba firmó la Convención de los Derechos del niño el 26 de enero de 1990 y la ratificó el 21 de agosto de 1991. En instrumento entró en vigor el 20 de septiembre de ese mismo año</a:t>
            </a:r>
            <a:r>
              <a:rPr kumimoji="0" lang="es-MX" altLang="es-ES" sz="1800" b="1" i="1" u="none" strike="noStrike" kern="1200" cap="none" spc="0" normalizeH="0" baseline="3000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a:t>
            </a:r>
            <a:r>
              <a:rPr kumimoji="0" lang="es-MX" altLang="es-ES" sz="1800" b="1" i="1" u="none" strike="noStrike" kern="1200" cap="none" spc="0" normalizeH="0" baseline="30000" noProof="0" dirty="0" smtClean="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1]</a:t>
            </a: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endPar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0" i="0" u="none" strike="noStrike" kern="1200" cap="none" spc="0" normalizeH="0" baseline="30000" noProof="0" dirty="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1]</a:t>
            </a:r>
            <a:r>
              <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Periódico Juventud Rebelde, 20 de noviembre de 2009, 4</a:t>
            </a:r>
            <a:endPar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endPar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71600" algn="l"/>
              </a:tabLst>
              <a:defRPr/>
            </a:pPr>
            <a:r>
              <a:rPr kumimoji="0" lang="es-MX" altLang="es-E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Expresivos: </a:t>
            </a:r>
          </a:p>
          <a:p>
            <a:pPr marL="914400" marR="0" lvl="2" indent="0"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cuya función lingüística predominante es la  expresiva Su objetivo es transmitir estados de ánimo, emociones.</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¡Ojalá salga bien en los exámenes!</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¡Cuánto te admiro!</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¡Qué lindo día!</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¡Está riquísimo!</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MX" altLang="es-ES" sz="1800" b="0" i="1"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Quéee</a:t>
            </a:r>
            <a:r>
              <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28600" marR="0" lvl="0" indent="180975" algn="just" defTabSz="914400" rtl="0" eaLnBrk="0" fontAlgn="base" latinLnBrk="0" hangingPunct="0">
              <a:lnSpc>
                <a:spcPct val="150000"/>
              </a:lnSpc>
              <a:spcBef>
                <a:spcPct val="0"/>
              </a:spcBef>
              <a:spcAft>
                <a:spcPts val="0"/>
              </a:spcAft>
              <a:buClrTx/>
              <a:buSzTx/>
              <a:buFontTx/>
              <a:buNone/>
              <a:tabLst>
                <a:tab pos="1371600" algn="l"/>
              </a:tabLst>
              <a:defRPr/>
            </a:pPr>
            <a:r>
              <a:rPr kumimoji="0" lang="es-MX"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¡Si pudiera estar ahora a tu lado</a:t>
            </a:r>
            <a:r>
              <a:rPr kumimoji="0" lang="es-MX" sz="18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mn-cs"/>
              </a:rPr>
              <a:t>!</a:t>
            </a:r>
            <a:endParaRPr kumimoji="0" lang="es-MX" alt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1693985" y="656302"/>
            <a:ext cx="10498015" cy="461665"/>
          </a:xfrm>
          <a:prstGeom prst="rect">
            <a:avLst/>
          </a:prstGeom>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Según su </a:t>
            </a:r>
            <a:r>
              <a:rPr kumimoji="0" lang="es-MX" alt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función (</a:t>
            </a:r>
            <a:r>
              <a:rPr kumimoji="0" lang="es-MX"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funciones </a:t>
            </a:r>
            <a:r>
              <a:rPr kumimoji="0" lang="es-MX"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lingüísticas de la </a:t>
            </a:r>
            <a:r>
              <a:rPr kumimoji="0" lang="es-MX"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comunicación)</a:t>
            </a:r>
            <a:endParaRPr kumimoji="0" lang="es-MX"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030042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8569" y="764620"/>
            <a:ext cx="11623431" cy="5850512"/>
          </a:xfrm>
          <a:prstGeom prst="rect">
            <a:avLst/>
          </a:prstGeom>
        </p:spPr>
        <p:txBody>
          <a:bodyPr wrap="square">
            <a:spAutoFit/>
          </a:bodyPr>
          <a:lstStyle/>
          <a:p>
            <a:pPr marL="1085850" marR="0" lvl="2"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371600" algn="l"/>
              </a:tabLst>
              <a:defRPr/>
            </a:pPr>
            <a:r>
              <a:rPr kumimoji="0" lang="es-MX" altLang="es-E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Poéticos:</a:t>
            </a:r>
          </a:p>
          <a:p>
            <a:pPr marL="914400" marR="0" lvl="2" indent="0"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cuya función lingüística fundamental es la poética. La intención comunicativa del autor es recrear la realidad artísticamente mediante el lenguaje.</a:t>
            </a: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r>
              <a:rPr kumimoji="0" lang="es-MX"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r>
              <a:rPr kumimoji="0" lang="es-MX" alt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180975" algn="l" defTabSz="914400" rtl="0" eaLnBrk="0" fontAlgn="base" latinLnBrk="0" hangingPunct="0">
              <a:lnSpc>
                <a:spcPct val="100000"/>
              </a:lnSpc>
              <a:spcBef>
                <a:spcPct val="0"/>
              </a:spcBef>
              <a:spcAft>
                <a:spcPct val="0"/>
              </a:spcAft>
              <a:buClrTx/>
              <a:buSzTx/>
              <a:buFontTx/>
              <a:buNone/>
              <a:tabLst>
                <a:tab pos="1371600" algn="l"/>
              </a:tabLst>
              <a:defRPr/>
            </a:pPr>
            <a:endPar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0340" marR="179070" lvl="0" indent="0" algn="just" defTabSz="914400" rtl="0" eaLnBrk="1" fontAlgn="auto" latinLnBrk="0" hangingPunct="1">
              <a:lnSpc>
                <a:spcPct val="107000"/>
              </a:lnSpc>
              <a:spcBef>
                <a:spcPts val="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Las palabras y el misterio de su ciencia oculta me fascinaban y me parecían una llave con la que abrir un mundo infinito y a salvo de  todo lo que me rodeaba</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Ruiz Zafón, Carlos. (2010). El juego del ángel,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51</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143000" marR="0" lvl="2" indent="-2286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1371600" algn="l"/>
              </a:tabLst>
              <a:defRPr/>
            </a:pPr>
            <a:r>
              <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Apelativos</a:t>
            </a: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914400" marR="0" lvl="2" indent="0" algn="just" defTabSz="914400" rtl="0" eaLnBrk="1" fontAlgn="auto" latinLnBrk="0" hangingPunct="1">
              <a:lnSpc>
                <a:spcPct val="107000"/>
              </a:lnSpc>
              <a:spcBef>
                <a:spcPts val="600"/>
              </a:spcBef>
              <a:spcAft>
                <a:spcPts val="0"/>
              </a:spcAft>
              <a:buClrTx/>
              <a:buSzTx/>
              <a:buFontTx/>
              <a:buNone/>
              <a:tabLst>
                <a:tab pos="1371600" algn="l"/>
              </a:tabLst>
              <a:defRPr/>
            </a:pP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cuya función lingüística fundamental es la conativa: La intención comunicativa del autor se dirige a  convencer a su interlocutor y moverlo a la acción se invoca  a  alguien o a algo (cosa personificada). </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 defTabSz="914400" rtl="0" eaLnBrk="1" fontAlgn="auto" latinLnBrk="0" hangingPunct="1">
              <a:lnSpc>
                <a:spcPct val="107000"/>
              </a:lnSpc>
              <a:spcBef>
                <a:spcPts val="60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¡Ven pronto!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 defTabSz="914400" rtl="0" eaLnBrk="1" fontAlgn="auto" latinLnBrk="0" hangingPunct="1">
              <a:lnSpc>
                <a:spcPct val="107000"/>
              </a:lnSpc>
              <a:spcBef>
                <a:spcPts val="60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¡Cuenta conmigo!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 defTabSz="914400" rtl="0" eaLnBrk="1" fontAlgn="auto" latinLnBrk="0" hangingPunct="1">
              <a:lnSpc>
                <a:spcPct val="107000"/>
              </a:lnSpc>
              <a:spcBef>
                <a:spcPts val="60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MX"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Maríaaaaaaa</a:t>
            </a: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te llaman</a:t>
            </a:r>
            <a:r>
              <a:rPr kumimoji="0" lang="es-MX"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28600" marR="0" lvl="0" indent="0" algn="just" defTabSz="914400" rtl="0" eaLnBrk="1" fontAlgn="auto" latinLnBrk="0" hangingPunct="1">
              <a:lnSpc>
                <a:spcPct val="15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¡Por favor, no me toques</a:t>
            </a:r>
            <a:r>
              <a:rPr kumimoji="0" lang="es-MX" sz="18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mn-cs"/>
              </a:rPr>
              <a:t>!</a:t>
            </a:r>
            <a:endParaRPr kumimoji="0" lang="es-E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29169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431" y="1571809"/>
            <a:ext cx="11923059" cy="5180649"/>
          </a:xfrm>
          <a:prstGeom prst="rect">
            <a:avLst/>
          </a:prstGeom>
        </p:spPr>
        <p:txBody>
          <a:bodyPr wrap="square">
            <a:spAutoFit/>
          </a:bodyPr>
          <a:lstStyle/>
          <a:p>
            <a:pPr marL="1143000" marR="0" lvl="2" indent="-2286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1371600" algn="l"/>
              </a:tabLst>
              <a:defRPr/>
            </a:pPr>
            <a:r>
              <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Textos </a:t>
            </a: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coloquiales: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14400" marR="0" lvl="2" indent="0" algn="just" defTabSz="914400" rtl="0" eaLnBrk="1" fontAlgn="auto" latinLnBrk="0" hangingPunct="1">
              <a:lnSpc>
                <a:spcPct val="107000"/>
              </a:lnSpc>
              <a:spcBef>
                <a:spcPts val="600"/>
              </a:spcBef>
              <a:spcAft>
                <a:spcPts val="0"/>
              </a:spcAft>
              <a:buClrTx/>
              <a:buSzTx/>
              <a:buFontTx/>
              <a:buNone/>
              <a:tabLst>
                <a:tab pos="1371600" algn="l"/>
              </a:tabLst>
              <a:defRPr/>
            </a:pP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aquellos que se emplean en la conversación. Por su código, son fundamentalmente orales, aunque también pueden ser escritos; por su función son expresivos, y por su forma elocutiva, dialogados. Pertenecen a este grupo la conversación, la entrevista, la carta familiar, el chat, el correo electrónico si es entre amigos, y otros.</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70510" marR="180340" lvl="0" indent="0" algn="just" defTabSz="914400" rtl="0" eaLnBrk="1" fontAlgn="auto" latinLnBrk="0" hangingPunct="1">
              <a:lnSpc>
                <a:spcPct val="107000"/>
              </a:lnSpc>
              <a:spcBef>
                <a:spcPts val="60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Platero, tú nos ves, ¿verdad? ¿Verdad que ves a los niños corriendo, arrebatados, entre sus propias flores, liviano enjambre de vagas mariposas blancas, goteadas de carmín?</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70510" marR="180340" lvl="0" indent="0" algn="just" defTabSz="914400" rtl="0" eaLnBrk="1" fontAlgn="auto" latinLnBrk="0" hangingPunct="1">
              <a:lnSpc>
                <a:spcPct val="107000"/>
              </a:lnSpc>
              <a:spcBef>
                <a:spcPts val="600"/>
              </a:spcBef>
              <a:spcAft>
                <a:spcPts val="0"/>
              </a:spcAft>
              <a:buClrTx/>
              <a:buSzTx/>
              <a:buFontTx/>
              <a:buNone/>
              <a:tabLst/>
              <a:defRPr/>
            </a:pP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Platero, tú nos ves, ¿verdad? Platero, ¿verdad que tú nos ves? Sí, tú me ves. Y yo oigo, en el poniente despejado, endulzando todo el valle de las viñas, tu tierno rebuzno lastimero...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18034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Jiménez, Juan Ramón</a:t>
            </a:r>
            <a:r>
              <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.(1973).Platero y yo</a:t>
            </a:r>
            <a:r>
              <a:rPr kumimoji="0" lang="es-MX" sz="1800" b="0" i="1"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s-MX" sz="18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Hola, Ernesto: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Me preocupa tu silencio, parece como si no hubieras recibido mis mensajes ¿Por qué no me contestas? Escribe.</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Un abrazo,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Ana</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4"/>
          <p:cNvSpPr>
            <a:spLocks noChangeArrowheads="1"/>
          </p:cNvSpPr>
          <p:nvPr/>
        </p:nvSpPr>
        <p:spPr bwMode="auto">
          <a:xfrm>
            <a:off x="3783106" y="-94565"/>
            <a:ext cx="84088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r>
            <a:br>
              <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br>
            <a:endParaRPr kumimoji="0" lang="es-ES"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 name="Rectangle 6"/>
          <p:cNvSpPr>
            <a:spLocks noChangeArrowheads="1"/>
          </p:cNvSpPr>
          <p:nvPr/>
        </p:nvSpPr>
        <p:spPr bwMode="auto">
          <a:xfrm>
            <a:off x="7300029" y="5852118"/>
            <a:ext cx="840889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s-ES_tradnl" alt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13" name="Rectángulo 12"/>
          <p:cNvSpPr/>
          <p:nvPr/>
        </p:nvSpPr>
        <p:spPr>
          <a:xfrm>
            <a:off x="1882585" y="228600"/>
            <a:ext cx="3801041" cy="553357"/>
          </a:xfrm>
          <a:prstGeom prst="rect">
            <a:avLst/>
          </a:prstGeom>
        </p:spPr>
        <p:txBody>
          <a:bodyPr wrap="none">
            <a:spAutoFit/>
          </a:bodyPr>
          <a:lstStyle/>
          <a:p>
            <a:pPr marL="457200" marR="0" lvl="1" indent="0" algn="just" defTabSz="914400" rtl="0" eaLnBrk="1" fontAlgn="auto" latinLnBrk="0" hangingPunct="1">
              <a:lnSpc>
                <a:spcPct val="107000"/>
              </a:lnSpc>
              <a:spcBef>
                <a:spcPts val="600"/>
              </a:spcBef>
              <a:spcAft>
                <a:spcPts val="0"/>
              </a:spcAft>
              <a:buClrTx/>
              <a:buSzTx/>
              <a:buFontTx/>
              <a:buNone/>
              <a:tabLst>
                <a:tab pos="180340" algn="l"/>
                <a:tab pos="914400" algn="l"/>
              </a:tabLst>
              <a:defRPr/>
            </a:pPr>
            <a:r>
              <a:rPr kumimoji="0" lang="es-MX"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4. Según </a:t>
            </a:r>
            <a:r>
              <a:rPr kumimoji="0" lang="es-MX"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 </a:t>
            </a:r>
            <a:r>
              <a:rPr kumimoji="0" lang="es-MX" sz="2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estilo </a:t>
            </a:r>
            <a:endParaRPr kumimoji="0" lang="es-ES"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425820" y="813036"/>
            <a:ext cx="11358283" cy="605935"/>
          </a:xfrm>
          <a:prstGeom prst="rect">
            <a:avLst/>
          </a:prstGeom>
        </p:spPr>
        <p:txBody>
          <a:bodyPr wrap="square">
            <a:spAutoFit/>
          </a:bodyPr>
          <a:lstStyle/>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a:t>
            </a: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basa en el estilo de la comunicación, que se relaciona también con la función comunicativa. La clasificación que se asume está dada en el libro Estilística funcional</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Shískova</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T.H y J. K. L.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Popov</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(1989).</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Estilística funcional)</a:t>
            </a: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85" y="-16778"/>
            <a:ext cx="1800200" cy="1008112"/>
          </a:xfrm>
          <a:prstGeom prst="rect">
            <a:avLst/>
          </a:prstGeom>
          <a:ln>
            <a:noFill/>
          </a:ln>
          <a:effectLst>
            <a:softEdge rad="112500"/>
          </a:effectLst>
        </p:spPr>
      </p:pic>
    </p:spTree>
    <p:extLst>
      <p:ext uri="{BB962C8B-B14F-4D97-AF65-F5344CB8AC3E}">
        <p14:creationId xmlns:p14="http://schemas.microsoft.com/office/powerpoint/2010/main" val="305678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90898" y="5118573"/>
            <a:ext cx="2447778" cy="1015663"/>
          </a:xfrm>
          <a:prstGeom prst="rect">
            <a:avLst/>
          </a:prstGeom>
          <a:ln>
            <a:solidFill>
              <a:srgbClr val="137683"/>
            </a:solidFill>
          </a:ln>
        </p:spPr>
        <p:txBody>
          <a:bodyPr wrap="square">
            <a:spAutoFit/>
          </a:bodyPr>
          <a:lstStyle/>
          <a:p>
            <a:pPr lvl="0" algn="just">
              <a:lnSpc>
                <a:spcPct val="150000"/>
              </a:lnSpc>
            </a:pPr>
            <a:r>
              <a:rPr lang="es-ES" sz="2000" b="1" dirty="0" smtClean="0">
                <a:solidFill>
                  <a:srgbClr val="000000"/>
                </a:solidFill>
                <a:latin typeface="Arial" panose="020B0604020202020204" pitchFamily="34" charset="0"/>
                <a:cs typeface="Arial" panose="020B0604020202020204" pitchFamily="34" charset="0"/>
              </a:rPr>
              <a:t>Corrección:</a:t>
            </a:r>
            <a:r>
              <a:rPr lang="es-ES" sz="2000" dirty="0" smtClean="0">
                <a:solidFill>
                  <a:srgbClr val="000000"/>
                </a:solidFill>
                <a:latin typeface="Arial" panose="020B0604020202020204" pitchFamily="34" charset="0"/>
                <a:cs typeface="Arial" panose="020B0604020202020204" pitchFamily="34" charset="0"/>
              </a:rPr>
              <a:t> revisar cuidadosamente.</a:t>
            </a:r>
            <a:endParaRPr lang="es-ES" sz="2000" dirty="0">
              <a:solidFill>
                <a:srgbClr val="000000"/>
              </a:solidFill>
              <a:latin typeface="Arial" panose="020B0604020202020204" pitchFamily="34" charset="0"/>
              <a:cs typeface="Arial" panose="020B0604020202020204" pitchFamily="34" charset="0"/>
            </a:endParaRPr>
          </a:p>
        </p:txBody>
      </p:sp>
      <p:sp>
        <p:nvSpPr>
          <p:cNvPr id="3" name="Rectángulo 2"/>
          <p:cNvSpPr/>
          <p:nvPr/>
        </p:nvSpPr>
        <p:spPr>
          <a:xfrm>
            <a:off x="9265923" y="1950497"/>
            <a:ext cx="2396199" cy="2400657"/>
          </a:xfrm>
          <a:prstGeom prst="rect">
            <a:avLst/>
          </a:prstGeom>
          <a:ln>
            <a:solidFill>
              <a:srgbClr val="137683"/>
            </a:solidFill>
          </a:ln>
        </p:spPr>
        <p:txBody>
          <a:bodyPr wrap="square">
            <a:spAutoFit/>
          </a:bodyPr>
          <a:lstStyle/>
          <a:p>
            <a:pPr lvl="0" algn="just">
              <a:lnSpc>
                <a:spcPct val="150000"/>
              </a:lnSpc>
            </a:pPr>
            <a:r>
              <a:rPr lang="es-ES" sz="2000" b="1" dirty="0">
                <a:solidFill>
                  <a:srgbClr val="000000"/>
                </a:solidFill>
                <a:latin typeface="Arial" panose="020B0604020202020204" pitchFamily="34" charset="0"/>
                <a:cs typeface="Arial" panose="020B0604020202020204" pitchFamily="34" charset="0"/>
              </a:rPr>
              <a:t>Concisión:</a:t>
            </a:r>
            <a:r>
              <a:rPr lang="es-ES" sz="2000" dirty="0">
                <a:solidFill>
                  <a:srgbClr val="000000"/>
                </a:solidFill>
                <a:latin typeface="Arial" panose="020B0604020202020204" pitchFamily="34" charset="0"/>
                <a:cs typeface="Arial" panose="020B0604020202020204" pitchFamily="34" charset="0"/>
              </a:rPr>
              <a:t> se aplicarán </a:t>
            </a:r>
            <a:r>
              <a:rPr lang="es-ES" sz="2000" dirty="0" smtClean="0">
                <a:solidFill>
                  <a:srgbClr val="000000"/>
                </a:solidFill>
                <a:latin typeface="Arial" panose="020B0604020202020204" pitchFamily="34" charset="0"/>
                <a:cs typeface="Arial" panose="020B0604020202020204" pitchFamily="34" charset="0"/>
              </a:rPr>
              <a:t>recursos de condensación </a:t>
            </a:r>
          </a:p>
          <a:p>
            <a:pPr lvl="0" algn="just">
              <a:lnSpc>
                <a:spcPct val="150000"/>
              </a:lnSpc>
            </a:pPr>
            <a:r>
              <a:rPr lang="es-ES" sz="2000" dirty="0" smtClean="0">
                <a:solidFill>
                  <a:srgbClr val="000000"/>
                </a:solidFill>
                <a:latin typeface="Arial" panose="020B0604020202020204" pitchFamily="34" charset="0"/>
                <a:cs typeface="Arial" panose="020B0604020202020204" pitchFamily="34" charset="0"/>
              </a:rPr>
              <a:t>(estructuras </a:t>
            </a:r>
            <a:r>
              <a:rPr lang="es-ES" sz="2000" dirty="0">
                <a:solidFill>
                  <a:srgbClr val="000000"/>
                </a:solidFill>
                <a:latin typeface="Arial" panose="020B0604020202020204" pitchFamily="34" charset="0"/>
                <a:cs typeface="Arial" panose="020B0604020202020204" pitchFamily="34" charset="0"/>
              </a:rPr>
              <a:t>concisas y </a:t>
            </a:r>
            <a:r>
              <a:rPr lang="es-ES" sz="2000" dirty="0" smtClean="0">
                <a:solidFill>
                  <a:srgbClr val="000000"/>
                </a:solidFill>
                <a:latin typeface="Arial" panose="020B0604020202020204" pitchFamily="34" charset="0"/>
                <a:cs typeface="Arial" panose="020B0604020202020204" pitchFamily="34" charset="0"/>
              </a:rPr>
              <a:t>claras).</a:t>
            </a:r>
            <a:endParaRPr lang="es-ES" sz="2000" dirty="0">
              <a:solidFill>
                <a:srgbClr val="000000"/>
              </a:solidFill>
              <a:latin typeface="Arial" panose="020B0604020202020204" pitchFamily="34" charset="0"/>
              <a:cs typeface="Arial" panose="020B0604020202020204" pitchFamily="34" charset="0"/>
            </a:endParaRPr>
          </a:p>
        </p:txBody>
      </p:sp>
      <p:sp>
        <p:nvSpPr>
          <p:cNvPr id="4" name="Rectángulo 3"/>
          <p:cNvSpPr/>
          <p:nvPr/>
        </p:nvSpPr>
        <p:spPr>
          <a:xfrm>
            <a:off x="6880281" y="3413537"/>
            <a:ext cx="1833489" cy="2862322"/>
          </a:xfrm>
          <a:prstGeom prst="rect">
            <a:avLst/>
          </a:prstGeom>
          <a:ln>
            <a:solidFill>
              <a:srgbClr val="137683"/>
            </a:solidFill>
          </a:ln>
        </p:spPr>
        <p:txBody>
          <a:bodyPr wrap="square">
            <a:spAutoFit/>
          </a:bodyPr>
          <a:lstStyle/>
          <a:p>
            <a:pPr lvl="0" algn="just">
              <a:lnSpc>
                <a:spcPct val="150000"/>
              </a:lnSpc>
            </a:pPr>
            <a:r>
              <a:rPr lang="es-ES" sz="2000" b="1" dirty="0">
                <a:solidFill>
                  <a:srgbClr val="000000"/>
                </a:solidFill>
                <a:latin typeface="Arial" panose="020B0604020202020204" pitchFamily="34" charset="0"/>
                <a:cs typeface="Arial" panose="020B0604020202020204" pitchFamily="34" charset="0"/>
              </a:rPr>
              <a:t>Precisión: </a:t>
            </a:r>
            <a:r>
              <a:rPr lang="es-ES" sz="2000" dirty="0">
                <a:solidFill>
                  <a:srgbClr val="000000"/>
                </a:solidFill>
                <a:latin typeface="Arial" panose="020B0604020202020204" pitchFamily="34" charset="0"/>
                <a:cs typeface="Arial" panose="020B0604020202020204" pitchFamily="34" charset="0"/>
              </a:rPr>
              <a:t>cada término </a:t>
            </a:r>
            <a:r>
              <a:rPr lang="es-ES" sz="2000" dirty="0" smtClean="0">
                <a:solidFill>
                  <a:srgbClr val="000000"/>
                </a:solidFill>
                <a:latin typeface="Arial" panose="020B0604020202020204" pitchFamily="34" charset="0"/>
                <a:cs typeface="Arial" panose="020B0604020202020204" pitchFamily="34" charset="0"/>
              </a:rPr>
              <a:t>reflejará </a:t>
            </a:r>
            <a:r>
              <a:rPr lang="es-ES" sz="2000" dirty="0">
                <a:solidFill>
                  <a:srgbClr val="000000"/>
                </a:solidFill>
                <a:latin typeface="Arial" panose="020B0604020202020204" pitchFamily="34" charset="0"/>
                <a:cs typeface="Arial" panose="020B0604020202020204" pitchFamily="34" charset="0"/>
              </a:rPr>
              <a:t>con exactitud las ideas del autor. </a:t>
            </a:r>
          </a:p>
        </p:txBody>
      </p:sp>
      <p:sp>
        <p:nvSpPr>
          <p:cNvPr id="5" name="Rectángulo 4"/>
          <p:cNvSpPr/>
          <p:nvPr/>
        </p:nvSpPr>
        <p:spPr>
          <a:xfrm>
            <a:off x="3322330" y="1817975"/>
            <a:ext cx="2593141" cy="2400657"/>
          </a:xfrm>
          <a:prstGeom prst="rect">
            <a:avLst/>
          </a:prstGeom>
          <a:ln>
            <a:solidFill>
              <a:srgbClr val="137683"/>
            </a:solidFill>
          </a:ln>
        </p:spPr>
        <p:txBody>
          <a:bodyPr wrap="square">
            <a:spAutoFit/>
          </a:bodyPr>
          <a:lstStyle/>
          <a:p>
            <a:pPr lvl="0" algn="just">
              <a:lnSpc>
                <a:spcPct val="150000"/>
              </a:lnSpc>
            </a:pPr>
            <a:r>
              <a:rPr lang="es-ES" sz="2000" b="1" dirty="0">
                <a:solidFill>
                  <a:srgbClr val="000000"/>
                </a:solidFill>
                <a:latin typeface="Arial" panose="020B0604020202020204" pitchFamily="34" charset="0"/>
                <a:cs typeface="Arial" panose="020B0604020202020204" pitchFamily="34" charset="0"/>
              </a:rPr>
              <a:t>Fidelidad:</a:t>
            </a:r>
            <a:r>
              <a:rPr lang="es-ES" sz="2000" dirty="0">
                <a:solidFill>
                  <a:srgbClr val="000000"/>
                </a:solidFill>
                <a:latin typeface="Arial" panose="020B0604020202020204" pitchFamily="34" charset="0"/>
                <a:cs typeface="Arial" panose="020B0604020202020204" pitchFamily="34" charset="0"/>
              </a:rPr>
              <a:t> deben mantenerse los mismos términos, aunque </a:t>
            </a:r>
            <a:r>
              <a:rPr lang="es-ES" sz="2000" dirty="0" smtClean="0">
                <a:solidFill>
                  <a:srgbClr val="000000"/>
                </a:solidFill>
                <a:latin typeface="Arial" panose="020B0604020202020204" pitchFamily="34" charset="0"/>
                <a:cs typeface="Arial" panose="020B0604020202020204" pitchFamily="34" charset="0"/>
              </a:rPr>
              <a:t>cambien </a:t>
            </a:r>
            <a:r>
              <a:rPr lang="es-ES" sz="2000" dirty="0">
                <a:solidFill>
                  <a:srgbClr val="000000"/>
                </a:solidFill>
                <a:latin typeface="Arial" panose="020B0604020202020204" pitchFamily="34" charset="0"/>
                <a:cs typeface="Arial" panose="020B0604020202020204" pitchFamily="34" charset="0"/>
              </a:rPr>
              <a:t>su categoría </a:t>
            </a:r>
            <a:r>
              <a:rPr lang="es-ES" sz="2000" dirty="0" smtClean="0">
                <a:solidFill>
                  <a:srgbClr val="000000"/>
                </a:solidFill>
                <a:latin typeface="Arial" panose="020B0604020202020204" pitchFamily="34" charset="0"/>
                <a:cs typeface="Arial" panose="020B0604020202020204" pitchFamily="34" charset="0"/>
              </a:rPr>
              <a:t>gramatical. </a:t>
            </a:r>
            <a:endParaRPr lang="es-ES" sz="2000" dirty="0">
              <a:solidFill>
                <a:srgbClr val="000000"/>
              </a:solidFill>
              <a:latin typeface="Arial" panose="020B0604020202020204" pitchFamily="34" charset="0"/>
              <a:cs typeface="Arial" panose="020B0604020202020204" pitchFamily="34" charset="0"/>
            </a:endParaRPr>
          </a:p>
        </p:txBody>
      </p:sp>
      <p:sp>
        <p:nvSpPr>
          <p:cNvPr id="6" name="Rectángulo 5"/>
          <p:cNvSpPr/>
          <p:nvPr/>
        </p:nvSpPr>
        <p:spPr>
          <a:xfrm>
            <a:off x="363429" y="894645"/>
            <a:ext cx="2614240" cy="3323987"/>
          </a:xfrm>
          <a:prstGeom prst="rect">
            <a:avLst/>
          </a:prstGeom>
          <a:ln>
            <a:solidFill>
              <a:srgbClr val="137683"/>
            </a:solidFill>
          </a:ln>
        </p:spPr>
        <p:txBody>
          <a:bodyPr wrap="square">
            <a:spAutoFit/>
          </a:bodyPr>
          <a:lstStyle/>
          <a:p>
            <a:pPr lvl="0" algn="just">
              <a:lnSpc>
                <a:spcPct val="150000"/>
              </a:lnSpc>
            </a:pPr>
            <a:r>
              <a:rPr lang="es-ES" sz="2000" b="1" dirty="0">
                <a:solidFill>
                  <a:srgbClr val="000000"/>
                </a:solidFill>
                <a:latin typeface="Arial" panose="020B0604020202020204" pitchFamily="34" charset="0"/>
                <a:cs typeface="Arial" panose="020B0604020202020204" pitchFamily="34" charset="0"/>
              </a:rPr>
              <a:t>Objetividad:</a:t>
            </a:r>
            <a:r>
              <a:rPr lang="es-ES" sz="2000" dirty="0">
                <a:solidFill>
                  <a:srgbClr val="000000"/>
                </a:solidFill>
                <a:latin typeface="Arial" panose="020B0604020202020204" pitchFamily="34" charset="0"/>
                <a:cs typeface="Arial" panose="020B0604020202020204" pitchFamily="34" charset="0"/>
              </a:rPr>
              <a:t> no incluye </a:t>
            </a:r>
            <a:r>
              <a:rPr lang="es-ES" sz="2000" dirty="0" smtClean="0">
                <a:solidFill>
                  <a:srgbClr val="000000"/>
                </a:solidFill>
                <a:latin typeface="Arial" panose="020B0604020202020204" pitchFamily="34" charset="0"/>
                <a:cs typeface="Arial" panose="020B0604020202020204" pitchFamily="34" charset="0"/>
              </a:rPr>
              <a:t>valoraciones ni </a:t>
            </a:r>
            <a:r>
              <a:rPr lang="es-ES" sz="2000" dirty="0">
                <a:solidFill>
                  <a:srgbClr val="000000"/>
                </a:solidFill>
                <a:latin typeface="Arial" panose="020B0604020202020204" pitchFamily="34" charset="0"/>
                <a:cs typeface="Arial" panose="020B0604020202020204" pitchFamily="34" charset="0"/>
              </a:rPr>
              <a:t>interpretaciones personales; por eso se recomienda su redacción en tercera persona del singular.</a:t>
            </a:r>
          </a:p>
        </p:txBody>
      </p:sp>
      <p:sp>
        <p:nvSpPr>
          <p:cNvPr id="7" name="Rectángulo 6"/>
          <p:cNvSpPr/>
          <p:nvPr/>
        </p:nvSpPr>
        <p:spPr>
          <a:xfrm>
            <a:off x="356395" y="4559600"/>
            <a:ext cx="5413710" cy="1938992"/>
          </a:xfrm>
          <a:prstGeom prst="rect">
            <a:avLst/>
          </a:prstGeom>
          <a:ln>
            <a:solidFill>
              <a:srgbClr val="137683"/>
            </a:solidFill>
          </a:ln>
        </p:spPr>
        <p:txBody>
          <a:bodyPr wrap="square">
            <a:spAutoFit/>
          </a:bodyPr>
          <a:lstStyle/>
          <a:p>
            <a:pPr>
              <a:lnSpc>
                <a:spcPct val="150000"/>
              </a:lnSpc>
            </a:pPr>
            <a:r>
              <a:rPr lang="es-ES" b="1" dirty="0"/>
              <a:t> </a:t>
            </a:r>
            <a:r>
              <a:rPr lang="es-ES" sz="2000" b="1" dirty="0">
                <a:latin typeface="Arial" panose="020B0604020202020204" pitchFamily="34" charset="0"/>
                <a:cs typeface="Arial" panose="020B0604020202020204" pitchFamily="34" charset="0"/>
              </a:rPr>
              <a:t>Reflejo de texto completo: </a:t>
            </a:r>
            <a:r>
              <a:rPr lang="es-ES" sz="2000" dirty="0">
                <a:latin typeface="Arial" panose="020B0604020202020204" pitchFamily="34" charset="0"/>
                <a:cs typeface="Arial" panose="020B0604020202020204" pitchFamily="34" charset="0"/>
              </a:rPr>
              <a:t>expresa las ideas esenciales de todo el texto. Si hay citas, se mantienen. Cada parte deberá estar representada en el documento final. </a:t>
            </a:r>
          </a:p>
        </p:txBody>
      </p:sp>
      <p:sp>
        <p:nvSpPr>
          <p:cNvPr id="8" name="Rectángulo 7"/>
          <p:cNvSpPr/>
          <p:nvPr/>
        </p:nvSpPr>
        <p:spPr>
          <a:xfrm>
            <a:off x="4904936" y="364036"/>
            <a:ext cx="4520418" cy="553998"/>
          </a:xfrm>
          <a:prstGeom prst="rect">
            <a:avLst/>
          </a:prstGeom>
          <a:ln w="76200">
            <a:solidFill>
              <a:srgbClr val="137683"/>
            </a:solidFill>
          </a:ln>
        </p:spPr>
        <p:txBody>
          <a:bodyPr wrap="square">
            <a:spAutoFit/>
          </a:bodyPr>
          <a:lstStyle/>
          <a:p>
            <a:pPr lvl="0" algn="just">
              <a:lnSpc>
                <a:spcPct val="150000"/>
              </a:lnSpc>
            </a:pPr>
            <a:r>
              <a:rPr lang="es-ES" sz="2000" dirty="0">
                <a:solidFill>
                  <a:srgbClr val="000000"/>
                </a:solidFill>
                <a:latin typeface="Arial" panose="020B0604020202020204" pitchFamily="34" charset="0"/>
                <a:cs typeface="Arial" panose="020B0604020202020204" pitchFamily="34" charset="0"/>
              </a:rPr>
              <a:t>R</a:t>
            </a:r>
            <a:r>
              <a:rPr lang="es-ES" sz="2000" dirty="0" smtClean="0">
                <a:solidFill>
                  <a:srgbClr val="000000"/>
                </a:solidFill>
                <a:latin typeface="Arial" panose="020B0604020202020204" pitchFamily="34" charset="0"/>
                <a:cs typeface="Arial" panose="020B0604020202020204" pitchFamily="34" charset="0"/>
              </a:rPr>
              <a:t>equisitos </a:t>
            </a:r>
            <a:r>
              <a:rPr lang="es-ES" sz="2000" dirty="0">
                <a:solidFill>
                  <a:srgbClr val="000000"/>
                </a:solidFill>
                <a:latin typeface="Arial" panose="020B0604020202020204" pitchFamily="34" charset="0"/>
                <a:cs typeface="Arial" panose="020B0604020202020204" pitchFamily="34" charset="0"/>
              </a:rPr>
              <a:t>según E. Ortega (52, 251)  </a:t>
            </a:r>
          </a:p>
        </p:txBody>
      </p:sp>
      <p:cxnSp>
        <p:nvCxnSpPr>
          <p:cNvPr id="10" name="Conector recto de flecha 9"/>
          <p:cNvCxnSpPr/>
          <p:nvPr/>
        </p:nvCxnSpPr>
        <p:spPr>
          <a:xfrm flipH="1">
            <a:off x="3063250" y="641035"/>
            <a:ext cx="1452479" cy="681328"/>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9678572" y="918034"/>
            <a:ext cx="785450" cy="899941"/>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7197972" y="1183078"/>
            <a:ext cx="103160" cy="2230459"/>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8468751" y="1183078"/>
            <a:ext cx="722147" cy="3796885"/>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5964119" y="1183078"/>
            <a:ext cx="929050" cy="3810953"/>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a:off x="4904936" y="981699"/>
            <a:ext cx="511126" cy="678289"/>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pic>
        <p:nvPicPr>
          <p:cNvPr id="1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46457"/>
            <a:ext cx="1800200" cy="848188"/>
          </a:xfrm>
          <a:prstGeom prst="rect">
            <a:avLst/>
          </a:prstGeom>
          <a:ln>
            <a:noFill/>
          </a:ln>
          <a:effectLst>
            <a:softEdge rad="112500"/>
          </a:effectLst>
        </p:spPr>
      </p:pic>
    </p:spTree>
    <p:extLst>
      <p:ext uri="{BB962C8B-B14F-4D97-AF65-F5344CB8AC3E}">
        <p14:creationId xmlns:p14="http://schemas.microsoft.com/office/powerpoint/2010/main" val="20255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057" y="1179250"/>
            <a:ext cx="11482753" cy="4809522"/>
          </a:xfrm>
          <a:prstGeom prst="rect">
            <a:avLst/>
          </a:prstGeom>
        </p:spPr>
        <p:txBody>
          <a:bodyPr wrap="square">
            <a:spAutoFit/>
          </a:bodyPr>
          <a:lstStyle/>
          <a:p>
            <a:pPr marL="171450" marR="0" lvl="0" indent="-171450" algn="just"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a:t>
            </a: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publicistas: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s-MX"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Pertenecen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este grupo los textos periodísticos, los anuncios, los carteles. Su función es persuadir y convencer, mediante el mensaje que transmiten. En el radio, el texto lingüístico puede ir acompañado de la música  y  en la televisión, además de la música, puede ir combinado con imágenes (vídeo, fotografías, dibujos o íconos). Según el código, son orales, escritos o icónicos; según su forma elocutiva son expositivos y argumentativos y, según su función, apelativos e informativos.</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mar! El azul cambiante, el gusto salado en los labios y el sol ardiente. Lugar besado por el mar. Esa es Regla, uno de los municipios </a:t>
            </a:r>
            <a:r>
              <a:rPr kumimoji="0" lang="es-MX"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más</a:t>
            </a:r>
            <a:r>
              <a:rPr kumimoji="0" lang="es-MX" altLang="es-ES"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encantadores de La Habana. Regla es un rinconcito que sorprende al viajero. Muy cerca del Centro Histórico de La Habana está el muelle. En diez minutos usted cruzará la ensenada y estará allí. Tú, viajero, </a:t>
            </a:r>
            <a:r>
              <a:rPr kumimoji="0" lang="es-MX"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visítala</a:t>
            </a:r>
            <a:r>
              <a:rPr kumimoji="0" lang="es-MX" altLang="es-ES"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MX" altLang="es-ES" sz="2000" b="1" i="1"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a:t>
            </a:r>
            <a:r>
              <a:rPr kumimoji="0" lang="es-MX" altLang="es-ES" sz="2000" b="1" i="1" u="none" strike="noStrike" kern="1200" cap="none" spc="0" normalizeH="0" baseline="30000" noProof="0" dirty="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1</a:t>
            </a:r>
            <a:r>
              <a:rPr kumimoji="0" lang="es-MX" altLang="es-ES" sz="2000" b="1" i="1" u="none" strike="noStrike" kern="1200" cap="none" spc="0" normalizeH="0" baseline="30000" noProof="0" dirty="0" smtClean="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
              </a:rPr>
              <a:t>]</a:t>
            </a:r>
            <a:r>
              <a:rPr kumimoji="0" lang="es-MX" altLang="es-ES" sz="2000" b="0" i="1" u="none" strike="noStrike" kern="1200" cap="none" spc="0" normalizeH="0" baseline="3000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ES" sz="2000" b="0" i="1"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altLang="es-ES" sz="20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
              </a:rPr>
              <a:t>[</a:t>
            </a:r>
            <a:r>
              <a:rPr kumimoji="0" lang="es-ES" altLang="es-ES" sz="2000" b="0" i="0" u="none" strike="noStrike" kern="1200" cap="none" spc="0" normalizeH="0" baseline="30000" noProof="0" dirty="0" bmk="">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
              </a:rPr>
              <a:t>1]</a:t>
            </a:r>
            <a:r>
              <a:rPr kumimoji="0" lang="es-ES" alt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_tradnl" alt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Machado </a:t>
            </a:r>
            <a:r>
              <a:rPr kumimoji="0" lang="es-ES_tradnl" altLang="es-ES" sz="2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Idania</a:t>
            </a:r>
            <a:r>
              <a:rPr kumimoji="0" lang="es-ES_tradnl" alt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s-ES" alt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2004). </a:t>
            </a:r>
            <a:r>
              <a:rPr kumimoji="0" lang="es-ES_tradnl" altLang="es-ES" sz="2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Regla: la hija de las aguas</a:t>
            </a:r>
            <a:r>
              <a:rPr kumimoji="0" lang="es-MX" altLang="es-ES" sz="20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alt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01314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280" y="760701"/>
            <a:ext cx="11037276" cy="6017032"/>
          </a:xfrm>
          <a:prstGeom prst="rect">
            <a:avLst/>
          </a:prstGeom>
        </p:spPr>
        <p:txBody>
          <a:bodyPr wrap="square">
            <a:spAutoFit/>
          </a:bodyPr>
          <a:lstStyle/>
          <a:p>
            <a:pPr marL="342900" marR="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científicos: </a:t>
            </a:r>
            <a:endPar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Comprenden </a:t>
            </a: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textos técnicos (manuales) y los científicos propiamente dichos (informes, tratados, artículos, ponencias, tesis y otros). Su código es generalmente escrito; su forma elocutiva es expositiva y argumentativa; su función referencial o informativa.</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146050" lvl="0" indent="0" algn="just" defTabSz="914400" rtl="0" eaLnBrk="1" fontAlgn="auto" latinLnBrk="0" hangingPunct="1">
              <a:lnSpc>
                <a:spcPct val="107000"/>
              </a:lnSpc>
              <a:spcBef>
                <a:spcPts val="60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70510" marR="180340" lvl="0" indent="0" algn="just" defTabSz="914400" rtl="0" eaLnBrk="1" fontAlgn="auto" latinLnBrk="0" hangingPunct="1">
              <a:lnSpc>
                <a:spcPct val="107000"/>
              </a:lnSpc>
              <a:spcBef>
                <a:spcPts val="600"/>
              </a:spcBef>
              <a:spcAft>
                <a:spcPts val="0"/>
              </a:spcAft>
              <a:buClrTx/>
              <a:buSzTx/>
              <a:buFontTx/>
              <a:buNone/>
              <a:tabLst/>
              <a:defRPr/>
            </a:pPr>
            <a:r>
              <a:rPr kumimoji="0" lang="es-MX"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Lenguaje de programación es, en informática, cualquier lenguaje artificial que puede utilizarse para definir una secuencia de instrucciones para su procesamiento por un ordenador o computadora. La traducción de las instrucciones a un código que comprende la computadora debe ser completamente sistemática. Normalmente es la computadora la que realiza la traducción.</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Gener</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 (2001).</a:t>
            </a:r>
            <a:r>
              <a:rPr kumimoji="0" lang="es-ES" sz="20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Temas de Informática Básica</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En rigor, este poema (Espejo de paciencia) posee la significación histórica dentro del proceso </a:t>
            </a:r>
            <a:r>
              <a:rPr kumimoji="0" lang="es-ES" sz="2000" b="0" i="1"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criollista</a:t>
            </a:r>
            <a:r>
              <a:rPr kumimoji="0" lang="es-ES" sz="20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en la poesía, de incorporar a la literatura insular el término “criollo” para la denominación del hombre nacido y formado en estas tierras del producto humano sintético surgido de la “transculturación”. </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Alicia </a:t>
            </a:r>
            <a:r>
              <a:rPr kumimoji="0" lang="es-ES" sz="2000" b="0"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Obaya</a:t>
            </a:r>
            <a:r>
              <a:rPr kumimoji="0" lang="es-ES" sz="2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(y otros)</a:t>
            </a:r>
            <a:r>
              <a:rPr kumimoji="0" lang="es-ES" sz="20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Valoraciones sobre temas y problemas de la literatura cubana.</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0" y="0"/>
            <a:ext cx="1800200" cy="760701"/>
          </a:xfrm>
          <a:prstGeom prst="rect">
            <a:avLst/>
          </a:prstGeom>
          <a:ln>
            <a:noFill/>
          </a:ln>
          <a:effectLst>
            <a:softEdge rad="112500"/>
          </a:effectLst>
        </p:spPr>
      </p:pic>
    </p:spTree>
    <p:extLst>
      <p:ext uri="{BB962C8B-B14F-4D97-AF65-F5344CB8AC3E}">
        <p14:creationId xmlns:p14="http://schemas.microsoft.com/office/powerpoint/2010/main" val="1194871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2972" y="848919"/>
            <a:ext cx="11790485" cy="58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defRPr/>
            </a:pPr>
            <a:r>
              <a:rPr kumimoji="0" lang="es-MX" altLang="es-E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Textos oficiales: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defRPr/>
            </a:pPr>
            <a:r>
              <a:rPr kumimoji="0" lang="es-MX"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 incluyen en este estilo los textos jurídicos, los administrativos y los propios de la actividad diplomática. Entre los textos jurídicos se encuentran las leyes, los códigos, los estatutos; los administrativos comprenden las órdenes, cartas de solicitud, certificados y circulares; los diplomáticos  incluyen convenios, acuerdos internacionales, cartas de intención. Estos textos aparecen siempre en el código escrito; su forma elocutiva es la expositiva o  argumentativa, y pueden tener función informativa y apelativa.</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defRPr/>
            </a:pP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457200" algn="l"/>
              </a:tabLst>
              <a:defRPr/>
            </a:pPr>
            <a:r>
              <a:rPr kumimoji="0" lang="es-MX"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Ejemplo:</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457200" algn="l"/>
              </a:tabLst>
              <a:defRPr/>
            </a:pPr>
            <a:r>
              <a:rPr kumimoji="0" lang="es-ES" altLang="es-ES" sz="1600" b="1"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 la defensa de las tesis como culminación de los estudios </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Comité académico será el encargado de organizar y controlar los actos de defensa de tesis.</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actos de defensa de tesis son públicos para los familiares de los </a:t>
            </a:r>
            <a:r>
              <a:rPr kumimoji="0" lang="es-ES" altLang="es-ES" sz="1600" b="0" i="1"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diplomantes</a:t>
            </a: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 personas afines a la Institución y/o al tema que se discute.</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Comité académico designará los tribunales de cada acto de defensa, teniendo en cuenta el tema que se discutirá. </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 designará un oponente quien se seleccionará entre especialistas de reconocida competencia en la esfera correspondiente al tema de la tesis.</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oponente tendrá las siguientes funciones:</a:t>
            </a:r>
            <a:endParaRPr kumimoji="0" lang="es-ES" alt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tab pos="457200" algn="l"/>
              </a:tabLst>
              <a:defRPr/>
            </a:pPr>
            <a:r>
              <a:rPr kumimoji="0" lang="es-ES" alt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Estudiar la tesis, hacer un análisis y discusión profunda y realizar los señalamientos necesarios sobre las deficiencias de contenido y de forma que pueda contener.</a:t>
            </a:r>
          </a:p>
          <a:p>
            <a:pPr marL="457200" marR="269875" lvl="0" indent="0" algn="just" defTabSz="914400" rtl="0" eaLnBrk="0" fontAlgn="base" latinLnBrk="0" hangingPunct="0">
              <a:lnSpc>
                <a:spcPct val="107000"/>
              </a:lnSpc>
              <a:spcBef>
                <a:spcPts val="600"/>
              </a:spcBef>
              <a:spcAft>
                <a:spcPts val="0"/>
              </a:spcAft>
              <a:buClrTx/>
              <a:buSzTx/>
              <a:buFontTx/>
              <a:buNone/>
              <a:tabLst>
                <a:tab pos="457200" algn="l"/>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Preparar un informe por escrito en el que se expongan los señalamientos realizados. Este informe se adjuntará al acta de la defensa.</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269875" lvl="0" indent="0" algn="just" defTabSz="914400" rtl="0" eaLnBrk="0" fontAlgn="base" latinLnBrk="0" hangingPunct="0">
              <a:lnSpc>
                <a:spcPct val="107000"/>
              </a:lnSpc>
              <a:spcBef>
                <a:spcPts val="600"/>
              </a:spcBef>
              <a:spcAft>
                <a:spcPts val="0"/>
              </a:spcAft>
              <a:buClrTx/>
              <a:buSzTx/>
              <a:buFontTx/>
              <a:buNone/>
              <a:tabLst>
                <a:tab pos="457200" algn="l"/>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Realizar las preguntas que considere pertinentes para esclarecer cualquier aspecto de la obra escrita.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269875" lvl="0" indent="0" algn="just" defTabSz="914400" rtl="0" eaLnBrk="0" fontAlgn="base" latinLnBrk="0" hangingPunct="0">
              <a:lnSpc>
                <a:spcPct val="107000"/>
              </a:lnSpc>
              <a:spcBef>
                <a:spcPts val="600"/>
              </a:spcBef>
              <a:spcAft>
                <a:spcPts val="0"/>
              </a:spcAft>
              <a:buClrTx/>
              <a:buSzTx/>
              <a:buFontTx/>
              <a:buNone/>
              <a:tabLst>
                <a:tab pos="457200" algn="l"/>
              </a:tabLst>
              <a:defRPr/>
            </a:pP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Entregar las preguntas al </a:t>
            </a:r>
            <a:r>
              <a:rPr kumimoji="0" lang="es-ES" sz="16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diplomante</a:t>
            </a:r>
            <a:r>
              <a:rPr kumimoji="0" lang="es-E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con, al menos, 7 días de antelación al acto de defensa</a:t>
            </a:r>
            <a:r>
              <a:rPr kumimoji="0" lang="es-ES" sz="16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8" y="51746"/>
            <a:ext cx="1800200" cy="797173"/>
          </a:xfrm>
          <a:prstGeom prst="rect">
            <a:avLst/>
          </a:prstGeom>
          <a:ln>
            <a:noFill/>
          </a:ln>
          <a:effectLst>
            <a:softEdge rad="112500"/>
          </a:effectLst>
        </p:spPr>
      </p:pic>
    </p:spTree>
    <p:extLst>
      <p:ext uri="{BB962C8B-B14F-4D97-AF65-F5344CB8AC3E}">
        <p14:creationId xmlns:p14="http://schemas.microsoft.com/office/powerpoint/2010/main" val="1135309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5164" y="1182966"/>
            <a:ext cx="1106037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Ejemplo de una carta oficial : </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8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Compañero Fidel Castro Ruz</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8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La Habana</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8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Comandante:</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8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Considerando que toda recompensa lograda por un cubano en esta fase trascendental de nuestra Historia no debe quedar en egoísta propiedad de quien la recibe, tengo la satisfacción de remitirle la adjunta medalla conmemorativa del Premio "Miguel de Cervantes Saavedra" que me fue otorgado en la Universidad de Alcalá de Henares, por estimar que, más que a mí, corresponde su posesión a mi Partido ...</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800" b="0" i="1"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Alejo Carpentier</a:t>
            </a:r>
            <a:endParaRPr kumimoji="0" lang="es-ES" altLang="es-E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319358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3279" y="639685"/>
            <a:ext cx="8907311" cy="1782989"/>
          </a:xfrm>
          <a:prstGeom prst="rect">
            <a:avLst/>
          </a:prstGeom>
        </p:spPr>
        <p:txBody>
          <a:bodyPr wrap="square">
            <a:spAutoFit/>
          </a:bodyPr>
          <a:lstStyle/>
          <a:p>
            <a:pPr marL="342900" marR="0" lvl="0" indent="-342900" algn="just" defTabSz="914400" rtl="0" eaLnBrk="1" fontAlgn="auto" latinLnBrk="0" hangingPunct="1">
              <a:lnSpc>
                <a:spcPct val="107000"/>
              </a:lnSpc>
              <a:spcBef>
                <a:spcPts val="600"/>
              </a:spcBef>
              <a:spcAft>
                <a:spcPts val="0"/>
              </a:spcAft>
              <a:buClrTx/>
              <a:buSzTx/>
              <a:buFont typeface="Symbol" panose="05050102010706020507" pitchFamily="18" charset="2"/>
              <a:buChar char=""/>
              <a:tabLst>
                <a:tab pos="457200" algn="l"/>
              </a:tabLst>
              <a:defRPr/>
            </a:pPr>
            <a:r>
              <a:rPr kumimoji="0" lang="es-MX"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Textos </a:t>
            </a:r>
            <a:r>
              <a:rPr kumimoji="0" lang="es-MX"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artísticos o literarios: </a:t>
            </a:r>
          </a:p>
          <a:p>
            <a:pPr marL="0" marR="0" lvl="0" indent="0" algn="just" defTabSz="914400" rtl="0" eaLnBrk="1" fontAlgn="auto" latinLnBrk="0" hangingPunct="1">
              <a:lnSpc>
                <a:spcPct val="107000"/>
              </a:lnSpc>
              <a:spcBef>
                <a:spcPts val="600"/>
              </a:spcBef>
              <a:spcAft>
                <a:spcPts val="0"/>
              </a:spcAft>
              <a:buClrTx/>
              <a:buSzTx/>
              <a:buFontTx/>
              <a:buNone/>
              <a:tabLst>
                <a:tab pos="457200" algn="l"/>
              </a:tabLst>
              <a:defRPr/>
            </a:pPr>
            <a:r>
              <a:rPr kumimoji="0" lang="es-MX"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Emplean </a:t>
            </a:r>
            <a:r>
              <a:rPr kumimoji="0" lang="es-MX"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lenguaje como medio de creación, con una intención artística.  Las palabras se usan en sentido figurado; por eso, se considera que el lenguaje literario es sugerente y nos ofrece una imagen de la realidad recreada artísticamente. Son textos literarios los poemas, los cuentos, las novelas, las obras teatrales y otros.</a:t>
            </a: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3" name="Rectángulo 2"/>
          <p:cNvSpPr/>
          <p:nvPr/>
        </p:nvSpPr>
        <p:spPr>
          <a:xfrm>
            <a:off x="559073" y="1531180"/>
            <a:ext cx="4003431" cy="5240537"/>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Ejemplo:</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60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 un amor así,</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 un amor de abismo en primavera,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cortés, cordial, feliz, fatal.</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La despedida, luego,</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genérica,,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 el turbión de los amigos.</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Verla partir y amarla como nunca;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seguirla con los ojos,</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y ya sin ojos seguir viéndola lejos,</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allá lejos, y aun seguirla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más lejos todavía,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hecha de noche,</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mordedura, beso, insomnio,</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veneno, éxtasis, convulsión,</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suspiro, sangre, muerte...</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Hecha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esa sustancia conocida</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con que amasamos una estrella</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457200" algn="l"/>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s-E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Guillén, Nicolás</a:t>
            </a:r>
            <a:r>
              <a:rPr kumimoji="0" lang="es-ES" sz="1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Un poema de amor.</a:t>
            </a:r>
            <a:r>
              <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endParaRPr kumimoji="0" lang="es-ES"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4" name="Rectángulo 3"/>
          <p:cNvSpPr/>
          <p:nvPr/>
        </p:nvSpPr>
        <p:spPr>
          <a:xfrm>
            <a:off x="6054383" y="3669969"/>
            <a:ext cx="6400800" cy="2031325"/>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Tú me recuerdas el mundo de un adolescente</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un </a:t>
            </a:r>
            <a:r>
              <a:rPr kumimoji="0" lang="es-ES" sz="1800" b="0" i="1"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seminiño</a:t>
            </a: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asustado mirando a la gente</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un ángel interrogado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un sueño acostado</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la maldición, la blasfemia de un continente</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y un poco de muerte</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8580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Silvio Rodríguez (cubano, 1946)</a:t>
            </a: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729555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85505" y="206650"/>
            <a:ext cx="4302800"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723900" algn="l"/>
              </a:tabLst>
              <a:defRPr/>
            </a:pPr>
            <a:r>
              <a:rPr kumimoji="0" lang="es-ES_tradnl"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Otra forma de clasificación de los </a:t>
            </a:r>
            <a:r>
              <a:rPr kumimoji="0" lang="es-ES_tradnl" sz="18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mn-cs"/>
              </a:rPr>
              <a:t>textos. </a:t>
            </a:r>
            <a:endParaRPr kumimoji="0" lang="es-E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897748320"/>
              </p:ext>
            </p:extLst>
          </p:nvPr>
        </p:nvGraphicFramePr>
        <p:xfrm>
          <a:off x="135393" y="971908"/>
          <a:ext cx="11887201" cy="5672352"/>
        </p:xfrm>
        <a:graphic>
          <a:graphicData uri="http://schemas.openxmlformats.org/drawingml/2006/table">
            <a:tbl>
              <a:tblPr/>
              <a:tblGrid>
                <a:gridCol w="1658473">
                  <a:extLst>
                    <a:ext uri="{9D8B030D-6E8A-4147-A177-3AD203B41FA5}">
                      <a16:colId xmlns:a16="http://schemas.microsoft.com/office/drawing/2014/main" val="2247907090"/>
                    </a:ext>
                  </a:extLst>
                </a:gridCol>
                <a:gridCol w="3523129">
                  <a:extLst>
                    <a:ext uri="{9D8B030D-6E8A-4147-A177-3AD203B41FA5}">
                      <a16:colId xmlns:a16="http://schemas.microsoft.com/office/drawing/2014/main" val="2144356839"/>
                    </a:ext>
                  </a:extLst>
                </a:gridCol>
                <a:gridCol w="6705599">
                  <a:extLst>
                    <a:ext uri="{9D8B030D-6E8A-4147-A177-3AD203B41FA5}">
                      <a16:colId xmlns:a16="http://schemas.microsoft.com/office/drawing/2014/main" val="585411731"/>
                    </a:ext>
                  </a:extLst>
                </a:gridCol>
              </a:tblGrid>
              <a:tr h="275856">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Tipo de discurso.</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Intención comunicativa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s-ES" sz="16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Textos </a:t>
                      </a: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que concretan el tipo de discurso.</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262777"/>
                  </a:ext>
                </a:extLst>
              </a:tr>
              <a:tr h="827570">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Informativo</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Trasmitir al destinatario un dominio del saber social.</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Noticia, relato de sucesos, relato de hechos cotidianos, reportaje, crónica, documental, articulo de texto, informe, memoria, documento histórico, diagrama, cartel cultural, descripción de objetos, lugares, personas, ambientes, itinerarios. etc...</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356584"/>
                  </a:ext>
                </a:extLst>
              </a:tr>
              <a:tr h="827570">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Explicativo.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Lograr que el destinatario comprenda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Exposición didáctica; informe explicativo artículos y textos de manuales que describen un procedimiento o mecanismo, interpretan un fenómeno, desarrollan un proceso de razonamiento, modifican el conocimiento acerca de una determinada realidad.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7065394"/>
                  </a:ext>
                </a:extLst>
              </a:tr>
              <a:tr h="1103427">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Persuasivo.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Conocer al destinatario con razones, persuadirle acerca de algo.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Anuncio publicitario en prensa escrita, radio, televisión, cartel publicitario, carta de opinión, carta de solicitud, articulo critico, editorial, secuencias textuales producidas en diálogos, entrevistas, coloquios, debates, conversaciones que expresan toma de decisiones, una postura ante algo, la defensa de una idea.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851174"/>
                  </a:ext>
                </a:extLst>
              </a:tr>
              <a:tr h="827570">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Prescriptivo.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Lograr que el destinatario realice una acción o realice un determinado comportamiento social.</a:t>
                      </a:r>
                      <a:endParaRPr lang="es-ES" sz="16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De instrucciones: consignas, avisos, recetas de cocina, modos de empleo, instrucciones sobre el funcionamiento de objetos, reglas de juegos, instrucciones sobre experimentos.</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Normativo: Disposiciones legales, resoluciones, circulares, contratos etc...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0334670"/>
                  </a:ext>
                </a:extLst>
              </a:tr>
              <a:tr h="275856">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Conativo.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Contactar con el destinatario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Dialogo, conversación, entrevista, tertulia, coloquio, mesa redonda.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299024"/>
                  </a:ext>
                </a:extLst>
              </a:tr>
              <a:tr h="689642">
                <a:tc>
                  <a:txBody>
                    <a:bodyPr/>
                    <a:lstStyle/>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Estético</a:t>
                      </a:r>
                      <a:endParaRPr lang="es-ES" sz="16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a:t>
                      </a:r>
                      <a:endParaRPr lang="es-ES" sz="16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600">
                          <a:solidFill>
                            <a:srgbClr val="FF0000"/>
                          </a:solidFill>
                          <a:effectLst/>
                          <a:latin typeface="Arial" panose="020B0604020202020204" pitchFamily="34" charset="0"/>
                          <a:ea typeface="Times New Roman" panose="02020603050405020304" pitchFamily="18" charset="0"/>
                          <a:cs typeface="Arial" panose="020B0604020202020204" pitchFamily="34" charset="0"/>
                        </a:rPr>
                        <a:t>Lúdico.</a:t>
                      </a:r>
                      <a:endParaRPr lang="es-ES" sz="160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Recrear al destinatario, divertirle, desarrollar su fantasía.</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Cuento, leyenda, relato, novela de aventuras, de ciencia-ficción, de realismo historio, social y psicológico, fragmentos de novelas pertenecientes a las grandes épocas literarias. </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a:txBody>
                  <a:tcPr marL="34288" marR="34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627267"/>
                  </a:ext>
                </a:extLst>
              </a:tr>
            </a:tbl>
          </a:graphicData>
        </a:graphic>
      </p:graphicFrame>
      <p:sp>
        <p:nvSpPr>
          <p:cNvPr id="4" name="Rectangle 1"/>
          <p:cNvSpPr>
            <a:spLocks noChangeArrowheads="1"/>
          </p:cNvSpPr>
          <p:nvPr/>
        </p:nvSpPr>
        <p:spPr bwMode="auto">
          <a:xfrm>
            <a:off x="-3934906" y="1751784"/>
            <a:ext cx="2676924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3900" algn="l"/>
              </a:tabLst>
              <a:defRPr>
                <a:solidFill>
                  <a:schemeClr val="tx1"/>
                </a:solidFill>
                <a:latin typeface="Arial" panose="020B0604020202020204" pitchFamily="34" charset="0"/>
              </a:defRPr>
            </a:lvl1pPr>
            <a:lvl2pPr eaLnBrk="0" fontAlgn="base" hangingPunct="0">
              <a:spcBef>
                <a:spcPct val="0"/>
              </a:spcBef>
              <a:spcAft>
                <a:spcPct val="0"/>
              </a:spcAft>
              <a:tabLst>
                <a:tab pos="723900" algn="l"/>
              </a:tabLst>
              <a:defRPr>
                <a:solidFill>
                  <a:schemeClr val="tx1"/>
                </a:solidFill>
                <a:latin typeface="Arial" panose="020B0604020202020204" pitchFamily="34" charset="0"/>
              </a:defRPr>
            </a:lvl2pPr>
            <a:lvl3pPr eaLnBrk="0" fontAlgn="base" hangingPunct="0">
              <a:spcBef>
                <a:spcPct val="0"/>
              </a:spcBef>
              <a:spcAft>
                <a:spcPct val="0"/>
              </a:spcAft>
              <a:tabLst>
                <a:tab pos="723900" algn="l"/>
              </a:tabLst>
              <a:defRPr>
                <a:solidFill>
                  <a:schemeClr val="tx1"/>
                </a:solidFill>
                <a:latin typeface="Arial" panose="020B0604020202020204" pitchFamily="34" charset="0"/>
              </a:defRPr>
            </a:lvl3pPr>
            <a:lvl4pPr eaLnBrk="0" fontAlgn="base" hangingPunct="0">
              <a:spcBef>
                <a:spcPct val="0"/>
              </a:spcBef>
              <a:spcAft>
                <a:spcPct val="0"/>
              </a:spcAft>
              <a:tabLst>
                <a:tab pos="723900" algn="l"/>
              </a:tabLst>
              <a:defRPr>
                <a:solidFill>
                  <a:schemeClr val="tx1"/>
                </a:solidFill>
                <a:latin typeface="Arial" panose="020B0604020202020204" pitchFamily="34" charset="0"/>
              </a:defRPr>
            </a:lvl4pPr>
            <a:lvl5pPr eaLnBrk="0" fontAlgn="base" hangingPunct="0">
              <a:spcBef>
                <a:spcPct val="0"/>
              </a:spcBef>
              <a:spcAft>
                <a:spcPct val="0"/>
              </a:spcAft>
              <a:tabLst>
                <a:tab pos="723900" algn="l"/>
              </a:tabLst>
              <a:defRPr>
                <a:solidFill>
                  <a:schemeClr val="tx1"/>
                </a:solidFill>
                <a:latin typeface="Arial" panose="020B0604020202020204" pitchFamily="34" charset="0"/>
              </a:defRPr>
            </a:lvl5pPr>
            <a:lvl6pPr eaLnBrk="0" fontAlgn="base" hangingPunct="0">
              <a:spcBef>
                <a:spcPct val="0"/>
              </a:spcBef>
              <a:spcAft>
                <a:spcPct val="0"/>
              </a:spcAft>
              <a:tabLst>
                <a:tab pos="723900" algn="l"/>
              </a:tabLst>
              <a:defRPr>
                <a:solidFill>
                  <a:schemeClr val="tx1"/>
                </a:solidFill>
                <a:latin typeface="Arial" panose="020B0604020202020204" pitchFamily="34" charset="0"/>
              </a:defRPr>
            </a:lvl6pPr>
            <a:lvl7pPr eaLnBrk="0" fontAlgn="base" hangingPunct="0">
              <a:spcBef>
                <a:spcPct val="0"/>
              </a:spcBef>
              <a:spcAft>
                <a:spcPct val="0"/>
              </a:spcAft>
              <a:tabLst>
                <a:tab pos="723900" algn="l"/>
              </a:tabLst>
              <a:defRPr>
                <a:solidFill>
                  <a:schemeClr val="tx1"/>
                </a:solidFill>
                <a:latin typeface="Arial" panose="020B0604020202020204" pitchFamily="34" charset="0"/>
              </a:defRPr>
            </a:lvl7pPr>
            <a:lvl8pPr eaLnBrk="0" fontAlgn="base" hangingPunct="0">
              <a:spcBef>
                <a:spcPct val="0"/>
              </a:spcBef>
              <a:spcAft>
                <a:spcPct val="0"/>
              </a:spcAft>
              <a:tabLst>
                <a:tab pos="723900" algn="l"/>
              </a:tabLst>
              <a:defRPr>
                <a:solidFill>
                  <a:schemeClr val="tx1"/>
                </a:solidFill>
                <a:latin typeface="Arial" panose="020B0604020202020204" pitchFamily="34" charset="0"/>
              </a:defRPr>
            </a:lvl8pPr>
            <a:lvl9pPr eaLnBrk="0" fontAlgn="base" hangingPunct="0">
              <a:spcBef>
                <a:spcPct val="0"/>
              </a:spcBef>
              <a:spcAft>
                <a:spcPct val="0"/>
              </a:spcAft>
              <a:tabLst>
                <a:tab pos="723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23900" algn="l"/>
              </a:tabLst>
              <a:defRPr/>
            </a:pPr>
            <a:r>
              <a:rPr kumimoji="0" lang="es-ES_tradnl" altLang="es-ES" sz="1100" b="0" i="0" u="none" strike="noStrike" kern="1200" cap="none" spc="0" normalizeH="0" baseline="0" noProof="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Según la intención comunicativa los textos pueden ser:</a:t>
            </a:r>
            <a:endParaRPr kumimoji="0" lang="es-ES_tradnl" altLang="es-E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393" y="71926"/>
            <a:ext cx="1800200" cy="899982"/>
          </a:xfrm>
          <a:prstGeom prst="rect">
            <a:avLst/>
          </a:prstGeom>
          <a:ln>
            <a:noFill/>
          </a:ln>
          <a:effectLst>
            <a:softEdge rad="112500"/>
          </a:effectLst>
        </p:spPr>
      </p:pic>
    </p:spTree>
    <p:extLst>
      <p:ext uri="{BB962C8B-B14F-4D97-AF65-F5344CB8AC3E}">
        <p14:creationId xmlns:p14="http://schemas.microsoft.com/office/powerpoint/2010/main" val="4184005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8191" y="1107051"/>
            <a:ext cx="6356386"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7239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Daniel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Cassany</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 su libro “La cocina de la escritura” propone una clasificación diferente a las aquí mencionadas. Para este autor existen textos de diferente naturaleza según su carácter:</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Personal: diarios, notas, planes anotaciones libres, conversaciones, </a:t>
            </a:r>
            <a:r>
              <a:rPr kumimoji="0" lang="es-ES" sz="16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etc</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Funcional: recetas, fichas, cartas, etc.</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Creativo: poemas, cuentos, fabulaciones,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etc</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Expositivo: informes, actas, conferencias,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etc</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Persuasivo. Arengas, propagandas, anuncios,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etc</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7239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Existe una clasificación que alude al texto como documento (otra de sus acepciones). En este caso:</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Según su extensión y transcendencia: libro, folleto y artículo;</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Según su periodicidad: periódicos y no periódicos;</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Según su contenido: </a:t>
            </a:r>
            <a:r>
              <a:rPr kumimoji="0" lang="es-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factográfico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metodológico, crítico – valorativo, teórico;</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Según su tipo de fuente: primaria y secundaria;</a:t>
            </a: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tab pos="457200" algn="l"/>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Según el público al que va dirigido</a:t>
            </a:r>
            <a:r>
              <a:rPr kumimoji="0" lang="es-ES" sz="16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gran público, aficionados y especialistas. </a:t>
            </a: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48" y="98939"/>
            <a:ext cx="1800200" cy="1008112"/>
          </a:xfrm>
          <a:prstGeom prst="rect">
            <a:avLst/>
          </a:prstGeom>
          <a:ln>
            <a:noFill/>
          </a:ln>
          <a:effectLst>
            <a:softEdge rad="112500"/>
          </a:effectLst>
        </p:spPr>
      </p:pic>
      <p:sp>
        <p:nvSpPr>
          <p:cNvPr id="4" name="Rectángulo 3"/>
          <p:cNvSpPr/>
          <p:nvPr/>
        </p:nvSpPr>
        <p:spPr>
          <a:xfrm>
            <a:off x="7251192" y="331218"/>
            <a:ext cx="4123944" cy="6124754"/>
          </a:xfrm>
          <a:prstGeom prst="rect">
            <a:avLst/>
          </a:prstGeom>
        </p:spPr>
        <p:txBody>
          <a:bodyPr wrap="square">
            <a:spAutoFit/>
          </a:bodyPr>
          <a:lstStyle/>
          <a:p>
            <a:pPr marL="22860" marR="0" lvl="0" indent="0" algn="l" defTabSz="914400" rtl="0" eaLnBrk="1" fontAlgn="auto" latinLnBrk="0" hangingPunct="1">
              <a:lnSpc>
                <a:spcPct val="100000"/>
              </a:lnSpc>
              <a:spcBef>
                <a:spcPts val="0"/>
              </a:spcBef>
              <a:spcAft>
                <a:spcPts val="0"/>
              </a:spcAft>
              <a:buClrTx/>
              <a:buSzTx/>
              <a:buFontTx/>
              <a:buNone/>
              <a:tabLst>
                <a:tab pos="900430" algn="l"/>
              </a:tabLst>
              <a:defRPr/>
            </a:pPr>
            <a:r>
              <a:rPr kumimoji="0" lang="es-ES_tradnl" sz="1600" b="0" i="0" u="none" strike="noStrike" kern="1200" cap="none" spc="-3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Independientemente de estas clasificaciones presentadas, la tipología que ha tenido más éxito es  la de </a:t>
            </a:r>
            <a:r>
              <a:rPr kumimoji="0" lang="es-ES_tradnl" sz="1600" b="0" i="0" u="none" strike="noStrike" kern="1200" cap="none" spc="-3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Weinrich</a:t>
            </a:r>
            <a:r>
              <a:rPr kumimoji="0" lang="es-ES_tradnl" sz="1600" b="0" i="0" u="none" strike="noStrike" kern="1200" cap="none" spc="-3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_tradnl" sz="1600" b="0"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(,1975), que nos da cinco clases de textos:</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1" i="1" u="none" strike="noStrike" kern="1200" cap="none" spc="-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Times New Roman" panose="02020603050405020304" pitchFamily="18" charset="0"/>
              <a:buAutoNum type="arabicPeriod"/>
              <a:tabLst>
                <a:tab pos="294005" algn="l"/>
              </a:tabLst>
              <a:defRPr/>
            </a:pPr>
            <a:r>
              <a:rPr kumimoji="0" lang="es-ES_tradnl" sz="1600" b="0" i="0" u="none" strike="noStrike" kern="1200" cap="none" spc="-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Descriptivo, ligado a la percepción del espacio.</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Times New Roman" panose="02020603050405020304" pitchFamily="18" charset="0"/>
              <a:buAutoNum type="arabicPeriod"/>
              <a:tabLst>
                <a:tab pos="294005" algn="l"/>
              </a:tabLst>
              <a:defRPr/>
            </a:pP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Narrativo, ligado a la percepción del tiempo.</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Times New Roman" panose="02020603050405020304" pitchFamily="18" charset="0"/>
              <a:buAutoNum type="arabicPeriod"/>
              <a:tabLst>
                <a:tab pos="294005" algn="l"/>
              </a:tabLst>
              <a:defRPr/>
            </a:pP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Explicativo, asociado al análisis y la síntesis de representacio­</a:t>
            </a:r>
            <a:r>
              <a:rPr kumimoji="0" lang="es-ES_trad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nes conceptuales.</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Times New Roman" panose="02020603050405020304" pitchFamily="18" charset="0"/>
              <a:buAutoNum type="arabicPeriod"/>
              <a:tabLst>
                <a:tab pos="294005" algn="l"/>
              </a:tabLst>
              <a:defRPr/>
            </a:pPr>
            <a:r>
              <a:rPr kumimoji="0" lang="es-ES_tradnl" sz="1600" b="0" i="0" u="none" strike="noStrike" kern="1200" cap="none" spc="-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Argumentativo, centrado en el juicio y la toma de posición.</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Times New Roman" panose="02020603050405020304" pitchFamily="18" charset="0"/>
              <a:buAutoNum type="arabicPeriod"/>
              <a:tabLst>
                <a:tab pos="294005" algn="l"/>
              </a:tabLst>
              <a:defRPr/>
            </a:pP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Instructivo, ligado a la previsión del comportamiento futuro.</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 </a:t>
            </a:r>
            <a:r>
              <a:rPr kumimoji="0" lang="es-ES_tradnl" sz="1600" b="0" i="0" u="none" strike="noStrike" kern="1200" cap="none" spc="-1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Bassols</a:t>
            </a: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 A.  </a:t>
            </a:r>
            <a:r>
              <a:rPr kumimoji="0" lang="es-ES_tradnl" sz="1600" b="0" i="0" u="none" strike="noStrike" kern="1200" cap="none" spc="-1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Torrent</a:t>
            </a: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_tradnl" sz="1600" b="0" i="0" u="sng"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a:t>
            </a:r>
            <a:r>
              <a:rPr kumimoji="0" lang="es-ES_tradnl" sz="1600" b="0" i="0" u="none" strike="noStrike" kern="1200" cap="none" spc="-1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Modelos textuales. Teoría y práctica</a:t>
            </a:r>
            <a:r>
              <a:rPr kumimoji="0" lang="es-ES_tradnl"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4115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9475" y="355912"/>
            <a:ext cx="8712925" cy="2020872"/>
          </a:xfrm>
          <a:prstGeom prst="rect">
            <a:avLst/>
          </a:prstGeom>
          <a:noFill/>
          <a:ln w="76200">
            <a:solidFill>
              <a:srgbClr val="D60093"/>
            </a:solidFill>
            <a:miter lim="800000"/>
            <a:headEnd/>
            <a:tailEnd/>
          </a:ln>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544052" y="2841673"/>
            <a:ext cx="5617029" cy="923330"/>
          </a:xfrm>
          <a:prstGeom prst="rect">
            <a:avLst/>
          </a:prstGeom>
          <a:noFill/>
          <a:ln w="76200">
            <a:solidFill>
              <a:srgbClr val="D60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D60093"/>
                  </a:solidFill>
                  <a:prstDash val="solid"/>
                </a:ln>
                <a:solidFill>
                  <a:srgbClr val="D60093"/>
                </a:solidFill>
                <a:effectLst/>
                <a:uLnTx/>
                <a:uFillTx/>
                <a:latin typeface="Georgia" panose="02040502050405020303" pitchFamily="18" charset="0"/>
                <a:ea typeface="+mn-ea"/>
                <a:cs typeface="+mn-cs"/>
              </a:rPr>
              <a:t>CIENTÍFICOS</a:t>
            </a:r>
            <a:endParaRPr kumimoji="0" lang="es-ES" sz="5400" b="1" i="0" u="none" strike="noStrike" kern="1200" cap="none" spc="0" normalizeH="0" baseline="0" noProof="0" dirty="0">
              <a:ln w="22225">
                <a:solidFill>
                  <a:srgbClr val="D60093"/>
                </a:solidFill>
                <a:prstDash val="solid"/>
              </a:ln>
              <a:solidFill>
                <a:srgbClr val="D60093"/>
              </a:solidFill>
              <a:effectLst/>
              <a:uLnTx/>
              <a:uFillTx/>
              <a:latin typeface="Georgia" panose="02040502050405020303" pitchFamily="18" charset="0"/>
              <a:ea typeface="+mn-ea"/>
              <a:cs typeface="+mn-cs"/>
            </a:endParaRPr>
          </a:p>
        </p:txBody>
      </p:sp>
      <p:sp>
        <p:nvSpPr>
          <p:cNvPr id="5" name="Rectángulo 4"/>
          <p:cNvSpPr/>
          <p:nvPr/>
        </p:nvSpPr>
        <p:spPr>
          <a:xfrm>
            <a:off x="257738" y="4257370"/>
            <a:ext cx="11451101" cy="168456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texto científico</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es un reflejo de la actividad cognoscitiva del hombre y del progreso de la ciencia y la tecnología, y posee las mismas características de la ciencia, a saber, la impersonalidad, la objetividad y la exactitud.</a:t>
            </a:r>
            <a:endParaRPr kumimoji="0" lang="es-ES" sz="24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p:txBody>
      </p:sp>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247229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4082" y="870790"/>
            <a:ext cx="5240918" cy="5632311"/>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s-ES" sz="16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impersonalidad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constituye un rasgo esencial que diferencia el estilo científico de otros estilos.  Se revela en que el científico expone sus puntos de vista sin descubrir su subjetividad, su personalidad, en aras de ser fiel a la verdad </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científica.</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s-ES" sz="16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objetividad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 relaciona con la impersonalidad.  Si se tiene en cuenta que el objeto de la ciencia es la realidad, al estudiar dicha realidad, como algo que existe de forma independiente de nuestra conciencia, el hombre penetra en ella para descubrir su esencia y las leyes que la rigen, y llegar así a la verdad científica objetiva</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exactitud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se relaciona con la objetividad, en que, como rasgo de la ciencia, permite develar la esencia de forma precisas.</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92" y="117227"/>
            <a:ext cx="1800200" cy="1008112"/>
          </a:xfrm>
          <a:prstGeom prst="rect">
            <a:avLst/>
          </a:prstGeom>
          <a:ln>
            <a:noFill/>
          </a:ln>
          <a:effectLst>
            <a:softEdge rad="112500"/>
          </a:effectLst>
        </p:spPr>
      </p:pic>
      <p:sp>
        <p:nvSpPr>
          <p:cNvPr id="5" name="Rectángulo 4"/>
          <p:cNvSpPr/>
          <p:nvPr/>
        </p:nvSpPr>
        <p:spPr>
          <a:xfrm>
            <a:off x="6259420" y="1923580"/>
            <a:ext cx="5463188" cy="23083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texto científico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como otros textos, se construye mediante el uso de determinado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código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que lo diferencia de los demás, se vale de determinadas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formas elocutivas</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cumple una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función</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específica y posee características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estilísticas,</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léxicas y gramaticales propias:</a:t>
            </a:r>
            <a:endParaRPr kumimoji="0" lang="es-ES" sz="11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233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783" y="936634"/>
            <a:ext cx="5673969" cy="526297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Según el código, en los textos científicos se emplea fundamentalmente el código simbólico (palabras, números); el oral y escrito; el icónico y el gráfico.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Según su forma elocutiva u orden discursivo, predomina en ellos la exposición, la explicación y la argumentación, aunque están presentes también la narración y la descripción.</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 función es la informativa o referencial, así como la metalingüística, teniendo en cuenta que la ciencia opera con un metalenguaje, aunque en el texto científico pueden aparecer excepcionalmente otras funciones (apelativa, fática y poética), que no son esenciales ni típicas del texto científico.</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tab pos="457200" algn="l"/>
              </a:tabLst>
              <a:defRPr/>
            </a:pP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Según el estilo funcional, se clasifican como científicos los textos propiamente científicos (tesis, informes, artículos, ponencias, tratados, etc.), los de divulgación científica (artículos de divulgación, manuales escolares, etc.) y los de la administración científica (cartas patentes, historia clínica, etc.).</a:t>
            </a: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80" y="108083"/>
            <a:ext cx="1800200" cy="1008112"/>
          </a:xfrm>
          <a:prstGeom prst="rect">
            <a:avLst/>
          </a:prstGeom>
          <a:ln>
            <a:noFill/>
          </a:ln>
          <a:effectLst>
            <a:softEdge rad="112500"/>
          </a:effectLst>
        </p:spPr>
      </p:pic>
      <p:sp>
        <p:nvSpPr>
          <p:cNvPr id="4" name="Rectángulo 3"/>
          <p:cNvSpPr/>
          <p:nvPr/>
        </p:nvSpPr>
        <p:spPr>
          <a:xfrm>
            <a:off x="5989320" y="1223889"/>
            <a:ext cx="5683347" cy="4524315"/>
          </a:xfrm>
          <a:prstGeom prst="rect">
            <a:avLst/>
          </a:prstGeom>
        </p:spPr>
        <p:txBody>
          <a:bodyPr wrap="square">
            <a:spAutoFit/>
          </a:bodyPr>
          <a:lstStyle/>
          <a:p>
            <a:pPr marL="228600" marR="0" lvl="0" indent="0" algn="just" defTabSz="914400" rtl="0" eaLnBrk="1" fontAlgn="auto" latinLnBrk="0" hangingPunct="1">
              <a:lnSpc>
                <a:spcPct val="15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En los textos científicos se hace en ellos un uso muy peculiar de los medios lingüísticos, lo que revela las características que los hacen diferentes a otros textos, a saber, su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carácter </a:t>
            </a:r>
            <a:r>
              <a:rPr kumimoji="0" lang="es-ES" sz="16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monosémico</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que contribuye a la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exactitud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pues emplea una terminología propia y los términos designan un sola cosa;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 impersonalidad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que se revela en que generalmente no se descubre la personalidad del autor y su </a:t>
            </a:r>
            <a:r>
              <a:rPr kumimoji="0" lang="es-ES"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objetividad</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al reflejar el conocimiento de la realidad, su esencia y las leyes que la rigen, aunque esta siempre va a estar condicionada por los conocimientos del autor y su manera de interpretar la realidad. </a:t>
            </a:r>
            <a:endParaRPr kumimoji="0" lang="es-ES" sz="11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69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837" y="1666459"/>
            <a:ext cx="4961676" cy="4170372"/>
          </a:xfrm>
          <a:prstGeom prst="rect">
            <a:avLst/>
          </a:prstGeom>
        </p:spPr>
        <p:txBody>
          <a:bodyPr wrap="square">
            <a:spAutoFit/>
          </a:bodyPr>
          <a:lstStyle/>
          <a:p>
            <a:pPr algn="just">
              <a:spcBef>
                <a:spcPts val="600"/>
              </a:spcBef>
              <a:spcAft>
                <a:spcPts val="0"/>
              </a:spcAft>
            </a:pPr>
            <a:r>
              <a:rPr lang="es-MX" sz="1600" dirty="0" smtClean="0">
                <a:latin typeface="Arial" panose="020B0604020202020204" pitchFamily="34" charset="0"/>
                <a:ea typeface="Times New Roman" panose="02020603050405020304" pitchFamily="18" charset="0"/>
                <a:cs typeface="Arial" panose="020B0604020202020204" pitchFamily="34" charset="0"/>
              </a:rPr>
              <a:t>1.Tener </a:t>
            </a:r>
            <a:r>
              <a:rPr lang="es-MX" sz="1600" dirty="0">
                <a:latin typeface="Arial" panose="020B0604020202020204" pitchFamily="34" charset="0"/>
                <a:ea typeface="Times New Roman" panose="02020603050405020304" pitchFamily="18" charset="0"/>
                <a:cs typeface="Arial" panose="020B0604020202020204" pitchFamily="34" charset="0"/>
              </a:rPr>
              <a:t>en cuenta </a:t>
            </a:r>
            <a:r>
              <a:rPr lang="es-MX" sz="1600" dirty="0" smtClean="0">
                <a:latin typeface="Arial" panose="020B0604020202020204" pitchFamily="34" charset="0"/>
                <a:ea typeface="Times New Roman" panose="02020603050405020304" pitchFamily="18" charset="0"/>
                <a:cs typeface="Arial" panose="020B0604020202020204" pitchFamily="34" charset="0"/>
              </a:rPr>
              <a:t>solo </a:t>
            </a:r>
            <a:r>
              <a:rPr lang="es-MX" sz="1600" dirty="0">
                <a:latin typeface="Arial" panose="020B0604020202020204" pitchFamily="34" charset="0"/>
                <a:ea typeface="Times New Roman" panose="02020603050405020304" pitchFamily="18" charset="0"/>
                <a:cs typeface="Arial" panose="020B0604020202020204" pitchFamily="34" charset="0"/>
              </a:rPr>
              <a:t>lo más importante, eliminando los detalles, salvo los rigurosamente imprescindibles para la comprensión del sentido. Tener muy claro cuál es la idea general del texto, las ideas principales y las ideas secundarias</a:t>
            </a:r>
            <a:r>
              <a:rPr lang="es-MX" sz="1600" dirty="0" smtClean="0">
                <a:latin typeface="Arial" panose="020B0604020202020204" pitchFamily="34" charset="0"/>
                <a:ea typeface="Times New Roman" panose="02020603050405020304" pitchFamily="18" charset="0"/>
                <a:cs typeface="Arial" panose="020B0604020202020204" pitchFamily="34" charset="0"/>
              </a:rPr>
              <a:t>.</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2. No se debe añadir nada que no esté en el texto. Debe ser objetivo.</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3. Se pueden utilizar palabras del texto o palabras propias sin alterar el sentido del texto.</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5. Se deben utilizar oraciones completas.</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6. Leer con atención el texto. (Más de una vez si fuera necesario).</a:t>
            </a:r>
            <a:endParaRPr lang="es-ES" sz="1600"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7. Eliminar la forma del diálogo (si aparece en el texto), reduciendo su contenido en unas pocas palabras narradoras que muestran la situación clave.</a:t>
            </a:r>
            <a:endParaRPr lang="es-E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3239652" y="469036"/>
            <a:ext cx="3236784" cy="584775"/>
          </a:xfrm>
          <a:prstGeom prst="rect">
            <a:avLst/>
          </a:prstGeom>
        </p:spPr>
        <p:txBody>
          <a:bodyPr wrap="none">
            <a:spAutoFit/>
          </a:bodyPr>
          <a:lstStyle/>
          <a:p>
            <a:pPr lvl="0" algn="just">
              <a:spcBef>
                <a:spcPts val="600"/>
              </a:spcBef>
            </a:pPr>
            <a:r>
              <a:rPr lang="es-MX"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Se recomienda:</a:t>
            </a:r>
            <a:endParaRPr lang="es-ES"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Rectángulo 4"/>
          <p:cNvSpPr/>
          <p:nvPr/>
        </p:nvSpPr>
        <p:spPr>
          <a:xfrm>
            <a:off x="6246758" y="1926026"/>
            <a:ext cx="5210674" cy="5262979"/>
          </a:xfrm>
          <a:prstGeom prst="rect">
            <a:avLst/>
          </a:prstGeom>
        </p:spPr>
        <p:txBody>
          <a:bodyPr wrap="square">
            <a:spAutoFit/>
          </a:bodyPr>
          <a:lstStyle/>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8. Reducir a una sola referencia las situaciones repetidas.</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9. Eliminar las digresiones (por largos que sean y a pesar del interés que ofrezcan en sí mismas)</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10. Emplear en su redacción la variedad de la lengua informativa (sin adjetivos u otras formas que valoren o desvaloricen los hechos o las ideas que estamos resumiendo)</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11. Tener siempre a la vista el esquema.</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12. Encontrar el hilo conductor que une perfectamente las frases esenciales.</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13. Enriquecer, ampliar y completar con anotaciones de clase, comentarios del profesor, lecturas relacionadas con el tema de que se trate y, sobre todo, con tus propias palabras.</a:t>
            </a: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0"/>
              </a:spcAft>
            </a:pPr>
            <a:r>
              <a:rPr lang="es-MX" dirty="0">
                <a:latin typeface="Arial" panose="020B0604020202020204" pitchFamily="34" charset="0"/>
                <a:ea typeface="Times New Roman" panose="02020603050405020304" pitchFamily="18" charset="0"/>
                <a:cs typeface="Arial" panose="020B0604020202020204" pitchFamily="34" charset="0"/>
              </a:rPr>
              <a:t>14. Debe ser breve y presentar un estilo narrativo.</a:t>
            </a:r>
            <a:endParaRPr lang="es-E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97800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Marcador de contenido"/>
          <p:cNvSpPr>
            <a:spLocks noGrp="1"/>
          </p:cNvSpPr>
          <p:nvPr>
            <p:ph idx="1"/>
          </p:nvPr>
        </p:nvSpPr>
        <p:spPr>
          <a:xfrm>
            <a:off x="626376" y="504056"/>
            <a:ext cx="5204461" cy="6151802"/>
          </a:xfrm>
        </p:spPr>
        <p:txBody>
          <a:bodyPr>
            <a:noAutofit/>
          </a:bodyPr>
          <a:lstStyle/>
          <a:p>
            <a:pPr marL="0" lvl="0" indent="0" algn="just">
              <a:lnSpc>
                <a:spcPct val="150000"/>
              </a:lnSpc>
              <a:buNone/>
            </a:pPr>
            <a:r>
              <a:rPr lang="es-ES" altLang="es-ES" sz="1600" b="1" dirty="0">
                <a:solidFill>
                  <a:prstClr val="black"/>
                </a:solidFill>
                <a:latin typeface="Arial" panose="020B0604020202020204" pitchFamily="34" charset="0"/>
                <a:ea typeface="+mj-ea"/>
                <a:cs typeface="Arial" panose="020B0604020202020204" pitchFamily="34" charset="0"/>
              </a:rPr>
              <a:t>Estrategias </a:t>
            </a:r>
            <a:r>
              <a:rPr lang="es-ES" sz="1600" b="1" dirty="0">
                <a:solidFill>
                  <a:prstClr val="black"/>
                </a:solidFill>
                <a:latin typeface="Arial" panose="020B0604020202020204" pitchFamily="34" charset="0"/>
                <a:ea typeface="Calibri" panose="020F0502020204030204" pitchFamily="34" charset="0"/>
                <a:cs typeface="+mj-cs"/>
              </a:rPr>
              <a:t>para comprender y analizar el texto </a:t>
            </a:r>
            <a:r>
              <a:rPr lang="es-ES" sz="1600" b="1" dirty="0" smtClean="0">
                <a:solidFill>
                  <a:prstClr val="black"/>
                </a:solidFill>
                <a:latin typeface="Arial" panose="020B0604020202020204" pitchFamily="34" charset="0"/>
                <a:ea typeface="Calibri" panose="020F0502020204030204" pitchFamily="34" charset="0"/>
                <a:cs typeface="+mj-cs"/>
              </a:rPr>
              <a:t>científico</a:t>
            </a:r>
          </a:p>
          <a:p>
            <a:pPr lvl="0" algn="just">
              <a:lnSpc>
                <a:spcPct val="150000"/>
              </a:lnSpc>
            </a:pPr>
            <a:r>
              <a:rPr lang="es-ES" altLang="es-ES" sz="1600" dirty="0" smtClean="0">
                <a:solidFill>
                  <a:prstClr val="black"/>
                </a:solidFill>
                <a:latin typeface="Arial" panose="020B0604020202020204" pitchFamily="34" charset="0"/>
                <a:cs typeface="Arial" panose="020B0604020202020204" pitchFamily="34" charset="0"/>
              </a:rPr>
              <a:t>Precisar </a:t>
            </a:r>
            <a:r>
              <a:rPr lang="es-ES" altLang="es-ES" sz="1600" dirty="0" smtClean="0">
                <a:solidFill>
                  <a:prstClr val="black"/>
                </a:solidFill>
                <a:latin typeface="Arial" panose="020B0604020202020204" pitchFamily="34" charset="0"/>
                <a:cs typeface="Arial" panose="020B0604020202020204" pitchFamily="34" charset="0"/>
              </a:rPr>
              <a:t>cuál es el objetivo de la lectura del texto</a:t>
            </a:r>
          </a:p>
          <a:p>
            <a:pPr lvl="0" algn="just">
              <a:lnSpc>
                <a:spcPct val="150000"/>
              </a:lnSpc>
            </a:pPr>
            <a:r>
              <a:rPr lang="es-ES" altLang="es-ES" sz="1600" dirty="0" smtClean="0">
                <a:solidFill>
                  <a:prstClr val="black"/>
                </a:solidFill>
                <a:latin typeface="Arial" panose="020B0604020202020204" pitchFamily="34" charset="0"/>
                <a:cs typeface="Arial" panose="020B0604020202020204" pitchFamily="34" charset="0"/>
              </a:rPr>
              <a:t>Realizar </a:t>
            </a:r>
            <a:r>
              <a:rPr lang="es-ES" altLang="es-ES" sz="1600" dirty="0">
                <a:solidFill>
                  <a:prstClr val="black"/>
                </a:solidFill>
                <a:latin typeface="Arial" panose="020B0604020202020204" pitchFamily="34" charset="0"/>
                <a:cs typeface="Arial" panose="020B0604020202020204" pitchFamily="34" charset="0"/>
              </a:rPr>
              <a:t>la lectura silenciosa, reflexiva y repetida del </a:t>
            </a:r>
            <a:r>
              <a:rPr lang="es-ES" altLang="es-ES" sz="1600" dirty="0" smtClean="0">
                <a:solidFill>
                  <a:prstClr val="black"/>
                </a:solidFill>
                <a:latin typeface="Arial" panose="020B0604020202020204" pitchFamily="34" charset="0"/>
                <a:cs typeface="Arial" panose="020B0604020202020204" pitchFamily="34" charset="0"/>
              </a:rPr>
              <a:t>texto</a:t>
            </a:r>
          </a:p>
          <a:p>
            <a:pPr lvl="0" algn="just">
              <a:lnSpc>
                <a:spcPct val="150000"/>
              </a:lnSpc>
            </a:pPr>
            <a:r>
              <a:rPr lang="es-ES" altLang="es-ES" sz="1600" dirty="0">
                <a:solidFill>
                  <a:prstClr val="black"/>
                </a:solidFill>
                <a:latin typeface="Arial" panose="020B0604020202020204" pitchFamily="34" charset="0"/>
                <a:cs typeface="Arial" panose="020B0604020202020204" pitchFamily="34" charset="0"/>
              </a:rPr>
              <a:t>Releer las partes que no comprenden </a:t>
            </a:r>
            <a:endParaRPr lang="es-ES" altLang="es-ES" sz="1600" dirty="0" smtClean="0">
              <a:solidFill>
                <a:prstClr val="black"/>
              </a:solidFill>
              <a:latin typeface="Arial" panose="020B0604020202020204" pitchFamily="34" charset="0"/>
              <a:cs typeface="Arial" panose="020B0604020202020204" pitchFamily="34" charset="0"/>
            </a:endParaRPr>
          </a:p>
          <a:p>
            <a:pPr lvl="0" algn="just">
              <a:lnSpc>
                <a:spcPct val="150000"/>
              </a:lnSpc>
            </a:pPr>
            <a:r>
              <a:rPr lang="es-ES" altLang="es-ES" sz="1600" dirty="0" smtClean="0">
                <a:solidFill>
                  <a:prstClr val="black"/>
                </a:solidFill>
                <a:latin typeface="Arial" panose="020B0604020202020204" pitchFamily="34" charset="0"/>
                <a:cs typeface="Arial" panose="020B0604020202020204" pitchFamily="34" charset="0"/>
              </a:rPr>
              <a:t>Subrayar </a:t>
            </a:r>
            <a:r>
              <a:rPr lang="es-ES" altLang="es-ES" sz="1600" dirty="0">
                <a:solidFill>
                  <a:prstClr val="black"/>
                </a:solidFill>
                <a:latin typeface="Arial" panose="020B0604020202020204" pitchFamily="34" charset="0"/>
                <a:cs typeface="Arial" panose="020B0604020202020204" pitchFamily="34" charset="0"/>
              </a:rPr>
              <a:t>los aspectos importantes y </a:t>
            </a:r>
            <a:r>
              <a:rPr lang="es-ES" altLang="es-ES" sz="1600" dirty="0" smtClean="0">
                <a:solidFill>
                  <a:prstClr val="black"/>
                </a:solidFill>
                <a:latin typeface="Arial" panose="020B0604020202020204" pitchFamily="34" charset="0"/>
                <a:cs typeface="Arial" panose="020B0604020202020204" pitchFamily="34" charset="0"/>
              </a:rPr>
              <a:t>escribir notas de ser necesario </a:t>
            </a:r>
          </a:p>
          <a:p>
            <a:pPr lvl="0" algn="just">
              <a:lnSpc>
                <a:spcPct val="150000"/>
              </a:lnSpc>
            </a:pPr>
            <a:r>
              <a:rPr lang="es-ES" altLang="es-ES" sz="1600" dirty="0" smtClean="0">
                <a:solidFill>
                  <a:prstClr val="black"/>
                </a:solidFill>
                <a:latin typeface="Arial" panose="020B0604020202020204" pitchFamily="34" charset="0"/>
                <a:cs typeface="Arial" panose="020B0604020202020204" pitchFamily="34" charset="0"/>
              </a:rPr>
              <a:t>Determinar </a:t>
            </a:r>
            <a:r>
              <a:rPr lang="es-ES" altLang="es-ES" sz="1600" dirty="0">
                <a:solidFill>
                  <a:prstClr val="black"/>
                </a:solidFill>
                <a:latin typeface="Arial" panose="020B0604020202020204" pitchFamily="34" charset="0"/>
                <a:cs typeface="Arial" panose="020B0604020202020204" pitchFamily="34" charset="0"/>
              </a:rPr>
              <a:t>la idea central, ideas principales, secundarias y </a:t>
            </a:r>
            <a:r>
              <a:rPr lang="es-ES" altLang="es-ES" sz="1600" dirty="0" smtClean="0">
                <a:solidFill>
                  <a:prstClr val="black"/>
                </a:solidFill>
                <a:latin typeface="Arial" panose="020B0604020202020204" pitchFamily="34" charset="0"/>
                <a:cs typeface="Arial" panose="020B0604020202020204" pitchFamily="34" charset="0"/>
              </a:rPr>
              <a:t>accesorias</a:t>
            </a:r>
            <a:endParaRPr lang="es-ES" altLang="es-ES" sz="1600" dirty="0">
              <a:solidFill>
                <a:prstClr val="black"/>
              </a:solidFill>
              <a:latin typeface="Arial" panose="020B0604020202020204" pitchFamily="34" charset="0"/>
              <a:cs typeface="Arial" panose="020B0604020202020204" pitchFamily="34" charset="0"/>
            </a:endParaRPr>
          </a:p>
          <a:p>
            <a:pPr>
              <a:lnSpc>
                <a:spcPct val="150000"/>
              </a:lnSpc>
            </a:pPr>
            <a:r>
              <a:rPr lang="es-ES" altLang="es-ES" sz="1600" dirty="0" smtClean="0">
                <a:latin typeface="Arial" panose="020B0604020202020204" pitchFamily="34" charset="0"/>
                <a:cs typeface="Arial" panose="020B0604020202020204" pitchFamily="34" charset="0"/>
              </a:rPr>
              <a:t>Determinar las ideas principales</a:t>
            </a:r>
          </a:p>
          <a:p>
            <a:pPr lvl="0" algn="just">
              <a:lnSpc>
                <a:spcPct val="150000"/>
              </a:lnSpc>
            </a:pPr>
            <a:r>
              <a:rPr lang="es-ES" altLang="es-ES" sz="1600" dirty="0" smtClean="0">
                <a:solidFill>
                  <a:prstClr val="black"/>
                </a:solidFill>
                <a:latin typeface="Arial" panose="020B0604020202020204" pitchFamily="34" charset="0"/>
                <a:cs typeface="Arial" panose="020B0604020202020204" pitchFamily="34" charset="0"/>
              </a:rPr>
              <a:t>Elaborar resúmenes,  </a:t>
            </a:r>
            <a:r>
              <a:rPr lang="es-ES" altLang="es-ES" sz="1600" dirty="0">
                <a:solidFill>
                  <a:prstClr val="black"/>
                </a:solidFill>
                <a:latin typeface="Arial" panose="020B0604020202020204" pitchFamily="34" charset="0"/>
                <a:cs typeface="Arial" panose="020B0604020202020204" pitchFamily="34" charset="0"/>
              </a:rPr>
              <a:t>esquemas, mapas conceptuales, cuadros comparativos, tablas, gráficos etc.</a:t>
            </a:r>
          </a:p>
          <a:p>
            <a:pPr lvl="0">
              <a:lnSpc>
                <a:spcPct val="150000"/>
              </a:lnSpc>
            </a:pPr>
            <a:endParaRPr lang="es-ES" altLang="es-ES" sz="1600" dirty="0">
              <a:solidFill>
                <a:prstClr val="black"/>
              </a:solidFill>
              <a:latin typeface="Arial" panose="020B0604020202020204" pitchFamily="34" charset="0"/>
              <a:cs typeface="Arial" panose="020B0604020202020204" pitchFamily="34" charset="0"/>
            </a:endParaRPr>
          </a:p>
          <a:p>
            <a:pPr marL="0" indent="0">
              <a:lnSpc>
                <a:spcPct val="150000"/>
              </a:lnSpc>
              <a:buNone/>
            </a:pPr>
            <a:endParaRPr lang="es-ES" altLang="es-ES" sz="1600" dirty="0" smtClean="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56" y="0"/>
            <a:ext cx="1800200" cy="504056"/>
          </a:xfrm>
          <a:prstGeom prst="rect">
            <a:avLst/>
          </a:prstGeom>
          <a:ln>
            <a:noFill/>
          </a:ln>
          <a:effectLst>
            <a:softEdge rad="112500"/>
          </a:effectLst>
        </p:spPr>
      </p:pic>
      <p:sp>
        <p:nvSpPr>
          <p:cNvPr id="5" name="Marcador de contenido 2"/>
          <p:cNvSpPr txBox="1">
            <a:spLocks/>
          </p:cNvSpPr>
          <p:nvPr/>
        </p:nvSpPr>
        <p:spPr>
          <a:xfrm>
            <a:off x="7037845" y="1180203"/>
            <a:ext cx="5159561" cy="4452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 altLang="es-ES" sz="1600" dirty="0" smtClean="0">
                <a:solidFill>
                  <a:prstClr val="black"/>
                </a:solidFill>
                <a:latin typeface="Arial" panose="020B0604020202020204" pitchFamily="34" charset="0"/>
                <a:cs typeface="Arial" panose="020B0604020202020204" pitchFamily="34" charset="0"/>
              </a:rPr>
              <a:t>Determinar  el significado de las palabras que desconozca</a:t>
            </a:r>
          </a:p>
          <a:p>
            <a:pPr>
              <a:lnSpc>
                <a:spcPct val="150000"/>
              </a:lnSpc>
            </a:pPr>
            <a:r>
              <a:rPr lang="es-ES" altLang="es-ES" sz="1600" dirty="0" smtClean="0">
                <a:solidFill>
                  <a:prstClr val="black"/>
                </a:solidFill>
                <a:latin typeface="Arial" panose="020B0604020202020204" pitchFamily="34" charset="0"/>
                <a:cs typeface="Arial" panose="020B0604020202020204" pitchFamily="34" charset="0"/>
              </a:rPr>
              <a:t>Distinguir el tipo de texto científico</a:t>
            </a:r>
          </a:p>
          <a:p>
            <a:pPr>
              <a:lnSpc>
                <a:spcPct val="150000"/>
              </a:lnSpc>
            </a:pPr>
            <a:r>
              <a:rPr lang="es-ES" altLang="es-ES" sz="1600" dirty="0" smtClean="0">
                <a:solidFill>
                  <a:prstClr val="black"/>
                </a:solidFill>
                <a:latin typeface="Arial" panose="020B0604020202020204" pitchFamily="34" charset="0"/>
                <a:cs typeface="Arial" panose="020B0604020202020204" pitchFamily="34" charset="0"/>
              </a:rPr>
              <a:t>Conocer las </a:t>
            </a:r>
            <a:r>
              <a:rPr lang="es-CO"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del estilo profesional</a:t>
            </a:r>
          </a:p>
          <a:p>
            <a:pPr>
              <a:lnSpc>
                <a:spcPct val="150000"/>
              </a:lnSpc>
            </a:pPr>
            <a:r>
              <a:rPr lang="es-CO"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Revisar la bibliografía utilizada </a:t>
            </a:r>
          </a:p>
          <a:p>
            <a:pPr>
              <a:lnSpc>
                <a:spcPct val="150000"/>
              </a:lnSpc>
            </a:pPr>
            <a:r>
              <a:rPr lang="es-CO"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Buscar información sobre el autor</a:t>
            </a:r>
          </a:p>
          <a:p>
            <a:pPr>
              <a:lnSpc>
                <a:spcPct val="150000"/>
              </a:lnSpc>
            </a:pPr>
            <a:r>
              <a:rPr lang="es-CO"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Revisar otras fuetes que aborden el tema</a:t>
            </a:r>
          </a:p>
          <a:p>
            <a:pPr>
              <a:lnSpc>
                <a:spcPct val="150000"/>
              </a:lnSpc>
            </a:pPr>
            <a:endParaRPr lang="es-CO"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endParaRPr lang="es-ES" sz="2400" dirty="0"/>
          </a:p>
        </p:txBody>
      </p:sp>
    </p:spTree>
    <p:extLst>
      <p:ext uri="{BB962C8B-B14F-4D97-AF65-F5344CB8AC3E}">
        <p14:creationId xmlns:p14="http://schemas.microsoft.com/office/powerpoint/2010/main" val="422067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1014" y="1361994"/>
            <a:ext cx="1178872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ES" sz="2000" b="1"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Para dominar esta técnica, le sugerimos realizar los siguientes ejercicios: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Análisis y comentario escrito de textos.</a:t>
            </a:r>
            <a:endParaRPr kumimoji="0" lang="en-US"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s-ES" sz="20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Lecturas</a:t>
            </a:r>
            <a:r>
              <a:rPr kumimoji="0" lang="en-US"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 </a:t>
            </a:r>
            <a:r>
              <a:rPr kumimoji="0" lang="en-US" altLang="es-ES" sz="2000" b="0" i="0" u="none" strike="noStrike" cap="none" normalizeH="0" baseline="0" dirty="0" err="1" smtClean="0">
                <a:ln>
                  <a:noFill/>
                </a:ln>
                <a:solidFill>
                  <a:srgbClr val="000000"/>
                </a:solidFill>
                <a:effectLst/>
                <a:ea typeface="Times New Roman" panose="02020603050405020304" pitchFamily="18" charset="0"/>
                <a:cs typeface="Arial" panose="020B0604020202020204" pitchFamily="34" charset="0"/>
              </a:rPr>
              <a:t>detenidas</a:t>
            </a:r>
            <a:r>
              <a:rPr kumimoji="0" lang="en-US"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Resúmenes de textos a partir de lo subrayado.</a:t>
            </a:r>
            <a:endParaRPr kumimoji="0" lang="en-US"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MX" altLang="es-ES" sz="2000" dirty="0">
                <a:solidFill>
                  <a:srgbClr val="000000"/>
                </a:solidFill>
                <a:ea typeface="Times New Roman" panose="02020603050405020304" pitchFamily="18" charset="0"/>
                <a:cs typeface="Arial" panose="020B0604020202020204" pitchFamily="34" charset="0"/>
              </a:rPr>
              <a:t>R</a:t>
            </a: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elea el resumen varias veces y, si es necesario, complételo con el texto original enfrente.</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Recuerde que el resumen que elabore puede adoptar diferentes formas: en forma de párrafo, de sumario o de un organizador gráfico.</a:t>
            </a:r>
            <a:endParaRPr kumimoji="0" lang="es-ES" altLang="es-ES"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El resumen es también una técnica conocida como apunte desplegado. Puede comprenderse que en este caso, no se toman solo as ideas esenciales de un texto, sino también las primarias que a su vez pueden desdoblarse en otras. Le sugerimos que consulte el texto  Redacción y Composición II, de la profesora Evangelina Ortega</a:t>
            </a:r>
            <a:r>
              <a:rPr kumimoji="0" lang="en-US" altLang="es-ES" sz="2000" b="0" i="0" u="none" strike="noStrike" cap="none" normalizeH="0" baseline="30000" dirty="0" smtClean="0">
                <a:ln>
                  <a:noFill/>
                </a:ln>
                <a:solidFill>
                  <a:srgbClr val="000000"/>
                </a:solidFill>
                <a:effectLst/>
                <a:ea typeface="Times New Roman" panose="02020603050405020304" pitchFamily="18" charset="0"/>
                <a:cs typeface="Arial" panose="020B0604020202020204" pitchFamily="34" charset="0"/>
                <a:hlinkClick r:id=""/>
              </a:rPr>
              <a:t>[</a:t>
            </a:r>
            <a:r>
              <a:rPr kumimoji="0" lang="en-US" altLang="es-ES" sz="2000" b="0" i="0" u="none" strike="noStrike" cap="none" normalizeH="0" baseline="30000" dirty="0" smtClean="0" bmk="">
                <a:ln>
                  <a:noFill/>
                </a:ln>
                <a:solidFill>
                  <a:srgbClr val="000000"/>
                </a:solidFill>
                <a:effectLst/>
                <a:ea typeface="Times New Roman" panose="02020603050405020304" pitchFamily="18" charset="0"/>
                <a:cs typeface="Arial" panose="020B0604020202020204" pitchFamily="34" charset="0"/>
                <a:hlinkClick r:id=""/>
              </a:rPr>
              <a:t>1]</a:t>
            </a:r>
            <a:r>
              <a:rPr kumimoji="0" lang="es-MX" altLang="es-ES" sz="20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t>
            </a:r>
            <a:endParaRPr kumimoji="0" lang="es-ES" altLang="es-ES"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cs typeface="Arial" panose="020B0604020202020204" pitchFamily="34" charset="0"/>
            </a:endParaRPr>
          </a:p>
        </p:txBody>
      </p:sp>
      <p:sp>
        <p:nvSpPr>
          <p:cNvPr id="5" name="Rectangle 3">
            <a:hlinkClick r:id=""/>
          </p:cNvPr>
          <p:cNvSpPr>
            <a:spLocks noChangeArrowheads="1"/>
          </p:cNvSpPr>
          <p:nvPr/>
        </p:nvSpPr>
        <p:spPr bwMode="auto">
          <a:xfrm>
            <a:off x="334610" y="6150114"/>
            <a:ext cx="11541536" cy="584775"/>
          </a:xfrm>
          <a:prstGeom prst="rect">
            <a:avLst/>
          </a:prstGeom>
          <a:noFill/>
          <a:ln w="9525">
            <a:solidFill>
              <a:srgbClr val="13768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Ortega, Evangelina. (1987). Redacción y Composición II. La Habana: Universidad de La Habana, Facultad de Artes y Letras, </a:t>
            </a:r>
            <a:r>
              <a:rPr kumimoji="0" lang="es-ES" altLang="es-ES" sz="16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pp</a:t>
            </a:r>
            <a:r>
              <a:rPr kumimoji="0" lang="es-ES" altLang="es-E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81-84</a:t>
            </a:r>
            <a:endParaRPr kumimoji="0" lang="es-ES" altLang="es-ES" sz="1600" b="0" i="0" u="none" strike="noStrike" cap="none" normalizeH="0" baseline="0" dirty="0" smtClean="0">
              <a:ln>
                <a:noFill/>
              </a:ln>
              <a:solidFill>
                <a:schemeClr val="tx1"/>
              </a:solidFill>
              <a:effectLst/>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89666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9230" y="2278472"/>
            <a:ext cx="2616088" cy="2308324"/>
          </a:xfrm>
          <a:prstGeom prst="rect">
            <a:avLst/>
          </a:prstGeom>
          <a:ln w="38100">
            <a:solidFill>
              <a:srgbClr val="137683"/>
            </a:solidFill>
          </a:ln>
        </p:spPr>
        <p:txBody>
          <a:bodyPr wrap="square">
            <a:spAutoFit/>
          </a:bodyPr>
          <a:lstStyle/>
          <a:p>
            <a:endParaRPr lang="es-ES"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s-ES" dirty="0" smtClean="0">
                <a:latin typeface="Arial" panose="020B0604020202020204" pitchFamily="34" charset="0"/>
                <a:cs typeface="Arial" panose="020B0604020202020204" pitchFamily="34" charset="0"/>
              </a:rPr>
              <a:t>Informativos</a:t>
            </a:r>
          </a:p>
          <a:p>
            <a:pPr marL="457200" indent="-457200">
              <a:buFont typeface="Wingdings" panose="05000000000000000000" pitchFamily="2" charset="2"/>
              <a:buChar char="ü"/>
            </a:pPr>
            <a:endParaRPr lang="es-ES"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I</a:t>
            </a:r>
            <a:r>
              <a:rPr lang="es-ES" dirty="0" smtClean="0">
                <a:latin typeface="Arial" panose="020B0604020202020204" pitchFamily="34" charset="0"/>
                <a:cs typeface="Arial" panose="020B0604020202020204" pitchFamily="34" charset="0"/>
              </a:rPr>
              <a:t>ndicativos </a:t>
            </a:r>
          </a:p>
          <a:p>
            <a:pPr marL="457200" indent="-457200">
              <a:buFont typeface="Wingdings" panose="05000000000000000000" pitchFamily="2" charset="2"/>
              <a:buChar char="ü"/>
            </a:pPr>
            <a:endParaRPr lang="es-ES"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a:t>
            </a:r>
            <a:r>
              <a:rPr lang="es-ES" dirty="0" smtClean="0">
                <a:latin typeface="Arial" panose="020B0604020202020204" pitchFamily="34" charset="0"/>
                <a:cs typeface="Arial" panose="020B0604020202020204" pitchFamily="34" charset="0"/>
              </a:rPr>
              <a:t>nalíticos</a:t>
            </a: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p:txBody>
      </p:sp>
      <p:sp>
        <p:nvSpPr>
          <p:cNvPr id="3" name="Rectángulo 2"/>
          <p:cNvSpPr/>
          <p:nvPr/>
        </p:nvSpPr>
        <p:spPr>
          <a:xfrm>
            <a:off x="3961243" y="363905"/>
            <a:ext cx="3334567" cy="461665"/>
          </a:xfrm>
          <a:prstGeom prst="rect">
            <a:avLst/>
          </a:prstGeom>
          <a:ln w="76200">
            <a:solidFill>
              <a:srgbClr val="137683"/>
            </a:solidFill>
          </a:ln>
        </p:spPr>
        <p:txBody>
          <a:bodyPr wrap="none">
            <a:spAutoFit/>
          </a:bodyPr>
          <a:lstStyle/>
          <a:p>
            <a:r>
              <a:rPr lang="es-ES" sz="2400" dirty="0">
                <a:solidFill>
                  <a:srgbClr val="000000"/>
                </a:solidFill>
              </a:rPr>
              <a:t>Clases de resúmenes. </a:t>
            </a:r>
            <a:endParaRPr lang="es-ES" sz="1600" dirty="0"/>
          </a:p>
        </p:txBody>
      </p:sp>
      <p:sp>
        <p:nvSpPr>
          <p:cNvPr id="4" name="Rectángulo 3"/>
          <p:cNvSpPr/>
          <p:nvPr/>
        </p:nvSpPr>
        <p:spPr>
          <a:xfrm>
            <a:off x="6193866" y="2278472"/>
            <a:ext cx="5102679" cy="3000821"/>
          </a:xfrm>
          <a:prstGeom prst="rect">
            <a:avLst/>
          </a:prstGeom>
          <a:ln w="38100">
            <a:solidFill>
              <a:srgbClr val="137683"/>
            </a:solidFill>
          </a:ln>
        </p:spPr>
        <p:txBody>
          <a:bodyPr wrap="square">
            <a:spAutoFit/>
          </a:bodyPr>
          <a:lstStyle/>
          <a:p>
            <a:pPr marL="457200" lvl="0" indent="-457200">
              <a:lnSpc>
                <a:spcPct val="150000"/>
              </a:lnSpc>
              <a:buFont typeface="Wingdings" panose="05000000000000000000" pitchFamily="2" charset="2"/>
              <a:buChar char="ü"/>
            </a:pPr>
            <a:r>
              <a:rPr lang="es-ES" dirty="0">
                <a:solidFill>
                  <a:srgbClr val="000000"/>
                </a:solidFill>
                <a:latin typeface="Arial" panose="020B0604020202020204" pitchFamily="34" charset="0"/>
                <a:cs typeface="Arial" panose="020B0604020202020204" pitchFamily="34" charset="0"/>
              </a:rPr>
              <a:t>Párrafos</a:t>
            </a:r>
          </a:p>
          <a:p>
            <a:pPr marL="457200" lvl="0" indent="-457200">
              <a:lnSpc>
                <a:spcPct val="150000"/>
              </a:lnSpc>
              <a:buFont typeface="Wingdings" panose="05000000000000000000" pitchFamily="2" charset="2"/>
              <a:buChar char="ü"/>
            </a:pPr>
            <a:r>
              <a:rPr lang="es-ES" dirty="0">
                <a:solidFill>
                  <a:srgbClr val="000000"/>
                </a:solidFill>
                <a:latin typeface="Arial" panose="020B0604020202020204" pitchFamily="34" charset="0"/>
                <a:cs typeface="Arial" panose="020B0604020202020204" pitchFamily="34" charset="0"/>
              </a:rPr>
              <a:t>Minirresumen</a:t>
            </a:r>
          </a:p>
          <a:p>
            <a:pPr marL="457200" lvl="0" indent="-457200">
              <a:lnSpc>
                <a:spcPct val="150000"/>
              </a:lnSpc>
              <a:buFont typeface="Wingdings" panose="05000000000000000000" pitchFamily="2" charset="2"/>
              <a:buChar char="ü"/>
            </a:pPr>
            <a:r>
              <a:rPr lang="es-ES" dirty="0">
                <a:solidFill>
                  <a:srgbClr val="000000"/>
                </a:solidFill>
                <a:latin typeface="Arial" panose="020B0604020202020204" pitchFamily="34" charset="0"/>
                <a:cs typeface="Arial" panose="020B0604020202020204" pitchFamily="34" charset="0"/>
              </a:rPr>
              <a:t>Cuadro sinóptico</a:t>
            </a:r>
          </a:p>
          <a:p>
            <a:pPr marL="457200" lvl="0" indent="-457200">
              <a:lnSpc>
                <a:spcPct val="150000"/>
              </a:lnSpc>
              <a:buFont typeface="Wingdings" panose="05000000000000000000" pitchFamily="2" charset="2"/>
              <a:buChar char="ü"/>
            </a:pPr>
            <a:r>
              <a:rPr lang="es-ES" dirty="0">
                <a:solidFill>
                  <a:srgbClr val="000000"/>
                </a:solidFill>
                <a:latin typeface="Arial" panose="020B0604020202020204" pitchFamily="34" charset="0"/>
                <a:cs typeface="Arial" panose="020B0604020202020204" pitchFamily="34" charset="0"/>
              </a:rPr>
              <a:t>Esquemas o ideogramas: </a:t>
            </a:r>
          </a:p>
          <a:p>
            <a:pPr marL="457200" lvl="0" indent="-457200">
              <a:lnSpc>
                <a:spcPct val="150000"/>
              </a:lnSpc>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Apunte sencillo</a:t>
            </a:r>
          </a:p>
          <a:p>
            <a:pPr marL="457200" lvl="0" indent="-457200">
              <a:lnSpc>
                <a:spcPct val="150000"/>
              </a:lnSpc>
              <a:buFont typeface="Arial" panose="020B0604020202020204" pitchFamily="34" charset="0"/>
              <a:buChar char="•"/>
            </a:pPr>
            <a:r>
              <a:rPr lang="es-ES" dirty="0" smtClean="0">
                <a:solidFill>
                  <a:srgbClr val="000000"/>
                </a:solidFill>
                <a:latin typeface="Arial" panose="020B0604020202020204" pitchFamily="34" charset="0"/>
                <a:cs typeface="Arial" panose="020B0604020202020204" pitchFamily="34" charset="0"/>
              </a:rPr>
              <a:t>Apunte </a:t>
            </a:r>
            <a:r>
              <a:rPr lang="es-ES" dirty="0">
                <a:solidFill>
                  <a:srgbClr val="000000"/>
                </a:solidFill>
                <a:latin typeface="Arial" panose="020B0604020202020204" pitchFamily="34" charset="0"/>
                <a:cs typeface="Arial" panose="020B0604020202020204" pitchFamily="34" charset="0"/>
              </a:rPr>
              <a:t>desplegado</a:t>
            </a:r>
          </a:p>
          <a:p>
            <a:pPr marL="457200" lvl="0" indent="-457200">
              <a:lnSpc>
                <a:spcPct val="150000"/>
              </a:lnSpc>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 Mapa </a:t>
            </a:r>
            <a:r>
              <a:rPr lang="es-ES" dirty="0" smtClean="0">
                <a:solidFill>
                  <a:srgbClr val="000000"/>
                </a:solidFill>
                <a:latin typeface="Arial" panose="020B0604020202020204" pitchFamily="34" charset="0"/>
                <a:cs typeface="Arial" panose="020B0604020202020204" pitchFamily="34" charset="0"/>
              </a:rPr>
              <a:t>conceptual</a:t>
            </a:r>
            <a:endParaRPr lang="es-ES" dirty="0">
              <a:solidFill>
                <a:srgbClr val="000000"/>
              </a:solidFill>
              <a:latin typeface="Arial" panose="020B0604020202020204" pitchFamily="34" charset="0"/>
              <a:cs typeface="Arial" panose="020B0604020202020204" pitchFamily="34" charset="0"/>
            </a:endParaRPr>
          </a:p>
        </p:txBody>
      </p:sp>
      <p:sp>
        <p:nvSpPr>
          <p:cNvPr id="5" name="Rectángulo 4"/>
          <p:cNvSpPr/>
          <p:nvPr/>
        </p:nvSpPr>
        <p:spPr>
          <a:xfrm>
            <a:off x="580157" y="1288631"/>
            <a:ext cx="4225837" cy="461665"/>
          </a:xfrm>
          <a:prstGeom prst="rect">
            <a:avLst/>
          </a:prstGeom>
          <a:ln w="76200">
            <a:solidFill>
              <a:srgbClr val="137683"/>
            </a:solidFill>
          </a:ln>
        </p:spPr>
        <p:txBody>
          <a:bodyPr wrap="none">
            <a:spAutoFit/>
          </a:bodyPr>
          <a:lstStyle/>
          <a:p>
            <a:pPr lvl="0"/>
            <a:r>
              <a:rPr lang="es-ES" sz="2400" dirty="0">
                <a:solidFill>
                  <a:srgbClr val="000000"/>
                </a:solidFill>
              </a:rPr>
              <a:t>De acuerdo con sus </a:t>
            </a:r>
            <a:r>
              <a:rPr lang="es-ES" sz="2400" dirty="0" smtClean="0">
                <a:solidFill>
                  <a:srgbClr val="000000"/>
                </a:solidFill>
              </a:rPr>
              <a:t>objetivos</a:t>
            </a:r>
            <a:endParaRPr lang="es-ES" sz="2400" dirty="0">
              <a:solidFill>
                <a:srgbClr val="000000"/>
              </a:solidFill>
            </a:endParaRPr>
          </a:p>
        </p:txBody>
      </p:sp>
      <p:sp>
        <p:nvSpPr>
          <p:cNvPr id="6" name="Rectángulo 5"/>
          <p:cNvSpPr/>
          <p:nvPr/>
        </p:nvSpPr>
        <p:spPr>
          <a:xfrm>
            <a:off x="6193866" y="1288631"/>
            <a:ext cx="4309193" cy="461665"/>
          </a:xfrm>
          <a:prstGeom prst="rect">
            <a:avLst/>
          </a:prstGeom>
          <a:ln w="76200">
            <a:solidFill>
              <a:srgbClr val="137683"/>
            </a:solidFill>
          </a:ln>
        </p:spPr>
        <p:txBody>
          <a:bodyPr wrap="none">
            <a:spAutoFit/>
          </a:bodyPr>
          <a:lstStyle/>
          <a:p>
            <a:r>
              <a:rPr lang="es-ES" sz="2400" dirty="0" smtClean="0"/>
              <a:t>De </a:t>
            </a:r>
            <a:r>
              <a:rPr lang="es-ES" sz="2400" dirty="0"/>
              <a:t>acuerdo con su </a:t>
            </a:r>
            <a:r>
              <a:rPr lang="es-ES" sz="2400" dirty="0" smtClean="0"/>
              <a:t>estructura </a:t>
            </a:r>
            <a:endParaRPr lang="es-ES" sz="2400" dirty="0"/>
          </a:p>
        </p:txBody>
      </p:sp>
      <p:cxnSp>
        <p:nvCxnSpPr>
          <p:cNvPr id="8" name="Conector recto de flecha 7"/>
          <p:cNvCxnSpPr/>
          <p:nvPr/>
        </p:nvCxnSpPr>
        <p:spPr>
          <a:xfrm flipH="1">
            <a:off x="3145318" y="720255"/>
            <a:ext cx="554486" cy="391093"/>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046720" y="720255"/>
            <a:ext cx="600010" cy="391093"/>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837274" y="1941342"/>
            <a:ext cx="0" cy="323556"/>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745205" y="1941342"/>
            <a:ext cx="0" cy="323556"/>
          </a:xfrm>
          <a:prstGeom prst="straightConnector1">
            <a:avLst/>
          </a:prstGeom>
          <a:ln>
            <a:solidFill>
              <a:srgbClr val="137683"/>
            </a:solidFill>
            <a:tailEnd type="triangle"/>
          </a:ln>
        </p:spPr>
        <p:style>
          <a:lnRef idx="1">
            <a:schemeClr val="accent1"/>
          </a:lnRef>
          <a:fillRef idx="0">
            <a:schemeClr val="accent1"/>
          </a:fillRef>
          <a:effectRef idx="0">
            <a:schemeClr val="accent1"/>
          </a:effectRef>
          <a:fontRef idx="minor">
            <a:schemeClr val="tx1"/>
          </a:fontRef>
        </p:style>
      </p:cxnSp>
      <p:pic>
        <p:nvPicPr>
          <p:cNvPr id="12"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14" name="Rectángulo 13"/>
          <p:cNvSpPr/>
          <p:nvPr/>
        </p:nvSpPr>
        <p:spPr>
          <a:xfrm>
            <a:off x="404815" y="5005238"/>
            <a:ext cx="5481005" cy="1553952"/>
          </a:xfrm>
          <a:prstGeom prst="rect">
            <a:avLst/>
          </a:prstGeom>
          <a:ln w="28575">
            <a:solidFill>
              <a:schemeClr val="accent5">
                <a:lumMod val="50000"/>
              </a:schemeClr>
            </a:solidFill>
          </a:ln>
        </p:spPr>
        <p:txBody>
          <a:bodyPr wrap="square">
            <a:spAutoFit/>
          </a:bodyPr>
          <a:lstStyle/>
          <a:p>
            <a:pPr marL="228600" lvl="0" indent="-228600" algn="just">
              <a:lnSpc>
                <a:spcPct val="150000"/>
              </a:lnSpc>
              <a:spcBef>
                <a:spcPct val="30000"/>
              </a:spcBef>
              <a:buFont typeface="Arial" panose="020B0604020202020204" pitchFamily="34" charset="0"/>
              <a:buChar char="•"/>
              <a:defRPr/>
            </a:pPr>
            <a:r>
              <a:rPr lang="es-ES" sz="1200" dirty="0">
                <a:solidFill>
                  <a:prstClr val="black"/>
                </a:solidFill>
                <a:latin typeface="Arial" panose="020B0604020202020204" pitchFamily="34" charset="0"/>
                <a:cs typeface="Arial" panose="020B0604020202020204" pitchFamily="34" charset="0"/>
              </a:rPr>
              <a:t> Indicativos: </a:t>
            </a:r>
            <a:r>
              <a:rPr lang="es-ES" sz="1200" dirty="0" smtClean="0">
                <a:solidFill>
                  <a:prstClr val="black"/>
                </a:solidFill>
                <a:latin typeface="Arial" panose="020B0604020202020204" pitchFamily="34" charset="0"/>
                <a:cs typeface="Arial" panose="020B0604020202020204" pitchFamily="34" charset="0"/>
              </a:rPr>
              <a:t>se </a:t>
            </a:r>
            <a:r>
              <a:rPr lang="es-ES" sz="1200" dirty="0">
                <a:solidFill>
                  <a:prstClr val="black"/>
                </a:solidFill>
                <a:latin typeface="Arial" panose="020B0604020202020204" pitchFamily="34" charset="0"/>
                <a:cs typeface="Arial" panose="020B0604020202020204" pitchFamily="34" charset="0"/>
              </a:rPr>
              <a:t>refieren brevemente a</a:t>
            </a:r>
            <a:r>
              <a:rPr lang="es-ES" sz="1200" dirty="0" smtClean="0">
                <a:solidFill>
                  <a:prstClr val="black"/>
                </a:solidFill>
                <a:latin typeface="Arial" panose="020B0604020202020204" pitchFamily="34" charset="0"/>
                <a:cs typeface="Arial" panose="020B0604020202020204" pitchFamily="34" charset="0"/>
              </a:rPr>
              <a:t>l </a:t>
            </a:r>
            <a:r>
              <a:rPr lang="es-ES" sz="1200" dirty="0">
                <a:solidFill>
                  <a:prstClr val="black"/>
                </a:solidFill>
                <a:latin typeface="Arial" panose="020B0604020202020204" pitchFamily="34" charset="0"/>
                <a:cs typeface="Arial" panose="020B0604020202020204" pitchFamily="34" charset="0"/>
              </a:rPr>
              <a:t>asunto del documento en cuestión</a:t>
            </a:r>
            <a:r>
              <a:rPr lang="es-ES" sz="1200" dirty="0" smtClean="0">
                <a:solidFill>
                  <a:prstClr val="black"/>
                </a:solidFill>
                <a:latin typeface="Arial" panose="020B0604020202020204" pitchFamily="34" charset="0"/>
                <a:cs typeface="Arial" panose="020B0604020202020204" pitchFamily="34" charset="0"/>
              </a:rPr>
              <a:t>.</a:t>
            </a:r>
            <a:endParaRPr lang="es-ES" sz="1200" dirty="0">
              <a:solidFill>
                <a:prstClr val="black"/>
              </a:solidFill>
              <a:latin typeface="Arial" panose="020B0604020202020204" pitchFamily="34" charset="0"/>
              <a:cs typeface="Arial" panose="020B0604020202020204" pitchFamily="34" charset="0"/>
            </a:endParaRPr>
          </a:p>
          <a:p>
            <a:pPr marL="228600" lvl="0" indent="-228600" algn="just">
              <a:lnSpc>
                <a:spcPct val="150000"/>
              </a:lnSpc>
              <a:spcBef>
                <a:spcPct val="30000"/>
              </a:spcBef>
              <a:buFont typeface="Arial" panose="020B0604020202020204" pitchFamily="34" charset="0"/>
              <a:buChar char="•"/>
              <a:defRPr/>
            </a:pPr>
            <a:r>
              <a:rPr lang="es-ES" sz="1200" dirty="0">
                <a:solidFill>
                  <a:prstClr val="black"/>
                </a:solidFill>
                <a:latin typeface="Arial" panose="020B0604020202020204" pitchFamily="34" charset="0"/>
                <a:cs typeface="Arial" panose="020B0604020202020204" pitchFamily="34" charset="0"/>
              </a:rPr>
              <a:t>Informativos: </a:t>
            </a:r>
            <a:r>
              <a:rPr lang="es-ES" sz="1200" dirty="0" smtClean="0">
                <a:solidFill>
                  <a:prstClr val="black"/>
                </a:solidFill>
                <a:latin typeface="Arial" panose="020B0604020202020204" pitchFamily="34" charset="0"/>
                <a:cs typeface="Arial" panose="020B0604020202020204" pitchFamily="34" charset="0"/>
              </a:rPr>
              <a:t>contienen </a:t>
            </a:r>
            <a:r>
              <a:rPr lang="es-ES" sz="1200" dirty="0">
                <a:solidFill>
                  <a:prstClr val="black"/>
                </a:solidFill>
                <a:latin typeface="Arial" panose="020B0604020202020204" pitchFamily="34" charset="0"/>
                <a:cs typeface="Arial" panose="020B0604020202020204" pitchFamily="34" charset="0"/>
              </a:rPr>
              <a:t>datos y </a:t>
            </a:r>
            <a:r>
              <a:rPr lang="es-ES" sz="1200" dirty="0" smtClean="0">
                <a:solidFill>
                  <a:prstClr val="black"/>
                </a:solidFill>
                <a:latin typeface="Arial" panose="020B0604020202020204" pitchFamily="34" charset="0"/>
                <a:cs typeface="Arial" panose="020B0604020202020204" pitchFamily="34" charset="0"/>
              </a:rPr>
              <a:t>conclusiones. </a:t>
            </a:r>
            <a:endParaRPr lang="es-ES" sz="1200" dirty="0">
              <a:solidFill>
                <a:prstClr val="black"/>
              </a:solidFill>
              <a:latin typeface="Arial" panose="020B0604020202020204" pitchFamily="34" charset="0"/>
              <a:cs typeface="Arial" panose="020B0604020202020204" pitchFamily="34" charset="0"/>
            </a:endParaRPr>
          </a:p>
          <a:p>
            <a:pPr marL="228600" lvl="0" indent="-228600" algn="just">
              <a:lnSpc>
                <a:spcPct val="150000"/>
              </a:lnSpc>
              <a:spcBef>
                <a:spcPct val="30000"/>
              </a:spcBef>
              <a:buFont typeface="Arial" panose="020B0604020202020204" pitchFamily="34" charset="0"/>
              <a:buChar char="•"/>
              <a:defRPr/>
            </a:pPr>
            <a:r>
              <a:rPr lang="es-ES" sz="1200" dirty="0">
                <a:solidFill>
                  <a:prstClr val="black"/>
                </a:solidFill>
                <a:latin typeface="Arial" panose="020B0604020202020204" pitchFamily="34" charset="0"/>
                <a:cs typeface="Arial" panose="020B0604020202020204" pitchFamily="34" charset="0"/>
              </a:rPr>
              <a:t>Analítico: </a:t>
            </a:r>
            <a:r>
              <a:rPr lang="es-ES" sz="1200" dirty="0" smtClean="0">
                <a:solidFill>
                  <a:prstClr val="black"/>
                </a:solidFill>
                <a:latin typeface="Arial" panose="020B0604020202020204" pitchFamily="34" charset="0"/>
                <a:cs typeface="Arial" panose="020B0604020202020204" pitchFamily="34" charset="0"/>
              </a:rPr>
              <a:t>acompaña </a:t>
            </a:r>
            <a:r>
              <a:rPr lang="es-ES" sz="1200" dirty="0">
                <a:solidFill>
                  <a:prstClr val="black"/>
                </a:solidFill>
                <a:latin typeface="Arial" panose="020B0604020202020204" pitchFamily="34" charset="0"/>
                <a:cs typeface="Arial" panose="020B0604020202020204" pitchFamily="34" charset="0"/>
              </a:rPr>
              <a:t>los artículos  científicos para orientar al lector y darle la información suficiente en función de decidir si con ella basta o necesita los detalles del texto primario.</a:t>
            </a:r>
          </a:p>
        </p:txBody>
      </p:sp>
    </p:spTree>
    <p:extLst>
      <p:ext uri="{BB962C8B-B14F-4D97-AF65-F5344CB8AC3E}">
        <p14:creationId xmlns:p14="http://schemas.microsoft.com/office/powerpoint/2010/main" val="165593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8763" y="939658"/>
            <a:ext cx="4480714" cy="369332"/>
          </a:xfrm>
          <a:prstGeom prst="rect">
            <a:avLst/>
          </a:prstGeom>
          <a:ln w="76200">
            <a:solidFill>
              <a:srgbClr val="137683"/>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Técnica de resumen en forma de párrafos</a:t>
            </a:r>
            <a:endParaRPr kumimoji="0" lang="es-E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ángulo 3"/>
          <p:cNvSpPr/>
          <p:nvPr/>
        </p:nvSpPr>
        <p:spPr>
          <a:xfrm>
            <a:off x="248763" y="1517129"/>
            <a:ext cx="5173630"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Lectura general del texto en busca de su contenido informativo y de las palabras cuyos significados no se </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dominan.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Lectura analítica buscando palabras claves para determinar la idea central de cada párrafo en función de la idea temática general del texto. </a:t>
            </a:r>
            <a:endPar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Extracción de la idea central de cada párrafo y de alguna idea primaria que “ligue” mejor con el párrafo siguiente. </a:t>
            </a:r>
            <a:endPar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Valoración de todas las ideas extraídas: si alguna se repite, escoge una; si se complementan, englóbalas</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Redacción del resumen al tiempo que empleas los mismos términos del documento primario y tratas de mantener el mismo orden de las ideas. No deben faltar los datos esenciales ni las conclusiones o citas si las hubiera. </a:t>
            </a:r>
            <a:endPar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Aplicación de los recursos de condensación y de los enlaces y giros necesarios para darle coherencia</a:t>
            </a: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Revisión de lo escrito. </a:t>
            </a: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66" y="88393"/>
            <a:ext cx="1800200" cy="643127"/>
          </a:xfrm>
          <a:prstGeom prst="rect">
            <a:avLst/>
          </a:prstGeom>
          <a:ln>
            <a:noFill/>
          </a:ln>
          <a:effectLst>
            <a:softEdge rad="112500"/>
          </a:effectLst>
        </p:spPr>
      </p:pic>
      <p:sp>
        <p:nvSpPr>
          <p:cNvPr id="6" name="Rectángulo 5"/>
          <p:cNvSpPr/>
          <p:nvPr/>
        </p:nvSpPr>
        <p:spPr>
          <a:xfrm>
            <a:off x="5591440" y="939658"/>
            <a:ext cx="5975720" cy="52230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1.Eliminación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 ideas parásitas y </a:t>
            </a: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accesorias</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Sustitución de una paráfrasis por el nombre al que se refiere. </a:t>
            </a:r>
            <a:endPar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3.Las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formas conjugadas se sustituyen por formas no personales (infinitivos, gerundios, </a:t>
            </a: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participios.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4.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Eliminación de adjetivos que no aporten datos </a:t>
            </a: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esenciales.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5. </a:t>
            </a:r>
            <a:r>
              <a:rPr kumimoji="0" lang="es-E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Englobamiento</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ideas mediante la subordinación. </a:t>
            </a:r>
            <a:endPar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Conversión de una idea, en aposición. </a:t>
            </a:r>
            <a:endPar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7.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Sustitución de una frase por una palabra (no importa que sea un adjetivo si es solo </a:t>
            </a: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8. Construcción nominal</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consiste en la eliminación de toda forma verbal conjugada o no.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9.Construcción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nominal altamente condensada: en este recurso no solo se eliminan las formas verbales sino que además, se independiza el texto con el uso de los dos puntos y se aplican los demás recursos de condensación que el texto acepte, sin afectar su contenido informativo o intencional. </a:t>
            </a:r>
          </a:p>
        </p:txBody>
      </p:sp>
      <p:sp>
        <p:nvSpPr>
          <p:cNvPr id="7" name="Rectángulo 6"/>
          <p:cNvSpPr/>
          <p:nvPr/>
        </p:nvSpPr>
        <p:spPr>
          <a:xfrm>
            <a:off x="6410276" y="108661"/>
            <a:ext cx="4338047" cy="830997"/>
          </a:xfrm>
          <a:prstGeom prst="rect">
            <a:avLst/>
          </a:prstGeom>
          <a:ln w="57150">
            <a:solidFill>
              <a:schemeClr val="accent5">
                <a:lumMod val="50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rPr>
              <a:t>Recursos de condensación. (Ortega 52, 257</a:t>
            </a:r>
            <a:r>
              <a:rPr kumimoji="0" lang="es-ES" sz="16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s-ES" sz="16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a:ea typeface="+mn-ea"/>
                <a:cs typeface="+mn-cs"/>
              </a:rPr>
              <a:t>En </a:t>
            </a:r>
            <a:r>
              <a:rPr kumimoji="0" lang="es-ES" sz="1600" b="0" i="0" u="none" strike="noStrike" kern="1200" cap="none" spc="0" normalizeH="0" baseline="0" noProof="0" dirty="0">
                <a:ln>
                  <a:noFill/>
                </a:ln>
                <a:solidFill>
                  <a:srgbClr val="000000"/>
                </a:solidFill>
                <a:effectLst/>
                <a:uLnTx/>
                <a:uFillTx/>
                <a:latin typeface="Arial"/>
                <a:ea typeface="+mn-ea"/>
                <a:cs typeface="+mn-cs"/>
              </a:rPr>
              <a:t>L/T Español </a:t>
            </a:r>
            <a:r>
              <a:rPr kumimoji="0" lang="es-ES" sz="1600" b="0" i="0" u="none" strike="noStrike" kern="1200" cap="none" spc="0" normalizeH="0" baseline="0" noProof="0" dirty="0" smtClean="0">
                <a:ln>
                  <a:noFill/>
                </a:ln>
                <a:solidFill>
                  <a:srgbClr val="000000"/>
                </a:solidFill>
                <a:effectLst/>
                <a:uLnTx/>
                <a:uFillTx/>
                <a:latin typeface="Arial"/>
                <a:ea typeface="+mn-ea"/>
                <a:cs typeface="+mn-cs"/>
              </a:rPr>
              <a:t>Comunicativo, página 118.</a:t>
            </a: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ángulo 7"/>
          <p:cNvSpPr/>
          <p:nvPr/>
        </p:nvSpPr>
        <p:spPr>
          <a:xfrm>
            <a:off x="1525926" y="6287666"/>
            <a:ext cx="97687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a:ea typeface="+mn-ea"/>
                <a:cs typeface="+mn-cs"/>
              </a:rPr>
              <a:t> E</a:t>
            </a:r>
            <a:r>
              <a:rPr kumimoji="0" lang="es-ES" sz="1800" b="0" i="0" u="none" strike="noStrike" kern="1200" cap="none" spc="0" normalizeH="0" baseline="0" noProof="0" dirty="0" smtClean="0">
                <a:ln>
                  <a:noFill/>
                </a:ln>
                <a:solidFill>
                  <a:srgbClr val="000000"/>
                </a:solidFill>
                <a:effectLst/>
                <a:uLnTx/>
                <a:uFillTx/>
                <a:latin typeface="Arial"/>
                <a:ea typeface="+mn-ea"/>
                <a:cs typeface="+mn-cs"/>
              </a:rPr>
              <a:t>jemplo </a:t>
            </a:r>
            <a:r>
              <a:rPr kumimoji="0" lang="es-ES" sz="1800" b="0" i="0" u="none" strike="noStrike" kern="1200" cap="none" spc="0" normalizeH="0" baseline="0" noProof="0" dirty="0">
                <a:ln>
                  <a:noFill/>
                </a:ln>
                <a:solidFill>
                  <a:srgbClr val="000000"/>
                </a:solidFill>
                <a:effectLst/>
                <a:uLnTx/>
                <a:uFillTx/>
                <a:latin typeface="Arial"/>
                <a:ea typeface="+mn-ea"/>
                <a:cs typeface="+mn-cs"/>
              </a:rPr>
              <a:t>de resumen en forma de </a:t>
            </a:r>
            <a:r>
              <a:rPr kumimoji="0" lang="es-ES" sz="1800" b="0" i="0" u="none" strike="noStrike" kern="1200" cap="none" spc="0" normalizeH="0" baseline="0" noProof="0" dirty="0" smtClean="0">
                <a:ln>
                  <a:noFill/>
                </a:ln>
                <a:solidFill>
                  <a:srgbClr val="000000"/>
                </a:solidFill>
                <a:effectLst/>
                <a:uLnTx/>
                <a:uFillTx/>
                <a:latin typeface="Arial"/>
                <a:ea typeface="+mn-ea"/>
                <a:cs typeface="+mn-cs"/>
              </a:rPr>
              <a:t>párrafos</a:t>
            </a:r>
            <a:r>
              <a:rPr kumimoji="0" lang="es-ES" sz="1800" b="0" i="0" u="none" strike="noStrike" kern="1200" cap="none" spc="0" normalizeH="0" baseline="0" noProof="0" dirty="0">
                <a:ln>
                  <a:noFill/>
                </a:ln>
                <a:solidFill>
                  <a:srgbClr val="000000"/>
                </a:solidFill>
                <a:effectLst/>
                <a:uLnTx/>
                <a:uFillTx/>
                <a:latin typeface="Arial"/>
                <a:ea typeface="+mn-ea"/>
                <a:cs typeface="+mn-cs"/>
              </a:rPr>
              <a:t> </a:t>
            </a:r>
            <a:r>
              <a:rPr kumimoji="0" lang="es-ES" sz="1800" b="0" i="0" u="none" strike="noStrike" kern="1200" cap="none" spc="0" normalizeH="0" baseline="0" noProof="0" dirty="0" smtClean="0">
                <a:ln>
                  <a:noFill/>
                </a:ln>
                <a:solidFill>
                  <a:srgbClr val="000000"/>
                </a:solidFill>
                <a:effectLst/>
                <a:uLnTx/>
                <a:uFillTx/>
                <a:latin typeface="Arial"/>
                <a:ea typeface="+mn-ea"/>
                <a:cs typeface="+mn-cs"/>
              </a:rPr>
              <a:t>en la página 119 del L/T Español Comunicativo</a:t>
            </a:r>
            <a:endParaRPr kumimoji="0" lang="es-E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6824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7753" y="1163244"/>
            <a:ext cx="3273552" cy="2862322"/>
          </a:xfrm>
          <a:prstGeom prst="rect">
            <a:avLst/>
          </a:prstGeom>
        </p:spPr>
        <p:txBody>
          <a:bodyPr wrap="square">
            <a:spAutoFit/>
          </a:bodyPr>
          <a:lstStyle/>
          <a:p>
            <a:pPr algn="just"/>
            <a:r>
              <a:rPr lang="es-ES" sz="2000" b="1" dirty="0" err="1">
                <a:solidFill>
                  <a:srgbClr val="000000"/>
                </a:solidFill>
                <a:latin typeface="Arial" panose="020B0604020202020204" pitchFamily="34" charset="0"/>
                <a:cs typeface="Arial" panose="020B0604020202020204" pitchFamily="34" charset="0"/>
              </a:rPr>
              <a:t>Minirresumen</a:t>
            </a:r>
            <a:r>
              <a:rPr lang="es-ES" sz="2000" b="1" dirty="0">
                <a:solidFill>
                  <a:srgbClr val="000000"/>
                </a:solidFill>
                <a:latin typeface="Arial" panose="020B0604020202020204" pitchFamily="34" charset="0"/>
                <a:cs typeface="Arial" panose="020B0604020202020204" pitchFamily="34" charset="0"/>
              </a:rPr>
              <a:t> </a:t>
            </a:r>
            <a:endParaRPr lang="es-ES" sz="2000" b="1" dirty="0" smtClean="0">
              <a:solidFill>
                <a:srgbClr val="000000"/>
              </a:solidFill>
              <a:latin typeface="Arial" panose="020B0604020202020204" pitchFamily="34" charset="0"/>
              <a:cs typeface="Arial" panose="020B0604020202020204" pitchFamily="34" charset="0"/>
            </a:endParaRPr>
          </a:p>
          <a:p>
            <a:pPr algn="just"/>
            <a:r>
              <a:rPr lang="es-ES" sz="2000" dirty="0" smtClean="0">
                <a:latin typeface="Arial" panose="020B0604020202020204" pitchFamily="34" charset="0"/>
                <a:cs typeface="Arial" panose="020B0604020202020204" pitchFamily="34" charset="0"/>
              </a:rPr>
              <a:t>Trata </a:t>
            </a:r>
            <a:r>
              <a:rPr lang="es-ES" sz="2000" dirty="0">
                <a:latin typeface="Arial" panose="020B0604020202020204" pitchFamily="34" charset="0"/>
                <a:cs typeface="Arial" panose="020B0604020202020204" pitchFamily="34" charset="0"/>
              </a:rPr>
              <a:t>de dar la información lo más condensada posible con carácter </a:t>
            </a:r>
            <a:r>
              <a:rPr lang="es-ES" sz="2000" dirty="0" err="1">
                <a:latin typeface="Arial" panose="020B0604020202020204" pitchFamily="34" charset="0"/>
                <a:cs typeface="Arial" panose="020B0604020202020204" pitchFamily="34" charset="0"/>
              </a:rPr>
              <a:t>referativo</a:t>
            </a:r>
            <a:r>
              <a:rPr lang="es-ES" sz="2000" dirty="0">
                <a:latin typeface="Arial" panose="020B0604020202020204" pitchFamily="34" charset="0"/>
                <a:cs typeface="Arial" panose="020B0604020202020204" pitchFamily="34" charset="0"/>
              </a:rPr>
              <a:t> para que el lector interesado conozca solo la temática del texto original y decida consultarlo o desecharlo. </a:t>
            </a:r>
          </a:p>
        </p:txBody>
      </p:sp>
      <p:pic>
        <p:nvPicPr>
          <p:cNvPr id="3" name="Imagen 2"/>
          <p:cNvPicPr>
            <a:picLocks noChangeAspect="1"/>
          </p:cNvPicPr>
          <p:nvPr/>
        </p:nvPicPr>
        <p:blipFill>
          <a:blip r:embed="rId2"/>
          <a:stretch>
            <a:fillRect/>
          </a:stretch>
        </p:blipFill>
        <p:spPr>
          <a:xfrm>
            <a:off x="302078" y="1318913"/>
            <a:ext cx="1890341" cy="5355772"/>
          </a:xfrm>
          <a:prstGeom prst="rect">
            <a:avLst/>
          </a:prstGeom>
        </p:spPr>
      </p:pic>
      <p:sp>
        <p:nvSpPr>
          <p:cNvPr id="4" name="Rectángulo 3"/>
          <p:cNvSpPr/>
          <p:nvPr/>
        </p:nvSpPr>
        <p:spPr>
          <a:xfrm>
            <a:off x="4531516" y="870857"/>
            <a:ext cx="412292" cy="584775"/>
          </a:xfrm>
          <a:prstGeom prst="rect">
            <a:avLst/>
          </a:prstGeom>
        </p:spPr>
        <p:txBody>
          <a:bodyPr wrap="none">
            <a:spAutoFit/>
          </a:bodyPr>
          <a:lstStyle/>
          <a:p>
            <a:pPr lvl="0"/>
            <a:r>
              <a:rPr lang="es-ES" sz="3200" b="1" dirty="0" smtClean="0">
                <a:solidFill>
                  <a:srgbClr val="000000"/>
                </a:solidFill>
                <a:latin typeface="Arial" panose="020B0604020202020204" pitchFamily="34" charset="0"/>
                <a:cs typeface="Arial" panose="020B0604020202020204" pitchFamily="34" charset="0"/>
              </a:rPr>
              <a:t>  </a:t>
            </a:r>
            <a:endParaRPr lang="es-ES" sz="3200" b="1" dirty="0">
              <a:solidFill>
                <a:srgbClr val="000000"/>
              </a:solidFill>
              <a:latin typeface="Arial" panose="020B0604020202020204" pitchFamily="34" charset="0"/>
              <a:cs typeface="Arial" panose="020B0604020202020204" pitchFamily="34" charset="0"/>
            </a:endParaRPr>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7" name="Rectángulo 6"/>
          <p:cNvSpPr/>
          <p:nvPr/>
        </p:nvSpPr>
        <p:spPr>
          <a:xfrm>
            <a:off x="6787327" y="788561"/>
            <a:ext cx="4942260" cy="5355312"/>
          </a:xfrm>
          <a:prstGeom prst="rect">
            <a:avLst/>
          </a:prstGeom>
        </p:spPr>
        <p:txBody>
          <a:bodyPr wrap="square">
            <a:spAutoFit/>
          </a:bodyPr>
          <a:lstStyle/>
          <a:p>
            <a:r>
              <a:rPr lang="es-ES" b="1" dirty="0" smtClean="0">
                <a:solidFill>
                  <a:srgbClr val="000000"/>
                </a:solidFill>
                <a:latin typeface="Arial" panose="020B0604020202020204" pitchFamily="34" charset="0"/>
                <a:cs typeface="Arial" panose="020B0604020202020204" pitchFamily="34" charset="0"/>
              </a:rPr>
              <a:t>Cuadro </a:t>
            </a:r>
            <a:r>
              <a:rPr lang="es-ES" b="1" dirty="0">
                <a:solidFill>
                  <a:srgbClr val="000000"/>
                </a:solidFill>
                <a:latin typeface="Arial" panose="020B0604020202020204" pitchFamily="34" charset="0"/>
                <a:cs typeface="Arial" panose="020B0604020202020204" pitchFamily="34" charset="0"/>
              </a:rPr>
              <a:t>sinóptico</a:t>
            </a:r>
            <a:r>
              <a:rPr lang="es-ES" dirty="0">
                <a:solidFill>
                  <a:srgbClr val="000000"/>
                </a:solidFill>
                <a:latin typeface="Arial" panose="020B0604020202020204" pitchFamily="34" charset="0"/>
                <a:cs typeface="Arial" panose="020B0604020202020204" pitchFamily="34" charset="0"/>
              </a:rPr>
              <a:t> —también conocido como </a:t>
            </a:r>
            <a:r>
              <a:rPr lang="es-ES" b="1" dirty="0">
                <a:solidFill>
                  <a:srgbClr val="000000"/>
                </a:solidFill>
                <a:latin typeface="Arial" panose="020B0604020202020204" pitchFamily="34" charset="0"/>
                <a:cs typeface="Arial" panose="020B0604020202020204" pitchFamily="34" charset="0"/>
              </a:rPr>
              <a:t>síntesis de cuadro</a:t>
            </a:r>
            <a:r>
              <a:rPr lang="es-ES" dirty="0">
                <a:solidFill>
                  <a:srgbClr val="000000"/>
                </a:solidFill>
                <a:latin typeface="Arial" panose="020B0604020202020204" pitchFamily="34" charset="0"/>
                <a:cs typeface="Arial" panose="020B0604020202020204" pitchFamily="34" charset="0"/>
              </a:rPr>
              <a:t>— </a:t>
            </a:r>
            <a:endParaRPr lang="es-ES" dirty="0" smtClean="0">
              <a:solidFill>
                <a:srgbClr val="000000"/>
              </a:solidFill>
              <a:latin typeface="Arial" panose="020B0604020202020204" pitchFamily="34" charset="0"/>
              <a:cs typeface="Arial" panose="020B0604020202020204" pitchFamily="34" charset="0"/>
            </a:endParaRPr>
          </a:p>
          <a:p>
            <a:r>
              <a:rPr lang="es-ES" dirty="0" smtClean="0">
                <a:solidFill>
                  <a:srgbClr val="000000"/>
                </a:solidFill>
                <a:latin typeface="Arial" panose="020B0604020202020204" pitchFamily="34" charset="0"/>
                <a:cs typeface="Arial" panose="020B0604020202020204" pitchFamily="34" charset="0"/>
              </a:rPr>
              <a:t>Es </a:t>
            </a:r>
            <a:r>
              <a:rPr lang="es-ES" dirty="0">
                <a:solidFill>
                  <a:srgbClr val="000000"/>
                </a:solidFill>
                <a:latin typeface="Arial" panose="020B0604020202020204" pitchFamily="34" charset="0"/>
                <a:cs typeface="Arial" panose="020B0604020202020204" pitchFamily="34" charset="0"/>
              </a:rPr>
              <a:t>una forma de expresión visual de ideas o textos ampliamente utilizados como recursos instruccionales que comunican la estructura lógica de la información. Son estrategias para organizar el contenido de conocimientos de manera sencilla y condensada.</a:t>
            </a:r>
          </a:p>
          <a:p>
            <a:r>
              <a:rPr lang="es-ES" dirty="0">
                <a:solidFill>
                  <a:srgbClr val="000000"/>
                </a:solidFill>
                <a:latin typeface="Arial" panose="020B0604020202020204" pitchFamily="34" charset="0"/>
                <a:cs typeface="Arial" panose="020B0604020202020204" pitchFamily="34" charset="0"/>
              </a:rPr>
              <a:t>P</a:t>
            </a:r>
            <a:r>
              <a:rPr lang="es-ES" dirty="0" smtClean="0">
                <a:solidFill>
                  <a:srgbClr val="000000"/>
                </a:solidFill>
                <a:latin typeface="Arial" panose="020B0604020202020204" pitchFamily="34" charset="0"/>
                <a:cs typeface="Arial" panose="020B0604020202020204" pitchFamily="34" charset="0"/>
              </a:rPr>
              <a:t>roporcionan </a:t>
            </a:r>
            <a:r>
              <a:rPr lang="es-ES" dirty="0">
                <a:solidFill>
                  <a:srgbClr val="000000"/>
                </a:solidFill>
                <a:latin typeface="Arial" panose="020B0604020202020204" pitchFamily="34" charset="0"/>
                <a:cs typeface="Arial" panose="020B0604020202020204" pitchFamily="34" charset="0"/>
              </a:rPr>
              <a:t>una estructura global coherente de una temática y sus múltiples relaciones. </a:t>
            </a:r>
            <a:endParaRPr lang="es-ES" dirty="0" smtClean="0">
              <a:solidFill>
                <a:srgbClr val="000000"/>
              </a:solidFill>
              <a:latin typeface="Arial" panose="020B0604020202020204" pitchFamily="34" charset="0"/>
              <a:cs typeface="Arial" panose="020B0604020202020204" pitchFamily="34" charset="0"/>
            </a:endParaRPr>
          </a:p>
          <a:p>
            <a:r>
              <a:rPr lang="es-ES" dirty="0" smtClean="0">
                <a:solidFill>
                  <a:srgbClr val="000000"/>
                </a:solidFill>
                <a:latin typeface="Arial" panose="020B0604020202020204" pitchFamily="34" charset="0"/>
                <a:cs typeface="Arial" panose="020B0604020202020204" pitchFamily="34" charset="0"/>
              </a:rPr>
              <a:t>Sirven </a:t>
            </a:r>
            <a:r>
              <a:rPr lang="es-ES" dirty="0">
                <a:solidFill>
                  <a:srgbClr val="000000"/>
                </a:solidFill>
                <a:latin typeface="Arial" panose="020B0604020202020204" pitchFamily="34" charset="0"/>
                <a:cs typeface="Arial" panose="020B0604020202020204" pitchFamily="34" charset="0"/>
              </a:rPr>
              <a:t>para estudiar un tema, una teoría o una variable que tratan diversos autores, porque su principal función es contrastar, o sea, encontrar semejanzas y diferencias, entre una o varias variables de un mismo tema. </a:t>
            </a:r>
            <a:endParaRPr lang="es-ES" dirty="0" smtClean="0">
              <a:solidFill>
                <a:srgbClr val="000000"/>
              </a:solidFill>
              <a:latin typeface="Arial" panose="020B0604020202020204" pitchFamily="34" charset="0"/>
              <a:cs typeface="Arial" panose="020B0604020202020204" pitchFamily="34" charset="0"/>
            </a:endParaRPr>
          </a:p>
          <a:p>
            <a:r>
              <a:rPr lang="es-ES" dirty="0" smtClean="0">
                <a:solidFill>
                  <a:srgbClr val="000000"/>
                </a:solidFill>
                <a:latin typeface="Arial" panose="020B0604020202020204" pitchFamily="34" charset="0"/>
                <a:cs typeface="Arial" panose="020B0604020202020204" pitchFamily="34" charset="0"/>
              </a:rPr>
              <a:t>Los </a:t>
            </a:r>
            <a:r>
              <a:rPr lang="es-ES" dirty="0">
                <a:solidFill>
                  <a:srgbClr val="000000"/>
                </a:solidFill>
                <a:latin typeface="Arial" panose="020B0604020202020204" pitchFamily="34" charset="0"/>
                <a:cs typeface="Arial" panose="020B0604020202020204" pitchFamily="34" charset="0"/>
              </a:rPr>
              <a:t>cuadros sinópticos pueden presentarse por medio de </a:t>
            </a:r>
            <a:r>
              <a:rPr lang="es-ES" dirty="0">
                <a:solidFill>
                  <a:srgbClr val="000000"/>
                </a:solidFill>
                <a:latin typeface="Arial" panose="020B0604020202020204" pitchFamily="34" charset="0"/>
                <a:cs typeface="Arial" panose="020B0604020202020204" pitchFamily="34" charset="0"/>
                <a:hlinkClick r:id="rId4" tooltip="Llave (puntuación)"/>
              </a:rPr>
              <a:t>llaves</a:t>
            </a:r>
            <a:r>
              <a:rPr lang="es-ES" dirty="0">
                <a:solidFill>
                  <a:srgbClr val="000000"/>
                </a:solidFill>
                <a:latin typeface="Arial" panose="020B0604020202020204" pitchFamily="34" charset="0"/>
                <a:cs typeface="Arial" panose="020B0604020202020204" pitchFamily="34" charset="0"/>
              </a:rPr>
              <a:t> y tomar forma de </a:t>
            </a:r>
            <a:r>
              <a:rPr lang="es-ES" dirty="0">
                <a:solidFill>
                  <a:srgbClr val="000000"/>
                </a:solidFill>
                <a:latin typeface="Arial" panose="020B0604020202020204" pitchFamily="34" charset="0"/>
                <a:cs typeface="Arial" panose="020B0604020202020204" pitchFamily="34" charset="0"/>
                <a:hlinkClick r:id="rId5" tooltip="Diagrama"/>
              </a:rPr>
              <a:t>diagramas</a:t>
            </a:r>
            <a:r>
              <a:rPr lang="es-ES" dirty="0">
                <a:solidFill>
                  <a:srgbClr val="000000"/>
                </a:solidFill>
                <a:latin typeface="Arial" panose="020B0604020202020204" pitchFamily="34" charset="0"/>
                <a:cs typeface="Arial" panose="020B0604020202020204" pitchFamily="34" charset="0"/>
              </a:rPr>
              <a:t> o pueden estar compuestos por filas y columnas a manera de tablas sencillas.</a:t>
            </a:r>
          </a:p>
        </p:txBody>
      </p:sp>
    </p:spTree>
    <p:extLst>
      <p:ext uri="{BB962C8B-B14F-4D97-AF65-F5344CB8AC3E}">
        <p14:creationId xmlns:p14="http://schemas.microsoft.com/office/powerpoint/2010/main" val="269552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5934</Words>
  <Application>Microsoft Office PowerPoint</Application>
  <PresentationFormat>Panorámica</PresentationFormat>
  <Paragraphs>459</Paragraphs>
  <Slides>50</Slides>
  <Notes>0</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50</vt:i4>
      </vt:variant>
    </vt:vector>
  </HeadingPairs>
  <TitlesOfParts>
    <vt:vector size="62" baseType="lpstr">
      <vt:lpstr>Arial</vt:lpstr>
      <vt:lpstr>Calibri</vt:lpstr>
      <vt:lpstr>Calibri Light</vt:lpstr>
      <vt:lpstr>Georgia</vt:lpstr>
      <vt:lpstr>Symbol</vt:lpstr>
      <vt:lpstr>Tahoma</vt:lpstr>
      <vt:lpstr>Times New Roman</vt:lpstr>
      <vt:lpstr>Wingdings</vt:lpstr>
      <vt:lpstr>1_Tema de Office</vt:lpstr>
      <vt:lpstr>Diseño predeterminado</vt:lpstr>
      <vt:lpstr>Tema de Office</vt:lpstr>
      <vt:lpstr>Picture</vt:lpstr>
      <vt:lpstr>Comprensión y construcción del texto científico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 conceptual. Su técnica </vt:lpstr>
      <vt:lpstr>Mapa conceptual.  </vt:lpstr>
      <vt:lpstr>Elementos de un Mapa Conceptual</vt:lpstr>
      <vt:lpstr>Presentación de PowerPoint</vt:lpstr>
      <vt:lpstr>Requisitos del mapa conceptual</vt:lpstr>
      <vt:lpstr>¿Cómo se elabora un mapa conceptual?  </vt:lpstr>
      <vt:lpstr> Ventajas de este método: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Laura</dc:creator>
  <cp:lastModifiedBy>Ana Laura</cp:lastModifiedBy>
  <cp:revision>117</cp:revision>
  <dcterms:created xsi:type="dcterms:W3CDTF">2018-02-15T20:52:44Z</dcterms:created>
  <dcterms:modified xsi:type="dcterms:W3CDTF">2021-05-13T00:44:03Z</dcterms:modified>
</cp:coreProperties>
</file>