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5" r:id="rId3"/>
    <p:sldMasterId id="2147483697" r:id="rId4"/>
  </p:sldMasterIdLst>
  <p:sldIdLst>
    <p:sldId id="284" r:id="rId5"/>
    <p:sldId id="257" r:id="rId6"/>
    <p:sldId id="258" r:id="rId7"/>
    <p:sldId id="259" r:id="rId8"/>
    <p:sldId id="260" r:id="rId9"/>
    <p:sldId id="262" r:id="rId10"/>
    <p:sldId id="263" r:id="rId11"/>
    <p:sldId id="264" r:id="rId12"/>
    <p:sldId id="265" r:id="rId13"/>
    <p:sldId id="266" r:id="rId14"/>
    <p:sldId id="267" r:id="rId15"/>
    <p:sldId id="270" r:id="rId16"/>
    <p:sldId id="272" r:id="rId17"/>
    <p:sldId id="275" r:id="rId18"/>
    <p:sldId id="277" r:id="rId19"/>
    <p:sldId id="282" r:id="rId20"/>
    <p:sldId id="283" r:id="rId21"/>
    <p:sldId id="290" r:id="rId22"/>
    <p:sldId id="339" r:id="rId23"/>
    <p:sldId id="341" r:id="rId24"/>
    <p:sldId id="340" r:id="rId25"/>
    <p:sldId id="337" r:id="rId26"/>
    <p:sldId id="318" r:id="rId27"/>
    <p:sldId id="296" r:id="rId28"/>
    <p:sldId id="338" r:id="rId29"/>
    <p:sldId id="298" r:id="rId30"/>
    <p:sldId id="300" r:id="rId31"/>
    <p:sldId id="324" r:id="rId32"/>
    <p:sldId id="310" r:id="rId33"/>
    <p:sldId id="311" r:id="rId34"/>
    <p:sldId id="317" r:id="rId35"/>
    <p:sldId id="323" r:id="rId36"/>
    <p:sldId id="326" r:id="rId37"/>
    <p:sldId id="327" r:id="rId38"/>
    <p:sldId id="336" r:id="rId39"/>
    <p:sldId id="328" r:id="rId40"/>
    <p:sldId id="330" r:id="rId41"/>
    <p:sldId id="331" r:id="rId42"/>
    <p:sldId id="333" r:id="rId43"/>
    <p:sldId id="334" r:id="rId44"/>
    <p:sldId id="325" r:id="rId45"/>
    <p:sldId id="335" r:id="rId4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4" autoAdjust="0"/>
    <p:restoredTop sz="83676" autoAdjust="0"/>
  </p:normalViewPr>
  <p:slideViewPr>
    <p:cSldViewPr snapToGrid="0">
      <p:cViewPr varScale="1">
        <p:scale>
          <a:sx n="93" d="100"/>
          <a:sy n="93" d="100"/>
        </p:scale>
        <p:origin x="124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00C991EE-A05A-4181-9979-E6E188F3D1CC}" type="datetimeFigureOut">
              <a:rPr lang="es-ES" smtClean="0"/>
              <a:pPr/>
              <a:t>12/05/2021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5979DD-8184-4733-983E-9D705EC820BF}" type="slidenum">
              <a:rPr lang="es-ES" smtClean="0"/>
              <a:pPr/>
              <a:t>‹Nº›</a:t>
            </a:fld>
            <a:endParaRPr lang="es-ES"/>
          </a:p>
        </p:txBody>
      </p:sp>
    </p:spTree>
    <p:extLst>
      <p:ext uri="{BB962C8B-B14F-4D97-AF65-F5344CB8AC3E}">
        <p14:creationId xmlns:p14="http://schemas.microsoft.com/office/powerpoint/2010/main" val="1467956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0C991EE-A05A-4181-9979-E6E188F3D1CC}" type="datetimeFigureOut">
              <a:rPr lang="es-ES" smtClean="0"/>
              <a:pPr/>
              <a:t>12/05/2021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5979DD-8184-4733-983E-9D705EC820BF}" type="slidenum">
              <a:rPr lang="es-ES" smtClean="0"/>
              <a:pPr/>
              <a:t>‹Nº›</a:t>
            </a:fld>
            <a:endParaRPr lang="es-ES"/>
          </a:p>
        </p:txBody>
      </p:sp>
    </p:spTree>
    <p:extLst>
      <p:ext uri="{BB962C8B-B14F-4D97-AF65-F5344CB8AC3E}">
        <p14:creationId xmlns:p14="http://schemas.microsoft.com/office/powerpoint/2010/main" val="1797462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0C991EE-A05A-4181-9979-E6E188F3D1CC}" type="datetimeFigureOut">
              <a:rPr lang="es-ES" smtClean="0"/>
              <a:pPr/>
              <a:t>12/05/2021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5979DD-8184-4733-983E-9D705EC820BF}" type="slidenum">
              <a:rPr lang="es-ES" smtClean="0"/>
              <a:pPr/>
              <a:t>‹Nº›</a:t>
            </a:fld>
            <a:endParaRPr lang="es-ES"/>
          </a:p>
        </p:txBody>
      </p:sp>
    </p:spTree>
    <p:extLst>
      <p:ext uri="{BB962C8B-B14F-4D97-AF65-F5344CB8AC3E}">
        <p14:creationId xmlns:p14="http://schemas.microsoft.com/office/powerpoint/2010/main" val="1269612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B93D5C8-B793-4126-B694-B0EB8880CE34}"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28EE4CC-37AD-43C3-822B-5F3DF000F83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91528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DB8B92-16A1-491D-BD11-3832FC9AE80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582A4FD-6058-41E5-B236-1FA7B50CC70C}"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447321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AFCC04D-6341-4816-8573-D592E1675DCB}"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188560-715D-45AE-8C41-E68D51B08B3E}"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0829319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FD2B3FE1-74CF-4C16-8BBD-F029C63F2126}"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CF6F458-8339-4BB3-B21B-7F8244411AC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2466533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C3ED1CF-6A12-4D66-8E46-66B26233925C}"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C07B284-D2AD-48D1-A11E-2DEA3B450915}"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2838064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9DF936C-A875-4EBD-B327-E31592638C18}"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5F5B12-25EA-49C5-82A5-647DCAC0C352}"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76831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706FD58-CA42-4532-B57A-FDE0DF9F871E}"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3430D2E-386A-49B7-99AD-B7038DC2BD90}"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220950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4A3E9DC-7C14-4AAE-B387-5B9B6A998761}"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58F2C35-AAEC-41F7-A24A-26A47590806C}"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677771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00C991EE-A05A-4181-9979-E6E188F3D1CC}" type="datetimeFigureOut">
              <a:rPr lang="es-ES" smtClean="0"/>
              <a:pPr/>
              <a:t>12/05/2021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5979DD-8184-4733-983E-9D705EC820BF}" type="slidenum">
              <a:rPr lang="es-ES" smtClean="0"/>
              <a:pPr/>
              <a:t>‹Nº›</a:t>
            </a:fld>
            <a:endParaRPr lang="es-ES"/>
          </a:p>
        </p:txBody>
      </p:sp>
    </p:spTree>
    <p:extLst>
      <p:ext uri="{BB962C8B-B14F-4D97-AF65-F5344CB8AC3E}">
        <p14:creationId xmlns:p14="http://schemas.microsoft.com/office/powerpoint/2010/main" val="72775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95EF982-8849-4D45-9F51-3E5FAC0DD3D5}"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0B7F532-3118-4C93-A18F-6D0BA2B9386F}"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8269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DC83F4B-C171-4D9B-9AB6-0B3AD91050A8}"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011A358-810A-427C-B6A3-A1A23464E197}"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84157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014E9C95-6715-455E-A7C1-4C11CF4CB7E0}"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11"/>
          </p:nvPr>
        </p:nvSpPr>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12"/>
          </p:nvPr>
        </p:nvSpPr>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DEFC202-CBE2-4E75-962F-1FEB22564C82}"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1911604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F344E578-B560-44C2-AC53-3B87B779F961}"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891E39-A1B2-4063-A4DD-332C5A0F65C5}"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24905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8DCDC89-8F84-455E-A6E8-A7F184BF7D3B}"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643326-7A3A-4215-A678-C69E92807127}"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505130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C30D4725-C421-4DEE-A15E-5EBCACC7A876}"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F475CCE8-2FA5-4C1E-9B56-586D14E374E6}"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6856556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0593697-25DF-4A6B-9534-DE79DAD4B5F9}"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B62DF73-2B4B-4F48-844B-24FB4A65F6ED}"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748655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D87FF84A-526B-4EE2-8188-D63F60F42730}"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8"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6224F97A-D965-461B-A484-E51421D73E57}"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24340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AE513B5-C5CC-4DAD-B1F0-69C137564A39}"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4"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9D7644F0-D1F0-44A9-838C-E4ADEE5FEE4E}"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3952957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E8AA6188-A1CC-4D6E-9232-F97C680F697A}"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3"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4"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2036524C-ED1C-4331-A815-C32867218156}"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25522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00C991EE-A05A-4181-9979-E6E188F3D1CC}" type="datetimeFigureOut">
              <a:rPr lang="es-ES" smtClean="0"/>
              <a:pPr/>
              <a:t>12/05/2021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335979DD-8184-4733-983E-9D705EC820BF}" type="slidenum">
              <a:rPr lang="es-ES" smtClean="0"/>
              <a:pPr/>
              <a:t>‹Nº›</a:t>
            </a:fld>
            <a:endParaRPr lang="es-ES"/>
          </a:p>
        </p:txBody>
      </p:sp>
    </p:spTree>
    <p:extLst>
      <p:ext uri="{BB962C8B-B14F-4D97-AF65-F5344CB8AC3E}">
        <p14:creationId xmlns:p14="http://schemas.microsoft.com/office/powerpoint/2010/main" val="11670173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6BD3742-AAA5-445B-9FB3-71FF1AC16BBE}"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DFB77DE2-1453-4069-824E-42BD093B9097}"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9217660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A95EEA12-8CF4-4B38-94AB-966B3FD7845E}"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7"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0193099A-C55D-4165-A401-E519F6DEF470}"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00321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75D73F8E-4EBE-4B7E-B3FD-6E82B40849D4}"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A9609FFB-1ADB-48CE-9FBC-BA9660AD44F4}"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32956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91A682EF-355F-4D56-BCD2-1C551588E231}"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5F18731D-AD95-4823-943B-044024D029E5}"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088489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20643B95-DDD3-4564-9CEF-F368093D54AB}"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A91AACAB-96F5-470B-8771-CFC5232F28F0}"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32253927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3DFEEDC6-B851-448C-ADA6-3D5F39FE8E77}"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D4D13265-2C69-4D59-9AC1-C2C2CF090C54}"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41623055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2C00EB6B-0FA1-44B9-9BDF-E22D6486B097}"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C303E47E-C8A3-46E5-88C3-DD7EA4C4CC7E}"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17530350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EFDBBD2A-0CEB-44B8-9F86-70058F0C78D0}"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F4DCE555-3DD2-446B-9B8E-8500E91C7577}"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26367428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197F301A-7B1E-4867-B0E9-38DE23BB9360}"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8"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9" name="5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CE653388-7F1B-4CEF-9B21-EEB75EBBF6FB}"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228686457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3AC06EE7-1125-4720-BDBF-D1FDA2F974CB}"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4"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5" name="5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F5DBDA8A-6B34-4E41-8508-85D73B866826}"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4004580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00C991EE-A05A-4181-9979-E6E188F3D1CC}" type="datetimeFigureOut">
              <a:rPr lang="es-ES" smtClean="0"/>
              <a:pPr/>
              <a:t>12/05/2021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5979DD-8184-4733-983E-9D705EC820BF}" type="slidenum">
              <a:rPr lang="es-ES" smtClean="0"/>
              <a:pPr/>
              <a:t>‹Nº›</a:t>
            </a:fld>
            <a:endParaRPr lang="es-ES"/>
          </a:p>
        </p:txBody>
      </p:sp>
    </p:spTree>
    <p:extLst>
      <p:ext uri="{BB962C8B-B14F-4D97-AF65-F5344CB8AC3E}">
        <p14:creationId xmlns:p14="http://schemas.microsoft.com/office/powerpoint/2010/main" val="182859309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29BAF712-C89F-4657-8ACF-08C2FEAB110A}"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3"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4" name="5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B0FDC64F-81D1-4A25-9DB2-98A573C4544B}"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16134617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146E44FB-3E0A-41D4-9BA9-1649CBFDB920}"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76D566E7-7A5C-438F-BC45-0F6B04589397}"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19482038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5710FC9E-946D-4682-A880-EE18256FBC80}"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6"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7" name="5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42497C01-E19A-4BD7-9433-9DD29FAE85D0}"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37060221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5C967954-0572-4E30-AB3B-33AC2913D63B}"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6485B3D7-8ECE-459B-882C-04CF45CD563A}"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391224374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97BF4E8E-94F0-458D-A47D-6D97902EE335}"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5" name="4 Marcador de pie de página"/>
          <p:cNvSpPr>
            <a:spLocks noGrp="1"/>
          </p:cNvSpPr>
          <p:nvPr>
            <p:ph type="ftr" sz="quarter" idx="11"/>
          </p:nvPr>
        </p:nvSpPr>
        <p:spPr/>
        <p:txBody>
          <a:bodyPr/>
          <a:lstStyle>
            <a:lvl1pPr>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12"/>
          </p:nvPr>
        </p:nvSpPr>
        <p:spPr/>
        <p:txBody>
          <a:bodyPr/>
          <a:lstStyle>
            <a:lvl1pPr>
              <a:defRPr/>
            </a:lvl1pPr>
          </a:lstStyle>
          <a:p>
            <a:pPr fontAlgn="base">
              <a:spcBef>
                <a:spcPct val="0"/>
              </a:spcBef>
              <a:spcAft>
                <a:spcPct val="0"/>
              </a:spcAft>
              <a:defRPr/>
            </a:pPr>
            <a:fld id="{EE43697A-A991-42D1-9CDD-F786211626CA}"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158955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00C991EE-A05A-4181-9979-E6E188F3D1CC}" type="datetimeFigureOut">
              <a:rPr lang="es-ES" smtClean="0"/>
              <a:pPr/>
              <a:t>12/05/2021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335979DD-8184-4733-983E-9D705EC820BF}" type="slidenum">
              <a:rPr lang="es-ES" smtClean="0"/>
              <a:pPr/>
              <a:t>‹Nº›</a:t>
            </a:fld>
            <a:endParaRPr lang="es-ES"/>
          </a:p>
        </p:txBody>
      </p:sp>
    </p:spTree>
    <p:extLst>
      <p:ext uri="{BB962C8B-B14F-4D97-AF65-F5344CB8AC3E}">
        <p14:creationId xmlns:p14="http://schemas.microsoft.com/office/powerpoint/2010/main" val="1988773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00C991EE-A05A-4181-9979-E6E188F3D1CC}" type="datetimeFigureOut">
              <a:rPr lang="es-ES" smtClean="0"/>
              <a:pPr/>
              <a:t>12/05/2021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335979DD-8184-4733-983E-9D705EC820BF}" type="slidenum">
              <a:rPr lang="es-ES" smtClean="0"/>
              <a:pPr/>
              <a:t>‹Nº›</a:t>
            </a:fld>
            <a:endParaRPr lang="es-ES"/>
          </a:p>
        </p:txBody>
      </p:sp>
    </p:spTree>
    <p:extLst>
      <p:ext uri="{BB962C8B-B14F-4D97-AF65-F5344CB8AC3E}">
        <p14:creationId xmlns:p14="http://schemas.microsoft.com/office/powerpoint/2010/main" val="527334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00C991EE-A05A-4181-9979-E6E188F3D1CC}" type="datetimeFigureOut">
              <a:rPr lang="es-ES" smtClean="0"/>
              <a:pPr/>
              <a:t>12/05/2021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335979DD-8184-4733-983E-9D705EC820BF}" type="slidenum">
              <a:rPr lang="es-ES" smtClean="0"/>
              <a:pPr/>
              <a:t>‹Nº›</a:t>
            </a:fld>
            <a:endParaRPr lang="es-ES"/>
          </a:p>
        </p:txBody>
      </p:sp>
    </p:spTree>
    <p:extLst>
      <p:ext uri="{BB962C8B-B14F-4D97-AF65-F5344CB8AC3E}">
        <p14:creationId xmlns:p14="http://schemas.microsoft.com/office/powerpoint/2010/main" val="1431328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0C991EE-A05A-4181-9979-E6E188F3D1CC}" type="datetimeFigureOut">
              <a:rPr lang="es-ES" smtClean="0"/>
              <a:pPr/>
              <a:t>12/05/2021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5979DD-8184-4733-983E-9D705EC820BF}" type="slidenum">
              <a:rPr lang="es-ES" smtClean="0"/>
              <a:pPr/>
              <a:t>‹Nº›</a:t>
            </a:fld>
            <a:endParaRPr lang="es-ES"/>
          </a:p>
        </p:txBody>
      </p:sp>
    </p:spTree>
    <p:extLst>
      <p:ext uri="{BB962C8B-B14F-4D97-AF65-F5344CB8AC3E}">
        <p14:creationId xmlns:p14="http://schemas.microsoft.com/office/powerpoint/2010/main" val="2263704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00C991EE-A05A-4181-9979-E6E188F3D1CC}" type="datetimeFigureOut">
              <a:rPr lang="es-ES" smtClean="0"/>
              <a:pPr/>
              <a:t>12/05/2021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335979DD-8184-4733-983E-9D705EC820BF}" type="slidenum">
              <a:rPr lang="es-ES" smtClean="0"/>
              <a:pPr/>
              <a:t>‹Nº›</a:t>
            </a:fld>
            <a:endParaRPr lang="es-ES"/>
          </a:p>
        </p:txBody>
      </p:sp>
    </p:spTree>
    <p:extLst>
      <p:ext uri="{BB962C8B-B14F-4D97-AF65-F5344CB8AC3E}">
        <p14:creationId xmlns:p14="http://schemas.microsoft.com/office/powerpoint/2010/main" val="3909681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991EE-A05A-4181-9979-E6E188F3D1CC}" type="datetimeFigureOut">
              <a:rPr lang="es-ES" smtClean="0"/>
              <a:pPr/>
              <a:t>12/05/2021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5979DD-8184-4733-983E-9D705EC820BF}" type="slidenum">
              <a:rPr lang="es-ES" smtClean="0"/>
              <a:pPr/>
              <a:t>‹Nº›</a:t>
            </a:fld>
            <a:endParaRPr lang="es-ES"/>
          </a:p>
        </p:txBody>
      </p:sp>
    </p:spTree>
    <p:extLst>
      <p:ext uri="{BB962C8B-B14F-4D97-AF65-F5344CB8AC3E}">
        <p14:creationId xmlns:p14="http://schemas.microsoft.com/office/powerpoint/2010/main" val="31454994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39167A2-38D8-4515-9315-E79DB0ECC9BF}" type="datetimeFigureOut">
              <a:rPr kumimoji="0" lang="es-E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12/05/2021</a:t>
            </a:fld>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C9879B03-5E52-407C-BB4B-DF6BC142432A}" type="slidenum">
              <a:rPr kumimoji="0" lang="es-ES" altLang="es-ES" sz="1200" b="0" i="0" u="none" strike="noStrike" kern="1200" cap="none" spc="0" normalizeH="0" baseline="0" noProof="0" smtClean="0">
                <a:ln>
                  <a:noFill/>
                </a:ln>
                <a:solidFill>
                  <a:srgbClr val="898989"/>
                </a:solidFill>
                <a:effectLst/>
                <a:uLnTx/>
                <a:uFillTx/>
                <a:latin typeface="Calibri"/>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altLang="es-ES" sz="1200" b="0" i="0" u="none" strike="noStrike" kern="1200" cap="none" spc="0" normalizeH="0" baseline="0" noProof="0">
              <a:ln>
                <a:noFill/>
              </a:ln>
              <a:solidFill>
                <a:srgbClr val="898989"/>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222403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s-ES" smtClean="0"/>
              <a:t>Haga clic para cambiar el estilo de título	</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593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fld id="{3F179ACD-8572-4D6A-99A1-1DDE8B9951DD}" type="datetimeFigureOut">
              <a:rPr kumimoji="0" lang="es-ES" sz="1400" b="0" i="0" u="none" strike="noStrike" kern="1200" cap="none" spc="0" normalizeH="0" baseline="0" noProof="0" smtClean="0">
                <a:ln>
                  <a:noFill/>
                </a:ln>
                <a:solidFill>
                  <a:srgbClr val="000000"/>
                </a:solidFill>
                <a:effectLst/>
                <a:uLnTx/>
                <a:uFillTx/>
                <a:latin typeface="Arial"/>
                <a:ea typeface="+mn-ea"/>
                <a:cs typeface="Arial" charset="0"/>
              </a:rPr>
              <a:pPr marL="0" marR="0" lvl="0" indent="0" algn="l" defTabSz="914400" rtl="0" eaLnBrk="1" fontAlgn="base" latinLnBrk="0" hangingPunct="1">
                <a:lnSpc>
                  <a:spcPct val="100000"/>
                </a:lnSpc>
                <a:spcBef>
                  <a:spcPct val="0"/>
                </a:spcBef>
                <a:spcAft>
                  <a:spcPct val="0"/>
                </a:spcAft>
                <a:buClrTx/>
                <a:buSzTx/>
                <a:buFontTx/>
                <a:buNone/>
                <a:tabLst/>
                <a:defRPr/>
              </a:pPr>
              <a:t>12/05/2021</a:t>
            </a:fld>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93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s-ES" sz="1400" b="0" i="0" u="none" strike="noStrike" kern="1200" cap="none" spc="0" normalizeH="0" baseline="0" noProof="0">
              <a:ln>
                <a:noFill/>
              </a:ln>
              <a:solidFill>
                <a:srgbClr val="000000"/>
              </a:solidFill>
              <a:effectLst/>
              <a:uLnTx/>
              <a:uFillTx/>
              <a:latin typeface="Arial"/>
              <a:ea typeface="+mn-ea"/>
              <a:cs typeface="Arial" charset="0"/>
            </a:endParaRPr>
          </a:p>
        </p:txBody>
      </p:sp>
      <p:sp>
        <p:nvSpPr>
          <p:cNvPr id="593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71DE2262-A9DF-4717-9A9A-BA4AEEFB4EC5}" type="slidenum">
              <a:rPr kumimoji="0" lang="es-ES" sz="1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‹Nº›</a:t>
            </a:fld>
            <a:endParaRPr kumimoji="0" lang="es-ES" sz="1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51160079"/>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1027" name="2 Marcador de texto"/>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5BD91A1C-50F9-4EA2-AFDB-CB03C8AA41AE}" type="datetimeFigureOut">
              <a:rPr lang="es-ES" smtClean="0">
                <a:solidFill>
                  <a:prstClr val="black">
                    <a:tint val="75000"/>
                  </a:prstClr>
                </a:solidFill>
              </a:rPr>
              <a:pPr>
                <a:defRPr/>
              </a:pPr>
              <a:t>12/05/2021</a:t>
            </a:fld>
            <a:endParaRPr lang="es-ES">
              <a:solidFill>
                <a:prstClr val="black">
                  <a:tint val="75000"/>
                </a:prstClr>
              </a:solidFill>
            </a:endParaRPr>
          </a:p>
        </p:txBody>
      </p:sp>
      <p:sp>
        <p:nvSpPr>
          <p:cNvPr id="5" name="4 Marcador de pie de página"/>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s-ES">
              <a:solidFill>
                <a:prstClr val="black">
                  <a:tint val="75000"/>
                </a:prstClr>
              </a:solidFill>
            </a:endParaRPr>
          </a:p>
        </p:txBody>
      </p:sp>
      <p:sp>
        <p:nvSpPr>
          <p:cNvPr id="6" name="5 Marcador de número de diapositiva"/>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defRPr/>
            </a:pPr>
            <a:fld id="{A48B09D9-EB60-4DB7-B2BF-F74BFB998828}" type="slidenum">
              <a:rPr lang="es-ES" altLang="es-ES" smtClean="0">
                <a:cs typeface="Arial" panose="020B0604020202020204" pitchFamily="34" charset="0"/>
              </a:rPr>
              <a:pPr fontAlgn="base">
                <a:spcBef>
                  <a:spcPct val="0"/>
                </a:spcBef>
                <a:spcAft>
                  <a:spcPct val="0"/>
                </a:spcAft>
                <a:defRPr/>
              </a:pPr>
              <a:t>‹Nº›</a:t>
            </a:fld>
            <a:endParaRPr lang="es-ES" altLang="es-ES">
              <a:cs typeface="Arial" panose="020B0604020202020204" pitchFamily="34" charset="0"/>
            </a:endParaRPr>
          </a:p>
        </p:txBody>
      </p:sp>
    </p:spTree>
    <p:extLst>
      <p:ext uri="{BB962C8B-B14F-4D97-AF65-F5344CB8AC3E}">
        <p14:creationId xmlns:p14="http://schemas.microsoft.com/office/powerpoint/2010/main" val="4129206402"/>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9.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lifeder.com/author/isabel-castillo/" TargetMode="External"/><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jfif"/><Relationship Id="rId2" Type="http://schemas.openxmlformats.org/officeDocument/2006/relationships/image" Target="../media/image14.pn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fif"/><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19.jfif"/></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1.png"/><Relationship Id="rId1" Type="http://schemas.openxmlformats.org/officeDocument/2006/relationships/slideLayout" Target="../slideLayouts/slideLayout13.xml"/><Relationship Id="rId5" Type="http://schemas.openxmlformats.org/officeDocument/2006/relationships/image" Target="../media/image23.png"/><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4.jfif"/><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27.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8.png"/><Relationship Id="rId1" Type="http://schemas.openxmlformats.org/officeDocument/2006/relationships/slideLayout" Target="../slideLayouts/slideLayout13.xml"/><Relationship Id="rId5" Type="http://schemas.openxmlformats.org/officeDocument/2006/relationships/image" Target="../media/image30.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claroline.ucaribe.edu.mx/claroline/claroline/backends/download.php?url=L0xlY3R1cmFzX3BhcmFfY29tZW50YXJfZW5fY2xhc2UvZWplbXBsb3NfQVBBLnBkZg%3D%3D&amp;cidReset=true&amp;cidReq=PROBLEMASDEMXICO" TargetMode="Externa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3.jpe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3" Type="http://schemas.openxmlformats.org/officeDocument/2006/relationships/hyperlink" Target="http://fce.ufm.edu/catedraticos/jhcole/referencias.htm#Formato%201" TargetMode="External"/><Relationship Id="rId2" Type="http://schemas.openxmlformats.org/officeDocument/2006/relationships/hyperlink" Target="http://10ejemplos.com/10-ejemplos-de-parafrasis" TargetMode="External"/><Relationship Id="rId1" Type="http://schemas.openxmlformats.org/officeDocument/2006/relationships/slideLayout" Target="../slideLayouts/slideLayout35.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6.png"/><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Título"/>
          <p:cNvSpPr>
            <a:spLocks noGrp="1"/>
          </p:cNvSpPr>
          <p:nvPr>
            <p:ph type="title"/>
          </p:nvPr>
        </p:nvSpPr>
        <p:spPr>
          <a:xfrm>
            <a:off x="658691" y="2016187"/>
            <a:ext cx="7799388" cy="633413"/>
          </a:xfrm>
          <a:ln w="76200">
            <a:solidFill>
              <a:srgbClr val="137683"/>
            </a:solidFill>
          </a:ln>
        </p:spPr>
        <p:txBody>
          <a:bodyPr/>
          <a:lstStyle/>
          <a:p>
            <a:pPr eaLnBrk="1" hangingPunct="1">
              <a:defRPr/>
            </a:pPr>
            <a:r>
              <a:rPr lang="es-ES" altLang="es-ES" sz="2800" dirty="0"/>
              <a:t>Comprensión y construcción </a:t>
            </a:r>
            <a:r>
              <a:rPr lang="es-ES" altLang="es-ES" sz="2800" dirty="0" smtClean="0"/>
              <a:t>del texto científico</a:t>
            </a:r>
            <a:endParaRPr lang="es-ES" altLang="es-ES" sz="2800" dirty="0"/>
          </a:p>
        </p:txBody>
      </p:sp>
      <p:sp>
        <p:nvSpPr>
          <p:cNvPr id="4" name="Rectángulo 3"/>
          <p:cNvSpPr/>
          <p:nvPr/>
        </p:nvSpPr>
        <p:spPr>
          <a:xfrm>
            <a:off x="304314" y="714539"/>
            <a:ext cx="2155422" cy="313932"/>
          </a:xfrm>
          <a:prstGeom prst="rect">
            <a:avLst/>
          </a:prstGeom>
          <a:ln w="76200">
            <a:solidFill>
              <a:srgbClr val="137683"/>
            </a:solidFill>
          </a:ln>
        </p:spPr>
        <p:txBody>
          <a:bodyPr wrap="square">
            <a:sp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s-E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rPr>
              <a:t>ACTIVIDAD </a:t>
            </a:r>
            <a:r>
              <a:rPr lang="es-ES" kern="0" noProof="0" dirty="0" smtClean="0">
                <a:solidFill>
                  <a:srgbClr val="000000"/>
                </a:solidFill>
                <a:latin typeface="Arial"/>
                <a:cs typeface="Arial" panose="020B0604020202020204" pitchFamily="34" charset="0"/>
              </a:rPr>
              <a:t>11-12</a:t>
            </a:r>
            <a:r>
              <a:rPr kumimoji="0" lang="es-ES" sz="1800" b="0" i="0" u="none" strike="noStrike" kern="0" cap="none" spc="0" normalizeH="0" baseline="0" noProof="0" dirty="0" smtClean="0">
                <a:ln>
                  <a:noFill/>
                </a:ln>
                <a:solidFill>
                  <a:srgbClr val="000000"/>
                </a:solidFill>
                <a:effectLst/>
                <a:uLnTx/>
                <a:uFillTx/>
                <a:latin typeface="Arial"/>
                <a:ea typeface="+mn-ea"/>
                <a:cs typeface="Arial" panose="020B0604020202020204" pitchFamily="34" charset="0"/>
              </a:rPr>
              <a:t>  </a:t>
            </a:r>
            <a:endParaRPr kumimoji="0" lang="es-ES" sz="1800" b="0" i="0" u="none" strike="noStrike" kern="0" cap="none" spc="0" normalizeH="0" baseline="0" noProof="0" dirty="0">
              <a:ln>
                <a:noFill/>
              </a:ln>
              <a:solidFill>
                <a:srgbClr val="000000"/>
              </a:solidFill>
              <a:effectLst/>
              <a:uLnTx/>
              <a:uFillTx/>
              <a:latin typeface="Arial"/>
              <a:ea typeface="+mn-ea"/>
              <a:cs typeface="Arial" panose="020B0604020202020204" pitchFamily="34" charset="0"/>
            </a:endParaRPr>
          </a:p>
        </p:txBody>
      </p:sp>
      <p:sp>
        <p:nvSpPr>
          <p:cNvPr id="6" name="Rectángulo 5"/>
          <p:cNvSpPr/>
          <p:nvPr/>
        </p:nvSpPr>
        <p:spPr>
          <a:xfrm>
            <a:off x="304314" y="137952"/>
            <a:ext cx="1332462" cy="264688"/>
          </a:xfrm>
          <a:prstGeom prst="rect">
            <a:avLst/>
          </a:prstGeom>
          <a:ln w="76200">
            <a:solidFill>
              <a:srgbClr val="137683"/>
            </a:solidFill>
          </a:ln>
        </p:spPr>
        <p:txBody>
          <a:bodyPr wrap="square">
            <a:spAutoFit/>
          </a:bodyPr>
          <a:lstStyle/>
          <a:p>
            <a:pPr marL="0" marR="0" lvl="0" indent="0" algn="l" defTabSz="914400" rtl="0" eaLnBrk="1" fontAlgn="auto" latinLnBrk="0" hangingPunct="1">
              <a:lnSpc>
                <a:spcPct val="80000"/>
              </a:lnSpc>
              <a:spcBef>
                <a:spcPct val="20000"/>
              </a:spcBef>
              <a:spcAft>
                <a:spcPts val="0"/>
              </a:spcAft>
              <a:buClrTx/>
              <a:buSzTx/>
              <a:buFontTx/>
              <a:buNone/>
              <a:tabLst/>
              <a:defRPr/>
            </a:pPr>
            <a:r>
              <a:rPr kumimoji="0" lang="es-ES" sz="1400" b="1" i="0" u="none" strike="noStrike" kern="0" cap="none" spc="0" normalizeH="0" baseline="0" noProof="0" smtClean="0">
                <a:ln>
                  <a:noFill/>
                </a:ln>
                <a:effectLst/>
                <a:uLnTx/>
                <a:uFillTx/>
                <a:latin typeface="Arial"/>
                <a:ea typeface="+mn-ea"/>
                <a:cs typeface="Arial" panose="020B0604020202020204" pitchFamily="34" charset="0"/>
              </a:rPr>
              <a:t>SEMANA #5</a:t>
            </a:r>
            <a:endParaRPr kumimoji="0" lang="es-ES" sz="1400" b="1" i="0" u="none" strike="noStrike" kern="0" cap="none" spc="0" normalizeH="0" baseline="0" noProof="0" dirty="0">
              <a:ln>
                <a:noFill/>
              </a:ln>
              <a:effectLst/>
              <a:uLnTx/>
              <a:uFillTx/>
              <a:latin typeface="Arial"/>
              <a:ea typeface="+mn-ea"/>
              <a:cs typeface="Arial" panose="020B0604020202020204" pitchFamily="34" charset="0"/>
            </a:endParaRPr>
          </a:p>
        </p:txBody>
      </p:sp>
      <p:graphicFrame>
        <p:nvGraphicFramePr>
          <p:cNvPr id="2" name="Tabla 1"/>
          <p:cNvGraphicFramePr>
            <a:graphicFrameLocks noGrp="1"/>
          </p:cNvGraphicFramePr>
          <p:nvPr>
            <p:extLst/>
          </p:nvPr>
        </p:nvGraphicFramePr>
        <p:xfrm>
          <a:off x="400332" y="3250813"/>
          <a:ext cx="9006361" cy="327978"/>
        </p:xfrm>
        <a:graphic>
          <a:graphicData uri="http://schemas.openxmlformats.org/drawingml/2006/table">
            <a:tbl>
              <a:tblPr/>
              <a:tblGrid>
                <a:gridCol w="9006361">
                  <a:extLst>
                    <a:ext uri="{9D8B030D-6E8A-4147-A177-3AD203B41FA5}">
                      <a16:colId xmlns:a16="http://schemas.microsoft.com/office/drawing/2014/main" val="4258190873"/>
                    </a:ext>
                  </a:extLst>
                </a:gridCol>
              </a:tblGrid>
              <a:tr h="0">
                <a:tc>
                  <a:txBody>
                    <a:bodyPr/>
                    <a:lstStyle/>
                    <a:p>
                      <a:pPr algn="l">
                        <a:lnSpc>
                          <a:spcPct val="115000"/>
                        </a:lnSpc>
                        <a:spcAft>
                          <a:spcPts val="1000"/>
                        </a:spcAft>
                      </a:pPr>
                      <a:r>
                        <a:rPr lang="es-MX" sz="1800" dirty="0">
                          <a:effectLst/>
                          <a:latin typeface="Arial" panose="020B0604020202020204" pitchFamily="34" charset="0"/>
                          <a:ea typeface="Times New Roman" panose="02020603050405020304" pitchFamily="18" charset="0"/>
                          <a:cs typeface="Times New Roman" panose="02020603050405020304" pitchFamily="18" charset="0"/>
                        </a:rPr>
                        <a:t>Tema III </a:t>
                      </a:r>
                      <a:r>
                        <a:rPr lang="es-MX" sz="2000" dirty="0">
                          <a:effectLst/>
                          <a:latin typeface="Arial" panose="020B0604020202020204" pitchFamily="34" charset="0"/>
                          <a:ea typeface="Times New Roman" panose="02020603050405020304" pitchFamily="18" charset="0"/>
                          <a:cs typeface="Times New Roman" panose="02020603050405020304" pitchFamily="18" charset="0"/>
                        </a:rPr>
                        <a:t> La construcción textual. El estilo profesional o de trabajo</a:t>
                      </a:r>
                      <a:endParaRPr lang="es-ES"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695093877"/>
                  </a:ext>
                </a:extLst>
              </a:tr>
            </a:tbl>
          </a:graphicData>
        </a:graphic>
      </p:graphicFrame>
      <p:sp>
        <p:nvSpPr>
          <p:cNvPr id="8" name="Rectángulo 7"/>
          <p:cNvSpPr/>
          <p:nvPr/>
        </p:nvSpPr>
        <p:spPr>
          <a:xfrm>
            <a:off x="350034" y="3996726"/>
            <a:ext cx="4743174" cy="1623008"/>
          </a:xfrm>
          <a:prstGeom prst="rect">
            <a:avLst/>
          </a:prstGeom>
        </p:spPr>
        <p:txBody>
          <a:bodyPr wrap="square">
            <a:spAutoFit/>
          </a:bodyPr>
          <a:lstStyle/>
          <a:p>
            <a:pPr lvl="0">
              <a:lnSpc>
                <a:spcPct val="115000"/>
              </a:lnSpc>
              <a:spcAft>
                <a:spcPts val="1000"/>
              </a:spcAft>
              <a:defRPr/>
            </a:pPr>
            <a:r>
              <a:rPr lang="es-MX" sz="2400" dirty="0">
                <a:latin typeface="Arial" panose="020B0604020202020204" pitchFamily="34" charset="0"/>
                <a:ea typeface="Times New Roman" panose="02020603050405020304" pitchFamily="18" charset="0"/>
              </a:rPr>
              <a:t>Asunto: </a:t>
            </a:r>
            <a:r>
              <a:rPr lang="es-MX" sz="2400" dirty="0" smtClean="0">
                <a:latin typeface="Arial" panose="020B0604020202020204" pitchFamily="34" charset="0"/>
                <a:ea typeface="Times New Roman" panose="02020603050405020304" pitchFamily="18" charset="0"/>
              </a:rPr>
              <a:t>El artículo científico</a:t>
            </a:r>
          </a:p>
          <a:p>
            <a:pPr lvl="0">
              <a:lnSpc>
                <a:spcPct val="115000"/>
              </a:lnSpc>
              <a:spcAft>
                <a:spcPts val="1000"/>
              </a:spcAft>
              <a:defRPr/>
            </a:pP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El </a:t>
            </a: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ensayo</a:t>
            </a:r>
          </a:p>
          <a:p>
            <a:pPr lvl="0">
              <a:lnSpc>
                <a:spcPct val="115000"/>
              </a:lnSpc>
              <a:spcAft>
                <a:spcPts val="1000"/>
              </a:spcAft>
              <a:defRPr/>
            </a:pPr>
            <a:r>
              <a:rPr lang="es-MX" sz="24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MX" sz="24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s-ES" sz="2400" dirty="0"/>
          </a:p>
        </p:txBody>
      </p:sp>
      <p:pic>
        <p:nvPicPr>
          <p:cNvPr id="9" name="Picture 2" descr="C:\Documents and Settings\Emergencia.AULAIDIOMA\Escritorio\Logo departamento\Dpto Idiomas Logo.png"/>
          <p:cNvPicPr>
            <a:picLocks noChangeAspect="1" noChangeArrowheads="1"/>
          </p:cNvPicPr>
          <p:nvPr/>
        </p:nvPicPr>
        <p:blipFill>
          <a:blip r:embed="rId2" cstate="print"/>
          <a:srcRect/>
          <a:stretch>
            <a:fillRect/>
          </a:stretch>
        </p:blipFill>
        <p:spPr bwMode="auto">
          <a:xfrm>
            <a:off x="8458079" y="289560"/>
            <a:ext cx="3316287" cy="1125415"/>
          </a:xfrm>
          <a:prstGeom prst="rect">
            <a:avLst/>
          </a:prstGeom>
          <a:noFill/>
        </p:spPr>
      </p:pic>
      <p:pic>
        <p:nvPicPr>
          <p:cNvPr id="10" name="9 Imagen"/>
          <p:cNvPicPr>
            <a:picLocks noChangeAspect="1"/>
          </p:cNvPicPr>
          <p:nvPr/>
        </p:nvPicPr>
        <p:blipFill>
          <a:blip r:embed="rId3"/>
          <a:srcRect/>
          <a:stretch>
            <a:fillRect/>
          </a:stretch>
        </p:blipFill>
        <p:spPr bwMode="auto">
          <a:xfrm>
            <a:off x="2867422" y="343959"/>
            <a:ext cx="5781675" cy="1046162"/>
          </a:xfrm>
          <a:prstGeom prst="rect">
            <a:avLst/>
          </a:prstGeom>
          <a:noFill/>
          <a:ln w="9525">
            <a:noFill/>
            <a:miter lim="800000"/>
            <a:headEnd/>
            <a:tailEnd/>
          </a:ln>
        </p:spPr>
      </p:pic>
      <p:sp>
        <p:nvSpPr>
          <p:cNvPr id="11" name="Rectángulo 10"/>
          <p:cNvSpPr/>
          <p:nvPr/>
        </p:nvSpPr>
        <p:spPr>
          <a:xfrm>
            <a:off x="595586" y="5619734"/>
            <a:ext cx="9623708" cy="701731"/>
          </a:xfrm>
          <a:prstGeom prst="rect">
            <a:avLst/>
          </a:prstGeom>
        </p:spPr>
        <p:txBody>
          <a:bodyPr wrap="square">
            <a:spAutoFit/>
          </a:bodyPr>
          <a:lstStyle/>
          <a:p>
            <a:pPr eaLnBrk="0" fontAlgn="base" hangingPunct="0">
              <a:spcBef>
                <a:spcPct val="20000"/>
              </a:spcBef>
              <a:spcAft>
                <a:spcPct val="0"/>
              </a:spcAft>
              <a:defRPr/>
            </a:pPr>
            <a:r>
              <a:rPr lang="es-ES" altLang="es-ES" i="1" dirty="0">
                <a:solidFill>
                  <a:prstClr val="black"/>
                </a:solidFill>
                <a:latin typeface="Arial" panose="020B0604020202020204" pitchFamily="34" charset="0"/>
                <a:cs typeface="Arial" panose="020B0604020202020204" pitchFamily="34" charset="0"/>
              </a:rPr>
              <a:t>«EL LENGUAJE NOS HIZO HUMANOS, LA ESCRITURA NOS HIZO CIVILIZADOS»</a:t>
            </a:r>
          </a:p>
          <a:p>
            <a:pPr eaLnBrk="0" fontAlgn="base" hangingPunct="0">
              <a:spcBef>
                <a:spcPct val="20000"/>
              </a:spcBef>
              <a:spcAft>
                <a:spcPct val="0"/>
              </a:spcAft>
              <a:defRPr/>
            </a:pPr>
            <a:r>
              <a:rPr lang="es-ES" altLang="es-ES" i="1" dirty="0">
                <a:solidFill>
                  <a:prstClr val="black"/>
                </a:solidFill>
                <a:latin typeface="Arial" panose="020B0604020202020204" pitchFamily="34" charset="0"/>
                <a:cs typeface="Arial" panose="020B0604020202020204" pitchFamily="34" charset="0"/>
              </a:rPr>
              <a:t>                                                         </a:t>
            </a:r>
            <a:r>
              <a:rPr lang="es-ES" altLang="es-ES" i="1" dirty="0" err="1">
                <a:solidFill>
                  <a:prstClr val="black"/>
                </a:solidFill>
                <a:latin typeface="Arial" panose="020B0604020202020204" pitchFamily="34" charset="0"/>
                <a:cs typeface="Arial" panose="020B0604020202020204" pitchFamily="34" charset="0"/>
              </a:rPr>
              <a:t>Olson</a:t>
            </a:r>
            <a:r>
              <a:rPr lang="es-ES" altLang="es-ES" i="1" dirty="0">
                <a:solidFill>
                  <a:prstClr val="black"/>
                </a:solidFill>
                <a:latin typeface="Arial" panose="020B0604020202020204" pitchFamily="34" charset="0"/>
                <a:cs typeface="Arial" panose="020B0604020202020204" pitchFamily="34" charset="0"/>
              </a:rPr>
              <a:t> </a:t>
            </a:r>
          </a:p>
        </p:txBody>
      </p:sp>
      <p:pic>
        <p:nvPicPr>
          <p:cNvPr id="12" name="Imagen 11"/>
          <p:cNvPicPr>
            <a:picLocks noChangeAspect="1"/>
          </p:cNvPicPr>
          <p:nvPr/>
        </p:nvPicPr>
        <p:blipFill rotWithShape="1">
          <a:blip r:embed="rId4"/>
          <a:srcRect l="12007" t="20152" b="28880"/>
          <a:stretch/>
        </p:blipFill>
        <p:spPr>
          <a:xfrm>
            <a:off x="9406693" y="2455524"/>
            <a:ext cx="2490781" cy="4088260"/>
          </a:xfrm>
          <a:prstGeom prst="rect">
            <a:avLst/>
          </a:prstGeom>
        </p:spPr>
      </p:pic>
      <p:pic>
        <p:nvPicPr>
          <p:cNvPr id="13" name="Imagen 12"/>
          <p:cNvPicPr>
            <a:picLocks noChangeAspect="1"/>
          </p:cNvPicPr>
          <p:nvPr/>
        </p:nvPicPr>
        <p:blipFill>
          <a:blip r:embed="rId5"/>
          <a:stretch>
            <a:fillRect/>
          </a:stretch>
        </p:blipFill>
        <p:spPr>
          <a:xfrm>
            <a:off x="6271094" y="3922932"/>
            <a:ext cx="1629733" cy="1476210"/>
          </a:xfrm>
          <a:prstGeom prst="rect">
            <a:avLst/>
          </a:prstGeom>
        </p:spPr>
      </p:pic>
    </p:spTree>
    <p:extLst>
      <p:ext uri="{BB962C8B-B14F-4D97-AF65-F5344CB8AC3E}">
        <p14:creationId xmlns:p14="http://schemas.microsoft.com/office/powerpoint/2010/main" val="2314528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407963" y="1619260"/>
            <a:ext cx="9549618" cy="3810000"/>
          </a:xfrm>
        </p:spPr>
        <p:txBody>
          <a:bodyPr>
            <a:normAutofit/>
          </a:bodyPr>
          <a:lstStyle/>
          <a:p>
            <a:pPr lvl="0"/>
            <a:r>
              <a:rPr lang="es-ES" sz="2400" dirty="0" smtClean="0">
                <a:latin typeface="Arial" panose="020B0604020202020204" pitchFamily="34" charset="0"/>
                <a:cs typeface="Arial" panose="020B0604020202020204" pitchFamily="34" charset="0"/>
              </a:rPr>
              <a:t>Introducción </a:t>
            </a:r>
            <a:r>
              <a:rPr lang="es-ES" sz="2400" dirty="0">
                <a:latin typeface="Arial" panose="020B0604020202020204" pitchFamily="34" charset="0"/>
                <a:cs typeface="Arial" panose="020B0604020202020204" pitchFamily="34" charset="0"/>
              </a:rPr>
              <a:t>	¿Cuál fue el problema </a:t>
            </a:r>
            <a:r>
              <a:rPr lang="es-ES" sz="2400" dirty="0">
                <a:solidFill>
                  <a:prstClr val="black"/>
                </a:solidFill>
                <a:latin typeface="Arial" panose="020B0604020202020204" pitchFamily="34" charset="0"/>
                <a:cs typeface="Arial" panose="020B0604020202020204" pitchFamily="34" charset="0"/>
              </a:rPr>
              <a:t>investigado </a:t>
            </a:r>
            <a:r>
              <a:rPr lang="es-ES_tradnl" sz="2400" dirty="0">
                <a:solidFill>
                  <a:prstClr val="black"/>
                </a:solidFill>
                <a:latin typeface="Arial" panose="020B0604020202020204" pitchFamily="34" charset="0"/>
                <a:cs typeface="Arial" panose="020B0604020202020204" pitchFamily="34" charset="0"/>
              </a:rPr>
              <a:t>y por qu</a:t>
            </a:r>
            <a:r>
              <a:rPr lang="es-ES_tradnl" altLang="ja-JP" sz="2400" dirty="0">
                <a:solidFill>
                  <a:prstClr val="black"/>
                </a:solidFill>
                <a:latin typeface="Arial" panose="020B0604020202020204" pitchFamily="34" charset="0"/>
                <a:ea typeface="ＭＳ Ｐゴシック" pitchFamily="34" charset="-128"/>
                <a:cs typeface="Arial" panose="020B0604020202020204" pitchFamily="34" charset="0"/>
              </a:rPr>
              <a:t>é</a:t>
            </a:r>
            <a:r>
              <a:rPr lang="es-ES_tradnl" sz="2400" dirty="0">
                <a:solidFill>
                  <a:prstClr val="black"/>
                </a:solidFill>
                <a:latin typeface="Arial" panose="020B0604020202020204" pitchFamily="34" charset="0"/>
                <a:cs typeface="Arial" panose="020B0604020202020204" pitchFamily="34" charset="0"/>
              </a:rPr>
              <a:t>?</a:t>
            </a:r>
            <a:endParaRPr lang="es-ES" sz="2400" dirty="0">
              <a:solidFill>
                <a:prstClr val="black"/>
              </a:solidFill>
              <a:latin typeface="Arial" panose="020B0604020202020204" pitchFamily="34" charset="0"/>
              <a:cs typeface="Arial" panose="020B0604020202020204" pitchFamily="34" charset="0"/>
            </a:endParaRPr>
          </a:p>
          <a:p>
            <a:pPr marL="0" indent="0" eaLnBrk="1" hangingPunct="1">
              <a:lnSpc>
                <a:spcPct val="90000"/>
              </a:lnSpc>
              <a:buNone/>
            </a:pPr>
            <a:r>
              <a:rPr lang="es-ES" sz="2400" dirty="0">
                <a:latin typeface="Arial" panose="020B0604020202020204" pitchFamily="34" charset="0"/>
                <a:cs typeface="Arial" panose="020B0604020202020204" pitchFamily="34" charset="0"/>
              </a:rPr>
              <a:t>				</a:t>
            </a:r>
          </a:p>
          <a:p>
            <a:pPr eaLnBrk="1" hangingPunct="1">
              <a:lnSpc>
                <a:spcPct val="90000"/>
              </a:lnSpc>
            </a:pPr>
            <a:r>
              <a:rPr lang="es-ES" sz="2400" dirty="0">
                <a:latin typeface="Arial" panose="020B0604020202020204" pitchFamily="34" charset="0"/>
                <a:cs typeface="Arial" panose="020B0604020202020204" pitchFamily="34" charset="0"/>
              </a:rPr>
              <a:t>Métodos:		¿</a:t>
            </a:r>
            <a:r>
              <a:rPr lang="es-ES_tradnl" sz="2400" dirty="0">
                <a:latin typeface="Arial" panose="020B0604020202020204" pitchFamily="34" charset="0"/>
                <a:cs typeface="Arial" panose="020B0604020202020204" pitchFamily="34" charset="0"/>
              </a:rPr>
              <a:t>C</a:t>
            </a:r>
            <a:r>
              <a:rPr lang="es-ES_tradnl" altLang="ja-JP" sz="2400" dirty="0">
                <a:latin typeface="Arial" panose="020B0604020202020204" pitchFamily="34" charset="0"/>
                <a:ea typeface="ＭＳ Ｐゴシック" pitchFamily="34" charset="-128"/>
                <a:cs typeface="Arial" panose="020B0604020202020204" pitchFamily="34" charset="0"/>
              </a:rPr>
              <a:t>ó</a:t>
            </a:r>
            <a:r>
              <a:rPr lang="es-ES_tradnl" sz="2400" dirty="0">
                <a:latin typeface="Arial" panose="020B0604020202020204" pitchFamily="34" charset="0"/>
                <a:cs typeface="Arial" panose="020B0604020202020204" pitchFamily="34" charset="0"/>
              </a:rPr>
              <a:t>mo se hizo la investigaci</a:t>
            </a:r>
            <a:r>
              <a:rPr lang="es-ES_tradnl" altLang="ja-JP" sz="2400" dirty="0">
                <a:latin typeface="Arial" panose="020B0604020202020204" pitchFamily="34" charset="0"/>
                <a:ea typeface="ＭＳ Ｐゴシック" pitchFamily="34" charset="-128"/>
                <a:cs typeface="Arial" panose="020B0604020202020204" pitchFamily="34" charset="0"/>
              </a:rPr>
              <a:t>ó</a:t>
            </a:r>
            <a:r>
              <a:rPr lang="es-ES_tradnl" sz="2400" dirty="0">
                <a:latin typeface="Arial" panose="020B0604020202020204" pitchFamily="34" charset="0"/>
                <a:cs typeface="Arial" panose="020B0604020202020204" pitchFamily="34" charset="0"/>
              </a:rPr>
              <a:t>n? </a:t>
            </a:r>
            <a:endParaRPr lang="es-ES" sz="2400" dirty="0">
              <a:latin typeface="Arial" panose="020B0604020202020204" pitchFamily="34" charset="0"/>
              <a:cs typeface="Arial" panose="020B0604020202020204" pitchFamily="34" charset="0"/>
            </a:endParaRPr>
          </a:p>
          <a:p>
            <a:pPr eaLnBrk="1" hangingPunct="1">
              <a:lnSpc>
                <a:spcPct val="90000"/>
              </a:lnSpc>
              <a:buFontTx/>
              <a:buNone/>
            </a:pPr>
            <a:endParaRPr lang="es-ES" sz="2400" dirty="0">
              <a:latin typeface="Arial" panose="020B0604020202020204" pitchFamily="34" charset="0"/>
              <a:cs typeface="Arial" panose="020B0604020202020204" pitchFamily="34" charset="0"/>
            </a:endParaRPr>
          </a:p>
          <a:p>
            <a:pPr eaLnBrk="1" hangingPunct="1">
              <a:lnSpc>
                <a:spcPct val="90000"/>
              </a:lnSpc>
            </a:pPr>
            <a:r>
              <a:rPr lang="es-ES" sz="2400" dirty="0" smtClean="0">
                <a:latin typeface="Arial" panose="020B0604020202020204" pitchFamily="34" charset="0"/>
                <a:cs typeface="Arial" panose="020B0604020202020204" pitchFamily="34" charset="0"/>
              </a:rPr>
              <a:t>Resultados:	¿</a:t>
            </a:r>
            <a:r>
              <a:rPr lang="es-ES_tradnl" sz="2400" dirty="0" smtClean="0">
                <a:latin typeface="Arial" panose="020B0604020202020204" pitchFamily="34" charset="0"/>
                <a:cs typeface="Arial" panose="020B0604020202020204" pitchFamily="34" charset="0"/>
              </a:rPr>
              <a:t>Cuáles </a:t>
            </a:r>
            <a:r>
              <a:rPr lang="es-ES_tradnl" sz="2400" dirty="0">
                <a:latin typeface="Arial" panose="020B0604020202020204" pitchFamily="34" charset="0"/>
                <a:cs typeface="Arial" panose="020B0604020202020204" pitchFamily="34" charset="0"/>
              </a:rPr>
              <a:t>fueron los hallazgos?    </a:t>
            </a:r>
            <a:endParaRPr lang="es-ES" sz="2400" dirty="0">
              <a:latin typeface="Arial" panose="020B0604020202020204" pitchFamily="34" charset="0"/>
              <a:cs typeface="Arial" panose="020B0604020202020204" pitchFamily="34" charset="0"/>
            </a:endParaRPr>
          </a:p>
          <a:p>
            <a:pPr eaLnBrk="1" hangingPunct="1">
              <a:lnSpc>
                <a:spcPct val="90000"/>
              </a:lnSpc>
            </a:pPr>
            <a:endParaRPr lang="es-ES" sz="2400" dirty="0">
              <a:latin typeface="Arial" panose="020B0604020202020204" pitchFamily="34" charset="0"/>
              <a:cs typeface="Arial" panose="020B0604020202020204" pitchFamily="34" charset="0"/>
            </a:endParaRPr>
          </a:p>
          <a:p>
            <a:pPr eaLnBrk="1" hangingPunct="1">
              <a:lnSpc>
                <a:spcPct val="90000"/>
              </a:lnSpc>
            </a:pPr>
            <a:r>
              <a:rPr lang="es-ES" sz="2400" dirty="0">
                <a:latin typeface="Arial" panose="020B0604020202020204" pitchFamily="34" charset="0"/>
                <a:cs typeface="Arial" panose="020B0604020202020204" pitchFamily="34" charset="0"/>
              </a:rPr>
              <a:t>Discusión:		¿</a:t>
            </a:r>
            <a:r>
              <a:rPr lang="es-ES" sz="2400" dirty="0" smtClean="0">
                <a:latin typeface="Arial" panose="020B0604020202020204" pitchFamily="34" charset="0"/>
                <a:cs typeface="Arial" panose="020B0604020202020204" pitchFamily="34" charset="0"/>
              </a:rPr>
              <a:t>Qué </a:t>
            </a:r>
            <a:r>
              <a:rPr lang="es-ES" sz="2400" dirty="0">
                <a:latin typeface="Arial" panose="020B0604020202020204" pitchFamily="34" charset="0"/>
                <a:cs typeface="Arial" panose="020B0604020202020204" pitchFamily="34" charset="0"/>
              </a:rPr>
              <a:t>significado o implicancia tiene</a:t>
            </a:r>
          </a:p>
          <a:p>
            <a:pPr eaLnBrk="1" hangingPunct="1">
              <a:lnSpc>
                <a:spcPct val="90000"/>
              </a:lnSpc>
              <a:buFontTx/>
              <a:buNone/>
            </a:pPr>
            <a:r>
              <a:rPr lang="es-ES_tradnl" sz="2400" dirty="0">
                <a:latin typeface="Arial" panose="020B0604020202020204" pitchFamily="34" charset="0"/>
                <a:cs typeface="Arial" panose="020B0604020202020204" pitchFamily="34" charset="0"/>
              </a:rPr>
              <a:t>				los resultados? </a:t>
            </a:r>
            <a:endParaRPr lang="es-ES" sz="2400" dirty="0">
              <a:latin typeface="Arial" panose="020B0604020202020204" pitchFamily="34" charset="0"/>
              <a:cs typeface="Arial" panose="020B0604020202020204" pitchFamily="34" charset="0"/>
            </a:endParaRPr>
          </a:p>
        </p:txBody>
      </p:sp>
      <p:sp>
        <p:nvSpPr>
          <p:cNvPr id="43013" name="4 Rectángulo"/>
          <p:cNvSpPr>
            <a:spLocks noChangeArrowheads="1"/>
          </p:cNvSpPr>
          <p:nvPr/>
        </p:nvSpPr>
        <p:spPr bwMode="auto">
          <a:xfrm>
            <a:off x="3124200" y="381001"/>
            <a:ext cx="5678488" cy="523875"/>
          </a:xfrm>
          <a:prstGeom prst="rect">
            <a:avLst/>
          </a:prstGeom>
          <a:noFill/>
          <a:ln w="9525">
            <a:noFill/>
            <a:miter lim="800000"/>
            <a:headEnd/>
            <a:tailEnd/>
          </a:ln>
        </p:spPr>
        <p:txBody>
          <a:bodyPr wrap="none">
            <a:spAutoFit/>
          </a:bodyPr>
          <a:lstStyle/>
          <a:p>
            <a:pPr marL="342900" indent="-342900" algn="ctr" fontAlgn="base">
              <a:spcBef>
                <a:spcPct val="0"/>
              </a:spcBef>
              <a:spcAft>
                <a:spcPct val="0"/>
              </a:spcAft>
            </a:pPr>
            <a:r>
              <a:rPr lang="es-ES_tradnl" sz="2800" b="1" dirty="0">
                <a:solidFill>
                  <a:prstClr val="black"/>
                </a:solidFill>
                <a:latin typeface="Arial" charset="0"/>
                <a:cs typeface="Arial" charset="0"/>
              </a:rPr>
              <a:t>Estructura del </a:t>
            </a:r>
            <a:r>
              <a:rPr lang="es-ES_tradnl" sz="2800" b="1" dirty="0" smtClean="0">
                <a:solidFill>
                  <a:prstClr val="black"/>
                </a:solidFill>
                <a:latin typeface="Arial" charset="0"/>
                <a:cs typeface="Arial" charset="0"/>
              </a:rPr>
              <a:t>artículo </a:t>
            </a:r>
            <a:r>
              <a:rPr lang="es-ES_tradnl" sz="2800" b="1" dirty="0">
                <a:solidFill>
                  <a:prstClr val="black"/>
                </a:solidFill>
                <a:latin typeface="Arial" charset="0"/>
                <a:cs typeface="Arial" charset="0"/>
              </a:rPr>
              <a:t>científico</a:t>
            </a:r>
            <a:endParaRPr lang="es-ES" sz="2800" b="1" dirty="0">
              <a:solidFill>
                <a:prstClr val="black"/>
              </a:solidFill>
              <a:latin typeface="Arial" charset="0"/>
              <a:cs typeface="Arial" charset="0"/>
            </a:endParaRPr>
          </a:p>
        </p:txBody>
      </p:sp>
      <p:sp>
        <p:nvSpPr>
          <p:cNvPr id="6" name="4 Rectángulo"/>
          <p:cNvSpPr>
            <a:spLocks noChangeArrowheads="1"/>
          </p:cNvSpPr>
          <p:nvPr/>
        </p:nvSpPr>
        <p:spPr bwMode="auto">
          <a:xfrm>
            <a:off x="7007814" y="6143645"/>
            <a:ext cx="3127780" cy="461665"/>
          </a:xfrm>
          <a:prstGeom prst="rect">
            <a:avLst/>
          </a:prstGeom>
          <a:noFill/>
          <a:ln w="9525">
            <a:noFill/>
            <a:miter lim="800000"/>
            <a:headEnd/>
            <a:tailEnd/>
          </a:ln>
        </p:spPr>
        <p:txBody>
          <a:bodyPr wrap="none">
            <a:spAutoFit/>
          </a:bodyPr>
          <a:lstStyle/>
          <a:p>
            <a:pPr marL="342900" indent="-342900" algn="ctr" fontAlgn="base">
              <a:spcBef>
                <a:spcPct val="0"/>
              </a:spcBef>
              <a:spcAft>
                <a:spcPct val="0"/>
              </a:spcAft>
            </a:pPr>
            <a:r>
              <a:rPr lang="es-ES_tradnl" sz="2400" b="1" dirty="0" err="1">
                <a:solidFill>
                  <a:srgbClr val="DBF5F9">
                    <a:lumMod val="25000"/>
                  </a:srgbClr>
                </a:solidFill>
                <a:latin typeface="Arial" charset="0"/>
                <a:cs typeface="Arial" charset="0"/>
              </a:rPr>
              <a:t>Day</a:t>
            </a:r>
            <a:r>
              <a:rPr lang="es-ES_tradnl" sz="2400" b="1" dirty="0">
                <a:solidFill>
                  <a:srgbClr val="DBF5F9">
                    <a:lumMod val="25000"/>
                  </a:srgbClr>
                </a:solidFill>
                <a:latin typeface="Arial" charset="0"/>
                <a:cs typeface="Arial" charset="0"/>
              </a:rPr>
              <a:t> &amp; </a:t>
            </a:r>
            <a:r>
              <a:rPr lang="es-ES_tradnl" sz="2400" b="1" dirty="0" err="1">
                <a:solidFill>
                  <a:srgbClr val="DBF5F9">
                    <a:lumMod val="25000"/>
                  </a:srgbClr>
                </a:solidFill>
                <a:latin typeface="Arial" charset="0"/>
                <a:cs typeface="Arial" charset="0"/>
              </a:rPr>
              <a:t>Gastel</a:t>
            </a:r>
            <a:r>
              <a:rPr lang="es-ES_tradnl" sz="2400" b="1" dirty="0">
                <a:solidFill>
                  <a:srgbClr val="DBF5F9">
                    <a:lumMod val="25000"/>
                  </a:srgbClr>
                </a:solidFill>
                <a:latin typeface="Arial" charset="0"/>
                <a:cs typeface="Arial" charset="0"/>
              </a:rPr>
              <a:t> , 2006)</a:t>
            </a:r>
            <a:endParaRPr lang="es-ES" sz="2400" b="1" dirty="0">
              <a:solidFill>
                <a:srgbClr val="DBF5F9">
                  <a:lumMod val="25000"/>
                </a:srgbClr>
              </a:solidFill>
              <a:latin typeface="Arial" charset="0"/>
              <a:cs typeface="Arial" charset="0"/>
            </a:endParaRPr>
          </a:p>
        </p:txBody>
      </p:sp>
      <p:pic>
        <p:nvPicPr>
          <p:cNvPr id="5"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4045356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633046" y="1223035"/>
            <a:ext cx="10410092" cy="4525962"/>
          </a:xfrm>
        </p:spPr>
        <p:txBody>
          <a:bodyPr>
            <a:normAutofit lnSpcReduction="10000"/>
          </a:bodyPr>
          <a:lstStyle/>
          <a:p>
            <a:pPr algn="just" eaLnBrk="1" hangingPunct="1">
              <a:lnSpc>
                <a:spcPct val="90000"/>
              </a:lnSpc>
              <a:buFont typeface="Wingdings" panose="05000000000000000000" pitchFamily="2" charset="2"/>
              <a:buChar char="Ø"/>
            </a:pPr>
            <a:r>
              <a:rPr lang="es-ES" sz="2800" dirty="0" smtClean="0">
                <a:latin typeface="Arial" panose="020B0604020202020204" pitchFamily="34" charset="0"/>
                <a:cs typeface="Arial" panose="020B0604020202020204" pitchFamily="34" charset="0"/>
              </a:rPr>
              <a:t>Título</a:t>
            </a:r>
            <a:endParaRPr lang="es-ES" sz="2800" dirty="0">
              <a:latin typeface="Arial" panose="020B0604020202020204" pitchFamily="34" charset="0"/>
              <a:cs typeface="Arial" panose="020B0604020202020204" pitchFamily="34" charset="0"/>
            </a:endParaRPr>
          </a:p>
          <a:p>
            <a:pPr algn="just" eaLnBrk="1" hangingPunct="1">
              <a:lnSpc>
                <a:spcPct val="90000"/>
              </a:lnSpc>
              <a:buFont typeface="Wingdings" panose="05000000000000000000" pitchFamily="2" charset="2"/>
              <a:buChar char="Ø"/>
            </a:pPr>
            <a:r>
              <a:rPr lang="es-ES" sz="2800" dirty="0" smtClean="0">
                <a:latin typeface="Arial" panose="020B0604020202020204" pitchFamily="34" charset="0"/>
                <a:cs typeface="Arial" panose="020B0604020202020204" pitchFamily="34" charset="0"/>
              </a:rPr>
              <a:t>Autores</a:t>
            </a:r>
            <a:endParaRPr lang="es-ES" sz="2800" dirty="0">
              <a:latin typeface="Arial" panose="020B0604020202020204" pitchFamily="34" charset="0"/>
              <a:cs typeface="Arial" panose="020B0604020202020204" pitchFamily="34" charset="0"/>
            </a:endParaRPr>
          </a:p>
          <a:p>
            <a:pPr algn="just" eaLnBrk="1" hangingPunct="1">
              <a:lnSpc>
                <a:spcPct val="90000"/>
              </a:lnSpc>
              <a:buFont typeface="Wingdings" panose="05000000000000000000" pitchFamily="2" charset="2"/>
              <a:buChar char="Ø"/>
            </a:pPr>
            <a:r>
              <a:rPr lang="es-ES" sz="2800" dirty="0" smtClean="0">
                <a:latin typeface="Arial" panose="020B0604020202020204" pitchFamily="34" charset="0"/>
                <a:cs typeface="Arial" panose="020B0604020202020204" pitchFamily="34" charset="0"/>
              </a:rPr>
              <a:t>Resumen </a:t>
            </a:r>
            <a:r>
              <a:rPr lang="es-ES" dirty="0" smtClean="0">
                <a:latin typeface="Arial" panose="020B0604020202020204" pitchFamily="34" charset="0"/>
                <a:cs typeface="Arial" panose="020B0604020202020204" pitchFamily="34" charset="0"/>
              </a:rPr>
              <a:t>(</a:t>
            </a:r>
            <a:r>
              <a:rPr lang="es-ES" sz="2800" dirty="0" err="1" smtClean="0">
                <a:latin typeface="Arial" panose="020B0604020202020204" pitchFamily="34" charset="0"/>
                <a:cs typeface="Arial" panose="020B0604020202020204" pitchFamily="34" charset="0"/>
              </a:rPr>
              <a:t>Abstract</a:t>
            </a:r>
            <a:r>
              <a:rPr lang="es-ES" sz="2800" dirty="0" smtClean="0">
                <a:latin typeface="Arial" panose="020B0604020202020204" pitchFamily="34" charset="0"/>
                <a:cs typeface="Arial" panose="020B0604020202020204" pitchFamily="34" charset="0"/>
              </a:rPr>
              <a:t>)</a:t>
            </a:r>
            <a:endParaRPr lang="es-ES" sz="2800" dirty="0">
              <a:latin typeface="Arial" panose="020B0604020202020204" pitchFamily="34" charset="0"/>
              <a:cs typeface="Arial" panose="020B0604020202020204" pitchFamily="34" charset="0"/>
            </a:endParaRPr>
          </a:p>
          <a:p>
            <a:pPr algn="just" eaLnBrk="1" hangingPunct="1">
              <a:lnSpc>
                <a:spcPct val="90000"/>
              </a:lnSpc>
              <a:buFont typeface="Wingdings" panose="05000000000000000000" pitchFamily="2" charset="2"/>
              <a:buChar char="Ø"/>
            </a:pPr>
            <a:r>
              <a:rPr lang="es-ES" sz="2800" b="1" dirty="0">
                <a:latin typeface="Arial" panose="020B0604020202020204" pitchFamily="34" charset="0"/>
                <a:cs typeface="Arial" panose="020B0604020202020204" pitchFamily="34" charset="0"/>
              </a:rPr>
              <a:t>Introducción</a:t>
            </a:r>
          </a:p>
          <a:p>
            <a:pPr algn="just" eaLnBrk="1" hangingPunct="1">
              <a:lnSpc>
                <a:spcPct val="90000"/>
              </a:lnSpc>
              <a:buFont typeface="Wingdings" panose="05000000000000000000" pitchFamily="2" charset="2"/>
              <a:buChar char="Ø"/>
            </a:pPr>
            <a:r>
              <a:rPr lang="es-ES" sz="2800" b="1" dirty="0">
                <a:latin typeface="Arial" panose="020B0604020202020204" pitchFamily="34" charset="0"/>
                <a:cs typeface="Arial" panose="020B0604020202020204" pitchFamily="34" charset="0"/>
              </a:rPr>
              <a:t>Métodos</a:t>
            </a:r>
          </a:p>
          <a:p>
            <a:pPr algn="just" eaLnBrk="1" hangingPunct="1">
              <a:lnSpc>
                <a:spcPct val="90000"/>
              </a:lnSpc>
              <a:buFont typeface="Wingdings" panose="05000000000000000000" pitchFamily="2" charset="2"/>
              <a:buChar char="Ø"/>
            </a:pPr>
            <a:r>
              <a:rPr lang="es-ES" sz="2800" b="1" dirty="0">
                <a:latin typeface="Arial" panose="020B0604020202020204" pitchFamily="34" charset="0"/>
                <a:cs typeface="Arial" panose="020B0604020202020204" pitchFamily="34" charset="0"/>
              </a:rPr>
              <a:t>Resultados</a:t>
            </a:r>
          </a:p>
          <a:p>
            <a:pPr algn="just" eaLnBrk="1" hangingPunct="1">
              <a:lnSpc>
                <a:spcPct val="90000"/>
              </a:lnSpc>
              <a:buFont typeface="Wingdings" panose="05000000000000000000" pitchFamily="2" charset="2"/>
              <a:buChar char="Ø"/>
            </a:pPr>
            <a:r>
              <a:rPr lang="es-ES" sz="2800" b="1" dirty="0">
                <a:latin typeface="Arial" panose="020B0604020202020204" pitchFamily="34" charset="0"/>
                <a:cs typeface="Arial" panose="020B0604020202020204" pitchFamily="34" charset="0"/>
              </a:rPr>
              <a:t>Discusión</a:t>
            </a:r>
          </a:p>
          <a:p>
            <a:pPr algn="just" eaLnBrk="1" hangingPunct="1">
              <a:lnSpc>
                <a:spcPct val="90000"/>
              </a:lnSpc>
              <a:buFont typeface="Wingdings" panose="05000000000000000000" pitchFamily="2" charset="2"/>
              <a:buChar char="Ø"/>
            </a:pPr>
            <a:r>
              <a:rPr lang="es-ES" sz="2800" dirty="0" smtClean="0">
                <a:latin typeface="Arial" panose="020B0604020202020204" pitchFamily="34" charset="0"/>
                <a:cs typeface="Arial" panose="020B0604020202020204" pitchFamily="34" charset="0"/>
              </a:rPr>
              <a:t>Agradecimientos</a:t>
            </a:r>
            <a:endParaRPr lang="es-ES" sz="2800" dirty="0">
              <a:latin typeface="Arial" panose="020B0604020202020204" pitchFamily="34" charset="0"/>
              <a:cs typeface="Arial" panose="020B0604020202020204" pitchFamily="34" charset="0"/>
            </a:endParaRPr>
          </a:p>
          <a:p>
            <a:pPr algn="just" eaLnBrk="1" hangingPunct="1">
              <a:lnSpc>
                <a:spcPct val="90000"/>
              </a:lnSpc>
              <a:buFont typeface="Wingdings" panose="05000000000000000000" pitchFamily="2" charset="2"/>
              <a:buChar char="Ø"/>
            </a:pPr>
            <a:r>
              <a:rPr lang="es-ES" sz="2800" dirty="0" smtClean="0">
                <a:latin typeface="Arial" panose="020B0604020202020204" pitchFamily="34" charset="0"/>
                <a:cs typeface="Arial" panose="020B0604020202020204" pitchFamily="34" charset="0"/>
              </a:rPr>
              <a:t>Referencias</a:t>
            </a:r>
            <a:endParaRPr lang="es-ES" sz="2800" dirty="0">
              <a:latin typeface="Arial" panose="020B0604020202020204" pitchFamily="34" charset="0"/>
              <a:cs typeface="Arial" panose="020B0604020202020204" pitchFamily="34" charset="0"/>
            </a:endParaRPr>
          </a:p>
        </p:txBody>
      </p:sp>
      <p:sp>
        <p:nvSpPr>
          <p:cNvPr id="44037" name="4 Rectángulo"/>
          <p:cNvSpPr>
            <a:spLocks noChangeArrowheads="1"/>
          </p:cNvSpPr>
          <p:nvPr/>
        </p:nvSpPr>
        <p:spPr bwMode="auto">
          <a:xfrm>
            <a:off x="3276600" y="381001"/>
            <a:ext cx="5678488" cy="523875"/>
          </a:xfrm>
          <a:prstGeom prst="rect">
            <a:avLst/>
          </a:prstGeom>
          <a:noFill/>
          <a:ln w="9525">
            <a:noFill/>
            <a:miter lim="800000"/>
            <a:headEnd/>
            <a:tailEnd/>
          </a:ln>
        </p:spPr>
        <p:txBody>
          <a:bodyPr wrap="none">
            <a:spAutoFit/>
          </a:bodyPr>
          <a:lstStyle/>
          <a:p>
            <a:pPr marL="342900" indent="-342900" algn="ctr" fontAlgn="base">
              <a:spcBef>
                <a:spcPct val="0"/>
              </a:spcBef>
              <a:spcAft>
                <a:spcPct val="0"/>
              </a:spcAft>
            </a:pPr>
            <a:r>
              <a:rPr lang="es-ES_tradnl" sz="2800" b="1" dirty="0">
                <a:solidFill>
                  <a:prstClr val="black"/>
                </a:solidFill>
                <a:latin typeface="Arial" charset="0"/>
                <a:cs typeface="Arial" charset="0"/>
              </a:rPr>
              <a:t>Estructura del </a:t>
            </a:r>
            <a:r>
              <a:rPr lang="es-ES_tradnl" sz="2800" b="1" dirty="0" smtClean="0">
                <a:solidFill>
                  <a:prstClr val="black"/>
                </a:solidFill>
                <a:latin typeface="Arial" charset="0"/>
                <a:cs typeface="Arial" charset="0"/>
              </a:rPr>
              <a:t>artículo </a:t>
            </a:r>
            <a:r>
              <a:rPr lang="es-ES_tradnl" sz="2800" b="1" dirty="0">
                <a:solidFill>
                  <a:prstClr val="black"/>
                </a:solidFill>
                <a:latin typeface="Arial" charset="0"/>
                <a:cs typeface="Arial" charset="0"/>
              </a:rPr>
              <a:t>científico</a:t>
            </a:r>
            <a:endParaRPr lang="es-ES" sz="2800" b="1" dirty="0">
              <a:solidFill>
                <a:prstClr val="black"/>
              </a:solidFill>
              <a:latin typeface="Arial" charset="0"/>
              <a:cs typeface="Arial" charset="0"/>
            </a:endParaRP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01242" y="2413561"/>
            <a:ext cx="3441895" cy="2974365"/>
          </a:xfrm>
          <a:prstGeom prst="rect">
            <a:avLst/>
          </a:prstGeom>
        </p:spPr>
      </p:pic>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361529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379442" y="933942"/>
            <a:ext cx="5774470" cy="4093428"/>
          </a:xfrm>
          <a:prstGeom prst="rect">
            <a:avLst/>
          </a:prstGeom>
          <a:noFill/>
          <a:ln w="9525">
            <a:noFill/>
            <a:miter lim="800000"/>
            <a:headEnd/>
            <a:tailEnd/>
          </a:ln>
        </p:spPr>
        <p:txBody>
          <a:bodyPr wrap="square">
            <a:spAutoFit/>
          </a:bodyPr>
          <a:lstStyle/>
          <a:p>
            <a:pPr lvl="0" algn="ctr" eaLnBrk="0" fontAlgn="base" hangingPunct="0">
              <a:spcBef>
                <a:spcPct val="0"/>
              </a:spcBef>
              <a:spcAft>
                <a:spcPct val="0"/>
              </a:spcAft>
            </a:pPr>
            <a:r>
              <a:rPr lang="es-ES_tradnl" sz="2000" b="1" dirty="0" smtClean="0">
                <a:solidFill>
                  <a:prstClr val="black"/>
                </a:solidFill>
                <a:latin typeface="Arial" charset="0"/>
                <a:cs typeface="Arial" charset="0"/>
              </a:rPr>
              <a:t>El t</a:t>
            </a:r>
            <a:r>
              <a:rPr lang="es-ES_tradnl" altLang="ja-JP" sz="2000" b="1" dirty="0" smtClean="0">
                <a:solidFill>
                  <a:prstClr val="black"/>
                </a:solidFill>
                <a:latin typeface="Arial" charset="0"/>
                <a:cs typeface="Arial" charset="0"/>
              </a:rPr>
              <a:t>ít</a:t>
            </a:r>
            <a:r>
              <a:rPr lang="es-ES_tradnl" sz="2000" b="1" dirty="0" smtClean="0">
                <a:solidFill>
                  <a:prstClr val="black"/>
                </a:solidFill>
                <a:latin typeface="Arial" charset="0"/>
                <a:cs typeface="Arial" charset="0"/>
              </a:rPr>
              <a:t>ulo</a:t>
            </a:r>
          </a:p>
          <a:p>
            <a:pPr marL="342900" lvl="0" indent="-342900" eaLnBrk="0" fontAlgn="base" hangingPunct="0">
              <a:spcBef>
                <a:spcPct val="0"/>
              </a:spcBef>
              <a:spcAft>
                <a:spcPct val="0"/>
              </a:spcAft>
              <a:buFont typeface="Arial" panose="020B0604020202020204" pitchFamily="34" charset="0"/>
              <a:buChar char="•"/>
            </a:pPr>
            <a:r>
              <a:rPr lang="es-ES" sz="2000" dirty="0" smtClean="0">
                <a:solidFill>
                  <a:prstClr val="black"/>
                </a:solidFill>
                <a:latin typeface="Arial" charset="0"/>
                <a:cs typeface="Arial" charset="0"/>
              </a:rPr>
              <a:t>Debe </a:t>
            </a:r>
            <a:r>
              <a:rPr lang="es-ES" sz="2000" dirty="0">
                <a:solidFill>
                  <a:prstClr val="black"/>
                </a:solidFill>
                <a:latin typeface="Arial" charset="0"/>
                <a:cs typeface="Arial" charset="0"/>
              </a:rPr>
              <a:t>ser cuidadosamente </a:t>
            </a:r>
            <a:r>
              <a:rPr lang="es-ES" sz="2000" dirty="0" smtClean="0">
                <a:solidFill>
                  <a:prstClr val="black"/>
                </a:solidFill>
                <a:latin typeface="Arial" charset="0"/>
                <a:cs typeface="Arial" charset="0"/>
              </a:rPr>
              <a:t>redactado </a:t>
            </a:r>
            <a:r>
              <a:rPr lang="es-ES" sz="2000" dirty="0">
                <a:solidFill>
                  <a:prstClr val="black"/>
                </a:solidFill>
                <a:latin typeface="Arial" charset="0"/>
                <a:cs typeface="Arial" charset="0"/>
              </a:rPr>
              <a:t>para que pueda llegar en forma eficiente a los </a:t>
            </a:r>
            <a:r>
              <a:rPr lang="es-ES" sz="2000" dirty="0" smtClean="0">
                <a:solidFill>
                  <a:prstClr val="black"/>
                </a:solidFill>
                <a:latin typeface="Arial" charset="0"/>
                <a:cs typeface="Arial" charset="0"/>
              </a:rPr>
              <a:t>interesados</a:t>
            </a:r>
            <a:endParaRPr lang="es-ES_tradnl" sz="2000" dirty="0">
              <a:solidFill>
                <a:prstClr val="black"/>
              </a:solidFill>
              <a:latin typeface="Arial" charset="0"/>
              <a:cs typeface="Arial" charset="0"/>
            </a:endParaRPr>
          </a:p>
          <a:p>
            <a:pPr marL="231775" indent="-231775" eaLnBrk="0" fontAlgn="base" hangingPunct="0">
              <a:lnSpc>
                <a:spcPct val="150000"/>
              </a:lnSpc>
              <a:spcBef>
                <a:spcPct val="0"/>
              </a:spcBef>
              <a:spcAft>
                <a:spcPct val="0"/>
              </a:spcAft>
              <a:tabLst>
                <a:tab pos="280988" algn="l"/>
              </a:tabLst>
            </a:pPr>
            <a:r>
              <a:rPr lang="es-ES_tradnl" sz="2000" dirty="0">
                <a:solidFill>
                  <a:prstClr val="black"/>
                </a:solidFill>
                <a:latin typeface="Arial" charset="0"/>
                <a:cs typeface="Arial" charset="0"/>
              </a:rPr>
              <a:t>• Debe ser claro y no debe causar </a:t>
            </a:r>
            <a:r>
              <a:rPr lang="es-ES_tradnl" sz="2000" dirty="0" smtClean="0">
                <a:solidFill>
                  <a:prstClr val="black"/>
                </a:solidFill>
                <a:latin typeface="Arial" charset="0"/>
                <a:cs typeface="Arial" charset="0"/>
              </a:rPr>
              <a:t>confusi</a:t>
            </a:r>
            <a:r>
              <a:rPr lang="es-ES_tradnl" altLang="ja-JP" sz="2000" dirty="0" smtClean="0">
                <a:solidFill>
                  <a:prstClr val="black"/>
                </a:solidFill>
                <a:latin typeface="Arial" charset="0"/>
                <a:cs typeface="Arial" charset="0"/>
              </a:rPr>
              <a:t>ó</a:t>
            </a:r>
            <a:r>
              <a:rPr lang="es-ES_tradnl" sz="2000" dirty="0" smtClean="0">
                <a:solidFill>
                  <a:prstClr val="black"/>
                </a:solidFill>
                <a:latin typeface="Arial" charset="0"/>
                <a:cs typeface="Arial" charset="0"/>
              </a:rPr>
              <a:t>n</a:t>
            </a:r>
            <a:endParaRPr lang="es-ES_tradnl" sz="2000" dirty="0">
              <a:solidFill>
                <a:prstClr val="black"/>
              </a:solidFill>
              <a:latin typeface="Arial" charset="0"/>
              <a:cs typeface="Arial" charset="0"/>
            </a:endParaRPr>
          </a:p>
          <a:p>
            <a:pPr marL="231775" indent="-231775" eaLnBrk="0" fontAlgn="base" hangingPunct="0">
              <a:lnSpc>
                <a:spcPct val="150000"/>
              </a:lnSpc>
              <a:spcBef>
                <a:spcPct val="0"/>
              </a:spcBef>
              <a:spcAft>
                <a:spcPct val="0"/>
              </a:spcAft>
              <a:tabLst>
                <a:tab pos="280988" algn="l"/>
              </a:tabLst>
            </a:pPr>
            <a:endParaRPr lang="es-ES_tradnl" sz="2000" dirty="0">
              <a:solidFill>
                <a:prstClr val="black"/>
              </a:solidFill>
              <a:latin typeface="Arial" charset="0"/>
              <a:cs typeface="Arial" charset="0"/>
            </a:endParaRPr>
          </a:p>
          <a:p>
            <a:pPr marL="231775" indent="-231775" eaLnBrk="0" fontAlgn="base" hangingPunct="0">
              <a:lnSpc>
                <a:spcPct val="150000"/>
              </a:lnSpc>
              <a:spcBef>
                <a:spcPct val="0"/>
              </a:spcBef>
              <a:spcAft>
                <a:spcPct val="0"/>
              </a:spcAft>
              <a:tabLst>
                <a:tab pos="280988" algn="l"/>
              </a:tabLst>
            </a:pPr>
            <a:r>
              <a:rPr lang="es-ES_tradnl" sz="2000" dirty="0">
                <a:solidFill>
                  <a:prstClr val="black"/>
                </a:solidFill>
                <a:latin typeface="Arial" charset="0"/>
                <a:cs typeface="Arial" charset="0"/>
              </a:rPr>
              <a:t>• Debe atraer la audiencia de lectores </a:t>
            </a:r>
            <a:r>
              <a:rPr lang="es-ES_tradnl" sz="2000" dirty="0" smtClean="0">
                <a:solidFill>
                  <a:prstClr val="black"/>
                </a:solidFill>
                <a:latin typeface="Arial" charset="0"/>
                <a:cs typeface="Arial" charset="0"/>
              </a:rPr>
              <a:t>deseados</a:t>
            </a:r>
            <a:endParaRPr lang="es-ES_tradnl" sz="2000" dirty="0">
              <a:solidFill>
                <a:prstClr val="black"/>
              </a:solidFill>
              <a:latin typeface="Arial" charset="0"/>
              <a:cs typeface="Arial" charset="0"/>
            </a:endParaRPr>
          </a:p>
          <a:p>
            <a:pPr marL="231775" indent="-231775" eaLnBrk="0" fontAlgn="base" hangingPunct="0">
              <a:lnSpc>
                <a:spcPct val="150000"/>
              </a:lnSpc>
              <a:spcBef>
                <a:spcPct val="0"/>
              </a:spcBef>
              <a:spcAft>
                <a:spcPct val="0"/>
              </a:spcAft>
              <a:tabLst>
                <a:tab pos="280988" algn="l"/>
              </a:tabLst>
            </a:pPr>
            <a:endParaRPr lang="es-ES_tradnl" sz="2000" dirty="0">
              <a:solidFill>
                <a:prstClr val="black"/>
              </a:solidFill>
              <a:latin typeface="Arial" charset="0"/>
              <a:cs typeface="Arial" charset="0"/>
            </a:endParaRPr>
          </a:p>
          <a:p>
            <a:pPr marL="231775" indent="-231775" eaLnBrk="0" fontAlgn="base" hangingPunct="0">
              <a:lnSpc>
                <a:spcPct val="150000"/>
              </a:lnSpc>
              <a:spcBef>
                <a:spcPct val="0"/>
              </a:spcBef>
              <a:spcAft>
                <a:spcPct val="0"/>
              </a:spcAft>
              <a:tabLst>
                <a:tab pos="280988" algn="l"/>
              </a:tabLst>
            </a:pPr>
            <a:r>
              <a:rPr lang="es-ES_tradnl" sz="2000" dirty="0">
                <a:solidFill>
                  <a:prstClr val="black"/>
                </a:solidFill>
                <a:latin typeface="Arial" charset="0"/>
                <a:cs typeface="Arial" charset="0"/>
              </a:rPr>
              <a:t>• Un art</a:t>
            </a:r>
            <a:r>
              <a:rPr lang="es-ES_tradnl" altLang="ja-JP" sz="2000" dirty="0">
                <a:solidFill>
                  <a:prstClr val="black"/>
                </a:solidFill>
                <a:latin typeface="Arial" charset="0"/>
                <a:cs typeface="Arial" charset="0"/>
              </a:rPr>
              <a:t>í</a:t>
            </a:r>
            <a:r>
              <a:rPr lang="es-ES_tradnl" sz="2000" dirty="0">
                <a:solidFill>
                  <a:prstClr val="black"/>
                </a:solidFill>
                <a:latin typeface="Arial" charset="0"/>
                <a:cs typeface="Arial" charset="0"/>
              </a:rPr>
              <a:t>culo con un t</a:t>
            </a:r>
            <a:r>
              <a:rPr lang="es-ES_tradnl" altLang="ja-JP" sz="2000" dirty="0">
                <a:solidFill>
                  <a:prstClr val="black"/>
                </a:solidFill>
                <a:latin typeface="Arial" charset="0"/>
                <a:cs typeface="Arial" charset="0"/>
              </a:rPr>
              <a:t>í</a:t>
            </a:r>
            <a:r>
              <a:rPr lang="es-ES_tradnl" sz="2000" dirty="0">
                <a:solidFill>
                  <a:prstClr val="black"/>
                </a:solidFill>
                <a:latin typeface="Arial" charset="0"/>
                <a:cs typeface="Arial" charset="0"/>
              </a:rPr>
              <a:t>tulo pobre puede “perderse” y no ser percibido por la audiencia deseada.</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Text Box 1026"/>
          <p:cNvSpPr txBox="1">
            <a:spLocks noChangeArrowheads="1"/>
          </p:cNvSpPr>
          <p:nvPr/>
        </p:nvSpPr>
        <p:spPr bwMode="auto">
          <a:xfrm>
            <a:off x="6391656" y="831595"/>
            <a:ext cx="5157216" cy="5170646"/>
          </a:xfrm>
          <a:prstGeom prst="rect">
            <a:avLst/>
          </a:prstGeom>
          <a:noFill/>
          <a:ln w="9525">
            <a:noFill/>
            <a:miter lim="800000"/>
            <a:headEnd/>
            <a:tailEnd/>
          </a:ln>
        </p:spPr>
        <p:txBody>
          <a:bodyPr wrap="square">
            <a:spAutoFit/>
          </a:bodyPr>
          <a:lstStyle/>
          <a:p>
            <a:pPr algn="ctr" eaLnBrk="0" fontAlgn="base" hangingPunct="0">
              <a:lnSpc>
                <a:spcPct val="150000"/>
              </a:lnSpc>
              <a:spcBef>
                <a:spcPct val="0"/>
              </a:spcBef>
              <a:spcAft>
                <a:spcPct val="0"/>
              </a:spcAft>
            </a:pPr>
            <a:r>
              <a:rPr lang="es-ES_tradnl" sz="2000" b="1" dirty="0">
                <a:solidFill>
                  <a:prstClr val="black"/>
                </a:solidFill>
                <a:latin typeface="Arial" charset="0"/>
                <a:cs typeface="Arial" charset="0"/>
              </a:rPr>
              <a:t>El </a:t>
            </a:r>
            <a:r>
              <a:rPr lang="es-ES_tradnl" sz="2000" b="1" dirty="0" smtClean="0">
                <a:solidFill>
                  <a:prstClr val="black"/>
                </a:solidFill>
                <a:latin typeface="Arial" charset="0"/>
                <a:cs typeface="Arial" charset="0"/>
              </a:rPr>
              <a:t>Resumen</a:t>
            </a:r>
            <a:endParaRPr lang="es-ES_tradnl" sz="2000" b="1" dirty="0">
              <a:solidFill>
                <a:prstClr val="black"/>
              </a:solidFill>
              <a:latin typeface="Arial" charset="0"/>
              <a:cs typeface="Arial" charset="0"/>
            </a:endParaRPr>
          </a:p>
          <a:p>
            <a:pPr algn="just" eaLnBrk="0" fontAlgn="base" hangingPunct="0">
              <a:lnSpc>
                <a:spcPct val="150000"/>
              </a:lnSpc>
              <a:spcBef>
                <a:spcPct val="0"/>
              </a:spcBef>
              <a:spcAft>
                <a:spcPct val="0"/>
              </a:spcAft>
            </a:pPr>
            <a:r>
              <a:rPr lang="es-ES" sz="2000" dirty="0">
                <a:solidFill>
                  <a:prstClr val="black"/>
                </a:solidFill>
                <a:latin typeface="Arial" charset="0"/>
                <a:cs typeface="Arial" charset="0"/>
              </a:rPr>
              <a:t>Al igual que el </a:t>
            </a:r>
            <a:r>
              <a:rPr lang="es-ES" sz="2000" dirty="0" smtClean="0">
                <a:solidFill>
                  <a:prstClr val="black"/>
                </a:solidFill>
                <a:latin typeface="Arial" charset="0"/>
                <a:cs typeface="Arial" charset="0"/>
              </a:rPr>
              <a:t>título </a:t>
            </a:r>
            <a:r>
              <a:rPr lang="es-ES" sz="2000" dirty="0">
                <a:solidFill>
                  <a:prstClr val="black"/>
                </a:solidFill>
                <a:latin typeface="Arial" charset="0"/>
                <a:cs typeface="Arial" charset="0"/>
              </a:rPr>
              <a:t>el resumen </a:t>
            </a:r>
            <a:r>
              <a:rPr lang="es-ES" sz="2000" dirty="0" smtClean="0">
                <a:solidFill>
                  <a:prstClr val="black"/>
                </a:solidFill>
                <a:latin typeface="Arial" charset="0"/>
                <a:cs typeface="Arial" charset="0"/>
              </a:rPr>
              <a:t>debe </a:t>
            </a:r>
            <a:r>
              <a:rPr lang="es-ES" sz="2000" dirty="0">
                <a:solidFill>
                  <a:prstClr val="black"/>
                </a:solidFill>
                <a:latin typeface="Arial" charset="0"/>
                <a:cs typeface="Arial" charset="0"/>
              </a:rPr>
              <a:t>ser cuidadosamente </a:t>
            </a:r>
            <a:r>
              <a:rPr lang="es-ES" sz="2000" dirty="0" smtClean="0">
                <a:solidFill>
                  <a:prstClr val="black"/>
                </a:solidFill>
                <a:latin typeface="Arial" charset="0"/>
                <a:cs typeface="Arial" charset="0"/>
              </a:rPr>
              <a:t>redactado</a:t>
            </a:r>
            <a:endParaRPr lang="es-ES" sz="2000" dirty="0">
              <a:solidFill>
                <a:prstClr val="black"/>
              </a:solidFill>
              <a:latin typeface="Arial" charset="0"/>
              <a:cs typeface="Arial" charset="0"/>
            </a:endParaRPr>
          </a:p>
          <a:p>
            <a:pPr algn="just" eaLnBrk="0" fontAlgn="base" hangingPunct="0">
              <a:lnSpc>
                <a:spcPct val="150000"/>
              </a:lnSpc>
              <a:spcBef>
                <a:spcPct val="0"/>
              </a:spcBef>
              <a:spcAft>
                <a:spcPct val="0"/>
              </a:spcAft>
            </a:pPr>
            <a:r>
              <a:rPr lang="es-ES" sz="2000" dirty="0">
                <a:solidFill>
                  <a:prstClr val="black"/>
                </a:solidFill>
                <a:latin typeface="Arial" charset="0"/>
                <a:cs typeface="Arial" charset="0"/>
              </a:rPr>
              <a:t>Un r</a:t>
            </a:r>
            <a:r>
              <a:rPr lang="es-ES" sz="2000" dirty="0" smtClean="0">
                <a:solidFill>
                  <a:prstClr val="black"/>
                </a:solidFill>
                <a:latin typeface="Arial" charset="0"/>
                <a:cs typeface="Arial" charset="0"/>
              </a:rPr>
              <a:t>esumen </a:t>
            </a:r>
            <a:r>
              <a:rPr lang="es-ES" sz="2000" dirty="0">
                <a:solidFill>
                  <a:prstClr val="black"/>
                </a:solidFill>
                <a:latin typeface="Arial" charset="0"/>
                <a:cs typeface="Arial" charset="0"/>
              </a:rPr>
              <a:t>debe incluir cinco partes principales:</a:t>
            </a:r>
          </a:p>
          <a:p>
            <a:pPr marL="457200" indent="-457200" algn="just" eaLnBrk="0" fontAlgn="base" hangingPunct="0">
              <a:lnSpc>
                <a:spcPct val="150000"/>
              </a:lnSpc>
              <a:spcBef>
                <a:spcPct val="0"/>
              </a:spcBef>
              <a:spcAft>
                <a:spcPct val="0"/>
              </a:spcAft>
              <a:buFont typeface="Arial" pitchFamily="34" charset="0"/>
              <a:buChar char="•"/>
            </a:pPr>
            <a:endParaRPr lang="es-ES" sz="2000" dirty="0">
              <a:solidFill>
                <a:prstClr val="black"/>
              </a:solidFill>
              <a:latin typeface="Arial" charset="0"/>
              <a:cs typeface="Arial" charset="0"/>
            </a:endParaRPr>
          </a:p>
          <a:p>
            <a:pPr marL="457200" indent="-457200" algn="just" eaLnBrk="0" fontAlgn="base" hangingPunct="0">
              <a:lnSpc>
                <a:spcPct val="150000"/>
              </a:lnSpc>
              <a:spcBef>
                <a:spcPct val="0"/>
              </a:spcBef>
              <a:spcAft>
                <a:spcPct val="0"/>
              </a:spcAft>
              <a:buFont typeface="Wingdings" panose="05000000000000000000" pitchFamily="2" charset="2"/>
              <a:buChar char="ü"/>
            </a:pPr>
            <a:r>
              <a:rPr lang="es-ES" sz="2000" dirty="0" smtClean="0">
                <a:solidFill>
                  <a:prstClr val="black"/>
                </a:solidFill>
                <a:latin typeface="Arial" charset="0"/>
                <a:cs typeface="Arial" charset="0"/>
              </a:rPr>
              <a:t>Antecedentes</a:t>
            </a:r>
          </a:p>
          <a:p>
            <a:pPr marL="457200" indent="-457200" algn="just" eaLnBrk="0" fontAlgn="base" hangingPunct="0">
              <a:lnSpc>
                <a:spcPct val="150000"/>
              </a:lnSpc>
              <a:spcBef>
                <a:spcPct val="0"/>
              </a:spcBef>
              <a:spcAft>
                <a:spcPct val="0"/>
              </a:spcAft>
              <a:buFont typeface="Wingdings" panose="05000000000000000000" pitchFamily="2" charset="2"/>
              <a:buChar char="ü"/>
            </a:pPr>
            <a:r>
              <a:rPr lang="es-ES" sz="2000" dirty="0" smtClean="0">
                <a:solidFill>
                  <a:prstClr val="black"/>
                </a:solidFill>
                <a:latin typeface="Arial" charset="0"/>
                <a:cs typeface="Arial" charset="0"/>
              </a:rPr>
              <a:t>Objetivo</a:t>
            </a:r>
          </a:p>
          <a:p>
            <a:pPr marL="457200" indent="-457200" algn="just" eaLnBrk="0" fontAlgn="base" hangingPunct="0">
              <a:lnSpc>
                <a:spcPct val="150000"/>
              </a:lnSpc>
              <a:spcBef>
                <a:spcPct val="0"/>
              </a:spcBef>
              <a:spcAft>
                <a:spcPct val="0"/>
              </a:spcAft>
              <a:buFont typeface="Wingdings" panose="05000000000000000000" pitchFamily="2" charset="2"/>
              <a:buChar char="ü"/>
            </a:pPr>
            <a:r>
              <a:rPr lang="es-ES" sz="2000" dirty="0" smtClean="0">
                <a:solidFill>
                  <a:prstClr val="black"/>
                </a:solidFill>
                <a:latin typeface="Arial" charset="0"/>
                <a:cs typeface="Arial" charset="0"/>
              </a:rPr>
              <a:t>Métodos</a:t>
            </a:r>
          </a:p>
          <a:p>
            <a:pPr marL="457200" indent="-457200" algn="just" eaLnBrk="0" fontAlgn="base" hangingPunct="0">
              <a:lnSpc>
                <a:spcPct val="150000"/>
              </a:lnSpc>
              <a:spcBef>
                <a:spcPct val="0"/>
              </a:spcBef>
              <a:spcAft>
                <a:spcPct val="0"/>
              </a:spcAft>
              <a:buFont typeface="Wingdings" panose="05000000000000000000" pitchFamily="2" charset="2"/>
              <a:buChar char="ü"/>
            </a:pPr>
            <a:r>
              <a:rPr lang="es-ES" sz="2000" dirty="0" smtClean="0">
                <a:solidFill>
                  <a:prstClr val="black"/>
                </a:solidFill>
                <a:latin typeface="Arial" charset="0"/>
                <a:cs typeface="Arial" charset="0"/>
              </a:rPr>
              <a:t>Resultados</a:t>
            </a:r>
          </a:p>
          <a:p>
            <a:pPr marL="457200" indent="-457200" algn="just" eaLnBrk="0" fontAlgn="base" hangingPunct="0">
              <a:lnSpc>
                <a:spcPct val="150000"/>
              </a:lnSpc>
              <a:spcBef>
                <a:spcPct val="0"/>
              </a:spcBef>
              <a:spcAft>
                <a:spcPct val="0"/>
              </a:spcAft>
              <a:buFont typeface="Wingdings" panose="05000000000000000000" pitchFamily="2" charset="2"/>
              <a:buChar char="ü"/>
            </a:pPr>
            <a:r>
              <a:rPr lang="es-ES" sz="2000" dirty="0" smtClean="0">
                <a:solidFill>
                  <a:prstClr val="black"/>
                </a:solidFill>
                <a:latin typeface="Arial" charset="0"/>
                <a:cs typeface="Arial" charset="0"/>
              </a:rPr>
              <a:t>Conclusiones</a:t>
            </a:r>
            <a:endParaRPr lang="es-ES" sz="2000" dirty="0">
              <a:solidFill>
                <a:prstClr val="black"/>
              </a:solidFill>
              <a:latin typeface="Arial" charset="0"/>
              <a:cs typeface="Arial" charset="0"/>
            </a:endParaRPr>
          </a:p>
        </p:txBody>
      </p:sp>
    </p:spTree>
    <p:extLst>
      <p:ext uri="{BB962C8B-B14F-4D97-AF65-F5344CB8AC3E}">
        <p14:creationId xmlns:p14="http://schemas.microsoft.com/office/powerpoint/2010/main" val="1773146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552861" y="1100087"/>
            <a:ext cx="4119724" cy="5563831"/>
          </a:xfrm>
          <a:prstGeom prst="rect">
            <a:avLst/>
          </a:prstGeom>
          <a:noFill/>
          <a:ln w="9525">
            <a:noFill/>
            <a:miter lim="800000"/>
            <a:headEnd/>
            <a:tailEnd/>
          </a:ln>
        </p:spPr>
        <p:txBody>
          <a:bodyPr wrap="square" anchor="ctr">
            <a:spAutoFit/>
          </a:bodyPr>
          <a:lstStyle/>
          <a:p>
            <a:pPr lvl="0" algn="ctr" fontAlgn="base">
              <a:lnSpc>
                <a:spcPct val="150000"/>
              </a:lnSpc>
              <a:spcBef>
                <a:spcPct val="0"/>
              </a:spcBef>
              <a:spcAft>
                <a:spcPct val="0"/>
              </a:spcAft>
            </a:pPr>
            <a:r>
              <a:rPr lang="es-ES" sz="2400" dirty="0">
                <a:solidFill>
                  <a:srgbClr val="000000"/>
                </a:solidFill>
                <a:latin typeface="Arial" charset="0"/>
                <a:cs typeface="Arial" charset="0"/>
              </a:rPr>
              <a:t> </a:t>
            </a:r>
            <a:r>
              <a:rPr lang="es-ES" sz="2400" b="1" dirty="0">
                <a:solidFill>
                  <a:prstClr val="black"/>
                </a:solidFill>
                <a:latin typeface="Arial" charset="0"/>
                <a:cs typeface="Arial" charset="0"/>
              </a:rPr>
              <a:t>Palabras clave</a:t>
            </a:r>
          </a:p>
          <a:p>
            <a:pPr fontAlgn="base">
              <a:lnSpc>
                <a:spcPct val="150000"/>
              </a:lnSpc>
              <a:spcBef>
                <a:spcPct val="0"/>
              </a:spcBef>
              <a:spcAft>
                <a:spcPct val="0"/>
              </a:spcAft>
              <a:buFontTx/>
              <a:buChar char="•"/>
            </a:pPr>
            <a:r>
              <a:rPr lang="es-ES" sz="2400" dirty="0" smtClean="0">
                <a:solidFill>
                  <a:srgbClr val="000000"/>
                </a:solidFill>
                <a:latin typeface="Arial" charset="0"/>
                <a:cs typeface="Arial" charset="0"/>
              </a:rPr>
              <a:t>Usadas </a:t>
            </a:r>
            <a:r>
              <a:rPr lang="es-ES" sz="2400" dirty="0">
                <a:solidFill>
                  <a:srgbClr val="000000"/>
                </a:solidFill>
                <a:latin typeface="Arial" charset="0"/>
                <a:cs typeface="Arial" charset="0"/>
              </a:rPr>
              <a:t>por los servicios bibliográficos para clasificar el </a:t>
            </a:r>
            <a:r>
              <a:rPr lang="es-ES" sz="2400" dirty="0" smtClean="0">
                <a:solidFill>
                  <a:srgbClr val="000000"/>
                </a:solidFill>
                <a:latin typeface="Arial" charset="0"/>
                <a:cs typeface="Arial" charset="0"/>
              </a:rPr>
              <a:t>artículo </a:t>
            </a:r>
            <a:r>
              <a:rPr lang="es-ES" sz="2400" dirty="0">
                <a:solidFill>
                  <a:srgbClr val="000000"/>
                </a:solidFill>
                <a:latin typeface="Arial" charset="0"/>
                <a:cs typeface="Arial" charset="0"/>
              </a:rPr>
              <a:t>bajo un índice o tema particular</a:t>
            </a:r>
          </a:p>
          <a:p>
            <a:pPr fontAlgn="base">
              <a:lnSpc>
                <a:spcPct val="150000"/>
              </a:lnSpc>
              <a:spcBef>
                <a:spcPct val="0"/>
              </a:spcBef>
              <a:spcAft>
                <a:spcPct val="0"/>
              </a:spcAft>
              <a:buFontTx/>
              <a:buChar char="•"/>
            </a:pPr>
            <a:endParaRPr lang="es-ES" sz="2400" dirty="0">
              <a:solidFill>
                <a:srgbClr val="000000"/>
              </a:solidFill>
              <a:latin typeface="Arial" charset="0"/>
              <a:cs typeface="Arial" charset="0"/>
            </a:endParaRPr>
          </a:p>
          <a:p>
            <a:pPr fontAlgn="base">
              <a:lnSpc>
                <a:spcPct val="150000"/>
              </a:lnSpc>
              <a:spcBef>
                <a:spcPct val="0"/>
              </a:spcBef>
              <a:spcAft>
                <a:spcPct val="0"/>
              </a:spcAft>
              <a:buFontTx/>
              <a:buChar char="•"/>
            </a:pPr>
            <a:r>
              <a:rPr lang="es-ES" sz="2400" dirty="0">
                <a:solidFill>
                  <a:srgbClr val="000000"/>
                </a:solidFill>
                <a:latin typeface="Arial" charset="0"/>
                <a:cs typeface="Arial" charset="0"/>
              </a:rPr>
              <a:t> Si el </a:t>
            </a:r>
            <a:r>
              <a:rPr lang="es-ES" sz="2400" dirty="0" smtClean="0">
                <a:solidFill>
                  <a:srgbClr val="000000"/>
                </a:solidFill>
                <a:latin typeface="Arial" charset="0"/>
                <a:cs typeface="Arial" charset="0"/>
              </a:rPr>
              <a:t>artículo </a:t>
            </a:r>
            <a:r>
              <a:rPr lang="es-ES" sz="2400" dirty="0">
                <a:solidFill>
                  <a:srgbClr val="000000"/>
                </a:solidFill>
                <a:latin typeface="Arial" charset="0"/>
                <a:cs typeface="Arial" charset="0"/>
              </a:rPr>
              <a:t>no </a:t>
            </a:r>
            <a:r>
              <a:rPr lang="es-ES" sz="2400" dirty="0" smtClean="0">
                <a:solidFill>
                  <a:srgbClr val="000000"/>
                </a:solidFill>
                <a:latin typeface="Arial" charset="0"/>
                <a:cs typeface="Arial" charset="0"/>
              </a:rPr>
              <a:t>tiene </a:t>
            </a:r>
            <a:r>
              <a:rPr lang="es-ES" sz="2400" dirty="0">
                <a:solidFill>
                  <a:srgbClr val="000000"/>
                </a:solidFill>
                <a:latin typeface="Arial" charset="0"/>
                <a:cs typeface="Arial" charset="0"/>
              </a:rPr>
              <a:t>palabras clave, los servicios bibliográficos los extraen del </a:t>
            </a:r>
            <a:r>
              <a:rPr lang="es-ES" sz="2400" dirty="0" smtClean="0">
                <a:solidFill>
                  <a:srgbClr val="000000"/>
                </a:solidFill>
                <a:latin typeface="Arial" charset="0"/>
                <a:cs typeface="Arial" charset="0"/>
              </a:rPr>
              <a:t>título </a:t>
            </a:r>
            <a:r>
              <a:rPr lang="es-ES" sz="2400" dirty="0">
                <a:solidFill>
                  <a:srgbClr val="000000"/>
                </a:solidFill>
                <a:latin typeface="Arial" charset="0"/>
                <a:cs typeface="Arial" charset="0"/>
              </a:rPr>
              <a:t>o del resumen</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Rectangle 3"/>
          <p:cNvSpPr txBox="1">
            <a:spLocks noChangeArrowheads="1"/>
          </p:cNvSpPr>
          <p:nvPr/>
        </p:nvSpPr>
        <p:spPr>
          <a:xfrm>
            <a:off x="5056633" y="913766"/>
            <a:ext cx="7013448" cy="51274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s-ES" sz="2400" b="1" dirty="0" smtClean="0">
                <a:solidFill>
                  <a:prstClr val="black"/>
                </a:solidFill>
                <a:latin typeface="Arial" panose="020B0604020202020204" pitchFamily="34" charset="0"/>
                <a:ea typeface="+mj-ea"/>
                <a:cs typeface="Arial" panose="020B0604020202020204" pitchFamily="34" charset="0"/>
              </a:rPr>
              <a:t>Introducción</a:t>
            </a:r>
          </a:p>
          <a:p>
            <a:r>
              <a:rPr lang="es-ES" sz="2400" dirty="0" smtClean="0">
                <a:latin typeface="Arial" panose="020B0604020202020204" pitchFamily="34" charset="0"/>
                <a:cs typeface="Arial" panose="020B0604020202020204" pitchFamily="34" charset="0"/>
              </a:rPr>
              <a:t>Marca el inicio del artículo científico.</a:t>
            </a:r>
          </a:p>
          <a:p>
            <a:r>
              <a:rPr lang="es-ES" sz="2400" dirty="0" smtClean="0">
                <a:latin typeface="Arial" panose="020B0604020202020204" pitchFamily="34" charset="0"/>
                <a:cs typeface="Arial" panose="020B0604020202020204" pitchFamily="34" charset="0"/>
              </a:rPr>
              <a:t>Prepara al lector a recibir la información que resultó del trabajo. </a:t>
            </a:r>
          </a:p>
          <a:p>
            <a:r>
              <a:rPr lang="es-ES" sz="2400" dirty="0" smtClean="0">
                <a:latin typeface="Arial" panose="020B0604020202020204" pitchFamily="34" charset="0"/>
                <a:cs typeface="Arial" panose="020B0604020202020204" pitchFamily="34" charset="0"/>
              </a:rPr>
              <a:t>Informa de tres elementos importantes de la investigación:</a:t>
            </a:r>
          </a:p>
          <a:p>
            <a:pPr lvl="1"/>
            <a:r>
              <a:rPr lang="es-ES" dirty="0" smtClean="0">
                <a:latin typeface="Arial" panose="020B0604020202020204" pitchFamily="34" charset="0"/>
                <a:cs typeface="Arial" panose="020B0604020202020204" pitchFamily="34" charset="0"/>
              </a:rPr>
              <a:t>El propósito</a:t>
            </a:r>
          </a:p>
          <a:p>
            <a:pPr lvl="1"/>
            <a:r>
              <a:rPr lang="es-ES" dirty="0" smtClean="0">
                <a:latin typeface="Arial" panose="020B0604020202020204" pitchFamily="34" charset="0"/>
                <a:cs typeface="Arial" panose="020B0604020202020204" pitchFamily="34" charset="0"/>
              </a:rPr>
              <a:t>La importancia (Justificación)</a:t>
            </a:r>
          </a:p>
          <a:p>
            <a:pPr lvl="1"/>
            <a:r>
              <a:rPr lang="es-ES" dirty="0" smtClean="0">
                <a:latin typeface="Arial" panose="020B0604020202020204" pitchFamily="34" charset="0"/>
                <a:cs typeface="Arial" panose="020B0604020202020204" pitchFamily="34" charset="0"/>
              </a:rPr>
              <a:t>El conocimiento actual del tema (antecedentes)</a:t>
            </a:r>
          </a:p>
          <a:p>
            <a:r>
              <a:rPr lang="es-ES" sz="2400" dirty="0" smtClean="0">
                <a:latin typeface="Arial" panose="020B0604020202020204" pitchFamily="34" charset="0"/>
                <a:cs typeface="Arial" panose="020B0604020202020204" pitchFamily="34" charset="0"/>
              </a:rPr>
              <a:t>Esboza la naturaleza del trabajo realizado, sus objetivos y la justificación económica y social.</a:t>
            </a:r>
            <a:endParaRPr lang="es-E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20337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idx="1"/>
          </p:nvPr>
        </p:nvSpPr>
        <p:spPr>
          <a:xfrm>
            <a:off x="387890" y="1067187"/>
            <a:ext cx="6845117" cy="5539096"/>
          </a:xfrm>
        </p:spPr>
        <p:txBody>
          <a:bodyPr>
            <a:noAutofit/>
          </a:bodyPr>
          <a:lstStyle/>
          <a:p>
            <a:pPr marL="0" lvl="0" indent="0" fontAlgn="base">
              <a:lnSpc>
                <a:spcPct val="150000"/>
              </a:lnSpc>
              <a:spcBef>
                <a:spcPct val="0"/>
              </a:spcBef>
              <a:spcAft>
                <a:spcPct val="0"/>
              </a:spcAft>
              <a:buNone/>
            </a:pPr>
            <a:r>
              <a:rPr lang="es-ES_tradnl" sz="2000" b="1" dirty="0">
                <a:solidFill>
                  <a:prstClr val="black"/>
                </a:solidFill>
                <a:latin typeface="Arial" charset="0"/>
                <a:cs typeface="Arial" charset="0"/>
              </a:rPr>
              <a:t>Materiales y Métodos</a:t>
            </a:r>
            <a:endParaRPr lang="es-ES" sz="2000" b="1" dirty="0">
              <a:solidFill>
                <a:prstClr val="black"/>
              </a:solidFill>
              <a:latin typeface="Arial" charset="0"/>
              <a:cs typeface="Arial" charset="0"/>
            </a:endParaRPr>
          </a:p>
          <a:p>
            <a:pPr eaLnBrk="1" hangingPunct="1">
              <a:lnSpc>
                <a:spcPct val="150000"/>
              </a:lnSpc>
            </a:pPr>
            <a:r>
              <a:rPr lang="es-ES" sz="2000" dirty="0" smtClean="0">
                <a:latin typeface="Arial" panose="020B0604020202020204" pitchFamily="34" charset="0"/>
                <a:cs typeface="Arial" panose="020B0604020202020204" pitchFamily="34" charset="0"/>
              </a:rPr>
              <a:t>Permitir </a:t>
            </a:r>
            <a:r>
              <a:rPr lang="es-ES" sz="2000" dirty="0">
                <a:latin typeface="Arial" panose="020B0604020202020204" pitchFamily="34" charset="0"/>
                <a:cs typeface="Arial" panose="020B0604020202020204" pitchFamily="34" charset="0"/>
              </a:rPr>
              <a:t>que otros puedan replicar lo que usted </a:t>
            </a:r>
            <a:r>
              <a:rPr lang="es-ES" sz="2000" dirty="0" smtClean="0">
                <a:latin typeface="Arial" panose="020B0604020202020204" pitchFamily="34" charset="0"/>
                <a:cs typeface="Arial" panose="020B0604020202020204" pitchFamily="34" charset="0"/>
              </a:rPr>
              <a:t>realizó</a:t>
            </a:r>
          </a:p>
          <a:p>
            <a:pPr eaLnBrk="1" hangingPunct="1">
              <a:lnSpc>
                <a:spcPct val="150000"/>
              </a:lnSpc>
            </a:pPr>
            <a:r>
              <a:rPr lang="es-ES" sz="2000" dirty="0" smtClean="0">
                <a:latin typeface="Arial" panose="020B0604020202020204" pitchFamily="34" charset="0"/>
                <a:cs typeface="Arial" panose="020B0604020202020204" pitchFamily="34" charset="0"/>
              </a:rPr>
              <a:t>Para </a:t>
            </a:r>
            <a:r>
              <a:rPr lang="es-ES" sz="2000" dirty="0">
                <a:latin typeface="Arial" panose="020B0604020202020204" pitchFamily="34" charset="0"/>
                <a:cs typeface="Arial" panose="020B0604020202020204" pitchFamily="34" charset="0"/>
              </a:rPr>
              <a:t>validar los </a:t>
            </a:r>
            <a:r>
              <a:rPr lang="es-ES" sz="2000" dirty="0" smtClean="0">
                <a:latin typeface="Arial" panose="020B0604020202020204" pitchFamily="34" charset="0"/>
                <a:cs typeface="Arial" panose="020B0604020202020204" pitchFamily="34" charset="0"/>
              </a:rPr>
              <a:t>métodos</a:t>
            </a:r>
          </a:p>
          <a:p>
            <a:pPr eaLnBrk="1" hangingPunct="1">
              <a:lnSpc>
                <a:spcPct val="150000"/>
              </a:lnSpc>
            </a:pPr>
            <a:r>
              <a:rPr lang="es-ES" sz="2000" dirty="0" smtClean="0">
                <a:latin typeface="Arial" panose="020B0604020202020204" pitchFamily="34" charset="0"/>
                <a:cs typeface="Arial" panose="020B0604020202020204" pitchFamily="34" charset="0"/>
              </a:rPr>
              <a:t>Para </a:t>
            </a:r>
            <a:r>
              <a:rPr lang="es-ES" sz="2000" dirty="0">
                <a:latin typeface="Arial" panose="020B0604020202020204" pitchFamily="34" charset="0"/>
                <a:cs typeface="Arial" panose="020B0604020202020204" pitchFamily="34" charset="0"/>
              </a:rPr>
              <a:t>realizar investigación adicional </a:t>
            </a:r>
            <a:endParaRPr lang="es-ES" sz="2000" dirty="0" smtClean="0">
              <a:latin typeface="Arial" panose="020B0604020202020204" pitchFamily="34" charset="0"/>
              <a:cs typeface="Arial" panose="020B0604020202020204" pitchFamily="34" charset="0"/>
            </a:endParaRPr>
          </a:p>
          <a:p>
            <a:pPr eaLnBrk="1" hangingPunct="1">
              <a:lnSpc>
                <a:spcPct val="150000"/>
              </a:lnSpc>
            </a:pPr>
            <a:r>
              <a:rPr lang="es-ES" sz="2000" dirty="0" smtClean="0">
                <a:latin typeface="Arial" panose="020B0604020202020204" pitchFamily="34" charset="0"/>
                <a:cs typeface="Arial" panose="020B0604020202020204" pitchFamily="34" charset="0"/>
              </a:rPr>
              <a:t>Para </a:t>
            </a:r>
            <a:r>
              <a:rPr lang="es-ES" sz="2000" dirty="0">
                <a:latin typeface="Arial" panose="020B0604020202020204" pitchFamily="34" charset="0"/>
                <a:cs typeface="Arial" panose="020B0604020202020204" pitchFamily="34" charset="0"/>
              </a:rPr>
              <a:t>extender el </a:t>
            </a:r>
            <a:r>
              <a:rPr lang="es-ES" sz="2000" dirty="0" smtClean="0">
                <a:latin typeface="Arial" panose="020B0604020202020204" pitchFamily="34" charset="0"/>
                <a:cs typeface="Arial" panose="020B0604020202020204" pitchFamily="34" charset="0"/>
              </a:rPr>
              <a:t>conocimiento</a:t>
            </a:r>
            <a:endParaRPr lang="es-ES" sz="2000" dirty="0">
              <a:latin typeface="Arial" panose="020B0604020202020204" pitchFamily="34" charset="0"/>
              <a:cs typeface="Arial" panose="020B0604020202020204" pitchFamily="34" charset="0"/>
            </a:endParaRPr>
          </a:p>
          <a:p>
            <a:pPr eaLnBrk="1" hangingPunct="1">
              <a:lnSpc>
                <a:spcPct val="150000"/>
              </a:lnSpc>
            </a:pPr>
            <a:r>
              <a:rPr lang="es-ES" sz="2000" dirty="0" smtClean="0">
                <a:latin typeface="Arial" panose="020B0604020202020204" pitchFamily="34" charset="0"/>
                <a:cs typeface="Arial" panose="020B0604020202020204" pitchFamily="34" charset="0"/>
              </a:rPr>
              <a:t>Permitir </a:t>
            </a:r>
            <a:r>
              <a:rPr lang="es-ES" sz="2000" dirty="0">
                <a:latin typeface="Arial" panose="020B0604020202020204" pitchFamily="34" charset="0"/>
                <a:cs typeface="Arial" panose="020B0604020202020204" pitchFamily="34" charset="0"/>
              </a:rPr>
              <a:t>que otros evalúen lo que usted </a:t>
            </a:r>
            <a:r>
              <a:rPr lang="es-ES" sz="2000" dirty="0" smtClean="0">
                <a:latin typeface="Arial" panose="020B0604020202020204" pitchFamily="34" charset="0"/>
                <a:cs typeface="Arial" panose="020B0604020202020204" pitchFamily="34" charset="0"/>
              </a:rPr>
              <a:t>realizó</a:t>
            </a:r>
            <a:endParaRPr lang="es-ES" sz="2000" dirty="0">
              <a:latin typeface="Arial" panose="020B0604020202020204" pitchFamily="34" charset="0"/>
              <a:cs typeface="Arial" panose="020B0604020202020204" pitchFamily="34" charset="0"/>
            </a:endParaRPr>
          </a:p>
          <a:p>
            <a:pPr eaLnBrk="1" hangingPunct="1">
              <a:lnSpc>
                <a:spcPct val="150000"/>
              </a:lnSpc>
            </a:pPr>
            <a:r>
              <a:rPr lang="es-ES" sz="2000" dirty="0" smtClean="0">
                <a:latin typeface="Arial" panose="020B0604020202020204" pitchFamily="34" charset="0"/>
                <a:cs typeface="Arial" panose="020B0604020202020204" pitchFamily="34" charset="0"/>
              </a:rPr>
              <a:t>Determinar </a:t>
            </a:r>
            <a:r>
              <a:rPr lang="es-ES" sz="2000" dirty="0">
                <a:latin typeface="Arial" panose="020B0604020202020204" pitchFamily="34" charset="0"/>
                <a:cs typeface="Arial" panose="020B0604020202020204" pitchFamily="34" charset="0"/>
              </a:rPr>
              <a:t>si las conclusiones son </a:t>
            </a:r>
            <a:r>
              <a:rPr lang="es-ES" sz="2000" dirty="0" smtClean="0">
                <a:latin typeface="Arial" panose="020B0604020202020204" pitchFamily="34" charset="0"/>
                <a:cs typeface="Arial" panose="020B0604020202020204" pitchFamily="34" charset="0"/>
              </a:rPr>
              <a:t>validas</a:t>
            </a:r>
          </a:p>
          <a:p>
            <a:pPr eaLnBrk="1" hangingPunct="1">
              <a:lnSpc>
                <a:spcPct val="150000"/>
              </a:lnSpc>
            </a:pPr>
            <a:r>
              <a:rPr lang="es-ES" sz="2000" dirty="0" smtClean="0">
                <a:latin typeface="Arial" panose="020B0604020202020204" pitchFamily="34" charset="0"/>
                <a:cs typeface="Arial" panose="020B0604020202020204" pitchFamily="34" charset="0"/>
              </a:rPr>
              <a:t>Determinar </a:t>
            </a:r>
            <a:r>
              <a:rPr lang="es-ES" sz="2000" dirty="0">
                <a:latin typeface="Arial" panose="020B0604020202020204" pitchFamily="34" charset="0"/>
                <a:cs typeface="Arial" panose="020B0604020202020204" pitchFamily="34" charset="0"/>
              </a:rPr>
              <a:t>si los hallazgos son aplicables a otras situaciones de interés</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Text Box 4"/>
          <p:cNvSpPr txBox="1">
            <a:spLocks noChangeArrowheads="1"/>
          </p:cNvSpPr>
          <p:nvPr/>
        </p:nvSpPr>
        <p:spPr bwMode="auto">
          <a:xfrm>
            <a:off x="7428216" y="1505202"/>
            <a:ext cx="4386274" cy="3631763"/>
          </a:xfrm>
          <a:prstGeom prst="rect">
            <a:avLst/>
          </a:prstGeom>
          <a:noFill/>
          <a:ln w="9525">
            <a:noFill/>
            <a:miter lim="800000"/>
            <a:headEnd/>
            <a:tailEnd/>
          </a:ln>
        </p:spPr>
        <p:txBody>
          <a:bodyPr wrap="square">
            <a:spAutoFit/>
          </a:bodyPr>
          <a:lstStyle/>
          <a:p>
            <a:pPr lvl="0" fontAlgn="base">
              <a:spcBef>
                <a:spcPct val="0"/>
              </a:spcBef>
              <a:spcAft>
                <a:spcPct val="0"/>
              </a:spcAft>
            </a:pPr>
            <a:r>
              <a:rPr lang="es-ES_tradnl" sz="2000" b="1" dirty="0" smtClean="0">
                <a:solidFill>
                  <a:prstClr val="black"/>
                </a:solidFill>
                <a:latin typeface="Arial" charset="0"/>
                <a:cs typeface="Arial" charset="0"/>
              </a:rPr>
              <a:t>Los </a:t>
            </a:r>
            <a:r>
              <a:rPr lang="es-ES_tradnl" sz="2000" b="1" dirty="0">
                <a:solidFill>
                  <a:prstClr val="black"/>
                </a:solidFill>
                <a:latin typeface="Arial" charset="0"/>
                <a:cs typeface="Arial" charset="0"/>
              </a:rPr>
              <a:t>Resultados</a:t>
            </a:r>
          </a:p>
          <a:p>
            <a:pPr marL="571500" lvl="0" indent="-571500" algn="just" fontAlgn="base">
              <a:lnSpc>
                <a:spcPct val="150000"/>
              </a:lnSpc>
              <a:spcBef>
                <a:spcPct val="0"/>
              </a:spcBef>
              <a:spcAft>
                <a:spcPct val="0"/>
              </a:spcAft>
              <a:buFont typeface="Arial" panose="020B0604020202020204" pitchFamily="34" charset="0"/>
              <a:buChar char="•"/>
            </a:pPr>
            <a:r>
              <a:rPr lang="es-ES_tradnl" sz="2000" dirty="0" smtClean="0">
                <a:solidFill>
                  <a:prstClr val="black"/>
                </a:solidFill>
                <a:latin typeface="Arial" charset="0"/>
                <a:cs typeface="Arial" charset="0"/>
              </a:rPr>
              <a:t>El </a:t>
            </a:r>
            <a:r>
              <a:rPr lang="es-ES_tradnl" sz="2000" dirty="0">
                <a:solidFill>
                  <a:prstClr val="black"/>
                </a:solidFill>
                <a:latin typeface="Arial" charset="0"/>
                <a:cs typeface="Arial" charset="0"/>
              </a:rPr>
              <a:t>objetivo principal de los resultados es presentar los datos adquiridos. </a:t>
            </a:r>
          </a:p>
          <a:p>
            <a:pPr marL="571500" indent="-571500" algn="just" fontAlgn="base">
              <a:lnSpc>
                <a:spcPct val="150000"/>
              </a:lnSpc>
              <a:spcBef>
                <a:spcPct val="0"/>
              </a:spcBef>
              <a:spcAft>
                <a:spcPct val="0"/>
              </a:spcAft>
              <a:buFont typeface="Arial" pitchFamily="34" charset="0"/>
              <a:buChar char="•"/>
            </a:pPr>
            <a:r>
              <a:rPr lang="es-ES" sz="2000" dirty="0">
                <a:solidFill>
                  <a:prstClr val="black"/>
                </a:solidFill>
                <a:latin typeface="Arial" charset="0"/>
                <a:cs typeface="Arial" charset="0"/>
              </a:rPr>
              <a:t>Se entregan solamente los antecedentes experimentales, teóricos o numéricos que son producto del estudio</a:t>
            </a:r>
            <a:endParaRPr lang="es-ES_tradnl" sz="2000" dirty="0">
              <a:solidFill>
                <a:prstClr val="black"/>
              </a:solidFill>
              <a:latin typeface="Arial" charset="0"/>
              <a:cs typeface="Arial" charset="0"/>
            </a:endParaRPr>
          </a:p>
        </p:txBody>
      </p:sp>
    </p:spTree>
    <p:extLst>
      <p:ext uri="{BB962C8B-B14F-4D97-AF65-F5344CB8AC3E}">
        <p14:creationId xmlns:p14="http://schemas.microsoft.com/office/powerpoint/2010/main" val="959663143"/>
      </p:ext>
    </p:extLst>
  </p:cSld>
  <p:clrMapOvr>
    <a:masterClrMapping/>
  </p:clrMapOvr>
  <p:transition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Text Box 4"/>
          <p:cNvSpPr txBox="1">
            <a:spLocks noChangeArrowheads="1"/>
          </p:cNvSpPr>
          <p:nvPr/>
        </p:nvSpPr>
        <p:spPr bwMode="auto">
          <a:xfrm>
            <a:off x="1317452" y="1722848"/>
            <a:ext cx="3004796" cy="3323987"/>
          </a:xfrm>
          <a:prstGeom prst="rect">
            <a:avLst/>
          </a:prstGeom>
          <a:noFill/>
          <a:ln w="9525">
            <a:noFill/>
            <a:miter lim="800000"/>
            <a:headEnd/>
            <a:tailEnd/>
          </a:ln>
        </p:spPr>
        <p:txBody>
          <a:bodyPr wrap="square">
            <a:spAutoFit/>
          </a:bodyPr>
          <a:lstStyle/>
          <a:p>
            <a:pPr lvl="0" algn="ctr" fontAlgn="base">
              <a:lnSpc>
                <a:spcPct val="150000"/>
              </a:lnSpc>
              <a:spcBef>
                <a:spcPct val="0"/>
              </a:spcBef>
              <a:spcAft>
                <a:spcPct val="0"/>
              </a:spcAft>
            </a:pPr>
            <a:r>
              <a:rPr lang="es-ES_tradnl" sz="2000" b="1" dirty="0" smtClean="0">
                <a:solidFill>
                  <a:prstClr val="black"/>
                </a:solidFill>
                <a:latin typeface="Arial" charset="0"/>
                <a:cs typeface="Arial" charset="0"/>
              </a:rPr>
              <a:t>Los agradecimientos</a:t>
            </a:r>
          </a:p>
          <a:p>
            <a:pPr marL="457200" lvl="0" indent="-457200" fontAlgn="base">
              <a:lnSpc>
                <a:spcPct val="150000"/>
              </a:lnSpc>
              <a:spcBef>
                <a:spcPct val="0"/>
              </a:spcBef>
              <a:spcAft>
                <a:spcPct val="0"/>
              </a:spcAft>
              <a:buFont typeface="Arial" panose="020B0604020202020204" pitchFamily="34" charset="0"/>
              <a:buChar char="•"/>
            </a:pPr>
            <a:r>
              <a:rPr lang="es-ES_tradnl" sz="2000" dirty="0" smtClean="0">
                <a:solidFill>
                  <a:prstClr val="black"/>
                </a:solidFill>
                <a:latin typeface="Arial" charset="0"/>
                <a:cs typeface="Arial" charset="0"/>
              </a:rPr>
              <a:t>Es importante ser cort</a:t>
            </a:r>
            <a:r>
              <a:rPr lang="es-ES_tradnl" altLang="ja-JP" sz="2000" dirty="0" smtClean="0">
                <a:solidFill>
                  <a:prstClr val="black"/>
                </a:solidFill>
                <a:latin typeface="Arial" charset="0"/>
                <a:cs typeface="Arial" charset="0"/>
              </a:rPr>
              <a:t>é</a:t>
            </a:r>
            <a:r>
              <a:rPr lang="es-ES_tradnl" sz="2000" dirty="0" smtClean="0">
                <a:solidFill>
                  <a:prstClr val="black"/>
                </a:solidFill>
                <a:latin typeface="Arial" charset="0"/>
                <a:cs typeface="Arial" charset="0"/>
              </a:rPr>
              <a:t>s y agradecer a los que ayudaron</a:t>
            </a:r>
          </a:p>
          <a:p>
            <a:pPr marL="457200" indent="-457200" fontAlgn="base">
              <a:lnSpc>
                <a:spcPct val="150000"/>
              </a:lnSpc>
              <a:spcBef>
                <a:spcPct val="0"/>
              </a:spcBef>
              <a:spcAft>
                <a:spcPct val="0"/>
              </a:spcAft>
              <a:buFont typeface="Arial" panose="020B0604020202020204" pitchFamily="34" charset="0"/>
              <a:buChar char="•"/>
            </a:pPr>
            <a:r>
              <a:rPr lang="es-ES_tradnl" sz="2000" dirty="0" smtClean="0">
                <a:solidFill>
                  <a:prstClr val="black"/>
                </a:solidFill>
                <a:latin typeface="Arial" charset="0"/>
                <a:cs typeface="Arial" charset="0"/>
              </a:rPr>
              <a:t> Ayuda a sostener buenas relaciones profesionales</a:t>
            </a:r>
            <a:endParaRPr lang="es-ES_tradnl" sz="2000" dirty="0">
              <a:solidFill>
                <a:prstClr val="black"/>
              </a:solidFill>
              <a:latin typeface="Arial" charset="0"/>
              <a:cs typeface="Arial"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Text Box 4"/>
          <p:cNvSpPr txBox="1">
            <a:spLocks noChangeArrowheads="1"/>
          </p:cNvSpPr>
          <p:nvPr/>
        </p:nvSpPr>
        <p:spPr bwMode="auto">
          <a:xfrm>
            <a:off x="5572144" y="1472074"/>
            <a:ext cx="4544945" cy="3574761"/>
          </a:xfrm>
          <a:prstGeom prst="rect">
            <a:avLst/>
          </a:prstGeom>
          <a:noFill/>
          <a:ln w="9525">
            <a:noFill/>
            <a:miter lim="800000"/>
            <a:headEnd/>
            <a:tailEnd/>
          </a:ln>
        </p:spPr>
        <p:txBody>
          <a:bodyPr wrap="square">
            <a:spAutoFit/>
          </a:bodyPr>
          <a:lstStyle/>
          <a:p>
            <a:pPr lvl="0" fontAlgn="base">
              <a:spcBef>
                <a:spcPct val="0"/>
              </a:spcBef>
              <a:spcAft>
                <a:spcPct val="0"/>
              </a:spcAft>
            </a:pPr>
            <a:r>
              <a:rPr lang="es-ES_tradnl" sz="2000" b="1" dirty="0">
                <a:solidFill>
                  <a:prstClr val="black"/>
                </a:solidFill>
                <a:latin typeface="Arial" charset="0"/>
                <a:cs typeface="Arial" charset="0"/>
              </a:rPr>
              <a:t>¿Cómo escribir la Discusi</a:t>
            </a:r>
            <a:r>
              <a:rPr lang="es-ES_tradnl" altLang="ja-JP" sz="2000" b="1" dirty="0">
                <a:solidFill>
                  <a:prstClr val="black"/>
                </a:solidFill>
                <a:latin typeface="Arial" charset="0"/>
                <a:cs typeface="Arial" charset="0"/>
              </a:rPr>
              <a:t>ó</a:t>
            </a:r>
            <a:r>
              <a:rPr lang="es-ES_tradnl" sz="2000" b="1" dirty="0">
                <a:solidFill>
                  <a:prstClr val="black"/>
                </a:solidFill>
                <a:latin typeface="Arial" charset="0"/>
                <a:cs typeface="Arial" charset="0"/>
              </a:rPr>
              <a:t>n?</a:t>
            </a:r>
          </a:p>
          <a:p>
            <a:pPr marL="457200" indent="-457200" algn="just" fontAlgn="base">
              <a:lnSpc>
                <a:spcPct val="150000"/>
              </a:lnSpc>
              <a:spcBef>
                <a:spcPct val="0"/>
              </a:spcBef>
              <a:spcAft>
                <a:spcPct val="0"/>
              </a:spcAft>
              <a:buFont typeface="Arial" panose="020B0604020202020204" pitchFamily="34" charset="0"/>
              <a:buChar char="•"/>
            </a:pPr>
            <a:r>
              <a:rPr lang="es-ES_tradnl" sz="2000" dirty="0" smtClean="0">
                <a:solidFill>
                  <a:prstClr val="black"/>
                </a:solidFill>
                <a:latin typeface="Arial" charset="0"/>
                <a:cs typeface="Arial" charset="0"/>
              </a:rPr>
              <a:t>El </a:t>
            </a:r>
            <a:r>
              <a:rPr lang="es-ES_tradnl" sz="2000" dirty="0">
                <a:solidFill>
                  <a:prstClr val="black"/>
                </a:solidFill>
                <a:latin typeface="Arial" charset="0"/>
                <a:cs typeface="Arial" charset="0"/>
              </a:rPr>
              <a:t>objetivo principal de la discusi</a:t>
            </a:r>
            <a:r>
              <a:rPr lang="es-ES_tradnl" altLang="ja-JP" sz="2000" dirty="0">
                <a:solidFill>
                  <a:prstClr val="black"/>
                </a:solidFill>
                <a:latin typeface="Arial" charset="0"/>
                <a:cs typeface="Arial" charset="0"/>
              </a:rPr>
              <a:t>ó</a:t>
            </a:r>
            <a:r>
              <a:rPr lang="es-ES_tradnl" sz="2000" dirty="0">
                <a:solidFill>
                  <a:prstClr val="black"/>
                </a:solidFill>
                <a:latin typeface="Arial" charset="0"/>
                <a:cs typeface="Arial" charset="0"/>
              </a:rPr>
              <a:t>n es el ilustrar las </a:t>
            </a:r>
            <a:r>
              <a:rPr lang="es-ES_tradnl" sz="2000" dirty="0" smtClean="0">
                <a:solidFill>
                  <a:prstClr val="black"/>
                </a:solidFill>
                <a:latin typeface="Arial" charset="0"/>
                <a:cs typeface="Arial" charset="0"/>
              </a:rPr>
              <a:t>relaciones (o </a:t>
            </a:r>
            <a:r>
              <a:rPr lang="es-ES_tradnl" sz="2000" dirty="0">
                <a:solidFill>
                  <a:prstClr val="black"/>
                </a:solidFill>
                <a:latin typeface="Arial" charset="0"/>
                <a:cs typeface="Arial" charset="0"/>
              </a:rPr>
              <a:t>conexiones) entre lo que se ha </a:t>
            </a:r>
            <a:r>
              <a:rPr lang="es-ES_tradnl" sz="2000" dirty="0" smtClean="0">
                <a:solidFill>
                  <a:prstClr val="black"/>
                </a:solidFill>
                <a:latin typeface="Arial" charset="0"/>
                <a:cs typeface="Arial" charset="0"/>
              </a:rPr>
              <a:t>observado.</a:t>
            </a:r>
          </a:p>
          <a:p>
            <a:pPr marL="457200" indent="-457200" algn="just" fontAlgn="base">
              <a:lnSpc>
                <a:spcPct val="150000"/>
              </a:lnSpc>
              <a:spcBef>
                <a:spcPct val="0"/>
              </a:spcBef>
              <a:spcAft>
                <a:spcPct val="0"/>
              </a:spcAft>
              <a:buFont typeface="Arial" panose="020B0604020202020204" pitchFamily="34" charset="0"/>
              <a:buChar char="•"/>
            </a:pPr>
            <a:r>
              <a:rPr lang="es-ES" sz="2000" dirty="0" smtClean="0">
                <a:solidFill>
                  <a:prstClr val="black"/>
                </a:solidFill>
                <a:latin typeface="Arial" charset="0"/>
                <a:cs typeface="Arial" charset="0"/>
              </a:rPr>
              <a:t>Se </a:t>
            </a:r>
            <a:r>
              <a:rPr lang="es-ES" sz="2000" dirty="0">
                <a:solidFill>
                  <a:prstClr val="black"/>
                </a:solidFill>
                <a:latin typeface="Arial" charset="0"/>
                <a:cs typeface="Arial" charset="0"/>
              </a:rPr>
              <a:t>debe analizar los resultados resaltando la importancia y alcance de </a:t>
            </a:r>
            <a:r>
              <a:rPr lang="es-ES" sz="2000" dirty="0" smtClean="0">
                <a:solidFill>
                  <a:prstClr val="black"/>
                </a:solidFill>
                <a:latin typeface="Arial" charset="0"/>
                <a:cs typeface="Arial" charset="0"/>
              </a:rPr>
              <a:t>ellos.</a:t>
            </a:r>
            <a:endParaRPr lang="es-ES_tradnl" sz="2000" dirty="0">
              <a:solidFill>
                <a:prstClr val="black"/>
              </a:solidFill>
              <a:latin typeface="Arial" charset="0"/>
              <a:cs typeface="Arial" charset="0"/>
            </a:endParaRPr>
          </a:p>
        </p:txBody>
      </p:sp>
    </p:spTree>
    <p:extLst>
      <p:ext uri="{BB962C8B-B14F-4D97-AF65-F5344CB8AC3E}">
        <p14:creationId xmlns:p14="http://schemas.microsoft.com/office/powerpoint/2010/main" val="30831152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5"/>
          <p:cNvSpPr txBox="1">
            <a:spLocks noChangeArrowheads="1"/>
          </p:cNvSpPr>
          <p:nvPr/>
        </p:nvSpPr>
        <p:spPr bwMode="auto">
          <a:xfrm>
            <a:off x="5788303" y="1432879"/>
            <a:ext cx="5266691" cy="3785652"/>
          </a:xfrm>
          <a:prstGeom prst="rect">
            <a:avLst/>
          </a:prstGeom>
          <a:noFill/>
          <a:ln w="9525">
            <a:noFill/>
            <a:miter lim="800000"/>
            <a:headEnd/>
            <a:tailEnd/>
          </a:ln>
        </p:spPr>
        <p:txBody>
          <a:bodyPr wrap="square">
            <a:spAutoFit/>
          </a:bodyPr>
          <a:lstStyle/>
          <a:p>
            <a:pPr lvl="0" fontAlgn="base">
              <a:spcBef>
                <a:spcPct val="0"/>
              </a:spcBef>
              <a:spcAft>
                <a:spcPct val="0"/>
              </a:spcAft>
            </a:pPr>
            <a:r>
              <a:rPr lang="es-ES" sz="2000" dirty="0" smtClean="0">
                <a:solidFill>
                  <a:prstClr val="black"/>
                </a:solidFill>
                <a:latin typeface="Arial" charset="0"/>
                <a:cs typeface="Arial" charset="0"/>
              </a:rPr>
              <a:t> </a:t>
            </a:r>
            <a:r>
              <a:rPr lang="es-ES_tradnl" sz="2000" b="1" dirty="0">
                <a:solidFill>
                  <a:prstClr val="black"/>
                </a:solidFill>
                <a:latin typeface="Arial" charset="0"/>
                <a:cs typeface="Arial" charset="0"/>
              </a:rPr>
              <a:t>Las referencias</a:t>
            </a:r>
          </a:p>
          <a:p>
            <a:pPr algn="just" fontAlgn="base">
              <a:spcBef>
                <a:spcPct val="0"/>
              </a:spcBef>
              <a:spcAft>
                <a:spcPct val="0"/>
              </a:spcAft>
              <a:buFontTx/>
              <a:buChar char="•"/>
            </a:pPr>
            <a:r>
              <a:rPr lang="es-ES" sz="2000" dirty="0" smtClean="0">
                <a:solidFill>
                  <a:prstClr val="black"/>
                </a:solidFill>
                <a:latin typeface="Arial" charset="0"/>
                <a:cs typeface="Arial" charset="0"/>
              </a:rPr>
              <a:t>Dan el crédito a otros por su trabajo</a:t>
            </a:r>
          </a:p>
          <a:p>
            <a:pPr algn="just" fontAlgn="base">
              <a:spcBef>
                <a:spcPct val="0"/>
              </a:spcBef>
              <a:spcAft>
                <a:spcPct val="0"/>
              </a:spcAft>
              <a:buFontTx/>
              <a:buChar char="•"/>
            </a:pPr>
            <a:endParaRPr lang="es-ES" sz="2000" dirty="0">
              <a:solidFill>
                <a:prstClr val="black"/>
              </a:solidFill>
              <a:latin typeface="Arial" charset="0"/>
              <a:cs typeface="Arial" charset="0"/>
            </a:endParaRPr>
          </a:p>
          <a:p>
            <a:pPr algn="just" fontAlgn="base">
              <a:spcBef>
                <a:spcPct val="0"/>
              </a:spcBef>
              <a:spcAft>
                <a:spcPct val="0"/>
              </a:spcAft>
              <a:buFontTx/>
              <a:buChar char="•"/>
            </a:pPr>
            <a:r>
              <a:rPr lang="es-ES" sz="2000" dirty="0">
                <a:solidFill>
                  <a:prstClr val="black"/>
                </a:solidFill>
                <a:latin typeface="Arial" charset="0"/>
                <a:cs typeface="Arial" charset="0"/>
              </a:rPr>
              <a:t> Añaden credibilidad a nuestro trabajo mostrando que hicimos </a:t>
            </a:r>
            <a:r>
              <a:rPr lang="es-ES" sz="2000" dirty="0" smtClean="0">
                <a:solidFill>
                  <a:prstClr val="black"/>
                </a:solidFill>
                <a:latin typeface="Arial" charset="0"/>
                <a:cs typeface="Arial" charset="0"/>
              </a:rPr>
              <a:t>uso </a:t>
            </a:r>
            <a:r>
              <a:rPr lang="es-ES" sz="2000" dirty="0">
                <a:solidFill>
                  <a:prstClr val="black"/>
                </a:solidFill>
                <a:latin typeface="Arial" charset="0"/>
                <a:cs typeface="Arial" charset="0"/>
              </a:rPr>
              <a:t>de fuentes validas de información</a:t>
            </a:r>
          </a:p>
          <a:p>
            <a:pPr algn="just" fontAlgn="base">
              <a:spcBef>
                <a:spcPct val="0"/>
              </a:spcBef>
              <a:spcAft>
                <a:spcPct val="0"/>
              </a:spcAft>
            </a:pPr>
            <a:endParaRPr lang="es-ES" sz="2000" dirty="0">
              <a:solidFill>
                <a:prstClr val="black"/>
              </a:solidFill>
              <a:latin typeface="Arial" charset="0"/>
              <a:cs typeface="Arial" charset="0"/>
            </a:endParaRPr>
          </a:p>
          <a:p>
            <a:pPr algn="just" fontAlgn="base">
              <a:spcBef>
                <a:spcPct val="0"/>
              </a:spcBef>
              <a:spcAft>
                <a:spcPct val="0"/>
              </a:spcAft>
              <a:buFontTx/>
              <a:buChar char="•"/>
            </a:pPr>
            <a:r>
              <a:rPr lang="es-ES" sz="2000" dirty="0">
                <a:solidFill>
                  <a:prstClr val="black"/>
                </a:solidFill>
                <a:latin typeface="Arial" charset="0"/>
                <a:cs typeface="Arial" charset="0"/>
              </a:rPr>
              <a:t> Ayudan a mostrar cómo nuestro trabajo esta relacionado con trabajos previos </a:t>
            </a:r>
          </a:p>
          <a:p>
            <a:pPr algn="just" fontAlgn="base">
              <a:spcBef>
                <a:spcPct val="0"/>
              </a:spcBef>
              <a:spcAft>
                <a:spcPct val="0"/>
              </a:spcAft>
              <a:buFontTx/>
              <a:buChar char="•"/>
            </a:pPr>
            <a:endParaRPr lang="es-ES" sz="2000" dirty="0">
              <a:solidFill>
                <a:prstClr val="black"/>
              </a:solidFill>
              <a:latin typeface="Arial" charset="0"/>
              <a:cs typeface="Arial" charset="0"/>
            </a:endParaRPr>
          </a:p>
          <a:p>
            <a:pPr algn="just" fontAlgn="base">
              <a:spcBef>
                <a:spcPct val="0"/>
              </a:spcBef>
              <a:spcAft>
                <a:spcPct val="0"/>
              </a:spcAft>
              <a:buFontTx/>
              <a:buChar char="•"/>
            </a:pPr>
            <a:r>
              <a:rPr lang="es-ES" sz="2000" dirty="0">
                <a:solidFill>
                  <a:prstClr val="black"/>
                </a:solidFill>
                <a:latin typeface="Arial" charset="0"/>
                <a:cs typeface="Arial" charset="0"/>
              </a:rPr>
              <a:t> Ayudan a los lectores a encontrar información adicional</a:t>
            </a:r>
            <a:endParaRPr lang="es-ES_tradnl" sz="2000" b="1" dirty="0">
              <a:solidFill>
                <a:prstClr val="black"/>
              </a:solidFill>
              <a:latin typeface="Arial" charset="0"/>
              <a:cs typeface="Arial"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5" name="Text Box 4"/>
          <p:cNvSpPr txBox="1">
            <a:spLocks noChangeArrowheads="1"/>
          </p:cNvSpPr>
          <p:nvPr/>
        </p:nvSpPr>
        <p:spPr bwMode="auto">
          <a:xfrm>
            <a:off x="1021096" y="1180203"/>
            <a:ext cx="4130210" cy="5016758"/>
          </a:xfrm>
          <a:prstGeom prst="rect">
            <a:avLst/>
          </a:prstGeom>
          <a:noFill/>
          <a:ln w="9525">
            <a:noFill/>
            <a:miter lim="800000"/>
            <a:headEnd/>
            <a:tailEnd/>
          </a:ln>
        </p:spPr>
        <p:txBody>
          <a:bodyPr wrap="square">
            <a:spAutoFit/>
          </a:bodyPr>
          <a:lstStyle/>
          <a:p>
            <a:pPr lvl="0" algn="ctr" fontAlgn="base">
              <a:spcBef>
                <a:spcPct val="0"/>
              </a:spcBef>
              <a:spcAft>
                <a:spcPct val="0"/>
              </a:spcAft>
            </a:pPr>
            <a:r>
              <a:rPr lang="es-ES" sz="2000" dirty="0">
                <a:solidFill>
                  <a:srgbClr val="000000"/>
                </a:solidFill>
                <a:latin typeface="Arial" panose="020B0604020202020204" pitchFamily="34" charset="0"/>
                <a:cs typeface="Arial" panose="020B0604020202020204" pitchFamily="34" charset="0"/>
              </a:rPr>
              <a:t> </a:t>
            </a:r>
            <a:r>
              <a:rPr lang="es-ES_tradnl" sz="2000" b="1" dirty="0">
                <a:solidFill>
                  <a:prstClr val="black"/>
                </a:solidFill>
                <a:latin typeface="Arial" charset="0"/>
                <a:cs typeface="Arial" charset="0"/>
              </a:rPr>
              <a:t>Las referencias</a:t>
            </a:r>
          </a:p>
          <a:p>
            <a:pPr marL="227013" indent="-227013" algn="just" fontAlgn="base">
              <a:lnSpc>
                <a:spcPct val="150000"/>
              </a:lnSpc>
              <a:spcBef>
                <a:spcPct val="0"/>
              </a:spcBef>
              <a:spcAft>
                <a:spcPct val="0"/>
              </a:spcAft>
              <a:buFontTx/>
              <a:buChar char="•"/>
            </a:pPr>
            <a:r>
              <a:rPr lang="es-ES" sz="2000" dirty="0" smtClean="0">
                <a:solidFill>
                  <a:srgbClr val="000000"/>
                </a:solidFill>
                <a:latin typeface="Arial" panose="020B0604020202020204" pitchFamily="34" charset="0"/>
                <a:cs typeface="Arial" panose="020B0604020202020204" pitchFamily="34" charset="0"/>
              </a:rPr>
              <a:t>Todo </a:t>
            </a:r>
            <a:r>
              <a:rPr lang="es-ES" sz="2000" dirty="0">
                <a:solidFill>
                  <a:srgbClr val="000000"/>
                </a:solidFill>
                <a:latin typeface="Arial" panose="020B0604020202020204" pitchFamily="34" charset="0"/>
                <a:cs typeface="Arial" panose="020B0604020202020204" pitchFamily="34" charset="0"/>
              </a:rPr>
              <a:t>investigador debe citar en su escrito la fuente de la cual extrae información </a:t>
            </a:r>
            <a:r>
              <a:rPr lang="es-ES" sz="2000" dirty="0" smtClean="0">
                <a:solidFill>
                  <a:srgbClr val="000000"/>
                </a:solidFill>
                <a:latin typeface="Arial" panose="020B0604020202020204" pitchFamily="34" charset="0"/>
                <a:cs typeface="Arial" panose="020B0604020202020204" pitchFamily="34" charset="0"/>
              </a:rPr>
              <a:t>original</a:t>
            </a:r>
            <a:endParaRPr lang="es-ES" sz="2000" dirty="0">
              <a:solidFill>
                <a:srgbClr val="000000"/>
              </a:solidFill>
              <a:latin typeface="Arial" panose="020B0604020202020204" pitchFamily="34" charset="0"/>
              <a:cs typeface="Arial" panose="020B0604020202020204" pitchFamily="34" charset="0"/>
            </a:endParaRPr>
          </a:p>
          <a:p>
            <a:pPr marL="227013" indent="-227013" algn="just" fontAlgn="base">
              <a:lnSpc>
                <a:spcPct val="150000"/>
              </a:lnSpc>
              <a:spcBef>
                <a:spcPct val="0"/>
              </a:spcBef>
              <a:spcAft>
                <a:spcPct val="0"/>
              </a:spcAft>
              <a:buFontTx/>
              <a:buChar char="•"/>
            </a:pPr>
            <a:r>
              <a:rPr lang="es-ES" sz="2000" dirty="0">
                <a:solidFill>
                  <a:prstClr val="black"/>
                </a:solidFill>
                <a:latin typeface="Arial" panose="020B0604020202020204" pitchFamily="34" charset="0"/>
                <a:cs typeface="Arial" panose="020B0604020202020204" pitchFamily="34" charset="0"/>
              </a:rPr>
              <a:t>La información puede ser obtenida en literatura </a:t>
            </a:r>
            <a:r>
              <a:rPr lang="es-ES" sz="2000" dirty="0" smtClean="0">
                <a:solidFill>
                  <a:prstClr val="black"/>
                </a:solidFill>
                <a:latin typeface="Arial" panose="020B0604020202020204" pitchFamily="34" charset="0"/>
                <a:cs typeface="Arial" panose="020B0604020202020204" pitchFamily="34" charset="0"/>
              </a:rPr>
              <a:t>publicada en:</a:t>
            </a:r>
            <a:endParaRPr lang="es-ES" sz="2000" dirty="0">
              <a:solidFill>
                <a:prstClr val="black"/>
              </a:solidFill>
              <a:latin typeface="Arial" panose="020B0604020202020204" pitchFamily="34" charset="0"/>
              <a:cs typeface="Arial" panose="020B0604020202020204" pitchFamily="34" charset="0"/>
            </a:endParaRPr>
          </a:p>
          <a:p>
            <a:pPr marL="684213" lvl="1" indent="-227013" algn="just" fontAlgn="base">
              <a:lnSpc>
                <a:spcPct val="150000"/>
              </a:lnSpc>
              <a:spcBef>
                <a:spcPct val="0"/>
              </a:spcBef>
              <a:spcAft>
                <a:spcPct val="0"/>
              </a:spcAft>
              <a:buFontTx/>
              <a:buChar char="•"/>
            </a:pPr>
            <a:r>
              <a:rPr lang="es-ES" sz="2000" dirty="0">
                <a:solidFill>
                  <a:prstClr val="black"/>
                </a:solidFill>
                <a:latin typeface="Arial" panose="020B0604020202020204" pitchFamily="34" charset="0"/>
                <a:cs typeface="Arial" panose="020B0604020202020204" pitchFamily="34" charset="0"/>
              </a:rPr>
              <a:t>Artículos científicos</a:t>
            </a:r>
          </a:p>
          <a:p>
            <a:pPr marL="684213" lvl="1" indent="-227013" algn="just" fontAlgn="base">
              <a:lnSpc>
                <a:spcPct val="150000"/>
              </a:lnSpc>
              <a:spcBef>
                <a:spcPct val="0"/>
              </a:spcBef>
              <a:spcAft>
                <a:spcPct val="0"/>
              </a:spcAft>
              <a:buFontTx/>
              <a:buChar char="•"/>
            </a:pPr>
            <a:r>
              <a:rPr lang="es-ES" sz="2000" dirty="0">
                <a:solidFill>
                  <a:prstClr val="black"/>
                </a:solidFill>
                <a:latin typeface="Arial" panose="020B0604020202020204" pitchFamily="34" charset="0"/>
                <a:cs typeface="Arial" panose="020B0604020202020204" pitchFamily="34" charset="0"/>
              </a:rPr>
              <a:t>Artículos de revisión</a:t>
            </a:r>
          </a:p>
          <a:p>
            <a:pPr marL="684213" lvl="1" indent="-227013" algn="just" fontAlgn="base">
              <a:lnSpc>
                <a:spcPct val="150000"/>
              </a:lnSpc>
              <a:spcBef>
                <a:spcPct val="0"/>
              </a:spcBef>
              <a:spcAft>
                <a:spcPct val="0"/>
              </a:spcAft>
              <a:buFontTx/>
              <a:buChar char="•"/>
            </a:pPr>
            <a:r>
              <a:rPr lang="es-ES" sz="2000" dirty="0" smtClean="0">
                <a:solidFill>
                  <a:prstClr val="black"/>
                </a:solidFill>
                <a:latin typeface="Arial" panose="020B0604020202020204" pitchFamily="34" charset="0"/>
                <a:cs typeface="Arial" panose="020B0604020202020204" pitchFamily="34" charset="0"/>
              </a:rPr>
              <a:t>Publicaciones </a:t>
            </a:r>
            <a:r>
              <a:rPr lang="es-ES" sz="2000" dirty="0">
                <a:solidFill>
                  <a:prstClr val="black"/>
                </a:solidFill>
                <a:latin typeface="Arial" panose="020B0604020202020204" pitchFamily="34" charset="0"/>
                <a:cs typeface="Arial" panose="020B0604020202020204" pitchFamily="34" charset="0"/>
              </a:rPr>
              <a:t>en serie</a:t>
            </a:r>
          </a:p>
          <a:p>
            <a:pPr marL="684213" lvl="1" indent="-227013" algn="just" fontAlgn="base">
              <a:lnSpc>
                <a:spcPct val="150000"/>
              </a:lnSpc>
              <a:spcBef>
                <a:spcPct val="0"/>
              </a:spcBef>
              <a:spcAft>
                <a:spcPct val="0"/>
              </a:spcAft>
              <a:buFontTx/>
              <a:buChar char="•"/>
            </a:pPr>
            <a:r>
              <a:rPr lang="es-ES" sz="2000" dirty="0">
                <a:solidFill>
                  <a:prstClr val="black"/>
                </a:solidFill>
                <a:latin typeface="Arial" panose="020B0604020202020204" pitchFamily="34" charset="0"/>
                <a:cs typeface="Arial" panose="020B0604020202020204" pitchFamily="34" charset="0"/>
              </a:rPr>
              <a:t>T</a:t>
            </a:r>
            <a:r>
              <a:rPr lang="es-ES" sz="2000" dirty="0" smtClean="0">
                <a:solidFill>
                  <a:prstClr val="black"/>
                </a:solidFill>
                <a:latin typeface="Arial" panose="020B0604020202020204" pitchFamily="34" charset="0"/>
                <a:cs typeface="Arial" panose="020B0604020202020204" pitchFamily="34" charset="0"/>
              </a:rPr>
              <a:t>esis </a:t>
            </a:r>
            <a:r>
              <a:rPr lang="es-ES" sz="2000" dirty="0">
                <a:solidFill>
                  <a:prstClr val="black"/>
                </a:solidFill>
                <a:latin typeface="Arial" panose="020B0604020202020204" pitchFamily="34" charset="0"/>
                <a:cs typeface="Arial" panose="020B0604020202020204" pitchFamily="34" charset="0"/>
              </a:rPr>
              <a:t>de grado, </a:t>
            </a:r>
            <a:r>
              <a:rPr lang="es-ES" sz="2000" dirty="0" err="1" smtClean="0">
                <a:solidFill>
                  <a:prstClr val="black"/>
                </a:solidFill>
                <a:latin typeface="Arial" panose="020B0604020202020204" pitchFamily="34" charset="0"/>
                <a:cs typeface="Arial" panose="020B0604020202020204" pitchFamily="34" charset="0"/>
              </a:rPr>
              <a:t>etc</a:t>
            </a:r>
            <a:endParaRPr lang="es-ES" sz="20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5819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78299" y="2377063"/>
            <a:ext cx="11577711" cy="3834384"/>
          </a:xfrm>
        </p:spPr>
        <p:txBody>
          <a:bodyPr>
            <a:normAutofit/>
          </a:bodyPr>
          <a:lstStyle/>
          <a:p>
            <a:r>
              <a:rPr lang="es-ES" sz="2800" dirty="0">
                <a:latin typeface="Arial" panose="020B0604020202020204" pitchFamily="34" charset="0"/>
                <a:cs typeface="Arial" panose="020B0604020202020204" pitchFamily="34" charset="0"/>
              </a:rPr>
              <a:t>Información sustentada con literatura pertinente y de calidad</a:t>
            </a:r>
          </a:p>
          <a:p>
            <a:pPr>
              <a:lnSpc>
                <a:spcPct val="90000"/>
              </a:lnSpc>
            </a:pPr>
            <a:r>
              <a:rPr lang="es-ES" sz="2800" dirty="0">
                <a:latin typeface="Arial" panose="020B0604020202020204" pitchFamily="34" charset="0"/>
                <a:cs typeface="Arial" panose="020B0604020202020204" pitchFamily="34" charset="0"/>
              </a:rPr>
              <a:t>Aspectos declarados de forma breve, simple, y directa. En otras palabras, esta todo preciso y conciso </a:t>
            </a:r>
          </a:p>
          <a:p>
            <a:pPr>
              <a:lnSpc>
                <a:spcPct val="90000"/>
              </a:lnSpc>
            </a:pPr>
            <a:r>
              <a:rPr lang="es-ES" sz="2800" dirty="0">
                <a:latin typeface="Arial" panose="020B0604020202020204" pitchFamily="34" charset="0"/>
                <a:cs typeface="Arial" panose="020B0604020202020204" pitchFamily="34" charset="0"/>
              </a:rPr>
              <a:t>Correcto uso de la gramática, ortografía, puntuación, y uso de las palabras, está claramente redactado</a:t>
            </a:r>
          </a:p>
          <a:p>
            <a:pPr>
              <a:lnSpc>
                <a:spcPct val="90000"/>
              </a:lnSpc>
            </a:pPr>
            <a:r>
              <a:rPr lang="es-ES" sz="2800" dirty="0">
                <a:latin typeface="Arial" panose="020B0604020202020204" pitchFamily="34" charset="0"/>
                <a:cs typeface="Arial" panose="020B0604020202020204" pitchFamily="34" charset="0"/>
              </a:rPr>
              <a:t>El manuscrito cumple con las instrucciones</a:t>
            </a:r>
          </a:p>
          <a:p>
            <a:r>
              <a:rPr lang="es-ES" sz="2800" dirty="0">
                <a:latin typeface="Arial" panose="020B0604020202020204" pitchFamily="34" charset="0"/>
                <a:cs typeface="Arial" panose="020B0604020202020204" pitchFamily="34" charset="0"/>
              </a:rPr>
              <a:t>El contenido es coherente a lo largo del articulo</a:t>
            </a:r>
          </a:p>
          <a:p>
            <a:r>
              <a:rPr lang="es-ES" sz="2800" dirty="0">
                <a:latin typeface="Arial" panose="020B0604020202020204" pitchFamily="34" charset="0"/>
                <a:cs typeface="Arial" panose="020B0604020202020204" pitchFamily="34" charset="0"/>
              </a:rPr>
              <a:t>Está organizado lógicamente</a:t>
            </a:r>
          </a:p>
          <a:p>
            <a:pPr>
              <a:lnSpc>
                <a:spcPct val="90000"/>
              </a:lnSpc>
            </a:pPr>
            <a:endParaRPr lang="es-ES" dirty="0" smtClean="0">
              <a:latin typeface="Arial" panose="020B0604020202020204" pitchFamily="34" charset="0"/>
              <a:cs typeface="Arial" panose="020B0604020202020204" pitchFamily="34" charset="0"/>
            </a:endParaRPr>
          </a:p>
          <a:p>
            <a:pPr marL="0" indent="0">
              <a:buNone/>
            </a:pPr>
            <a:endParaRPr lang="es-ES" dirty="0" smtClean="0">
              <a:latin typeface="Arial" panose="020B0604020202020204" pitchFamily="34" charset="0"/>
              <a:cs typeface="Arial" panose="020B0604020202020204" pitchFamily="34" charset="0"/>
            </a:endParaRPr>
          </a:p>
          <a:p>
            <a:endParaRPr lang="es-CR" dirty="0">
              <a:latin typeface="Arial" panose="020B0604020202020204" pitchFamily="34" charset="0"/>
              <a:cs typeface="Arial" panose="020B0604020202020204" pitchFamily="34" charset="0"/>
            </a:endParaRPr>
          </a:p>
        </p:txBody>
      </p:sp>
      <p:sp>
        <p:nvSpPr>
          <p:cNvPr id="6" name="Rectángulo 5"/>
          <p:cNvSpPr/>
          <p:nvPr/>
        </p:nvSpPr>
        <p:spPr>
          <a:xfrm>
            <a:off x="2283081" y="676147"/>
            <a:ext cx="9439527" cy="830997"/>
          </a:xfrm>
          <a:prstGeom prst="rect">
            <a:avLst/>
          </a:prstGeom>
        </p:spPr>
        <p:txBody>
          <a:bodyPr wrap="square">
            <a:spAutoFit/>
          </a:bodyPr>
          <a:lstStyle/>
          <a:p>
            <a:pPr lvl="0" algn="just"/>
            <a:r>
              <a:rPr lang="es-CR" sz="2400" dirty="0">
                <a:solidFill>
                  <a:prstClr val="black"/>
                </a:solidFill>
                <a:latin typeface="Arial" panose="020B0604020202020204" pitchFamily="34" charset="0"/>
                <a:cs typeface="Arial" panose="020B0604020202020204" pitchFamily="34" charset="0"/>
              </a:rPr>
              <a:t>Para que sea un buen </a:t>
            </a:r>
            <a:r>
              <a:rPr lang="es-CR" sz="2400" dirty="0" smtClean="0">
                <a:solidFill>
                  <a:prstClr val="black"/>
                </a:solidFill>
                <a:latin typeface="Arial" panose="020B0604020202020204" pitchFamily="34" charset="0"/>
                <a:cs typeface="Arial" panose="020B0604020202020204" pitchFamily="34" charset="0"/>
              </a:rPr>
              <a:t>artículo debe haber una c</a:t>
            </a:r>
            <a:r>
              <a:rPr lang="es-CR" sz="2400" dirty="0" smtClean="0">
                <a:solidFill>
                  <a:srgbClr val="E7E6E6">
                    <a:lumMod val="25000"/>
                  </a:srgbClr>
                </a:solidFill>
                <a:latin typeface="Arial" panose="020B0604020202020204" pitchFamily="34" charset="0"/>
                <a:cs typeface="Arial" panose="020B0604020202020204" pitchFamily="34" charset="0"/>
              </a:rPr>
              <a:t>omunicación </a:t>
            </a:r>
            <a:r>
              <a:rPr lang="es-CR" sz="2400" dirty="0">
                <a:solidFill>
                  <a:srgbClr val="E7E6E6">
                    <a:lumMod val="25000"/>
                  </a:srgbClr>
                </a:solidFill>
                <a:latin typeface="Arial" panose="020B0604020202020204" pitchFamily="34" charset="0"/>
                <a:cs typeface="Arial" panose="020B0604020202020204" pitchFamily="34" charset="0"/>
              </a:rPr>
              <a:t>clara  y organizada de los resultados</a:t>
            </a:r>
            <a:endParaRPr lang="es-CR" sz="2400" dirty="0">
              <a:solidFill>
                <a:prstClr val="black"/>
              </a:solidFill>
              <a:latin typeface="Arial" panose="020B0604020202020204" pitchFamily="34" charset="0"/>
              <a:cs typeface="Arial" panose="020B0604020202020204" pitchFamily="34" charset="0"/>
            </a:endParaRPr>
          </a:p>
        </p:txBody>
      </p:sp>
      <p:pic>
        <p:nvPicPr>
          <p:cNvPr id="4" name="Imagen 3"/>
          <p:cNvPicPr>
            <a:picLocks noChangeAspect="1"/>
          </p:cNvPicPr>
          <p:nvPr/>
        </p:nvPicPr>
        <p:blipFill rotWithShape="1">
          <a:blip r:embed="rId2"/>
          <a:srcRect b="17072"/>
          <a:stretch/>
        </p:blipFill>
        <p:spPr>
          <a:xfrm>
            <a:off x="8714232" y="4590288"/>
            <a:ext cx="3008376" cy="1929384"/>
          </a:xfrm>
          <a:prstGeom prst="rect">
            <a:avLst/>
          </a:prstGeom>
        </p:spPr>
      </p:pic>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53085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txBox="1">
            <a:spLocks/>
          </p:cNvSpPr>
          <p:nvPr/>
        </p:nvSpPr>
        <p:spPr bwMode="auto">
          <a:xfrm>
            <a:off x="604911" y="1093754"/>
            <a:ext cx="3915718" cy="795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E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¿Qué es un </a:t>
            </a:r>
            <a:r>
              <a:rPr kumimoji="0" lang="es-ES" sz="20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Times New Roman" panose="02020603050405020304" pitchFamily="18" charset="0"/>
              </a:rPr>
              <a:t>Ensayo</a:t>
            </a:r>
            <a:r>
              <a:rPr kumimoji="0" lang="es-E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a:t>
            </a:r>
            <a:endParaRPr kumimoji="0" lang="es-ES" b="0" i="0" u="none" strike="noStrike" kern="1200" cap="none" spc="0" normalizeH="0" baseline="0" noProof="0" dirty="0">
              <a:ln>
                <a:noFill/>
              </a:ln>
              <a:solidFill>
                <a:sysClr val="windowText" lastClr="000000"/>
              </a:solidFill>
              <a:effectLst/>
              <a:uLnTx/>
              <a:uFillTx/>
              <a:latin typeface="Calibri"/>
              <a:ea typeface="+mj-ea"/>
              <a:cs typeface="+mj-cs"/>
            </a:endParaRPr>
          </a:p>
        </p:txBody>
      </p:sp>
      <p:pic>
        <p:nvPicPr>
          <p:cNvPr id="3" name="Imagen 2"/>
          <p:cNvPicPr>
            <a:picLocks noChangeAspect="1"/>
          </p:cNvPicPr>
          <p:nvPr/>
        </p:nvPicPr>
        <p:blipFill>
          <a:blip r:embed="rId2"/>
          <a:stretch>
            <a:fillRect/>
          </a:stretch>
        </p:blipFill>
        <p:spPr>
          <a:xfrm>
            <a:off x="4984243" y="565795"/>
            <a:ext cx="1379082" cy="1796371"/>
          </a:xfrm>
          <a:prstGeom prst="rect">
            <a:avLst/>
          </a:prstGeom>
        </p:spPr>
      </p:pic>
      <p:sp>
        <p:nvSpPr>
          <p:cNvPr id="4" name="Rectángulo 3"/>
          <p:cNvSpPr/>
          <p:nvPr/>
        </p:nvSpPr>
        <p:spPr>
          <a:xfrm>
            <a:off x="211016" y="2835368"/>
            <a:ext cx="6364446" cy="2400657"/>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Según el Diccionario de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Real Academia </a:t>
            </a: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Española es un escrito en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el </a:t>
            </a: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cual un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autor </a:t>
            </a: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desarrolla sus ideas.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En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la </a:t>
            </a: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literatura es una composición escrita en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prosa, </a:t>
            </a: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generalmente breve y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en el </a:t>
            </a: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mn-ea"/>
                <a:cs typeface="Arial" panose="020B0604020202020204" pitchFamily="34" charset="0"/>
              </a:rPr>
              <a:t>cual se expone la interpretación personal sobre un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tema.</a:t>
            </a:r>
          </a:p>
        </p:txBody>
      </p:sp>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6" name="Rectangle 2"/>
          <p:cNvSpPr txBox="1">
            <a:spLocks noRot="1" noChangeArrowheads="1"/>
          </p:cNvSpPr>
          <p:nvPr/>
        </p:nvSpPr>
        <p:spPr>
          <a:xfrm>
            <a:off x="2562770" y="5892541"/>
            <a:ext cx="4321798" cy="75403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s-MX" altLang="es-ES" sz="2000" dirty="0" smtClean="0">
                <a:latin typeface="Arial" panose="020B0604020202020204" pitchFamily="34" charset="0"/>
                <a:cs typeface="Arial" panose="020B0604020202020204" pitchFamily="34" charset="0"/>
              </a:rPr>
              <a:t>Escribir es un </a:t>
            </a:r>
            <a:r>
              <a:rPr lang="es-MX" altLang="es-ES" sz="2000" i="1" u="sng" dirty="0" smtClean="0">
                <a:latin typeface="Arial" panose="020B0604020202020204" pitchFamily="34" charset="0"/>
                <a:cs typeface="Arial" panose="020B0604020202020204" pitchFamily="34" charset="0"/>
              </a:rPr>
              <a:t>proceso</a:t>
            </a:r>
            <a:r>
              <a:rPr lang="es-MX" altLang="es-ES" sz="2000" dirty="0" smtClean="0">
                <a:latin typeface="Arial" panose="020B0604020202020204" pitchFamily="34" charset="0"/>
                <a:cs typeface="Arial" panose="020B0604020202020204" pitchFamily="34" charset="0"/>
              </a:rPr>
              <a:t> creativo </a:t>
            </a:r>
            <a:endParaRPr lang="es-MX" altLang="es-ES" sz="2000" dirty="0" smtClean="0">
              <a:latin typeface="Arial" panose="020B0604020202020204" pitchFamily="34" charset="0"/>
              <a:cs typeface="Arial" panose="020B0604020202020204" pitchFamily="34" charset="0"/>
            </a:endParaRPr>
          </a:p>
        </p:txBody>
      </p:sp>
      <p:sp>
        <p:nvSpPr>
          <p:cNvPr id="7" name="Rectángulo 6"/>
          <p:cNvSpPr/>
          <p:nvPr/>
        </p:nvSpPr>
        <p:spPr>
          <a:xfrm>
            <a:off x="7142173" y="2753175"/>
            <a:ext cx="4632011" cy="3416320"/>
          </a:xfrm>
          <a:prstGeom prst="rect">
            <a:avLst/>
          </a:prstGeom>
        </p:spPr>
        <p:txBody>
          <a:bodyPr wrap="square">
            <a:spAutoFit/>
          </a:bodyPr>
          <a:lstStyle/>
          <a:p>
            <a:pPr lvl="0" algn="just">
              <a:lnSpc>
                <a:spcPct val="150000"/>
              </a:lnSpc>
              <a:defRPr/>
            </a:pP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La palabra ensayo proviene del verbo ensayar que significa probar. Comparte con el arte la originalidad, la intensidad y la belleza expresiva</a:t>
            </a: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a:t>
            </a:r>
            <a: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endParaRPr lang="es-E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algn="just">
              <a:lnSpc>
                <a:spcPct val="150000"/>
              </a:lnSpc>
              <a:defRPr/>
            </a:pPr>
            <a:r>
              <a:rPr lang="es-E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a:t>
            </a:r>
            <a: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Ochoa H., N. Zamudio H., B.E. Barragán P., K. A. Acuña L. y T. Torres A. (2007</a:t>
            </a:r>
            <a:r>
              <a:rPr lang="es-ES" sz="16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a:t>
            </a:r>
            <a: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a:r>
            <a:b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br>
            <a:r>
              <a:rPr lang="es-ES" sz="1600" dirty="0">
                <a:solidFill>
                  <a:prstClr val="black"/>
                </a:solidFill>
                <a:latin typeface="Arial" panose="020B0604020202020204" pitchFamily="34" charset="0"/>
                <a:ea typeface="Times New Roman" panose="02020603050405020304" pitchFamily="18" charset="0"/>
                <a:cs typeface="Arial" panose="020B0604020202020204" pitchFamily="34" charset="0"/>
              </a:rPr>
              <a:t> El ensayo: Herramienta pedagógica de trabajo del estudiante. Morelia, México.</a:t>
            </a:r>
            <a:endPar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8" name="Imagen 7"/>
          <p:cNvPicPr>
            <a:picLocks noChangeAspect="1"/>
          </p:cNvPicPr>
          <p:nvPr/>
        </p:nvPicPr>
        <p:blipFill>
          <a:blip r:embed="rId4"/>
          <a:stretch>
            <a:fillRect/>
          </a:stretch>
        </p:blipFill>
        <p:spPr>
          <a:xfrm>
            <a:off x="8802098" y="304253"/>
            <a:ext cx="2347163" cy="1579001"/>
          </a:xfrm>
          <a:prstGeom prst="rect">
            <a:avLst/>
          </a:prstGeom>
        </p:spPr>
      </p:pic>
    </p:spTree>
    <p:extLst>
      <p:ext uri="{BB962C8B-B14F-4D97-AF65-F5344CB8AC3E}">
        <p14:creationId xmlns:p14="http://schemas.microsoft.com/office/powerpoint/2010/main" val="13240621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89760" y="512478"/>
            <a:ext cx="4437888" cy="630618"/>
          </a:xfrm>
        </p:spPr>
        <p:txBody>
          <a:bodyPr/>
          <a:lstStyle/>
          <a:p>
            <a:pPr marL="342900" lvl="0" indent="-342900">
              <a:lnSpc>
                <a:spcPct val="115000"/>
              </a:lnSpc>
              <a:spcBef>
                <a:spcPct val="20000"/>
              </a:spcBef>
              <a:spcAft>
                <a:spcPts val="1000"/>
              </a:spcAft>
            </a:pPr>
            <a:r>
              <a:rPr lang="es-ES" sz="2800" b="1" dirty="0">
                <a:solidFill>
                  <a:prstClr val="black"/>
                </a:solidFill>
                <a:latin typeface="Arial" panose="020B0604020202020204" pitchFamily="34" charset="0"/>
                <a:ea typeface="Times New Roman" panose="02020603050405020304" pitchFamily="18" charset="0"/>
                <a:cs typeface="Arial" panose="020B0604020202020204" pitchFamily="34" charset="0"/>
              </a:rPr>
              <a:t>Tipos de </a:t>
            </a:r>
            <a:r>
              <a:rPr lang="es-ES" sz="28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ensayo</a:t>
            </a:r>
            <a:endParaRPr lang="es-ES" dirty="0"/>
          </a:p>
        </p:txBody>
      </p:sp>
      <p:sp>
        <p:nvSpPr>
          <p:cNvPr id="3" name="Marcador de contenido 2"/>
          <p:cNvSpPr>
            <a:spLocks noGrp="1"/>
          </p:cNvSpPr>
          <p:nvPr>
            <p:ph idx="1"/>
          </p:nvPr>
        </p:nvSpPr>
        <p:spPr/>
        <p:txBody>
          <a:bodyPr/>
          <a:lstStyle/>
          <a:p>
            <a:pPr marL="0" indent="0" algn="just">
              <a:lnSpc>
                <a:spcPct val="115000"/>
              </a:lnSpc>
              <a:spcAft>
                <a:spcPts val="1000"/>
              </a:spcAft>
              <a:buNone/>
            </a:pPr>
            <a:r>
              <a:rPr lang="es-ES" sz="2000" b="1" dirty="0" smtClean="0">
                <a:latin typeface="Arial" panose="020B0604020202020204" pitchFamily="34" charset="0"/>
                <a:ea typeface="Times New Roman" panose="02020603050405020304" pitchFamily="18" charset="0"/>
                <a:cs typeface="Arial" panose="020B0604020202020204" pitchFamily="34" charset="0"/>
              </a:rPr>
              <a:t>Ensayo </a:t>
            </a:r>
            <a:r>
              <a:rPr lang="es-ES" sz="2000" b="1" dirty="0">
                <a:latin typeface="Arial" panose="020B0604020202020204" pitchFamily="34" charset="0"/>
                <a:ea typeface="Times New Roman" panose="02020603050405020304" pitchFamily="18" charset="0"/>
                <a:cs typeface="Arial" panose="020B0604020202020204" pitchFamily="34" charset="0"/>
              </a:rPr>
              <a:t>Literario</a:t>
            </a:r>
            <a:endParaRPr lang="es-ES" sz="16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1000"/>
              </a:spcAft>
              <a:buNone/>
            </a:pPr>
            <a:r>
              <a:rPr lang="es-ES" sz="1800" dirty="0">
                <a:latin typeface="Arial" panose="020B0604020202020204" pitchFamily="34" charset="0"/>
                <a:ea typeface="Times New Roman" panose="02020603050405020304" pitchFamily="18" charset="0"/>
                <a:cs typeface="Arial" panose="020B0604020202020204" pitchFamily="34" charset="0"/>
              </a:rPr>
              <a:t>Se define como aquel donde el autor plasma de manera libre y subjetiva su impresión y reflexiones acerca de la vida misma. Trasciende la estética y las normas. Este puede abarcar conceptos de diversas disciplinas. Crean una visión dinámica y libre; lo que el autor plasma en su trabajo. </a:t>
            </a:r>
            <a:endParaRPr lang="es-ES" sz="16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1000"/>
              </a:spcAft>
              <a:buNone/>
            </a:pPr>
            <a:r>
              <a:rPr lang="es-ES" sz="2000" b="1" dirty="0">
                <a:latin typeface="Arial" panose="020B0604020202020204" pitchFamily="34" charset="0"/>
                <a:ea typeface="Times New Roman" panose="02020603050405020304" pitchFamily="18" charset="0"/>
                <a:cs typeface="Arial" panose="020B0604020202020204" pitchFamily="34" charset="0"/>
              </a:rPr>
              <a:t>Ensayo Científico</a:t>
            </a:r>
            <a:endParaRPr lang="es-ES" sz="16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1000"/>
              </a:spcAft>
              <a:buNone/>
            </a:pPr>
            <a:r>
              <a:rPr lang="es-ES" sz="1800" dirty="0">
                <a:latin typeface="Arial" panose="020B0604020202020204" pitchFamily="34" charset="0"/>
                <a:ea typeface="Times New Roman" panose="02020603050405020304" pitchFamily="18" charset="0"/>
                <a:cs typeface="Arial" panose="020B0604020202020204" pitchFamily="34" charset="0"/>
              </a:rPr>
              <a:t>Conocido también como el género "literario-científico" Involucra la lógica de la naturaleza con la capacidad imaginativa del autor. El ensayo explora a fondo la realidad, al acercarse a la verdad de las cosas. Comparte con el arte la originalidad, la intensidad y la belleza expresiva. </a:t>
            </a:r>
            <a:endParaRPr lang="es-ES" sz="1600" dirty="0">
              <a:latin typeface="Arial" panose="020B0604020202020204" pitchFamily="34" charset="0"/>
              <a:ea typeface="Calibri" panose="020F0502020204030204" pitchFamily="34" charset="0"/>
              <a:cs typeface="Arial" panose="020B0604020202020204" pitchFamily="34" charset="0"/>
            </a:endParaRPr>
          </a:p>
          <a:p>
            <a:pPr algn="just"/>
            <a:endParaRPr lang="es-ES" sz="18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6881300" y="685991"/>
            <a:ext cx="2762250" cy="1133475"/>
          </a:xfrm>
          <a:prstGeom prst="rect">
            <a:avLst/>
          </a:prstGeom>
        </p:spPr>
      </p:pic>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1001047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9489" y="2069124"/>
            <a:ext cx="11633981" cy="4401205"/>
          </a:xfrm>
          <a:prstGeom prst="rect">
            <a:avLst/>
          </a:prstGeom>
          <a:noFill/>
          <a:ln w="9525">
            <a:noFill/>
            <a:miter lim="800000"/>
            <a:headEnd/>
            <a:tailEnd/>
          </a:ln>
        </p:spPr>
        <p:txBody>
          <a:bodyPr wrap="square">
            <a:spAutoFit/>
          </a:bodyPr>
          <a:lstStyle/>
          <a:p>
            <a:pPr algn="just" eaLnBrk="0" fontAlgn="base" hangingPunct="0">
              <a:spcBef>
                <a:spcPct val="0"/>
              </a:spcBef>
              <a:spcAft>
                <a:spcPct val="0"/>
              </a:spcAft>
            </a:pPr>
            <a:r>
              <a:rPr lang="es-ES_tradnl" sz="2800" dirty="0">
                <a:solidFill>
                  <a:prstClr val="black"/>
                </a:solidFill>
                <a:latin typeface="Arial" charset="0"/>
                <a:ea typeface="ＭＳ Ｐゴシック" pitchFamily="34" charset="-128"/>
                <a:cs typeface="Arial" charset="0"/>
              </a:rPr>
              <a:t>Para ser aceptable, un art</a:t>
            </a:r>
            <a:r>
              <a:rPr lang="es-ES_tradnl" altLang="ja-JP" sz="2800" dirty="0">
                <a:solidFill>
                  <a:prstClr val="black"/>
                </a:solidFill>
                <a:latin typeface="Arial" charset="0"/>
                <a:ea typeface="ＭＳ Ｐゴシック" pitchFamily="34" charset="-128"/>
                <a:cs typeface="Arial" charset="0"/>
              </a:rPr>
              <a:t>í</a:t>
            </a:r>
            <a:r>
              <a:rPr lang="es-ES_tradnl" sz="2800" dirty="0">
                <a:solidFill>
                  <a:prstClr val="black"/>
                </a:solidFill>
                <a:latin typeface="Arial" charset="0"/>
                <a:ea typeface="ＭＳ Ｐゴシック" pitchFamily="34" charset="-128"/>
                <a:cs typeface="Arial" charset="0"/>
              </a:rPr>
              <a:t>culo cient</a:t>
            </a:r>
            <a:r>
              <a:rPr lang="es-ES_tradnl" altLang="ja-JP" sz="2800" dirty="0">
                <a:solidFill>
                  <a:prstClr val="black"/>
                </a:solidFill>
                <a:latin typeface="Arial" charset="0"/>
                <a:ea typeface="ＭＳ Ｐゴシック" pitchFamily="34" charset="-128"/>
                <a:cs typeface="Arial" charset="0"/>
              </a:rPr>
              <a:t>í</a:t>
            </a:r>
            <a:r>
              <a:rPr lang="es-ES_tradnl" sz="2800" dirty="0">
                <a:solidFill>
                  <a:prstClr val="black"/>
                </a:solidFill>
                <a:latin typeface="Arial" charset="0"/>
                <a:ea typeface="ＭＳ Ｐゴシック" pitchFamily="34" charset="-128"/>
                <a:cs typeface="Arial" charset="0"/>
              </a:rPr>
              <a:t>fico primario debe ser una presentaci</a:t>
            </a:r>
            <a:r>
              <a:rPr lang="es-ES_tradnl" altLang="ja-JP" sz="2800" dirty="0">
                <a:solidFill>
                  <a:prstClr val="black"/>
                </a:solidFill>
                <a:latin typeface="Arial" charset="0"/>
                <a:ea typeface="ＭＳ Ｐゴシック" pitchFamily="34" charset="-128"/>
                <a:cs typeface="Arial" charset="0"/>
              </a:rPr>
              <a:t>ó</a:t>
            </a:r>
            <a:r>
              <a:rPr lang="es-ES_tradnl" sz="2800" dirty="0">
                <a:solidFill>
                  <a:prstClr val="black"/>
                </a:solidFill>
                <a:latin typeface="Arial" charset="0"/>
                <a:ea typeface="ＭＳ Ｐゴシック" pitchFamily="34" charset="-128"/>
                <a:cs typeface="Arial" charset="0"/>
              </a:rPr>
              <a:t>n </a:t>
            </a:r>
            <a:r>
              <a:rPr lang="es-ES_tradnl" sz="2800" b="1" dirty="0">
                <a:solidFill>
                  <a:prstClr val="black"/>
                </a:solidFill>
                <a:latin typeface="Arial" charset="0"/>
                <a:ea typeface="ＭＳ Ｐゴシック" pitchFamily="34" charset="-128"/>
                <a:cs typeface="Arial" charset="0"/>
              </a:rPr>
              <a:t>original</a:t>
            </a:r>
            <a:r>
              <a:rPr lang="es-ES_tradnl" sz="2800" dirty="0">
                <a:solidFill>
                  <a:prstClr val="black"/>
                </a:solidFill>
                <a:latin typeface="Arial" charset="0"/>
                <a:ea typeface="ＭＳ Ｐゴシック" pitchFamily="34" charset="-128"/>
                <a:cs typeface="Arial" charset="0"/>
              </a:rPr>
              <a:t> que contiene suficiente informaci</a:t>
            </a:r>
            <a:r>
              <a:rPr lang="es-ES_tradnl" altLang="ja-JP" sz="2800" dirty="0">
                <a:solidFill>
                  <a:prstClr val="black"/>
                </a:solidFill>
                <a:latin typeface="Arial" charset="0"/>
                <a:ea typeface="ＭＳ Ｐゴシック" pitchFamily="34" charset="-128"/>
                <a:cs typeface="Arial" charset="0"/>
              </a:rPr>
              <a:t>ó</a:t>
            </a:r>
            <a:r>
              <a:rPr lang="es-ES_tradnl" sz="2800" dirty="0">
                <a:solidFill>
                  <a:prstClr val="black"/>
                </a:solidFill>
                <a:latin typeface="Arial" charset="0"/>
                <a:ea typeface="ＭＳ Ｐゴシック" pitchFamily="34" charset="-128"/>
                <a:cs typeface="Arial" charset="0"/>
              </a:rPr>
              <a:t>n para permitirle a otros en la comunidad </a:t>
            </a:r>
            <a:r>
              <a:rPr lang="es-ES_tradnl" sz="2800" dirty="0" smtClean="0">
                <a:solidFill>
                  <a:prstClr val="black"/>
                </a:solidFill>
                <a:latin typeface="Arial" charset="0"/>
                <a:ea typeface="ＭＳ Ｐゴシック" pitchFamily="34" charset="-128"/>
                <a:cs typeface="Arial" charset="0"/>
              </a:rPr>
              <a:t>cient</a:t>
            </a:r>
            <a:r>
              <a:rPr lang="es-ES_tradnl" altLang="ja-JP" sz="2800" dirty="0" smtClean="0">
                <a:solidFill>
                  <a:prstClr val="black"/>
                </a:solidFill>
                <a:latin typeface="Arial" charset="0"/>
                <a:ea typeface="ＭＳ Ｐゴシック" pitchFamily="34" charset="-128"/>
                <a:cs typeface="Arial" charset="0"/>
              </a:rPr>
              <a:t>í</a:t>
            </a:r>
            <a:r>
              <a:rPr lang="es-ES_tradnl" sz="2800" dirty="0" smtClean="0">
                <a:solidFill>
                  <a:prstClr val="black"/>
                </a:solidFill>
                <a:latin typeface="Arial" charset="0"/>
                <a:ea typeface="ＭＳ Ｐゴシック" pitchFamily="34" charset="-128"/>
                <a:cs typeface="Arial" charset="0"/>
              </a:rPr>
              <a:t>fica: </a:t>
            </a:r>
            <a:endParaRPr lang="es-ES_tradnl" sz="2800" dirty="0">
              <a:solidFill>
                <a:prstClr val="black"/>
              </a:solidFill>
              <a:latin typeface="Arial" charset="0"/>
              <a:ea typeface="ＭＳ Ｐゴシック" pitchFamily="34" charset="-128"/>
              <a:cs typeface="Arial" charset="0"/>
            </a:endParaRPr>
          </a:p>
          <a:p>
            <a:pPr algn="just" eaLnBrk="0" fontAlgn="base" hangingPunct="0">
              <a:spcBef>
                <a:spcPct val="0"/>
              </a:spcBef>
              <a:spcAft>
                <a:spcPct val="0"/>
              </a:spcAft>
            </a:pPr>
            <a:endParaRPr lang="es-ES_tradnl" sz="2800" dirty="0">
              <a:solidFill>
                <a:prstClr val="black"/>
              </a:solidFill>
              <a:latin typeface="Arial" charset="0"/>
              <a:ea typeface="ＭＳ Ｐゴシック" pitchFamily="34" charset="-128"/>
              <a:cs typeface="Arial" charset="0"/>
            </a:endParaRPr>
          </a:p>
          <a:p>
            <a:pPr algn="just" eaLnBrk="0" fontAlgn="base" hangingPunct="0">
              <a:spcBef>
                <a:spcPct val="0"/>
              </a:spcBef>
              <a:spcAft>
                <a:spcPct val="0"/>
              </a:spcAft>
            </a:pPr>
            <a:r>
              <a:rPr lang="es-ES_tradnl" sz="2800" dirty="0">
                <a:solidFill>
                  <a:prstClr val="black"/>
                </a:solidFill>
                <a:latin typeface="Arial" charset="0"/>
                <a:ea typeface="ＭＳ Ｐゴシック" pitchFamily="34" charset="-128"/>
                <a:cs typeface="Arial" charset="0"/>
              </a:rPr>
              <a:t>• examinar las observaciones </a:t>
            </a:r>
            <a:r>
              <a:rPr lang="es-ES_tradnl" sz="2800" dirty="0" smtClean="0">
                <a:solidFill>
                  <a:prstClr val="black"/>
                </a:solidFill>
                <a:latin typeface="Arial" charset="0"/>
                <a:ea typeface="ＭＳ Ｐゴシック" pitchFamily="34" charset="-128"/>
                <a:cs typeface="Arial" charset="0"/>
              </a:rPr>
              <a:t>presentadas</a:t>
            </a:r>
            <a:endParaRPr lang="es-ES_tradnl" sz="2800" dirty="0">
              <a:solidFill>
                <a:prstClr val="black"/>
              </a:solidFill>
              <a:latin typeface="Arial" charset="0"/>
              <a:ea typeface="ＭＳ Ｐゴシック" pitchFamily="34" charset="-128"/>
              <a:cs typeface="Arial" charset="0"/>
            </a:endParaRPr>
          </a:p>
          <a:p>
            <a:pPr algn="just" eaLnBrk="0" fontAlgn="base" hangingPunct="0">
              <a:spcBef>
                <a:spcPct val="0"/>
              </a:spcBef>
              <a:spcAft>
                <a:spcPct val="0"/>
              </a:spcAft>
            </a:pPr>
            <a:endParaRPr lang="es-ES_tradnl" sz="2800" dirty="0">
              <a:solidFill>
                <a:prstClr val="black"/>
              </a:solidFill>
              <a:latin typeface="Arial" charset="0"/>
              <a:ea typeface="ＭＳ Ｐゴシック" pitchFamily="34" charset="-128"/>
              <a:cs typeface="Arial" charset="0"/>
            </a:endParaRPr>
          </a:p>
          <a:p>
            <a:pPr algn="just" eaLnBrk="0" fontAlgn="base" hangingPunct="0">
              <a:spcBef>
                <a:spcPct val="0"/>
              </a:spcBef>
              <a:spcAft>
                <a:spcPct val="0"/>
              </a:spcAft>
            </a:pPr>
            <a:r>
              <a:rPr lang="es-ES_tradnl" sz="2800" dirty="0">
                <a:solidFill>
                  <a:prstClr val="black"/>
                </a:solidFill>
                <a:latin typeface="Arial" charset="0"/>
                <a:ea typeface="ＭＳ Ｐゴシック" pitchFamily="34" charset="-128"/>
                <a:cs typeface="Arial" charset="0"/>
              </a:rPr>
              <a:t>• repetir los </a:t>
            </a:r>
            <a:r>
              <a:rPr lang="es-ES_tradnl" sz="2800" dirty="0" smtClean="0">
                <a:solidFill>
                  <a:prstClr val="black"/>
                </a:solidFill>
                <a:latin typeface="Arial" charset="0"/>
                <a:ea typeface="ＭＳ Ｐゴシック" pitchFamily="34" charset="-128"/>
                <a:cs typeface="Arial" charset="0"/>
              </a:rPr>
              <a:t>experimentos</a:t>
            </a:r>
            <a:endParaRPr lang="es-ES_tradnl" sz="2800" dirty="0">
              <a:solidFill>
                <a:prstClr val="black"/>
              </a:solidFill>
              <a:latin typeface="Arial" charset="0"/>
              <a:ea typeface="ＭＳ Ｐゴシック" pitchFamily="34" charset="-128"/>
              <a:cs typeface="Arial" charset="0"/>
            </a:endParaRPr>
          </a:p>
          <a:p>
            <a:pPr algn="just" eaLnBrk="0" fontAlgn="base" hangingPunct="0">
              <a:spcBef>
                <a:spcPct val="0"/>
              </a:spcBef>
              <a:spcAft>
                <a:spcPct val="0"/>
              </a:spcAft>
            </a:pPr>
            <a:endParaRPr lang="es-ES_tradnl" sz="2800" dirty="0">
              <a:solidFill>
                <a:prstClr val="black"/>
              </a:solidFill>
              <a:latin typeface="Arial" charset="0"/>
              <a:ea typeface="ＭＳ Ｐゴシック" pitchFamily="34" charset="-128"/>
              <a:cs typeface="Arial" charset="0"/>
            </a:endParaRPr>
          </a:p>
          <a:p>
            <a:pPr algn="just" eaLnBrk="0" fontAlgn="base" hangingPunct="0">
              <a:spcBef>
                <a:spcPct val="0"/>
              </a:spcBef>
              <a:spcAft>
                <a:spcPct val="0"/>
              </a:spcAft>
            </a:pPr>
            <a:r>
              <a:rPr lang="es-ES_tradnl" sz="2800" dirty="0">
                <a:solidFill>
                  <a:prstClr val="black"/>
                </a:solidFill>
                <a:latin typeface="Arial" charset="0"/>
                <a:ea typeface="ＭＳ Ｐゴシック" pitchFamily="34" charset="-128"/>
                <a:cs typeface="Arial" charset="0"/>
              </a:rPr>
              <a:t>• evaluar la contribuci</a:t>
            </a:r>
            <a:r>
              <a:rPr lang="es-ES_tradnl" altLang="ja-JP" sz="2800" dirty="0">
                <a:solidFill>
                  <a:prstClr val="black"/>
                </a:solidFill>
                <a:latin typeface="Arial" charset="0"/>
                <a:ea typeface="ＭＳ Ｐゴシック" pitchFamily="34" charset="-128"/>
                <a:cs typeface="Arial" charset="0"/>
              </a:rPr>
              <a:t>ó</a:t>
            </a:r>
            <a:r>
              <a:rPr lang="es-ES_tradnl" sz="2800" dirty="0">
                <a:solidFill>
                  <a:prstClr val="black"/>
                </a:solidFill>
                <a:latin typeface="Arial" charset="0"/>
                <a:ea typeface="ＭＳ Ｐゴシック" pitchFamily="34" charset="-128"/>
                <a:cs typeface="Arial" charset="0"/>
              </a:rPr>
              <a:t>n </a:t>
            </a:r>
            <a:r>
              <a:rPr lang="es-ES_tradnl" sz="2800" dirty="0" smtClean="0">
                <a:solidFill>
                  <a:prstClr val="black"/>
                </a:solidFill>
                <a:latin typeface="Arial" charset="0"/>
                <a:ea typeface="ＭＳ Ｐゴシック" pitchFamily="34" charset="-128"/>
                <a:cs typeface="Arial" charset="0"/>
              </a:rPr>
              <a:t>intelectual</a:t>
            </a:r>
            <a:endParaRPr lang="es-ES_tradnl" sz="2800" dirty="0">
              <a:solidFill>
                <a:prstClr val="black"/>
              </a:solidFill>
              <a:latin typeface="Arial" charset="0"/>
              <a:ea typeface="ＭＳ Ｐゴシック" pitchFamily="34" charset="-128"/>
              <a:cs typeface="Arial" charset="0"/>
            </a:endParaRPr>
          </a:p>
          <a:p>
            <a:pPr algn="just" eaLnBrk="0" fontAlgn="base" hangingPunct="0">
              <a:spcBef>
                <a:spcPct val="0"/>
              </a:spcBef>
              <a:spcAft>
                <a:spcPct val="0"/>
              </a:spcAft>
            </a:pPr>
            <a:endParaRPr lang="es-ES_tradnl" sz="2800" dirty="0">
              <a:solidFill>
                <a:prstClr val="black"/>
              </a:solidFill>
              <a:latin typeface="Arial" charset="0"/>
              <a:ea typeface="ＭＳ Ｐゴシック" pitchFamily="34" charset="-128"/>
              <a:cs typeface="Arial" charset="0"/>
            </a:endParaRPr>
          </a:p>
        </p:txBody>
      </p:sp>
      <p:sp>
        <p:nvSpPr>
          <p:cNvPr id="20483" name="Text Box 3"/>
          <p:cNvSpPr txBox="1">
            <a:spLocks noChangeArrowheads="1"/>
          </p:cNvSpPr>
          <p:nvPr/>
        </p:nvSpPr>
        <p:spPr bwMode="auto">
          <a:xfrm>
            <a:off x="2133600" y="304800"/>
            <a:ext cx="6102350" cy="641350"/>
          </a:xfrm>
          <a:prstGeom prst="rect">
            <a:avLst/>
          </a:prstGeom>
          <a:noFill/>
          <a:ln w="9525">
            <a:noFill/>
            <a:miter lim="800000"/>
            <a:headEnd/>
            <a:tailEnd/>
          </a:ln>
        </p:spPr>
        <p:txBody>
          <a:bodyPr wrap="none">
            <a:spAutoFit/>
          </a:bodyPr>
          <a:lstStyle/>
          <a:p>
            <a:pPr eaLnBrk="0" fontAlgn="base" hangingPunct="0">
              <a:spcBef>
                <a:spcPct val="0"/>
              </a:spcBef>
              <a:spcAft>
                <a:spcPct val="0"/>
              </a:spcAft>
            </a:pPr>
            <a:r>
              <a:rPr lang="es-ES_tradnl" sz="3600" dirty="0">
                <a:solidFill>
                  <a:prstClr val="black"/>
                </a:solidFill>
                <a:latin typeface="Arial" charset="0"/>
                <a:ea typeface="ＭＳ Ｐゴシック" pitchFamily="34" charset="-128"/>
                <a:cs typeface="Arial" charset="0"/>
              </a:rPr>
              <a:t>Qu</a:t>
            </a:r>
            <a:r>
              <a:rPr lang="es-ES_tradnl" altLang="ja-JP" sz="3600" dirty="0">
                <a:solidFill>
                  <a:prstClr val="black"/>
                </a:solidFill>
                <a:latin typeface="Arial" charset="0"/>
                <a:ea typeface="ＭＳ Ｐゴシック" pitchFamily="34" charset="-128"/>
                <a:cs typeface="Arial" charset="0"/>
              </a:rPr>
              <a:t>é</a:t>
            </a:r>
            <a:r>
              <a:rPr lang="es-ES_tradnl" sz="3600" dirty="0">
                <a:solidFill>
                  <a:prstClr val="black"/>
                </a:solidFill>
                <a:latin typeface="Arial" charset="0"/>
                <a:ea typeface="ＭＳ Ｐゴシック" pitchFamily="34" charset="-128"/>
                <a:cs typeface="Arial" charset="0"/>
              </a:rPr>
              <a:t> es un art</a:t>
            </a:r>
            <a:r>
              <a:rPr lang="es-ES_tradnl" altLang="ja-JP" sz="3600" dirty="0">
                <a:solidFill>
                  <a:prstClr val="black"/>
                </a:solidFill>
                <a:latin typeface="Arial" charset="0"/>
                <a:ea typeface="ＭＳ Ｐゴシック" pitchFamily="34" charset="-128"/>
                <a:cs typeface="Arial" charset="0"/>
              </a:rPr>
              <a:t>í</a:t>
            </a:r>
            <a:r>
              <a:rPr lang="es-ES_tradnl" sz="3600" dirty="0">
                <a:solidFill>
                  <a:prstClr val="black"/>
                </a:solidFill>
                <a:latin typeface="Arial" charset="0"/>
                <a:ea typeface="ＭＳ Ｐゴシック" pitchFamily="34" charset="-128"/>
                <a:cs typeface="Arial" charset="0"/>
              </a:rPr>
              <a:t>culo cient</a:t>
            </a:r>
            <a:r>
              <a:rPr lang="es-ES_tradnl" altLang="ja-JP" sz="3600" dirty="0">
                <a:solidFill>
                  <a:prstClr val="black"/>
                </a:solidFill>
                <a:latin typeface="Arial" charset="0"/>
                <a:ea typeface="ＭＳ Ｐゴシック" pitchFamily="34" charset="-128"/>
                <a:cs typeface="Arial" charset="0"/>
              </a:rPr>
              <a:t>í</a:t>
            </a:r>
            <a:r>
              <a:rPr lang="es-ES_tradnl" sz="3600" dirty="0">
                <a:solidFill>
                  <a:prstClr val="black"/>
                </a:solidFill>
                <a:latin typeface="Arial" charset="0"/>
                <a:ea typeface="ＭＳ Ｐゴシック" pitchFamily="34" charset="-128"/>
                <a:cs typeface="Arial" charset="0"/>
              </a:rPr>
              <a:t>fico?</a:t>
            </a:r>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28919" y="135549"/>
            <a:ext cx="2371725" cy="1933575"/>
          </a:xfrm>
          <a:prstGeom prst="rect">
            <a:avLst/>
          </a:prstGeom>
        </p:spPr>
      </p:pic>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7081210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34360" y="1180203"/>
            <a:ext cx="11360371" cy="5021889"/>
          </a:xfrm>
        </p:spPr>
        <p:txBody>
          <a:bodyPr/>
          <a:lstStyle/>
          <a:p>
            <a:pPr marL="0" indent="0" algn="just">
              <a:lnSpc>
                <a:spcPct val="115000"/>
              </a:lnSpc>
              <a:spcAft>
                <a:spcPts val="1000"/>
              </a:spcAft>
              <a:buNone/>
            </a:pPr>
            <a:r>
              <a:rPr lang="es-ES" sz="2400" u="sng" dirty="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Según criterio de Isabel </a:t>
            </a:r>
            <a:r>
              <a:rPr lang="es-ES" sz="2400"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hlinkClick r:id="rId2"/>
              </a:rPr>
              <a:t>Castillo</a:t>
            </a:r>
            <a:endParaRPr lang="es-ES" sz="2400" u="sng" dirty="0" smtClean="0">
              <a:solidFill>
                <a:srgbClr val="0000FF"/>
              </a:solidFill>
              <a:latin typeface="Arial" panose="020B0604020202020204" pitchFamily="34" charset="0"/>
              <a:ea typeface="Times New Roman" panose="02020603050405020304" pitchFamily="18" charset="0"/>
              <a:cs typeface="Arial" panose="020B0604020202020204" pitchFamily="34" charset="0"/>
            </a:endParaRPr>
          </a:p>
          <a:p>
            <a:pPr marL="0" indent="0" algn="just">
              <a:lnSpc>
                <a:spcPct val="115000"/>
              </a:lnSpc>
              <a:spcAft>
                <a:spcPts val="1000"/>
              </a:spcAft>
              <a:buNone/>
            </a:pPr>
            <a:r>
              <a:rPr lang="es-ES" sz="2400" dirty="0" smtClean="0">
                <a:latin typeface="Arial" panose="020B0604020202020204" pitchFamily="34" charset="0"/>
                <a:ea typeface="Times New Roman" panose="02020603050405020304" pitchFamily="18" charset="0"/>
                <a:cs typeface="Arial" panose="020B0604020202020204" pitchFamily="34" charset="0"/>
              </a:rPr>
              <a:t>El</a:t>
            </a:r>
            <a:r>
              <a:rPr lang="es-ES"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2400" b="1" dirty="0">
                <a:solidFill>
                  <a:srgbClr val="000000"/>
                </a:solidFill>
                <a:latin typeface="Arial" panose="020B0604020202020204" pitchFamily="34" charset="0"/>
                <a:ea typeface="Times New Roman" panose="02020603050405020304" pitchFamily="18" charset="0"/>
                <a:cs typeface="Arial" panose="020B0604020202020204" pitchFamily="34" charset="0"/>
              </a:rPr>
              <a:t>ensayo científico </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es un texto escrito en prosa, relativamente breve y dedicado a un tema en particular relacionado con las ciencias. En él se expresa un punto de vista personal sobre el tema abordado basado en una información recogida y presentada de manera objetiva. El autor desarrolla las ideas de forma organizada y utilizando un lenguaje técnico.</a:t>
            </a:r>
            <a:endParaRPr lang="es-ES" sz="2400" dirty="0">
              <a:latin typeface="Arial" panose="020B0604020202020204" pitchFamily="34" charset="0"/>
              <a:ea typeface="Calibri" panose="020F0502020204030204" pitchFamily="34" charset="0"/>
              <a:cs typeface="Arial" panose="020B0604020202020204" pitchFamily="34" charset="0"/>
            </a:endParaRPr>
          </a:p>
          <a:p>
            <a:pPr marL="0" indent="0" algn="just">
              <a:lnSpc>
                <a:spcPct val="115000"/>
              </a:lnSpc>
              <a:spcAft>
                <a:spcPts val="1000"/>
              </a:spcAft>
              <a:buNone/>
            </a:pP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El sustantivo ensayo proviene del francés </a:t>
            </a:r>
            <a:r>
              <a:rPr lang="es-ES"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essai</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que significa «</a:t>
            </a:r>
            <a:r>
              <a:rPr lang="es-E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intento</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y también del verbo </a:t>
            </a:r>
            <a:r>
              <a:rPr lang="es-ES"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essayer</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que significa “</a:t>
            </a:r>
            <a:r>
              <a:rPr lang="es-E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intentar algo</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Estos, a su vez, se derivan del latín </a:t>
            </a:r>
            <a:r>
              <a:rPr lang="es-ES"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exagium</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con significado “</a:t>
            </a:r>
            <a:r>
              <a:rPr lang="es-E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peso</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o “</a:t>
            </a:r>
            <a:r>
              <a:rPr lang="es-E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medida</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y de </a:t>
            </a:r>
            <a:r>
              <a:rPr lang="es-ES" sz="2400" i="1" dirty="0" err="1">
                <a:solidFill>
                  <a:srgbClr val="000000"/>
                </a:solidFill>
                <a:latin typeface="Arial" panose="020B0604020202020204" pitchFamily="34" charset="0"/>
                <a:ea typeface="Times New Roman" panose="02020603050405020304" pitchFamily="18" charset="0"/>
                <a:cs typeface="Arial" panose="020B0604020202020204" pitchFamily="34" charset="0"/>
              </a:rPr>
              <a:t>exigere</a:t>
            </a:r>
            <a:r>
              <a:rPr lang="es-E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que tiene por significado “</a:t>
            </a:r>
            <a:r>
              <a:rPr lang="es-E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investigar</a:t>
            </a:r>
            <a:r>
              <a:rPr lang="es-ES" sz="2400" dirty="0">
                <a:solidFill>
                  <a:srgbClr val="000000"/>
                </a:solidFill>
                <a:latin typeface="Arial" panose="020B0604020202020204" pitchFamily="34" charset="0"/>
                <a:ea typeface="Times New Roman" panose="02020603050405020304" pitchFamily="18" charset="0"/>
                <a:cs typeface="Arial" panose="020B0604020202020204" pitchFamily="34" charset="0"/>
              </a:rPr>
              <a:t>” o “</a:t>
            </a:r>
            <a:r>
              <a:rPr lang="es-ES" sz="2400" i="1" dirty="0">
                <a:solidFill>
                  <a:srgbClr val="000000"/>
                </a:solidFill>
                <a:latin typeface="Arial" panose="020B0604020202020204" pitchFamily="34" charset="0"/>
                <a:ea typeface="Times New Roman" panose="02020603050405020304" pitchFamily="18" charset="0"/>
                <a:cs typeface="Arial" panose="020B0604020202020204" pitchFamily="34" charset="0"/>
              </a:rPr>
              <a:t>cerciorarse</a:t>
            </a:r>
            <a:r>
              <a:rPr lang="es-ES" sz="24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t>
            </a:r>
          </a:p>
          <a:p>
            <a:pPr marL="0" indent="0" algn="just">
              <a:lnSpc>
                <a:spcPct val="115000"/>
              </a:lnSpc>
              <a:spcAft>
                <a:spcPts val="0"/>
              </a:spcAft>
              <a:buNone/>
            </a:pPr>
            <a:endParaRPr lang="es-ES" sz="2400" dirty="0">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endParaRPr lang="es-ES" sz="2400" dirty="0">
              <a:latin typeface="Arial" panose="020B0604020202020204" pitchFamily="34" charset="0"/>
              <a:ea typeface="Calibri" panose="020F0502020204030204" pitchFamily="34" charset="0"/>
              <a:cs typeface="Arial" panose="020B0604020202020204" pitchFamily="34" charset="0"/>
            </a:endParaRPr>
          </a:p>
          <a:p>
            <a:pPr algn="just"/>
            <a:endParaRPr lang="es-ES" sz="2400" dirty="0">
              <a:latin typeface="Arial" panose="020B060402020202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6" name="Imagen 5"/>
          <p:cNvPicPr>
            <a:picLocks noChangeAspect="1"/>
          </p:cNvPicPr>
          <p:nvPr/>
        </p:nvPicPr>
        <p:blipFill>
          <a:blip r:embed="rId4"/>
          <a:stretch>
            <a:fillRect/>
          </a:stretch>
        </p:blipFill>
        <p:spPr>
          <a:xfrm>
            <a:off x="8650840" y="172091"/>
            <a:ext cx="2373545" cy="1502597"/>
          </a:xfrm>
          <a:prstGeom prst="rect">
            <a:avLst/>
          </a:prstGeom>
        </p:spPr>
      </p:pic>
    </p:spTree>
    <p:extLst>
      <p:ext uri="{BB962C8B-B14F-4D97-AF65-F5344CB8AC3E}">
        <p14:creationId xmlns:p14="http://schemas.microsoft.com/office/powerpoint/2010/main" val="30586641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1076" y="278893"/>
            <a:ext cx="5846461" cy="794507"/>
          </a:xfrm>
        </p:spPr>
        <p:txBody>
          <a:bodyPr/>
          <a:lstStyle/>
          <a:p>
            <a:pPr marL="342900" lvl="0" indent="-342900">
              <a:spcBef>
                <a:spcPct val="20000"/>
              </a:spcBef>
            </a:pPr>
            <a:r>
              <a:rPr lang="es-ES" sz="2800" dirty="0" smtClean="0">
                <a:solidFill>
                  <a:prstClr val="black"/>
                </a:solidFill>
                <a:latin typeface="Arial" panose="020B0604020202020204" pitchFamily="34" charset="0"/>
                <a:ea typeface="+mn-ea"/>
                <a:cs typeface="Arial" panose="020B0604020202020204" pitchFamily="34" charset="0"/>
              </a:rPr>
              <a:t>Otras  clasificaciones de ensayo</a:t>
            </a:r>
            <a:endParaRPr lang="es-ES" sz="28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199863" y="1152186"/>
            <a:ext cx="6470358" cy="5464371"/>
          </a:xfrm>
        </p:spPr>
        <p:txBody>
          <a:bodyPr/>
          <a:lstStyle/>
          <a:p>
            <a:pPr>
              <a:lnSpc>
                <a:spcPct val="150000"/>
              </a:lnSpc>
              <a:buFont typeface="Wingdings" panose="05000000000000000000" pitchFamily="2" charset="2"/>
              <a:buChar char="v"/>
            </a:pPr>
            <a:r>
              <a:rPr lang="es-ES" sz="2000" b="1" dirty="0" smtClean="0">
                <a:latin typeface="Arial" panose="020B0604020202020204" pitchFamily="34" charset="0"/>
                <a:cs typeface="Arial" panose="020B0604020202020204" pitchFamily="34" charset="0"/>
              </a:rPr>
              <a:t>Filosófico o Reflexivo</a:t>
            </a:r>
            <a:r>
              <a:rPr lang="es-ES" sz="2000" dirty="0" smtClean="0">
                <a:latin typeface="Arial" panose="020B0604020202020204" pitchFamily="34" charset="0"/>
                <a:cs typeface="Arial" panose="020B0604020202020204" pitchFamily="34" charset="0"/>
              </a:rPr>
              <a:t>: desarrolla temas éticos </a:t>
            </a:r>
            <a:r>
              <a:rPr lang="es-ES" sz="2000" dirty="0">
                <a:latin typeface="Arial" panose="020B0604020202020204" pitchFamily="34" charset="0"/>
                <a:cs typeface="Arial" panose="020B0604020202020204" pitchFamily="34" charset="0"/>
              </a:rPr>
              <a:t>y morales. </a:t>
            </a:r>
            <a:endParaRPr lang="es-ES" sz="2000" dirty="0" smtClean="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v"/>
            </a:pPr>
            <a:r>
              <a:rPr lang="es-ES" sz="2000" b="1" dirty="0" smtClean="0">
                <a:latin typeface="Arial" panose="020B0604020202020204" pitchFamily="34" charset="0"/>
                <a:cs typeface="Arial" panose="020B0604020202020204" pitchFamily="34" charset="0"/>
              </a:rPr>
              <a:t>Crítico:</a:t>
            </a:r>
            <a:r>
              <a:rPr lang="es-ES" sz="2000" dirty="0" smtClean="0">
                <a:latin typeface="Arial" panose="020B0604020202020204" pitchFamily="34" charset="0"/>
                <a:cs typeface="Arial" panose="020B0604020202020204" pitchFamily="34" charset="0"/>
              </a:rPr>
              <a:t> enjuicia hechos e </a:t>
            </a:r>
            <a:r>
              <a:rPr lang="es-ES" sz="2000" dirty="0">
                <a:latin typeface="Arial" panose="020B0604020202020204" pitchFamily="34" charset="0"/>
                <a:cs typeface="Arial" panose="020B0604020202020204" pitchFamily="34" charset="0"/>
              </a:rPr>
              <a:t>ideas; históricos</a:t>
            </a:r>
            <a:r>
              <a:rPr lang="es-ES" sz="2000" dirty="0" smtClean="0">
                <a:latin typeface="Arial" panose="020B0604020202020204" pitchFamily="34" charset="0"/>
                <a:cs typeface="Arial" panose="020B0604020202020204" pitchFamily="34" charset="0"/>
              </a:rPr>
              <a:t>, literarios</a:t>
            </a:r>
            <a:r>
              <a:rPr lang="es-ES" sz="2000" dirty="0">
                <a:latin typeface="Arial" panose="020B0604020202020204" pitchFamily="34" charset="0"/>
                <a:cs typeface="Arial" panose="020B0604020202020204" pitchFamily="34" charset="0"/>
              </a:rPr>
              <a:t>, </a:t>
            </a:r>
            <a:r>
              <a:rPr lang="es-ES" sz="2000" dirty="0" smtClean="0">
                <a:latin typeface="Arial" panose="020B0604020202020204" pitchFamily="34" charset="0"/>
                <a:cs typeface="Arial" panose="020B0604020202020204" pitchFamily="34" charset="0"/>
              </a:rPr>
              <a:t>artísticos y </a:t>
            </a:r>
            <a:r>
              <a:rPr lang="es-ES" sz="2000" dirty="0">
                <a:latin typeface="Arial" panose="020B0604020202020204" pitchFamily="34" charset="0"/>
                <a:cs typeface="Arial" panose="020B0604020202020204" pitchFamily="34" charset="0"/>
              </a:rPr>
              <a:t>sociológicos. Su </a:t>
            </a:r>
            <a:r>
              <a:rPr lang="es-ES" sz="2000" dirty="0" smtClean="0">
                <a:latin typeface="Arial" panose="020B0604020202020204" pitchFamily="34" charset="0"/>
                <a:cs typeface="Arial" panose="020B0604020202020204" pitchFamily="34" charset="0"/>
              </a:rPr>
              <a:t>modalidad más conocida es el ensayo de </a:t>
            </a:r>
            <a:r>
              <a:rPr lang="es-ES" sz="2000" dirty="0">
                <a:latin typeface="Arial" panose="020B0604020202020204" pitchFamily="34" charset="0"/>
                <a:cs typeface="Arial" panose="020B0604020202020204" pitchFamily="34" charset="0"/>
              </a:rPr>
              <a:t>crítica literaria</a:t>
            </a:r>
            <a:r>
              <a:rPr lang="es-ES" sz="2000" dirty="0" smtClean="0">
                <a:latin typeface="Arial" panose="020B0604020202020204" pitchFamily="34" charset="0"/>
                <a:cs typeface="Arial" panose="020B0604020202020204" pitchFamily="34" charset="0"/>
              </a:rPr>
              <a:t>.</a:t>
            </a:r>
            <a:endParaRPr lang="es-ES" sz="2000" dirty="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v"/>
            </a:pPr>
            <a:r>
              <a:rPr lang="es-ES" sz="2000" b="1" dirty="0" smtClean="0">
                <a:latin typeface="Arial" panose="020B0604020202020204" pitchFamily="34" charset="0"/>
                <a:cs typeface="Arial" panose="020B0604020202020204" pitchFamily="34" charset="0"/>
              </a:rPr>
              <a:t>Descriptivo:</a:t>
            </a:r>
            <a:r>
              <a:rPr lang="es-ES" sz="2000" dirty="0" smtClean="0">
                <a:latin typeface="Arial" panose="020B0604020202020204" pitchFamily="34" charset="0"/>
                <a:cs typeface="Arial" panose="020B0604020202020204" pitchFamily="34" charset="0"/>
              </a:rPr>
              <a:t> se utiliza para concretar temas científicos y sobre los fenómenos de </a:t>
            </a:r>
            <a:r>
              <a:rPr lang="es-ES" sz="2000" dirty="0">
                <a:latin typeface="Arial" panose="020B0604020202020204" pitchFamily="34" charset="0"/>
                <a:cs typeface="Arial" panose="020B0604020202020204" pitchFamily="34" charset="0"/>
              </a:rPr>
              <a:t>la naturaleza. </a:t>
            </a:r>
            <a:endParaRPr lang="es-ES" sz="2000" dirty="0" smtClean="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v"/>
            </a:pPr>
            <a:r>
              <a:rPr lang="es-ES" sz="2000" b="1" dirty="0" smtClean="0">
                <a:latin typeface="Arial" panose="020B0604020202020204" pitchFamily="34" charset="0"/>
                <a:cs typeface="Arial" panose="020B0604020202020204" pitchFamily="34" charset="0"/>
              </a:rPr>
              <a:t>Poético: </a:t>
            </a:r>
            <a:r>
              <a:rPr lang="es-ES" sz="2000" dirty="0" smtClean="0">
                <a:latin typeface="Arial" panose="020B0604020202020204" pitchFamily="34" charset="0"/>
                <a:cs typeface="Arial" panose="020B0604020202020204" pitchFamily="34" charset="0"/>
              </a:rPr>
              <a:t>desarrolla temas de </a:t>
            </a:r>
            <a:r>
              <a:rPr lang="es-ES" sz="2000" dirty="0">
                <a:latin typeface="Arial" panose="020B0604020202020204" pitchFamily="34" charset="0"/>
                <a:cs typeface="Arial" panose="020B0604020202020204" pitchFamily="34" charset="0"/>
              </a:rPr>
              <a:t>fantasía, imaginación, etc. </a:t>
            </a:r>
            <a:endParaRPr lang="es-ES" sz="2000" dirty="0" smtClean="0">
              <a:latin typeface="Arial" panose="020B0604020202020204" pitchFamily="34" charset="0"/>
              <a:cs typeface="Arial" panose="020B0604020202020204" pitchFamily="34" charset="0"/>
            </a:endParaRPr>
          </a:p>
          <a:p>
            <a:pPr>
              <a:lnSpc>
                <a:spcPct val="150000"/>
              </a:lnSpc>
              <a:buFont typeface="Wingdings" panose="05000000000000000000" pitchFamily="2" charset="2"/>
              <a:buChar char="v"/>
            </a:pPr>
            <a:r>
              <a:rPr lang="es-ES" sz="2000" b="1" dirty="0" smtClean="0">
                <a:latin typeface="Arial" panose="020B0604020202020204" pitchFamily="34" charset="0"/>
                <a:cs typeface="Arial" panose="020B0604020202020204" pitchFamily="34" charset="0"/>
              </a:rPr>
              <a:t>Personal o Familiar: </a:t>
            </a:r>
            <a:r>
              <a:rPr lang="es-ES" sz="2000" dirty="0" smtClean="0">
                <a:latin typeface="Arial" panose="020B0604020202020204" pitchFamily="34" charset="0"/>
                <a:cs typeface="Arial" panose="020B0604020202020204" pitchFamily="34" charset="0"/>
              </a:rPr>
              <a:t>es el escrito que nos revela el carácter y </a:t>
            </a:r>
            <a:r>
              <a:rPr lang="es-ES" sz="2000" dirty="0">
                <a:latin typeface="Arial" panose="020B0604020202020204" pitchFamily="34" charset="0"/>
                <a:cs typeface="Arial" panose="020B0604020202020204" pitchFamily="34" charset="0"/>
              </a:rPr>
              <a:t>la </a:t>
            </a:r>
            <a:r>
              <a:rPr lang="es-ES" sz="2000" dirty="0" smtClean="0">
                <a:latin typeface="Arial" panose="020B0604020202020204" pitchFamily="34" charset="0"/>
                <a:cs typeface="Arial" panose="020B0604020202020204" pitchFamily="34" charset="0"/>
              </a:rPr>
              <a:t>personalidad del </a:t>
            </a:r>
            <a:r>
              <a:rPr lang="es-ES" sz="2000" dirty="0">
                <a:latin typeface="Arial" panose="020B0604020202020204" pitchFamily="34" charset="0"/>
                <a:cs typeface="Arial" panose="020B0604020202020204" pitchFamily="34" charset="0"/>
              </a:rPr>
              <a:t>autor.</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5" name="Imagen 4"/>
          <p:cNvPicPr>
            <a:picLocks noChangeAspect="1"/>
          </p:cNvPicPr>
          <p:nvPr/>
        </p:nvPicPr>
        <p:blipFill>
          <a:blip r:embed="rId3"/>
          <a:stretch>
            <a:fillRect/>
          </a:stretch>
        </p:blipFill>
        <p:spPr>
          <a:xfrm>
            <a:off x="9043415" y="559350"/>
            <a:ext cx="2196465" cy="1185672"/>
          </a:xfrm>
          <a:prstGeom prst="rect">
            <a:avLst/>
          </a:prstGeom>
        </p:spPr>
      </p:pic>
      <p:sp>
        <p:nvSpPr>
          <p:cNvPr id="6" name="Rectángulo 5"/>
          <p:cNvSpPr/>
          <p:nvPr/>
        </p:nvSpPr>
        <p:spPr>
          <a:xfrm>
            <a:off x="6670221" y="2744329"/>
            <a:ext cx="5432737" cy="2400657"/>
          </a:xfrm>
          <a:prstGeom prst="rect">
            <a:avLst/>
          </a:prstGeom>
        </p:spPr>
        <p:txBody>
          <a:bodyPr wrap="square">
            <a:spAutoFit/>
          </a:bodyPr>
          <a:lstStyle/>
          <a:p>
            <a:pPr algn="just">
              <a:lnSpc>
                <a:spcPct val="150000"/>
              </a:lnSpc>
            </a:pPr>
            <a:r>
              <a:rPr lang="es-ES" sz="2000" b="1" dirty="0" smtClean="0">
                <a:latin typeface="Arial" panose="020B0604020202020204" pitchFamily="34" charset="0"/>
                <a:cs typeface="Arial" panose="020B0604020202020204" pitchFamily="34" charset="0"/>
              </a:rPr>
              <a:t>Argumentativo:</a:t>
            </a:r>
            <a:r>
              <a:rPr lang="es-ES" sz="2000" dirty="0" smtClean="0">
                <a:latin typeface="Arial" panose="020B0604020202020204" pitchFamily="34" charset="0"/>
                <a:cs typeface="Arial" panose="020B0604020202020204" pitchFamily="34" charset="0"/>
              </a:rPr>
              <a:t> se </a:t>
            </a:r>
            <a:r>
              <a:rPr lang="es-ES" sz="2000" dirty="0">
                <a:latin typeface="Arial" panose="020B0604020202020204" pitchFamily="34" charset="0"/>
                <a:cs typeface="Arial" panose="020B0604020202020204" pitchFamily="34" charset="0"/>
              </a:rPr>
              <a:t>discute sobre una idea o concepto para demostrar su validez</a:t>
            </a:r>
            <a:r>
              <a:rPr lang="es-ES" sz="2000" dirty="0" smtClean="0">
                <a:latin typeface="Arial" panose="020B0604020202020204" pitchFamily="34" charset="0"/>
                <a:cs typeface="Arial" panose="020B0604020202020204" pitchFamily="34" charset="0"/>
              </a:rPr>
              <a:t>.</a:t>
            </a:r>
          </a:p>
          <a:p>
            <a:pPr algn="just">
              <a:lnSpc>
                <a:spcPct val="150000"/>
              </a:lnSpc>
            </a:pPr>
            <a:r>
              <a:rPr lang="es-ES" sz="2000" b="1" dirty="0" smtClean="0">
                <a:latin typeface="Arial" panose="020B0604020202020204" pitchFamily="34" charset="0"/>
                <a:cs typeface="Arial" panose="020B0604020202020204" pitchFamily="34" charset="0"/>
              </a:rPr>
              <a:t>Expositivo:</a:t>
            </a:r>
            <a:r>
              <a:rPr lang="es-ES" sz="2000" dirty="0" smtClean="0">
                <a:latin typeface="Arial" panose="020B0604020202020204" pitchFamily="34" charset="0"/>
                <a:cs typeface="Arial" panose="020B0604020202020204" pitchFamily="34" charset="0"/>
              </a:rPr>
              <a:t> se </a:t>
            </a:r>
            <a:r>
              <a:rPr lang="es-ES" sz="2000" dirty="0">
                <a:latin typeface="Arial" panose="020B0604020202020204" pitchFamily="34" charset="0"/>
                <a:cs typeface="Arial" panose="020B0604020202020204" pitchFamily="34" charset="0"/>
              </a:rPr>
              <a:t>busca demostrar o presentar un hecho, resultados, conclusiones o similares</a:t>
            </a:r>
            <a:r>
              <a:rPr lang="es-ES" sz="20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8493803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08430" y="3315986"/>
            <a:ext cx="11603736" cy="2920428"/>
          </a:xfrm>
        </p:spPr>
        <p:txBody>
          <a:bodyPr/>
          <a:lstStyle/>
          <a:p>
            <a:pPr marL="0" indent="0">
              <a:lnSpc>
                <a:spcPct val="150000"/>
              </a:lnSpc>
              <a:buNone/>
            </a:pPr>
            <a:r>
              <a:rPr lang="es-ES" sz="2400" b="1" dirty="0">
                <a:latin typeface="Arial" panose="020B0604020202020204" pitchFamily="34" charset="0"/>
                <a:cs typeface="Arial" panose="020B0604020202020204" pitchFamily="34" charset="0"/>
              </a:rPr>
              <a:t>El ensayo académico </a:t>
            </a:r>
            <a:r>
              <a:rPr lang="es-ES" sz="2400" dirty="0">
                <a:latin typeface="Arial" panose="020B0604020202020204" pitchFamily="34" charset="0"/>
                <a:cs typeface="Arial" panose="020B0604020202020204" pitchFamily="34" charset="0"/>
              </a:rPr>
              <a:t>posee </a:t>
            </a:r>
            <a:r>
              <a:rPr lang="es-ES" sz="2400" dirty="0" smtClean="0">
                <a:latin typeface="Arial" panose="020B0604020202020204" pitchFamily="34" charset="0"/>
                <a:cs typeface="Arial" panose="020B0604020202020204" pitchFamily="34" charset="0"/>
              </a:rPr>
              <a:t>un </a:t>
            </a:r>
            <a:r>
              <a:rPr lang="es-ES" sz="2400" b="1" dirty="0">
                <a:latin typeface="Arial" panose="020B0604020202020204" pitchFamily="34" charset="0"/>
                <a:cs typeface="Arial" panose="020B0604020202020204" pitchFamily="34" charset="0"/>
              </a:rPr>
              <a:t>carácter expositivo-argumentativo </a:t>
            </a:r>
            <a:r>
              <a:rPr lang="es-ES" sz="2400" dirty="0">
                <a:latin typeface="Arial" panose="020B0604020202020204" pitchFamily="34" charset="0"/>
                <a:cs typeface="Arial" panose="020B0604020202020204" pitchFamily="34" charset="0"/>
              </a:rPr>
              <a:t>y es un medio que permite al autor demostrar su  hipótesis o su postura respecto al tema a tratar, la cual buscará demostrar o refutar a través de una secuencia </a:t>
            </a:r>
            <a:r>
              <a:rPr lang="es-ES" sz="2400" dirty="0" smtClean="0">
                <a:latin typeface="Arial" panose="020B0604020202020204" pitchFamily="34" charset="0"/>
                <a:cs typeface="Arial" panose="020B0604020202020204" pitchFamily="34" charset="0"/>
              </a:rPr>
              <a:t>argumentativa.</a:t>
            </a:r>
          </a:p>
          <a:p>
            <a:pPr marL="0" indent="0">
              <a:lnSpc>
                <a:spcPct val="150000"/>
              </a:lnSpc>
              <a:buNone/>
            </a:pPr>
            <a:endParaRPr lang="es-ES" sz="1800" dirty="0" smtClean="0">
              <a:latin typeface="Arial" panose="020B0604020202020204" pitchFamily="34" charset="0"/>
              <a:cs typeface="Arial" panose="020B0604020202020204" pitchFamily="34" charset="0"/>
            </a:endParaRPr>
          </a:p>
          <a:p>
            <a:pPr marL="0" indent="0" algn="r">
              <a:lnSpc>
                <a:spcPct val="150000"/>
              </a:lnSpc>
              <a:buNone/>
            </a:pPr>
            <a:r>
              <a:rPr lang="es-ES" sz="1800" dirty="0" smtClean="0">
                <a:latin typeface="Arial" panose="020B0604020202020204" pitchFamily="34" charset="0"/>
                <a:cs typeface="Arial" panose="020B0604020202020204" pitchFamily="34" charset="0"/>
              </a:rPr>
              <a:t>El </a:t>
            </a:r>
            <a:r>
              <a:rPr lang="es-ES" sz="1800" dirty="0" smtClean="0">
                <a:latin typeface="Arial" panose="020B0604020202020204" pitchFamily="34" charset="0"/>
                <a:cs typeface="Arial" panose="020B0604020202020204" pitchFamily="34" charset="0"/>
              </a:rPr>
              <a:t>ensayo y su escritura en la UAM-A (Universidad Autónoma Metropolitana Azcapotzalco)</a:t>
            </a:r>
            <a:endParaRPr lang="es-ES" sz="1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504201" y="1272714"/>
            <a:ext cx="1847850" cy="1756238"/>
          </a:xfrm>
          <a:prstGeom prst="rect">
            <a:avLst/>
          </a:prstGeom>
        </p:spPr>
      </p:pic>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854" y="973664"/>
            <a:ext cx="4489806" cy="1768254"/>
          </a:xfrm>
          <a:prstGeom prst="rect">
            <a:avLst/>
          </a:prstGeom>
        </p:spPr>
      </p:pic>
      <p:pic>
        <p:nvPicPr>
          <p:cNvPr id="8" name="3 Imagen" descr="F:\Proyectos\ID_UCCFD\Manual_id\apps_produccion\Papelería_Institucional\Invitacion-02.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9" name="Título 1"/>
          <p:cNvSpPr>
            <a:spLocks noGrp="1"/>
          </p:cNvSpPr>
          <p:nvPr>
            <p:ph type="title"/>
          </p:nvPr>
        </p:nvSpPr>
        <p:spPr>
          <a:xfrm>
            <a:off x="1996928" y="364209"/>
            <a:ext cx="3448376" cy="414314"/>
          </a:xfrm>
        </p:spPr>
        <p:txBody>
          <a:bodyPr/>
          <a:lstStyle/>
          <a:p>
            <a:pPr marL="342900" lvl="0" indent="-342900">
              <a:spcBef>
                <a:spcPct val="20000"/>
              </a:spcBef>
            </a:pPr>
            <a:r>
              <a:rPr lang="es-ES" sz="2800" dirty="0" smtClean="0">
                <a:solidFill>
                  <a:prstClr val="black"/>
                </a:solidFill>
                <a:latin typeface="Arial" panose="020B0604020202020204" pitchFamily="34" charset="0"/>
                <a:ea typeface="+mn-ea"/>
                <a:cs typeface="Arial" panose="020B0604020202020204" pitchFamily="34" charset="0"/>
              </a:rPr>
              <a:t>Otro  tipo de ensayo</a:t>
            </a:r>
            <a:endParaRPr lang="es-E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92525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48433" y="159109"/>
            <a:ext cx="4111546" cy="561245"/>
          </a:xfrm>
        </p:spPr>
        <p:txBody>
          <a:bodyPr/>
          <a:lstStyle/>
          <a:p>
            <a:r>
              <a:rPr lang="es-ES" sz="2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El ensayo académico</a:t>
            </a:r>
            <a:endParaRPr lang="es-ES" sz="4000" b="1" dirty="0"/>
          </a:p>
        </p:txBody>
      </p:sp>
      <p:sp>
        <p:nvSpPr>
          <p:cNvPr id="3" name="Marcador de contenido 2"/>
          <p:cNvSpPr>
            <a:spLocks noGrp="1"/>
          </p:cNvSpPr>
          <p:nvPr>
            <p:ph idx="1"/>
          </p:nvPr>
        </p:nvSpPr>
        <p:spPr>
          <a:xfrm>
            <a:off x="563708" y="841727"/>
            <a:ext cx="5032796" cy="4989481"/>
          </a:xfrm>
        </p:spPr>
        <p:txBody>
          <a:bodyPr/>
          <a:lstStyle/>
          <a:p>
            <a:pPr marL="0" indent="0" algn="just">
              <a:lnSpc>
                <a:spcPct val="150000"/>
              </a:lnSpc>
              <a:spcAft>
                <a:spcPts val="800"/>
              </a:spcAft>
              <a:buNone/>
            </a:pPr>
            <a:r>
              <a:rPr lang="es-ES" sz="2400" dirty="0">
                <a:latin typeface="Arial" panose="020B0604020202020204" pitchFamily="34" charset="0"/>
                <a:ea typeface="Calibri" panose="020F0502020204030204" pitchFamily="34" charset="0"/>
                <a:cs typeface="Arial" panose="020B0604020202020204" pitchFamily="34" charset="0"/>
              </a:rPr>
              <a:t>E</a:t>
            </a:r>
            <a:r>
              <a:rPr lang="es-ES" sz="2400" dirty="0" smtClean="0">
                <a:latin typeface="Arial" panose="020B0604020202020204" pitchFamily="34" charset="0"/>
                <a:ea typeface="Calibri" panose="020F0502020204030204" pitchFamily="34" charset="0"/>
                <a:cs typeface="Arial" panose="020B0604020202020204" pitchFamily="34" charset="0"/>
              </a:rPr>
              <a:t>s </a:t>
            </a:r>
            <a:r>
              <a:rPr lang="es-ES" sz="2400" dirty="0">
                <a:latin typeface="Arial" panose="020B0604020202020204" pitchFamily="34" charset="0"/>
                <a:ea typeface="Calibri" panose="020F0502020204030204" pitchFamily="34" charset="0"/>
                <a:cs typeface="Arial" panose="020B0604020202020204" pitchFamily="34" charset="0"/>
              </a:rPr>
              <a:t>aquel tipo de ensayo elaborado por un </a:t>
            </a:r>
            <a:r>
              <a:rPr lang="es-ES" sz="2400" dirty="0" smtClean="0">
                <a:latin typeface="Arial" panose="020B0604020202020204" pitchFamily="34" charset="0"/>
                <a:ea typeface="Calibri" panose="020F0502020204030204" pitchFamily="34" charset="0"/>
                <a:cs typeface="Arial" panose="020B0604020202020204" pitchFamily="34" charset="0"/>
              </a:rPr>
              <a:t>estudiante para que el profesor </a:t>
            </a:r>
            <a:r>
              <a:rPr lang="es-ES"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pueda </a:t>
            </a:r>
            <a:r>
              <a:rPr lang="es-ES" sz="2400" dirty="0">
                <a:solidFill>
                  <a:prstClr val="black"/>
                </a:solidFill>
                <a:latin typeface="Arial" panose="020B0604020202020204" pitchFamily="34" charset="0"/>
                <a:ea typeface="Calibri" panose="020F0502020204030204" pitchFamily="34" charset="0"/>
                <a:cs typeface="Arial" panose="020B0604020202020204" pitchFamily="34" charset="0"/>
              </a:rPr>
              <a:t>evaluar su nivel de formación o aprendizaje </a:t>
            </a:r>
            <a:r>
              <a:rPr lang="es-ES" sz="2400" dirty="0" smtClean="0">
                <a:latin typeface="Arial" panose="020B0604020202020204" pitchFamily="34" charset="0"/>
                <a:ea typeface="Calibri" panose="020F0502020204030204" pitchFamily="34" charset="0"/>
                <a:cs typeface="Arial" panose="020B0604020202020204" pitchFamily="34" charset="0"/>
              </a:rPr>
              <a:t>o elaborado por un profesor</a:t>
            </a:r>
            <a:r>
              <a:rPr lang="es-ES" sz="2400" dirty="0">
                <a:latin typeface="Arial" panose="020B0604020202020204" pitchFamily="34" charset="0"/>
                <a:ea typeface="Calibri" panose="020F0502020204030204" pitchFamily="34" charset="0"/>
                <a:cs typeface="Arial" panose="020B0604020202020204" pitchFamily="34" charset="0"/>
              </a:rPr>
              <a:t>, para presentar su pensamiento sobre un </a:t>
            </a:r>
            <a:r>
              <a:rPr lang="es-ES" sz="2400" dirty="0" smtClean="0">
                <a:latin typeface="Arial" panose="020B0604020202020204" pitchFamily="34" charset="0"/>
                <a:ea typeface="Calibri" panose="020F0502020204030204" pitchFamily="34" charset="0"/>
                <a:cs typeface="Arial" panose="020B0604020202020204" pitchFamily="34" charset="0"/>
              </a:rPr>
              <a:t>tema a </a:t>
            </a:r>
            <a:r>
              <a:rPr lang="es-ES" sz="2400" dirty="0">
                <a:latin typeface="Arial" panose="020B0604020202020204" pitchFamily="34" charset="0"/>
                <a:ea typeface="Calibri" panose="020F0502020204030204" pitchFamily="34" charset="0"/>
                <a:cs typeface="Arial" panose="020B0604020202020204" pitchFamily="34" charset="0"/>
              </a:rPr>
              <a:t>sus estudiantes, contribuyendo con ello a su formación. </a:t>
            </a:r>
          </a:p>
          <a:p>
            <a:pPr marL="0" indent="0" algn="just">
              <a:lnSpc>
                <a:spcPct val="150000"/>
              </a:lnSpc>
              <a:buNone/>
            </a:pPr>
            <a:endParaRPr lang="es-ES" sz="2400" dirty="0">
              <a:latin typeface="Arial" panose="020B0604020202020204" pitchFamily="34" charset="0"/>
              <a:cs typeface="Arial" panose="020B0604020202020204" pitchFamily="34" charset="0"/>
            </a:endParaRPr>
          </a:p>
        </p:txBody>
      </p:sp>
      <p:sp>
        <p:nvSpPr>
          <p:cNvPr id="4" name="Rectángulo 3"/>
          <p:cNvSpPr/>
          <p:nvPr/>
        </p:nvSpPr>
        <p:spPr>
          <a:xfrm>
            <a:off x="563708" y="5952582"/>
            <a:ext cx="11025541" cy="553998"/>
          </a:xfrm>
          <a:prstGeom prst="rect">
            <a:avLst/>
          </a:prstGeom>
        </p:spPr>
        <p:txBody>
          <a:bodyPr wrap="square">
            <a:spAutoFit/>
          </a:bodyPr>
          <a:lstStyle/>
          <a:p>
            <a:pPr lvl="0" algn="just" eaLnBrk="0" fontAlgn="base" hangingPunct="0">
              <a:lnSpc>
                <a:spcPct val="150000"/>
              </a:lnSpc>
              <a:spcBef>
                <a:spcPct val="20000"/>
              </a:spcBef>
              <a:spcAft>
                <a:spcPts val="800"/>
              </a:spcAft>
            </a:pPr>
            <a:r>
              <a:rPr lang="es-ES" sz="2000" b="1" dirty="0">
                <a:solidFill>
                  <a:prstClr val="black"/>
                </a:solidFill>
                <a:latin typeface="Arial" panose="020B0604020202020204" pitchFamily="34" charset="0"/>
                <a:ea typeface="Calibri" panose="020F0502020204030204" pitchFamily="34" charset="0"/>
                <a:cs typeface="Arial" panose="020B0604020202020204" pitchFamily="34" charset="0"/>
              </a:rPr>
              <a:t>La argumentación es la característica esencial del ensayo académico (Ramírez, 2005: 2</a:t>
            </a:r>
            <a:r>
              <a:rPr lang="es-ES" sz="2000" b="1" dirty="0" smtClean="0">
                <a:solidFill>
                  <a:prstClr val="black"/>
                </a:solidFill>
                <a:latin typeface="Arial" panose="020B0604020202020204" pitchFamily="34" charset="0"/>
                <a:ea typeface="Calibri" panose="020F0502020204030204" pitchFamily="34" charset="0"/>
                <a:cs typeface="Arial" panose="020B0604020202020204" pitchFamily="34" charset="0"/>
              </a:rPr>
              <a:t>)</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sp>
        <p:nvSpPr>
          <p:cNvPr id="6" name="Marcador de contenido 2"/>
          <p:cNvSpPr txBox="1">
            <a:spLocks/>
          </p:cNvSpPr>
          <p:nvPr/>
        </p:nvSpPr>
        <p:spPr bwMode="auto">
          <a:xfrm>
            <a:off x="6459688" y="699052"/>
            <a:ext cx="5354994" cy="3657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50000"/>
              </a:lnSpc>
              <a:buFont typeface="Arial" panose="020B0604020202020204" pitchFamily="34" charset="0"/>
              <a:buNone/>
            </a:pPr>
            <a:r>
              <a:rPr lang="es-ES" sz="2000" dirty="0" smtClean="0">
                <a:latin typeface="Arial" panose="020B0604020202020204" pitchFamily="34" charset="0"/>
                <a:cs typeface="Arial" panose="020B0604020202020204" pitchFamily="34" charset="0"/>
              </a:rPr>
              <a:t>El </a:t>
            </a:r>
            <a:r>
              <a:rPr lang="es-ES" sz="2000" b="1" dirty="0" smtClean="0">
                <a:latin typeface="Arial" panose="020B0604020202020204" pitchFamily="34" charset="0"/>
                <a:cs typeface="Arial" panose="020B0604020202020204" pitchFamily="34" charset="0"/>
              </a:rPr>
              <a:t>ensayo académico</a:t>
            </a:r>
            <a:r>
              <a:rPr lang="es-ES" sz="2000" dirty="0" smtClean="0">
                <a:latin typeface="Arial" panose="020B0604020202020204" pitchFamily="34" charset="0"/>
                <a:cs typeface="Arial" panose="020B0604020202020204" pitchFamily="34" charset="0"/>
              </a:rPr>
              <a:t> es una composición en prosa, enfocada a exponer las ideas del autor sobre un tema específico, dar respuesta a una interrogante o sostener un punto de vista. </a:t>
            </a:r>
          </a:p>
          <a:p>
            <a:pPr marL="0" indent="0" algn="just">
              <a:lnSpc>
                <a:spcPct val="150000"/>
              </a:lnSpc>
              <a:buFont typeface="Arial" panose="020B0604020202020204" pitchFamily="34" charset="0"/>
              <a:buNone/>
            </a:pPr>
            <a:r>
              <a:rPr lang="es-ES" sz="2000" dirty="0" smtClean="0">
                <a:latin typeface="Arial" panose="020B0604020202020204" pitchFamily="34" charset="0"/>
                <a:cs typeface="Arial" panose="020B0604020202020204" pitchFamily="34" charset="0"/>
              </a:rPr>
              <a:t>Es utilizado para evaluar el aprendizaje de los alumnos y su espíritu crítico. En el texto se hacen </a:t>
            </a:r>
            <a:r>
              <a:rPr lang="es-ES" sz="2000" b="1" dirty="0" smtClean="0">
                <a:latin typeface="Arial" panose="020B0604020202020204" pitchFamily="34" charset="0"/>
                <a:cs typeface="Arial" panose="020B0604020202020204" pitchFamily="34" charset="0"/>
              </a:rPr>
              <a:t>citas de los autores en los cuales se apoya, o bien, con los que no está de acuerdo, y se exponen los argumentos para sostener ese punto de vista.</a:t>
            </a:r>
            <a:endParaRPr lang="es-ES" sz="2000" b="1" dirty="0">
              <a:latin typeface="Arial" panose="020B0604020202020204" pitchFamily="34" charset="0"/>
              <a:cs typeface="Arial" panose="020B0604020202020204" pitchFamily="34" charset="0"/>
            </a:endParaRPr>
          </a:p>
        </p:txBody>
      </p:sp>
      <p:pic>
        <p:nvPicPr>
          <p:cNvPr id="7"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541" y="159109"/>
            <a:ext cx="1800200" cy="742309"/>
          </a:xfrm>
          <a:prstGeom prst="rect">
            <a:avLst/>
          </a:prstGeom>
          <a:ln>
            <a:noFill/>
          </a:ln>
          <a:effectLst>
            <a:softEdge rad="112500"/>
          </a:effectLst>
        </p:spPr>
      </p:pic>
    </p:spTree>
    <p:extLst>
      <p:ext uri="{BB962C8B-B14F-4D97-AF65-F5344CB8AC3E}">
        <p14:creationId xmlns:p14="http://schemas.microsoft.com/office/powerpoint/2010/main" val="4074629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97951" y="1483439"/>
            <a:ext cx="11199340" cy="4880785"/>
          </a:xfrm>
        </p:spPr>
        <p:txBody>
          <a:bodyPr/>
          <a:lstStyle/>
          <a:p>
            <a:pPr marL="0" indent="0" algn="just">
              <a:lnSpc>
                <a:spcPct val="115000"/>
              </a:lnSpc>
              <a:spcAft>
                <a:spcPts val="1000"/>
              </a:spcAft>
              <a:buNone/>
            </a:pPr>
            <a:r>
              <a:rPr lang="es-ES" sz="2400" dirty="0">
                <a:latin typeface="Arial" panose="020B0604020202020204" pitchFamily="34" charset="0"/>
                <a:ea typeface="Times New Roman" panose="02020603050405020304" pitchFamily="18" charset="0"/>
                <a:cs typeface="Times New Roman" panose="02020603050405020304" pitchFamily="18" charset="0"/>
              </a:rPr>
              <a:t>La elaboración de un ensayo de investigación no es un gran resumen o síntesis de lo que otros autores ya han dicho, </a:t>
            </a:r>
            <a:r>
              <a:rPr lang="es-ES" sz="2400" b="1" dirty="0">
                <a:latin typeface="Arial" panose="020B0604020202020204" pitchFamily="34" charset="0"/>
                <a:ea typeface="Times New Roman" panose="02020603050405020304" pitchFamily="18" charset="0"/>
                <a:cs typeface="Times New Roman" panose="02020603050405020304" pitchFamily="18" charset="0"/>
              </a:rPr>
              <a:t>es una construcción personal </a:t>
            </a:r>
            <a:r>
              <a:rPr lang="es-ES" sz="2400" dirty="0">
                <a:latin typeface="Arial" panose="020B0604020202020204" pitchFamily="34" charset="0"/>
                <a:ea typeface="Times New Roman" panose="02020603050405020304" pitchFamily="18" charset="0"/>
                <a:cs typeface="Times New Roman" panose="02020603050405020304" pitchFamily="18" charset="0"/>
              </a:rPr>
              <a:t>que muestra los avances en el conocimiento que en lo personal estás proponiendo a la comunidad a partir de un cuerpo de teorías existentes, </a:t>
            </a:r>
            <a:r>
              <a:rPr lang="es-ES" sz="2400" b="1" dirty="0">
                <a:latin typeface="Arial" panose="020B0604020202020204" pitchFamily="34" charset="0"/>
                <a:ea typeface="Times New Roman" panose="02020603050405020304" pitchFamily="18" charset="0"/>
                <a:cs typeface="Times New Roman" panose="02020603050405020304" pitchFamily="18" charset="0"/>
              </a:rPr>
              <a:t>destacando tu aporte personal acerca del tema central del ensayo</a:t>
            </a:r>
            <a:r>
              <a:rPr lang="es-ES" sz="2400" dirty="0">
                <a:latin typeface="Arial" panose="020B0604020202020204" pitchFamily="34" charset="0"/>
                <a:ea typeface="Times New Roman" panose="02020603050405020304" pitchFamily="18" charset="0"/>
                <a:cs typeface="Times New Roman" panose="02020603050405020304" pitchFamily="18" charset="0"/>
              </a:rPr>
              <a:t>. </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5000"/>
              </a:lnSpc>
              <a:spcAft>
                <a:spcPts val="1000"/>
              </a:spcAft>
              <a:buNone/>
            </a:pPr>
            <a:r>
              <a:rPr lang="es-ES" sz="2400" dirty="0">
                <a:latin typeface="Arial" panose="020B0604020202020204" pitchFamily="34" charset="0"/>
                <a:ea typeface="Times New Roman" panose="02020603050405020304" pitchFamily="18" charset="0"/>
                <a:cs typeface="Times New Roman" panose="02020603050405020304" pitchFamily="18" charset="0"/>
              </a:rPr>
              <a:t>Como muchos métodos de comunicación el ensayo trata de expresar una idea, pero su importancia yace en resaltar la opinión del autor, su postura y la forma particular como el autor ve e interpreta el mundo, de una manera informal. Su importancia yace también en que por medio de este se pueden relacionar distintos temas con la intención de enfatizar y argumentar un fin concreto. </a:t>
            </a:r>
            <a:endParaRPr lang="es-ES" sz="2400" dirty="0">
              <a:latin typeface="Calibri" panose="020F0502020204030204" pitchFamily="34" charset="0"/>
              <a:ea typeface="Calibri" panose="020F0502020204030204" pitchFamily="34" charset="0"/>
              <a:cs typeface="Times New Roman" panose="02020603050405020304" pitchFamily="18" charset="0"/>
            </a:endParaRPr>
          </a:p>
          <a:p>
            <a:pPr algn="just"/>
            <a:endParaRPr lang="es-ES" sz="2400" dirty="0"/>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245295"/>
            <a:ext cx="5208997" cy="1238144"/>
          </a:xfrm>
          <a:prstGeom prst="rect">
            <a:avLst/>
          </a:prstGeom>
        </p:spPr>
      </p:pic>
    </p:spTree>
    <p:extLst>
      <p:ext uri="{BB962C8B-B14F-4D97-AF65-F5344CB8AC3E}">
        <p14:creationId xmlns:p14="http://schemas.microsoft.com/office/powerpoint/2010/main" val="328375101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33564" y="134380"/>
            <a:ext cx="11722813" cy="999530"/>
          </a:xfrm>
        </p:spPr>
        <p:txBody>
          <a:bodyPr/>
          <a:lstStyle/>
          <a:p>
            <a:pPr marL="342900" lvl="0" indent="-342900">
              <a:lnSpc>
                <a:spcPct val="107000"/>
              </a:lnSpc>
              <a:spcBef>
                <a:spcPct val="20000"/>
              </a:spcBef>
              <a:spcAft>
                <a:spcPts val="800"/>
              </a:spcAft>
            </a:pPr>
            <a:r>
              <a:rPr lang="es-E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t/>
            </a:r>
            <a:br>
              <a:rPr lang="es-ES" sz="2000" dirty="0" smtClean="0">
                <a:solidFill>
                  <a:prstClr val="black"/>
                </a:solidFill>
                <a:latin typeface="Arial" panose="020B0604020202020204" pitchFamily="34" charset="0"/>
                <a:ea typeface="Calibri" panose="020F0502020204030204" pitchFamily="34" charset="0"/>
                <a:cs typeface="Times New Roman" panose="02020603050405020304" pitchFamily="18" charset="0"/>
              </a:rPr>
            </a:br>
            <a: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
            </a:r>
            <a:br>
              <a:rPr lang="es-ES"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br>
            <a:endParaRPr lang="es-ES" sz="3200" dirty="0"/>
          </a:p>
        </p:txBody>
      </p:sp>
      <p:pic>
        <p:nvPicPr>
          <p:cNvPr id="5" name="Imagen 4"/>
          <p:cNvPicPr>
            <a:picLocks noChangeAspect="1"/>
          </p:cNvPicPr>
          <p:nvPr/>
        </p:nvPicPr>
        <p:blipFill>
          <a:blip r:embed="rId2"/>
          <a:stretch>
            <a:fillRect/>
          </a:stretch>
        </p:blipFill>
        <p:spPr>
          <a:xfrm>
            <a:off x="8614879" y="522800"/>
            <a:ext cx="2969233" cy="1721985"/>
          </a:xfrm>
          <a:prstGeom prst="rect">
            <a:avLst/>
          </a:prstGeom>
        </p:spPr>
      </p:pic>
      <p:sp>
        <p:nvSpPr>
          <p:cNvPr id="6" name="Rectángulo 5"/>
          <p:cNvSpPr/>
          <p:nvPr/>
        </p:nvSpPr>
        <p:spPr>
          <a:xfrm>
            <a:off x="3637052" y="1383792"/>
            <a:ext cx="6852862" cy="5372753"/>
          </a:xfrm>
          <a:prstGeom prst="rect">
            <a:avLst/>
          </a:prstGeom>
        </p:spPr>
        <p:txBody>
          <a:bodyPr wrap="square">
            <a:spAutoFit/>
          </a:bodyPr>
          <a:lstStyle/>
          <a:p>
            <a:pPr marL="342900" lvl="0" indent="-342900" eaLnBrk="0" fontAlgn="base" hangingPunct="0">
              <a:lnSpc>
                <a:spcPct val="115000"/>
              </a:lnSpc>
              <a:spcBef>
                <a:spcPct val="20000"/>
              </a:spcBef>
              <a:spcAft>
                <a:spcPts val="1000"/>
              </a:spcAft>
              <a:buFont typeface="Arial" panose="020B0604020202020204" pitchFamily="34" charset="0"/>
              <a:buChar char="•"/>
              <a:defRPr/>
            </a:pPr>
            <a:r>
              <a:rPr kumimoji="0" lang="es-ES" sz="2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Brevedad</a:t>
            </a:r>
          </a:p>
          <a:p>
            <a:pPr marL="342900" lvl="0" indent="-342900" eaLnBrk="0" fontAlgn="base" hangingPunct="0">
              <a:lnSpc>
                <a:spcPct val="115000"/>
              </a:lnSpc>
              <a:spcBef>
                <a:spcPct val="20000"/>
              </a:spcBef>
              <a:spcAft>
                <a:spcPts val="1000"/>
              </a:spcAft>
              <a:buFont typeface="Arial" panose="020B0604020202020204" pitchFamily="34" charset="0"/>
              <a:buChar char="•"/>
              <a:defRPr/>
            </a:pP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Concisión</a:t>
            </a:r>
            <a:endParaRPr lang="es-ES" sz="2400" dirty="0" smtClean="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lvl="0" indent="-342900" eaLnBrk="0" fontAlgn="base" hangingPunct="0">
              <a:lnSpc>
                <a:spcPct val="115000"/>
              </a:lnSpc>
              <a:spcBef>
                <a:spcPct val="20000"/>
              </a:spcBef>
              <a:spcAft>
                <a:spcPts val="1000"/>
              </a:spcAft>
              <a:buFont typeface="Arial" panose="020B0604020202020204" pitchFamily="34" charset="0"/>
              <a:buChar char="•"/>
              <a:defRPr/>
            </a:pP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Suficiencia</a:t>
            </a:r>
            <a:endPar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15000"/>
              </a:lnSpc>
              <a:spcBef>
                <a:spcPct val="20000"/>
              </a:spcBef>
              <a:spcAft>
                <a:spcPts val="1000"/>
              </a:spcAft>
              <a:buClrTx/>
              <a:buSzTx/>
              <a:buFont typeface="Arial" panose="020B0604020202020204" pitchFamily="34" charset="0"/>
              <a:buChar char="•"/>
              <a:tabLst/>
              <a:defRPr/>
            </a:pPr>
            <a:r>
              <a:rPr kumimoji="0" lang="es-ES" sz="20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Originalidad de las ideas, </a:t>
            </a:r>
            <a:r>
              <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novedoso</a:t>
            </a:r>
          </a:p>
          <a:p>
            <a:pPr marL="342900" lvl="0" indent="-342900" eaLnBrk="0" fontAlgn="base" hangingPunct="0">
              <a:lnSpc>
                <a:spcPct val="115000"/>
              </a:lnSpc>
              <a:spcBef>
                <a:spcPct val="20000"/>
              </a:spcBef>
              <a:spcAft>
                <a:spcPts val="1000"/>
              </a:spcAft>
              <a:buFont typeface="Arial" panose="020B0604020202020204" pitchFamily="34" charset="0"/>
              <a:buChar char="•"/>
              <a:defRPr/>
            </a:pP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Estilo</a:t>
            </a:r>
            <a:r>
              <a:rPr lang="es-ES" sz="2400" dirty="0" smtClean="0">
                <a:solidFill>
                  <a:prstClr val="black"/>
                </a:solidFill>
                <a:latin typeface="Arial" panose="020B0604020202020204" pitchFamily="34" charset="0"/>
                <a:ea typeface="Calibri" panose="020F0502020204030204" pitchFamily="34" charset="0"/>
                <a:cs typeface="Arial" panose="020B0604020202020204" pitchFamily="34" charset="0"/>
              </a:rPr>
              <a:t> </a:t>
            </a: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académico</a:t>
            </a:r>
            <a:endParaRPr kumimoji="0" lang="es-ES" sz="2000" b="0" i="0" u="none" strike="noStrike" kern="1200" cap="none" spc="0" normalizeH="0" baseline="0" noProof="0" dirty="0" smtClean="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l" defTabSz="914400" rtl="0" eaLnBrk="0" fontAlgn="base" latinLnBrk="0" hangingPunct="0">
              <a:lnSpc>
                <a:spcPct val="115000"/>
              </a:lnSpc>
              <a:spcBef>
                <a:spcPct val="20000"/>
              </a:spcBef>
              <a:spcAft>
                <a:spcPts val="1000"/>
              </a:spcAft>
              <a:buClrTx/>
              <a:buSzTx/>
              <a:buFont typeface="Arial" panose="020B0604020202020204" pitchFamily="34" charset="0"/>
              <a:buChar char="•"/>
              <a:tabLst/>
              <a:defRPr/>
            </a:pPr>
            <a:r>
              <a:rPr lang="es-ES" sz="2000" noProof="0" dirty="0" smtClean="0">
                <a:solidFill>
                  <a:srgbClr val="000000"/>
                </a:solidFill>
                <a:latin typeface="Arial" panose="020B0604020202020204" pitchFamily="34" charset="0"/>
                <a:ea typeface="Calibri" panose="020F0502020204030204" pitchFamily="34" charset="0"/>
                <a:cs typeface="Arial" panose="020B0604020202020204" pitchFamily="34" charset="0"/>
              </a:rPr>
              <a:t>Carácter expositivo-argumentativo, reflexivo, científico</a:t>
            </a:r>
          </a:p>
          <a:p>
            <a:pPr marL="342900" marR="0" lvl="0" indent="-342900" algn="l" defTabSz="914400" rtl="0" eaLnBrk="0" fontAlgn="base" latinLnBrk="0" hangingPunct="0">
              <a:lnSpc>
                <a:spcPct val="115000"/>
              </a:lnSpc>
              <a:spcBef>
                <a:spcPct val="20000"/>
              </a:spcBef>
              <a:spcAft>
                <a:spcPts val="1000"/>
              </a:spcAft>
              <a:buClrTx/>
              <a:buSzTx/>
              <a:buFont typeface="Arial" panose="020B0604020202020204" pitchFamily="34" charset="0"/>
              <a:buChar char="•"/>
              <a:tabLst/>
              <a:defRPr/>
            </a:pPr>
            <a:r>
              <a:rPr kumimoji="0" lang="es-ES" sz="2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Estilo sencillo</a:t>
            </a:r>
          </a:p>
          <a:p>
            <a:pPr marL="342900" marR="0" lvl="0" indent="-342900" algn="l" defTabSz="914400" rtl="0" eaLnBrk="0" fontAlgn="base" latinLnBrk="0" hangingPunct="0">
              <a:lnSpc>
                <a:spcPct val="115000"/>
              </a:lnSpc>
              <a:spcBef>
                <a:spcPct val="20000"/>
              </a:spcBef>
              <a:spcAft>
                <a:spcPts val="1000"/>
              </a:spcAft>
              <a:buClrTx/>
              <a:buSzTx/>
              <a:buFont typeface="Arial" panose="020B0604020202020204" pitchFamily="34" charset="0"/>
              <a:buChar char="•"/>
              <a:tabLst/>
              <a:defRPr/>
            </a:pPr>
            <a:r>
              <a:rPr lang="es-ES"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Lenguaje </a:t>
            </a:r>
            <a:r>
              <a:rPr lang="es-ES"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formal</a:t>
            </a:r>
            <a:r>
              <a:rPr kumimoji="0" lang="es-ES" sz="2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ES" sz="20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lvl="0" indent="-342900" algn="just" eaLnBrk="0" fontAlgn="base" hangingPunct="0">
              <a:lnSpc>
                <a:spcPct val="107000"/>
              </a:lnSpc>
              <a:spcBef>
                <a:spcPct val="20000"/>
              </a:spcBef>
              <a:spcAft>
                <a:spcPts val="800"/>
              </a:spcAft>
              <a:buFont typeface="Arial" panose="020B0604020202020204" pitchFamily="34" charset="0"/>
              <a:buChar char="•"/>
            </a:pP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P</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roducto </a:t>
            </a:r>
            <a:r>
              <a:rPr lang="es-ES" sz="2000" dirty="0">
                <a:solidFill>
                  <a:prstClr val="black"/>
                </a:solidFill>
                <a:latin typeface="Arial" panose="020B0604020202020204" pitchFamily="34" charset="0"/>
                <a:ea typeface="Calibri" panose="020F0502020204030204" pitchFamily="34" charset="0"/>
                <a:cs typeface="Arial" panose="020B0604020202020204" pitchFamily="34" charset="0"/>
              </a:rPr>
              <a:t>de </a:t>
            </a:r>
            <a:r>
              <a:rPr lang="es-ES" sz="2000" dirty="0" smtClean="0">
                <a:solidFill>
                  <a:prstClr val="black"/>
                </a:solidFill>
                <a:latin typeface="Arial" panose="020B0604020202020204" pitchFamily="34" charset="0"/>
                <a:ea typeface="Calibri" panose="020F0502020204030204" pitchFamily="34" charset="0"/>
                <a:cs typeface="Arial" panose="020B0604020202020204" pitchFamily="34" charset="0"/>
              </a:rPr>
              <a:t>investigación</a:t>
            </a:r>
            <a:endParaRPr lang="es-ES" sz="20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0" fontAlgn="base" latinLnBrk="0" hangingPunct="0">
              <a:lnSpc>
                <a:spcPct val="115000"/>
              </a:lnSpc>
              <a:spcBef>
                <a:spcPct val="20000"/>
              </a:spcBef>
              <a:spcAft>
                <a:spcPts val="1000"/>
              </a:spcAft>
              <a:buClrTx/>
              <a:buSzTx/>
              <a:buFont typeface="Arial" panose="020B0604020202020204" pitchFamily="34" charset="0"/>
              <a:buChar char="•"/>
              <a:tabLst/>
              <a:defRPr/>
            </a:pPr>
            <a:endParaRPr kumimoji="0" lang="es-ES" sz="2000" b="0" i="0" u="none" strike="noStrike" kern="1200" cap="none" spc="0" normalizeH="0" baseline="0" noProof="0" dirty="0" smtClean="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p:txBody>
      </p:sp>
      <p:pic>
        <p:nvPicPr>
          <p:cNvPr id="4" name="Imagen 3"/>
          <p:cNvPicPr>
            <a:picLocks noChangeAspect="1"/>
          </p:cNvPicPr>
          <p:nvPr/>
        </p:nvPicPr>
        <p:blipFill rotWithShape="1">
          <a:blip r:embed="rId3">
            <a:extLst>
              <a:ext uri="{28A0092B-C50C-407E-A947-70E740481C1C}">
                <a14:useLocalDpi xmlns:a14="http://schemas.microsoft.com/office/drawing/2010/main" val="0"/>
              </a:ext>
            </a:extLst>
          </a:blip>
          <a:srcRect l="8629" t="45094" b="22617"/>
          <a:stretch/>
        </p:blipFill>
        <p:spPr>
          <a:xfrm>
            <a:off x="133564" y="1304700"/>
            <a:ext cx="3349377" cy="1880170"/>
          </a:xfrm>
          <a:prstGeom prst="rect">
            <a:avLst/>
          </a:prstGeom>
        </p:spPr>
      </p:pic>
      <p:pic>
        <p:nvPicPr>
          <p:cNvPr id="9" name="Imagen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84477" y="4541178"/>
            <a:ext cx="3586965" cy="1965485"/>
          </a:xfrm>
          <a:prstGeom prst="rect">
            <a:avLst/>
          </a:prstGeom>
        </p:spPr>
      </p:pic>
      <p:pic>
        <p:nvPicPr>
          <p:cNvPr id="10" name="3 Imagen" descr="F:\Proyectos\ID_UCCFD\Manual_id\apps_produccion\Papelería_Institucional\Invitacion-02.t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7870319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3384" y="289285"/>
            <a:ext cx="6550328" cy="773723"/>
          </a:xfrm>
        </p:spPr>
        <p:txBody>
          <a:bodyPr/>
          <a:lstStyle/>
          <a:p>
            <a:pPr marL="342900" lvl="0" indent="-342900">
              <a:lnSpc>
                <a:spcPct val="115000"/>
              </a:lnSpc>
              <a:spcBef>
                <a:spcPct val="20000"/>
              </a:spcBef>
              <a:spcAft>
                <a:spcPts val="1000"/>
              </a:spcAft>
            </a:pPr>
            <a:r>
              <a:rPr lang="es-ES" sz="24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Características </a:t>
            </a:r>
            <a:r>
              <a:rPr lang="es-ES" sz="2400" b="1"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generales del </a:t>
            </a:r>
            <a:r>
              <a:rPr lang="es-ES" sz="2400" b="1"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ensayo</a:t>
            </a:r>
            <a:endParaRPr lang="es-ES" sz="3600" dirty="0"/>
          </a:p>
        </p:txBody>
      </p:sp>
      <p:sp>
        <p:nvSpPr>
          <p:cNvPr id="3" name="Marcador de contenido 2"/>
          <p:cNvSpPr>
            <a:spLocks noGrp="1"/>
          </p:cNvSpPr>
          <p:nvPr>
            <p:ph idx="1"/>
          </p:nvPr>
        </p:nvSpPr>
        <p:spPr>
          <a:xfrm>
            <a:off x="301348" y="1567731"/>
            <a:ext cx="10918032" cy="5172114"/>
          </a:xfrm>
        </p:spPr>
        <p:txBody>
          <a:bodyPr/>
          <a:lstStyle/>
          <a:p>
            <a:pPr lvl="0" algn="just">
              <a:spcAft>
                <a:spcPts val="1000"/>
              </a:spcAft>
            </a:pPr>
            <a:r>
              <a:rPr lang="es-E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Variedad de </a:t>
            </a: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temas</a:t>
            </a:r>
            <a:r>
              <a:rPr lang="es-ES" sz="1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 el t</a:t>
            </a:r>
            <a:r>
              <a:rPr lang="es-ES" sz="1800" dirty="0" smtClean="0">
                <a:latin typeface="Arial" panose="020B0604020202020204" pitchFamily="34" charset="0"/>
                <a:ea typeface="Times New Roman" panose="02020603050405020304" pitchFamily="18" charset="0"/>
                <a:cs typeface="Arial" panose="020B0604020202020204" pitchFamily="34" charset="0"/>
              </a:rPr>
              <a:t>ema es libre, puede abarcar cualquier </a:t>
            </a: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área </a:t>
            </a:r>
            <a:r>
              <a:rPr lang="es-E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de las </a:t>
            </a: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ciencias </a:t>
            </a:r>
          </a:p>
          <a:p>
            <a:pPr lvl="0" algn="just">
              <a:spcAft>
                <a:spcPts val="1000"/>
              </a:spcAft>
            </a:pP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Unicidad del tema: </a:t>
            </a:r>
            <a:r>
              <a:rPr lang="es-E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aborda solo un tema por trabajo. </a:t>
            </a:r>
            <a:endPar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lvl="0" algn="just">
              <a:spcAft>
                <a:spcPts val="1000"/>
              </a:spcAft>
            </a:pP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Carácter personal</a:t>
            </a:r>
            <a:r>
              <a:rPr lang="es-ES" sz="1800" dirty="0" smtClean="0">
                <a:latin typeface="Arial" panose="020B0604020202020204" pitchFamily="34" charset="0"/>
                <a:ea typeface="Times New Roman" panose="02020603050405020304" pitchFamily="18" charset="0"/>
                <a:cs typeface="Arial" panose="020B0604020202020204" pitchFamily="34" charset="0"/>
              </a:rPr>
              <a:t> (s</a:t>
            </a:r>
            <a:r>
              <a:rPr lang="es-ES" sz="18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ubjetivo): </a:t>
            </a: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se </a:t>
            </a:r>
            <a:r>
              <a:rPr lang="es-E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exponen las </a:t>
            </a: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ideas </a:t>
            </a:r>
            <a:r>
              <a:rPr lang="es-E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del </a:t>
            </a: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autor sustentadas </a:t>
            </a:r>
            <a:r>
              <a:rPr lang="es-E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por investigaciones e ideas propias y de otros </a:t>
            </a: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ensayistas</a:t>
            </a:r>
          </a:p>
          <a:p>
            <a:pPr lvl="0" algn="just"/>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Discurso </a:t>
            </a:r>
            <a:r>
              <a:rPr lang="es-E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profesional y ameno</a:t>
            </a:r>
            <a:r>
              <a:rPr lang="es-ES" sz="1800" dirty="0">
                <a:solidFill>
                  <a:prstClr val="black"/>
                </a:solidFill>
                <a:latin typeface="Arial" panose="020B0604020202020204" pitchFamily="34" charset="0"/>
                <a:ea typeface="Times New Roman" panose="02020603050405020304" pitchFamily="18" charset="0"/>
                <a:cs typeface="Arial" panose="020B0604020202020204" pitchFamily="34" charset="0"/>
              </a:rPr>
              <a:t>: </a:t>
            </a:r>
            <a:r>
              <a:rPr lang="es-E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debe ser especializado, </a:t>
            </a: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objetivo, elegante y ameno. </a:t>
            </a:r>
            <a:r>
              <a:rPr lang="es-ES" sz="1800" dirty="0" smtClean="0">
                <a:solidFill>
                  <a:prstClr val="black"/>
                </a:solidFill>
                <a:latin typeface="Arial" panose="020B0604020202020204" pitchFamily="34" charset="0"/>
                <a:cs typeface="Arial" panose="020B0604020202020204" pitchFamily="34" charset="0"/>
              </a:rPr>
              <a:t>Debe </a:t>
            </a:r>
            <a:r>
              <a:rPr lang="es-ES" sz="1800" dirty="0">
                <a:solidFill>
                  <a:prstClr val="black"/>
                </a:solidFill>
                <a:latin typeface="Arial" panose="020B0604020202020204" pitchFamily="34" charset="0"/>
                <a:cs typeface="Arial" panose="020B0604020202020204" pitchFamily="34" charset="0"/>
              </a:rPr>
              <a:t>estar redactado en forma sencilla, clara y concisa.</a:t>
            </a:r>
          </a:p>
          <a:p>
            <a:pPr lvl="0" algn="just">
              <a:spcAft>
                <a:spcPts val="1000"/>
              </a:spcAft>
            </a:pP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Pensamiento </a:t>
            </a:r>
            <a:r>
              <a:rPr lang="es-E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y argumentación </a:t>
            </a: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lógicos</a:t>
            </a:r>
            <a:endParaRPr lang="es-ES" sz="1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lvl="0" algn="just">
              <a:spcAft>
                <a:spcPts val="1000"/>
              </a:spcAft>
            </a:pPr>
            <a:r>
              <a:rPr lang="es-ES" sz="1800" dirty="0">
                <a:solidFill>
                  <a:srgbClr val="000000"/>
                </a:solidFill>
                <a:latin typeface="Arial" panose="020B0604020202020204" pitchFamily="34" charset="0"/>
                <a:ea typeface="Times New Roman" panose="02020603050405020304" pitchFamily="18" charset="0"/>
                <a:cs typeface="Arial" panose="020B0604020202020204" pitchFamily="34" charset="0"/>
              </a:rPr>
              <a:t>Rigurosidad </a:t>
            </a:r>
            <a:r>
              <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científica</a:t>
            </a:r>
          </a:p>
          <a:p>
            <a:pPr lvl="0" algn="just"/>
            <a:r>
              <a:rPr lang="es-ES" sz="1800" dirty="0" smtClean="0">
                <a:solidFill>
                  <a:prstClr val="black"/>
                </a:solidFill>
                <a:latin typeface="Arial" panose="020B0604020202020204" pitchFamily="34" charset="0"/>
                <a:cs typeface="Arial" panose="020B0604020202020204" pitchFamily="34" charset="0"/>
              </a:rPr>
              <a:t>Escrito </a:t>
            </a:r>
            <a:r>
              <a:rPr lang="es-ES" sz="1800" dirty="0">
                <a:solidFill>
                  <a:prstClr val="black"/>
                </a:solidFill>
                <a:latin typeface="Arial" panose="020B0604020202020204" pitchFamily="34" charset="0"/>
                <a:cs typeface="Arial" panose="020B0604020202020204" pitchFamily="34" charset="0"/>
              </a:rPr>
              <a:t>en prosa y es de carácter </a:t>
            </a:r>
            <a:r>
              <a:rPr lang="es-ES" sz="1800" dirty="0" smtClean="0">
                <a:solidFill>
                  <a:prstClr val="black"/>
                </a:solidFill>
                <a:latin typeface="Arial" panose="020B0604020202020204" pitchFamily="34" charset="0"/>
                <a:cs typeface="Arial" panose="020B0604020202020204" pitchFamily="34" charset="0"/>
              </a:rPr>
              <a:t>didáctico.</a:t>
            </a:r>
            <a:endParaRPr lang="es-ES" sz="1800" dirty="0">
              <a:solidFill>
                <a:prstClr val="black"/>
              </a:solidFill>
              <a:latin typeface="Arial" panose="020B0604020202020204" pitchFamily="34" charset="0"/>
              <a:cs typeface="Arial" panose="020B0604020202020204" pitchFamily="34" charset="0"/>
            </a:endParaRPr>
          </a:p>
          <a:p>
            <a:pPr lvl="0" algn="just"/>
            <a:endParaRPr lang="es-ES" sz="1800" dirty="0">
              <a:solidFill>
                <a:prstClr val="black"/>
              </a:solidFill>
              <a:latin typeface="Arial" panose="020B0604020202020204" pitchFamily="34" charset="0"/>
              <a:cs typeface="Arial" panose="020B0604020202020204" pitchFamily="34" charset="0"/>
            </a:endParaRPr>
          </a:p>
          <a:p>
            <a:pPr lvl="0" algn="just"/>
            <a:r>
              <a:rPr lang="es-ES" sz="1800" dirty="0" smtClean="0">
                <a:solidFill>
                  <a:prstClr val="black"/>
                </a:solidFill>
                <a:latin typeface="Arial" panose="020B0604020202020204" pitchFamily="34" charset="0"/>
                <a:cs typeface="Arial" panose="020B0604020202020204" pitchFamily="34" charset="0"/>
              </a:rPr>
              <a:t>Tono </a:t>
            </a:r>
            <a:r>
              <a:rPr lang="es-ES" sz="1800" dirty="0">
                <a:solidFill>
                  <a:prstClr val="black"/>
                </a:solidFill>
                <a:latin typeface="Arial" panose="020B0604020202020204" pitchFamily="34" charset="0"/>
                <a:cs typeface="Arial" panose="020B0604020202020204" pitchFamily="34" charset="0"/>
              </a:rPr>
              <a:t>polémico: todo buen ensayo debe estar cargado de </a:t>
            </a:r>
            <a:r>
              <a:rPr lang="es-ES" sz="1800" dirty="0" smtClean="0">
                <a:solidFill>
                  <a:prstClr val="black"/>
                </a:solidFill>
                <a:latin typeface="Arial" panose="020B0604020202020204" pitchFamily="34" charset="0"/>
                <a:cs typeface="Arial" panose="020B0604020202020204" pitchFamily="34" charset="0"/>
              </a:rPr>
              <a:t>cierta vehemencia </a:t>
            </a:r>
            <a:r>
              <a:rPr lang="es-ES" sz="1800" dirty="0">
                <a:solidFill>
                  <a:prstClr val="black"/>
                </a:solidFill>
                <a:latin typeface="Arial" panose="020B0604020202020204" pitchFamily="34" charset="0"/>
                <a:cs typeface="Arial" panose="020B0604020202020204" pitchFamily="34" charset="0"/>
              </a:rPr>
              <a:t>combativa. Pretende inquietar espíritus, cimbrar opiniones.</a:t>
            </a:r>
          </a:p>
          <a:p>
            <a:pPr lvl="0" algn="just">
              <a:spcAft>
                <a:spcPts val="1000"/>
              </a:spcAft>
            </a:pPr>
            <a:endParaRPr lang="es-ES" sz="1800" dirty="0">
              <a:solidFill>
                <a:prstClr val="black"/>
              </a:solidFill>
              <a:latin typeface="Arial" panose="020B0604020202020204" pitchFamily="34" charset="0"/>
              <a:ea typeface="Calibri" panose="020F0502020204030204" pitchFamily="34" charset="0"/>
              <a:cs typeface="Arial" panose="020B0604020202020204" pitchFamily="34" charset="0"/>
            </a:endParaRPr>
          </a:p>
          <a:p>
            <a:pPr algn="just">
              <a:spcAft>
                <a:spcPts val="1000"/>
              </a:spcAft>
            </a:pPr>
            <a:endParaRPr lang="es-ES" sz="1800" dirty="0" smtClean="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lgn="just">
              <a:buNone/>
            </a:pPr>
            <a:endParaRPr lang="es-ES" sz="1800" dirty="0" smtClean="0">
              <a:latin typeface="Arial" panose="020B0604020202020204" pitchFamily="34" charset="0"/>
              <a:cs typeface="Arial" panose="020B0604020202020204" pitchFamily="34" charset="0"/>
            </a:endParaRPr>
          </a:p>
          <a:p>
            <a:pPr marL="0" indent="0" algn="just">
              <a:buNone/>
            </a:pPr>
            <a:endParaRPr lang="es-ES" sz="18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stretch>
            <a:fillRect/>
          </a:stretch>
        </p:blipFill>
        <p:spPr>
          <a:xfrm>
            <a:off x="10072468" y="189916"/>
            <a:ext cx="1983543" cy="1377815"/>
          </a:xfrm>
          <a:prstGeom prst="rect">
            <a:avLst/>
          </a:prstGeom>
        </p:spPr>
      </p:pic>
      <p:pic>
        <p:nvPicPr>
          <p:cNvPr id="6"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7351343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453384" y="430086"/>
            <a:ext cx="5324856" cy="612330"/>
          </a:xfrm>
        </p:spPr>
        <p:txBody>
          <a:bodyPr/>
          <a:lstStyle/>
          <a:p>
            <a:pPr marL="342900" lvl="0" indent="-342900">
              <a:lnSpc>
                <a:spcPct val="115000"/>
              </a:lnSpc>
              <a:spcBef>
                <a:spcPct val="20000"/>
              </a:spcBef>
              <a:spcAft>
                <a:spcPts val="1000"/>
              </a:spcAft>
            </a:pPr>
            <a:r>
              <a:rPr lang="es-ES" sz="20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Ventajas</a:t>
            </a:r>
            <a:r>
              <a:rPr lang="es-ES" sz="2000" dirty="0">
                <a:solidFill>
                  <a:prstClr val="black"/>
                </a:solidFill>
                <a:latin typeface="Arial" panose="020B0604020202020204" pitchFamily="34" charset="0"/>
                <a:ea typeface="Times New Roman" panose="02020603050405020304" pitchFamily="18" charset="0"/>
                <a:cs typeface="Arial" panose="020B0604020202020204" pitchFamily="34" charset="0"/>
              </a:rPr>
              <a:t> más significativas del </a:t>
            </a:r>
            <a:r>
              <a:rPr lang="es-ES" sz="2000"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ensayo</a:t>
            </a:r>
            <a:endParaRPr lang="es-ES" dirty="0"/>
          </a:p>
        </p:txBody>
      </p:sp>
      <p:sp>
        <p:nvSpPr>
          <p:cNvPr id="3" name="Marcador de contenido 2"/>
          <p:cNvSpPr>
            <a:spLocks noGrp="1"/>
          </p:cNvSpPr>
          <p:nvPr>
            <p:ph idx="1"/>
          </p:nvPr>
        </p:nvSpPr>
        <p:spPr>
          <a:xfrm>
            <a:off x="609600" y="1600201"/>
            <a:ext cx="10972800" cy="2980943"/>
          </a:xfrm>
        </p:spPr>
        <p:txBody>
          <a:bodyPr/>
          <a:lstStyle/>
          <a:p>
            <a:pPr lvl="0">
              <a:lnSpc>
                <a:spcPct val="115000"/>
              </a:lnSpc>
              <a:spcAft>
                <a:spcPts val="1000"/>
              </a:spcAft>
              <a:buSzPts val="1000"/>
              <a:buFont typeface="Symbol" panose="05050102010706020507" pitchFamily="18" charset="2"/>
              <a:buChar char=""/>
              <a:tabLst>
                <a:tab pos="457200" algn="l"/>
              </a:tabLst>
            </a:pPr>
            <a:r>
              <a:rPr lang="es-ES" sz="2000" dirty="0" smtClean="0">
                <a:latin typeface="Arial" panose="020B0604020202020204" pitchFamily="34" charset="0"/>
                <a:ea typeface="Times New Roman" panose="02020603050405020304" pitchFamily="18" charset="0"/>
                <a:cs typeface="Arial" panose="020B0604020202020204" pitchFamily="34" charset="0"/>
              </a:rPr>
              <a:t>Su </a:t>
            </a:r>
            <a:r>
              <a:rPr lang="es-ES" sz="2000" dirty="0" smtClean="0">
                <a:latin typeface="Arial" panose="020B0604020202020204" pitchFamily="34" charset="0"/>
                <a:ea typeface="Times New Roman" panose="02020603050405020304" pitchFamily="18" charset="0"/>
                <a:cs typeface="Arial" panose="020B0604020202020204" pitchFamily="34" charset="0"/>
              </a:rPr>
              <a:t>agilidad</a:t>
            </a:r>
            <a:endParaRPr lang="es-ES" sz="2000" dirty="0">
              <a:latin typeface="Arial" panose="020B0604020202020204" pitchFamily="34" charset="0"/>
              <a:ea typeface="Calibri" panose="020F0502020204030204" pitchFamily="34" charset="0"/>
              <a:cs typeface="Arial" panose="020B0604020202020204" pitchFamily="34" charset="0"/>
            </a:endParaRPr>
          </a:p>
          <a:p>
            <a:pPr lvl="0">
              <a:lnSpc>
                <a:spcPct val="115000"/>
              </a:lnSpc>
              <a:spcAft>
                <a:spcPts val="1000"/>
              </a:spcAft>
              <a:buSzPts val="1000"/>
              <a:buFont typeface="Symbol" panose="05050102010706020507" pitchFamily="18" charset="2"/>
              <a:buChar char=""/>
              <a:tabLst>
                <a:tab pos="457200" algn="l"/>
              </a:tabLst>
            </a:pPr>
            <a:r>
              <a:rPr lang="es-ES" sz="2000" dirty="0">
                <a:latin typeface="Arial" panose="020B0604020202020204" pitchFamily="34" charset="0"/>
                <a:ea typeface="Times New Roman" panose="02020603050405020304" pitchFamily="18" charset="0"/>
                <a:cs typeface="Arial" panose="020B0604020202020204" pitchFamily="34" charset="0"/>
              </a:rPr>
              <a:t>Su sencillez </a:t>
            </a:r>
            <a:r>
              <a:rPr lang="es-ES" sz="2000" dirty="0" smtClean="0">
                <a:latin typeface="Arial" panose="020B0604020202020204" pitchFamily="34" charset="0"/>
                <a:ea typeface="Times New Roman" panose="02020603050405020304" pitchFamily="18" charset="0"/>
                <a:cs typeface="Arial" panose="020B0604020202020204" pitchFamily="34" charset="0"/>
              </a:rPr>
              <a:t>productiva</a:t>
            </a:r>
            <a:endParaRPr lang="es-ES" sz="2000" dirty="0">
              <a:latin typeface="Arial" panose="020B0604020202020204" pitchFamily="34" charset="0"/>
              <a:ea typeface="Calibri" panose="020F0502020204030204" pitchFamily="34" charset="0"/>
              <a:cs typeface="Arial" panose="020B0604020202020204" pitchFamily="34" charset="0"/>
            </a:endParaRPr>
          </a:p>
          <a:p>
            <a:pPr lvl="0">
              <a:lnSpc>
                <a:spcPct val="115000"/>
              </a:lnSpc>
              <a:spcAft>
                <a:spcPts val="1000"/>
              </a:spcAft>
              <a:buSzPts val="1000"/>
              <a:buFont typeface="Symbol" panose="05050102010706020507" pitchFamily="18" charset="2"/>
              <a:buChar char=""/>
              <a:tabLst>
                <a:tab pos="457200" algn="l"/>
              </a:tabLst>
            </a:pPr>
            <a:r>
              <a:rPr lang="es-ES" sz="2000" dirty="0">
                <a:latin typeface="Arial" panose="020B0604020202020204" pitchFamily="34" charset="0"/>
                <a:ea typeface="Times New Roman" panose="02020603050405020304" pitchFamily="18" charset="0"/>
                <a:cs typeface="Arial" panose="020B0604020202020204" pitchFamily="34" charset="0"/>
              </a:rPr>
              <a:t>Su capacidad de comunicar en forma </a:t>
            </a:r>
            <a:r>
              <a:rPr lang="es-ES" sz="2000" dirty="0" smtClean="0">
                <a:latin typeface="Arial" panose="020B0604020202020204" pitchFamily="34" charset="0"/>
                <a:ea typeface="Times New Roman" panose="02020603050405020304" pitchFamily="18" charset="0"/>
                <a:cs typeface="Arial" panose="020B0604020202020204" pitchFamily="34" charset="0"/>
              </a:rPr>
              <a:t>directa</a:t>
            </a:r>
            <a:endParaRPr lang="es-ES" sz="2000" dirty="0">
              <a:latin typeface="Arial" panose="020B0604020202020204" pitchFamily="34" charset="0"/>
              <a:ea typeface="Calibri" panose="020F0502020204030204" pitchFamily="34" charset="0"/>
              <a:cs typeface="Arial" panose="020B0604020202020204" pitchFamily="34" charset="0"/>
            </a:endParaRPr>
          </a:p>
          <a:p>
            <a:pPr lvl="0">
              <a:lnSpc>
                <a:spcPct val="115000"/>
              </a:lnSpc>
              <a:spcAft>
                <a:spcPts val="1000"/>
              </a:spcAft>
              <a:buSzPts val="1000"/>
              <a:buFont typeface="Symbol" panose="05050102010706020507" pitchFamily="18" charset="2"/>
              <a:buChar char=""/>
              <a:tabLst>
                <a:tab pos="457200" algn="l"/>
              </a:tabLst>
            </a:pPr>
            <a:r>
              <a:rPr lang="es-ES" sz="2000" dirty="0">
                <a:latin typeface="Arial" panose="020B0604020202020204" pitchFamily="34" charset="0"/>
                <a:ea typeface="Times New Roman" panose="02020603050405020304" pitchFamily="18" charset="0"/>
                <a:cs typeface="Arial" panose="020B0604020202020204" pitchFamily="34" charset="0"/>
              </a:rPr>
              <a:t>La </a:t>
            </a:r>
            <a:r>
              <a:rPr lang="es-ES" sz="2000" dirty="0" smtClean="0">
                <a:latin typeface="Arial" panose="020B0604020202020204" pitchFamily="34" charset="0"/>
                <a:ea typeface="Times New Roman" panose="02020603050405020304" pitchFamily="18" charset="0"/>
                <a:cs typeface="Arial" panose="020B0604020202020204" pitchFamily="34" charset="0"/>
              </a:rPr>
              <a:t>brevedad</a:t>
            </a:r>
            <a:endParaRPr lang="es-ES" sz="20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ES" sz="2000" dirty="0">
                <a:latin typeface="Arial" panose="020B0604020202020204" pitchFamily="34" charset="0"/>
                <a:ea typeface="Times New Roman" panose="02020603050405020304" pitchFamily="18" charset="0"/>
                <a:cs typeface="Arial" panose="020B0604020202020204" pitchFamily="34" charset="0"/>
              </a:rPr>
              <a:t>La actualidad de los temas </a:t>
            </a:r>
            <a:r>
              <a:rPr lang="es-ES" sz="2000" dirty="0" smtClean="0">
                <a:latin typeface="Arial" panose="020B0604020202020204" pitchFamily="34" charset="0"/>
                <a:ea typeface="Times New Roman" panose="02020603050405020304" pitchFamily="18" charset="0"/>
                <a:cs typeface="Arial" panose="020B0604020202020204" pitchFamily="34" charset="0"/>
              </a:rPr>
              <a:t>tratados</a:t>
            </a:r>
            <a:endParaRPr lang="es-ES" sz="2000" dirty="0">
              <a:latin typeface="Arial" panose="020B0604020202020204" pitchFamily="34" charset="0"/>
              <a:ea typeface="Calibri" panose="020F0502020204030204" pitchFamily="34" charset="0"/>
              <a:cs typeface="Arial" panose="020B0604020202020204" pitchFamily="34" charset="0"/>
            </a:endParaRPr>
          </a:p>
          <a:p>
            <a:endParaRPr lang="es-ES" sz="2000"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7683158" y="1795272"/>
            <a:ext cx="2762250" cy="1295400"/>
          </a:xfrm>
          <a:prstGeom prst="rect">
            <a:avLst/>
          </a:prstGeom>
        </p:spPr>
      </p:pic>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6" name="Imagen 5"/>
          <p:cNvPicPr>
            <a:picLocks noChangeAspect="1"/>
          </p:cNvPicPr>
          <p:nvPr/>
        </p:nvPicPr>
        <p:blipFill>
          <a:blip r:embed="rId4"/>
          <a:stretch>
            <a:fillRect/>
          </a:stretch>
        </p:blipFill>
        <p:spPr>
          <a:xfrm>
            <a:off x="8743662" y="4249712"/>
            <a:ext cx="3230290" cy="2153336"/>
          </a:xfrm>
          <a:prstGeom prst="rect">
            <a:avLst/>
          </a:prstGeom>
        </p:spPr>
      </p:pic>
      <p:pic>
        <p:nvPicPr>
          <p:cNvPr id="7" name="Imagen 6"/>
          <p:cNvPicPr>
            <a:picLocks noChangeAspect="1"/>
          </p:cNvPicPr>
          <p:nvPr/>
        </p:nvPicPr>
        <p:blipFill>
          <a:blip r:embed="rId5"/>
          <a:stretch>
            <a:fillRect/>
          </a:stretch>
        </p:blipFill>
        <p:spPr>
          <a:xfrm>
            <a:off x="1463490" y="4437429"/>
            <a:ext cx="5094848" cy="2109335"/>
          </a:xfrm>
          <a:prstGeom prst="rect">
            <a:avLst/>
          </a:prstGeom>
        </p:spPr>
      </p:pic>
    </p:spTree>
    <p:extLst>
      <p:ext uri="{BB962C8B-B14F-4D97-AF65-F5344CB8AC3E}">
        <p14:creationId xmlns:p14="http://schemas.microsoft.com/office/powerpoint/2010/main" val="25187193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456646758"/>
              </p:ext>
            </p:extLst>
          </p:nvPr>
        </p:nvGraphicFramePr>
        <p:xfrm>
          <a:off x="411481" y="603504"/>
          <a:ext cx="9544177" cy="5708211"/>
        </p:xfrm>
        <a:graphic>
          <a:graphicData uri="http://schemas.openxmlformats.org/drawingml/2006/table">
            <a:tbl>
              <a:tblPr firstRow="1" firstCol="1" bandRow="1"/>
              <a:tblGrid>
                <a:gridCol w="2019376">
                  <a:extLst>
                    <a:ext uri="{9D8B030D-6E8A-4147-A177-3AD203B41FA5}">
                      <a16:colId xmlns:a16="http://schemas.microsoft.com/office/drawing/2014/main" val="483030643"/>
                    </a:ext>
                  </a:extLst>
                </a:gridCol>
                <a:gridCol w="7524801">
                  <a:extLst>
                    <a:ext uri="{9D8B030D-6E8A-4147-A177-3AD203B41FA5}">
                      <a16:colId xmlns:a16="http://schemas.microsoft.com/office/drawing/2014/main" val="401498772"/>
                    </a:ext>
                  </a:extLst>
                </a:gridCol>
              </a:tblGrid>
              <a:tr h="258318">
                <a:tc>
                  <a:txBody>
                    <a:bodyPr/>
                    <a:lstStyle/>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Parte de la estructura</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Criterios de valoración</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804748"/>
                  </a:ext>
                </a:extLst>
              </a:tr>
              <a:tr h="1033272">
                <a:tc>
                  <a:txBody>
                    <a:bodyPr/>
                    <a:lstStyle/>
                    <a:p>
                      <a:pPr algn="just">
                        <a:lnSpc>
                          <a:spcPct val="10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Título</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200" dirty="0" smtClean="0">
                          <a:effectLst/>
                          <a:latin typeface="Arial" panose="020B0604020202020204" pitchFamily="34" charset="0"/>
                          <a:ea typeface="Calibri" panose="020F0502020204030204" pitchFamily="34" charset="0"/>
                          <a:cs typeface="Arial" panose="020B0604020202020204" pitchFamily="34" charset="0"/>
                        </a:rPr>
                        <a:t>-Es </a:t>
                      </a:r>
                      <a:r>
                        <a:rPr lang="es-ES" sz="1200" dirty="0">
                          <a:effectLst/>
                          <a:latin typeface="Arial" panose="020B0604020202020204" pitchFamily="34" charset="0"/>
                          <a:ea typeface="Calibri" panose="020F0502020204030204" pitchFamily="34" charset="0"/>
                          <a:cs typeface="Arial" panose="020B0604020202020204" pitchFamily="34" charset="0"/>
                        </a:rPr>
                        <a:t>una insinuante invitación a la lectura. </a:t>
                      </a:r>
                    </a:p>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Es sugestivo, pero también logra dar una idea clara y precisa del tema. </a:t>
                      </a:r>
                    </a:p>
                    <a:p>
                      <a:pPr marL="171450" indent="-171450" algn="just">
                        <a:lnSpc>
                          <a:spcPct val="100000"/>
                        </a:lnSpc>
                        <a:spcAft>
                          <a:spcPts val="0"/>
                        </a:spcAft>
                        <a:buFontTx/>
                        <a:buChar char="-"/>
                      </a:pPr>
                      <a:r>
                        <a:rPr lang="es-ES" sz="1200" dirty="0" smtClean="0">
                          <a:effectLst/>
                          <a:latin typeface="Arial" panose="020B0604020202020204" pitchFamily="34" charset="0"/>
                          <a:ea typeface="Calibri" panose="020F0502020204030204" pitchFamily="34" charset="0"/>
                          <a:cs typeface="Arial" panose="020B0604020202020204" pitchFamily="34" charset="0"/>
                        </a:rPr>
                        <a:t>Es breve</a:t>
                      </a:r>
                    </a:p>
                    <a:p>
                      <a:pPr marL="171450" indent="-171450" algn="just">
                        <a:lnSpc>
                          <a:spcPct val="100000"/>
                        </a:lnSpc>
                        <a:spcAft>
                          <a:spcPts val="0"/>
                        </a:spcAft>
                        <a:buFontTx/>
                        <a:buChar char="-"/>
                      </a:pPr>
                      <a:r>
                        <a:rPr lang="es-ES" sz="1200" dirty="0" smtClean="0">
                          <a:effectLst/>
                          <a:latin typeface="Arial" panose="020B0604020202020204" pitchFamily="34" charset="0"/>
                          <a:ea typeface="Calibri" panose="020F0502020204030204" pitchFamily="34" charset="0"/>
                          <a:cs typeface="Arial" panose="020B0604020202020204" pitchFamily="34" charset="0"/>
                        </a:rPr>
                        <a:t>Va </a:t>
                      </a:r>
                      <a:r>
                        <a:rPr lang="es-ES" sz="1200" dirty="0">
                          <a:effectLst/>
                          <a:latin typeface="Arial" panose="020B0604020202020204" pitchFamily="34" charset="0"/>
                          <a:ea typeface="Calibri" panose="020F0502020204030204" pitchFamily="34" charset="0"/>
                          <a:cs typeface="Arial" panose="020B0604020202020204" pitchFamily="34" charset="0"/>
                        </a:rPr>
                        <a:t>más allá de simplemente enunciar el tema. </a:t>
                      </a:r>
                    </a:p>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Logra resumir la idea general del ensayo.</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2291717"/>
                  </a:ext>
                </a:extLst>
              </a:tr>
              <a:tr h="1033272">
                <a:tc>
                  <a:txBody>
                    <a:bodyPr/>
                    <a:lstStyle/>
                    <a:p>
                      <a:pPr algn="just">
                        <a:lnSpc>
                          <a:spcPct val="10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Párrafo(s) introductorio(s)</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Son creativos y llamativos. </a:t>
                      </a:r>
                    </a:p>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a:t>
                      </a:r>
                      <a:r>
                        <a:rPr lang="es-ES" sz="1200" dirty="0" smtClean="0">
                          <a:effectLst/>
                          <a:latin typeface="Arial" panose="020B0604020202020204" pitchFamily="34" charset="0"/>
                          <a:ea typeface="Calibri" panose="020F0502020204030204" pitchFamily="34" charset="0"/>
                          <a:cs typeface="Arial" panose="020B0604020202020204" pitchFamily="34" charset="0"/>
                        </a:rPr>
                        <a:t>Se presenta el </a:t>
                      </a:r>
                      <a:r>
                        <a:rPr lang="es-ES" sz="1200" dirty="0">
                          <a:effectLst/>
                          <a:latin typeface="Arial" panose="020B0604020202020204" pitchFamily="34" charset="0"/>
                          <a:ea typeface="Calibri" panose="020F0502020204030204" pitchFamily="34" charset="0"/>
                          <a:cs typeface="Arial" panose="020B0604020202020204" pitchFamily="34" charset="0"/>
                        </a:rPr>
                        <a:t>tema y el contexto del ensayo. </a:t>
                      </a:r>
                    </a:p>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Establece la importancia </a:t>
                      </a:r>
                      <a:r>
                        <a:rPr lang="es-ES" sz="1200" dirty="0" smtClean="0">
                          <a:effectLst/>
                          <a:latin typeface="Arial" panose="020B0604020202020204" pitchFamily="34" charset="0"/>
                          <a:ea typeface="Calibri" panose="020F0502020204030204" pitchFamily="34" charset="0"/>
                          <a:cs typeface="Arial" panose="020B0604020202020204" pitchFamily="34" charset="0"/>
                        </a:rPr>
                        <a:t>y trascendencia del </a:t>
                      </a:r>
                      <a:r>
                        <a:rPr lang="es-ES" sz="1200" dirty="0">
                          <a:effectLst/>
                          <a:latin typeface="Arial" panose="020B0604020202020204" pitchFamily="34" charset="0"/>
                          <a:ea typeface="Calibri" panose="020F0502020204030204" pitchFamily="34" charset="0"/>
                          <a:cs typeface="Arial" panose="020B0604020202020204" pitchFamily="34" charset="0"/>
                        </a:rPr>
                        <a:t>tema. </a:t>
                      </a:r>
                    </a:p>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Presenta, de forma breve, los puntos que se van a desarrollar en detalle en el ensayo</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29682"/>
                  </a:ext>
                </a:extLst>
              </a:tr>
              <a:tr h="1122495">
                <a:tc>
                  <a:txBody>
                    <a:bodyPr/>
                    <a:lstStyle/>
                    <a:p>
                      <a:pPr algn="just">
                        <a:lnSpc>
                          <a:spcPct val="10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Planteamiento del punto de vista o tesis</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Plantea un punto de vista claro y directo. </a:t>
                      </a:r>
                    </a:p>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Se percibe un juicio en el cual el autor expone su pensamiento. </a:t>
                      </a:r>
                    </a:p>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La tesis presenta la postura fundamental que el autor va a desarrollar y defender. </a:t>
                      </a:r>
                    </a:p>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Logra anunciar una postura en la que explica, sugiere, evalúa o presagia frente al tema central.</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9335217"/>
                  </a:ext>
                </a:extLst>
              </a:tr>
              <a:tr h="1744218">
                <a:tc>
                  <a:txBody>
                    <a:bodyPr/>
                    <a:lstStyle/>
                    <a:p>
                      <a:pPr algn="just">
                        <a:lnSpc>
                          <a:spcPct val="10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Cuerpo </a:t>
                      </a:r>
                    </a:p>
                    <a:p>
                      <a:pPr algn="just">
                        <a:lnSpc>
                          <a:spcPct val="10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expositivo argumentativo </a:t>
                      </a:r>
                    </a:p>
                    <a:p>
                      <a:pPr algn="just">
                        <a:lnSpc>
                          <a:spcPct val="100000"/>
                        </a:lnSpc>
                        <a:spcAft>
                          <a:spcPts val="0"/>
                        </a:spcAft>
                      </a:pPr>
                      <a:r>
                        <a:rPr lang="es-ES" sz="1200">
                          <a:effectLst/>
                          <a:latin typeface="Arial" panose="020B0604020202020204" pitchFamily="34" charset="0"/>
                          <a:ea typeface="Calibri" panose="020F0502020204030204" pitchFamily="34" charset="0"/>
                          <a:cs typeface="Arial" panose="020B0604020202020204" pitchFamily="34" charset="0"/>
                        </a:rPr>
                        <a:t>del ensayo</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 exponen los contenidos del ensayo</a:t>
                      </a: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es-E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-Cada párrafo ejemplifica una idea o justifica la idea expuesta</a:t>
                      </a:r>
                    </a:p>
                    <a:p>
                      <a:pPr algn="l">
                        <a:lnSpc>
                          <a:spcPct val="100000"/>
                        </a:lnSpc>
                        <a:spcBef>
                          <a:spcPts val="0"/>
                        </a:spcBef>
                        <a:spcAft>
                          <a:spcPts val="0"/>
                        </a:spcAft>
                      </a:pPr>
                      <a:r>
                        <a:rPr lang="es-ES" sz="1200" dirty="0" smtClean="0">
                          <a:effectLst/>
                          <a:latin typeface="Arial" panose="020B0604020202020204" pitchFamily="34" charset="0"/>
                          <a:ea typeface="Calibri" panose="020F0502020204030204" pitchFamily="34" charset="0"/>
                          <a:cs typeface="Arial" panose="020B0604020202020204" pitchFamily="34" charset="0"/>
                        </a:rPr>
                        <a:t>-</a:t>
                      </a:r>
                      <a:r>
                        <a:rPr kumimoji="0" lang="es-E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 presentan las tesis y los juicios a defender</a:t>
                      </a:r>
                    </a:p>
                    <a:p>
                      <a:pPr algn="l">
                        <a:lnSpc>
                          <a:spcPct val="100000"/>
                        </a:lnSpc>
                        <a:spcBef>
                          <a:spcPts val="0"/>
                        </a:spcBef>
                        <a:spcAft>
                          <a:spcPts val="0"/>
                        </a:spcAft>
                      </a:pPr>
                      <a:r>
                        <a:rPr kumimoji="0" lang="es-ES" sz="1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r>
                        <a:rPr lang="es-ES" sz="1200" dirty="0" smtClean="0">
                          <a:effectLst/>
                          <a:latin typeface="Arial" panose="020B0604020202020204" pitchFamily="34" charset="0"/>
                          <a:ea typeface="Calibri" panose="020F0502020204030204" pitchFamily="34" charset="0"/>
                          <a:cs typeface="Arial" panose="020B0604020202020204" pitchFamily="34" charset="0"/>
                        </a:rPr>
                        <a:t>- </a:t>
                      </a:r>
                      <a:r>
                        <a:rPr lang="es-ES" sz="1200" dirty="0">
                          <a:effectLst/>
                          <a:latin typeface="Arial" panose="020B0604020202020204" pitchFamily="34" charset="0"/>
                          <a:ea typeface="Calibri" panose="020F0502020204030204" pitchFamily="34" charset="0"/>
                          <a:cs typeface="Arial" panose="020B0604020202020204" pitchFamily="34" charset="0"/>
                        </a:rPr>
                        <a:t>Los argumentos son convincentes o </a:t>
                      </a:r>
                      <a:r>
                        <a:rPr lang="es-ES" sz="1200" dirty="0" smtClean="0">
                          <a:effectLst/>
                          <a:latin typeface="Arial" panose="020B0604020202020204" pitchFamily="34" charset="0"/>
                          <a:ea typeface="Calibri" panose="020F0502020204030204" pitchFamily="34" charset="0"/>
                          <a:cs typeface="Arial" panose="020B0604020202020204" pitchFamily="34" charset="0"/>
                        </a:rPr>
                        <a:t>persuasivos</a:t>
                      </a:r>
                      <a:endParaRPr lang="es-ES" sz="1200" dirty="0">
                        <a:effectLst/>
                        <a:latin typeface="Arial" panose="020B0604020202020204" pitchFamily="34" charset="0"/>
                        <a:ea typeface="Calibri" panose="020F0502020204030204" pitchFamily="34" charset="0"/>
                        <a:cs typeface="Arial" panose="020B0604020202020204" pitchFamily="34" charset="0"/>
                      </a:endParaRPr>
                    </a:p>
                    <a:p>
                      <a:pPr algn="l">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Se apoya en fuentes y autores pertinentes y representativos en el campo de estudio. </a:t>
                      </a:r>
                    </a:p>
                    <a:p>
                      <a:pPr algn="l">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Cohesiona los razonamientos para darle mayor fluidez y consistencia a la argumentación. </a:t>
                      </a:r>
                    </a:p>
                    <a:p>
                      <a:pPr algn="l">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Considera las posibles refutaciones a su tesis, pero ofrece contraargumentos para desvirtuarlas.</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5532064"/>
                  </a:ext>
                </a:extLst>
              </a:tr>
              <a:tr h="516636">
                <a:tc>
                  <a:txBody>
                    <a:bodyPr/>
                    <a:lstStyle/>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Párrafo(s) conclusivo(s</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 Es coherente con el punto de vista y el cuerpo argumentativo. </a:t>
                      </a:r>
                    </a:p>
                    <a:p>
                      <a:pPr algn="just">
                        <a:lnSpc>
                          <a:spcPct val="100000"/>
                        </a:lnSpc>
                        <a:spcAft>
                          <a:spcPts val="0"/>
                        </a:spcAft>
                      </a:pPr>
                      <a:r>
                        <a:rPr lang="es-ES" sz="1200" dirty="0">
                          <a:effectLst/>
                          <a:latin typeface="Arial" panose="020B0604020202020204" pitchFamily="34" charset="0"/>
                          <a:ea typeface="Calibri" panose="020F0502020204030204" pitchFamily="34" charset="0"/>
                          <a:cs typeface="Arial" panose="020B0604020202020204" pitchFamily="34" charset="0"/>
                        </a:rPr>
                        <a:t>- Resume los puntos clave del ensayo.</a:t>
                      </a:r>
                    </a:p>
                  </a:txBody>
                  <a:tcPr marL="40410" marR="4041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534094"/>
                  </a:ext>
                </a:extLst>
              </a:tr>
            </a:tbl>
          </a:graphicData>
        </a:graphic>
      </p:graphicFrame>
      <p:sp>
        <p:nvSpPr>
          <p:cNvPr id="3" name="CuadroTexto 2"/>
          <p:cNvSpPr txBox="1"/>
          <p:nvPr/>
        </p:nvSpPr>
        <p:spPr>
          <a:xfrm>
            <a:off x="3964962" y="136005"/>
            <a:ext cx="3018006" cy="369332"/>
          </a:xfrm>
          <a:prstGeom prst="rect">
            <a:avLst/>
          </a:prstGeom>
          <a:noFill/>
          <a:ln w="57150">
            <a:solidFill>
              <a:schemeClr val="accent5">
                <a:lumMod val="75000"/>
              </a:schemeClr>
            </a:solidFill>
          </a:ln>
        </p:spPr>
        <p:txBody>
          <a:bodyPr wrap="none" rtlCol="0">
            <a:spAutoFit/>
          </a:bodyPr>
          <a:lstStyle/>
          <a:p>
            <a:r>
              <a:rPr lang="es-ES" dirty="0" smtClean="0"/>
              <a:t>Estructura o partes del ensayo</a:t>
            </a:r>
            <a:endParaRPr lang="es-ES" dirty="0"/>
          </a:p>
        </p:txBody>
      </p:sp>
      <p:pic>
        <p:nvPicPr>
          <p:cNvPr id="5" name="Marcador de contenido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9701783" y="251234"/>
            <a:ext cx="2167128" cy="1193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7845" y="109401"/>
            <a:ext cx="1800200" cy="494103"/>
          </a:xfrm>
          <a:prstGeom prst="rect">
            <a:avLst/>
          </a:prstGeom>
          <a:ln>
            <a:noFill/>
          </a:ln>
          <a:effectLst>
            <a:softEdge rad="112500"/>
          </a:effectLst>
        </p:spPr>
      </p:pic>
    </p:spTree>
    <p:extLst>
      <p:ext uri="{BB962C8B-B14F-4D97-AF65-F5344CB8AC3E}">
        <p14:creationId xmlns:p14="http://schemas.microsoft.com/office/powerpoint/2010/main" val="3912643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26336" y="601567"/>
            <a:ext cx="7235952" cy="694626"/>
          </a:xfrm>
        </p:spPr>
        <p:txBody>
          <a:bodyPr/>
          <a:lstStyle/>
          <a:p>
            <a:pPr marL="342900" lvl="0" indent="-342900">
              <a:lnSpc>
                <a:spcPct val="115000"/>
              </a:lnSpc>
              <a:spcBef>
                <a:spcPct val="20000"/>
              </a:spcBef>
              <a:spcAft>
                <a:spcPts val="1000"/>
              </a:spcAft>
            </a:pPr>
            <a:r>
              <a:rPr lang="es-ES" sz="2400" b="1" dirty="0">
                <a:solidFill>
                  <a:prstClr val="black"/>
                </a:solidFill>
                <a:latin typeface="Arial" panose="020B0604020202020204" pitchFamily="34" charset="0"/>
                <a:ea typeface="Times New Roman" panose="02020603050405020304" pitchFamily="18" charset="0"/>
                <a:cs typeface="Arial" panose="020B0604020202020204" pitchFamily="34" charset="0"/>
              </a:rPr>
              <a:t>Sobre las fuentes de investigación </a:t>
            </a:r>
            <a:r>
              <a:rPr lang="es-ES" sz="2400" b="1" dirty="0" smtClean="0">
                <a:solidFill>
                  <a:prstClr val="black"/>
                </a:solidFill>
                <a:latin typeface="Arial" panose="020B0604020202020204" pitchFamily="34" charset="0"/>
                <a:ea typeface="Times New Roman" panose="02020603050405020304" pitchFamily="18" charset="0"/>
                <a:cs typeface="Arial" panose="020B0604020202020204" pitchFamily="34" charset="0"/>
              </a:rPr>
              <a:t>documental</a:t>
            </a:r>
            <a:endParaRPr lang="es-ES" sz="2400" dirty="0">
              <a:latin typeface="Arial" panose="020B0604020202020204" pitchFamily="34" charset="0"/>
              <a:cs typeface="Arial" panose="020B0604020202020204" pitchFamily="34" charset="0"/>
            </a:endParaRPr>
          </a:p>
        </p:txBody>
      </p:sp>
      <p:sp>
        <p:nvSpPr>
          <p:cNvPr id="3" name="Marcador de contenido 2"/>
          <p:cNvSpPr>
            <a:spLocks noGrp="1"/>
          </p:cNvSpPr>
          <p:nvPr>
            <p:ph idx="1"/>
          </p:nvPr>
        </p:nvSpPr>
        <p:spPr>
          <a:xfrm>
            <a:off x="573792" y="2208920"/>
            <a:ext cx="10972800" cy="3191255"/>
          </a:xfrm>
        </p:spPr>
        <p:txBody>
          <a:bodyPr/>
          <a:lstStyle/>
          <a:p>
            <a:pPr>
              <a:lnSpc>
                <a:spcPct val="115000"/>
              </a:lnSpc>
              <a:spcAft>
                <a:spcPts val="1000"/>
              </a:spcAft>
            </a:pPr>
            <a:r>
              <a:rPr lang="es-ES" sz="2400" dirty="0" smtClean="0">
                <a:latin typeface="Arial" panose="020B0604020202020204" pitchFamily="34" charset="0"/>
                <a:ea typeface="Times New Roman" panose="02020603050405020304" pitchFamily="18" charset="0"/>
                <a:cs typeface="Arial" panose="020B0604020202020204" pitchFamily="34" charset="0"/>
              </a:rPr>
              <a:t>Un </a:t>
            </a:r>
            <a:r>
              <a:rPr lang="es-ES" sz="2400" dirty="0">
                <a:latin typeface="Arial" panose="020B0604020202020204" pitchFamily="34" charset="0"/>
                <a:ea typeface="Times New Roman" panose="02020603050405020304" pitchFamily="18" charset="0"/>
                <a:cs typeface="Arial" panose="020B0604020202020204" pitchFamily="34" charset="0"/>
              </a:rPr>
              <a:t>ensayo de investigación pierde objetividad cuando carece de fuentes de investigación documental. Estas le dan relevancia, ya que representan uno de los principales criterios de objetividad que se deberán mostrar en trabajos de investigación. </a:t>
            </a:r>
            <a:endParaRPr lang="es-ES" sz="2400" dirty="0">
              <a:latin typeface="Arial" panose="020B0604020202020204" pitchFamily="34" charset="0"/>
              <a:ea typeface="Calibri" panose="020F0502020204030204" pitchFamily="34" charset="0"/>
              <a:cs typeface="Arial" panose="020B0604020202020204" pitchFamily="34" charset="0"/>
            </a:endParaRPr>
          </a:p>
          <a:p>
            <a:pPr>
              <a:lnSpc>
                <a:spcPct val="115000"/>
              </a:lnSpc>
              <a:spcAft>
                <a:spcPts val="1000"/>
              </a:spcAft>
            </a:pPr>
            <a:r>
              <a:rPr lang="es-ES" sz="2400" dirty="0">
                <a:latin typeface="Arial" panose="020B0604020202020204" pitchFamily="34" charset="0"/>
                <a:ea typeface="Times New Roman" panose="02020603050405020304" pitchFamily="18" charset="0"/>
                <a:cs typeface="Arial" panose="020B0604020202020204" pitchFamily="34" charset="0"/>
              </a:rPr>
              <a:t>Es necesario incluir los datos básicos de la bibliografía según sea el criterio de investigación documental que se esté utilizando. </a:t>
            </a:r>
            <a:endParaRPr lang="es-ES" sz="2400" dirty="0">
              <a:latin typeface="Arial" panose="020B0604020202020204" pitchFamily="34" charset="0"/>
              <a:ea typeface="Calibri" panose="020F0502020204030204" pitchFamily="34" charset="0"/>
              <a:cs typeface="Arial" panose="020B0604020202020204" pitchFamily="34" charset="0"/>
            </a:endParaRPr>
          </a:p>
          <a:p>
            <a:endParaRPr lang="es-ES" sz="2400" dirty="0">
              <a:latin typeface="Arial" panose="020B060402020202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6" name="Imagen 5"/>
          <p:cNvPicPr>
            <a:picLocks noChangeAspect="1"/>
          </p:cNvPicPr>
          <p:nvPr/>
        </p:nvPicPr>
        <p:blipFill>
          <a:blip r:embed="rId3"/>
          <a:stretch>
            <a:fillRect/>
          </a:stretch>
        </p:blipFill>
        <p:spPr>
          <a:xfrm>
            <a:off x="933284" y="5400176"/>
            <a:ext cx="2688336" cy="1353198"/>
          </a:xfrm>
          <a:prstGeom prst="rect">
            <a:avLst/>
          </a:prstGeom>
        </p:spPr>
      </p:pic>
      <p:pic>
        <p:nvPicPr>
          <p:cNvPr id="7" name="Imagen 6"/>
          <p:cNvPicPr>
            <a:picLocks noChangeAspect="1"/>
          </p:cNvPicPr>
          <p:nvPr/>
        </p:nvPicPr>
        <p:blipFill>
          <a:blip r:embed="rId4"/>
          <a:stretch>
            <a:fillRect/>
          </a:stretch>
        </p:blipFill>
        <p:spPr>
          <a:xfrm>
            <a:off x="8942832" y="5400175"/>
            <a:ext cx="2857500" cy="1283795"/>
          </a:xfrm>
          <a:prstGeom prst="rect">
            <a:avLst/>
          </a:prstGeom>
        </p:spPr>
      </p:pic>
      <p:pic>
        <p:nvPicPr>
          <p:cNvPr id="8" name="Imagen 7"/>
          <p:cNvPicPr>
            <a:picLocks noChangeAspect="1"/>
          </p:cNvPicPr>
          <p:nvPr/>
        </p:nvPicPr>
        <p:blipFill>
          <a:blip r:embed="rId5"/>
          <a:stretch>
            <a:fillRect/>
          </a:stretch>
        </p:blipFill>
        <p:spPr>
          <a:xfrm>
            <a:off x="9294864" y="442633"/>
            <a:ext cx="2750058" cy="1707120"/>
          </a:xfrm>
          <a:prstGeom prst="rect">
            <a:avLst/>
          </a:prstGeom>
        </p:spPr>
      </p:pic>
    </p:spTree>
    <p:extLst>
      <p:ext uri="{BB962C8B-B14F-4D97-AF65-F5344CB8AC3E}">
        <p14:creationId xmlns:p14="http://schemas.microsoft.com/office/powerpoint/2010/main" val="24218803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647114" y="1567376"/>
            <a:ext cx="11338560" cy="3600986"/>
          </a:xfrm>
          <a:prstGeom prst="rect">
            <a:avLst/>
          </a:prstGeom>
          <a:noFill/>
          <a:ln w="9525">
            <a:noFill/>
            <a:miter lim="800000"/>
            <a:headEnd/>
            <a:tailEnd/>
          </a:ln>
        </p:spPr>
        <p:txBody>
          <a:bodyPr wrap="square">
            <a:spAutoFit/>
          </a:bodyPr>
          <a:lstStyle/>
          <a:p>
            <a:pPr marL="169863" indent="-169863" eaLnBrk="0" fontAlgn="base" hangingPunct="0">
              <a:spcBef>
                <a:spcPct val="0"/>
              </a:spcBef>
              <a:spcAft>
                <a:spcPct val="0"/>
              </a:spcAft>
            </a:pPr>
            <a:r>
              <a:rPr lang="es-ES_tradnl" sz="2800" dirty="0">
                <a:solidFill>
                  <a:prstClr val="black"/>
                </a:solidFill>
                <a:latin typeface="Arial" charset="0"/>
                <a:ea typeface="ＭＳ Ｐゴシック" pitchFamily="34" charset="-128"/>
                <a:cs typeface="Arial" charset="0"/>
              </a:rPr>
              <a:t>Además, un art</a:t>
            </a:r>
            <a:r>
              <a:rPr lang="es-ES_tradnl" altLang="ja-JP" sz="2800" dirty="0">
                <a:solidFill>
                  <a:prstClr val="black"/>
                </a:solidFill>
                <a:latin typeface="Arial" charset="0"/>
                <a:ea typeface="ＭＳ Ｐゴシック" pitchFamily="34" charset="-128"/>
                <a:cs typeface="Arial" charset="0"/>
              </a:rPr>
              <a:t>í</a:t>
            </a:r>
            <a:r>
              <a:rPr lang="es-ES_tradnl" sz="2800" dirty="0">
                <a:solidFill>
                  <a:prstClr val="black"/>
                </a:solidFill>
                <a:latin typeface="Arial" charset="0"/>
                <a:ea typeface="ＭＳ Ｐゴシック" pitchFamily="34" charset="-128"/>
                <a:cs typeface="Arial" charset="0"/>
              </a:rPr>
              <a:t>culo cient</a:t>
            </a:r>
            <a:r>
              <a:rPr lang="es-ES_tradnl" altLang="ja-JP" sz="2800" dirty="0">
                <a:solidFill>
                  <a:prstClr val="black"/>
                </a:solidFill>
                <a:latin typeface="Arial" charset="0"/>
                <a:ea typeface="ＭＳ Ｐゴシック" pitchFamily="34" charset="-128"/>
                <a:cs typeface="Arial" charset="0"/>
              </a:rPr>
              <a:t>í</a:t>
            </a:r>
            <a:r>
              <a:rPr lang="es-ES_tradnl" sz="2800" dirty="0">
                <a:solidFill>
                  <a:prstClr val="black"/>
                </a:solidFill>
                <a:latin typeface="Arial" charset="0"/>
                <a:ea typeface="ＭＳ Ｐゴシック" pitchFamily="34" charset="-128"/>
                <a:cs typeface="Arial" charset="0"/>
              </a:rPr>
              <a:t>fico debe:</a:t>
            </a:r>
            <a:r>
              <a:rPr lang="es-ES_tradnl" sz="2400" dirty="0">
                <a:solidFill>
                  <a:prstClr val="black"/>
                </a:solidFill>
                <a:latin typeface="Arial" charset="0"/>
                <a:ea typeface="ＭＳ Ｐゴシック" pitchFamily="34" charset="-128"/>
                <a:cs typeface="Arial" charset="0"/>
              </a:rPr>
              <a:t> </a:t>
            </a:r>
          </a:p>
          <a:p>
            <a:pPr marL="169863" indent="-169863" eaLnBrk="0" fontAlgn="base" hangingPunct="0">
              <a:spcBef>
                <a:spcPct val="0"/>
              </a:spcBef>
              <a:spcAft>
                <a:spcPct val="0"/>
              </a:spcAft>
            </a:pPr>
            <a:endParaRPr lang="es-ES_tradnl" sz="1200" dirty="0">
              <a:solidFill>
                <a:prstClr val="black"/>
              </a:solidFill>
              <a:latin typeface="Arial" charset="0"/>
              <a:ea typeface="ＭＳ Ｐゴシック" pitchFamily="34" charset="-128"/>
              <a:cs typeface="Arial" charset="0"/>
            </a:endParaRPr>
          </a:p>
          <a:p>
            <a:pPr marL="627063" lvl="1" indent="-169863" eaLnBrk="0" fontAlgn="base" hangingPunct="0">
              <a:spcBef>
                <a:spcPct val="0"/>
              </a:spcBef>
              <a:spcAft>
                <a:spcPct val="0"/>
              </a:spcAft>
            </a:pPr>
            <a:r>
              <a:rPr lang="es-ES_tradnl" sz="2400" dirty="0">
                <a:solidFill>
                  <a:prstClr val="black"/>
                </a:solidFill>
                <a:latin typeface="Arial" charset="0"/>
                <a:ea typeface="ＭＳ Ｐゴシック" pitchFamily="34" charset="-128"/>
                <a:cs typeface="Arial" charset="0"/>
              </a:rPr>
              <a:t>• </a:t>
            </a:r>
            <a:r>
              <a:rPr lang="es-ES_tradnl" sz="2800" dirty="0">
                <a:solidFill>
                  <a:prstClr val="black"/>
                </a:solidFill>
                <a:latin typeface="Arial" charset="0"/>
                <a:ea typeface="ＭＳ Ｐゴシック" pitchFamily="34" charset="-128"/>
                <a:cs typeface="Arial" charset="0"/>
              </a:rPr>
              <a:t>poder ser </a:t>
            </a:r>
            <a:r>
              <a:rPr lang="es-ES_tradnl" sz="2800" dirty="0" smtClean="0">
                <a:solidFill>
                  <a:prstClr val="black"/>
                </a:solidFill>
                <a:latin typeface="Arial" charset="0"/>
                <a:ea typeface="ＭＳ Ｐゴシック" pitchFamily="34" charset="-128"/>
                <a:cs typeface="Arial" charset="0"/>
              </a:rPr>
              <a:t>percibido</a:t>
            </a:r>
            <a:r>
              <a:rPr lang="es-ES_tradnl" sz="2400" dirty="0" smtClean="0">
                <a:solidFill>
                  <a:prstClr val="black"/>
                </a:solidFill>
                <a:latin typeface="Arial" charset="0"/>
                <a:ea typeface="ＭＳ Ｐゴシック" pitchFamily="34" charset="-128"/>
                <a:cs typeface="Arial" charset="0"/>
              </a:rPr>
              <a:t> </a:t>
            </a:r>
            <a:endParaRPr lang="es-ES_tradnl" sz="2400" dirty="0">
              <a:solidFill>
                <a:prstClr val="black"/>
              </a:solidFill>
              <a:latin typeface="Arial" charset="0"/>
              <a:ea typeface="ＭＳ Ｐゴシック" pitchFamily="34" charset="-128"/>
              <a:cs typeface="Arial" charset="0"/>
            </a:endParaRPr>
          </a:p>
          <a:p>
            <a:pPr marL="627063" lvl="1" indent="-169863" eaLnBrk="0" fontAlgn="base" hangingPunct="0">
              <a:spcBef>
                <a:spcPct val="0"/>
              </a:spcBef>
              <a:spcAft>
                <a:spcPct val="0"/>
              </a:spcAft>
            </a:pPr>
            <a:endParaRPr lang="es-ES_tradnl" sz="1200" dirty="0">
              <a:solidFill>
                <a:prstClr val="black"/>
              </a:solidFill>
              <a:latin typeface="Arial" charset="0"/>
              <a:ea typeface="ＭＳ Ｐゴシック" pitchFamily="34" charset="-128"/>
              <a:cs typeface="Arial" charset="0"/>
            </a:endParaRPr>
          </a:p>
          <a:p>
            <a:pPr marL="627063" lvl="1" indent="-169863" eaLnBrk="0" fontAlgn="base" hangingPunct="0">
              <a:spcBef>
                <a:spcPct val="0"/>
              </a:spcBef>
              <a:spcAft>
                <a:spcPct val="0"/>
              </a:spcAft>
            </a:pPr>
            <a:r>
              <a:rPr lang="es-ES_tradnl" sz="2400" dirty="0">
                <a:solidFill>
                  <a:prstClr val="black"/>
                </a:solidFill>
                <a:latin typeface="Arial" charset="0"/>
                <a:ea typeface="ＭＳ Ｐゴシック" pitchFamily="34" charset="-128"/>
                <a:cs typeface="Arial" charset="0"/>
              </a:rPr>
              <a:t>• </a:t>
            </a:r>
            <a:r>
              <a:rPr lang="es-ES_tradnl" sz="2800" dirty="0">
                <a:solidFill>
                  <a:prstClr val="black"/>
                </a:solidFill>
                <a:latin typeface="Arial" charset="0"/>
                <a:ea typeface="ＭＳ Ｐゴシック" pitchFamily="34" charset="-128"/>
                <a:cs typeface="Arial" charset="0"/>
              </a:rPr>
              <a:t>ser esencialmente </a:t>
            </a:r>
            <a:r>
              <a:rPr lang="es-ES_tradnl" sz="2800" dirty="0" smtClean="0">
                <a:solidFill>
                  <a:prstClr val="black"/>
                </a:solidFill>
                <a:latin typeface="Arial" charset="0"/>
                <a:ea typeface="ＭＳ Ｐゴシック" pitchFamily="34" charset="-128"/>
                <a:cs typeface="Arial" charset="0"/>
              </a:rPr>
              <a:t>permanente</a:t>
            </a:r>
            <a:r>
              <a:rPr lang="es-ES_tradnl" sz="2400" dirty="0" smtClean="0">
                <a:solidFill>
                  <a:prstClr val="black"/>
                </a:solidFill>
                <a:latin typeface="Arial" charset="0"/>
                <a:ea typeface="ＭＳ Ｐゴシック" pitchFamily="34" charset="-128"/>
                <a:cs typeface="Arial" charset="0"/>
              </a:rPr>
              <a:t> </a:t>
            </a:r>
            <a:endParaRPr lang="es-ES_tradnl" sz="2400" dirty="0">
              <a:solidFill>
                <a:prstClr val="black"/>
              </a:solidFill>
              <a:latin typeface="Arial" charset="0"/>
              <a:ea typeface="ＭＳ Ｐゴシック" pitchFamily="34" charset="-128"/>
              <a:cs typeface="Arial" charset="0"/>
            </a:endParaRPr>
          </a:p>
          <a:p>
            <a:pPr marL="627063" lvl="1" indent="-169863" eaLnBrk="0" fontAlgn="base" hangingPunct="0">
              <a:spcBef>
                <a:spcPct val="0"/>
              </a:spcBef>
              <a:spcAft>
                <a:spcPct val="0"/>
              </a:spcAft>
            </a:pPr>
            <a:endParaRPr lang="es-ES_tradnl" sz="1200" dirty="0">
              <a:solidFill>
                <a:prstClr val="black"/>
              </a:solidFill>
              <a:latin typeface="Arial" charset="0"/>
              <a:ea typeface="ＭＳ Ｐゴシック" pitchFamily="34" charset="-128"/>
              <a:cs typeface="Arial" charset="0"/>
            </a:endParaRPr>
          </a:p>
          <a:p>
            <a:pPr marL="627063" lvl="1" indent="-169863" eaLnBrk="0" fontAlgn="base" hangingPunct="0">
              <a:spcBef>
                <a:spcPct val="0"/>
              </a:spcBef>
              <a:spcAft>
                <a:spcPct val="0"/>
              </a:spcAft>
            </a:pPr>
            <a:r>
              <a:rPr lang="es-ES_tradnl" sz="2400" dirty="0">
                <a:solidFill>
                  <a:prstClr val="black"/>
                </a:solidFill>
                <a:latin typeface="Arial" charset="0"/>
                <a:ea typeface="ＭＳ Ｐゴシック" pitchFamily="34" charset="-128"/>
                <a:cs typeface="Arial" charset="0"/>
              </a:rPr>
              <a:t>• </a:t>
            </a:r>
            <a:r>
              <a:rPr lang="es-ES_tradnl" sz="2800" dirty="0">
                <a:solidFill>
                  <a:prstClr val="black"/>
                </a:solidFill>
                <a:latin typeface="Arial" charset="0"/>
                <a:ea typeface="ＭＳ Ｐゴシック" pitchFamily="34" charset="-128"/>
                <a:cs typeface="Arial" charset="0"/>
              </a:rPr>
              <a:t>estar disponible a la comunidad cient</a:t>
            </a:r>
            <a:r>
              <a:rPr lang="es-ES_tradnl" altLang="ja-JP" sz="2800" dirty="0">
                <a:solidFill>
                  <a:prstClr val="black"/>
                </a:solidFill>
                <a:latin typeface="Arial" charset="0"/>
                <a:ea typeface="ＭＳ Ｐゴシック" pitchFamily="34" charset="-128"/>
                <a:cs typeface="Arial" charset="0"/>
              </a:rPr>
              <a:t>í</a:t>
            </a:r>
            <a:r>
              <a:rPr lang="es-ES_tradnl" sz="2800" dirty="0">
                <a:solidFill>
                  <a:prstClr val="black"/>
                </a:solidFill>
                <a:latin typeface="Arial" charset="0"/>
                <a:ea typeface="ＭＳ Ｐゴシック" pitchFamily="34" charset="-128"/>
                <a:cs typeface="Arial" charset="0"/>
              </a:rPr>
              <a:t>fica sin </a:t>
            </a:r>
            <a:r>
              <a:rPr lang="es-ES_tradnl" sz="2800" dirty="0" smtClean="0">
                <a:solidFill>
                  <a:prstClr val="black"/>
                </a:solidFill>
                <a:latin typeface="Arial" charset="0"/>
                <a:ea typeface="ＭＳ Ｐゴシック" pitchFamily="34" charset="-128"/>
                <a:cs typeface="Arial" charset="0"/>
              </a:rPr>
              <a:t>restricci</a:t>
            </a:r>
            <a:r>
              <a:rPr lang="es-ES_tradnl" altLang="ja-JP" sz="2800" dirty="0" smtClean="0">
                <a:solidFill>
                  <a:prstClr val="black"/>
                </a:solidFill>
                <a:latin typeface="Arial" charset="0"/>
                <a:ea typeface="ＭＳ Ｐゴシック" pitchFamily="34" charset="-128"/>
                <a:cs typeface="Arial" charset="0"/>
              </a:rPr>
              <a:t>ó</a:t>
            </a:r>
            <a:r>
              <a:rPr lang="es-ES_tradnl" sz="2800" dirty="0" smtClean="0">
                <a:solidFill>
                  <a:prstClr val="black"/>
                </a:solidFill>
                <a:latin typeface="Arial" charset="0"/>
                <a:ea typeface="ＭＳ Ｐゴシック" pitchFamily="34" charset="-128"/>
                <a:cs typeface="Arial" charset="0"/>
              </a:rPr>
              <a:t>n</a:t>
            </a:r>
            <a:r>
              <a:rPr lang="es-ES_tradnl" sz="2400" dirty="0" smtClean="0">
                <a:solidFill>
                  <a:prstClr val="black"/>
                </a:solidFill>
                <a:latin typeface="Arial" charset="0"/>
                <a:ea typeface="ＭＳ Ｐゴシック" pitchFamily="34" charset="-128"/>
                <a:cs typeface="Arial" charset="0"/>
              </a:rPr>
              <a:t> </a:t>
            </a:r>
            <a:endParaRPr lang="es-ES_tradnl" sz="2400" dirty="0">
              <a:solidFill>
                <a:prstClr val="black"/>
              </a:solidFill>
              <a:latin typeface="Arial" charset="0"/>
              <a:ea typeface="ＭＳ Ｐゴシック" pitchFamily="34" charset="-128"/>
              <a:cs typeface="Arial" charset="0"/>
            </a:endParaRPr>
          </a:p>
          <a:p>
            <a:pPr marL="627063" lvl="1" indent="-169863" eaLnBrk="0" fontAlgn="base" hangingPunct="0">
              <a:spcBef>
                <a:spcPct val="0"/>
              </a:spcBef>
              <a:spcAft>
                <a:spcPct val="0"/>
              </a:spcAft>
            </a:pPr>
            <a:endParaRPr lang="es-ES_tradnl" sz="2400" dirty="0">
              <a:solidFill>
                <a:prstClr val="black"/>
              </a:solidFill>
              <a:latin typeface="Arial" charset="0"/>
              <a:ea typeface="ＭＳ Ｐゴシック" pitchFamily="34" charset="-128"/>
              <a:cs typeface="Arial" charset="0"/>
            </a:endParaRPr>
          </a:p>
          <a:p>
            <a:pPr marL="627063" lvl="1" indent="-169863" eaLnBrk="0" fontAlgn="base" hangingPunct="0">
              <a:spcBef>
                <a:spcPct val="0"/>
              </a:spcBef>
              <a:spcAft>
                <a:spcPct val="0"/>
              </a:spcAft>
              <a:buFont typeface="Arial" pitchFamily="34" charset="0"/>
              <a:buChar char="•"/>
            </a:pPr>
            <a:r>
              <a:rPr lang="es-ES_tradnl" sz="2400" dirty="0">
                <a:solidFill>
                  <a:prstClr val="black"/>
                </a:solidFill>
                <a:latin typeface="Arial" charset="0"/>
                <a:ea typeface="ＭＳ Ｐゴシック" pitchFamily="34" charset="-128"/>
                <a:cs typeface="Arial" charset="0"/>
              </a:rPr>
              <a:t> </a:t>
            </a:r>
            <a:r>
              <a:rPr lang="es-ES_tradnl" sz="2800" dirty="0">
                <a:solidFill>
                  <a:prstClr val="black"/>
                </a:solidFill>
                <a:latin typeface="Arial" charset="0"/>
                <a:ea typeface="ＭＳ Ｐゴシック" pitchFamily="34" charset="-128"/>
                <a:cs typeface="Arial" charset="0"/>
              </a:rPr>
              <a:t>estar disponible para ser categorizado por los servicios principales de </a:t>
            </a:r>
            <a:r>
              <a:rPr lang="es-ES_tradnl" sz="2800" dirty="0" smtClean="0">
                <a:solidFill>
                  <a:prstClr val="black"/>
                </a:solidFill>
                <a:latin typeface="Arial" charset="0"/>
                <a:ea typeface="ＭＳ Ｐゴシック" pitchFamily="34" charset="-128"/>
                <a:cs typeface="Arial" charset="0"/>
              </a:rPr>
              <a:t>catalogaci</a:t>
            </a:r>
            <a:r>
              <a:rPr lang="es-ES_tradnl" altLang="ja-JP" sz="2800" dirty="0" smtClean="0">
                <a:solidFill>
                  <a:prstClr val="black"/>
                </a:solidFill>
                <a:latin typeface="Arial" charset="0"/>
                <a:ea typeface="ＭＳ Ｐゴシック" pitchFamily="34" charset="-128"/>
                <a:cs typeface="Arial" charset="0"/>
              </a:rPr>
              <a:t>ó</a:t>
            </a:r>
            <a:r>
              <a:rPr lang="es-ES_tradnl" sz="2800" dirty="0" smtClean="0">
                <a:solidFill>
                  <a:prstClr val="black"/>
                </a:solidFill>
                <a:latin typeface="Arial" charset="0"/>
                <a:ea typeface="ＭＳ Ｐゴシック" pitchFamily="34" charset="-128"/>
                <a:cs typeface="Arial" charset="0"/>
              </a:rPr>
              <a:t>n</a:t>
            </a:r>
            <a:endParaRPr lang="es-ES_tradnl" sz="2400" dirty="0">
              <a:solidFill>
                <a:prstClr val="black"/>
              </a:solidFill>
              <a:latin typeface="Arial" charset="0"/>
              <a:ea typeface="ＭＳ Ｐゴシック" pitchFamily="34" charset="-128"/>
              <a:cs typeface="Arial" charset="0"/>
            </a:endParaRPr>
          </a:p>
        </p:txBody>
      </p:sp>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0357485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type="title"/>
          </p:nvPr>
        </p:nvSpPr>
        <p:spPr>
          <a:xfrm>
            <a:off x="2209849" y="216725"/>
            <a:ext cx="7851120" cy="571500"/>
          </a:xfrm>
        </p:spPr>
        <p:txBody>
          <a:bodyPr/>
          <a:lstStyle/>
          <a:p>
            <a:pPr lvl="0"/>
            <a:r>
              <a:rPr lang="es-ES" altLang="es-ES" sz="3200" dirty="0" smtClean="0">
                <a:latin typeface="Arial" panose="020B0604020202020204" pitchFamily="34" charset="0"/>
                <a:cs typeface="Arial" panose="020B0604020202020204" pitchFamily="34" charset="0"/>
              </a:rPr>
              <a:t>Etapas en la elaboración de un ensayo</a:t>
            </a:r>
          </a:p>
        </p:txBody>
      </p:sp>
      <p:sp>
        <p:nvSpPr>
          <p:cNvPr id="3" name="Marcador de contenido 2"/>
          <p:cNvSpPr>
            <a:spLocks noGrp="1"/>
          </p:cNvSpPr>
          <p:nvPr>
            <p:ph idx="1"/>
          </p:nvPr>
        </p:nvSpPr>
        <p:spPr>
          <a:xfrm>
            <a:off x="188411" y="1189729"/>
            <a:ext cx="5647310" cy="5004842"/>
          </a:xfrm>
        </p:spPr>
        <p:txBody>
          <a:bodyPr/>
          <a:lstStyle/>
          <a:p>
            <a:pPr algn="just">
              <a:lnSpc>
                <a:spcPct val="150000"/>
              </a:lnSpc>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Selección del tema</a:t>
            </a:r>
          </a:p>
          <a:p>
            <a:pPr algn="just">
              <a:lnSpc>
                <a:spcPct val="150000"/>
              </a:lnSpc>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Delimitación del tema</a:t>
            </a:r>
          </a:p>
          <a:p>
            <a:pPr algn="just">
              <a:lnSpc>
                <a:spcPct val="150000"/>
              </a:lnSpc>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Recopilación de la información</a:t>
            </a:r>
          </a:p>
          <a:p>
            <a:pPr algn="just">
              <a:lnSpc>
                <a:spcPct val="150000"/>
              </a:lnSpc>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Determinación de la línea argumentativa.  establecer la secuencia en la que presentará el trabajo y se organiza el material (bibliografías, experimentos, resultados, entrevistas)</a:t>
            </a:r>
          </a:p>
          <a:p>
            <a:pPr algn="just">
              <a:lnSpc>
                <a:spcPct val="150000"/>
              </a:lnSpc>
              <a:buFont typeface="Wingdings" panose="05000000000000000000" pitchFamily="2" charset="2"/>
              <a:buChar char="ü"/>
            </a:pPr>
            <a:r>
              <a:rPr lang="es-ES" sz="2000" dirty="0" smtClean="0">
                <a:latin typeface="Arial" panose="020B0604020202020204" pitchFamily="34" charset="0"/>
                <a:cs typeface="Arial" panose="020B0604020202020204" pitchFamily="34" charset="0"/>
              </a:rPr>
              <a:t>Selección de la información para sustentar su tesis principal. </a:t>
            </a:r>
          </a:p>
          <a:p>
            <a:pPr algn="just">
              <a:lnSpc>
                <a:spcPct val="150000"/>
              </a:lnSpc>
            </a:pPr>
            <a:endParaRPr lang="es-ES" sz="2000" dirty="0">
              <a:latin typeface="Arial" panose="020B0604020202020204" pitchFamily="34" charset="0"/>
              <a:cs typeface="Arial" panose="020B0604020202020204" pitchFamily="34" charset="0"/>
            </a:endParaRPr>
          </a:p>
        </p:txBody>
      </p:sp>
      <p:pic>
        <p:nvPicPr>
          <p:cNvPr id="18" name="Imagen 17"/>
          <p:cNvPicPr>
            <a:picLocks noChangeAspect="1"/>
          </p:cNvPicPr>
          <p:nvPr/>
        </p:nvPicPr>
        <p:blipFill>
          <a:blip r:embed="rId2"/>
          <a:stretch>
            <a:fillRect/>
          </a:stretch>
        </p:blipFill>
        <p:spPr>
          <a:xfrm>
            <a:off x="9801545" y="234386"/>
            <a:ext cx="2217719" cy="945817"/>
          </a:xfrm>
          <a:prstGeom prst="rect">
            <a:avLst/>
          </a:prstGeom>
        </p:spPr>
      </p:pic>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
        <p:nvSpPr>
          <p:cNvPr id="6" name="Marcador de contenido 2"/>
          <p:cNvSpPr txBox="1">
            <a:spLocks/>
          </p:cNvSpPr>
          <p:nvPr/>
        </p:nvSpPr>
        <p:spPr bwMode="auto">
          <a:xfrm>
            <a:off x="5835721" y="1406007"/>
            <a:ext cx="6297480" cy="50256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50000"/>
              </a:lnSpc>
              <a:buFont typeface="Wingdings" panose="05000000000000000000" pitchFamily="2" charset="2"/>
              <a:buChar char="ü"/>
            </a:pPr>
            <a:r>
              <a:rPr lang="es-ES" sz="1800" dirty="0" smtClean="0">
                <a:solidFill>
                  <a:prstClr val="black"/>
                </a:solidFill>
                <a:latin typeface="Arial" panose="020B0604020202020204" pitchFamily="34" charset="0"/>
                <a:cs typeface="Arial" panose="020B0604020202020204" pitchFamily="34" charset="0"/>
              </a:rPr>
              <a:t>Descripción de las fuentes (posible bibliografía que será incluida al final del trabajo (título de la obra, autor, fecha de publicación, etc.) El criterio de descripción depende del formato de cita y referencia que se elija. Entre los formatos disponibles para los ensayos científicos, se puede mencionar el formato APA (American </a:t>
            </a:r>
            <a:r>
              <a:rPr lang="es-ES" sz="1800" dirty="0" err="1" smtClean="0">
                <a:solidFill>
                  <a:prstClr val="black"/>
                </a:solidFill>
                <a:latin typeface="Arial" panose="020B0604020202020204" pitchFamily="34" charset="0"/>
                <a:cs typeface="Arial" panose="020B0604020202020204" pitchFamily="34" charset="0"/>
              </a:rPr>
              <a:t>Psychology</a:t>
            </a:r>
            <a:r>
              <a:rPr lang="es-ES" sz="1800" dirty="0" smtClean="0">
                <a:solidFill>
                  <a:prstClr val="black"/>
                </a:solidFill>
                <a:latin typeface="Arial" panose="020B0604020202020204" pitchFamily="34" charset="0"/>
                <a:cs typeface="Arial" panose="020B0604020202020204" pitchFamily="34" charset="0"/>
              </a:rPr>
              <a:t> </a:t>
            </a:r>
            <a:r>
              <a:rPr lang="es-ES" sz="1800" dirty="0" err="1" smtClean="0">
                <a:solidFill>
                  <a:prstClr val="black"/>
                </a:solidFill>
                <a:latin typeface="Arial" panose="020B0604020202020204" pitchFamily="34" charset="0"/>
                <a:cs typeface="Arial" panose="020B0604020202020204" pitchFamily="34" charset="0"/>
              </a:rPr>
              <a:t>Association</a:t>
            </a:r>
            <a:r>
              <a:rPr lang="es-ES" sz="1800" dirty="0" smtClean="0">
                <a:solidFill>
                  <a:prstClr val="black"/>
                </a:solidFill>
                <a:latin typeface="Arial" panose="020B0604020202020204" pitchFamily="34" charset="0"/>
                <a:cs typeface="Arial" panose="020B0604020202020204" pitchFamily="34" charset="0"/>
              </a:rPr>
              <a:t>).</a:t>
            </a:r>
          </a:p>
          <a:p>
            <a:pPr algn="just">
              <a:lnSpc>
                <a:spcPct val="150000"/>
              </a:lnSpc>
              <a:buFont typeface="Wingdings" panose="05000000000000000000" pitchFamily="2" charset="2"/>
              <a:buChar char="ü"/>
            </a:pPr>
            <a:r>
              <a:rPr lang="es-ES" sz="1800" dirty="0" smtClean="0">
                <a:solidFill>
                  <a:prstClr val="black"/>
                </a:solidFill>
                <a:latin typeface="Arial" panose="020B0604020202020204" pitchFamily="34" charset="0"/>
                <a:cs typeface="Arial" panose="020B0604020202020204" pitchFamily="34" charset="0"/>
              </a:rPr>
              <a:t>Elaboración del borrador del texto</a:t>
            </a:r>
          </a:p>
          <a:p>
            <a:pPr algn="just">
              <a:lnSpc>
                <a:spcPct val="150000"/>
              </a:lnSpc>
              <a:buFont typeface="Wingdings" panose="05000000000000000000" pitchFamily="2" charset="2"/>
              <a:buChar char="ü"/>
            </a:pPr>
            <a:r>
              <a:rPr lang="es-ES" sz="1800" dirty="0" smtClean="0">
                <a:solidFill>
                  <a:prstClr val="black"/>
                </a:solidFill>
                <a:latin typeface="Arial" panose="020B0604020202020204" pitchFamily="34" charset="0"/>
                <a:cs typeface="Arial" panose="020B0604020202020204" pitchFamily="34" charset="0"/>
              </a:rPr>
              <a:t>Corrección del borrador</a:t>
            </a:r>
          </a:p>
          <a:p>
            <a:pPr algn="just">
              <a:lnSpc>
                <a:spcPct val="150000"/>
              </a:lnSpc>
              <a:buFont typeface="Wingdings" panose="05000000000000000000" pitchFamily="2" charset="2"/>
              <a:buChar char="ü"/>
            </a:pPr>
            <a:r>
              <a:rPr lang="es-ES" sz="1800" dirty="0" smtClean="0">
                <a:solidFill>
                  <a:prstClr val="black"/>
                </a:solidFill>
                <a:latin typeface="Arial" panose="020B0604020202020204" pitchFamily="34" charset="0"/>
                <a:cs typeface="Arial" panose="020B0604020202020204" pitchFamily="34" charset="0"/>
              </a:rPr>
              <a:t>Edición final del ensayo</a:t>
            </a:r>
          </a:p>
          <a:p>
            <a:pPr algn="just">
              <a:lnSpc>
                <a:spcPct val="150000"/>
              </a:lnSpc>
            </a:pPr>
            <a:endParaRPr lang="es-ES" sz="2400" dirty="0"/>
          </a:p>
        </p:txBody>
      </p:sp>
      <p:pic>
        <p:nvPicPr>
          <p:cNvPr id="7" name="Imagen 6"/>
          <p:cNvPicPr>
            <a:picLocks noChangeAspect="1"/>
          </p:cNvPicPr>
          <p:nvPr/>
        </p:nvPicPr>
        <p:blipFill>
          <a:blip r:embed="rId4"/>
          <a:stretch>
            <a:fillRect/>
          </a:stretch>
        </p:blipFill>
        <p:spPr>
          <a:xfrm>
            <a:off x="9919179" y="4580454"/>
            <a:ext cx="1659796" cy="813496"/>
          </a:xfrm>
          <a:prstGeom prst="rect">
            <a:avLst/>
          </a:prstGeom>
        </p:spPr>
      </p:pic>
      <p:pic>
        <p:nvPicPr>
          <p:cNvPr id="8" name="Imagen 7"/>
          <p:cNvPicPr>
            <a:picLocks noChangeAspect="1"/>
          </p:cNvPicPr>
          <p:nvPr/>
        </p:nvPicPr>
        <p:blipFill>
          <a:blip r:embed="rId5"/>
          <a:stretch>
            <a:fillRect/>
          </a:stretch>
        </p:blipFill>
        <p:spPr>
          <a:xfrm>
            <a:off x="8906620" y="5506852"/>
            <a:ext cx="2312759" cy="1183822"/>
          </a:xfrm>
          <a:prstGeom prst="rect">
            <a:avLst/>
          </a:prstGeom>
        </p:spPr>
      </p:pic>
    </p:spTree>
    <p:extLst>
      <p:ext uri="{BB962C8B-B14F-4D97-AF65-F5344CB8AC3E}">
        <p14:creationId xmlns:p14="http://schemas.microsoft.com/office/powerpoint/2010/main" val="21079808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015344" y="1600201"/>
            <a:ext cx="6567055" cy="3664525"/>
          </a:xfrm>
          <a:ln w="76200">
            <a:solidFill>
              <a:schemeClr val="accent5">
                <a:lumMod val="75000"/>
              </a:schemeClr>
            </a:solidFill>
          </a:ln>
        </p:spPr>
        <p:txBody>
          <a:bodyPr/>
          <a:lstStyle/>
          <a:p>
            <a:pPr marL="0" indent="0">
              <a:buNone/>
            </a:pPr>
            <a:r>
              <a:rPr lang="es-ES" dirty="0" smtClean="0">
                <a:latin typeface="Comic Sans MS" panose="030F0702030302020204" pitchFamily="66" charset="0"/>
              </a:rPr>
              <a:t>…"la sociedad es un libro muy delicado, no hay que lastimar sus hojas al estudiarla".</a:t>
            </a:r>
          </a:p>
          <a:p>
            <a:pPr marL="0" indent="0">
              <a:buNone/>
            </a:pPr>
            <a:r>
              <a:rPr lang="es-ES" dirty="0" smtClean="0">
                <a:latin typeface="Comic Sans MS" panose="030F0702030302020204" pitchFamily="66" charset="0"/>
              </a:rPr>
              <a:t>                                                     </a:t>
            </a:r>
            <a:r>
              <a:rPr lang="es-ES" sz="2400" dirty="0" smtClean="0">
                <a:latin typeface="Comic Sans MS" panose="030F0702030302020204" pitchFamily="66" charset="0"/>
              </a:rPr>
              <a:t>José Martí</a:t>
            </a:r>
            <a:endParaRPr lang="es-ES" sz="2400" dirty="0">
              <a:latin typeface="Comic Sans MS" panose="030F0702030302020204" pitchFamily="66" charset="0"/>
            </a:endParaRPr>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327" y="1126836"/>
            <a:ext cx="4017817" cy="4553528"/>
          </a:xfrm>
          <a:prstGeom prst="rect">
            <a:avLst/>
          </a:prstGeom>
        </p:spPr>
      </p:pic>
      <p:pic>
        <p:nvPicPr>
          <p:cNvPr id="5" name="Imagen 4"/>
          <p:cNvPicPr>
            <a:picLocks noChangeAspect="1"/>
          </p:cNvPicPr>
          <p:nvPr/>
        </p:nvPicPr>
        <p:blipFill>
          <a:blip r:embed="rId3"/>
          <a:stretch>
            <a:fillRect/>
          </a:stretch>
        </p:blipFill>
        <p:spPr>
          <a:xfrm>
            <a:off x="7199670" y="210725"/>
            <a:ext cx="3490386" cy="1172485"/>
          </a:xfrm>
          <a:prstGeom prst="rect">
            <a:avLst/>
          </a:prstGeom>
        </p:spPr>
      </p:pic>
      <p:pic>
        <p:nvPicPr>
          <p:cNvPr id="6" name="3 Imagen" descr="F:\Proyectos\ID_UCCFD\Manual_id\apps_produccion\Papelería_Institucional\Invitacion-02.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035" y="113692"/>
            <a:ext cx="1800200" cy="1008112"/>
          </a:xfrm>
          <a:prstGeom prst="rect">
            <a:avLst/>
          </a:prstGeom>
          <a:ln>
            <a:noFill/>
          </a:ln>
          <a:effectLst>
            <a:softEdge rad="112500"/>
          </a:effectLst>
        </p:spPr>
      </p:pic>
    </p:spTree>
    <p:extLst>
      <p:ext uri="{BB962C8B-B14F-4D97-AF65-F5344CB8AC3E}">
        <p14:creationId xmlns:p14="http://schemas.microsoft.com/office/powerpoint/2010/main" val="22393989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p:cNvSpPr>
          <p:nvPr>
            <p:ph type="title"/>
          </p:nvPr>
        </p:nvSpPr>
        <p:spPr>
          <a:xfrm>
            <a:off x="3224784" y="210631"/>
            <a:ext cx="3233929" cy="530033"/>
          </a:xfrm>
          <a:ln w="57150">
            <a:solidFill>
              <a:schemeClr val="accent5">
                <a:lumMod val="50000"/>
              </a:schemeClr>
            </a:solidFill>
            <a:miter lim="800000"/>
            <a:headEnd/>
            <a:tailEnd/>
          </a:ln>
        </p:spPr>
        <p:txBody>
          <a:bodyPr/>
          <a:lstStyle/>
          <a:p>
            <a:pPr>
              <a:defRPr/>
            </a:pPr>
            <a:r>
              <a:rPr lang="es-ES" altLang="es-ES" sz="3200" dirty="0">
                <a:latin typeface="Arial" panose="020B0604020202020204" pitchFamily="34" charset="0"/>
                <a:cs typeface="Arial" panose="020B0604020202020204" pitchFamily="34" charset="0"/>
              </a:rPr>
              <a:t>TEMAS </a:t>
            </a:r>
          </a:p>
        </p:txBody>
      </p:sp>
      <p:sp>
        <p:nvSpPr>
          <p:cNvPr id="21507" name="Marcador de contenido 2"/>
          <p:cNvSpPr>
            <a:spLocks noGrp="1"/>
          </p:cNvSpPr>
          <p:nvPr>
            <p:ph idx="1"/>
          </p:nvPr>
        </p:nvSpPr>
        <p:spPr>
          <a:xfrm>
            <a:off x="310771" y="953294"/>
            <a:ext cx="4752975" cy="5689600"/>
          </a:xfrm>
        </p:spPr>
        <p:txBody>
          <a:bodyPr/>
          <a:lstStyle/>
          <a:p>
            <a:pPr>
              <a:lnSpc>
                <a:spcPct val="150000"/>
              </a:lnSpc>
            </a:pPr>
            <a:r>
              <a:rPr lang="es-ES" altLang="es-ES" sz="2400" dirty="0">
                <a:latin typeface="Arial" panose="020B0604020202020204" pitchFamily="34" charset="0"/>
                <a:cs typeface="Arial" panose="020B0604020202020204" pitchFamily="34" charset="0"/>
              </a:rPr>
              <a:t>Deporte y sociedad</a:t>
            </a:r>
          </a:p>
          <a:p>
            <a:pPr>
              <a:lnSpc>
                <a:spcPct val="150000"/>
              </a:lnSpc>
            </a:pPr>
            <a:r>
              <a:rPr lang="es-ES" altLang="es-ES" sz="2400" dirty="0">
                <a:latin typeface="Arial" panose="020B0604020202020204" pitchFamily="34" charset="0"/>
                <a:cs typeface="Arial" panose="020B0604020202020204" pitchFamily="34" charset="0"/>
              </a:rPr>
              <a:t>Deporte y medio ambiente</a:t>
            </a:r>
          </a:p>
          <a:p>
            <a:pPr>
              <a:lnSpc>
                <a:spcPct val="150000"/>
              </a:lnSpc>
            </a:pPr>
            <a:r>
              <a:rPr lang="es-ES" altLang="es-ES" sz="2400" dirty="0">
                <a:latin typeface="Arial" panose="020B0604020202020204" pitchFamily="34" charset="0"/>
                <a:cs typeface="Arial" panose="020B0604020202020204" pitchFamily="34" charset="0"/>
              </a:rPr>
              <a:t>Deporte y recreación</a:t>
            </a:r>
          </a:p>
          <a:p>
            <a:pPr>
              <a:lnSpc>
                <a:spcPct val="150000"/>
              </a:lnSpc>
            </a:pPr>
            <a:r>
              <a:rPr lang="es-ES" altLang="es-ES" sz="2400" dirty="0">
                <a:latin typeface="Arial" panose="020B0604020202020204" pitchFamily="34" charset="0"/>
                <a:cs typeface="Arial" panose="020B0604020202020204" pitchFamily="34" charset="0"/>
              </a:rPr>
              <a:t>Deporte y salud</a:t>
            </a:r>
          </a:p>
          <a:p>
            <a:pPr>
              <a:lnSpc>
                <a:spcPct val="150000"/>
              </a:lnSpc>
            </a:pPr>
            <a:r>
              <a:rPr lang="es-ES" altLang="es-ES" sz="2400" dirty="0">
                <a:solidFill>
                  <a:srgbClr val="000000"/>
                </a:solidFill>
                <a:latin typeface="Arial" panose="020B0604020202020204" pitchFamily="34" charset="0"/>
                <a:cs typeface="Arial" panose="020B0604020202020204" pitchFamily="34" charset="0"/>
              </a:rPr>
              <a:t>Deporte y tiempo libre</a:t>
            </a:r>
            <a:endParaRPr lang="es-ES" altLang="es-ES" sz="2400" dirty="0">
              <a:latin typeface="Arial" panose="020B0604020202020204" pitchFamily="34" charset="0"/>
              <a:cs typeface="Arial" panose="020B0604020202020204" pitchFamily="34" charset="0"/>
            </a:endParaRPr>
          </a:p>
          <a:p>
            <a:pPr>
              <a:lnSpc>
                <a:spcPct val="150000"/>
              </a:lnSpc>
            </a:pPr>
            <a:r>
              <a:rPr lang="es-ES" altLang="es-ES" sz="2400" dirty="0">
                <a:latin typeface="Arial" panose="020B0604020202020204" pitchFamily="34" charset="0"/>
                <a:cs typeface="Arial" panose="020B0604020202020204" pitchFamily="34" charset="0"/>
              </a:rPr>
              <a:t>Deporte y valores</a:t>
            </a:r>
          </a:p>
          <a:p>
            <a:pPr>
              <a:lnSpc>
                <a:spcPct val="150000"/>
              </a:lnSpc>
            </a:pPr>
            <a:r>
              <a:rPr lang="es-ES" altLang="es-ES" sz="2400" dirty="0">
                <a:solidFill>
                  <a:srgbClr val="000000"/>
                </a:solidFill>
                <a:latin typeface="Arial" panose="020B0604020202020204" pitchFamily="34" charset="0"/>
                <a:cs typeface="Arial" panose="020B0604020202020204" pitchFamily="34" charset="0"/>
              </a:rPr>
              <a:t>Deporte e historia</a:t>
            </a:r>
          </a:p>
          <a:p>
            <a:pPr>
              <a:lnSpc>
                <a:spcPct val="150000"/>
              </a:lnSpc>
            </a:pPr>
            <a:r>
              <a:rPr lang="es-ES" altLang="es-ES" sz="2400" dirty="0">
                <a:solidFill>
                  <a:srgbClr val="000000"/>
                </a:solidFill>
                <a:latin typeface="Arial" panose="020B0604020202020204" pitchFamily="34" charset="0"/>
                <a:cs typeface="Arial" panose="020B0604020202020204" pitchFamily="34" charset="0"/>
              </a:rPr>
              <a:t>Deporte y comunicación</a:t>
            </a:r>
          </a:p>
          <a:p>
            <a:pPr>
              <a:lnSpc>
                <a:spcPct val="150000"/>
              </a:lnSpc>
            </a:pPr>
            <a:endParaRPr lang="es-ES" altLang="es-ES" sz="2400" dirty="0">
              <a:latin typeface="Arial" panose="020B0604020202020204" pitchFamily="34" charset="0"/>
              <a:cs typeface="Arial" panose="020B0604020202020204" pitchFamily="34" charset="0"/>
            </a:endParaRPr>
          </a:p>
          <a:p>
            <a:pPr>
              <a:lnSpc>
                <a:spcPct val="150000"/>
              </a:lnSpc>
            </a:pPr>
            <a:endParaRPr lang="es-ES" altLang="es-ES" sz="2400" dirty="0"/>
          </a:p>
        </p:txBody>
      </p:sp>
      <p:sp>
        <p:nvSpPr>
          <p:cNvPr id="21508" name="Rectángulo 3"/>
          <p:cNvSpPr>
            <a:spLocks noChangeArrowheads="1"/>
          </p:cNvSpPr>
          <p:nvPr/>
        </p:nvSpPr>
        <p:spPr bwMode="auto">
          <a:xfrm>
            <a:off x="4416394" y="953294"/>
            <a:ext cx="4084637" cy="497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lnSpc>
                <a:spcPct val="150000"/>
              </a:lnSpc>
              <a:spcAft>
                <a:spcPct val="0"/>
              </a:spcAft>
            </a:pPr>
            <a:r>
              <a:rPr lang="es-ES" altLang="es-ES" sz="2400" dirty="0">
                <a:solidFill>
                  <a:srgbClr val="000000"/>
                </a:solidFill>
                <a:latin typeface="Arial" panose="020B0604020202020204" pitchFamily="34" charset="0"/>
                <a:cs typeface="Arial" panose="020B0604020202020204" pitchFamily="34" charset="0"/>
              </a:rPr>
              <a:t>Deporte y lenguaje</a:t>
            </a:r>
          </a:p>
          <a:p>
            <a:pPr eaLnBrk="0" fontAlgn="base" hangingPunct="0">
              <a:lnSpc>
                <a:spcPct val="150000"/>
              </a:lnSpc>
              <a:spcAft>
                <a:spcPct val="0"/>
              </a:spcAft>
            </a:pPr>
            <a:r>
              <a:rPr lang="es-ES" altLang="es-ES" sz="2400" dirty="0">
                <a:solidFill>
                  <a:srgbClr val="000000"/>
                </a:solidFill>
                <a:latin typeface="Arial" panose="020B0604020202020204" pitchFamily="34" charset="0"/>
                <a:cs typeface="Arial" panose="020B0604020202020204" pitchFamily="34" charset="0"/>
              </a:rPr>
              <a:t>Deporte y literatura</a:t>
            </a:r>
          </a:p>
          <a:p>
            <a:pPr eaLnBrk="0" fontAlgn="base" hangingPunct="0">
              <a:lnSpc>
                <a:spcPct val="150000"/>
              </a:lnSpc>
              <a:spcAft>
                <a:spcPct val="0"/>
              </a:spcAft>
            </a:pPr>
            <a:r>
              <a:rPr lang="es-ES" altLang="es-ES" sz="2400" dirty="0">
                <a:solidFill>
                  <a:srgbClr val="000000"/>
                </a:solidFill>
                <a:latin typeface="Arial" panose="020B0604020202020204" pitchFamily="34" charset="0"/>
                <a:cs typeface="Arial" panose="020B0604020202020204" pitchFamily="34" charset="0"/>
              </a:rPr>
              <a:t>Deporte y cultura</a:t>
            </a:r>
          </a:p>
          <a:p>
            <a:pPr eaLnBrk="0" fontAlgn="base" hangingPunct="0">
              <a:lnSpc>
                <a:spcPct val="150000"/>
              </a:lnSpc>
              <a:spcAft>
                <a:spcPct val="0"/>
              </a:spcAft>
            </a:pPr>
            <a:r>
              <a:rPr lang="es-ES" altLang="es-ES" sz="2400" dirty="0">
                <a:solidFill>
                  <a:srgbClr val="000000"/>
                </a:solidFill>
                <a:latin typeface="Arial" panose="020B0604020202020204" pitchFamily="34" charset="0"/>
                <a:cs typeface="Arial" panose="020B0604020202020204" pitchFamily="34" charset="0"/>
              </a:rPr>
              <a:t>Deporte y arquitectura</a:t>
            </a:r>
          </a:p>
          <a:p>
            <a:pPr eaLnBrk="0" fontAlgn="base" hangingPunct="0">
              <a:lnSpc>
                <a:spcPct val="150000"/>
              </a:lnSpc>
              <a:spcAft>
                <a:spcPct val="0"/>
              </a:spcAft>
            </a:pPr>
            <a:r>
              <a:rPr lang="es-ES" altLang="es-ES" sz="2400" dirty="0">
                <a:solidFill>
                  <a:srgbClr val="000000"/>
                </a:solidFill>
                <a:latin typeface="Arial" panose="020B0604020202020204" pitchFamily="34" charset="0"/>
                <a:cs typeface="Arial" panose="020B0604020202020204" pitchFamily="34" charset="0"/>
              </a:rPr>
              <a:t>Deporte y filatelia</a:t>
            </a:r>
          </a:p>
          <a:p>
            <a:pPr eaLnBrk="0" fontAlgn="base" hangingPunct="0">
              <a:lnSpc>
                <a:spcPct val="150000"/>
              </a:lnSpc>
              <a:spcAft>
                <a:spcPct val="0"/>
              </a:spcAft>
            </a:pPr>
            <a:r>
              <a:rPr lang="es-ES" altLang="es-ES" sz="2400" dirty="0">
                <a:solidFill>
                  <a:srgbClr val="000000"/>
                </a:solidFill>
                <a:latin typeface="Arial" panose="020B0604020202020204" pitchFamily="34" charset="0"/>
                <a:cs typeface="Arial" panose="020B0604020202020204" pitchFamily="34" charset="0"/>
              </a:rPr>
              <a:t>Deporte y pintura</a:t>
            </a:r>
          </a:p>
          <a:p>
            <a:pPr eaLnBrk="0" fontAlgn="base" hangingPunct="0">
              <a:lnSpc>
                <a:spcPct val="150000"/>
              </a:lnSpc>
              <a:spcAft>
                <a:spcPct val="0"/>
              </a:spcAft>
            </a:pPr>
            <a:r>
              <a:rPr lang="es-ES" altLang="es-ES" sz="2400" dirty="0">
                <a:solidFill>
                  <a:srgbClr val="000000"/>
                </a:solidFill>
                <a:latin typeface="Arial" panose="020B0604020202020204" pitchFamily="34" charset="0"/>
                <a:cs typeface="Arial" panose="020B0604020202020204" pitchFamily="34" charset="0"/>
              </a:rPr>
              <a:t>Deporte y música</a:t>
            </a:r>
          </a:p>
          <a:p>
            <a:pPr eaLnBrk="0" fontAlgn="base" hangingPunct="0">
              <a:lnSpc>
                <a:spcPct val="150000"/>
              </a:lnSpc>
              <a:spcAft>
                <a:spcPct val="0"/>
              </a:spcAft>
            </a:pPr>
            <a:r>
              <a:rPr lang="es-ES" altLang="es-ES" sz="2400" dirty="0">
                <a:solidFill>
                  <a:srgbClr val="000000"/>
                </a:solidFill>
                <a:latin typeface="Arial" panose="020B0604020202020204" pitchFamily="34" charset="0"/>
                <a:cs typeface="Arial" panose="020B0604020202020204" pitchFamily="34" charset="0"/>
              </a:rPr>
              <a:t>Deporte y educación</a:t>
            </a:r>
          </a:p>
        </p:txBody>
      </p:sp>
      <p:sp>
        <p:nvSpPr>
          <p:cNvPr id="2" name="Rectángulo 1"/>
          <p:cNvSpPr/>
          <p:nvPr/>
        </p:nvSpPr>
        <p:spPr>
          <a:xfrm>
            <a:off x="8345582" y="2008583"/>
            <a:ext cx="3441033" cy="2862322"/>
          </a:xfrm>
          <a:prstGeom prst="rect">
            <a:avLst/>
          </a:prstGeom>
        </p:spPr>
        <p:txBody>
          <a:bodyPr wrap="square">
            <a:spAutoFit/>
          </a:bodyPr>
          <a:lstStyle/>
          <a:p>
            <a:pPr marL="342900" lvl="0" indent="-342900" eaLnBrk="0" fontAlgn="base" hangingPunct="0">
              <a:lnSpc>
                <a:spcPct val="150000"/>
              </a:lnSpc>
              <a:spcAft>
                <a:spcPts val="0"/>
              </a:spcAft>
              <a:buFont typeface="Arial" panose="020B0604020202020204" pitchFamily="34" charset="0"/>
              <a:buChar char="•"/>
              <a:tabLst>
                <a:tab pos="457200" algn="l"/>
              </a:tabLst>
            </a:pPr>
            <a:r>
              <a:rPr lang="es-ES" sz="2400" dirty="0">
                <a:latin typeface="Arial" panose="020B0604020202020204" pitchFamily="34" charset="0"/>
                <a:ea typeface="Times New Roman" panose="02020603050405020304" pitchFamily="18" charset="0"/>
                <a:cs typeface="Times New Roman" panose="02020603050405020304" pitchFamily="18" charset="0"/>
              </a:rPr>
              <a:t>Cualquier contenido de una asignatura de </a:t>
            </a:r>
            <a:r>
              <a:rPr lang="es-ES" sz="2400" dirty="0" smtClean="0">
                <a:latin typeface="Arial" panose="020B0604020202020204" pitchFamily="34" charset="0"/>
                <a:ea typeface="Times New Roman" panose="02020603050405020304" pitchFamily="18" charset="0"/>
                <a:cs typeface="Times New Roman" panose="02020603050405020304" pitchFamily="18" charset="0"/>
              </a:rPr>
              <a:t>primer año </a:t>
            </a:r>
            <a:r>
              <a:rPr lang="es-ES" sz="2400" dirty="0">
                <a:latin typeface="Arial" panose="020B0604020202020204" pitchFamily="34" charset="0"/>
                <a:ea typeface="Times New Roman" panose="02020603050405020304" pitchFamily="18" charset="0"/>
                <a:cs typeface="Times New Roman" panose="02020603050405020304" pitchFamily="18" charset="0"/>
              </a:rPr>
              <a:t>o segundo año de la carrera</a:t>
            </a:r>
            <a:endParaRPr lang="es-ES" sz="2400" dirty="0">
              <a:effectLst/>
              <a:cs typeface="Times New Roman" panose="02020603050405020304" pitchFamily="18" charset="0"/>
            </a:endParaRPr>
          </a:p>
        </p:txBody>
      </p:sp>
      <p:pic>
        <p:nvPicPr>
          <p:cNvPr id="6"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10" y="89898"/>
            <a:ext cx="1800200" cy="1008112"/>
          </a:xfrm>
          <a:prstGeom prst="rect">
            <a:avLst/>
          </a:prstGeom>
          <a:ln>
            <a:noFill/>
          </a:ln>
          <a:effectLst>
            <a:softEdge rad="112500"/>
          </a:effectLst>
        </p:spPr>
      </p:pic>
    </p:spTree>
    <p:extLst>
      <p:ext uri="{BB962C8B-B14F-4D97-AF65-F5344CB8AC3E}">
        <p14:creationId xmlns:p14="http://schemas.microsoft.com/office/powerpoint/2010/main" val="465498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07761" y="351583"/>
            <a:ext cx="7748016" cy="539814"/>
          </a:xfrm>
        </p:spPr>
        <p:txBody>
          <a:bodyPr/>
          <a:lstStyle/>
          <a:p>
            <a:pPr lvl="0" eaLnBrk="1" fontAlgn="auto" hangingPunct="1">
              <a:lnSpc>
                <a:spcPct val="150000"/>
              </a:lnSpc>
              <a:spcBef>
                <a:spcPts val="0"/>
              </a:spcBef>
              <a:spcAft>
                <a:spcPts val="800"/>
              </a:spcAft>
            </a:pPr>
            <a:r>
              <a:rPr lang="es-ES"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 ensayo literario de siete párrafos: “La Bicicleta”, de Julio </a:t>
            </a:r>
            <a:r>
              <a:rPr lang="es-ES" sz="1600" b="1"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Torri</a:t>
            </a:r>
            <a:endParaRPr lang="es-ES" sz="5400" dirty="0"/>
          </a:p>
        </p:txBody>
      </p:sp>
      <p:sp>
        <p:nvSpPr>
          <p:cNvPr id="4" name="Rectángulo 3"/>
          <p:cNvSpPr/>
          <p:nvPr/>
        </p:nvSpPr>
        <p:spPr>
          <a:xfrm>
            <a:off x="307848" y="1224598"/>
            <a:ext cx="11320272" cy="4811574"/>
          </a:xfrm>
          <a:prstGeom prst="rect">
            <a:avLst/>
          </a:prstGeom>
        </p:spPr>
        <p:txBody>
          <a:bodyPr wrap="square">
            <a:spAutoFit/>
          </a:bodyPr>
          <a:lstStyle/>
          <a:p>
            <a:pPr algn="just">
              <a:lnSpc>
                <a:spcPct val="150000"/>
              </a:lnSpc>
              <a:spcAft>
                <a:spcPts val="800"/>
              </a:spcAft>
            </a:pPr>
            <a:r>
              <a:rPr lang="es-ES" sz="1400" dirty="0" smtClean="0">
                <a:latin typeface="Arial" panose="020B0604020202020204" pitchFamily="34" charset="0"/>
                <a:ea typeface="Times New Roman" panose="02020603050405020304" pitchFamily="18" charset="0"/>
                <a:cs typeface="Times New Roman" panose="02020603050405020304" pitchFamily="18" charset="0"/>
              </a:rPr>
              <a:t>La </a:t>
            </a:r>
            <a:r>
              <a:rPr lang="es-ES" sz="1400" dirty="0">
                <a:latin typeface="Arial" panose="020B0604020202020204" pitchFamily="34" charset="0"/>
                <a:ea typeface="Times New Roman" panose="02020603050405020304" pitchFamily="18" charset="0"/>
                <a:cs typeface="Times New Roman" panose="02020603050405020304" pitchFamily="18" charset="0"/>
              </a:rPr>
              <a:t>libertad inherente del ensayo hace que su extensión sea variable, desde unas pocas páginas, hasta un libro completo.  De la misma manera, la flexibilidad del ensayo permite a este género abordar todo tipo de temas, desde los más cotidianos, hasta profundas reflexiones filosóficas, sociales o políticas.</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400" dirty="0">
                <a:latin typeface="Arial" panose="020B0604020202020204" pitchFamily="34" charset="0"/>
                <a:ea typeface="Times New Roman" panose="02020603050405020304" pitchFamily="18" charset="0"/>
                <a:cs typeface="Times New Roman" panose="02020603050405020304" pitchFamily="18" charset="0"/>
              </a:rPr>
              <a:t>Tener conciencia de que un ensayo no necesariamente debe ser una obra extensa y compleja y que aborde temas profundos, sino que también puede ocuparse de temas cotidianos y sencillos, puede ayudar a superar la angustia que genera la exigencia de escribir un ensayo de tema libre.</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400" dirty="0">
                <a:latin typeface="Arial" panose="020B0604020202020204" pitchFamily="34" charset="0"/>
                <a:ea typeface="Times New Roman" panose="02020603050405020304" pitchFamily="18" charset="0"/>
                <a:cs typeface="Times New Roman" panose="02020603050405020304" pitchFamily="18" charset="0"/>
              </a:rPr>
              <a:t>Un ejemplo de la sencillez con que se puede abordar el género ensayístico es el escritor mexicano Julio </a:t>
            </a:r>
            <a:r>
              <a:rPr lang="es-ES" sz="1400" dirty="0" err="1">
                <a:latin typeface="Arial" panose="020B0604020202020204" pitchFamily="34" charset="0"/>
                <a:ea typeface="Times New Roman" panose="02020603050405020304" pitchFamily="18" charset="0"/>
                <a:cs typeface="Times New Roman" panose="02020603050405020304" pitchFamily="18" charset="0"/>
              </a:rPr>
              <a:t>Torri</a:t>
            </a:r>
            <a:r>
              <a:rPr lang="es-ES" sz="1400" dirty="0">
                <a:latin typeface="Arial" panose="020B0604020202020204" pitchFamily="34" charset="0"/>
                <a:ea typeface="Times New Roman" panose="02020603050405020304" pitchFamily="18" charset="0"/>
                <a:cs typeface="Times New Roman" panose="02020603050405020304" pitchFamily="18" charset="0"/>
              </a:rPr>
              <a:t>, quien escribió una serie memorable de breves ensayos, que en su brevedad encierran un magistral dominio del género.</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400" b="1" dirty="0">
                <a:latin typeface="Arial" panose="020B0604020202020204" pitchFamily="34" charset="0"/>
                <a:ea typeface="Calibri" panose="020F0502020204030204" pitchFamily="34" charset="0"/>
                <a:cs typeface="Times New Roman" panose="02020603050405020304" pitchFamily="18" charset="0"/>
              </a:rPr>
              <a:t>El texto</a:t>
            </a:r>
            <a:r>
              <a:rPr lang="es-ES" sz="1400" b="1" dirty="0">
                <a:solidFill>
                  <a:srgbClr val="8B1013"/>
                </a:solidFill>
                <a:latin typeface="Arial" panose="020B0604020202020204" pitchFamily="34" charset="0"/>
                <a:ea typeface="Times New Roman" panose="02020603050405020304" pitchFamily="18" charset="0"/>
                <a:cs typeface="Times New Roman" panose="02020603050405020304" pitchFamily="18" charset="0"/>
              </a:rPr>
              <a:t> La bicicleta </a:t>
            </a:r>
            <a:r>
              <a:rPr lang="es-ES" sz="1400" b="1" dirty="0">
                <a:latin typeface="Arial" panose="020B0604020202020204" pitchFamily="34" charset="0"/>
                <a:ea typeface="Calibri" panose="020F0502020204030204" pitchFamily="34" charset="0"/>
                <a:cs typeface="Times New Roman" panose="02020603050405020304" pitchFamily="18" charset="0"/>
              </a:rPr>
              <a:t>de Julio </a:t>
            </a:r>
            <a:r>
              <a:rPr lang="es-ES" sz="1400" b="1" dirty="0" err="1">
                <a:latin typeface="Arial" panose="020B0604020202020204" pitchFamily="34" charset="0"/>
                <a:ea typeface="Calibri" panose="020F0502020204030204" pitchFamily="34" charset="0"/>
                <a:cs typeface="Times New Roman" panose="02020603050405020304" pitchFamily="18" charset="0"/>
              </a:rPr>
              <a:t>Torri</a:t>
            </a:r>
            <a:r>
              <a:rPr lang="es-ES" sz="1400" b="1" dirty="0">
                <a:latin typeface="Arial" panose="020B0604020202020204" pitchFamily="34" charset="0"/>
                <a:ea typeface="Calibri" panose="020F0502020204030204" pitchFamily="34" charset="0"/>
                <a:cs typeface="Times New Roman" panose="02020603050405020304" pitchFamily="18" charset="0"/>
              </a:rPr>
              <a:t> es un ensayo de tipo literario, es decir, en él se da prioridad a la creatividad y estilo del autor, quien expone de una manera libre su opinión sobre un tema en particular. En el ensayo </a:t>
            </a:r>
            <a:r>
              <a:rPr lang="es-ES" sz="1400" b="1" dirty="0" smtClean="0">
                <a:latin typeface="Arial" panose="020B0604020202020204" pitchFamily="34" charset="0"/>
                <a:ea typeface="Calibri" panose="020F0502020204030204" pitchFamily="34" charset="0"/>
                <a:cs typeface="Times New Roman" panose="02020603050405020304" pitchFamily="18" charset="0"/>
              </a:rPr>
              <a:t>literario, </a:t>
            </a:r>
            <a:r>
              <a:rPr lang="es-ES" sz="1400" b="1" dirty="0">
                <a:latin typeface="Arial" panose="020B0604020202020204" pitchFamily="34" charset="0"/>
                <a:ea typeface="Calibri" panose="020F0502020204030204" pitchFamily="34" charset="0"/>
                <a:cs typeface="Times New Roman" panose="02020603050405020304" pitchFamily="18" charset="0"/>
              </a:rPr>
              <a:t>el autor ofrece un panorama de su propio pensamiento, sin estar obligado a usar un </a:t>
            </a:r>
            <a:r>
              <a:rPr lang="es-ES" sz="1400" b="1" u="sng" dirty="0">
                <a:solidFill>
                  <a:srgbClr val="8B1013"/>
                </a:solidFill>
                <a:latin typeface="Arial" panose="020B0604020202020204" pitchFamily="34" charset="0"/>
                <a:ea typeface="Calibri" panose="020F0502020204030204" pitchFamily="34" charset="0"/>
                <a:cs typeface="Times New Roman" panose="02020603050405020304" pitchFamily="18" charset="0"/>
                <a:hlinkClick r:id="rId2"/>
              </a:rPr>
              <a:t>aparato crítico</a:t>
            </a:r>
            <a:r>
              <a:rPr lang="es-ES" sz="1400" b="1" dirty="0">
                <a:latin typeface="Arial" panose="020B0604020202020204" pitchFamily="34" charset="0"/>
                <a:ea typeface="Calibri" panose="020F0502020204030204" pitchFamily="34" charset="0"/>
                <a:cs typeface="Times New Roman" panose="02020603050405020304" pitchFamily="18" charset="0"/>
              </a:rPr>
              <a:t> riguroso o estructurado.</a:t>
            </a:r>
            <a:endParaRPr lang="es-E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pPr>
            <a:r>
              <a:rPr lang="es-ES" sz="1400" dirty="0">
                <a:latin typeface="Arial" panose="020B0604020202020204" pitchFamily="34" charset="0"/>
                <a:ea typeface="Times New Roman" panose="02020603050405020304" pitchFamily="18" charset="0"/>
              </a:rPr>
              <a:t>No obstante, a su mayor libertad, el ensayo literario no prescinde del estilo argumentativo-expositivo que define al género. </a:t>
            </a:r>
            <a:endParaRPr lang="es-ES" sz="1400" dirty="0">
              <a:latin typeface="Times New Roman" panose="02020603050405020304" pitchFamily="18" charset="0"/>
              <a:ea typeface="Times New Roman" panose="02020603050405020304" pitchFamily="18" charset="0"/>
            </a:endParaRPr>
          </a:p>
          <a:p>
            <a:r>
              <a:rPr lang="es-ES" sz="1400" dirty="0">
                <a:latin typeface="Arial" panose="020B0604020202020204" pitchFamily="34" charset="0"/>
                <a:ea typeface="Times New Roman" panose="02020603050405020304" pitchFamily="18" charset="0"/>
              </a:rPr>
              <a:t>La estructura de su ensayo “La Bicicleta”, consta de apenas siete párrafos breves, pero contiene todos los elementos y estructura que conforman este género. </a:t>
            </a:r>
            <a:endParaRPr lang="es-ES" sz="2000" dirty="0"/>
          </a:p>
        </p:txBody>
      </p:sp>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0710" y="89898"/>
            <a:ext cx="1800200" cy="1008112"/>
          </a:xfrm>
          <a:prstGeom prst="rect">
            <a:avLst/>
          </a:prstGeom>
          <a:ln>
            <a:noFill/>
          </a:ln>
          <a:effectLst>
            <a:softEdge rad="112500"/>
          </a:effectLst>
        </p:spPr>
      </p:pic>
    </p:spTree>
    <p:extLst>
      <p:ext uri="{BB962C8B-B14F-4D97-AF65-F5344CB8AC3E}">
        <p14:creationId xmlns:p14="http://schemas.microsoft.com/office/powerpoint/2010/main" val="421555199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13944" y="851688"/>
            <a:ext cx="11323320" cy="5827236"/>
          </a:xfrm>
          <a:prstGeom prst="rect">
            <a:avLst/>
          </a:prstGeom>
        </p:spPr>
        <p:txBody>
          <a:bodyPr wrap="square">
            <a:spAutoFit/>
          </a:bodyPr>
          <a:lstStyle/>
          <a:p>
            <a:pPr algn="just">
              <a:lnSpc>
                <a:spcPct val="150000"/>
              </a:lnSpc>
              <a:spcAft>
                <a:spcPts val="800"/>
              </a:spcAft>
            </a:pPr>
            <a:r>
              <a:rPr lang="es-ES" sz="1200" b="1" dirty="0">
                <a:solidFill>
                  <a:srgbClr val="8B1013"/>
                </a:solidFill>
                <a:latin typeface="Arial" panose="020B0604020202020204" pitchFamily="34" charset="0"/>
                <a:ea typeface="Times New Roman" panose="02020603050405020304" pitchFamily="18" charset="0"/>
                <a:cs typeface="Times New Roman" panose="02020603050405020304" pitchFamily="18" charset="0"/>
              </a:rPr>
              <a:t>La bicicleta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 Es un deporte que para practicarlo no necesita uno de compañeros.  Propio pues para misántropos, para orgullosos, para insociables de toda laya.  El ciclista es un aprendiz de suicida. Entre los peligros que lo amenazan los menores no son para desestimarse: los perros, enemigos encarnizados de quien anda aprisa y al desgaire; y los guardias que sin gran cortesía recuerdan disposiciones municipales quebrantadas involuntariamente.</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Desde que se han multiplicado los automóviles por nuestras calles, he perdido la admiración con que veía antes a los toreros y la he reservado para los aficionados a la bicicleta.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En ella va uno como suspendido en el aire. Quien vuela en aeroplano se desliga del mundo. El que se desliza por su superficie sostenido en dos puntos de contacto no rompe amarras con el planeta.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El avión y el auto no guardan proporción por su velocidad con el hombre, que es mayor que la que él necesita. No así la bicicleta.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Raro deporte que se ejercita sentado como el remar. Todos los intentos para compartirlo con otros han sido frustráneos.</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Lo exclusivo de su disfrute la hace apreciable a los egoístas. </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Llegamos a profesarle sentimientos verdaderamente afectuosos. Adivinamos sus pequeños contratiempos, sus bajas necesidades de aire y aceite. Un leve chirrido en  la biela o en el buje ilustra suficientemente nuestra solícita atención de hombres sensibles, comedidos, bien educados. Sé de quienes han extremado estos miramientos por su máquina, incurriendo en afecciones que sólo suelen despertar seres humanos. Las bicicletas son también útiles, discretas, económicas</a:t>
            </a:r>
            <a:r>
              <a:rPr lang="es-ES" sz="1200" dirty="0" smtClean="0">
                <a:latin typeface="Arial" panose="020B0604020202020204" pitchFamily="34" charset="0"/>
                <a:ea typeface="Times New Roman" panose="02020603050405020304" pitchFamily="18" charset="0"/>
                <a:cs typeface="Times New Roman" panose="02020603050405020304" pitchFamily="18" charset="0"/>
              </a:rPr>
              <a:t>.</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Aft>
                <a:spcPts val="80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Julio </a:t>
            </a:r>
            <a:r>
              <a:rPr lang="es-ES" sz="1200" dirty="0" err="1">
                <a:latin typeface="Arial" panose="020B0604020202020204" pitchFamily="34" charset="0"/>
                <a:ea typeface="Times New Roman" panose="02020603050405020304" pitchFamily="18" charset="0"/>
                <a:cs typeface="Times New Roman" panose="02020603050405020304" pitchFamily="18" charset="0"/>
              </a:rPr>
              <a:t>Torri</a:t>
            </a:r>
            <a:r>
              <a:rPr lang="es-ES" sz="1200" dirty="0">
                <a:latin typeface="Arial" panose="020B0604020202020204" pitchFamily="34" charset="0"/>
                <a:ea typeface="Times New Roman" panose="02020603050405020304" pitchFamily="18" charset="0"/>
                <a:cs typeface="Times New Roman" panose="02020603050405020304" pitchFamily="18" charset="0"/>
              </a:rPr>
              <a:t>, </a:t>
            </a:r>
            <a:r>
              <a:rPr lang="es-ES" sz="1200" i="1" dirty="0">
                <a:latin typeface="Arial" panose="020B0604020202020204" pitchFamily="34" charset="0"/>
                <a:ea typeface="Times New Roman" panose="02020603050405020304" pitchFamily="18" charset="0"/>
                <a:cs typeface="Times New Roman" panose="02020603050405020304" pitchFamily="18" charset="0"/>
              </a:rPr>
              <a:t>Tres Libros</a:t>
            </a:r>
            <a:r>
              <a:rPr lang="es-ES" sz="1200" dirty="0">
                <a:latin typeface="Arial" panose="020B0604020202020204" pitchFamily="34" charset="0"/>
                <a:ea typeface="Times New Roman" panose="02020603050405020304" pitchFamily="18" charset="0"/>
                <a:cs typeface="Times New Roman" panose="02020603050405020304" pitchFamily="18" charset="0"/>
              </a:rPr>
              <a:t>,  México,</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Aft>
                <a:spcPts val="80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Fondo de Cultura Económica,</a:t>
            </a:r>
            <a:endParaRPr lang="es-ES" sz="1100" dirty="0">
              <a:latin typeface="Calibri" panose="020F0502020204030204" pitchFamily="34" charset="0"/>
              <a:ea typeface="Calibri" panose="020F0502020204030204" pitchFamily="34" charset="0"/>
              <a:cs typeface="Times New Roman" panose="02020603050405020304" pitchFamily="18" charset="0"/>
            </a:endParaRPr>
          </a:p>
          <a:p>
            <a:pPr algn="r">
              <a:lnSpc>
                <a:spcPct val="150000"/>
              </a:lnSpc>
              <a:spcAft>
                <a:spcPts val="800"/>
              </a:spcAft>
            </a:pPr>
            <a:r>
              <a:rPr lang="es-ES" sz="1200" dirty="0">
                <a:latin typeface="Arial" panose="020B0604020202020204" pitchFamily="34" charset="0"/>
                <a:ea typeface="Times New Roman" panose="02020603050405020304" pitchFamily="18" charset="0"/>
                <a:cs typeface="Times New Roman" panose="02020603050405020304" pitchFamily="18" charset="0"/>
              </a:rPr>
              <a:t>1996. pp-111-112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ítulo 1"/>
          <p:cNvSpPr>
            <a:spLocks noGrp="1"/>
          </p:cNvSpPr>
          <p:nvPr>
            <p:ph type="title"/>
          </p:nvPr>
        </p:nvSpPr>
        <p:spPr>
          <a:xfrm>
            <a:off x="2908340" y="200886"/>
            <a:ext cx="7208520" cy="539814"/>
          </a:xfrm>
        </p:spPr>
        <p:txBody>
          <a:bodyPr/>
          <a:lstStyle/>
          <a:p>
            <a:pPr lvl="0" eaLnBrk="1" fontAlgn="auto" hangingPunct="1">
              <a:lnSpc>
                <a:spcPct val="150000"/>
              </a:lnSpc>
              <a:spcBef>
                <a:spcPts val="0"/>
              </a:spcBef>
              <a:spcAft>
                <a:spcPts val="800"/>
              </a:spcAft>
            </a:pPr>
            <a:r>
              <a:rPr lang="es-ES" sz="160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Un ensayo literario de siete párrafos: “La Bicicleta”, de Julio </a:t>
            </a:r>
            <a:r>
              <a:rPr lang="es-ES" sz="1600" b="1" dirty="0" err="1" smtClean="0">
                <a:solidFill>
                  <a:srgbClr val="000000"/>
                </a:solidFill>
                <a:latin typeface="Arial" panose="020B0604020202020204" pitchFamily="34" charset="0"/>
                <a:ea typeface="Times New Roman" panose="02020603050405020304" pitchFamily="18" charset="0"/>
                <a:cs typeface="Times New Roman" panose="02020603050405020304" pitchFamily="18" charset="0"/>
              </a:rPr>
              <a:t>Torri</a:t>
            </a:r>
            <a:endParaRPr lang="es-ES" sz="5400" dirty="0"/>
          </a:p>
        </p:txBody>
      </p:sp>
      <p:pic>
        <p:nvPicPr>
          <p:cNvPr id="6"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10" y="89898"/>
            <a:ext cx="1800200" cy="650802"/>
          </a:xfrm>
          <a:prstGeom prst="rect">
            <a:avLst/>
          </a:prstGeom>
          <a:ln>
            <a:noFill/>
          </a:ln>
          <a:effectLst>
            <a:softEdge rad="112500"/>
          </a:effectLst>
        </p:spPr>
      </p:pic>
    </p:spTree>
    <p:extLst>
      <p:ext uri="{BB962C8B-B14F-4D97-AF65-F5344CB8AC3E}">
        <p14:creationId xmlns:p14="http://schemas.microsoft.com/office/powerpoint/2010/main" val="1085335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32336" y="2971097"/>
            <a:ext cx="7162201" cy="2093271"/>
          </a:xfrm>
        </p:spPr>
        <p:txBody>
          <a:bodyPr/>
          <a:lstStyle/>
          <a:p>
            <a:pPr marL="0" indent="0">
              <a:lnSpc>
                <a:spcPct val="115000"/>
              </a:lnSpc>
              <a:spcAft>
                <a:spcPts val="1000"/>
              </a:spcAft>
              <a:buNone/>
            </a:pPr>
            <a:r>
              <a:rPr lang="es-MX" sz="2400" b="1" dirty="0">
                <a:latin typeface="Segoe Script" panose="020B0504020000000003" pitchFamily="34" charset="0"/>
                <a:ea typeface="Times New Roman" panose="02020603050405020304" pitchFamily="18" charset="0"/>
                <a:cs typeface="Times New Roman" panose="02020603050405020304" pitchFamily="18" charset="0"/>
              </a:rPr>
              <a:t>“...escribir no es cosa del azar, que sale hecha de la comezón de la mano, sino arte que quiere a la vez martillo de herrero y buril de joyería</a:t>
            </a:r>
            <a:r>
              <a:rPr lang="es-MX" sz="2400" b="1" dirty="0" smtClean="0">
                <a:latin typeface="Segoe Script" panose="020B0504020000000003" pitchFamily="34" charset="0"/>
                <a:ea typeface="Times New Roman" panose="02020603050405020304" pitchFamily="18" charset="0"/>
                <a:cs typeface="Times New Roman" panose="02020603050405020304" pitchFamily="18" charset="0"/>
              </a:rPr>
              <a:t>...”</a:t>
            </a:r>
            <a:endParaRPr lang="es-ES" sz="2400" dirty="0" smtClean="0">
              <a:latin typeface="Segoe Script" panose="020B0504020000000003" pitchFamily="34" charset="0"/>
              <a:ea typeface="Times New Roman" panose="02020603050405020304" pitchFamily="18" charset="0"/>
              <a:cs typeface="Times New Roman" panose="02020603050405020304" pitchFamily="18" charset="0"/>
            </a:endParaRPr>
          </a:p>
          <a:p>
            <a:pPr marL="0" indent="0">
              <a:lnSpc>
                <a:spcPct val="115000"/>
              </a:lnSpc>
              <a:spcAft>
                <a:spcPts val="1000"/>
              </a:spcAft>
              <a:buNone/>
            </a:pPr>
            <a:r>
              <a:rPr lang="es-MX" sz="2400" dirty="0" smtClean="0">
                <a:latin typeface="Segoe Script" panose="020B0504020000000003" pitchFamily="34" charset="0"/>
                <a:ea typeface="Times New Roman" panose="02020603050405020304" pitchFamily="18" charset="0"/>
                <a:cs typeface="Times New Roman" panose="02020603050405020304" pitchFamily="18" charset="0"/>
              </a:rPr>
              <a:t>                                                                              </a:t>
            </a:r>
            <a:endParaRPr lang="es-ES" sz="2400" b="1" dirty="0"/>
          </a:p>
        </p:txBody>
      </p:sp>
      <p:pic>
        <p:nvPicPr>
          <p:cNvPr id="6" name="Picture 3" descr="jose_mar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701" y="1746503"/>
            <a:ext cx="3857361" cy="4973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uadroTexto 3"/>
          <p:cNvSpPr txBox="1"/>
          <p:nvPr/>
        </p:nvSpPr>
        <p:spPr>
          <a:xfrm>
            <a:off x="4431323" y="1091023"/>
            <a:ext cx="736422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smtClean="0">
                <a:ln>
                  <a:noFill/>
                </a:ln>
                <a:solidFill>
                  <a:prstClr val="black"/>
                </a:solidFill>
                <a:effectLst/>
                <a:uLnTx/>
                <a:uFillTx/>
                <a:latin typeface="Segoe Script" panose="020B0504020000000003" pitchFamily="34" charset="0"/>
                <a:ea typeface="+mn-ea"/>
                <a:cs typeface="+mn-cs"/>
              </a:rPr>
              <a:t>"…A pintar se aprende pintando y escribir escribiendo…“ "Y … para escribir bien de una cosa hay que saber bien de ella…“</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prstClr val="black"/>
              </a:solidFill>
              <a:effectLst/>
              <a:uLnTx/>
              <a:uFillTx/>
              <a:latin typeface="Segoe Script" panose="020B0504020000000003" pitchFamily="34" charset="0"/>
              <a:ea typeface="+mn-ea"/>
              <a:cs typeface="+mn-cs"/>
            </a:endParaRPr>
          </a:p>
        </p:txBody>
      </p:sp>
      <p:sp>
        <p:nvSpPr>
          <p:cNvPr id="2" name="Rectángulo 1"/>
          <p:cNvSpPr/>
          <p:nvPr/>
        </p:nvSpPr>
        <p:spPr>
          <a:xfrm>
            <a:off x="7315798" y="5428557"/>
            <a:ext cx="4144083" cy="446276"/>
          </a:xfrm>
          <a:prstGeom prst="rect">
            <a:avLst/>
          </a:prstGeom>
        </p:spPr>
        <p:txBody>
          <a:bodyPr wrap="none">
            <a:spAutoFit/>
          </a:bodyPr>
          <a:lstStyle/>
          <a:p>
            <a:pPr marL="0" marR="0" lvl="0" indent="0" algn="l" defTabSz="914400" rtl="0" eaLnBrk="0" fontAlgn="base" latinLnBrk="0" hangingPunct="0">
              <a:lnSpc>
                <a:spcPct val="115000"/>
              </a:lnSpc>
              <a:spcBef>
                <a:spcPct val="20000"/>
              </a:spcBef>
              <a:spcAft>
                <a:spcPts val="1000"/>
              </a:spcAft>
              <a:buClrTx/>
              <a:buSzTx/>
              <a:buFontTx/>
              <a:buNone/>
              <a:tabLst/>
              <a:defRPr/>
            </a:pPr>
            <a:r>
              <a:rPr kumimoji="0" lang="es-MX" sz="2000" b="1" i="0" u="none" strike="noStrike" kern="1200" cap="none" spc="0" normalizeH="0" baseline="0" noProof="0" dirty="0">
                <a:ln>
                  <a:noFill/>
                </a:ln>
                <a:solidFill>
                  <a:prstClr val="black"/>
                </a:solidFill>
                <a:effectLst/>
                <a:uLnTx/>
                <a:uFillTx/>
                <a:latin typeface="Segoe Script" panose="020B0504020000000003" pitchFamily="34" charset="0"/>
                <a:ea typeface="Times New Roman" panose="02020603050405020304" pitchFamily="18" charset="0"/>
                <a:cs typeface="Times New Roman" panose="02020603050405020304" pitchFamily="18" charset="0"/>
              </a:rPr>
              <a:t>Martí, José. Obras Completas</a:t>
            </a:r>
            <a:endParaRPr kumimoji="0" lang="es-ES" sz="2000" b="1" i="0" u="none" strike="noStrike" kern="1200" cap="none" spc="0" normalizeH="0" baseline="0" noProof="0" dirty="0">
              <a:ln>
                <a:noFill/>
              </a:ln>
              <a:solidFill>
                <a:prstClr val="black"/>
              </a:solidFill>
              <a:effectLst/>
              <a:uLnTx/>
              <a:uFillTx/>
              <a:latin typeface="Calibri"/>
              <a:ea typeface="+mn-ea"/>
              <a:cs typeface="+mn-cs"/>
            </a:endParaRPr>
          </a:p>
        </p:txBody>
      </p:sp>
      <p:pic>
        <p:nvPicPr>
          <p:cNvPr id="7"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9076904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1976" y="832130"/>
            <a:ext cx="11877773" cy="5837495"/>
          </a:xfrm>
          <a:prstGeom prst="rect">
            <a:avLst/>
          </a:prstGeom>
        </p:spPr>
        <p:txBody>
          <a:bodyPr wrap="square">
            <a:spAutoFit/>
          </a:bodyPr>
          <a:lstStyle/>
          <a:p>
            <a:pPr lvl="0" algn="just">
              <a:lnSpc>
                <a:spcPct val="150000"/>
              </a:lnSpc>
              <a:spcAft>
                <a:spcPts val="800"/>
              </a:spcAft>
            </a:pPr>
            <a:r>
              <a:rPr lang="es-ES" sz="100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Tema</a:t>
            </a:r>
            <a:r>
              <a:rPr lang="es-E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Elige </a:t>
            </a:r>
            <a:r>
              <a:rPr lang="es-E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un tema. De la misma manera como lo hace </a:t>
            </a:r>
            <a:r>
              <a:rPr lang="es-ES" sz="1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Torri</a:t>
            </a:r>
            <a:r>
              <a:rPr lang="es-E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puedes elegir un tema simple y cotidiano, por ejemplo, los perros o algún color para vestir</a:t>
            </a:r>
            <a:r>
              <a:rPr lang="es-E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a:t>
            </a:r>
            <a:r>
              <a:rPr lang="es-E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s-E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endParaRPr>
          </a:p>
          <a:p>
            <a:pPr lvl="0" algn="just">
              <a:lnSpc>
                <a:spcPct val="150000"/>
              </a:lnSpc>
              <a:spcAft>
                <a:spcPts val="800"/>
              </a:spcAft>
            </a:pPr>
            <a:r>
              <a:rPr lang="es-ES" sz="1000"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Formula </a:t>
            </a:r>
            <a:r>
              <a:rPr lang="es-ES" sz="1000"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una tesis</a:t>
            </a:r>
            <a:r>
              <a:rPr lang="es-E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Si en su ensayo </a:t>
            </a:r>
            <a:r>
              <a:rPr lang="es-ES" sz="1000" dirty="0" err="1">
                <a:solidFill>
                  <a:prstClr val="black"/>
                </a:solidFill>
                <a:latin typeface="Arial" panose="020B0604020202020204" pitchFamily="34" charset="0"/>
                <a:ea typeface="Times New Roman" panose="02020603050405020304" pitchFamily="18" charset="0"/>
                <a:cs typeface="Times New Roman" panose="02020603050405020304" pitchFamily="18" charset="0"/>
              </a:rPr>
              <a:t>Torri</a:t>
            </a:r>
            <a:r>
              <a:rPr lang="es-ES" sz="10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quiere demostrar que la bicicleta es un vehículo admirable, de la misma manera, la tesis de tu ensayo puede plantearse alrededor de una afirmación sencilla como que “Los perros son las mejores mascotas” o “El negro es el color más elegante para vestir</a:t>
            </a:r>
            <a:r>
              <a:rPr lang="es-ES" sz="10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 (Este sería el título del ensayo)</a:t>
            </a:r>
            <a:endParaRPr lang="es-ES" sz="1000" dirty="0" smtClean="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s-ES" sz="1000" b="1" dirty="0" smtClean="0">
                <a:solidFill>
                  <a:srgbClr val="D51C2C"/>
                </a:solidFill>
                <a:latin typeface="Arial" panose="020B0604020202020204" pitchFamily="34" charset="0"/>
                <a:ea typeface="Times New Roman" panose="02020603050405020304" pitchFamily="18" charset="0"/>
                <a:cs typeface="Times New Roman" panose="02020603050405020304" pitchFamily="18" charset="0"/>
              </a:rPr>
              <a:t>Párrafo </a:t>
            </a:r>
            <a:r>
              <a:rPr lang="es-ES" sz="1000" b="1" dirty="0">
                <a:solidFill>
                  <a:srgbClr val="D51C2C"/>
                </a:solidFill>
                <a:latin typeface="Arial" panose="020B0604020202020204" pitchFamily="34" charset="0"/>
                <a:ea typeface="Times New Roman" panose="02020603050405020304" pitchFamily="18" charset="0"/>
                <a:cs typeface="Times New Roman" panose="02020603050405020304" pitchFamily="18" charset="0"/>
              </a:rPr>
              <a:t>1 (</a:t>
            </a:r>
            <a:r>
              <a:rPr lang="es-ES" sz="1000" b="1" dirty="0" smtClean="0">
                <a:solidFill>
                  <a:srgbClr val="D51C2C"/>
                </a:solidFill>
                <a:latin typeface="Arial" panose="020B0604020202020204" pitchFamily="34" charset="0"/>
                <a:ea typeface="Times New Roman" panose="02020603050405020304" pitchFamily="18" charset="0"/>
                <a:cs typeface="Times New Roman" panose="02020603050405020304" pitchFamily="18" charset="0"/>
              </a:rPr>
              <a:t>Introducción)</a:t>
            </a:r>
            <a:endParaRPr lang="es-ES" sz="1000" dirty="0" smtClean="0">
              <a:latin typeface="Calibri" panose="020F0502020204030204" pitchFamily="34" charset="0"/>
              <a:ea typeface="Times New Roman" panose="02020603050405020304" pitchFamily="18" charset="0"/>
              <a:cs typeface="Times New Roman" panose="02020603050405020304" pitchFamily="18" charset="0"/>
            </a:endParaRPr>
          </a:p>
          <a:p>
            <a:pPr algn="just">
              <a:lnSpc>
                <a:spcPct val="150000"/>
              </a:lnSpc>
              <a:spcAft>
                <a:spcPts val="800"/>
              </a:spcAft>
            </a:pPr>
            <a:r>
              <a:rPr lang="es-ES" sz="1000" dirty="0" smtClean="0">
                <a:latin typeface="Arial" panose="020B0604020202020204" pitchFamily="34" charset="0"/>
                <a:ea typeface="Times New Roman" panose="02020603050405020304" pitchFamily="18" charset="0"/>
                <a:cs typeface="Times New Roman" panose="02020603050405020304" pitchFamily="18" charset="0"/>
              </a:rPr>
              <a:t>En </a:t>
            </a:r>
            <a:r>
              <a:rPr lang="es-ES" sz="1000" dirty="0">
                <a:latin typeface="Arial" panose="020B0604020202020204" pitchFamily="34" charset="0"/>
                <a:ea typeface="Times New Roman" panose="02020603050405020304" pitchFamily="18" charset="0"/>
                <a:cs typeface="Times New Roman" panose="02020603050405020304" pitchFamily="18" charset="0"/>
              </a:rPr>
              <a:t>este primer párrafo, además de plantear la tesis del ensayo, es recomendable agregar un poco de contexto sobre el tema a fin de ofrecer un poco de detalles al respecto, por ejemplo, en el caso de las mascotas, se puede explicar que, en la sociedad moderna, es común que cada vez más personas vivan solas.</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000" b="1" dirty="0">
                <a:solidFill>
                  <a:srgbClr val="D51C2C"/>
                </a:solidFill>
                <a:latin typeface="Arial" panose="020B0604020202020204" pitchFamily="34" charset="0"/>
                <a:ea typeface="Times New Roman" panose="02020603050405020304" pitchFamily="18" charset="0"/>
                <a:cs typeface="Times New Roman" panose="02020603050405020304" pitchFamily="18" charset="0"/>
              </a:rPr>
              <a:t>Párrafo 2 (Desarrollo)</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000" dirty="0" smtClean="0">
                <a:latin typeface="Arial" panose="020B0604020202020204" pitchFamily="34" charset="0"/>
                <a:ea typeface="Times New Roman" panose="02020603050405020304" pitchFamily="18" charset="0"/>
                <a:cs typeface="Times New Roman" panose="02020603050405020304" pitchFamily="18" charset="0"/>
              </a:rPr>
              <a:t>Debes buscar </a:t>
            </a:r>
            <a:r>
              <a:rPr lang="es-ES" sz="1000" dirty="0">
                <a:latin typeface="Arial" panose="020B0604020202020204" pitchFamily="34" charset="0"/>
                <a:ea typeface="Times New Roman" panose="02020603050405020304" pitchFamily="18" charset="0"/>
                <a:cs typeface="Times New Roman" panose="02020603050405020304" pitchFamily="18" charset="0"/>
              </a:rPr>
              <a:t>las razones que respalden tu afirmación. Si los perros son las mejores mascotas, debes demostrarlo con argumentos, por ejemplo, señalar su lealtad o advertir su utilidad como animales de trabajo, como perros guardianes o pastores.</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000" b="1" dirty="0">
                <a:solidFill>
                  <a:srgbClr val="D51C2C"/>
                </a:solidFill>
                <a:latin typeface="Arial" panose="020B0604020202020204" pitchFamily="34" charset="0"/>
                <a:ea typeface="Times New Roman" panose="02020603050405020304" pitchFamily="18" charset="0"/>
                <a:cs typeface="Times New Roman" panose="02020603050405020304" pitchFamily="18" charset="0"/>
              </a:rPr>
              <a:t>Párrafo 3 (Desarrollo)</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000" dirty="0">
                <a:latin typeface="Arial" panose="020B0604020202020204" pitchFamily="34" charset="0"/>
                <a:ea typeface="Times New Roman" panose="02020603050405020304" pitchFamily="18" charset="0"/>
                <a:cs typeface="Times New Roman" panose="02020603050405020304" pitchFamily="18" charset="0"/>
              </a:rPr>
              <a:t>Así Julio </a:t>
            </a:r>
            <a:r>
              <a:rPr lang="es-ES" sz="1000" dirty="0" err="1">
                <a:latin typeface="Arial" panose="020B0604020202020204" pitchFamily="34" charset="0"/>
                <a:ea typeface="Times New Roman" panose="02020603050405020304" pitchFamily="18" charset="0"/>
                <a:cs typeface="Times New Roman" panose="02020603050405020304" pitchFamily="18" charset="0"/>
              </a:rPr>
              <a:t>Torri</a:t>
            </a:r>
            <a:r>
              <a:rPr lang="es-ES" sz="1000" dirty="0">
                <a:latin typeface="Arial" panose="020B0604020202020204" pitchFamily="34" charset="0"/>
                <a:ea typeface="Times New Roman" panose="02020603050405020304" pitchFamily="18" charset="0"/>
                <a:cs typeface="Times New Roman" panose="02020603050405020304" pitchFamily="18" charset="0"/>
              </a:rPr>
              <a:t> destaca las ventajas de la bicicleta al compararla con el auto y el avión, en tu argumentación puedes hacer una comparación entre las ventajas de tener un perro como mascota y otro tipo de animal, un pez o una tortuga, por ejemplo. Como se trata de un ensayo literario, lo importante es la originalidad de los argumentos, así que </a:t>
            </a:r>
            <a:r>
              <a:rPr lang="es-ES" sz="1000" dirty="0" smtClean="0">
                <a:latin typeface="Arial" panose="020B0604020202020204" pitchFamily="34" charset="0"/>
                <a:ea typeface="Times New Roman" panose="02020603050405020304" pitchFamily="18" charset="0"/>
                <a:cs typeface="Times New Roman" panose="02020603050405020304" pitchFamily="18" charset="0"/>
              </a:rPr>
              <a:t>estos </a:t>
            </a:r>
            <a:r>
              <a:rPr lang="es-ES" sz="1000" dirty="0">
                <a:latin typeface="Arial" panose="020B0604020202020204" pitchFamily="34" charset="0"/>
                <a:ea typeface="Times New Roman" panose="02020603050405020304" pitchFamily="18" charset="0"/>
                <a:cs typeface="Times New Roman" panose="02020603050405020304" pitchFamily="18" charset="0"/>
              </a:rPr>
              <a:t>se pueden apoyar no necesariamente en razones profundas, sino también en experiencias personales o incluso tus propios sentimientos, también en lo que algún poeta escribió sobre el tema.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000" b="1" dirty="0">
                <a:solidFill>
                  <a:srgbClr val="D51C2C"/>
                </a:solidFill>
                <a:latin typeface="Arial" panose="020B0604020202020204" pitchFamily="34" charset="0"/>
                <a:ea typeface="Times New Roman" panose="02020603050405020304" pitchFamily="18" charset="0"/>
                <a:cs typeface="Times New Roman" panose="02020603050405020304" pitchFamily="18" charset="0"/>
              </a:rPr>
              <a:t>Párrafo 4 (Desarrollo)</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000" dirty="0">
                <a:latin typeface="Arial" panose="020B0604020202020204" pitchFamily="34" charset="0"/>
                <a:ea typeface="Times New Roman" panose="02020603050405020304" pitchFamily="18" charset="0"/>
                <a:cs typeface="Times New Roman" panose="02020603050405020304" pitchFamily="18" charset="0"/>
              </a:rPr>
              <a:t>Así como </a:t>
            </a:r>
            <a:r>
              <a:rPr lang="es-ES" sz="1000" dirty="0" err="1">
                <a:latin typeface="Arial" panose="020B0604020202020204" pitchFamily="34" charset="0"/>
                <a:ea typeface="Times New Roman" panose="02020603050405020304" pitchFamily="18" charset="0"/>
                <a:cs typeface="Times New Roman" panose="02020603050405020304" pitchFamily="18" charset="0"/>
              </a:rPr>
              <a:t>Torri</a:t>
            </a:r>
            <a:r>
              <a:rPr lang="es-ES" sz="1000" dirty="0">
                <a:latin typeface="Arial" panose="020B0604020202020204" pitchFamily="34" charset="0"/>
                <a:ea typeface="Times New Roman" panose="02020603050405020304" pitchFamily="18" charset="0"/>
                <a:cs typeface="Times New Roman" panose="02020603050405020304" pitchFamily="18" charset="0"/>
              </a:rPr>
              <a:t> expresa su preferencia por la bicicleta al destacar su singularidad, es decir, que es un deporte que no se parece  ningún otro, de la misma manera, puedes destacar que la experiencia de tener un perro no se compara a ninguna otra y hacer una descripción de la misma</a:t>
            </a:r>
            <a:r>
              <a:rPr lang="es-ES" sz="1000" dirty="0" smtClean="0">
                <a:latin typeface="Arial" panose="020B0604020202020204" pitchFamily="34" charset="0"/>
                <a:ea typeface="Times New Roman" panose="02020603050405020304" pitchFamily="18" charset="0"/>
                <a:cs typeface="Times New Roman" panose="02020603050405020304" pitchFamily="18" charset="0"/>
              </a:rPr>
              <a:t>.</a:t>
            </a:r>
            <a:r>
              <a:rPr lang="es-ES" sz="1000" dirty="0">
                <a:latin typeface="Arial" panose="020B0604020202020204" pitchFamily="34" charset="0"/>
                <a:ea typeface="Times New Roman" panose="02020603050405020304" pitchFamily="18" charset="0"/>
                <a:cs typeface="Times New Roman" panose="02020603050405020304" pitchFamily="18" charset="0"/>
              </a:rPr>
              <a:t> </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es-ES" sz="1000" b="1" dirty="0">
                <a:solidFill>
                  <a:srgbClr val="D51C2C"/>
                </a:solidFill>
                <a:latin typeface="Arial" panose="020B0604020202020204" pitchFamily="34" charset="0"/>
                <a:ea typeface="Times New Roman" panose="02020603050405020304" pitchFamily="18" charset="0"/>
                <a:cs typeface="Times New Roman" panose="02020603050405020304" pitchFamily="18" charset="0"/>
              </a:rPr>
              <a:t>Párrafo 5 (Conclusión)</a:t>
            </a:r>
            <a:endParaRPr lang="es-ES" sz="10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ES" sz="1000" dirty="0">
                <a:latin typeface="Arial" panose="020B0604020202020204" pitchFamily="34" charset="0"/>
                <a:ea typeface="Times New Roman" panose="02020603050405020304" pitchFamily="18" charset="0"/>
              </a:rPr>
              <a:t>Una vez que en los párrafos 2,3 y 4 enumeraste las virtudes de los perros, en el párrafo final debes escribir una síntesis de todas ellas. Puedes hacerlo en términos prácticos, como hace </a:t>
            </a:r>
            <a:r>
              <a:rPr lang="es-ES" sz="1000" dirty="0" err="1">
                <a:latin typeface="Arial" panose="020B0604020202020204" pitchFamily="34" charset="0"/>
                <a:ea typeface="Times New Roman" panose="02020603050405020304" pitchFamily="18" charset="0"/>
              </a:rPr>
              <a:t>Torri</a:t>
            </a:r>
            <a:r>
              <a:rPr lang="es-ES" sz="1000" dirty="0">
                <a:latin typeface="Arial" panose="020B0604020202020204" pitchFamily="34" charset="0"/>
                <a:ea typeface="Times New Roman" panose="02020603050405020304" pitchFamily="18" charset="0"/>
              </a:rPr>
              <a:t> al decir que arreglar una bicicleta es muy fácil, o hacerlos en términos sentimentales, como cuando dice que se puede amar a una bicicleta como se ama a una persona. De la misma manera, puedes escribir como conclusión que tener un perro ofrece la posibilidad de recibir el afecto y amor que ellos pueden brindar.</a:t>
            </a:r>
            <a:endParaRPr lang="es-ES" sz="1000" dirty="0"/>
          </a:p>
        </p:txBody>
      </p:sp>
      <p:sp>
        <p:nvSpPr>
          <p:cNvPr id="5" name="Rectángulo 4"/>
          <p:cNvSpPr/>
          <p:nvPr/>
        </p:nvSpPr>
        <p:spPr>
          <a:xfrm>
            <a:off x="2632443" y="196906"/>
            <a:ext cx="8443098" cy="430887"/>
          </a:xfrm>
          <a:prstGeom prst="rect">
            <a:avLst/>
          </a:prstGeom>
          <a:ln w="38100">
            <a:solidFill>
              <a:schemeClr val="tx1"/>
            </a:solidFill>
          </a:ln>
        </p:spPr>
        <p:txBody>
          <a:bodyPr wrap="square">
            <a:spAutoFit/>
          </a:bodyPr>
          <a:lstStyle/>
          <a:p>
            <a:pPr lvl="0" algn="ctr"/>
            <a:r>
              <a:rPr lang="es-ES" sz="1100" dirty="0">
                <a:solidFill>
                  <a:prstClr val="black"/>
                </a:solidFill>
                <a:latin typeface="Arial" panose="020B0604020202020204" pitchFamily="34" charset="0"/>
                <a:cs typeface="Arial" panose="020B0604020202020204" pitchFamily="34" charset="0"/>
              </a:rPr>
              <a:t>Tarea </a:t>
            </a:r>
            <a:r>
              <a:rPr lang="es-ES" sz="1100" dirty="0" smtClean="0">
                <a:solidFill>
                  <a:prstClr val="black"/>
                </a:solidFill>
                <a:latin typeface="Arial" panose="020B0604020202020204" pitchFamily="34" charset="0"/>
                <a:cs typeface="Arial" panose="020B0604020202020204" pitchFamily="34" charset="0"/>
              </a:rPr>
              <a:t> #1</a:t>
            </a:r>
            <a:endParaRPr lang="es-ES" sz="1100" dirty="0">
              <a:solidFill>
                <a:prstClr val="black"/>
              </a:solidFill>
              <a:latin typeface="Arial" panose="020B0604020202020204" pitchFamily="34" charset="0"/>
              <a:cs typeface="Arial" panose="020B0604020202020204" pitchFamily="34" charset="0"/>
            </a:endParaRPr>
          </a:p>
          <a:p>
            <a:pPr lvl="0"/>
            <a:r>
              <a:rPr lang="es-ES" sz="1100" dirty="0">
                <a:solidFill>
                  <a:prstClr val="black"/>
                </a:solidFill>
                <a:latin typeface="Arial" panose="020B0604020202020204" pitchFamily="34" charset="0"/>
                <a:cs typeface="Arial" panose="020B0604020202020204" pitchFamily="34" charset="0"/>
              </a:rPr>
              <a:t> Escribe un </a:t>
            </a:r>
            <a:r>
              <a:rPr lang="es-ES" sz="1100" b="1" dirty="0">
                <a:solidFill>
                  <a:prstClr val="black"/>
                </a:solidFill>
                <a:latin typeface="Arial" panose="020B0604020202020204" pitchFamily="34" charset="0"/>
                <a:cs typeface="Arial" panose="020B0604020202020204" pitchFamily="34" charset="0"/>
              </a:rPr>
              <a:t>ensayo </a:t>
            </a:r>
            <a:r>
              <a:rPr lang="es-ES" sz="1100" b="1" dirty="0" smtClean="0">
                <a:solidFill>
                  <a:prstClr val="black"/>
                </a:solidFill>
                <a:latin typeface="Arial" panose="020B0604020202020204" pitchFamily="34" charset="0"/>
                <a:cs typeface="Arial" panose="020B0604020202020204" pitchFamily="34" charset="0"/>
              </a:rPr>
              <a:t>literario </a:t>
            </a:r>
            <a:r>
              <a:rPr lang="es-ES" sz="1100" dirty="0">
                <a:solidFill>
                  <a:prstClr val="black"/>
                </a:solidFill>
                <a:latin typeface="Arial" panose="020B0604020202020204" pitchFamily="34" charset="0"/>
                <a:cs typeface="Arial" panose="020B0604020202020204" pitchFamily="34" charset="0"/>
              </a:rPr>
              <a:t>en 5 </a:t>
            </a:r>
            <a:r>
              <a:rPr lang="es-ES" sz="1100" dirty="0" smtClean="0">
                <a:solidFill>
                  <a:prstClr val="black"/>
                </a:solidFill>
                <a:latin typeface="Arial" panose="020B0604020202020204" pitchFamily="34" charset="0"/>
                <a:cs typeface="Arial" panose="020B0604020202020204" pitchFamily="34" charset="0"/>
              </a:rPr>
              <a:t>párrafos </a:t>
            </a:r>
            <a:r>
              <a:rPr lang="es-ES" sz="11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compuestos </a:t>
            </a:r>
            <a:r>
              <a:rPr lang="es-ES" sz="11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de oraciones sencillas y </a:t>
            </a:r>
            <a:r>
              <a:rPr lang="es-ES" sz="1100" dirty="0" smtClean="0">
                <a:solidFill>
                  <a:prstClr val="black"/>
                </a:solidFill>
                <a:latin typeface="Arial" panose="020B0604020202020204" pitchFamily="34" charset="0"/>
                <a:ea typeface="Times New Roman" panose="02020603050405020304" pitchFamily="18" charset="0"/>
                <a:cs typeface="Times New Roman" panose="02020603050405020304" pitchFamily="18" charset="0"/>
              </a:rPr>
              <a:t>claras</a:t>
            </a:r>
            <a:r>
              <a:rPr lang="es-ES" sz="1100" dirty="0" smtClean="0">
                <a:solidFill>
                  <a:prstClr val="black"/>
                </a:solidFill>
                <a:latin typeface="Arial" panose="020B0604020202020204" pitchFamily="34" charset="0"/>
                <a:cs typeface="Arial" panose="020B0604020202020204" pitchFamily="34" charset="0"/>
              </a:rPr>
              <a:t> </a:t>
            </a:r>
            <a:r>
              <a:rPr lang="es-ES" sz="1100" dirty="0">
                <a:solidFill>
                  <a:prstClr val="black"/>
                </a:solidFill>
                <a:latin typeface="Arial" panose="020B0604020202020204" pitchFamily="34" charset="0"/>
                <a:cs typeface="Arial" panose="020B0604020202020204" pitchFamily="34" charset="0"/>
              </a:rPr>
              <a:t>de acuerdo a las siguientes orientaciones:</a:t>
            </a:r>
          </a:p>
        </p:txBody>
      </p:sp>
      <p:pic>
        <p:nvPicPr>
          <p:cNvPr id="6"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10" y="89898"/>
            <a:ext cx="1197398" cy="644904"/>
          </a:xfrm>
          <a:prstGeom prst="rect">
            <a:avLst/>
          </a:prstGeom>
          <a:ln>
            <a:noFill/>
          </a:ln>
          <a:effectLst>
            <a:softEdge rad="112500"/>
          </a:effectLst>
        </p:spPr>
      </p:pic>
    </p:spTree>
    <p:extLst>
      <p:ext uri="{BB962C8B-B14F-4D97-AF65-F5344CB8AC3E}">
        <p14:creationId xmlns:p14="http://schemas.microsoft.com/office/powerpoint/2010/main" val="9973684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65176" y="2150949"/>
            <a:ext cx="11585448" cy="2133918"/>
          </a:xfrm>
          <a:prstGeom prst="rect">
            <a:avLst/>
          </a:prstGeom>
        </p:spPr>
        <p:txBody>
          <a:bodyPr wrap="square">
            <a:spAutoFit/>
          </a:bodyPr>
          <a:lstStyle/>
          <a:p>
            <a:pPr algn="just">
              <a:lnSpc>
                <a:spcPct val="150000"/>
              </a:lnSpc>
              <a:spcAft>
                <a:spcPts val="0"/>
              </a:spcAft>
            </a:pPr>
            <a:r>
              <a:rPr lang="es-ES" sz="1400" dirty="0" smtClean="0">
                <a:latin typeface="Arial" panose="020B0604020202020204" pitchFamily="34" charset="0"/>
                <a:ea typeface="Calibri" panose="020F0502020204030204" pitchFamily="34" charset="0"/>
                <a:cs typeface="Arial" panose="020B0604020202020204" pitchFamily="34" charset="0"/>
              </a:rPr>
              <a:t>Para </a:t>
            </a:r>
            <a:r>
              <a:rPr lang="es-ES" sz="1400" dirty="0">
                <a:latin typeface="Arial" panose="020B0604020202020204" pitchFamily="34" charset="0"/>
                <a:ea typeface="Calibri" panose="020F0502020204030204" pitchFamily="34" charset="0"/>
                <a:cs typeface="Arial" panose="020B0604020202020204" pitchFamily="34" charset="0"/>
              </a:rPr>
              <a:t>escribir un ensayo académico no es necesario escribir decenas de páginas, pero sí, debemos tener muy claro cuál es </a:t>
            </a:r>
            <a:r>
              <a:rPr lang="es-ES" sz="1400" b="1" dirty="0">
                <a:latin typeface="Arial" panose="020B0604020202020204" pitchFamily="34" charset="0"/>
                <a:ea typeface="Calibri" panose="020F0502020204030204" pitchFamily="34" charset="0"/>
                <a:cs typeface="Arial" panose="020B0604020202020204" pitchFamily="34" charset="0"/>
              </a:rPr>
              <a:t>la estructura expositiva y argumentativa </a:t>
            </a:r>
            <a:r>
              <a:rPr lang="es-ES" sz="1400" dirty="0">
                <a:latin typeface="Arial" panose="020B0604020202020204" pitchFamily="34" charset="0"/>
                <a:ea typeface="Calibri" panose="020F0502020204030204" pitchFamily="34" charset="0"/>
                <a:cs typeface="Arial" panose="020B0604020202020204" pitchFamily="34" charset="0"/>
              </a:rPr>
              <a:t>de este género. </a:t>
            </a:r>
          </a:p>
          <a:p>
            <a:pPr algn="just">
              <a:lnSpc>
                <a:spcPct val="150000"/>
              </a:lnSpc>
              <a:spcAft>
                <a:spcPts val="800"/>
              </a:spcAft>
            </a:pPr>
            <a:r>
              <a:rPr lang="es-ES" sz="1400" dirty="0">
                <a:latin typeface="Arial" panose="020B0604020202020204" pitchFamily="34" charset="0"/>
                <a:ea typeface="Calibri" panose="020F0502020204030204" pitchFamily="34" charset="0"/>
                <a:cs typeface="Arial" panose="020B0604020202020204" pitchFamily="34" charset="0"/>
              </a:rPr>
              <a:t>Es posible </a:t>
            </a:r>
            <a:r>
              <a:rPr lang="es-ES" sz="1400" b="1" dirty="0">
                <a:latin typeface="Arial" panose="020B0604020202020204" pitchFamily="34" charset="0"/>
                <a:ea typeface="Calibri" panose="020F0502020204030204" pitchFamily="34" charset="0"/>
                <a:cs typeface="Arial" panose="020B0604020202020204" pitchFamily="34" charset="0"/>
              </a:rPr>
              <a:t>escribir en unos pocos párrafos un buen texto si los argumentos son suficientes y apoyamos la argumentación de las ideas que defendemos en los conocimientos aportados por especialistas en el tema mediante el uso de citas textuales, paráfrasis y una mirada crítica del tema.</a:t>
            </a:r>
          </a:p>
          <a:p>
            <a:pPr algn="just">
              <a:lnSpc>
                <a:spcPct val="150000"/>
              </a:lnSpc>
              <a:spcAft>
                <a:spcPts val="0"/>
              </a:spcAft>
            </a:pPr>
            <a:r>
              <a:rPr lang="es-E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A continuación, ofrecemos un ejemplo de un ensayo académico estructurado en apenas ocho párrafos.</a:t>
            </a:r>
            <a:endParaRPr lang="es-ES" sz="1400" dirty="0">
              <a:effectLst/>
              <a:latin typeface="Arial" panose="020B0604020202020204" pitchFamily="34" charset="0"/>
              <a:ea typeface="Calibri" panose="020F0502020204030204" pitchFamily="34" charset="0"/>
              <a:cs typeface="Arial" panose="020B0604020202020204" pitchFamily="34" charset="0"/>
            </a:endParaRPr>
          </a:p>
        </p:txBody>
      </p:sp>
      <p:sp>
        <p:nvSpPr>
          <p:cNvPr id="5" name="Rectángulo 4"/>
          <p:cNvSpPr/>
          <p:nvPr/>
        </p:nvSpPr>
        <p:spPr>
          <a:xfrm>
            <a:off x="2923807" y="989289"/>
            <a:ext cx="6917278" cy="456535"/>
          </a:xfrm>
          <a:prstGeom prst="rect">
            <a:avLst/>
          </a:prstGeom>
        </p:spPr>
        <p:txBody>
          <a:bodyPr wrap="none">
            <a:spAutoFit/>
          </a:bodyPr>
          <a:lstStyle/>
          <a:p>
            <a:pPr lvl="0" algn="just">
              <a:lnSpc>
                <a:spcPct val="150000"/>
              </a:lnSpc>
            </a:pPr>
            <a:r>
              <a:rPr lang="es-ES" b="1" dirty="0">
                <a:solidFill>
                  <a:srgbClr val="000000"/>
                </a:solidFill>
                <a:latin typeface="Arial" panose="020B0604020202020204" pitchFamily="34" charset="0"/>
                <a:ea typeface="Times New Roman" panose="02020603050405020304" pitchFamily="18" charset="0"/>
                <a:cs typeface="Arial" panose="020B0604020202020204" pitchFamily="34" charset="0"/>
              </a:rPr>
              <a:t>Ejemplo </a:t>
            </a:r>
            <a:r>
              <a:rPr lang="es-ES" b="1" dirty="0" smtClean="0">
                <a:solidFill>
                  <a:srgbClr val="000000"/>
                </a:solidFill>
                <a:latin typeface="Arial" panose="020B0604020202020204" pitchFamily="34" charset="0"/>
                <a:ea typeface="Times New Roman" panose="02020603050405020304" pitchFamily="18" charset="0"/>
                <a:cs typeface="Arial" panose="020B0604020202020204" pitchFamily="34" charset="0"/>
              </a:rPr>
              <a:t>y análisis de </a:t>
            </a:r>
            <a:r>
              <a:rPr lang="es-ES" b="1" dirty="0">
                <a:solidFill>
                  <a:srgbClr val="000000"/>
                </a:solidFill>
                <a:latin typeface="Arial" panose="020B0604020202020204" pitchFamily="34" charset="0"/>
                <a:ea typeface="Times New Roman" panose="02020603050405020304" pitchFamily="18" charset="0"/>
                <a:cs typeface="Arial" panose="020B0604020202020204" pitchFamily="34" charset="0"/>
              </a:rPr>
              <a:t>un ensayo académico en ocho párrafos</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6"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10" y="89898"/>
            <a:ext cx="1800200" cy="650802"/>
          </a:xfrm>
          <a:prstGeom prst="rect">
            <a:avLst/>
          </a:prstGeom>
          <a:ln>
            <a:noFill/>
          </a:ln>
          <a:effectLst>
            <a:softEdge rad="112500"/>
          </a:effectLst>
        </p:spPr>
      </p:pic>
    </p:spTree>
    <p:extLst>
      <p:ext uri="{BB962C8B-B14F-4D97-AF65-F5344CB8AC3E}">
        <p14:creationId xmlns:p14="http://schemas.microsoft.com/office/powerpoint/2010/main" val="308068324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1935409686"/>
              </p:ext>
            </p:extLst>
          </p:nvPr>
        </p:nvGraphicFramePr>
        <p:xfrm>
          <a:off x="210312" y="1591056"/>
          <a:ext cx="11814048" cy="4554403"/>
        </p:xfrm>
        <a:graphic>
          <a:graphicData uri="http://schemas.openxmlformats.org/drawingml/2006/table">
            <a:tbl>
              <a:tblPr firstRow="1" firstCol="1" bandRow="1"/>
              <a:tblGrid>
                <a:gridCol w="557127">
                  <a:extLst>
                    <a:ext uri="{9D8B030D-6E8A-4147-A177-3AD203B41FA5}">
                      <a16:colId xmlns:a16="http://schemas.microsoft.com/office/drawing/2014/main" val="3098266685"/>
                    </a:ext>
                  </a:extLst>
                </a:gridCol>
                <a:gridCol w="7789821">
                  <a:extLst>
                    <a:ext uri="{9D8B030D-6E8A-4147-A177-3AD203B41FA5}">
                      <a16:colId xmlns:a16="http://schemas.microsoft.com/office/drawing/2014/main" val="3419075767"/>
                    </a:ext>
                  </a:extLst>
                </a:gridCol>
                <a:gridCol w="3467100">
                  <a:extLst>
                    <a:ext uri="{9D8B030D-6E8A-4147-A177-3AD203B41FA5}">
                      <a16:colId xmlns:a16="http://schemas.microsoft.com/office/drawing/2014/main" val="4094543743"/>
                    </a:ext>
                  </a:extLst>
                </a:gridCol>
              </a:tblGrid>
              <a:tr h="64883">
                <a:tc>
                  <a:txBody>
                    <a:bodyPr/>
                    <a:lstStyle/>
                    <a:p>
                      <a:pPr algn="ctr">
                        <a:lnSpc>
                          <a:spcPct val="150000"/>
                        </a:lnSpc>
                        <a:spcAft>
                          <a:spcPts val="0"/>
                        </a:spcAft>
                      </a:pPr>
                      <a:r>
                        <a:rPr lang="es-ES" sz="1050" b="1">
                          <a:solidFill>
                            <a:srgbClr val="8B1013"/>
                          </a:solidFill>
                          <a:effectLst/>
                          <a:latin typeface="Arial" panose="020B0604020202020204" pitchFamily="34" charset="0"/>
                          <a:ea typeface="Times New Roman" panose="02020603050405020304" pitchFamily="18" charset="0"/>
                          <a:cs typeface="Arial" panose="020B0604020202020204" pitchFamily="34" charset="0"/>
                        </a:rPr>
                        <a:t>P</a:t>
                      </a:r>
                      <a:endParaRPr lang="es-ES" sz="1050">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50" b="1" dirty="0">
                          <a:solidFill>
                            <a:srgbClr val="8B1013"/>
                          </a:solidFill>
                          <a:effectLst/>
                          <a:latin typeface="Arial" panose="020B0604020202020204" pitchFamily="34" charset="0"/>
                          <a:ea typeface="Times New Roman" panose="02020603050405020304" pitchFamily="18" charset="0"/>
                          <a:cs typeface="Arial" panose="020B0604020202020204" pitchFamily="34" charset="0"/>
                        </a:rPr>
                        <a:t>El mundo simbólico, los mitos y la epilepsia</a:t>
                      </a:r>
                      <a:endParaRPr lang="es-ES" sz="1050" dirty="0">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Título</a:t>
                      </a:r>
                      <a:endParaRPr lang="es-ES" sz="1050" dirty="0">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8402339"/>
                  </a:ext>
                </a:extLst>
              </a:tr>
              <a:tr h="1109513">
                <a:tc>
                  <a:txBody>
                    <a:bodyPr/>
                    <a:lstStyle/>
                    <a:p>
                      <a:pPr algn="ctr">
                        <a:lnSpc>
                          <a:spcPct val="150000"/>
                        </a:lnSpc>
                        <a:spcAft>
                          <a:spcPts val="0"/>
                        </a:spcAft>
                      </a:pPr>
                      <a:r>
                        <a:rPr lang="es-ES"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05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S"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05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S"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050">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spcAft>
                          <a:spcPts val="0"/>
                        </a:spcAft>
                      </a:pPr>
                      <a:r>
                        <a:rPr lang="es-ES"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es-ES" sz="1050">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5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hombre es, por su sensibilidad y su capacidad de raciocinio, el ser más maravilloso de la creación; pero también una criatura de gran debilidad física. Ante las fuerzas de la naturaleza se encuentra muchas veces impotente, estas le revelan su finitud y le recuerdan su pequeñez en el universo; pero una capacidad que él solo posee entre todos los demás animales le permite trascender sus limitaciones: la posibilidad de organizarse socialmente gracias a su aptitud para la comunicación, con base en la cual generó el lenguaje, herramienta con la que excede los límites de su existencia corporal.</a:t>
                      </a:r>
                      <a:endParaRPr lang="es-ES" sz="105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1050">
                          <a:effectLst/>
                          <a:latin typeface="Arial" panose="020B0604020202020204" pitchFamily="34" charset="0"/>
                          <a:ea typeface="Calibri" panose="020F0502020204030204" pitchFamily="34" charset="0"/>
                          <a:cs typeface="Arial" panose="020B0604020202020204" pitchFamily="34" charset="0"/>
                        </a:rPr>
                        <a:t> </a:t>
                      </a:r>
                    </a:p>
                  </a:txBody>
                  <a:tcPr marL="13983" marR="13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Párrafo 1 </a:t>
                      </a:r>
                      <a:r>
                        <a:rPr lang="es-ES" sz="105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Introducción</a:t>
                      </a:r>
                      <a:r>
                        <a:rPr lang="es-ES" sz="105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ES" sz="105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1050" dirty="0">
                          <a:solidFill>
                            <a:srgbClr val="8B1013"/>
                          </a:solidFill>
                          <a:effectLst/>
                          <a:latin typeface="Arial" panose="020B0604020202020204" pitchFamily="34" charset="0"/>
                          <a:ea typeface="Calibri" panose="020F0502020204030204" pitchFamily="34" charset="0"/>
                          <a:cs typeface="Arial" panose="020B0604020202020204" pitchFamily="34" charset="0"/>
                        </a:rPr>
                        <a:t>En este párrafo se plantea la introducción al tema a desarrollar, anunciado en el título: el mundo de los simbólico y su relación con la enfermedad neurológica de la epilepsia. En este caso, se hace un planteamiento general del hombre como un ser indefenso ante la naturaleza y sus misterios, pero a la vez inteligente y poseedor de la capacidad del lenguaje, es decir, de la capacidad de crear símbolos.</a:t>
                      </a:r>
                      <a:endParaRPr lang="es-ES" sz="105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1050" dirty="0">
                          <a:effectLst/>
                          <a:latin typeface="Arial" panose="020B0604020202020204" pitchFamily="34" charset="0"/>
                          <a:ea typeface="Calibri" panose="020F0502020204030204" pitchFamily="34" charset="0"/>
                          <a:cs typeface="Arial" panose="020B0604020202020204" pitchFamily="34" charset="0"/>
                        </a:rPr>
                        <a:t> </a:t>
                      </a:r>
                    </a:p>
                  </a:txBody>
                  <a:tcPr marL="13983" marR="13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19330597"/>
                  </a:ext>
                </a:extLst>
              </a:tr>
              <a:tr h="1914073">
                <a:tc>
                  <a:txBody>
                    <a:bodyPr/>
                    <a:lstStyle/>
                    <a:p>
                      <a:pPr algn="just">
                        <a:lnSpc>
                          <a:spcPct val="150000"/>
                        </a:lnSpc>
                        <a:spcAft>
                          <a:spcPts val="0"/>
                        </a:spcAft>
                      </a:pPr>
                      <a:r>
                        <a:rPr lang="es-E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05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ES" sz="105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es-ES" sz="1050" dirty="0">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5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 posibilidad de acceder a lo simbólico da a los seres humanos la oportunidad de abstraerse de sus limitaciones corporales. Ante ellas y frente a las fuerzas naturales que muchas veces los rebasan, los hombres crean mitos, símbolos que los compensan y dan impulso a su aliento vital.</a:t>
                      </a:r>
                      <a:endParaRPr lang="es-ES" sz="105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1050" dirty="0">
                          <a:effectLst/>
                          <a:latin typeface="Arial" panose="020B0604020202020204" pitchFamily="34" charset="0"/>
                          <a:ea typeface="Calibri" panose="020F0502020204030204" pitchFamily="34" charset="0"/>
                          <a:cs typeface="Arial" panose="020B0604020202020204" pitchFamily="34" charset="0"/>
                        </a:rPr>
                        <a:t> </a:t>
                      </a:r>
                    </a:p>
                  </a:txBody>
                  <a:tcPr marL="13983" marR="13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s-ES" sz="1050" b="1" dirty="0">
                          <a:solidFill>
                            <a:srgbClr val="000000"/>
                          </a:solidFill>
                          <a:effectLst/>
                          <a:latin typeface="Arial" panose="020B0604020202020204" pitchFamily="34" charset="0"/>
                          <a:ea typeface="Calibri" panose="020F0502020204030204" pitchFamily="34" charset="0"/>
                          <a:cs typeface="Arial" panose="020B0604020202020204" pitchFamily="34" charset="0"/>
                        </a:rPr>
                        <a:t>Párrafo 2 </a:t>
                      </a:r>
                      <a:r>
                        <a:rPr lang="es-ES" sz="1050" b="1" dirty="0" smtClean="0">
                          <a:solidFill>
                            <a:srgbClr val="000000"/>
                          </a:solidFill>
                          <a:effectLst/>
                          <a:latin typeface="Arial" panose="020B0604020202020204" pitchFamily="34" charset="0"/>
                          <a:ea typeface="Calibri" panose="020F0502020204030204" pitchFamily="34" charset="0"/>
                          <a:cs typeface="Arial" panose="020B0604020202020204" pitchFamily="34" charset="0"/>
                        </a:rPr>
                        <a:t>Introducción</a:t>
                      </a:r>
                      <a:endParaRPr lang="es-ES" sz="105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105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s-ES" sz="1050" dirty="0">
                          <a:solidFill>
                            <a:srgbClr val="8B1013"/>
                          </a:solidFill>
                          <a:effectLst/>
                          <a:latin typeface="Arial" panose="020B0604020202020204" pitchFamily="34" charset="0"/>
                          <a:ea typeface="Calibri" panose="020F0502020204030204" pitchFamily="34" charset="0"/>
                          <a:cs typeface="Arial" panose="020B0604020202020204" pitchFamily="34" charset="0"/>
                        </a:rPr>
                        <a:t>Continúa la introducción y se formula lo que será la tesis central del ensayo: El hombre crea símbolos y mitos para explicarse los misterios de la naturaleza que lo atemorizan.</a:t>
                      </a:r>
                      <a:endParaRPr lang="es-ES" sz="105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50000"/>
                        </a:lnSpc>
                        <a:spcAft>
                          <a:spcPts val="0"/>
                        </a:spcAft>
                      </a:pPr>
                      <a:r>
                        <a:rPr lang="es-ES" sz="1050" dirty="0">
                          <a:effectLst/>
                          <a:latin typeface="Arial" panose="020B0604020202020204" pitchFamily="34" charset="0"/>
                          <a:ea typeface="Calibri" panose="020F0502020204030204" pitchFamily="34" charset="0"/>
                          <a:cs typeface="Arial" panose="020B0604020202020204" pitchFamily="34" charset="0"/>
                        </a:rPr>
                        <a:t> </a:t>
                      </a:r>
                    </a:p>
                  </a:txBody>
                  <a:tcPr marL="13983" marR="1398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0955924"/>
                  </a:ext>
                </a:extLst>
              </a:tr>
            </a:tbl>
          </a:graphicData>
        </a:graphic>
      </p:graphicFrame>
      <p:sp>
        <p:nvSpPr>
          <p:cNvPr id="6" name="Rectángulo 5"/>
          <p:cNvSpPr/>
          <p:nvPr/>
        </p:nvSpPr>
        <p:spPr>
          <a:xfrm>
            <a:off x="2988690" y="415299"/>
            <a:ext cx="5019323" cy="456535"/>
          </a:xfrm>
          <a:prstGeom prst="rect">
            <a:avLst/>
          </a:prstGeom>
        </p:spPr>
        <p:txBody>
          <a:bodyPr wrap="none">
            <a:spAutoFit/>
          </a:bodyPr>
          <a:lstStyle/>
          <a:p>
            <a:pPr lvl="0" algn="just">
              <a:lnSpc>
                <a:spcPct val="150000"/>
              </a:lnSpc>
            </a:pPr>
            <a:r>
              <a:rPr lang="es-ES" b="1" dirty="0">
                <a:solidFill>
                  <a:srgbClr val="8B1013"/>
                </a:solidFill>
                <a:latin typeface="Arial" panose="020B0604020202020204" pitchFamily="34" charset="0"/>
                <a:ea typeface="Times New Roman" panose="02020603050405020304" pitchFamily="18" charset="0"/>
                <a:cs typeface="Arial" panose="020B0604020202020204" pitchFamily="34" charset="0"/>
              </a:rPr>
              <a:t>El mundo simbólico, los mitos y la epilepsia</a:t>
            </a:r>
            <a:endParaRPr lang="es-ES" dirty="0">
              <a:solidFill>
                <a:prstClr val="black"/>
              </a:solidFill>
              <a:latin typeface="Arial" panose="020B0604020202020204" pitchFamily="34" charset="0"/>
              <a:ea typeface="Calibri" panose="020F050202020403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10" y="89898"/>
            <a:ext cx="1800200" cy="650802"/>
          </a:xfrm>
          <a:prstGeom prst="rect">
            <a:avLst/>
          </a:prstGeom>
          <a:ln>
            <a:noFill/>
          </a:ln>
          <a:effectLst>
            <a:softEdge rad="112500"/>
          </a:effectLst>
        </p:spPr>
      </p:pic>
    </p:spTree>
    <p:extLst>
      <p:ext uri="{BB962C8B-B14F-4D97-AF65-F5344CB8AC3E}">
        <p14:creationId xmlns:p14="http://schemas.microsoft.com/office/powerpoint/2010/main" val="348780535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ext uri="{D42A27DB-BD31-4B8C-83A1-F6EECF244321}">
                <p14:modId xmlns:p14="http://schemas.microsoft.com/office/powerpoint/2010/main" val="3515369675"/>
              </p:ext>
            </p:extLst>
          </p:nvPr>
        </p:nvGraphicFramePr>
        <p:xfrm>
          <a:off x="137160" y="324990"/>
          <a:ext cx="11960352" cy="6400800"/>
        </p:xfrm>
        <a:graphic>
          <a:graphicData uri="http://schemas.openxmlformats.org/drawingml/2006/table">
            <a:tbl>
              <a:tblPr firstRow="1" firstCol="1" bandRow="1">
                <a:tableStyleId>{5C22544A-7EE6-4342-B048-85BDC9FD1C3A}</a:tableStyleId>
              </a:tblPr>
              <a:tblGrid>
                <a:gridCol w="229477">
                  <a:extLst>
                    <a:ext uri="{9D8B030D-6E8A-4147-A177-3AD203B41FA5}">
                      <a16:colId xmlns:a16="http://schemas.microsoft.com/office/drawing/2014/main" val="109451707"/>
                    </a:ext>
                  </a:extLst>
                </a:gridCol>
                <a:gridCol w="8655881">
                  <a:extLst>
                    <a:ext uri="{9D8B030D-6E8A-4147-A177-3AD203B41FA5}">
                      <a16:colId xmlns:a16="http://schemas.microsoft.com/office/drawing/2014/main" val="3249030538"/>
                    </a:ext>
                  </a:extLst>
                </a:gridCol>
                <a:gridCol w="3074994">
                  <a:extLst>
                    <a:ext uri="{9D8B030D-6E8A-4147-A177-3AD203B41FA5}">
                      <a16:colId xmlns:a16="http://schemas.microsoft.com/office/drawing/2014/main" val="3255138011"/>
                    </a:ext>
                  </a:extLst>
                </a:gridCol>
              </a:tblGrid>
              <a:tr h="46611">
                <a:tc>
                  <a:txBody>
                    <a:bodyPr/>
                    <a:lstStyle/>
                    <a:p>
                      <a:pPr algn="ctr">
                        <a:lnSpc>
                          <a:spcPct val="150000"/>
                        </a:lnSpc>
                        <a:spcAft>
                          <a:spcPts val="0"/>
                        </a:spcAft>
                      </a:pPr>
                      <a:r>
                        <a:rPr lang="es-ES" sz="1000">
                          <a:solidFill>
                            <a:srgbClr val="C00000"/>
                          </a:solidFill>
                          <a:effectLst/>
                          <a:latin typeface="Arial" panose="020B0604020202020204" pitchFamily="34" charset="0"/>
                          <a:cs typeface="Arial" panose="020B0604020202020204" pitchFamily="34" charset="0"/>
                        </a:rPr>
                        <a:t>P</a:t>
                      </a:r>
                      <a:endParaRPr lang="es-ES" sz="100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000" dirty="0">
                          <a:solidFill>
                            <a:srgbClr val="C00000"/>
                          </a:solidFill>
                          <a:effectLst/>
                          <a:latin typeface="Arial" panose="020B0604020202020204" pitchFamily="34" charset="0"/>
                          <a:cs typeface="Arial" panose="020B0604020202020204" pitchFamily="34" charset="0"/>
                        </a:rPr>
                        <a:t>El mundo simbólico, los mitos y la epilepsia</a:t>
                      </a:r>
                      <a:endParaRPr lang="es-ES" sz="10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Título</a:t>
                      </a:r>
                      <a:endParaRPr lang="es-E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38504353"/>
                  </a:ext>
                </a:extLst>
              </a:tr>
              <a:tr h="508064">
                <a:tc>
                  <a:txBody>
                    <a:bodyPr/>
                    <a:lstStyle/>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3</a:t>
                      </a:r>
                      <a:endPar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Debido al carácter religioso que el mito tuvo en la Antigüedad, Simón </a:t>
                      </a:r>
                      <a:r>
                        <a:rPr lang="es-ES" sz="1000" dirty="0" err="1">
                          <a:solidFill>
                            <a:schemeClr val="tx1"/>
                          </a:solidFill>
                          <a:effectLst/>
                          <a:latin typeface="Arial" panose="020B0604020202020204" pitchFamily="34" charset="0"/>
                          <a:cs typeface="Arial" panose="020B0604020202020204" pitchFamily="34" charset="0"/>
                        </a:rPr>
                        <a:t>Brailowsky</a:t>
                      </a:r>
                      <a:r>
                        <a:rPr lang="es-ES" sz="1000" dirty="0">
                          <a:solidFill>
                            <a:schemeClr val="tx1"/>
                          </a:solidFill>
                          <a:effectLst/>
                          <a:latin typeface="Arial" panose="020B0604020202020204" pitchFamily="34" charset="0"/>
                          <a:cs typeface="Arial" panose="020B0604020202020204" pitchFamily="34" charset="0"/>
                        </a:rPr>
                        <a:t> alude en su obra Epilepsia: Enfermedad sagrada del cerebro</a:t>
                      </a:r>
                      <a:r>
                        <a:rPr lang="es-ES" sz="1000" baseline="30000" dirty="0">
                          <a:solidFill>
                            <a:schemeClr val="tx1"/>
                          </a:solidFill>
                          <a:effectLst/>
                          <a:latin typeface="Arial" panose="020B0604020202020204" pitchFamily="34" charset="0"/>
                          <a:cs typeface="Arial" panose="020B0604020202020204" pitchFamily="34" charset="0"/>
                        </a:rPr>
                        <a:t>1</a:t>
                      </a:r>
                      <a:r>
                        <a:rPr lang="es-ES" sz="1000" dirty="0">
                          <a:solidFill>
                            <a:schemeClr val="tx1"/>
                          </a:solidFill>
                          <a:effectLst/>
                          <a:latin typeface="Arial" panose="020B0604020202020204" pitchFamily="34" charset="0"/>
                          <a:cs typeface="Arial" panose="020B0604020202020204" pitchFamily="34" charset="0"/>
                        </a:rPr>
                        <a:t>, al origen divino que se le atribuyó a esta enfermedad en diversas culturas como la mesopotámica, en la que se le relacionaba con “la mano del pecado” y con el dios de la Luna.</a:t>
                      </a:r>
                    </a:p>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 </a:t>
                      </a:r>
                      <a:endPar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5">
                  <a:txBody>
                    <a:bodyPr/>
                    <a:lstStyle/>
                    <a:p>
                      <a:pPr algn="just">
                        <a:lnSpc>
                          <a:spcPct val="150000"/>
                        </a:lnSpc>
                        <a:spcAft>
                          <a:spcPts val="0"/>
                        </a:spcAft>
                      </a:pPr>
                      <a:r>
                        <a:rPr lang="es-ES" sz="1000" b="1" dirty="0">
                          <a:solidFill>
                            <a:schemeClr val="tx1"/>
                          </a:solidFill>
                          <a:effectLst/>
                          <a:latin typeface="Arial" panose="020B0604020202020204" pitchFamily="34" charset="0"/>
                          <a:cs typeface="Arial" panose="020B0604020202020204" pitchFamily="34" charset="0"/>
                        </a:rPr>
                        <a:t>Párrafos </a:t>
                      </a:r>
                      <a:r>
                        <a:rPr lang="es-ES" sz="1000" b="1" dirty="0" smtClean="0">
                          <a:solidFill>
                            <a:schemeClr val="tx1"/>
                          </a:solidFill>
                          <a:effectLst/>
                          <a:latin typeface="Arial" panose="020B0604020202020204" pitchFamily="34" charset="0"/>
                          <a:cs typeface="Arial" panose="020B0604020202020204" pitchFamily="34" charset="0"/>
                        </a:rPr>
                        <a:t>3-7</a:t>
                      </a:r>
                      <a:r>
                        <a:rPr lang="es-ES" sz="1000" b="1" baseline="0" dirty="0" smtClean="0">
                          <a:solidFill>
                            <a:schemeClr val="tx1"/>
                          </a:solidFill>
                          <a:effectLst/>
                          <a:latin typeface="Arial" panose="020B0604020202020204" pitchFamily="34" charset="0"/>
                          <a:cs typeface="Arial" panose="020B0604020202020204" pitchFamily="34" charset="0"/>
                        </a:rPr>
                        <a:t> </a:t>
                      </a:r>
                      <a:r>
                        <a:rPr lang="es-ES" sz="1000" b="1" dirty="0" smtClean="0">
                          <a:solidFill>
                            <a:schemeClr val="tx1"/>
                          </a:solidFill>
                          <a:effectLst/>
                          <a:latin typeface="Arial" panose="020B0604020202020204" pitchFamily="34" charset="0"/>
                          <a:cs typeface="Arial" panose="020B0604020202020204" pitchFamily="34" charset="0"/>
                        </a:rPr>
                        <a:t>Desarrollo</a:t>
                      </a:r>
                      <a:endParaRPr lang="es-ES" sz="1000" b="1"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r>
                        <a:rPr lang="es-ES" sz="1000" dirty="0">
                          <a:solidFill>
                            <a:srgbClr val="C00000"/>
                          </a:solidFill>
                          <a:effectLst/>
                          <a:latin typeface="Arial" panose="020B0604020202020204" pitchFamily="34" charset="0"/>
                          <a:cs typeface="Arial" panose="020B0604020202020204" pitchFamily="34" charset="0"/>
                        </a:rPr>
                        <a:t>En estos párrafos se describen las razones que respaldan y demuestran lo afirmado en la tesis. Para ello se recurre a las investigaciones que especialistas en el tema han realizado previamente y están consignadas en libros o artículos.</a:t>
                      </a:r>
                    </a:p>
                    <a:p>
                      <a:pPr algn="just">
                        <a:lnSpc>
                          <a:spcPct val="150000"/>
                        </a:lnSpc>
                        <a:spcAft>
                          <a:spcPts val="0"/>
                        </a:spcAft>
                      </a:pPr>
                      <a:r>
                        <a:rPr lang="es-ES" sz="1000" dirty="0">
                          <a:solidFill>
                            <a:srgbClr val="C00000"/>
                          </a:solidFill>
                          <a:effectLst/>
                          <a:latin typeface="Arial" panose="020B0604020202020204" pitchFamily="34" charset="0"/>
                          <a:cs typeface="Arial" panose="020B0604020202020204" pitchFamily="34" charset="0"/>
                        </a:rPr>
                        <a:t>En un ensayo académico como este, es necesario que cada afirmación se apoye en informaciones y datos avalados por expertos en el tema. </a:t>
                      </a:r>
                    </a:p>
                    <a:p>
                      <a:pPr algn="just">
                        <a:lnSpc>
                          <a:spcPct val="150000"/>
                        </a:lnSpc>
                        <a:spcAft>
                          <a:spcPts val="0"/>
                        </a:spcAft>
                      </a:pPr>
                      <a:r>
                        <a:rPr lang="es-ES" sz="1000" dirty="0">
                          <a:solidFill>
                            <a:srgbClr val="C00000"/>
                          </a:solidFill>
                          <a:effectLst/>
                          <a:latin typeface="Arial" panose="020B0604020202020204" pitchFamily="34" charset="0"/>
                          <a:cs typeface="Arial" panose="020B0604020202020204" pitchFamily="34" charset="0"/>
                        </a:rPr>
                        <a:t>Como vemos, en este ensayo se recurre a las investigaciones de autores en sicología y neurología, como Simón </a:t>
                      </a:r>
                      <a:r>
                        <a:rPr lang="es-ES" sz="1000" dirty="0" err="1">
                          <a:solidFill>
                            <a:srgbClr val="C00000"/>
                          </a:solidFill>
                          <a:effectLst/>
                          <a:latin typeface="Arial" panose="020B0604020202020204" pitchFamily="34" charset="0"/>
                          <a:cs typeface="Arial" panose="020B0604020202020204" pitchFamily="34" charset="0"/>
                        </a:rPr>
                        <a:t>Brailowsky</a:t>
                      </a:r>
                      <a:r>
                        <a:rPr lang="es-ES" sz="1000" dirty="0">
                          <a:solidFill>
                            <a:srgbClr val="C00000"/>
                          </a:solidFill>
                          <a:effectLst/>
                          <a:latin typeface="Arial" panose="020B0604020202020204" pitchFamily="34" charset="0"/>
                          <a:cs typeface="Arial" panose="020B0604020202020204" pitchFamily="34" charset="0"/>
                        </a:rPr>
                        <a:t>; en sociología, como Terry </a:t>
                      </a:r>
                      <a:r>
                        <a:rPr lang="es-ES" sz="1000" dirty="0" err="1">
                          <a:solidFill>
                            <a:srgbClr val="C00000"/>
                          </a:solidFill>
                          <a:effectLst/>
                          <a:latin typeface="Arial" panose="020B0604020202020204" pitchFamily="34" charset="0"/>
                          <a:cs typeface="Arial" panose="020B0604020202020204" pitchFamily="34" charset="0"/>
                        </a:rPr>
                        <a:t>Eagleton</a:t>
                      </a:r>
                      <a:r>
                        <a:rPr lang="es-ES" sz="1000" dirty="0">
                          <a:solidFill>
                            <a:srgbClr val="C00000"/>
                          </a:solidFill>
                          <a:effectLst/>
                          <a:latin typeface="Arial" panose="020B0604020202020204" pitchFamily="34" charset="0"/>
                          <a:cs typeface="Arial" panose="020B0604020202020204" pitchFamily="34" charset="0"/>
                        </a:rPr>
                        <a:t> y en antropología, como James </a:t>
                      </a:r>
                      <a:r>
                        <a:rPr lang="es-ES" sz="1000" dirty="0" err="1">
                          <a:solidFill>
                            <a:srgbClr val="C00000"/>
                          </a:solidFill>
                          <a:effectLst/>
                          <a:latin typeface="Arial" panose="020B0604020202020204" pitchFamily="34" charset="0"/>
                          <a:cs typeface="Arial" panose="020B0604020202020204" pitchFamily="34" charset="0"/>
                        </a:rPr>
                        <a:t>Frazer</a:t>
                      </a:r>
                      <a:r>
                        <a:rPr lang="es-ES" sz="1000" dirty="0">
                          <a:solidFill>
                            <a:srgbClr val="C00000"/>
                          </a:solidFill>
                          <a:effectLst/>
                          <a:latin typeface="Arial" panose="020B0604020202020204" pitchFamily="34" charset="0"/>
                          <a:cs typeface="Arial" panose="020B0604020202020204" pitchFamily="34" charset="0"/>
                        </a:rPr>
                        <a:t>.</a:t>
                      </a:r>
                    </a:p>
                    <a:p>
                      <a:pPr algn="just">
                        <a:lnSpc>
                          <a:spcPct val="150000"/>
                        </a:lnSpc>
                        <a:spcAft>
                          <a:spcPts val="0"/>
                        </a:spcAft>
                      </a:pPr>
                      <a:r>
                        <a:rPr lang="es-ES" sz="1000" dirty="0">
                          <a:solidFill>
                            <a:srgbClr val="C00000"/>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dirty="0">
                          <a:solidFill>
                            <a:srgbClr val="C00000"/>
                          </a:solidFill>
                          <a:effectLst/>
                          <a:latin typeface="Arial" panose="020B0604020202020204" pitchFamily="34" charset="0"/>
                          <a:cs typeface="Arial" panose="020B0604020202020204" pitchFamily="34" charset="0"/>
                        </a:rPr>
                        <a:t>Las obras de estos autores se pueden aludir a través de la </a:t>
                      </a:r>
                      <a:r>
                        <a:rPr lang="es-ES" sz="1000" u="sng" dirty="0">
                          <a:solidFill>
                            <a:srgbClr val="C00000"/>
                          </a:solidFill>
                          <a:effectLst/>
                          <a:latin typeface="Arial" panose="020B0604020202020204" pitchFamily="34" charset="0"/>
                          <a:cs typeface="Arial" panose="020B0604020202020204" pitchFamily="34" charset="0"/>
                          <a:hlinkClick r:id="rId2"/>
                        </a:rPr>
                        <a:t>paráfrasis</a:t>
                      </a:r>
                      <a:r>
                        <a:rPr lang="es-ES" sz="1000" dirty="0">
                          <a:solidFill>
                            <a:srgbClr val="C00000"/>
                          </a:solidFill>
                          <a:effectLst/>
                          <a:latin typeface="Arial" panose="020B0604020202020204" pitchFamily="34" charset="0"/>
                          <a:cs typeface="Arial" panose="020B0604020202020204" pitchFamily="34" charset="0"/>
                        </a:rPr>
                        <a:t>,  como sucede en el caso de </a:t>
                      </a:r>
                      <a:r>
                        <a:rPr lang="es-ES" sz="1000" dirty="0" err="1">
                          <a:solidFill>
                            <a:srgbClr val="C00000"/>
                          </a:solidFill>
                          <a:effectLst/>
                          <a:latin typeface="Arial" panose="020B0604020202020204" pitchFamily="34" charset="0"/>
                          <a:cs typeface="Arial" panose="020B0604020202020204" pitchFamily="34" charset="0"/>
                        </a:rPr>
                        <a:t>Brailowsky</a:t>
                      </a:r>
                      <a:r>
                        <a:rPr lang="es-ES" sz="1000" dirty="0">
                          <a:solidFill>
                            <a:srgbClr val="C00000"/>
                          </a:solidFill>
                          <a:effectLst/>
                          <a:latin typeface="Arial" panose="020B0604020202020204" pitchFamily="34" charset="0"/>
                          <a:cs typeface="Arial" panose="020B0604020202020204" pitchFamily="34" charset="0"/>
                        </a:rPr>
                        <a:t> y James </a:t>
                      </a:r>
                      <a:r>
                        <a:rPr lang="es-ES" sz="1000" dirty="0" err="1">
                          <a:solidFill>
                            <a:srgbClr val="C00000"/>
                          </a:solidFill>
                          <a:effectLst/>
                          <a:latin typeface="Arial" panose="020B0604020202020204" pitchFamily="34" charset="0"/>
                          <a:cs typeface="Arial" panose="020B0604020202020204" pitchFamily="34" charset="0"/>
                        </a:rPr>
                        <a:t>Frazer</a:t>
                      </a:r>
                      <a:r>
                        <a:rPr lang="es-ES" sz="1000" dirty="0">
                          <a:solidFill>
                            <a:srgbClr val="C00000"/>
                          </a:solidFill>
                          <a:effectLst/>
                          <a:latin typeface="Arial" panose="020B0604020202020204" pitchFamily="34" charset="0"/>
                          <a:cs typeface="Arial" panose="020B0604020202020204" pitchFamily="34" charset="0"/>
                        </a:rPr>
                        <a:t> (párrafos 3 y 7) o mediante al cita textual, como sucede con </a:t>
                      </a:r>
                      <a:r>
                        <a:rPr lang="es-ES" sz="1000" dirty="0" err="1">
                          <a:solidFill>
                            <a:srgbClr val="C00000"/>
                          </a:solidFill>
                          <a:effectLst/>
                          <a:latin typeface="Arial" panose="020B0604020202020204" pitchFamily="34" charset="0"/>
                          <a:cs typeface="Arial" panose="020B0604020202020204" pitchFamily="34" charset="0"/>
                        </a:rPr>
                        <a:t>Eagleton</a:t>
                      </a:r>
                      <a:r>
                        <a:rPr lang="es-ES" sz="1000" dirty="0">
                          <a:solidFill>
                            <a:srgbClr val="C00000"/>
                          </a:solidFill>
                          <a:effectLst/>
                          <a:latin typeface="Arial" panose="020B0604020202020204" pitchFamily="34" charset="0"/>
                          <a:cs typeface="Arial" panose="020B0604020202020204" pitchFamily="34" charset="0"/>
                        </a:rPr>
                        <a:t>  (párrafo 5). </a:t>
                      </a:r>
                    </a:p>
                    <a:p>
                      <a:pPr algn="just">
                        <a:lnSpc>
                          <a:spcPct val="150000"/>
                        </a:lnSpc>
                        <a:spcAft>
                          <a:spcPts val="0"/>
                        </a:spcAft>
                      </a:pPr>
                      <a:r>
                        <a:rPr lang="es-ES" sz="1000" dirty="0">
                          <a:solidFill>
                            <a:srgbClr val="C00000"/>
                          </a:solidFill>
                          <a:effectLst/>
                          <a:latin typeface="Arial" panose="020B0604020202020204" pitchFamily="34" charset="0"/>
                          <a:cs typeface="Arial" panose="020B0604020202020204" pitchFamily="34" charset="0"/>
                        </a:rPr>
                        <a:t>En todos los casos, la referencia se hace claramente a través del uso del aparato crítico, que en este caso se hace como nota a </a:t>
                      </a:r>
                      <a:r>
                        <a:rPr lang="es-ES" sz="1000" u="sng" dirty="0">
                          <a:solidFill>
                            <a:srgbClr val="C00000"/>
                          </a:solidFill>
                          <a:effectLst/>
                          <a:latin typeface="Arial" panose="020B0604020202020204" pitchFamily="34" charset="0"/>
                          <a:cs typeface="Arial" panose="020B0604020202020204" pitchFamily="34" charset="0"/>
                          <a:hlinkClick r:id="rId3"/>
                        </a:rPr>
                        <a:t>pie de página.</a:t>
                      </a:r>
                      <a:endParaRPr lang="es-ES" sz="1000" dirty="0">
                        <a:solidFill>
                          <a:srgbClr val="C00000"/>
                        </a:solidFill>
                        <a:effectLst/>
                        <a:latin typeface="Arial" panose="020B0604020202020204" pitchFamily="34" charset="0"/>
                        <a:cs typeface="Arial" panose="020B0604020202020204" pitchFamily="34" charset="0"/>
                      </a:endParaRPr>
                    </a:p>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 </a:t>
                      </a:r>
                      <a:endPar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9417449"/>
                  </a:ext>
                </a:extLst>
              </a:tr>
              <a:tr h="321618">
                <a:tc>
                  <a:txBody>
                    <a:bodyPr/>
                    <a:lstStyle/>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4</a:t>
                      </a:r>
                      <a:endParaRPr lang="es-E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El hombre ha tendido siempre a dar interpretaciones mágico - religiosas a aquellos fenómenos naturales que escapan a su comprensión, creando en torno suyo relatos fabulosos en los que agentes impersonales que la mayoría de las veces son fuerzas de la naturaleza personificadas, realizan acciones con sentido simbólico.</a:t>
                      </a:r>
                    </a:p>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 </a:t>
                      </a:r>
                      <a:endPar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S"/>
                    </a:p>
                  </a:txBody>
                  <a:tcPr/>
                </a:tc>
                <a:extLst>
                  <a:ext uri="{0D108BD9-81ED-4DB2-BD59-A6C34878D82A}">
                    <a16:rowId xmlns:a16="http://schemas.microsoft.com/office/drawing/2014/main" val="4160043200"/>
                  </a:ext>
                </a:extLst>
              </a:tr>
              <a:tr h="554675">
                <a:tc>
                  <a:txBody>
                    <a:bodyPr/>
                    <a:lstStyle/>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5</a:t>
                      </a:r>
                      <a:endParaRPr lang="es-E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Terry </a:t>
                      </a:r>
                      <a:r>
                        <a:rPr lang="es-ES" sz="1000" dirty="0" err="1">
                          <a:solidFill>
                            <a:schemeClr val="tx1"/>
                          </a:solidFill>
                          <a:effectLst/>
                          <a:latin typeface="Arial" panose="020B0604020202020204" pitchFamily="34" charset="0"/>
                          <a:cs typeface="Arial" panose="020B0604020202020204" pitchFamily="34" charset="0"/>
                        </a:rPr>
                        <a:t>Eagleton</a:t>
                      </a:r>
                      <a:r>
                        <a:rPr lang="es-ES" sz="1000" dirty="0">
                          <a:solidFill>
                            <a:schemeClr val="tx1"/>
                          </a:solidFill>
                          <a:effectLst/>
                          <a:latin typeface="Arial" panose="020B0604020202020204" pitchFamily="34" charset="0"/>
                          <a:cs typeface="Arial" panose="020B0604020202020204" pitchFamily="34" charset="0"/>
                        </a:rPr>
                        <a:t> ha señalado que el hombre como ser cultural se distingue por su carácter simbólico, a diferencia de otros animales “cuyos cuerpos solo les dejan un poder limitado para liberarse de los contextos que los determinan”.</a:t>
                      </a:r>
                      <a:r>
                        <a:rPr lang="es-ES" sz="1000" baseline="30000" dirty="0">
                          <a:solidFill>
                            <a:schemeClr val="tx1"/>
                          </a:solidFill>
                          <a:effectLst/>
                          <a:latin typeface="Arial" panose="020B0604020202020204" pitchFamily="34" charset="0"/>
                          <a:cs typeface="Arial" panose="020B0604020202020204" pitchFamily="34" charset="0"/>
                        </a:rPr>
                        <a:t>2</a:t>
                      </a:r>
                      <a:r>
                        <a:rPr lang="es-ES" sz="1000" dirty="0">
                          <a:solidFill>
                            <a:schemeClr val="tx1"/>
                          </a:solidFill>
                          <a:effectLst/>
                          <a:latin typeface="Arial" panose="020B0604020202020204" pitchFamily="34" charset="0"/>
                          <a:cs typeface="Arial" panose="020B0604020202020204" pitchFamily="34" charset="0"/>
                        </a:rPr>
                        <a:t>  Los símbolos míticos revelan a los seres humanos poderes que van más allá́ de los naturales y que, en el caso de la calidad sagrada que se concedió́ a la epilepsia, sirvieron para explicar por qué́ de las capacidades superiores de ciertos hombres que padecieron ese mal como Hércules, Sócrates, Mahoma, </a:t>
                      </a:r>
                      <a:r>
                        <a:rPr lang="es-ES" sz="1000" dirty="0" err="1">
                          <a:solidFill>
                            <a:schemeClr val="tx1"/>
                          </a:solidFill>
                          <a:effectLst/>
                          <a:latin typeface="Arial" panose="020B0604020202020204" pitchFamily="34" charset="0"/>
                          <a:cs typeface="Arial" panose="020B0604020202020204" pitchFamily="34" charset="0"/>
                        </a:rPr>
                        <a:t>Dostoyevsky</a:t>
                      </a:r>
                      <a:r>
                        <a:rPr lang="es-ES" sz="1000" dirty="0">
                          <a:solidFill>
                            <a:schemeClr val="tx1"/>
                          </a:solidFill>
                          <a:effectLst/>
                          <a:latin typeface="Arial" panose="020B0604020202020204" pitchFamily="34" charset="0"/>
                          <a:cs typeface="Arial" panose="020B0604020202020204" pitchFamily="34" charset="0"/>
                        </a:rPr>
                        <a:t>, Lord Byron, Flaubert y Van Gogh, a quienes </a:t>
                      </a:r>
                      <a:r>
                        <a:rPr lang="es-ES" sz="1000" dirty="0" err="1">
                          <a:solidFill>
                            <a:schemeClr val="tx1"/>
                          </a:solidFill>
                          <a:effectLst/>
                          <a:latin typeface="Arial" panose="020B0604020202020204" pitchFamily="34" charset="0"/>
                          <a:cs typeface="Arial" panose="020B0604020202020204" pitchFamily="34" charset="0"/>
                        </a:rPr>
                        <a:t>Brailowsky</a:t>
                      </a:r>
                      <a:r>
                        <a:rPr lang="es-ES" sz="1000" dirty="0">
                          <a:solidFill>
                            <a:schemeClr val="tx1"/>
                          </a:solidFill>
                          <a:effectLst/>
                          <a:latin typeface="Arial" panose="020B0604020202020204" pitchFamily="34" charset="0"/>
                          <a:cs typeface="Arial" panose="020B0604020202020204" pitchFamily="34" charset="0"/>
                        </a:rPr>
                        <a:t> menciona.</a:t>
                      </a:r>
                    </a:p>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 </a:t>
                      </a:r>
                      <a:endParaRPr lang="es-ES"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S"/>
                    </a:p>
                  </a:txBody>
                  <a:tcPr/>
                </a:tc>
                <a:extLst>
                  <a:ext uri="{0D108BD9-81ED-4DB2-BD59-A6C34878D82A}">
                    <a16:rowId xmlns:a16="http://schemas.microsoft.com/office/drawing/2014/main" val="3539614850"/>
                  </a:ext>
                </a:extLst>
              </a:tr>
              <a:tr h="461452">
                <a:tc>
                  <a:txBody>
                    <a:bodyPr/>
                    <a:lstStyle/>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6</a:t>
                      </a:r>
                      <a:endParaRPr lang="es-E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La historia humana está poblada de mitos porque “el mito, igual que la ciencia, tiene la ambición de explicar el mundo haciendo inteligibles sus fenómenos. Igual que ella, pretende ofrecer al hombre un modo de actuar sobre el universo, asegurándole su posesión espiritual y material. Ante un universo lleno de incertidumbres y misterios, el mito interviene para introducir lo humano”. </a:t>
                      </a:r>
                      <a:r>
                        <a:rPr lang="es-ES" sz="1000" baseline="30000">
                          <a:solidFill>
                            <a:schemeClr val="tx1"/>
                          </a:solidFill>
                          <a:effectLst/>
                          <a:latin typeface="Arial" panose="020B0604020202020204" pitchFamily="34" charset="0"/>
                          <a:cs typeface="Arial" panose="020B0604020202020204" pitchFamily="34" charset="0"/>
                        </a:rPr>
                        <a:t>3</a:t>
                      </a:r>
                      <a:r>
                        <a:rPr lang="es-ES" sz="1000">
                          <a:solidFill>
                            <a:schemeClr val="tx1"/>
                          </a:solidFill>
                          <a:effectLst/>
                          <a:latin typeface="Arial" panose="020B0604020202020204" pitchFamily="34" charset="0"/>
                          <a:cs typeface="Arial" panose="020B0604020202020204" pitchFamily="34" charset="0"/>
                        </a:rPr>
                        <a:t> No se trata de un ensueño gratuito sino de una hipótesis de trabajo, de un intento de salir de la impotencia en que el ser humano se encuentra.</a:t>
                      </a:r>
                    </a:p>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 </a:t>
                      </a:r>
                      <a:endParaRPr lang="es-E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S"/>
                    </a:p>
                  </a:txBody>
                  <a:tcPr/>
                </a:tc>
                <a:extLst>
                  <a:ext uri="{0D108BD9-81ED-4DB2-BD59-A6C34878D82A}">
                    <a16:rowId xmlns:a16="http://schemas.microsoft.com/office/drawing/2014/main" val="2489834280"/>
                  </a:ext>
                </a:extLst>
              </a:tr>
              <a:tr h="461452">
                <a:tc>
                  <a:txBody>
                    <a:bodyPr/>
                    <a:lstStyle/>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000">
                          <a:solidFill>
                            <a:schemeClr val="tx1"/>
                          </a:solidFill>
                          <a:effectLst/>
                          <a:latin typeface="Arial" panose="020B0604020202020204" pitchFamily="34" charset="0"/>
                          <a:cs typeface="Arial" panose="020B0604020202020204" pitchFamily="34" charset="0"/>
                        </a:rPr>
                        <a:t>7</a:t>
                      </a:r>
                      <a:endParaRPr lang="es-ES"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000" dirty="0">
                          <a:solidFill>
                            <a:schemeClr val="tx1"/>
                          </a:solidFill>
                          <a:effectLst/>
                          <a:latin typeface="Arial" panose="020B0604020202020204" pitchFamily="34" charset="0"/>
                          <a:cs typeface="Arial" panose="020B0604020202020204" pitchFamily="34" charset="0"/>
                        </a:rPr>
                        <a:t>James G. </a:t>
                      </a:r>
                      <a:r>
                        <a:rPr lang="es-ES" sz="1000" dirty="0" err="1">
                          <a:solidFill>
                            <a:schemeClr val="tx1"/>
                          </a:solidFill>
                          <a:effectLst/>
                          <a:latin typeface="Arial" panose="020B0604020202020204" pitchFamily="34" charset="0"/>
                          <a:cs typeface="Arial" panose="020B0604020202020204" pitchFamily="34" charset="0"/>
                        </a:rPr>
                        <a:t>Frazer</a:t>
                      </a:r>
                      <a:r>
                        <a:rPr lang="es-ES" sz="1000" dirty="0">
                          <a:solidFill>
                            <a:schemeClr val="tx1"/>
                          </a:solidFill>
                          <a:effectLst/>
                          <a:latin typeface="Arial" panose="020B0604020202020204" pitchFamily="34" charset="0"/>
                          <a:cs typeface="Arial" panose="020B0604020202020204" pitchFamily="34" charset="0"/>
                        </a:rPr>
                        <a:t> en La rama dorada: Magia y religión </a:t>
                      </a:r>
                      <a:r>
                        <a:rPr lang="es-ES" sz="1000" baseline="30000" dirty="0">
                          <a:solidFill>
                            <a:schemeClr val="tx1"/>
                          </a:solidFill>
                          <a:effectLst/>
                          <a:latin typeface="Arial" panose="020B0604020202020204" pitchFamily="34" charset="0"/>
                          <a:cs typeface="Arial" panose="020B0604020202020204" pitchFamily="34" charset="0"/>
                        </a:rPr>
                        <a:t>4</a:t>
                      </a:r>
                      <a:r>
                        <a:rPr lang="es-ES" sz="1000" dirty="0">
                          <a:solidFill>
                            <a:schemeClr val="tx1"/>
                          </a:solidFill>
                          <a:effectLst/>
                          <a:latin typeface="Arial" panose="020B0604020202020204" pitchFamily="34" charset="0"/>
                          <a:cs typeface="Arial" panose="020B0604020202020204" pitchFamily="34" charset="0"/>
                        </a:rPr>
                        <a:t> relaciona los distintos mitos con un número considerable de cuestiones a las que los hombres quisieron dar explicación por medio de ellos: el dominio del tiempo, el poder benéfico de los árboles, las estaciones del año, la muerte, la vegetación, los poderes espirituales, el mal y los elementos. Este autor da gran importancia a la religión en virtud de cuyos mitos se suple las limitaciones humanas ante el poder ilimitado de los dioses</a:t>
                      </a:r>
                      <a:r>
                        <a:rPr lang="es-ES" sz="1000" dirty="0" smtClean="0">
                          <a:solidFill>
                            <a:schemeClr val="tx1"/>
                          </a:solidFill>
                          <a:effectLst/>
                          <a:latin typeface="Arial" panose="020B0604020202020204" pitchFamily="34" charset="0"/>
                          <a:cs typeface="Arial" panose="020B0604020202020204" pitchFamily="34" charset="0"/>
                        </a:rPr>
                        <a:t>.</a:t>
                      </a:r>
                      <a:endParaRPr lang="es-ES" sz="1000" dirty="0">
                        <a:solidFill>
                          <a:schemeClr val="tx1"/>
                        </a:solidFill>
                        <a:effectLst/>
                        <a:latin typeface="Arial" panose="020B060402020202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es-ES"/>
                    </a:p>
                  </a:txBody>
                  <a:tcPr/>
                </a:tc>
                <a:extLst>
                  <a:ext uri="{0D108BD9-81ED-4DB2-BD59-A6C34878D82A}">
                    <a16:rowId xmlns:a16="http://schemas.microsoft.com/office/drawing/2014/main" val="78397127"/>
                  </a:ext>
                </a:extLst>
              </a:tr>
            </a:tbl>
          </a:graphicData>
        </a:graphic>
      </p:graphicFrame>
      <p:pic>
        <p:nvPicPr>
          <p:cNvPr id="3" name="3 Imagen" descr="F:\Proyectos\ID_UCCFD\Manual_id\apps_produccion\Papelería_Institucional\Invitacion-02.tif"/>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0710" y="89898"/>
            <a:ext cx="1197398" cy="235092"/>
          </a:xfrm>
          <a:prstGeom prst="rect">
            <a:avLst/>
          </a:prstGeom>
          <a:ln>
            <a:noFill/>
          </a:ln>
          <a:effectLst>
            <a:softEdge rad="112500"/>
          </a:effectLst>
        </p:spPr>
      </p:pic>
    </p:spTree>
    <p:extLst>
      <p:ext uri="{BB962C8B-B14F-4D97-AF65-F5344CB8AC3E}">
        <p14:creationId xmlns:p14="http://schemas.microsoft.com/office/powerpoint/2010/main" val="4145172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9800" y="533400"/>
            <a:ext cx="7772400" cy="609600"/>
          </a:xfrm>
        </p:spPr>
        <p:txBody>
          <a:bodyPr>
            <a:normAutofit fontScale="90000"/>
          </a:bodyPr>
          <a:lstStyle/>
          <a:p>
            <a:r>
              <a:rPr lang="es-ES_tradnl" dirty="0">
                <a:solidFill>
                  <a:schemeClr val="bg2">
                    <a:lumMod val="25000"/>
                  </a:schemeClr>
                </a:solidFill>
              </a:rPr>
              <a:t>Tipos de art</a:t>
            </a:r>
            <a:r>
              <a:rPr lang="es-ES_tradnl" altLang="ja-JP" dirty="0">
                <a:solidFill>
                  <a:schemeClr val="bg2">
                    <a:lumMod val="25000"/>
                  </a:schemeClr>
                </a:solidFill>
                <a:ea typeface="ＭＳ Ｐゴシック" pitchFamily="34" charset="-128"/>
              </a:rPr>
              <a:t>í</a:t>
            </a:r>
            <a:r>
              <a:rPr lang="es-ES_tradnl" dirty="0">
                <a:solidFill>
                  <a:schemeClr val="bg2">
                    <a:lumMod val="25000"/>
                  </a:schemeClr>
                </a:solidFill>
              </a:rPr>
              <a:t>culos </a:t>
            </a:r>
            <a:r>
              <a:rPr lang="es-ES_tradnl" dirty="0" smtClean="0">
                <a:solidFill>
                  <a:schemeClr val="bg2">
                    <a:lumMod val="25000"/>
                  </a:schemeClr>
                </a:solidFill>
              </a:rPr>
              <a:t>cient</a:t>
            </a:r>
            <a:r>
              <a:rPr lang="es-ES_tradnl" altLang="ja-JP" dirty="0" smtClean="0">
                <a:solidFill>
                  <a:schemeClr val="bg2">
                    <a:lumMod val="25000"/>
                  </a:schemeClr>
                </a:solidFill>
                <a:ea typeface="ＭＳ Ｐゴシック" pitchFamily="34" charset="-128"/>
              </a:rPr>
              <a:t>í</a:t>
            </a:r>
            <a:r>
              <a:rPr lang="es-ES_tradnl" dirty="0" smtClean="0">
                <a:solidFill>
                  <a:schemeClr val="bg2">
                    <a:lumMod val="25000"/>
                  </a:schemeClr>
                </a:solidFill>
              </a:rPr>
              <a:t>ficos</a:t>
            </a:r>
            <a:endParaRPr lang="es-ES" dirty="0">
              <a:solidFill>
                <a:schemeClr val="bg2">
                  <a:lumMod val="25000"/>
                </a:schemeClr>
              </a:solidFill>
            </a:endParaRPr>
          </a:p>
        </p:txBody>
      </p:sp>
      <p:sp>
        <p:nvSpPr>
          <p:cNvPr id="3" name="2 Marcador de contenido"/>
          <p:cNvSpPr>
            <a:spLocks noGrp="1"/>
          </p:cNvSpPr>
          <p:nvPr>
            <p:ph idx="1"/>
          </p:nvPr>
        </p:nvSpPr>
        <p:spPr>
          <a:xfrm>
            <a:off x="337625" y="1371600"/>
            <a:ext cx="11662117" cy="5105400"/>
          </a:xfrm>
        </p:spPr>
        <p:txBody>
          <a:bodyPr>
            <a:normAutofit/>
          </a:bodyPr>
          <a:lstStyle/>
          <a:p>
            <a:pPr marL="0" indent="0" algn="just">
              <a:lnSpc>
                <a:spcPct val="150000"/>
              </a:lnSpc>
              <a:buNone/>
            </a:pPr>
            <a:r>
              <a:rPr lang="es-ES" sz="3200" b="1" u="sng" dirty="0">
                <a:latin typeface="Arial" panose="020B0604020202020204" pitchFamily="34" charset="0"/>
                <a:cs typeface="Arial" panose="020B0604020202020204" pitchFamily="34" charset="0"/>
              </a:rPr>
              <a:t>Investigación empírica o Informe de </a:t>
            </a:r>
            <a:r>
              <a:rPr lang="es-ES" sz="3200" b="1" u="sng" dirty="0" smtClean="0">
                <a:latin typeface="Arial" panose="020B0604020202020204" pitchFamily="34" charset="0"/>
                <a:cs typeface="Arial" panose="020B0604020202020204" pitchFamily="34" charset="0"/>
              </a:rPr>
              <a:t>investigación</a:t>
            </a:r>
            <a:endParaRPr lang="es-ES" sz="3200" b="1" u="sng" dirty="0">
              <a:latin typeface="Arial" panose="020B0604020202020204" pitchFamily="34" charset="0"/>
              <a:cs typeface="Arial" panose="020B0604020202020204" pitchFamily="34" charset="0"/>
            </a:endParaRPr>
          </a:p>
          <a:p>
            <a:pPr marL="457200" lvl="1" indent="0" algn="just">
              <a:lnSpc>
                <a:spcPct val="150000"/>
              </a:lnSpc>
              <a:buNone/>
            </a:pPr>
            <a:r>
              <a:rPr lang="es-ES" sz="3200" dirty="0">
                <a:latin typeface="Arial" panose="020B0604020202020204" pitchFamily="34" charset="0"/>
                <a:cs typeface="Arial" panose="020B0604020202020204" pitchFamily="34" charset="0"/>
              </a:rPr>
              <a:t>Presenta resultados de investigaciones que parten de una pregunta, que se intenta responder a través de un método estructurado y reproducible. Puede ser de carácter experimental, correlacional, descriptivo, etc.</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70474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068942096"/>
              </p:ext>
            </p:extLst>
          </p:nvPr>
        </p:nvGraphicFramePr>
        <p:xfrm>
          <a:off x="188976" y="1891483"/>
          <a:ext cx="11356848" cy="3840480"/>
        </p:xfrm>
        <a:graphic>
          <a:graphicData uri="http://schemas.openxmlformats.org/drawingml/2006/table">
            <a:tbl>
              <a:tblPr firstRow="1" firstCol="1" bandRow="1">
                <a:tableStyleId>{5C22544A-7EE6-4342-B048-85BDC9FD1C3A}</a:tableStyleId>
              </a:tblPr>
              <a:tblGrid>
                <a:gridCol w="535566">
                  <a:extLst>
                    <a:ext uri="{9D8B030D-6E8A-4147-A177-3AD203B41FA5}">
                      <a16:colId xmlns:a16="http://schemas.microsoft.com/office/drawing/2014/main" val="3024869408"/>
                    </a:ext>
                  </a:extLst>
                </a:gridCol>
                <a:gridCol w="7488358">
                  <a:extLst>
                    <a:ext uri="{9D8B030D-6E8A-4147-A177-3AD203B41FA5}">
                      <a16:colId xmlns:a16="http://schemas.microsoft.com/office/drawing/2014/main" val="2187707413"/>
                    </a:ext>
                  </a:extLst>
                </a:gridCol>
                <a:gridCol w="3332924">
                  <a:extLst>
                    <a:ext uri="{9D8B030D-6E8A-4147-A177-3AD203B41FA5}">
                      <a16:colId xmlns:a16="http://schemas.microsoft.com/office/drawing/2014/main" val="294975554"/>
                    </a:ext>
                  </a:extLst>
                </a:gridCol>
              </a:tblGrid>
              <a:tr h="46611">
                <a:tc>
                  <a:txBody>
                    <a:bodyPr/>
                    <a:lstStyle/>
                    <a:p>
                      <a:pPr algn="ctr">
                        <a:lnSpc>
                          <a:spcPct val="150000"/>
                        </a:lnSpc>
                        <a:spcAft>
                          <a:spcPts val="0"/>
                        </a:spcAft>
                      </a:pPr>
                      <a:r>
                        <a:rPr lang="es-ES" sz="1200" dirty="0">
                          <a:solidFill>
                            <a:srgbClr val="C00000"/>
                          </a:solidFill>
                          <a:effectLst/>
                          <a:latin typeface="Arial" panose="020B0604020202020204" pitchFamily="34" charset="0"/>
                          <a:cs typeface="Arial" panose="020B0604020202020204" pitchFamily="34" charset="0"/>
                        </a:rPr>
                        <a:t>P</a:t>
                      </a:r>
                      <a:endParaRPr lang="es-ES" sz="1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200" dirty="0">
                          <a:solidFill>
                            <a:srgbClr val="C00000"/>
                          </a:solidFill>
                          <a:effectLst/>
                          <a:latin typeface="Arial" panose="020B0604020202020204" pitchFamily="34" charset="0"/>
                          <a:cs typeface="Arial" panose="020B0604020202020204" pitchFamily="34" charset="0"/>
                        </a:rPr>
                        <a:t>El mundo simbólico, los mitos y la epilepsia</a:t>
                      </a:r>
                      <a:endParaRPr lang="es-ES" sz="1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200" dirty="0">
                          <a:solidFill>
                            <a:srgbClr val="C00000"/>
                          </a:solidFill>
                          <a:effectLst/>
                          <a:latin typeface="Arial" panose="020B0604020202020204" pitchFamily="34" charset="0"/>
                          <a:cs typeface="Arial" panose="020B0604020202020204" pitchFamily="34" charset="0"/>
                        </a:rPr>
                        <a:t>Título</a:t>
                      </a:r>
                      <a:endParaRPr lang="es-ES" sz="1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9296530"/>
                  </a:ext>
                </a:extLst>
              </a:tr>
              <a:tr h="461452">
                <a:tc>
                  <a:txBody>
                    <a:bodyPr/>
                    <a:lstStyle/>
                    <a:p>
                      <a:pPr algn="just">
                        <a:lnSpc>
                          <a:spcPct val="150000"/>
                        </a:lnSpc>
                        <a:spcAft>
                          <a:spcPts val="0"/>
                        </a:spcAft>
                      </a:pPr>
                      <a:r>
                        <a:rPr lang="es-ES" sz="12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200" dirty="0">
                          <a:solidFill>
                            <a:schemeClr val="tx1"/>
                          </a:solidFill>
                          <a:effectLst/>
                          <a:latin typeface="Arial" panose="020B0604020202020204" pitchFamily="34" charset="0"/>
                          <a:cs typeface="Arial" panose="020B0604020202020204" pitchFamily="34" charset="0"/>
                        </a:rPr>
                        <a:t> </a:t>
                      </a:r>
                    </a:p>
                    <a:p>
                      <a:pPr algn="just">
                        <a:lnSpc>
                          <a:spcPct val="150000"/>
                        </a:lnSpc>
                        <a:spcAft>
                          <a:spcPts val="0"/>
                        </a:spcAft>
                      </a:pPr>
                      <a:r>
                        <a:rPr lang="es-ES" sz="1200" dirty="0">
                          <a:solidFill>
                            <a:schemeClr val="tx1"/>
                          </a:solidFill>
                          <a:effectLst/>
                          <a:latin typeface="Arial" panose="020B0604020202020204" pitchFamily="34" charset="0"/>
                          <a:cs typeface="Arial" panose="020B0604020202020204" pitchFamily="34" charset="0"/>
                        </a:rPr>
                        <a:t>8</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200">
                          <a:solidFill>
                            <a:schemeClr val="tx1"/>
                          </a:solidFill>
                          <a:effectLst/>
                          <a:latin typeface="Arial" panose="020B0604020202020204" pitchFamily="34" charset="0"/>
                          <a:cs typeface="Arial" panose="020B0604020202020204" pitchFamily="34" charset="0"/>
                        </a:rPr>
                        <a:t>Los mitos entonces, como parte de la cultura, ayudan a sobrevivir al hombre porque llenan vacíos de su naturaleza material al colmar necesidades que esta no les permite satisfacer.</a:t>
                      </a:r>
                    </a:p>
                    <a:p>
                      <a:pPr algn="just">
                        <a:lnSpc>
                          <a:spcPct val="150000"/>
                        </a:lnSpc>
                        <a:spcAft>
                          <a:spcPts val="0"/>
                        </a:spcAft>
                      </a:pPr>
                      <a:r>
                        <a:rPr lang="es-ES" sz="1200">
                          <a:solidFill>
                            <a:schemeClr val="tx1"/>
                          </a:solidFill>
                          <a:effectLst/>
                          <a:latin typeface="Arial" panose="020B0604020202020204" pitchFamily="34" charset="0"/>
                          <a:cs typeface="Arial" panose="020B0604020202020204" pitchFamily="34" charset="0"/>
                        </a:rPr>
                        <a:t> </a:t>
                      </a:r>
                      <a:endParaRPr lang="es-E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200" b="1" dirty="0">
                          <a:solidFill>
                            <a:schemeClr val="tx1"/>
                          </a:solidFill>
                          <a:effectLst/>
                          <a:latin typeface="Arial" panose="020B0604020202020204" pitchFamily="34" charset="0"/>
                          <a:cs typeface="Arial" panose="020B0604020202020204" pitchFamily="34" charset="0"/>
                        </a:rPr>
                        <a:t>Párrafo 8 </a:t>
                      </a:r>
                      <a:r>
                        <a:rPr lang="es-ES" sz="1200" b="1" dirty="0" smtClean="0">
                          <a:solidFill>
                            <a:schemeClr val="tx1"/>
                          </a:solidFill>
                          <a:effectLst/>
                          <a:latin typeface="Arial" panose="020B0604020202020204" pitchFamily="34" charset="0"/>
                          <a:cs typeface="Arial" panose="020B0604020202020204" pitchFamily="34" charset="0"/>
                        </a:rPr>
                        <a:t>Conclusión</a:t>
                      </a:r>
                      <a:endParaRPr lang="es-ES" sz="1200" b="1" dirty="0">
                        <a:solidFill>
                          <a:schemeClr val="tx1"/>
                        </a:solidFill>
                        <a:effectLst/>
                        <a:latin typeface="Arial" panose="020B0604020202020204" pitchFamily="34" charset="0"/>
                        <a:cs typeface="Arial" panose="020B0604020202020204" pitchFamily="34" charset="0"/>
                      </a:endParaRPr>
                    </a:p>
                    <a:p>
                      <a:pPr algn="just">
                        <a:lnSpc>
                          <a:spcPct val="150000"/>
                        </a:lnSpc>
                        <a:spcAft>
                          <a:spcPts val="0"/>
                        </a:spcAft>
                      </a:pPr>
                      <a:r>
                        <a:rPr lang="es-ES" sz="1200" dirty="0">
                          <a:solidFill>
                            <a:schemeClr val="tx1"/>
                          </a:solidFill>
                          <a:effectLst/>
                          <a:latin typeface="Arial" panose="020B0604020202020204" pitchFamily="34" charset="0"/>
                          <a:cs typeface="Arial" panose="020B0604020202020204" pitchFamily="34" charset="0"/>
                        </a:rPr>
                        <a:t> </a:t>
                      </a:r>
                      <a:r>
                        <a:rPr lang="es-ES" sz="1200" dirty="0">
                          <a:solidFill>
                            <a:srgbClr val="C00000"/>
                          </a:solidFill>
                          <a:effectLst/>
                          <a:latin typeface="Arial" panose="020B0604020202020204" pitchFamily="34" charset="0"/>
                          <a:cs typeface="Arial" panose="020B0604020202020204" pitchFamily="34" charset="0"/>
                        </a:rPr>
                        <a:t>En este breve párrafo, se consigna de forma breve y concisa la demostración de la tesis inicial: El hombre necesita de los mitos para hacer frente a lo desconocido.</a:t>
                      </a:r>
                    </a:p>
                    <a:p>
                      <a:pPr algn="just">
                        <a:lnSpc>
                          <a:spcPct val="150000"/>
                        </a:lnSpc>
                        <a:spcAft>
                          <a:spcPts val="0"/>
                        </a:spcAft>
                      </a:pPr>
                      <a:r>
                        <a:rPr lang="es-ES" sz="1200" dirty="0">
                          <a:solidFill>
                            <a:schemeClr val="tx1"/>
                          </a:solidFill>
                          <a:effectLst/>
                          <a:latin typeface="Arial" panose="020B0604020202020204" pitchFamily="34" charset="0"/>
                          <a:cs typeface="Arial" panose="020B0604020202020204" pitchFamily="34" charset="0"/>
                        </a:rPr>
                        <a:t> </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9529355"/>
                  </a:ext>
                </a:extLst>
              </a:tr>
              <a:tr h="498742">
                <a:tc>
                  <a:txBody>
                    <a:bodyPr/>
                    <a:lstStyle/>
                    <a:p>
                      <a:pPr algn="just">
                        <a:lnSpc>
                          <a:spcPct val="150000"/>
                        </a:lnSpc>
                        <a:spcAft>
                          <a:spcPts val="0"/>
                        </a:spcAft>
                      </a:pPr>
                      <a:r>
                        <a:rPr lang="es-ES" sz="1200">
                          <a:solidFill>
                            <a:schemeClr val="tx1"/>
                          </a:solidFill>
                          <a:effectLst/>
                          <a:latin typeface="Arial" panose="020B0604020202020204" pitchFamily="34" charset="0"/>
                          <a:cs typeface="Arial" panose="020B0604020202020204" pitchFamily="34" charset="0"/>
                        </a:rPr>
                        <a:t> </a:t>
                      </a:r>
                      <a:endParaRPr lang="es-ES" sz="12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200" dirty="0">
                          <a:solidFill>
                            <a:schemeClr val="tx1"/>
                          </a:solidFill>
                          <a:effectLst/>
                          <a:latin typeface="Arial" panose="020B0604020202020204" pitchFamily="34" charset="0"/>
                          <a:cs typeface="Arial" panose="020B0604020202020204" pitchFamily="34" charset="0"/>
                        </a:rPr>
                        <a:t>1 Simón </a:t>
                      </a:r>
                      <a:r>
                        <a:rPr lang="es-ES" sz="1200" dirty="0" err="1">
                          <a:solidFill>
                            <a:schemeClr val="tx1"/>
                          </a:solidFill>
                          <a:effectLst/>
                          <a:latin typeface="Arial" panose="020B0604020202020204" pitchFamily="34" charset="0"/>
                          <a:cs typeface="Arial" panose="020B0604020202020204" pitchFamily="34" charset="0"/>
                        </a:rPr>
                        <a:t>Brailowsky</a:t>
                      </a:r>
                      <a:r>
                        <a:rPr lang="es-ES" sz="1200" dirty="0">
                          <a:solidFill>
                            <a:schemeClr val="tx1"/>
                          </a:solidFill>
                          <a:effectLst/>
                          <a:latin typeface="Arial" panose="020B0604020202020204" pitchFamily="34" charset="0"/>
                          <a:cs typeface="Arial" panose="020B0604020202020204" pitchFamily="34" charset="0"/>
                        </a:rPr>
                        <a:t>, Epilepsia: Enfermedad sagrada del cerebro, México, 1999.</a:t>
                      </a:r>
                    </a:p>
                    <a:p>
                      <a:pPr algn="just">
                        <a:lnSpc>
                          <a:spcPct val="150000"/>
                        </a:lnSpc>
                        <a:spcAft>
                          <a:spcPts val="0"/>
                        </a:spcAft>
                      </a:pPr>
                      <a:r>
                        <a:rPr lang="es-ES" sz="1200" dirty="0">
                          <a:solidFill>
                            <a:schemeClr val="tx1"/>
                          </a:solidFill>
                          <a:effectLst/>
                          <a:latin typeface="Arial" panose="020B0604020202020204" pitchFamily="34" charset="0"/>
                          <a:cs typeface="Arial" panose="020B0604020202020204" pitchFamily="34" charset="0"/>
                        </a:rPr>
                        <a:t>2 Terry </a:t>
                      </a:r>
                      <a:r>
                        <a:rPr lang="es-ES" sz="1200" dirty="0" err="1">
                          <a:solidFill>
                            <a:schemeClr val="tx1"/>
                          </a:solidFill>
                          <a:effectLst/>
                          <a:latin typeface="Arial" panose="020B0604020202020204" pitchFamily="34" charset="0"/>
                          <a:cs typeface="Arial" panose="020B0604020202020204" pitchFamily="34" charset="0"/>
                        </a:rPr>
                        <a:t>Eagleton</a:t>
                      </a:r>
                      <a:r>
                        <a:rPr lang="es-ES" sz="1200" dirty="0">
                          <a:solidFill>
                            <a:schemeClr val="tx1"/>
                          </a:solidFill>
                          <a:effectLst/>
                          <a:latin typeface="Arial" panose="020B0604020202020204" pitchFamily="34" charset="0"/>
                          <a:cs typeface="Arial" panose="020B0604020202020204" pitchFamily="34" charset="0"/>
                        </a:rPr>
                        <a:t>, La idea de cultura: Una mirada política sobre los conflictos culturales, Barcelona, </a:t>
                      </a:r>
                      <a:r>
                        <a:rPr lang="es-ES" sz="1200" dirty="0" err="1">
                          <a:solidFill>
                            <a:schemeClr val="tx1"/>
                          </a:solidFill>
                          <a:effectLst/>
                          <a:latin typeface="Arial" panose="020B0604020202020204" pitchFamily="34" charset="0"/>
                          <a:cs typeface="Arial" panose="020B0604020202020204" pitchFamily="34" charset="0"/>
                        </a:rPr>
                        <a:t>Paidós</a:t>
                      </a:r>
                      <a:r>
                        <a:rPr lang="es-ES" sz="1200" dirty="0">
                          <a:solidFill>
                            <a:schemeClr val="tx1"/>
                          </a:solidFill>
                          <a:effectLst/>
                          <a:latin typeface="Arial" panose="020B0604020202020204" pitchFamily="34" charset="0"/>
                          <a:cs typeface="Arial" panose="020B0604020202020204" pitchFamily="34" charset="0"/>
                        </a:rPr>
                        <a:t>, 2001, p.145.</a:t>
                      </a:r>
                    </a:p>
                    <a:p>
                      <a:pPr algn="just">
                        <a:lnSpc>
                          <a:spcPct val="150000"/>
                        </a:lnSpc>
                        <a:spcAft>
                          <a:spcPts val="0"/>
                        </a:spcAft>
                      </a:pPr>
                      <a:r>
                        <a:rPr lang="es-ES" sz="1200" dirty="0">
                          <a:solidFill>
                            <a:schemeClr val="tx1"/>
                          </a:solidFill>
                          <a:effectLst/>
                          <a:latin typeface="Arial" panose="020B0604020202020204" pitchFamily="34" charset="0"/>
                          <a:cs typeface="Arial" panose="020B0604020202020204" pitchFamily="34" charset="0"/>
                        </a:rPr>
                        <a:t>3 Mitologías, “Del Mediterráneo al Ganges”, Barcelona, Planeta, 1982, vol. 1, p. 4.</a:t>
                      </a:r>
                    </a:p>
                    <a:p>
                      <a:pPr algn="just">
                        <a:lnSpc>
                          <a:spcPct val="150000"/>
                        </a:lnSpc>
                        <a:spcAft>
                          <a:spcPts val="0"/>
                        </a:spcAft>
                      </a:pPr>
                      <a:r>
                        <a:rPr lang="es-ES" sz="1200" dirty="0">
                          <a:solidFill>
                            <a:schemeClr val="tx1"/>
                          </a:solidFill>
                          <a:effectLst/>
                          <a:latin typeface="Arial" panose="020B0604020202020204" pitchFamily="34" charset="0"/>
                          <a:cs typeface="Arial" panose="020B0604020202020204" pitchFamily="34" charset="0"/>
                        </a:rPr>
                        <a:t>4, J. G. </a:t>
                      </a:r>
                      <a:r>
                        <a:rPr lang="es-ES" sz="1200" dirty="0" err="1">
                          <a:solidFill>
                            <a:schemeClr val="tx1"/>
                          </a:solidFill>
                          <a:effectLst/>
                          <a:latin typeface="Arial" panose="020B0604020202020204" pitchFamily="34" charset="0"/>
                          <a:cs typeface="Arial" panose="020B0604020202020204" pitchFamily="34" charset="0"/>
                        </a:rPr>
                        <a:t>Frazer</a:t>
                      </a:r>
                      <a:r>
                        <a:rPr lang="es-ES" sz="1200" dirty="0">
                          <a:solidFill>
                            <a:schemeClr val="tx1"/>
                          </a:solidFill>
                          <a:effectLst/>
                          <a:latin typeface="Arial" panose="020B0604020202020204" pitchFamily="34" charset="0"/>
                          <a:cs typeface="Arial" panose="020B0604020202020204" pitchFamily="34" charset="0"/>
                        </a:rPr>
                        <a:t>, La rama dorada: Magia y religión. [</a:t>
                      </a:r>
                      <a:r>
                        <a:rPr lang="es-ES" sz="1200" dirty="0" err="1">
                          <a:solidFill>
                            <a:schemeClr val="tx1"/>
                          </a:solidFill>
                          <a:effectLst/>
                          <a:latin typeface="Arial" panose="020B0604020202020204" pitchFamily="34" charset="0"/>
                          <a:cs typeface="Arial" panose="020B0604020202020204" pitchFamily="34" charset="0"/>
                        </a:rPr>
                        <a:t>Trads</a:t>
                      </a:r>
                      <a:r>
                        <a:rPr lang="es-ES" sz="1200" dirty="0">
                          <a:solidFill>
                            <a:schemeClr val="tx1"/>
                          </a:solidFill>
                          <a:effectLst/>
                          <a:latin typeface="Arial" panose="020B0604020202020204" pitchFamily="34" charset="0"/>
                          <a:cs typeface="Arial" panose="020B0604020202020204" pitchFamily="34" charset="0"/>
                        </a:rPr>
                        <a:t>. Campuzano, E. y Campuzano T. ] Fondo de Cultura Económica, México, 1944.</a:t>
                      </a:r>
                      <a:endParaRPr lang="es-ES"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50000"/>
                        </a:lnSpc>
                        <a:spcAft>
                          <a:spcPts val="0"/>
                        </a:spcAft>
                      </a:pPr>
                      <a:r>
                        <a:rPr lang="es-ES" sz="1200" b="1" dirty="0">
                          <a:solidFill>
                            <a:schemeClr val="tx1"/>
                          </a:solidFill>
                          <a:effectLst/>
                          <a:latin typeface="Arial" panose="020B0604020202020204" pitchFamily="34" charset="0"/>
                          <a:cs typeface="Arial" panose="020B0604020202020204" pitchFamily="34" charset="0"/>
                        </a:rPr>
                        <a:t>Referencias o Bibliografía </a:t>
                      </a:r>
                    </a:p>
                    <a:p>
                      <a:pPr algn="just">
                        <a:lnSpc>
                          <a:spcPct val="150000"/>
                        </a:lnSpc>
                        <a:spcAft>
                          <a:spcPts val="0"/>
                        </a:spcAft>
                      </a:pPr>
                      <a:r>
                        <a:rPr lang="es-ES" sz="1200" dirty="0">
                          <a:solidFill>
                            <a:srgbClr val="C00000"/>
                          </a:solidFill>
                          <a:effectLst/>
                          <a:latin typeface="Arial" panose="020B0604020202020204" pitchFamily="34" charset="0"/>
                          <a:cs typeface="Arial" panose="020B0604020202020204" pitchFamily="34" charset="0"/>
                        </a:rPr>
                        <a:t>Finalmente, como es requisito en un ensayo de carácter académico se consigna en apartado especial las fuentes utilizadas, es decir, la bibliografía consultada.</a:t>
                      </a:r>
                    </a:p>
                    <a:p>
                      <a:pPr algn="just">
                        <a:lnSpc>
                          <a:spcPct val="150000"/>
                        </a:lnSpc>
                        <a:spcAft>
                          <a:spcPts val="0"/>
                        </a:spcAft>
                      </a:pPr>
                      <a:r>
                        <a:rPr lang="es-ES" sz="1200" dirty="0">
                          <a:solidFill>
                            <a:srgbClr val="C00000"/>
                          </a:solidFill>
                          <a:effectLst/>
                          <a:latin typeface="Arial" panose="020B0604020202020204" pitchFamily="34" charset="0"/>
                          <a:cs typeface="Arial" panose="020B0604020202020204" pitchFamily="34" charset="0"/>
                        </a:rPr>
                        <a:t>Deben aparecer solo las consultadas y por tanto que estén explícitas en el texto.</a:t>
                      </a:r>
                      <a:endParaRPr lang="es-ES" sz="12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a:txBody>
                  <a:tcPr marL="13983" marR="1398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6494895"/>
                  </a:ext>
                </a:extLst>
              </a:tr>
            </a:tbl>
          </a:graphicData>
        </a:graphic>
      </p:graphicFrame>
      <p:pic>
        <p:nvPicPr>
          <p:cNvPr id="3"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10" y="89898"/>
            <a:ext cx="1800200" cy="650802"/>
          </a:xfrm>
          <a:prstGeom prst="rect">
            <a:avLst/>
          </a:prstGeom>
          <a:ln>
            <a:noFill/>
          </a:ln>
          <a:effectLst>
            <a:softEdge rad="112500"/>
          </a:effectLst>
        </p:spPr>
      </p:pic>
    </p:spTree>
    <p:extLst>
      <p:ext uri="{BB962C8B-B14F-4D97-AF65-F5344CB8AC3E}">
        <p14:creationId xmlns:p14="http://schemas.microsoft.com/office/powerpoint/2010/main" val="231254275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5072" y="1335631"/>
            <a:ext cx="11996928" cy="5047536"/>
          </a:xfrm>
          <a:prstGeom prst="rect">
            <a:avLst/>
          </a:prstGeom>
        </p:spPr>
        <p:txBody>
          <a:bodyPr wrap="square">
            <a:spAutoFit/>
          </a:bodyPr>
          <a:lstStyle/>
          <a:p>
            <a:endParaRPr lang="es-ES"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T</a:t>
            </a:r>
            <a:r>
              <a:rPr lang="es-ES" sz="1400" dirty="0" smtClean="0">
                <a:latin typeface="Arial" panose="020B0604020202020204" pitchFamily="34" charset="0"/>
                <a:cs typeface="Arial" panose="020B0604020202020204" pitchFamily="34" charset="0"/>
              </a:rPr>
              <a:t>ema</a:t>
            </a:r>
            <a:r>
              <a:rPr lang="es-ES" sz="1400" dirty="0">
                <a:latin typeface="Arial" panose="020B0604020202020204" pitchFamily="34" charset="0"/>
                <a:cs typeface="Arial" panose="020B0604020202020204" pitchFamily="34" charset="0"/>
              </a:rPr>
              <a:t>: </a:t>
            </a:r>
            <a:r>
              <a:rPr lang="es-ES" sz="1400" dirty="0" smtClean="0">
                <a:latin typeface="Arial" panose="020B0604020202020204" pitchFamily="34" charset="0"/>
                <a:cs typeface="Arial" panose="020B0604020202020204" pitchFamily="34" charset="0"/>
              </a:rPr>
              <a:t>Las </a:t>
            </a:r>
            <a:r>
              <a:rPr lang="es-ES" sz="1400" dirty="0">
                <a:latin typeface="Arial" panose="020B0604020202020204" pitchFamily="34" charset="0"/>
                <a:cs typeface="Arial" panose="020B0604020202020204" pitchFamily="34" charset="0"/>
              </a:rPr>
              <a:t>mascotas </a:t>
            </a:r>
            <a:r>
              <a:rPr lang="es-ES" sz="1400" dirty="0" smtClean="0">
                <a:latin typeface="Arial" panose="020B0604020202020204" pitchFamily="34" charset="0"/>
                <a:cs typeface="Arial" panose="020B0604020202020204" pitchFamily="34" charset="0"/>
              </a:rPr>
              <a:t>(es </a:t>
            </a:r>
            <a:r>
              <a:rPr lang="es-ES" sz="1400" dirty="0">
                <a:latin typeface="Arial" panose="020B0604020202020204" pitchFamily="34" charset="0"/>
                <a:cs typeface="Arial" panose="020B0604020202020204" pitchFamily="34" charset="0"/>
              </a:rPr>
              <a:t>buen </a:t>
            </a:r>
            <a:r>
              <a:rPr lang="es-ES" sz="1400" dirty="0" smtClean="0">
                <a:latin typeface="Arial" panose="020B0604020202020204" pitchFamily="34" charset="0"/>
                <a:cs typeface="Arial" panose="020B0604020202020204" pitchFamily="34" charset="0"/>
              </a:rPr>
              <a:t>tema </a:t>
            </a:r>
            <a:r>
              <a:rPr lang="es-ES" sz="1400" dirty="0">
                <a:latin typeface="Arial" panose="020B0604020202020204" pitchFamily="34" charset="0"/>
                <a:cs typeface="Arial" panose="020B0604020202020204" pitchFamily="34" charset="0"/>
              </a:rPr>
              <a:t>para escribir un ensayo, </a:t>
            </a:r>
            <a:r>
              <a:rPr lang="es-ES" sz="1400" dirty="0" smtClean="0">
                <a:latin typeface="Arial" panose="020B0604020202020204" pitchFamily="34" charset="0"/>
                <a:cs typeface="Arial" panose="020B0604020202020204" pitchFamily="34" charset="0"/>
              </a:rPr>
              <a:t>solo </a:t>
            </a:r>
            <a:r>
              <a:rPr lang="es-ES" sz="1400" dirty="0">
                <a:latin typeface="Arial" panose="020B0604020202020204" pitchFamily="34" charset="0"/>
                <a:cs typeface="Arial" panose="020B0604020202020204" pitchFamily="34" charset="0"/>
              </a:rPr>
              <a:t>es cuestión de darle el enfoque </a:t>
            </a:r>
            <a:r>
              <a:rPr lang="es-ES" sz="1400" dirty="0" smtClean="0">
                <a:latin typeface="Arial" panose="020B0604020202020204" pitchFamily="34" charset="0"/>
                <a:cs typeface="Arial" panose="020B0604020202020204" pitchFamily="34" charset="0"/>
              </a:rPr>
              <a:t>adecuado)</a:t>
            </a:r>
          </a:p>
          <a:p>
            <a:endParaRPr lang="es-ES"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Formula una tesis: Una tesis posible puede ser la siguiente: Las mascotas benefician la salud.</a:t>
            </a:r>
          </a:p>
          <a:p>
            <a:endParaRPr lang="es-ES"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Párrafo 1 (Introducción) : En este párrafo se hace </a:t>
            </a:r>
            <a:r>
              <a:rPr lang="es-ES" sz="1400" dirty="0" smtClean="0">
                <a:latin typeface="Arial" panose="020B0604020202020204" pitchFamily="34" charset="0"/>
                <a:cs typeface="Arial" panose="020B0604020202020204" pitchFamily="34" charset="0"/>
              </a:rPr>
              <a:t>un </a:t>
            </a:r>
            <a:r>
              <a:rPr lang="es-ES" sz="1400" dirty="0">
                <a:latin typeface="Arial" panose="020B0604020202020204" pitchFamily="34" charset="0"/>
                <a:cs typeface="Arial" panose="020B0604020202020204" pitchFamily="34" charset="0"/>
              </a:rPr>
              <a:t>planteamiento general del tema</a:t>
            </a:r>
            <a:r>
              <a:rPr lang="es-ES" sz="1400" dirty="0" smtClean="0">
                <a:latin typeface="Arial" panose="020B0604020202020204" pitchFamily="34" charset="0"/>
                <a:cs typeface="Arial" panose="020B0604020202020204" pitchFamily="34" charset="0"/>
              </a:rPr>
              <a:t>, que puede ser: cómo </a:t>
            </a:r>
            <a:r>
              <a:rPr lang="es-ES" sz="1400" dirty="0">
                <a:latin typeface="Arial" panose="020B0604020202020204" pitchFamily="34" charset="0"/>
                <a:cs typeface="Arial" panose="020B0604020202020204" pitchFamily="34" charset="0"/>
              </a:rPr>
              <a:t>desde la antigüedad el ser humano ha gustado de tener animales como compañía. Enseguida se planeta la </a:t>
            </a:r>
            <a:r>
              <a:rPr lang="es-ES" sz="1400" dirty="0" smtClean="0">
                <a:latin typeface="Arial" panose="020B0604020202020204" pitchFamily="34" charset="0"/>
                <a:cs typeface="Arial" panose="020B0604020202020204" pitchFamily="34" charset="0"/>
              </a:rPr>
              <a:t>tesis, </a:t>
            </a:r>
            <a:r>
              <a:rPr lang="es-ES" sz="1400" dirty="0">
                <a:latin typeface="Arial" panose="020B0604020202020204" pitchFamily="34" charset="0"/>
                <a:cs typeface="Arial" panose="020B0604020202020204" pitchFamily="34" charset="0"/>
              </a:rPr>
              <a:t>al apuntar que el gusto o necesidad de tener mascotas se puede explicar por los beneficios que estos representan a la salud de sus dueños.</a:t>
            </a:r>
          </a:p>
          <a:p>
            <a:endParaRPr lang="es-ES"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Párrafo 2 (Desarrollo): En este apartado se inician los argumentos que respalden la tesis. </a:t>
            </a:r>
            <a:r>
              <a:rPr lang="es-ES" sz="1400" b="1" dirty="0">
                <a:latin typeface="Arial" panose="020B0604020202020204" pitchFamily="34" charset="0"/>
                <a:cs typeface="Arial" panose="020B0604020202020204" pitchFamily="34" charset="0"/>
              </a:rPr>
              <a:t>Como se trata de un ensayo académico, es necesario que estos argumentos procedan de fuentes autorizadas, es decir estudios que hayan comprobado previamente lo que aseguramos</a:t>
            </a:r>
            <a:r>
              <a:rPr lang="es-ES" sz="1400" dirty="0">
                <a:latin typeface="Arial" panose="020B0604020202020204" pitchFamily="34" charset="0"/>
                <a:cs typeface="Arial" panose="020B0604020202020204" pitchFamily="34" charset="0"/>
              </a:rPr>
              <a:t>. Para ello será necesario buscar en libros sobre sicología y salud datos al respecto. Un ejemplo sería el artículo de investigación “Visita terapéutica de mascotas en hospitales”, publicado en la Revista Chilena de Infectología,  que es una publicación académica reconocida y donde se informa que: “La descripción más antigua de la participación de animales domésticos en terapias (médicas)  fue de Florence </a:t>
            </a:r>
            <a:r>
              <a:rPr lang="es-ES" sz="1400" dirty="0" err="1">
                <a:latin typeface="Arial" panose="020B0604020202020204" pitchFamily="34" charset="0"/>
                <a:cs typeface="Arial" panose="020B0604020202020204" pitchFamily="34" charset="0"/>
              </a:rPr>
              <a:t>Nightingale</a:t>
            </a:r>
            <a:r>
              <a:rPr lang="es-ES" sz="1400" dirty="0">
                <a:latin typeface="Arial" panose="020B0604020202020204" pitchFamily="34" charset="0"/>
                <a:cs typeface="Arial" panose="020B0604020202020204" pitchFamily="34" charset="0"/>
              </a:rPr>
              <a:t> en 1860, quien observó que las mascotas eran una excelente compañía para los enfermos con patologías crónicas.”</a:t>
            </a:r>
          </a:p>
          <a:p>
            <a:endParaRPr lang="es-ES"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Párrafos 3-4 (Desarrollo): De manera similar, en estos párrafos </a:t>
            </a:r>
            <a:r>
              <a:rPr lang="es-ES" sz="1400" b="1" dirty="0">
                <a:latin typeface="Arial" panose="020B0604020202020204" pitchFamily="34" charset="0"/>
                <a:cs typeface="Arial" panose="020B0604020202020204" pitchFamily="34" charset="0"/>
              </a:rPr>
              <a:t>se pueden incorporar otras fuentes de información, pues en un ensayo académico siempre es mejor si se recurre a más de una fuente.</a:t>
            </a:r>
            <a:r>
              <a:rPr lang="es-ES" sz="1400" dirty="0">
                <a:latin typeface="Arial" panose="020B0604020202020204" pitchFamily="34" charset="0"/>
                <a:cs typeface="Arial" panose="020B0604020202020204" pitchFamily="34" charset="0"/>
              </a:rPr>
              <a:t> Es muy importante que las fuentes se citen textualmente o mediante paráfrasis de una manera adecuada.</a:t>
            </a:r>
          </a:p>
          <a:p>
            <a:r>
              <a:rPr lang="es-ES" sz="1400" dirty="0" smtClean="0">
                <a:latin typeface="Arial" panose="020B0604020202020204" pitchFamily="34" charset="0"/>
                <a:cs typeface="Arial" panose="020B0604020202020204" pitchFamily="34" charset="0"/>
              </a:rPr>
              <a:t> </a:t>
            </a:r>
            <a:endParaRPr lang="es-ES"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Párrafo 5 (Conclusión): </a:t>
            </a:r>
            <a:r>
              <a:rPr lang="es-ES" sz="1400" dirty="0" smtClean="0">
                <a:latin typeface="Arial" panose="020B0604020202020204" pitchFamily="34" charset="0"/>
                <a:cs typeface="Arial" panose="020B0604020202020204" pitchFamily="34" charset="0"/>
              </a:rPr>
              <a:t>Resumir o sintetizar lo </a:t>
            </a:r>
            <a:r>
              <a:rPr lang="es-ES" sz="1400" dirty="0">
                <a:latin typeface="Arial" panose="020B0604020202020204" pitchFamily="34" charset="0"/>
                <a:cs typeface="Arial" panose="020B0604020202020204" pitchFamily="34" charset="0"/>
              </a:rPr>
              <a:t>expuesto.</a:t>
            </a:r>
          </a:p>
          <a:p>
            <a:endParaRPr lang="es-ES" sz="1400" dirty="0">
              <a:latin typeface="Arial" panose="020B0604020202020204" pitchFamily="34" charset="0"/>
              <a:cs typeface="Arial" panose="020B0604020202020204" pitchFamily="34" charset="0"/>
            </a:endParaRPr>
          </a:p>
          <a:p>
            <a:r>
              <a:rPr lang="es-ES" sz="1400" dirty="0">
                <a:latin typeface="Arial" panose="020B0604020202020204" pitchFamily="34" charset="0"/>
                <a:cs typeface="Arial" panose="020B0604020202020204" pitchFamily="34" charset="0"/>
              </a:rPr>
              <a:t>Bibliografía: Siempre se debe incluir un apartado con la lista completa de los libros, revistas o fuentes consultadas.</a:t>
            </a:r>
          </a:p>
        </p:txBody>
      </p:sp>
      <p:sp>
        <p:nvSpPr>
          <p:cNvPr id="5" name="Rectángulo 4"/>
          <p:cNvSpPr/>
          <p:nvPr/>
        </p:nvSpPr>
        <p:spPr>
          <a:xfrm>
            <a:off x="2296891" y="448312"/>
            <a:ext cx="8595360" cy="584775"/>
          </a:xfrm>
          <a:prstGeom prst="rect">
            <a:avLst/>
          </a:prstGeom>
          <a:ln w="38100">
            <a:solidFill>
              <a:schemeClr val="tx1"/>
            </a:solidFill>
          </a:ln>
        </p:spPr>
        <p:txBody>
          <a:bodyPr wrap="square">
            <a:spAutoFit/>
          </a:bodyPr>
          <a:lstStyle/>
          <a:p>
            <a:pPr lvl="0" algn="ctr"/>
            <a:r>
              <a:rPr lang="es-ES" sz="1600" dirty="0">
                <a:solidFill>
                  <a:prstClr val="black"/>
                </a:solidFill>
                <a:latin typeface="Arial" panose="020B0604020202020204" pitchFamily="34" charset="0"/>
                <a:cs typeface="Arial" panose="020B0604020202020204" pitchFamily="34" charset="0"/>
              </a:rPr>
              <a:t>Tarea </a:t>
            </a:r>
            <a:r>
              <a:rPr lang="es-ES" sz="1600" dirty="0" smtClean="0">
                <a:solidFill>
                  <a:prstClr val="black"/>
                </a:solidFill>
                <a:latin typeface="Arial" panose="020B0604020202020204" pitchFamily="34" charset="0"/>
                <a:cs typeface="Arial" panose="020B0604020202020204" pitchFamily="34" charset="0"/>
              </a:rPr>
              <a:t> # 2</a:t>
            </a:r>
            <a:endParaRPr lang="es-ES" sz="1600" dirty="0">
              <a:solidFill>
                <a:prstClr val="black"/>
              </a:solidFill>
              <a:latin typeface="Arial" panose="020B0604020202020204" pitchFamily="34" charset="0"/>
              <a:cs typeface="Arial" panose="020B0604020202020204" pitchFamily="34" charset="0"/>
            </a:endParaRPr>
          </a:p>
          <a:p>
            <a:pPr lvl="0"/>
            <a:r>
              <a:rPr lang="es-ES" sz="1600" dirty="0">
                <a:solidFill>
                  <a:prstClr val="black"/>
                </a:solidFill>
                <a:latin typeface="Arial" panose="020B0604020202020204" pitchFamily="34" charset="0"/>
                <a:cs typeface="Arial" panose="020B0604020202020204" pitchFamily="34" charset="0"/>
              </a:rPr>
              <a:t> Escribe un </a:t>
            </a:r>
            <a:r>
              <a:rPr lang="es-ES" sz="1600" b="1" dirty="0">
                <a:solidFill>
                  <a:prstClr val="black"/>
                </a:solidFill>
                <a:latin typeface="Arial" panose="020B0604020202020204" pitchFamily="34" charset="0"/>
                <a:cs typeface="Arial" panose="020B0604020202020204" pitchFamily="34" charset="0"/>
              </a:rPr>
              <a:t>ensayo académico </a:t>
            </a:r>
            <a:r>
              <a:rPr lang="es-ES" sz="1600" dirty="0">
                <a:solidFill>
                  <a:prstClr val="black"/>
                </a:solidFill>
                <a:latin typeface="Arial" panose="020B0604020202020204" pitchFamily="34" charset="0"/>
                <a:cs typeface="Arial" panose="020B0604020202020204" pitchFamily="34" charset="0"/>
              </a:rPr>
              <a:t>en 5 párrafos, de acuerdo a las siguientes orientaciones:</a:t>
            </a:r>
          </a:p>
        </p:txBody>
      </p:sp>
      <p:pic>
        <p:nvPicPr>
          <p:cNvPr id="6"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0710" y="89898"/>
            <a:ext cx="1800200" cy="650802"/>
          </a:xfrm>
          <a:prstGeom prst="rect">
            <a:avLst/>
          </a:prstGeom>
          <a:ln>
            <a:noFill/>
          </a:ln>
          <a:effectLst>
            <a:softEdge rad="112500"/>
          </a:effectLst>
        </p:spPr>
      </p:pic>
    </p:spTree>
    <p:extLst>
      <p:ext uri="{BB962C8B-B14F-4D97-AF65-F5344CB8AC3E}">
        <p14:creationId xmlns:p14="http://schemas.microsoft.com/office/powerpoint/2010/main" val="279406196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1"/>
          <p:cNvSpPr txBox="1">
            <a:spLocks noGrp="1"/>
          </p:cNvSpPr>
          <p:nvPr>
            <p:ph idx="1"/>
          </p:nvPr>
        </p:nvSpPr>
        <p:spPr>
          <a:xfrm>
            <a:off x="274189" y="1947309"/>
            <a:ext cx="10972800" cy="2419124"/>
          </a:xfrm>
          <a:prstGeom prst="rect">
            <a:avLst/>
          </a:prstGeom>
          <a:noFill/>
        </p:spPr>
        <p:txBody>
          <a:bodyPr wrap="square" rtlCol="0">
            <a:sp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buNone/>
            </a:pPr>
            <a:r>
              <a:rPr lang="es-ES" sz="2800" dirty="0" smtClean="0">
                <a:latin typeface="Segoe Script" panose="020B0504020000000003" pitchFamily="34" charset="0"/>
              </a:rPr>
              <a:t>La ciencia no avanza por la repetición, sino por la revisión, la enmienda y la ampliación constantes.</a:t>
            </a:r>
          </a:p>
          <a:p>
            <a:pPr indent="0">
              <a:buNone/>
            </a:pPr>
            <a:endParaRPr lang="es-ES" sz="2800" dirty="0" smtClean="0">
              <a:latin typeface="Segoe Script" panose="020B0504020000000003" pitchFamily="34" charset="0"/>
            </a:endParaRPr>
          </a:p>
          <a:p>
            <a:pPr indent="0" algn="r">
              <a:buNone/>
            </a:pPr>
            <a:r>
              <a:rPr lang="es-ES" sz="2800" dirty="0" smtClean="0">
                <a:latin typeface="Segoe Script" panose="020B0504020000000003" pitchFamily="34" charset="0"/>
              </a:rPr>
              <a:t>Miguel Acosta </a:t>
            </a:r>
            <a:r>
              <a:rPr lang="es-ES" sz="2800" dirty="0" err="1" smtClean="0">
                <a:latin typeface="Segoe Script" panose="020B0504020000000003" pitchFamily="34" charset="0"/>
              </a:rPr>
              <a:t>Sarignes</a:t>
            </a:r>
            <a:r>
              <a:rPr lang="es-ES" sz="2800" dirty="0" smtClean="0">
                <a:latin typeface="Segoe Script" panose="020B0504020000000003" pitchFamily="34" charset="0"/>
              </a:rPr>
              <a:t> (1908-1989) Etnólogo, geógrafo, periodista y antropólogo venezolano</a:t>
            </a:r>
            <a:endParaRPr lang="es-ES" sz="2800" dirty="0">
              <a:latin typeface="Segoe Script" panose="020B0504020000000003" pitchFamily="34" charset="0"/>
            </a:endParaRPr>
          </a:p>
        </p:txBody>
      </p:sp>
      <p:pic>
        <p:nvPicPr>
          <p:cNvPr id="2" name="Imagen 1"/>
          <p:cNvPicPr>
            <a:picLocks noChangeAspect="1"/>
          </p:cNvPicPr>
          <p:nvPr/>
        </p:nvPicPr>
        <p:blipFill>
          <a:blip r:embed="rId2"/>
          <a:stretch>
            <a:fillRect/>
          </a:stretch>
        </p:blipFill>
        <p:spPr>
          <a:xfrm>
            <a:off x="8994212" y="172091"/>
            <a:ext cx="2334970" cy="1866080"/>
          </a:xfrm>
          <a:prstGeom prst="rect">
            <a:avLst/>
          </a:prstGeom>
        </p:spPr>
      </p:pic>
      <p:pic>
        <p:nvPicPr>
          <p:cNvPr id="5" name="3 Imagen" descr="F:\Proyectos\ID_UCCFD\Manual_id\apps_produccion\Papelería_Institucional\Invitacion-02.tif"/>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pic>
        <p:nvPicPr>
          <p:cNvPr id="3" name="Imagen 2"/>
          <p:cNvPicPr>
            <a:picLocks noChangeAspect="1"/>
          </p:cNvPicPr>
          <p:nvPr/>
        </p:nvPicPr>
        <p:blipFill>
          <a:blip r:embed="rId4"/>
          <a:stretch>
            <a:fillRect/>
          </a:stretch>
        </p:blipFill>
        <p:spPr>
          <a:xfrm>
            <a:off x="8351957" y="4965021"/>
            <a:ext cx="2536156" cy="1176630"/>
          </a:xfrm>
          <a:prstGeom prst="rect">
            <a:avLst/>
          </a:prstGeom>
        </p:spPr>
      </p:pic>
    </p:spTree>
    <p:extLst>
      <p:ext uri="{BB962C8B-B14F-4D97-AF65-F5344CB8AC3E}">
        <p14:creationId xmlns:p14="http://schemas.microsoft.com/office/powerpoint/2010/main" val="43866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9800" y="381000"/>
            <a:ext cx="7772400" cy="685800"/>
          </a:xfrm>
        </p:spPr>
        <p:txBody>
          <a:bodyPr>
            <a:normAutofit fontScale="90000"/>
          </a:bodyPr>
          <a:lstStyle/>
          <a:p>
            <a:r>
              <a:rPr lang="es-ES_tradnl" dirty="0">
                <a:solidFill>
                  <a:schemeClr val="bg2">
                    <a:lumMod val="25000"/>
                  </a:schemeClr>
                </a:solidFill>
              </a:rPr>
              <a:t>Tipos de art</a:t>
            </a:r>
            <a:r>
              <a:rPr lang="es-ES_tradnl" altLang="ja-JP" dirty="0">
                <a:solidFill>
                  <a:schemeClr val="bg2">
                    <a:lumMod val="25000"/>
                  </a:schemeClr>
                </a:solidFill>
                <a:ea typeface="ＭＳ Ｐゴシック" pitchFamily="34" charset="-128"/>
              </a:rPr>
              <a:t>í</a:t>
            </a:r>
            <a:r>
              <a:rPr lang="es-ES_tradnl" dirty="0">
                <a:solidFill>
                  <a:schemeClr val="bg2">
                    <a:lumMod val="25000"/>
                  </a:schemeClr>
                </a:solidFill>
              </a:rPr>
              <a:t>culos </a:t>
            </a:r>
            <a:r>
              <a:rPr lang="es-ES_tradnl" dirty="0" smtClean="0">
                <a:solidFill>
                  <a:schemeClr val="bg2">
                    <a:lumMod val="25000"/>
                  </a:schemeClr>
                </a:solidFill>
              </a:rPr>
              <a:t>cient</a:t>
            </a:r>
            <a:r>
              <a:rPr lang="es-ES_tradnl" altLang="ja-JP" dirty="0" smtClean="0">
                <a:solidFill>
                  <a:schemeClr val="bg2">
                    <a:lumMod val="25000"/>
                  </a:schemeClr>
                </a:solidFill>
                <a:ea typeface="ＭＳ Ｐゴシック" pitchFamily="34" charset="-128"/>
              </a:rPr>
              <a:t>í</a:t>
            </a:r>
            <a:r>
              <a:rPr lang="es-ES_tradnl" dirty="0" smtClean="0">
                <a:solidFill>
                  <a:schemeClr val="bg2">
                    <a:lumMod val="25000"/>
                  </a:schemeClr>
                </a:solidFill>
              </a:rPr>
              <a:t>ficos</a:t>
            </a:r>
            <a:endParaRPr lang="es-ES" dirty="0">
              <a:solidFill>
                <a:schemeClr val="bg2">
                  <a:lumMod val="25000"/>
                </a:schemeClr>
              </a:solidFill>
            </a:endParaRPr>
          </a:p>
        </p:txBody>
      </p:sp>
      <p:sp>
        <p:nvSpPr>
          <p:cNvPr id="3" name="2 Marcador de contenido"/>
          <p:cNvSpPr>
            <a:spLocks noGrp="1"/>
          </p:cNvSpPr>
          <p:nvPr>
            <p:ph idx="1"/>
          </p:nvPr>
        </p:nvSpPr>
        <p:spPr>
          <a:xfrm>
            <a:off x="337625" y="1219199"/>
            <a:ext cx="11577710" cy="5420751"/>
          </a:xfrm>
        </p:spPr>
        <p:txBody>
          <a:bodyPr>
            <a:noAutofit/>
          </a:bodyPr>
          <a:lstStyle/>
          <a:p>
            <a:pPr marL="0" indent="0">
              <a:lnSpc>
                <a:spcPct val="150000"/>
              </a:lnSpc>
              <a:buNone/>
            </a:pPr>
            <a:r>
              <a:rPr lang="es-ES" sz="2400" b="1" u="sng" dirty="0" smtClean="0">
                <a:latin typeface="Arial" panose="020B0604020202020204" pitchFamily="34" charset="0"/>
                <a:cs typeface="Arial" panose="020B0604020202020204" pitchFamily="34" charset="0"/>
              </a:rPr>
              <a:t>Artículo de revisión o estado del arte </a:t>
            </a:r>
            <a:endParaRPr lang="es-ES" sz="2400" dirty="0" smtClean="0">
              <a:latin typeface="Arial" panose="020B0604020202020204" pitchFamily="34" charset="0"/>
              <a:cs typeface="Arial" panose="020B0604020202020204" pitchFamily="34" charset="0"/>
            </a:endParaRPr>
          </a:p>
          <a:p>
            <a:pPr lvl="1">
              <a:lnSpc>
                <a:spcPct val="150000"/>
              </a:lnSpc>
            </a:pPr>
            <a:r>
              <a:rPr lang="es-ES" dirty="0" smtClean="0">
                <a:latin typeface="Arial" panose="020B0604020202020204" pitchFamily="34" charset="0"/>
                <a:cs typeface="Arial" panose="020B0604020202020204" pitchFamily="34" charset="0"/>
              </a:rPr>
              <a:t>Presenta resultados </a:t>
            </a:r>
            <a:r>
              <a:rPr lang="es-ES" dirty="0">
                <a:latin typeface="Arial" panose="020B0604020202020204" pitchFamily="34" charset="0"/>
                <a:cs typeface="Arial" panose="020B0604020202020204" pitchFamily="34" charset="0"/>
              </a:rPr>
              <a:t>de un </a:t>
            </a:r>
            <a:r>
              <a:rPr lang="es-ES" dirty="0" smtClean="0">
                <a:latin typeface="Arial" panose="020B0604020202020204" pitchFamily="34" charset="0"/>
                <a:cs typeface="Arial" panose="020B0604020202020204" pitchFamily="34" charset="0"/>
              </a:rPr>
              <a:t>trabajo de organización, integración y evaluación </a:t>
            </a:r>
            <a:r>
              <a:rPr lang="es-ES" dirty="0" smtClean="0">
                <a:latin typeface="Arial" panose="020B0604020202020204" pitchFamily="34" charset="0"/>
                <a:cs typeface="Arial" panose="020B0604020202020204" pitchFamily="34" charset="0"/>
              </a:rPr>
              <a:t>crítica </a:t>
            </a:r>
            <a:r>
              <a:rPr lang="es-ES" dirty="0">
                <a:latin typeface="Arial" panose="020B0604020202020204" pitchFamily="34" charset="0"/>
                <a:cs typeface="Arial" panose="020B0604020202020204" pitchFamily="34" charset="0"/>
              </a:rPr>
              <a:t>de </a:t>
            </a:r>
            <a:r>
              <a:rPr lang="es-ES" dirty="0" smtClean="0">
                <a:latin typeface="Arial" panose="020B0604020202020204" pitchFamily="34" charset="0"/>
                <a:cs typeface="Arial" panose="020B0604020202020204" pitchFamily="34" charset="0"/>
              </a:rPr>
              <a:t>investigaciones científicas </a:t>
            </a:r>
            <a:r>
              <a:rPr lang="es-ES" dirty="0">
                <a:latin typeface="Arial" panose="020B0604020202020204" pitchFamily="34" charset="0"/>
                <a:cs typeface="Arial" panose="020B0604020202020204" pitchFamily="34" charset="0"/>
              </a:rPr>
              <a:t>realizadas en un </a:t>
            </a:r>
            <a:r>
              <a:rPr lang="es-ES" dirty="0" smtClean="0">
                <a:latin typeface="Arial" panose="020B0604020202020204" pitchFamily="34" charset="0"/>
                <a:cs typeface="Arial" panose="020B0604020202020204" pitchFamily="34" charset="0"/>
              </a:rPr>
              <a:t>área o problema </a:t>
            </a:r>
            <a:r>
              <a:rPr lang="es-ES" dirty="0" smtClean="0">
                <a:latin typeface="Arial" panose="020B0604020202020204" pitchFamily="34" charset="0"/>
                <a:cs typeface="Arial" panose="020B0604020202020204" pitchFamily="34" charset="0"/>
              </a:rPr>
              <a:t>específico </a:t>
            </a:r>
            <a:r>
              <a:rPr lang="es-ES" dirty="0">
                <a:latin typeface="Arial" panose="020B0604020202020204" pitchFamily="34" charset="0"/>
                <a:cs typeface="Arial" panose="020B0604020202020204" pitchFamily="34" charset="0"/>
              </a:rPr>
              <a:t>de </a:t>
            </a:r>
            <a:r>
              <a:rPr lang="es-ES" dirty="0" smtClean="0">
                <a:latin typeface="Arial" panose="020B0604020202020204" pitchFamily="34" charset="0"/>
                <a:cs typeface="Arial" panose="020B0604020202020204" pitchFamily="34" charset="0"/>
              </a:rPr>
              <a:t>una disciplina </a:t>
            </a:r>
            <a:r>
              <a:rPr lang="es-ES" dirty="0" smtClean="0">
                <a:latin typeface="Arial" panose="020B0604020202020204" pitchFamily="34" charset="0"/>
                <a:cs typeface="Arial" panose="020B0604020202020204" pitchFamily="34" charset="0"/>
              </a:rPr>
              <a:t>específica</a:t>
            </a:r>
            <a:endParaRPr lang="es-ES" dirty="0" smtClean="0">
              <a:latin typeface="Arial" panose="020B0604020202020204" pitchFamily="34" charset="0"/>
              <a:cs typeface="Arial" panose="020B0604020202020204" pitchFamily="34" charset="0"/>
            </a:endParaRPr>
          </a:p>
          <a:p>
            <a:pPr lvl="1">
              <a:lnSpc>
                <a:spcPct val="150000"/>
              </a:lnSpc>
            </a:pPr>
            <a:r>
              <a:rPr lang="es-ES" dirty="0" smtClean="0">
                <a:latin typeface="Arial" panose="020B0604020202020204" pitchFamily="34" charset="0"/>
                <a:cs typeface="Arial" panose="020B0604020202020204" pitchFamily="34" charset="0"/>
              </a:rPr>
              <a:t>Su propósito es </a:t>
            </a:r>
            <a:r>
              <a:rPr lang="es-ES" dirty="0">
                <a:latin typeface="Arial" panose="020B0604020202020204" pitchFamily="34" charset="0"/>
                <a:cs typeface="Arial" panose="020B0604020202020204" pitchFamily="34" charset="0"/>
              </a:rPr>
              <a:t>conocer </a:t>
            </a:r>
            <a:r>
              <a:rPr lang="es-ES" dirty="0" smtClean="0">
                <a:latin typeface="Arial" panose="020B0604020202020204" pitchFamily="34" charset="0"/>
                <a:cs typeface="Arial" panose="020B0604020202020204" pitchFamily="34" charset="0"/>
              </a:rPr>
              <a:t>e informar </a:t>
            </a:r>
            <a:r>
              <a:rPr lang="es-ES" dirty="0">
                <a:latin typeface="Arial" panose="020B0604020202020204" pitchFamily="34" charset="0"/>
                <a:cs typeface="Arial" panose="020B0604020202020204" pitchFamily="34" charset="0"/>
              </a:rPr>
              <a:t>sobre el estado actual de </a:t>
            </a:r>
            <a:r>
              <a:rPr lang="es-ES" dirty="0" smtClean="0">
                <a:latin typeface="Arial" panose="020B0604020202020204" pitchFamily="34" charset="0"/>
                <a:cs typeface="Arial" panose="020B0604020202020204" pitchFamily="34" charset="0"/>
              </a:rPr>
              <a:t>la investigación </a:t>
            </a:r>
            <a:r>
              <a:rPr lang="es-ES" dirty="0">
                <a:latin typeface="Arial" panose="020B0604020202020204" pitchFamily="34" charset="0"/>
                <a:cs typeface="Arial" panose="020B0604020202020204" pitchFamily="34" charset="0"/>
              </a:rPr>
              <a:t>de un problema o </a:t>
            </a:r>
            <a:r>
              <a:rPr lang="es-ES" dirty="0" smtClean="0">
                <a:latin typeface="Arial" panose="020B0604020202020204" pitchFamily="34" charset="0"/>
                <a:cs typeface="Arial" panose="020B0604020202020204" pitchFamily="34" charset="0"/>
              </a:rPr>
              <a:t>tema determinado</a:t>
            </a:r>
            <a:r>
              <a:rPr lang="es-ES" dirty="0">
                <a:latin typeface="Arial" panose="020B0604020202020204" pitchFamily="34" charset="0"/>
                <a:cs typeface="Arial" panose="020B0604020202020204" pitchFamily="34" charset="0"/>
              </a:rPr>
              <a:t>, su </a:t>
            </a:r>
            <a:r>
              <a:rPr lang="es-ES" dirty="0" smtClean="0">
                <a:latin typeface="Arial" panose="020B0604020202020204" pitchFamily="34" charset="0"/>
                <a:cs typeface="Arial" panose="020B0604020202020204" pitchFamily="34" charset="0"/>
              </a:rPr>
              <a:t>progreso, relaciones</a:t>
            </a:r>
            <a:r>
              <a:rPr lang="es-ES" dirty="0">
                <a:latin typeface="Arial" panose="020B0604020202020204" pitchFamily="34" charset="0"/>
                <a:cs typeface="Arial" panose="020B0604020202020204" pitchFamily="34" charset="0"/>
              </a:rPr>
              <a:t>, contradicciones, </a:t>
            </a:r>
            <a:r>
              <a:rPr lang="es-ES" dirty="0" smtClean="0">
                <a:latin typeface="Arial" panose="020B0604020202020204" pitchFamily="34" charset="0"/>
                <a:cs typeface="Arial" panose="020B0604020202020204" pitchFamily="34" charset="0"/>
              </a:rPr>
              <a:t>lagunas e inconsistencias</a:t>
            </a:r>
          </a:p>
          <a:p>
            <a:pPr lvl="1">
              <a:lnSpc>
                <a:spcPct val="150000"/>
              </a:lnSpc>
            </a:pPr>
            <a:r>
              <a:rPr lang="es-ES" dirty="0" smtClean="0">
                <a:latin typeface="Arial" panose="020B0604020202020204" pitchFamily="34" charset="0"/>
                <a:cs typeface="Arial" panose="020B0604020202020204" pitchFamily="34" charset="0"/>
              </a:rPr>
              <a:t>Se sugieren </a:t>
            </a:r>
            <a:r>
              <a:rPr lang="es-ES" dirty="0">
                <a:latin typeface="Arial" panose="020B0604020202020204" pitchFamily="34" charset="0"/>
                <a:cs typeface="Arial" panose="020B0604020202020204" pitchFamily="34" charset="0"/>
              </a:rPr>
              <a:t>los </a:t>
            </a:r>
            <a:r>
              <a:rPr lang="es-ES" dirty="0" smtClean="0">
                <a:latin typeface="Arial" panose="020B0604020202020204" pitchFamily="34" charset="0"/>
                <a:cs typeface="Arial" panose="020B0604020202020204" pitchFamily="34" charset="0"/>
              </a:rPr>
              <a:t>pasos a </a:t>
            </a:r>
            <a:r>
              <a:rPr lang="es-ES" dirty="0">
                <a:latin typeface="Arial" panose="020B0604020202020204" pitchFamily="34" charset="0"/>
                <a:cs typeface="Arial" panose="020B0604020202020204" pitchFamily="34" charset="0"/>
              </a:rPr>
              <a:t>seguir para la </a:t>
            </a:r>
            <a:r>
              <a:rPr lang="es-ES" dirty="0" smtClean="0">
                <a:latin typeface="Arial" panose="020B0604020202020204" pitchFamily="34" charset="0"/>
                <a:cs typeface="Arial" panose="020B0604020202020204" pitchFamily="34" charset="0"/>
              </a:rPr>
              <a:t>solución del problema</a:t>
            </a:r>
            <a:r>
              <a:rPr lang="es-ES" dirty="0">
                <a:latin typeface="Arial" panose="020B0604020202020204" pitchFamily="34" charset="0"/>
                <a:cs typeface="Arial" panose="020B0604020202020204" pitchFamily="34" charset="0"/>
              </a:rPr>
              <a:t>, y se contribuye a </a:t>
            </a:r>
            <a:r>
              <a:rPr lang="es-ES" dirty="0" smtClean="0">
                <a:latin typeface="Arial" panose="020B0604020202020204" pitchFamily="34" charset="0"/>
                <a:cs typeface="Arial" panose="020B0604020202020204" pitchFamily="34" charset="0"/>
              </a:rPr>
              <a:t>su definición </a:t>
            </a:r>
            <a:r>
              <a:rPr lang="es-ES" dirty="0">
                <a:latin typeface="Arial" panose="020B0604020202020204" pitchFamily="34" charset="0"/>
                <a:cs typeface="Arial" panose="020B0604020202020204" pitchFamily="34" charset="0"/>
              </a:rPr>
              <a:t>y </a:t>
            </a:r>
            <a:r>
              <a:rPr lang="es-ES" dirty="0" smtClean="0">
                <a:latin typeface="Arial" panose="020B0604020202020204" pitchFamily="34" charset="0"/>
                <a:cs typeface="Arial" panose="020B0604020202020204" pitchFamily="34" charset="0"/>
              </a:rPr>
              <a:t>comprensión.</a:t>
            </a:r>
            <a:endParaRPr lang="es-ES" dirty="0">
              <a:latin typeface="Arial" panose="020B060402020202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9498533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9800" y="609600"/>
            <a:ext cx="7772400" cy="685800"/>
          </a:xfrm>
        </p:spPr>
        <p:txBody>
          <a:bodyPr>
            <a:normAutofit fontScale="90000"/>
          </a:bodyPr>
          <a:lstStyle/>
          <a:p>
            <a:r>
              <a:rPr lang="es-ES_tradnl" dirty="0" smtClean="0">
                <a:solidFill>
                  <a:schemeClr val="bg2">
                    <a:lumMod val="25000"/>
                  </a:schemeClr>
                </a:solidFill>
              </a:rPr>
              <a:t>Tipos </a:t>
            </a:r>
            <a:r>
              <a:rPr lang="es-ES_tradnl" dirty="0">
                <a:solidFill>
                  <a:schemeClr val="bg2">
                    <a:lumMod val="25000"/>
                  </a:schemeClr>
                </a:solidFill>
              </a:rPr>
              <a:t>de art</a:t>
            </a:r>
            <a:r>
              <a:rPr lang="es-ES_tradnl" altLang="ja-JP" dirty="0">
                <a:solidFill>
                  <a:schemeClr val="bg2">
                    <a:lumMod val="25000"/>
                  </a:schemeClr>
                </a:solidFill>
                <a:ea typeface="ＭＳ Ｐゴシック" pitchFamily="34" charset="-128"/>
              </a:rPr>
              <a:t>í</a:t>
            </a:r>
            <a:r>
              <a:rPr lang="es-ES_tradnl" dirty="0">
                <a:solidFill>
                  <a:schemeClr val="bg2">
                    <a:lumMod val="25000"/>
                  </a:schemeClr>
                </a:solidFill>
              </a:rPr>
              <a:t>culos </a:t>
            </a:r>
            <a:r>
              <a:rPr lang="es-ES_tradnl" dirty="0" smtClean="0">
                <a:solidFill>
                  <a:schemeClr val="bg2">
                    <a:lumMod val="25000"/>
                  </a:schemeClr>
                </a:solidFill>
              </a:rPr>
              <a:t>cient</a:t>
            </a:r>
            <a:r>
              <a:rPr lang="es-ES_tradnl" altLang="ja-JP" dirty="0" smtClean="0">
                <a:solidFill>
                  <a:schemeClr val="bg2">
                    <a:lumMod val="25000"/>
                  </a:schemeClr>
                </a:solidFill>
                <a:ea typeface="ＭＳ Ｐゴシック" pitchFamily="34" charset="-128"/>
              </a:rPr>
              <a:t>í</a:t>
            </a:r>
            <a:r>
              <a:rPr lang="es-ES_tradnl" dirty="0" smtClean="0">
                <a:solidFill>
                  <a:schemeClr val="bg2">
                    <a:lumMod val="25000"/>
                  </a:schemeClr>
                </a:solidFill>
              </a:rPr>
              <a:t>ficos</a:t>
            </a:r>
            <a:endParaRPr lang="es-ES" dirty="0">
              <a:solidFill>
                <a:schemeClr val="bg2">
                  <a:lumMod val="25000"/>
                </a:schemeClr>
              </a:solidFill>
            </a:endParaRPr>
          </a:p>
        </p:txBody>
      </p:sp>
      <p:sp>
        <p:nvSpPr>
          <p:cNvPr id="3" name="2 Marcador de contenido"/>
          <p:cNvSpPr>
            <a:spLocks noGrp="1"/>
          </p:cNvSpPr>
          <p:nvPr>
            <p:ph idx="1"/>
          </p:nvPr>
        </p:nvSpPr>
        <p:spPr>
          <a:xfrm>
            <a:off x="506437" y="1600200"/>
            <a:ext cx="11296357" cy="4648200"/>
          </a:xfrm>
        </p:spPr>
        <p:txBody>
          <a:bodyPr/>
          <a:lstStyle/>
          <a:p>
            <a:pPr marL="0" indent="0" algn="just">
              <a:lnSpc>
                <a:spcPct val="150000"/>
              </a:lnSpc>
              <a:buNone/>
            </a:pPr>
            <a:r>
              <a:rPr lang="es-ES" sz="3600" b="1" u="sng" dirty="0" smtClean="0">
                <a:latin typeface="Arial" panose="020B0604020202020204" pitchFamily="34" charset="0"/>
                <a:cs typeface="Arial" panose="020B0604020202020204" pitchFamily="34" charset="0"/>
              </a:rPr>
              <a:t>Artículo teórico</a:t>
            </a:r>
            <a:endParaRPr lang="es-ES" sz="3600" b="1" u="sng" dirty="0">
              <a:latin typeface="Arial" panose="020B0604020202020204" pitchFamily="34" charset="0"/>
              <a:cs typeface="Arial" panose="020B0604020202020204" pitchFamily="34" charset="0"/>
            </a:endParaRPr>
          </a:p>
          <a:p>
            <a:pPr marL="457200" lvl="1" indent="0" algn="just">
              <a:lnSpc>
                <a:spcPct val="150000"/>
              </a:lnSpc>
              <a:buNone/>
            </a:pPr>
            <a:r>
              <a:rPr lang="es-ES" sz="3200" dirty="0">
                <a:latin typeface="Arial" panose="020B0604020202020204" pitchFamily="34" charset="0"/>
                <a:cs typeface="Arial" panose="020B0604020202020204" pitchFamily="34" charset="0"/>
              </a:rPr>
              <a:t>Presenta resultados de un proceso de análisis de la estructura de una teoría o de algunos de sus conceptos, y su consistencia interna y externa, con el fin de enriquecer, refinar y ampliar las construcciones y bases teóricas de una disciplina.</a:t>
            </a:r>
          </a:p>
          <a:p>
            <a:pPr algn="just">
              <a:lnSpc>
                <a:spcPct val="150000"/>
              </a:lnSpc>
            </a:pPr>
            <a:endParaRPr lang="es-ES" dirty="0">
              <a:latin typeface="Arial" panose="020B0604020202020204" pitchFamily="34" charset="0"/>
              <a:cs typeface="Arial" panose="020B0604020202020204" pitchFamily="34" charset="0"/>
            </a:endParaRP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2148255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9800" y="457200"/>
            <a:ext cx="7772400" cy="685800"/>
          </a:xfrm>
        </p:spPr>
        <p:txBody>
          <a:bodyPr>
            <a:normAutofit fontScale="90000"/>
          </a:bodyPr>
          <a:lstStyle/>
          <a:p>
            <a:r>
              <a:rPr lang="es-ES_tradnl" dirty="0">
                <a:solidFill>
                  <a:schemeClr val="bg2">
                    <a:lumMod val="25000"/>
                  </a:schemeClr>
                </a:solidFill>
              </a:rPr>
              <a:t>Tipos de art</a:t>
            </a:r>
            <a:r>
              <a:rPr lang="es-ES_tradnl" altLang="ja-JP" dirty="0">
                <a:solidFill>
                  <a:schemeClr val="bg2">
                    <a:lumMod val="25000"/>
                  </a:schemeClr>
                </a:solidFill>
                <a:ea typeface="ＭＳ Ｐゴシック" pitchFamily="34" charset="-128"/>
              </a:rPr>
              <a:t>í</a:t>
            </a:r>
            <a:r>
              <a:rPr lang="es-ES_tradnl" dirty="0">
                <a:solidFill>
                  <a:schemeClr val="bg2">
                    <a:lumMod val="25000"/>
                  </a:schemeClr>
                </a:solidFill>
              </a:rPr>
              <a:t>culos </a:t>
            </a:r>
            <a:r>
              <a:rPr lang="es-ES_tradnl" dirty="0" smtClean="0">
                <a:solidFill>
                  <a:schemeClr val="bg2">
                    <a:lumMod val="25000"/>
                  </a:schemeClr>
                </a:solidFill>
              </a:rPr>
              <a:t>cient</a:t>
            </a:r>
            <a:r>
              <a:rPr lang="es-ES_tradnl" altLang="ja-JP" dirty="0" smtClean="0">
                <a:solidFill>
                  <a:schemeClr val="bg2">
                    <a:lumMod val="25000"/>
                  </a:schemeClr>
                </a:solidFill>
                <a:ea typeface="ＭＳ Ｐゴシック" pitchFamily="34" charset="-128"/>
              </a:rPr>
              <a:t>í</a:t>
            </a:r>
            <a:r>
              <a:rPr lang="es-ES_tradnl" dirty="0" smtClean="0">
                <a:solidFill>
                  <a:schemeClr val="bg2">
                    <a:lumMod val="25000"/>
                  </a:schemeClr>
                </a:solidFill>
              </a:rPr>
              <a:t>ficos</a:t>
            </a:r>
            <a:endParaRPr lang="es-ES" dirty="0">
              <a:solidFill>
                <a:schemeClr val="bg2">
                  <a:lumMod val="25000"/>
                </a:schemeClr>
              </a:solidFill>
            </a:endParaRPr>
          </a:p>
        </p:txBody>
      </p:sp>
      <p:sp>
        <p:nvSpPr>
          <p:cNvPr id="3" name="2 Marcador de contenido"/>
          <p:cNvSpPr>
            <a:spLocks noGrp="1"/>
          </p:cNvSpPr>
          <p:nvPr>
            <p:ph idx="1"/>
          </p:nvPr>
        </p:nvSpPr>
        <p:spPr>
          <a:xfrm>
            <a:off x="520505" y="1447800"/>
            <a:ext cx="11155680" cy="4114800"/>
          </a:xfrm>
        </p:spPr>
        <p:txBody>
          <a:bodyPr>
            <a:normAutofit/>
          </a:bodyPr>
          <a:lstStyle/>
          <a:p>
            <a:pPr marL="0" indent="0" algn="just">
              <a:lnSpc>
                <a:spcPct val="150000"/>
              </a:lnSpc>
              <a:buNone/>
            </a:pPr>
            <a:r>
              <a:rPr lang="es-ES" sz="3200" b="1" u="sng" dirty="0">
                <a:latin typeface="Arial" panose="020B0604020202020204" pitchFamily="34" charset="0"/>
                <a:cs typeface="Arial" panose="020B0604020202020204" pitchFamily="34" charset="0"/>
              </a:rPr>
              <a:t>Reflexión derivada de investigación</a:t>
            </a:r>
          </a:p>
          <a:p>
            <a:pPr lvl="1" algn="just">
              <a:lnSpc>
                <a:spcPct val="150000"/>
              </a:lnSpc>
            </a:pPr>
            <a:r>
              <a:rPr lang="es-ES" sz="3200" dirty="0">
                <a:latin typeface="Arial" panose="020B0604020202020204" pitchFamily="34" charset="0"/>
                <a:cs typeface="Arial" panose="020B0604020202020204" pitchFamily="34" charset="0"/>
              </a:rPr>
              <a:t>Presenta resultados de una investigación desde una perspectiva analítica, interpretativa o </a:t>
            </a:r>
            <a:r>
              <a:rPr lang="es-ES" sz="3200" dirty="0" smtClean="0">
                <a:latin typeface="Arial" panose="020B0604020202020204" pitchFamily="34" charset="0"/>
                <a:cs typeface="Arial" panose="020B0604020202020204" pitchFamily="34" charset="0"/>
              </a:rPr>
              <a:t>crítica </a:t>
            </a:r>
            <a:r>
              <a:rPr lang="es-ES" sz="3200" dirty="0">
                <a:latin typeface="Arial" panose="020B0604020202020204" pitchFamily="34" charset="0"/>
                <a:cs typeface="Arial" panose="020B0604020202020204" pitchFamily="34" charset="0"/>
              </a:rPr>
              <a:t>sobre un tema </a:t>
            </a:r>
            <a:r>
              <a:rPr lang="es-ES" sz="3200" dirty="0" smtClean="0">
                <a:latin typeface="Arial" panose="020B0604020202020204" pitchFamily="34" charset="0"/>
                <a:cs typeface="Arial" panose="020B0604020202020204" pitchFamily="34" charset="0"/>
              </a:rPr>
              <a:t>específico</a:t>
            </a:r>
            <a:r>
              <a:rPr lang="es-ES" sz="3200" dirty="0">
                <a:latin typeface="Arial" panose="020B0604020202020204" pitchFamily="34" charset="0"/>
                <a:cs typeface="Arial" panose="020B0604020202020204" pitchFamily="34" charset="0"/>
              </a:rPr>
              <a:t>.</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34086731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9800" y="304800"/>
            <a:ext cx="7772400" cy="609600"/>
          </a:xfrm>
        </p:spPr>
        <p:txBody>
          <a:bodyPr>
            <a:normAutofit fontScale="90000"/>
          </a:bodyPr>
          <a:lstStyle/>
          <a:p>
            <a:r>
              <a:rPr lang="es-ES_tradnl" dirty="0">
                <a:solidFill>
                  <a:schemeClr val="bg2">
                    <a:lumMod val="25000"/>
                  </a:schemeClr>
                </a:solidFill>
              </a:rPr>
              <a:t>Tipos de art</a:t>
            </a:r>
            <a:r>
              <a:rPr lang="es-ES_tradnl" altLang="ja-JP" dirty="0">
                <a:solidFill>
                  <a:schemeClr val="bg2">
                    <a:lumMod val="25000"/>
                  </a:schemeClr>
                </a:solidFill>
                <a:ea typeface="ＭＳ Ｐゴシック" pitchFamily="34" charset="-128"/>
              </a:rPr>
              <a:t>í</a:t>
            </a:r>
            <a:r>
              <a:rPr lang="es-ES_tradnl" dirty="0">
                <a:solidFill>
                  <a:schemeClr val="bg2">
                    <a:lumMod val="25000"/>
                  </a:schemeClr>
                </a:solidFill>
              </a:rPr>
              <a:t>culos cient</a:t>
            </a:r>
            <a:r>
              <a:rPr lang="es-ES_tradnl" altLang="ja-JP" dirty="0">
                <a:solidFill>
                  <a:schemeClr val="bg2">
                    <a:lumMod val="25000"/>
                  </a:schemeClr>
                </a:solidFill>
                <a:ea typeface="ＭＳ Ｐゴシック" pitchFamily="34" charset="-128"/>
              </a:rPr>
              <a:t>í</a:t>
            </a:r>
            <a:r>
              <a:rPr lang="es-ES_tradnl" dirty="0">
                <a:solidFill>
                  <a:schemeClr val="bg2">
                    <a:lumMod val="25000"/>
                  </a:schemeClr>
                </a:solidFill>
              </a:rPr>
              <a:t>ficos?</a:t>
            </a:r>
            <a:endParaRPr lang="es-ES" dirty="0">
              <a:solidFill>
                <a:schemeClr val="bg2">
                  <a:lumMod val="25000"/>
                </a:schemeClr>
              </a:solidFill>
            </a:endParaRPr>
          </a:p>
        </p:txBody>
      </p:sp>
      <p:sp>
        <p:nvSpPr>
          <p:cNvPr id="3" name="2 Marcador de contenido"/>
          <p:cNvSpPr>
            <a:spLocks noGrp="1"/>
          </p:cNvSpPr>
          <p:nvPr>
            <p:ph idx="1"/>
          </p:nvPr>
        </p:nvSpPr>
        <p:spPr>
          <a:xfrm>
            <a:off x="267286" y="990600"/>
            <a:ext cx="11704320" cy="5508674"/>
          </a:xfrm>
        </p:spPr>
        <p:txBody>
          <a:bodyPr>
            <a:normAutofit/>
          </a:bodyPr>
          <a:lstStyle/>
          <a:p>
            <a:pPr marL="0" indent="0" algn="just">
              <a:lnSpc>
                <a:spcPct val="150000"/>
              </a:lnSpc>
              <a:buNone/>
            </a:pPr>
            <a:r>
              <a:rPr lang="es-ES" sz="2800" b="1" u="sng" dirty="0">
                <a:latin typeface="Arial" panose="020B0604020202020204" pitchFamily="34" charset="0"/>
                <a:cs typeface="Arial" panose="020B0604020202020204" pitchFamily="34" charset="0"/>
              </a:rPr>
              <a:t>Reporte de caso o informe de experiencias </a:t>
            </a:r>
            <a:r>
              <a:rPr lang="es-ES" sz="2800" b="1" u="sng" dirty="0" smtClean="0">
                <a:latin typeface="Arial" panose="020B0604020202020204" pitchFamily="34" charset="0"/>
                <a:cs typeface="Arial" panose="020B0604020202020204" pitchFamily="34" charset="0"/>
              </a:rPr>
              <a:t>profesionales</a:t>
            </a:r>
            <a:endParaRPr lang="es-ES" sz="2800" b="1" u="sng" dirty="0">
              <a:latin typeface="Arial" panose="020B0604020202020204" pitchFamily="34" charset="0"/>
              <a:cs typeface="Arial" panose="020B0604020202020204" pitchFamily="34" charset="0"/>
            </a:endParaRPr>
          </a:p>
          <a:p>
            <a:pPr lvl="1" algn="just">
              <a:lnSpc>
                <a:spcPct val="150000"/>
              </a:lnSpc>
            </a:pPr>
            <a:r>
              <a:rPr lang="es-ES" sz="2800" dirty="0">
                <a:latin typeface="Arial" panose="020B0604020202020204" pitchFamily="34" charset="0"/>
                <a:cs typeface="Arial" panose="020B0604020202020204" pitchFamily="34" charset="0"/>
              </a:rPr>
              <a:t>Presenta resultados de un estudio sobre una situación particular con el fin de dar a conocer las experiencias y resultados en los ámbitos metodológico y teórico consideradas en un caso </a:t>
            </a:r>
            <a:r>
              <a:rPr lang="es-ES" sz="2800" dirty="0" smtClean="0">
                <a:latin typeface="Arial" panose="020B0604020202020204" pitchFamily="34" charset="0"/>
                <a:cs typeface="Arial" panose="020B0604020202020204" pitchFamily="34" charset="0"/>
              </a:rPr>
              <a:t>específico</a:t>
            </a:r>
            <a:r>
              <a:rPr lang="es-ES" sz="2800" dirty="0">
                <a:latin typeface="Arial" panose="020B0604020202020204" pitchFamily="34" charset="0"/>
                <a:cs typeface="Arial" panose="020B0604020202020204" pitchFamily="34" charset="0"/>
              </a:rPr>
              <a:t>. </a:t>
            </a:r>
          </a:p>
          <a:p>
            <a:pPr lvl="1" algn="just">
              <a:lnSpc>
                <a:spcPct val="150000"/>
              </a:lnSpc>
            </a:pPr>
            <a:r>
              <a:rPr lang="es-ES" sz="2800" dirty="0">
                <a:latin typeface="Arial" panose="020B0604020202020204" pitchFamily="34" charset="0"/>
                <a:cs typeface="Arial" panose="020B0604020202020204" pitchFamily="34" charset="0"/>
              </a:rPr>
              <a:t>Incluye una revisión sistemática comentada de la literatura sobre casos análogos. </a:t>
            </a:r>
          </a:p>
          <a:p>
            <a:pPr lvl="1" algn="just">
              <a:lnSpc>
                <a:spcPct val="150000"/>
              </a:lnSpc>
            </a:pPr>
            <a:r>
              <a:rPr lang="es-ES" sz="2800" dirty="0">
                <a:latin typeface="Arial" panose="020B0604020202020204" pitchFamily="34" charset="0"/>
                <a:cs typeface="Arial" panose="020B0604020202020204" pitchFamily="34" charset="0"/>
              </a:rPr>
              <a:t>Contiene una descripción detallada del caso y una discusión sobre el mismo.</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60301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09800" y="609600"/>
            <a:ext cx="6062003" cy="609600"/>
          </a:xfrm>
        </p:spPr>
        <p:txBody>
          <a:bodyPr>
            <a:normAutofit fontScale="90000"/>
          </a:bodyPr>
          <a:lstStyle/>
          <a:p>
            <a:r>
              <a:rPr lang="es-ES_tradnl" dirty="0">
                <a:solidFill>
                  <a:schemeClr val="bg2">
                    <a:lumMod val="25000"/>
                  </a:schemeClr>
                </a:solidFill>
              </a:rPr>
              <a:t>Tipos de art</a:t>
            </a:r>
            <a:r>
              <a:rPr lang="es-ES_tradnl" altLang="ja-JP" dirty="0">
                <a:solidFill>
                  <a:schemeClr val="bg2">
                    <a:lumMod val="25000"/>
                  </a:schemeClr>
                </a:solidFill>
                <a:ea typeface="ＭＳ Ｐゴシック" pitchFamily="34" charset="-128"/>
              </a:rPr>
              <a:t>í</a:t>
            </a:r>
            <a:r>
              <a:rPr lang="es-ES_tradnl" dirty="0">
                <a:solidFill>
                  <a:schemeClr val="bg2">
                    <a:lumMod val="25000"/>
                  </a:schemeClr>
                </a:solidFill>
              </a:rPr>
              <a:t>culos </a:t>
            </a:r>
            <a:r>
              <a:rPr lang="es-ES_tradnl" dirty="0" smtClean="0">
                <a:solidFill>
                  <a:schemeClr val="bg2">
                    <a:lumMod val="25000"/>
                  </a:schemeClr>
                </a:solidFill>
              </a:rPr>
              <a:t>cient</a:t>
            </a:r>
            <a:r>
              <a:rPr lang="es-ES_tradnl" altLang="ja-JP" dirty="0" smtClean="0">
                <a:solidFill>
                  <a:schemeClr val="bg2">
                    <a:lumMod val="25000"/>
                  </a:schemeClr>
                </a:solidFill>
                <a:ea typeface="ＭＳ Ｐゴシック" pitchFamily="34" charset="-128"/>
              </a:rPr>
              <a:t>í</a:t>
            </a:r>
            <a:r>
              <a:rPr lang="es-ES_tradnl" dirty="0" smtClean="0">
                <a:solidFill>
                  <a:schemeClr val="bg2">
                    <a:lumMod val="25000"/>
                  </a:schemeClr>
                </a:solidFill>
              </a:rPr>
              <a:t>ficos</a:t>
            </a:r>
            <a:endParaRPr lang="es-ES" dirty="0">
              <a:solidFill>
                <a:schemeClr val="bg2">
                  <a:lumMod val="25000"/>
                </a:schemeClr>
              </a:solidFill>
            </a:endParaRPr>
          </a:p>
        </p:txBody>
      </p:sp>
      <p:sp>
        <p:nvSpPr>
          <p:cNvPr id="3" name="2 Marcador de contenido"/>
          <p:cNvSpPr>
            <a:spLocks noGrp="1"/>
          </p:cNvSpPr>
          <p:nvPr>
            <p:ph idx="1"/>
          </p:nvPr>
        </p:nvSpPr>
        <p:spPr/>
        <p:txBody>
          <a:bodyPr>
            <a:normAutofit/>
          </a:bodyPr>
          <a:lstStyle/>
          <a:p>
            <a:pPr marL="0" indent="0" algn="just">
              <a:lnSpc>
                <a:spcPct val="150000"/>
              </a:lnSpc>
              <a:buNone/>
            </a:pPr>
            <a:r>
              <a:rPr lang="es-ES" sz="3600" b="1" u="sng" dirty="0">
                <a:latin typeface="Arial" panose="020B0604020202020204" pitchFamily="34" charset="0"/>
                <a:cs typeface="Arial" panose="020B0604020202020204" pitchFamily="34" charset="0"/>
              </a:rPr>
              <a:t>Opinión y </a:t>
            </a:r>
            <a:r>
              <a:rPr lang="es-ES" sz="3600" b="1" u="sng" dirty="0" smtClean="0">
                <a:latin typeface="Arial" panose="020B0604020202020204" pitchFamily="34" charset="0"/>
                <a:cs typeface="Arial" panose="020B0604020202020204" pitchFamily="34" charset="0"/>
              </a:rPr>
              <a:t>reflexión libre</a:t>
            </a:r>
            <a:endParaRPr lang="es-ES" sz="3600" u="sng" dirty="0">
              <a:latin typeface="Arial" panose="020B0604020202020204" pitchFamily="34" charset="0"/>
              <a:cs typeface="Arial" panose="020B0604020202020204" pitchFamily="34" charset="0"/>
            </a:endParaRPr>
          </a:p>
          <a:p>
            <a:pPr lvl="1" algn="just">
              <a:lnSpc>
                <a:spcPct val="150000"/>
              </a:lnSpc>
            </a:pPr>
            <a:r>
              <a:rPr lang="es-ES" sz="3600" dirty="0">
                <a:latin typeface="Arial" panose="020B0604020202020204" pitchFamily="34" charset="0"/>
                <a:cs typeface="Arial" panose="020B0604020202020204" pitchFamily="34" charset="0"/>
              </a:rPr>
              <a:t>Presenta un análisis, interpretación o </a:t>
            </a:r>
            <a:r>
              <a:rPr lang="es-ES" sz="3600" dirty="0" smtClean="0">
                <a:latin typeface="Arial" panose="020B0604020202020204" pitchFamily="34" charset="0"/>
                <a:cs typeface="Arial" panose="020B0604020202020204" pitchFamily="34" charset="0"/>
              </a:rPr>
              <a:t>crítica </a:t>
            </a:r>
            <a:r>
              <a:rPr lang="es-ES" sz="3600" dirty="0">
                <a:latin typeface="Arial" panose="020B0604020202020204" pitchFamily="34" charset="0"/>
                <a:cs typeface="Arial" panose="020B0604020202020204" pitchFamily="34" charset="0"/>
              </a:rPr>
              <a:t>de un tema </a:t>
            </a:r>
            <a:r>
              <a:rPr lang="es-ES" sz="3600" dirty="0" smtClean="0">
                <a:latin typeface="Arial" panose="020B0604020202020204" pitchFamily="34" charset="0"/>
                <a:cs typeface="Arial" panose="020B0604020202020204" pitchFamily="34" charset="0"/>
              </a:rPr>
              <a:t>específico</a:t>
            </a:r>
            <a:r>
              <a:rPr lang="es-ES" sz="3600" dirty="0">
                <a:latin typeface="Arial" panose="020B0604020202020204" pitchFamily="34" charset="0"/>
                <a:cs typeface="Arial" panose="020B0604020202020204" pitchFamily="34" charset="0"/>
              </a:rPr>
              <a:t>, de manera </a:t>
            </a:r>
            <a:r>
              <a:rPr lang="es-ES" sz="3600" dirty="0" smtClean="0">
                <a:latin typeface="Arial" panose="020B0604020202020204" pitchFamily="34" charset="0"/>
                <a:cs typeface="Arial" panose="020B0604020202020204" pitchFamily="34" charset="0"/>
              </a:rPr>
              <a:t>más </a:t>
            </a:r>
            <a:r>
              <a:rPr lang="es-ES" sz="3600" dirty="0">
                <a:latin typeface="Arial" panose="020B0604020202020204" pitchFamily="34" charset="0"/>
                <a:cs typeface="Arial" panose="020B0604020202020204" pitchFamily="34" charset="0"/>
              </a:rPr>
              <a:t>flexible.</a:t>
            </a:r>
          </a:p>
        </p:txBody>
      </p:sp>
      <p:pic>
        <p:nvPicPr>
          <p:cNvPr id="4" name="3 Imagen" descr="F:\Proyectos\ID_UCCFD\Manual_id\apps_produccion\Papelería_Institucional\Invitacion-02.tif"/>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184" y="172091"/>
            <a:ext cx="1800200" cy="1008112"/>
          </a:xfrm>
          <a:prstGeom prst="rect">
            <a:avLst/>
          </a:prstGeom>
          <a:ln>
            <a:noFill/>
          </a:ln>
          <a:effectLst>
            <a:softEdge rad="112500"/>
          </a:effectLst>
        </p:spPr>
      </p:pic>
    </p:spTree>
    <p:extLst>
      <p:ext uri="{BB962C8B-B14F-4D97-AF65-F5344CB8AC3E}">
        <p14:creationId xmlns:p14="http://schemas.microsoft.com/office/powerpoint/2010/main" val="1293403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1583</TotalTime>
  <Words>3674</Words>
  <Application>Microsoft Office PowerPoint</Application>
  <PresentationFormat>Panorámica</PresentationFormat>
  <Paragraphs>402</Paragraphs>
  <Slides>42</Slides>
  <Notes>0</Notes>
  <HiddenSlides>0</HiddenSlides>
  <MMClips>0</MMClips>
  <ScaleCrop>false</ScaleCrop>
  <HeadingPairs>
    <vt:vector size="6" baseType="variant">
      <vt:variant>
        <vt:lpstr>Fuentes usadas</vt:lpstr>
      </vt:variant>
      <vt:variant>
        <vt:i4>10</vt:i4>
      </vt:variant>
      <vt:variant>
        <vt:lpstr>Tema</vt:lpstr>
      </vt:variant>
      <vt:variant>
        <vt:i4>4</vt:i4>
      </vt:variant>
      <vt:variant>
        <vt:lpstr>Títulos de diapositiva</vt:lpstr>
      </vt:variant>
      <vt:variant>
        <vt:i4>42</vt:i4>
      </vt:variant>
    </vt:vector>
  </HeadingPairs>
  <TitlesOfParts>
    <vt:vector size="56" baseType="lpstr">
      <vt:lpstr>游ゴシック</vt:lpstr>
      <vt:lpstr>Arial</vt:lpstr>
      <vt:lpstr>Calibri</vt:lpstr>
      <vt:lpstr>Calibri Light</vt:lpstr>
      <vt:lpstr>Comic Sans MS</vt:lpstr>
      <vt:lpstr>ＭＳ Ｐゴシック</vt:lpstr>
      <vt:lpstr>Segoe Script</vt:lpstr>
      <vt:lpstr>Symbol</vt:lpstr>
      <vt:lpstr>Times New Roman</vt:lpstr>
      <vt:lpstr>Wingdings</vt:lpstr>
      <vt:lpstr>Tema de Office</vt:lpstr>
      <vt:lpstr>1_Tema de Office</vt:lpstr>
      <vt:lpstr>Diseño predeterminado</vt:lpstr>
      <vt:lpstr>3_Tema de Office</vt:lpstr>
      <vt:lpstr>Comprensión y construcción del texto científico</vt:lpstr>
      <vt:lpstr>Presentación de PowerPoint</vt:lpstr>
      <vt:lpstr>Presentación de PowerPoint</vt:lpstr>
      <vt:lpstr>Tipos de artículos científicos</vt:lpstr>
      <vt:lpstr>Tipos de artículos científicos</vt:lpstr>
      <vt:lpstr>Tipos de artículos científicos</vt:lpstr>
      <vt:lpstr>Tipos de artículos científicos</vt:lpstr>
      <vt:lpstr>Tipos de artículos científicos?</vt:lpstr>
      <vt:lpstr>Tipos de artículos científicos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Tipos de ensayo</vt:lpstr>
      <vt:lpstr>Presentación de PowerPoint</vt:lpstr>
      <vt:lpstr>Otras  clasificaciones de ensayo</vt:lpstr>
      <vt:lpstr>Otro  tipo de ensayo</vt:lpstr>
      <vt:lpstr>El ensayo académico</vt:lpstr>
      <vt:lpstr>Presentación de PowerPoint</vt:lpstr>
      <vt:lpstr>  </vt:lpstr>
      <vt:lpstr>Características generales del ensayo</vt:lpstr>
      <vt:lpstr>Ventajas más significativas del ensayo</vt:lpstr>
      <vt:lpstr>Presentación de PowerPoint</vt:lpstr>
      <vt:lpstr>Sobre las fuentes de investigación documental</vt:lpstr>
      <vt:lpstr>Etapas en la elaboración de un ensayo</vt:lpstr>
      <vt:lpstr>Presentación de PowerPoint</vt:lpstr>
      <vt:lpstr>TEMAS </vt:lpstr>
      <vt:lpstr>Un ensayo literario de siete párrafos: “La Bicicleta”, de Julio Torri</vt:lpstr>
      <vt:lpstr>Un ensayo literario de siete párrafos: “La Bicicleta”, de Julio Torri</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Ana Laura</dc:creator>
  <cp:lastModifiedBy>Ana Laura</cp:lastModifiedBy>
  <cp:revision>113</cp:revision>
  <dcterms:created xsi:type="dcterms:W3CDTF">2021-02-11T20:44:07Z</dcterms:created>
  <dcterms:modified xsi:type="dcterms:W3CDTF">2021-05-12T23:50:14Z</dcterms:modified>
</cp:coreProperties>
</file>