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2" r:id="rId3"/>
    <p:sldId id="257" r:id="rId4"/>
    <p:sldId id="258" r:id="rId5"/>
    <p:sldId id="259" r:id="rId6"/>
    <p:sldId id="265" r:id="rId7"/>
    <p:sldId id="261" r:id="rId8"/>
    <p:sldId id="260" r:id="rId9"/>
    <p:sldId id="264" r:id="rId10"/>
    <p:sldId id="280" r:id="rId11"/>
    <p:sldId id="278" r:id="rId12"/>
    <p:sldId id="279" r:id="rId13"/>
    <p:sldId id="268" r:id="rId14"/>
    <p:sldId id="269" r:id="rId15"/>
    <p:sldId id="270" r:id="rId16"/>
    <p:sldId id="271" r:id="rId17"/>
    <p:sldId id="272" r:id="rId18"/>
    <p:sldId id="275" r:id="rId19"/>
    <p:sldId id="274" r:id="rId20"/>
    <p:sldId id="273"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1093782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313956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301972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263131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122085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2951812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16121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669020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3511745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468203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031AFA-B800-46CC-87C7-1BC5D10AD288}" type="datetimeFigureOut">
              <a:rPr lang="es-ES" smtClean="0"/>
              <a:t>28/02/2018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D8E6929-A362-430C-920E-41A56F9F1548}" type="slidenum">
              <a:rPr lang="es-ES" smtClean="0"/>
              <a:t>‹Nº›</a:t>
            </a:fld>
            <a:endParaRPr lang="es-ES"/>
          </a:p>
        </p:txBody>
      </p:sp>
    </p:spTree>
    <p:extLst>
      <p:ext uri="{BB962C8B-B14F-4D97-AF65-F5344CB8AC3E}">
        <p14:creationId xmlns:p14="http://schemas.microsoft.com/office/powerpoint/2010/main" val="27219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31AFA-B800-46CC-87C7-1BC5D10AD288}" type="datetimeFigureOut">
              <a:rPr lang="es-ES" smtClean="0"/>
              <a:t>28/02/2018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E6929-A362-430C-920E-41A56F9F1548}" type="slidenum">
              <a:rPr lang="es-ES" smtClean="0"/>
              <a:t>‹Nº›</a:t>
            </a:fld>
            <a:endParaRPr lang="es-ES"/>
          </a:p>
        </p:txBody>
      </p:sp>
    </p:spTree>
    <p:extLst>
      <p:ext uri="{BB962C8B-B14F-4D97-AF65-F5344CB8AC3E}">
        <p14:creationId xmlns:p14="http://schemas.microsoft.com/office/powerpoint/2010/main" val="1589069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404664"/>
            <a:ext cx="8712968" cy="5632311"/>
          </a:xfrm>
          <a:prstGeom prst="rect">
            <a:avLst/>
          </a:prstGeom>
        </p:spPr>
        <p:txBody>
          <a:bodyPr wrap="square">
            <a:spAutoFit/>
          </a:bodyPr>
          <a:lstStyle/>
          <a:p>
            <a:r>
              <a:rPr lang="es-ES" sz="2400" b="1" i="1" dirty="0">
                <a:latin typeface="Arial" pitchFamily="34" charset="0"/>
                <a:cs typeface="Arial" pitchFamily="34" charset="0"/>
              </a:rPr>
              <a:t>Asignatura: </a:t>
            </a:r>
            <a:r>
              <a:rPr lang="es-ES" sz="2400" b="1" i="1" dirty="0" smtClean="0">
                <a:latin typeface="Arial" pitchFamily="34" charset="0"/>
                <a:cs typeface="Arial" pitchFamily="34" charset="0"/>
              </a:rPr>
              <a:t>Recreación Básica.</a:t>
            </a:r>
            <a:r>
              <a:rPr lang="es-ES" sz="2400" b="1" i="1" dirty="0">
                <a:latin typeface="Arial" pitchFamily="34" charset="0"/>
                <a:cs typeface="Arial" pitchFamily="34" charset="0"/>
              </a:rPr>
              <a:t> </a:t>
            </a:r>
            <a:r>
              <a:rPr lang="es-ES" sz="2400" b="1" i="1" dirty="0" smtClean="0">
                <a:latin typeface="Arial" pitchFamily="34" charset="0"/>
                <a:cs typeface="Arial" pitchFamily="34" charset="0"/>
              </a:rPr>
              <a:t>                                           5</a:t>
            </a:r>
          </a:p>
          <a:p>
            <a:r>
              <a:rPr lang="es-ES" sz="2400" b="1" i="1" dirty="0">
                <a:latin typeface="Arial" pitchFamily="34" charset="0"/>
                <a:cs typeface="Arial" pitchFamily="34" charset="0"/>
              </a:rPr>
              <a:t>  </a:t>
            </a:r>
          </a:p>
          <a:p>
            <a:r>
              <a:rPr lang="es-ES" sz="2400" b="1" i="1" dirty="0">
                <a:latin typeface="Arial" pitchFamily="34" charset="0"/>
                <a:cs typeface="Arial" pitchFamily="34" charset="0"/>
              </a:rPr>
              <a:t>Tema # 1.  La recreación como un fenómeno socio cultural. </a:t>
            </a:r>
          </a:p>
          <a:p>
            <a:r>
              <a:rPr lang="es-ES" sz="2400" b="1" i="1" dirty="0">
                <a:latin typeface="Arial" pitchFamily="34" charset="0"/>
                <a:cs typeface="Arial" pitchFamily="34" charset="0"/>
              </a:rPr>
              <a:t> </a:t>
            </a:r>
          </a:p>
          <a:p>
            <a:r>
              <a:rPr lang="es-ES_tradnl" sz="2400" b="1" i="1" dirty="0">
                <a:latin typeface="Arial" pitchFamily="34" charset="0"/>
                <a:cs typeface="Arial" pitchFamily="34" charset="0"/>
              </a:rPr>
              <a:t>Título: Investigación del tiempo libre y la recreación. </a:t>
            </a:r>
            <a:endParaRPr lang="es-ES_tradnl" sz="2400" b="1" i="1" dirty="0" smtClean="0">
              <a:latin typeface="Arial" pitchFamily="34" charset="0"/>
              <a:cs typeface="Arial" pitchFamily="34" charset="0"/>
            </a:endParaRPr>
          </a:p>
          <a:p>
            <a:endParaRPr lang="es-ES" sz="2400" b="1" i="1" dirty="0">
              <a:latin typeface="Arial" pitchFamily="34" charset="0"/>
              <a:cs typeface="Arial" pitchFamily="34" charset="0"/>
            </a:endParaRPr>
          </a:p>
          <a:p>
            <a:r>
              <a:rPr lang="es-ES" sz="2400" b="1" i="1" dirty="0">
                <a:latin typeface="Arial" pitchFamily="34" charset="0"/>
                <a:cs typeface="Arial" pitchFamily="34" charset="0"/>
              </a:rPr>
              <a:t>Sumario: </a:t>
            </a:r>
            <a:endParaRPr lang="es-ES" sz="2400" b="1" i="1" dirty="0" smtClean="0">
              <a:latin typeface="Arial" pitchFamily="34" charset="0"/>
              <a:cs typeface="Arial" pitchFamily="34" charset="0"/>
            </a:endParaRPr>
          </a:p>
          <a:p>
            <a:endParaRPr lang="es-ES" sz="2400" b="1" i="1" dirty="0">
              <a:latin typeface="Arial" pitchFamily="34" charset="0"/>
              <a:cs typeface="Arial" pitchFamily="34" charset="0"/>
            </a:endParaRPr>
          </a:p>
          <a:p>
            <a:pPr marL="342900" lvl="0" indent="-342900">
              <a:buFont typeface="Wingdings" pitchFamily="2" charset="2"/>
              <a:buChar char="Ø"/>
            </a:pPr>
            <a:r>
              <a:rPr lang="es-ES_tradnl" sz="2400" b="1" i="1" dirty="0">
                <a:latin typeface="Arial" pitchFamily="34" charset="0"/>
                <a:cs typeface="Arial" pitchFamily="34" charset="0"/>
              </a:rPr>
              <a:t>Investigaciones del T. L. y la Recreación </a:t>
            </a:r>
            <a:endParaRPr lang="es-ES" sz="2400" b="1" i="1" dirty="0">
              <a:latin typeface="Arial" pitchFamily="34" charset="0"/>
              <a:cs typeface="Arial" pitchFamily="34" charset="0"/>
            </a:endParaRPr>
          </a:p>
          <a:p>
            <a:pPr marL="342900" lvl="0" indent="-342900">
              <a:buFont typeface="Wingdings" pitchFamily="2" charset="2"/>
              <a:buChar char="Ø"/>
            </a:pPr>
            <a:r>
              <a:rPr lang="es-ES_tradnl" sz="2400" b="1" i="1" dirty="0">
                <a:latin typeface="Arial" pitchFamily="34" charset="0"/>
                <a:cs typeface="Arial" pitchFamily="34" charset="0"/>
              </a:rPr>
              <a:t>Presupuesto de tiempo </a:t>
            </a:r>
            <a:endParaRPr lang="es-ES" sz="2400" b="1" i="1" dirty="0">
              <a:latin typeface="Arial" pitchFamily="34" charset="0"/>
              <a:cs typeface="Arial" pitchFamily="34" charset="0"/>
            </a:endParaRPr>
          </a:p>
          <a:p>
            <a:pPr marL="342900" lvl="0" indent="-342900">
              <a:buFont typeface="Wingdings" pitchFamily="2" charset="2"/>
              <a:buChar char="Ø"/>
            </a:pPr>
            <a:r>
              <a:rPr lang="es-ES_tradnl" sz="2400" b="1" i="1" dirty="0">
                <a:latin typeface="Arial" pitchFamily="34" charset="0"/>
                <a:cs typeface="Arial" pitchFamily="34" charset="0"/>
              </a:rPr>
              <a:t>Determinación de Magnitud y estructura del T.L.</a:t>
            </a:r>
            <a:endParaRPr lang="es-ES" sz="2400" b="1" i="1" dirty="0">
              <a:latin typeface="Arial" pitchFamily="34" charset="0"/>
              <a:cs typeface="Arial" pitchFamily="34" charset="0"/>
            </a:endParaRPr>
          </a:p>
          <a:p>
            <a:r>
              <a:rPr lang="es-ES" sz="2400" b="1" i="1" dirty="0">
                <a:latin typeface="Arial" pitchFamily="34" charset="0"/>
                <a:cs typeface="Arial" pitchFamily="34" charset="0"/>
              </a:rPr>
              <a:t> </a:t>
            </a:r>
          </a:p>
          <a:p>
            <a:r>
              <a:rPr lang="es-ES" sz="2400" b="1" i="1" dirty="0">
                <a:latin typeface="Arial" pitchFamily="34" charset="0"/>
                <a:cs typeface="Arial" pitchFamily="34" charset="0"/>
              </a:rPr>
              <a:t>Objetivo: Caracterizar las técnicas de investigación social de presupuesto de tiempo.</a:t>
            </a:r>
          </a:p>
        </p:txBody>
      </p:sp>
    </p:spTree>
    <p:extLst>
      <p:ext uri="{BB962C8B-B14F-4D97-AF65-F5344CB8AC3E}">
        <p14:creationId xmlns:p14="http://schemas.microsoft.com/office/powerpoint/2010/main" val="3245470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260648"/>
            <a:ext cx="8352928" cy="6740307"/>
          </a:xfrm>
          <a:prstGeom prst="rect">
            <a:avLst/>
          </a:prstGeom>
        </p:spPr>
        <p:txBody>
          <a:bodyPr wrap="square">
            <a:spAutoFit/>
          </a:bodyPr>
          <a:lstStyle/>
          <a:p>
            <a:r>
              <a:rPr lang="es-ES_tradnl" b="1" i="1" dirty="0" smtClean="0">
                <a:latin typeface="Arial" pitchFamily="34" charset="0"/>
                <a:cs typeface="Arial" pitchFamily="34" charset="0"/>
              </a:rPr>
              <a:t>Escalas de medición: todos los datos que se obtengan son generados por una de las escalas de medición, las cuales son:</a:t>
            </a:r>
          </a:p>
          <a:p>
            <a:pPr marL="285750" indent="-285750">
              <a:buFont typeface="Wingdings" pitchFamily="2" charset="2"/>
              <a:buChar char="Ø"/>
            </a:pPr>
            <a:r>
              <a:rPr lang="es-ES_tradnl" b="1" i="1" dirty="0" smtClean="0">
                <a:latin typeface="Arial" pitchFamily="34" charset="0"/>
                <a:cs typeface="Arial" pitchFamily="34" charset="0"/>
              </a:rPr>
              <a:t>Escala nominal: si los datos son etiquetas o cat	egorias que se usan definir un atributo de un elemento. Los datos pueden ser numéricos o no.</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Por ejemplo: el sexo de una persona es un dato nominal no numérico.  </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El número del carné de identidad es un dato nominal numérico. </a:t>
            </a:r>
          </a:p>
          <a:p>
            <a:r>
              <a:rPr lang="es-ES_tradnl" b="1" i="1" dirty="0" smtClean="0">
                <a:latin typeface="Arial" pitchFamily="34" charset="0"/>
                <a:cs typeface="Arial" pitchFamily="34" charset="0"/>
              </a:rPr>
              <a:t>      </a:t>
            </a:r>
          </a:p>
          <a:p>
            <a:pPr marL="285750" indent="-285750">
              <a:buFont typeface="Wingdings" pitchFamily="2" charset="2"/>
              <a:buChar char="Ø"/>
            </a:pPr>
            <a:r>
              <a:rPr lang="es-ES_tradnl" b="1" i="1" dirty="0" smtClean="0">
                <a:latin typeface="Arial" pitchFamily="34" charset="0"/>
                <a:cs typeface="Arial" pitchFamily="34" charset="0"/>
              </a:rPr>
              <a:t>Escala ordinal: si los datos pueden utilizarse para jerarquizar  u ordenar las observaciones. Los datos pueden ser numéricos o no.</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Ejemplo: las medidas pequeño, mediano y grande para dar el tamaño </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de un objeto son datos ordinales no numéricos.</a:t>
            </a:r>
          </a:p>
          <a:p>
            <a:endParaRPr lang="es-ES_tradnl" b="1" i="1" dirty="0">
              <a:latin typeface="Arial" pitchFamily="34" charset="0"/>
              <a:cs typeface="Arial" pitchFamily="34" charset="0"/>
            </a:endParaRPr>
          </a:p>
          <a:p>
            <a:pPr marL="285750" indent="-285750">
              <a:buFont typeface="Wingdings" pitchFamily="2" charset="2"/>
              <a:buChar char="Ø"/>
            </a:pPr>
            <a:r>
              <a:rPr lang="es-ES_tradnl" b="1" i="1" dirty="0" smtClean="0">
                <a:latin typeface="Arial" pitchFamily="34" charset="0"/>
                <a:cs typeface="Arial" pitchFamily="34" charset="0"/>
              </a:rPr>
              <a:t>Escala de intervalo: si los datos tienen las propiedades de los datos </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ordinales y los intervalos entre los objetos observados se expresan en </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términos de una unidad de medición fija. Los datos de intervalos tiene </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que ser numéricos.</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Ejemplo: Las mediciones de temperatura son datos de intervalo.</a:t>
            </a:r>
          </a:p>
          <a:p>
            <a:endParaRPr lang="es-ES_tradnl" b="1" i="1" dirty="0">
              <a:latin typeface="Arial" pitchFamily="34" charset="0"/>
              <a:cs typeface="Arial" pitchFamily="34" charset="0"/>
            </a:endParaRPr>
          </a:p>
          <a:p>
            <a:pPr marL="285750" indent="-285750">
              <a:buFont typeface="Wingdings" pitchFamily="2" charset="2"/>
              <a:buChar char="Ø"/>
            </a:pPr>
            <a:r>
              <a:rPr lang="es-ES_tradnl" b="1" i="1" dirty="0" smtClean="0">
                <a:latin typeface="Arial" pitchFamily="34" charset="0"/>
                <a:cs typeface="Arial" pitchFamily="34" charset="0"/>
              </a:rPr>
              <a:t>Escala de razón: si los datos tiene las propiedades de los datos de </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intervalo y el cociente (o razón) entre dos medidas tiene sentido. Los</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datos  de razón tienen que ser </a:t>
            </a:r>
            <a:r>
              <a:rPr lang="es-ES_tradnl" b="1" i="1" dirty="0" err="1" smtClean="0">
                <a:latin typeface="Arial" pitchFamily="34" charset="0"/>
                <a:cs typeface="Arial" pitchFamily="34" charset="0"/>
              </a:rPr>
              <a:t>númericos</a:t>
            </a:r>
            <a:r>
              <a:rPr lang="es-ES_tradnl" b="1" i="1" dirty="0" smtClean="0">
                <a:latin typeface="Arial" pitchFamily="34" charset="0"/>
                <a:cs typeface="Arial" pitchFamily="34" charset="0"/>
              </a:rPr>
              <a:t>.</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Ejemplo: variables como la distancia, la altura, el peso y el tiempo.</a:t>
            </a:r>
          </a:p>
          <a:p>
            <a:r>
              <a:rPr lang="es-ES_tradnl" b="1" i="1" dirty="0">
                <a:latin typeface="Arial" pitchFamily="34" charset="0"/>
                <a:cs typeface="Arial" pitchFamily="34" charset="0"/>
              </a:rPr>
              <a:t> </a:t>
            </a:r>
            <a:r>
              <a:rPr lang="es-ES_tradnl" b="1" i="1" dirty="0" smtClean="0">
                <a:latin typeface="Arial" pitchFamily="34" charset="0"/>
                <a:cs typeface="Arial" pitchFamily="34" charset="0"/>
              </a:rPr>
              <a:t>    </a:t>
            </a:r>
            <a:endParaRPr lang="es-ES" b="1" i="1" dirty="0">
              <a:latin typeface="Arial" pitchFamily="34" charset="0"/>
              <a:cs typeface="Arial" pitchFamily="34" charset="0"/>
            </a:endParaRPr>
          </a:p>
        </p:txBody>
      </p:sp>
    </p:spTree>
    <p:extLst>
      <p:ext uri="{BB962C8B-B14F-4D97-AF65-F5344CB8AC3E}">
        <p14:creationId xmlns:p14="http://schemas.microsoft.com/office/powerpoint/2010/main" val="3375423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60648"/>
            <a:ext cx="8640960" cy="5509200"/>
          </a:xfrm>
          <a:prstGeom prst="rect">
            <a:avLst/>
          </a:prstGeom>
        </p:spPr>
        <p:txBody>
          <a:bodyPr wrap="square">
            <a:spAutoFit/>
          </a:bodyPr>
          <a:lstStyle/>
          <a:p>
            <a:r>
              <a:rPr lang="es-ES_tradnl" sz="3200" b="1" i="1" u="sng" dirty="0">
                <a:latin typeface="Arial" pitchFamily="34" charset="0"/>
                <a:cs typeface="Arial" pitchFamily="34" charset="0"/>
              </a:rPr>
              <a:t>Presupuesto de Tiempo.</a:t>
            </a:r>
            <a:endParaRPr lang="es-ES" sz="3200" b="1" i="1" dirty="0">
              <a:latin typeface="Arial" pitchFamily="34" charset="0"/>
              <a:cs typeface="Arial" pitchFamily="34" charset="0"/>
            </a:endParaRPr>
          </a:p>
          <a:p>
            <a:r>
              <a:rPr lang="es-ES_tradnl" sz="3200" b="1" i="1" dirty="0">
                <a:latin typeface="Arial" pitchFamily="34" charset="0"/>
                <a:cs typeface="Arial" pitchFamily="34" charset="0"/>
              </a:rPr>
              <a:t>El Tiempo </a:t>
            </a:r>
            <a:r>
              <a:rPr lang="es-ES_tradnl" sz="3200" b="1" i="1" dirty="0" smtClean="0">
                <a:latin typeface="Arial" pitchFamily="34" charset="0"/>
                <a:cs typeface="Arial" pitchFamily="34" charset="0"/>
              </a:rPr>
              <a:t>Libre, </a:t>
            </a:r>
            <a:r>
              <a:rPr lang="es-ES_tradnl" sz="3200" b="1" i="1" dirty="0">
                <a:latin typeface="Arial" pitchFamily="34" charset="0"/>
                <a:cs typeface="Arial" pitchFamily="34" charset="0"/>
              </a:rPr>
              <a:t>considerado como sistema </a:t>
            </a:r>
            <a:r>
              <a:rPr lang="es-ES_tradnl" sz="3200" b="1" i="1" dirty="0" smtClean="0">
                <a:latin typeface="Arial" pitchFamily="34" charset="0"/>
                <a:cs typeface="Arial" pitchFamily="34" charset="0"/>
              </a:rPr>
              <a:t>abierto, </a:t>
            </a:r>
            <a:r>
              <a:rPr lang="es-ES_tradnl" sz="3200" b="1" i="1" dirty="0">
                <a:latin typeface="Arial" pitchFamily="34" charset="0"/>
                <a:cs typeface="Arial" pitchFamily="34" charset="0"/>
              </a:rPr>
              <a:t>se caracteriza por tres dimensiones que determinan las propiedades del sistema: La magnitud, la estructura, y el contenido.  </a:t>
            </a:r>
            <a:endParaRPr lang="es-ES" sz="3200" b="1" i="1" dirty="0">
              <a:latin typeface="Arial" pitchFamily="34" charset="0"/>
              <a:cs typeface="Arial" pitchFamily="34" charset="0"/>
            </a:endParaRPr>
          </a:p>
          <a:p>
            <a:r>
              <a:rPr lang="es-ES_tradnl" sz="3200" b="1" i="1" dirty="0">
                <a:latin typeface="Arial" pitchFamily="34" charset="0"/>
                <a:cs typeface="Arial" pitchFamily="34" charset="0"/>
              </a:rPr>
              <a:t>1- </a:t>
            </a:r>
            <a:r>
              <a:rPr lang="es-ES_tradnl" sz="3200" b="1" i="1" u="sng" dirty="0">
                <a:latin typeface="Arial" pitchFamily="34" charset="0"/>
                <a:cs typeface="Arial" pitchFamily="34" charset="0"/>
              </a:rPr>
              <a:t>La magnitud:</a:t>
            </a:r>
            <a:r>
              <a:rPr lang="es-ES_tradnl" sz="3200" b="1" i="1" dirty="0">
                <a:latin typeface="Arial" pitchFamily="34" charset="0"/>
                <a:cs typeface="Arial" pitchFamily="34" charset="0"/>
              </a:rPr>
              <a:t> representa la cantidad de tiempo que como promedio dispone un grupo humano para la realización de actividades recreativas (medido en horas y minutos) así como en una escala de razón.</a:t>
            </a:r>
            <a:endParaRPr lang="es-ES" sz="3200" b="1" i="1" dirty="0">
              <a:latin typeface="Arial" pitchFamily="34" charset="0"/>
              <a:cs typeface="Arial" pitchFamily="34" charset="0"/>
            </a:endParaRPr>
          </a:p>
        </p:txBody>
      </p:sp>
    </p:spTree>
    <p:extLst>
      <p:ext uri="{BB962C8B-B14F-4D97-AF65-F5344CB8AC3E}">
        <p14:creationId xmlns:p14="http://schemas.microsoft.com/office/powerpoint/2010/main" val="4066803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751344"/>
            <a:ext cx="8352928" cy="5262979"/>
          </a:xfrm>
          <a:prstGeom prst="rect">
            <a:avLst/>
          </a:prstGeom>
        </p:spPr>
        <p:txBody>
          <a:bodyPr wrap="square">
            <a:spAutoFit/>
          </a:bodyPr>
          <a:lstStyle/>
          <a:p>
            <a:r>
              <a:rPr lang="es-ES_tradnl" sz="2400" b="1" i="1" dirty="0">
                <a:latin typeface="Arial" pitchFamily="34" charset="0"/>
                <a:cs typeface="Arial" pitchFamily="34" charset="0"/>
              </a:rPr>
              <a:t>2- </a:t>
            </a:r>
            <a:r>
              <a:rPr lang="es-ES_tradnl" sz="2400" b="1" i="1" u="sng" dirty="0">
                <a:latin typeface="Arial" pitchFamily="34" charset="0"/>
                <a:cs typeface="Arial" pitchFamily="34" charset="0"/>
              </a:rPr>
              <a:t>La estructura:</a:t>
            </a:r>
            <a:r>
              <a:rPr lang="es-ES_tradnl" sz="2400" b="1" i="1" dirty="0">
                <a:latin typeface="Arial" pitchFamily="34" charset="0"/>
                <a:cs typeface="Arial" pitchFamily="34" charset="0"/>
              </a:rPr>
              <a:t> más compleja, se define por </a:t>
            </a:r>
            <a:r>
              <a:rPr lang="es-ES_tradnl" sz="2400" b="1" i="1" dirty="0" smtClean="0">
                <a:latin typeface="Arial" pitchFamily="34" charset="0"/>
                <a:cs typeface="Arial" pitchFamily="34" charset="0"/>
              </a:rPr>
              <a:t>2 </a:t>
            </a:r>
            <a:r>
              <a:rPr lang="es-ES_tradnl" sz="2400" b="1" i="1" dirty="0">
                <a:latin typeface="Arial" pitchFamily="34" charset="0"/>
                <a:cs typeface="Arial" pitchFamily="34" charset="0"/>
              </a:rPr>
              <a:t>niveles de medición  </a:t>
            </a:r>
            <a:endParaRPr lang="es-ES" sz="2400" b="1" i="1" dirty="0">
              <a:latin typeface="Arial" pitchFamily="34" charset="0"/>
              <a:cs typeface="Arial" pitchFamily="34" charset="0"/>
            </a:endParaRPr>
          </a:p>
          <a:p>
            <a:r>
              <a:rPr lang="es-ES_tradnl" sz="2400" b="1" i="1" dirty="0">
                <a:latin typeface="Arial" pitchFamily="34" charset="0"/>
                <a:cs typeface="Arial" pitchFamily="34" charset="0"/>
              </a:rPr>
              <a:t>A </a:t>
            </a:r>
            <a:r>
              <a:rPr lang="es-ES_tradnl" sz="2400" b="1" i="1" u="sng" dirty="0">
                <a:latin typeface="Arial" pitchFamily="34" charset="0"/>
                <a:cs typeface="Arial" pitchFamily="34" charset="0"/>
              </a:rPr>
              <a:t>Tiempo dedicado</a:t>
            </a:r>
            <a:r>
              <a:rPr lang="es-ES_tradnl" sz="2400" b="1" i="1" dirty="0">
                <a:latin typeface="Arial" pitchFamily="34" charset="0"/>
                <a:cs typeface="Arial" pitchFamily="34" charset="0"/>
              </a:rPr>
              <a:t> a realizar cada actividad recreativa (lo que lo vincula al concepto de magnitud) se mide en escala de razón</a:t>
            </a:r>
            <a:endParaRPr lang="es-ES" sz="2400" b="1" i="1" dirty="0">
              <a:latin typeface="Arial" pitchFamily="34" charset="0"/>
              <a:cs typeface="Arial" pitchFamily="34" charset="0"/>
            </a:endParaRPr>
          </a:p>
          <a:p>
            <a:r>
              <a:rPr lang="es-ES_tradnl" sz="2400" b="1" i="1" dirty="0">
                <a:latin typeface="Arial" pitchFamily="34" charset="0"/>
                <a:cs typeface="Arial" pitchFamily="34" charset="0"/>
              </a:rPr>
              <a:t>B El </a:t>
            </a:r>
            <a:r>
              <a:rPr lang="es-ES_tradnl" sz="2400" b="1" i="1" u="sng" dirty="0">
                <a:latin typeface="Arial" pitchFamily="34" charset="0"/>
                <a:cs typeface="Arial" pitchFamily="34" charset="0"/>
              </a:rPr>
              <a:t>momento del día</a:t>
            </a:r>
            <a:r>
              <a:rPr lang="es-ES_tradnl" sz="2400" b="1" i="1" dirty="0">
                <a:latin typeface="Arial" pitchFamily="34" charset="0"/>
                <a:cs typeface="Arial" pitchFamily="34" charset="0"/>
              </a:rPr>
              <a:t> en que se realiza las actividades recreativas (se mide por una escala ordinal)</a:t>
            </a:r>
            <a:endParaRPr lang="es-ES" sz="2400" b="1" i="1" dirty="0">
              <a:latin typeface="Arial" pitchFamily="34" charset="0"/>
              <a:cs typeface="Arial" pitchFamily="34" charset="0"/>
            </a:endParaRPr>
          </a:p>
          <a:p>
            <a:r>
              <a:rPr lang="es-ES_tradnl" sz="2400" b="1" i="1" dirty="0">
                <a:latin typeface="Arial" pitchFamily="34" charset="0"/>
                <a:cs typeface="Arial" pitchFamily="34" charset="0"/>
              </a:rPr>
              <a:t>Está relacionada con las </a:t>
            </a:r>
            <a:r>
              <a:rPr lang="es-ES_tradnl" sz="2400" b="1" i="1" u="sng" dirty="0">
                <a:latin typeface="Arial" pitchFamily="34" charset="0"/>
                <a:cs typeface="Arial" pitchFamily="34" charset="0"/>
              </a:rPr>
              <a:t>frecuencias de realización</a:t>
            </a:r>
            <a:r>
              <a:rPr lang="es-ES_tradnl" sz="2400" b="1" i="1" dirty="0">
                <a:latin typeface="Arial" pitchFamily="34" charset="0"/>
                <a:cs typeface="Arial" pitchFamily="34" charset="0"/>
              </a:rPr>
              <a:t> de las actividades (se mide por una escala ordinal)</a:t>
            </a:r>
            <a:endParaRPr lang="es-ES" sz="2400" b="1" i="1" dirty="0">
              <a:latin typeface="Arial" pitchFamily="34" charset="0"/>
              <a:cs typeface="Arial" pitchFamily="34" charset="0"/>
            </a:endParaRPr>
          </a:p>
          <a:p>
            <a:r>
              <a:rPr lang="es-ES_tradnl" sz="2400" b="1" i="1" dirty="0">
                <a:latin typeface="Arial" pitchFamily="34" charset="0"/>
                <a:cs typeface="Arial" pitchFamily="34" charset="0"/>
              </a:rPr>
              <a:t>3- </a:t>
            </a:r>
            <a:r>
              <a:rPr lang="es-ES_tradnl" sz="2400" b="1" i="1" u="sng" dirty="0">
                <a:latin typeface="Arial" pitchFamily="34" charset="0"/>
                <a:cs typeface="Arial" pitchFamily="34" charset="0"/>
              </a:rPr>
              <a:t>El contenido:</a:t>
            </a:r>
            <a:r>
              <a:rPr lang="es-ES_tradnl" sz="2400" b="1" i="1" dirty="0">
                <a:latin typeface="Arial" pitchFamily="34" charset="0"/>
                <a:cs typeface="Arial" pitchFamily="34" charset="0"/>
              </a:rPr>
              <a:t> se refiere al carácter individual de las actividades recreativas, señalando como esta se realiza, el nivel cultural y la calidad de las mismas. Esta información puede ser recogida en una escala nominal u ordinal.</a:t>
            </a:r>
            <a:endParaRPr lang="es-ES" sz="2400" b="1" i="1" dirty="0">
              <a:latin typeface="Arial" pitchFamily="34" charset="0"/>
              <a:cs typeface="Arial" pitchFamily="34" charset="0"/>
            </a:endParaRPr>
          </a:p>
        </p:txBody>
      </p:sp>
    </p:spTree>
    <p:extLst>
      <p:ext uri="{BB962C8B-B14F-4D97-AF65-F5344CB8AC3E}">
        <p14:creationId xmlns:p14="http://schemas.microsoft.com/office/powerpoint/2010/main" val="1180679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260648"/>
            <a:ext cx="8352928" cy="6555641"/>
          </a:xfrm>
          <a:prstGeom prst="rect">
            <a:avLst/>
          </a:prstGeom>
        </p:spPr>
        <p:txBody>
          <a:bodyPr wrap="square">
            <a:spAutoFit/>
          </a:bodyPr>
          <a:lstStyle/>
          <a:p>
            <a:r>
              <a:rPr lang="es-ES_tradnl" sz="2800" b="1" i="1" dirty="0">
                <a:latin typeface="Arial" pitchFamily="34" charset="0"/>
                <a:cs typeface="Arial" pitchFamily="34" charset="0"/>
              </a:rPr>
              <a:t>Lo primero en el </a:t>
            </a:r>
            <a:r>
              <a:rPr lang="es-ES_tradnl" sz="2800" b="1" i="1" u="sng" dirty="0">
                <a:latin typeface="Arial" pitchFamily="34" charset="0"/>
                <a:cs typeface="Arial" pitchFamily="34" charset="0"/>
              </a:rPr>
              <a:t>proceso de recolección de datos</a:t>
            </a:r>
            <a:r>
              <a:rPr lang="es-ES_tradnl" sz="2800" b="1" i="1" dirty="0">
                <a:latin typeface="Arial" pitchFamily="34" charset="0"/>
                <a:cs typeface="Arial" pitchFamily="34" charset="0"/>
              </a:rPr>
              <a:t> sobre el presupuesto de tiempo de un grupo humano , es definir el periodo de tiempo que va a tomarse como unidad </a:t>
            </a:r>
            <a:r>
              <a:rPr lang="es-ES_tradnl" sz="2800" b="1" i="1" u="sng" dirty="0">
                <a:latin typeface="Arial" pitchFamily="34" charset="0"/>
                <a:cs typeface="Arial" pitchFamily="34" charset="0"/>
              </a:rPr>
              <a:t> de tiempo de estudio</a:t>
            </a:r>
            <a:r>
              <a:rPr lang="es-ES_tradnl" sz="2800" b="1" i="1" dirty="0">
                <a:latin typeface="Arial" pitchFamily="34" charset="0"/>
                <a:cs typeface="Arial" pitchFamily="34" charset="0"/>
              </a:rPr>
              <a:t>, que puede ser un día natural( 24h ) , una semana, quince días, etc.</a:t>
            </a:r>
            <a:endParaRPr lang="es-ES" sz="2800" b="1" i="1" dirty="0">
              <a:latin typeface="Arial" pitchFamily="34" charset="0"/>
              <a:cs typeface="Arial" pitchFamily="34" charset="0"/>
            </a:endParaRPr>
          </a:p>
          <a:p>
            <a:r>
              <a:rPr lang="es-ES_tradnl" sz="2800" b="1" i="1" dirty="0" smtClean="0">
                <a:latin typeface="Arial" pitchFamily="34" charset="0"/>
                <a:cs typeface="Arial" pitchFamily="34" charset="0"/>
              </a:rPr>
              <a:t>La </a:t>
            </a:r>
            <a:r>
              <a:rPr lang="es-ES_tradnl" sz="2800" b="1" i="1" dirty="0">
                <a:latin typeface="Arial" pitchFamily="34" charset="0"/>
                <a:cs typeface="Arial" pitchFamily="34" charset="0"/>
              </a:rPr>
              <a:t>metódica más completa que hemos encontrado en la bibliografía sobre el tema, </a:t>
            </a:r>
            <a:r>
              <a:rPr lang="es-ES_tradnl" sz="2800" b="1" i="1" dirty="0" smtClean="0">
                <a:latin typeface="Arial" pitchFamily="34" charset="0"/>
                <a:cs typeface="Arial" pitchFamily="34" charset="0"/>
              </a:rPr>
              <a:t>toma </a:t>
            </a:r>
            <a:r>
              <a:rPr lang="es-ES_tradnl" sz="2800" b="1" i="1" dirty="0">
                <a:latin typeface="Arial" pitchFamily="34" charset="0"/>
                <a:cs typeface="Arial" pitchFamily="34" charset="0"/>
              </a:rPr>
              <a:t>como unidad de medida el día natural (24h)</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 Se utilizan tres </a:t>
            </a:r>
            <a:r>
              <a:rPr lang="es-ES_tradnl" sz="2800" b="1" i="1" u="sng" dirty="0">
                <a:latin typeface="Arial" pitchFamily="34" charset="0"/>
                <a:cs typeface="Arial" pitchFamily="34" charset="0"/>
              </a:rPr>
              <a:t>instrumentos fundamentales</a:t>
            </a:r>
            <a:r>
              <a:rPr lang="es-ES_tradnl" sz="2800" b="1" i="1" dirty="0">
                <a:latin typeface="Arial" pitchFamily="34" charset="0"/>
                <a:cs typeface="Arial" pitchFamily="34" charset="0"/>
              </a:rPr>
              <a:t> para la recogida de información ellos son:</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1-El auto-registro de actividades</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2-Las entrevistas fundamentada.</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3-La entrevista fresca de sustitución.</a:t>
            </a:r>
            <a:endParaRPr lang="es-ES" sz="2800" b="1" i="1" dirty="0">
              <a:latin typeface="Arial" pitchFamily="34" charset="0"/>
              <a:cs typeface="Arial" pitchFamily="34" charset="0"/>
            </a:endParaRPr>
          </a:p>
        </p:txBody>
      </p:sp>
    </p:spTree>
    <p:extLst>
      <p:ext uri="{BB962C8B-B14F-4D97-AF65-F5344CB8AC3E}">
        <p14:creationId xmlns:p14="http://schemas.microsoft.com/office/powerpoint/2010/main" val="22289840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404664"/>
            <a:ext cx="8640960" cy="6247864"/>
          </a:xfrm>
          <a:prstGeom prst="rect">
            <a:avLst/>
          </a:prstGeom>
        </p:spPr>
        <p:txBody>
          <a:bodyPr wrap="square">
            <a:spAutoFit/>
          </a:bodyPr>
          <a:lstStyle/>
          <a:p>
            <a:pPr marL="571500" indent="-571500">
              <a:buFont typeface="Courier New" pitchFamily="49" charset="0"/>
              <a:buChar char="o"/>
            </a:pPr>
            <a:r>
              <a:rPr lang="es-ES_tradnl" sz="4000" b="1" i="1" dirty="0">
                <a:latin typeface="Arial" pitchFamily="34" charset="0"/>
                <a:cs typeface="Arial" pitchFamily="34" charset="0"/>
              </a:rPr>
              <a:t>El auto registro de actividades: es un cuaderno de auto - anotación de todas las actividades realizadas por un sujeto durante una unidad de tiempo en este caso 24h</a:t>
            </a:r>
            <a:r>
              <a:rPr lang="es-ES_tradnl" sz="4000" b="1" i="1" dirty="0" smtClean="0">
                <a:latin typeface="Arial" pitchFamily="34" charset="0"/>
                <a:cs typeface="Arial" pitchFamily="34" charset="0"/>
              </a:rPr>
              <a:t>. Es </a:t>
            </a:r>
            <a:r>
              <a:rPr lang="es-ES_tradnl" sz="4000" b="1" i="1" dirty="0">
                <a:latin typeface="Arial" pitchFamily="34" charset="0"/>
                <a:cs typeface="Arial" pitchFamily="34" charset="0"/>
              </a:rPr>
              <a:t>en esencia, auto – observación que hace un individuo de las actividades de su vida cotidiana durante un día natural.</a:t>
            </a:r>
            <a:endParaRPr lang="es-ES" sz="4000" b="1" i="1" dirty="0">
              <a:latin typeface="Arial" pitchFamily="34" charset="0"/>
              <a:cs typeface="Arial" pitchFamily="34" charset="0"/>
            </a:endParaRPr>
          </a:p>
        </p:txBody>
      </p:sp>
    </p:spTree>
    <p:extLst>
      <p:ext uri="{BB962C8B-B14F-4D97-AF65-F5344CB8AC3E}">
        <p14:creationId xmlns:p14="http://schemas.microsoft.com/office/powerpoint/2010/main" val="1278666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4033" y="836712"/>
            <a:ext cx="8136904" cy="5016758"/>
          </a:xfrm>
          <a:prstGeom prst="rect">
            <a:avLst/>
          </a:prstGeom>
        </p:spPr>
        <p:txBody>
          <a:bodyPr wrap="square">
            <a:spAutoFit/>
          </a:bodyPr>
          <a:lstStyle/>
          <a:p>
            <a:pPr marL="285750" indent="-285750">
              <a:buFont typeface="Courier New" pitchFamily="49" charset="0"/>
              <a:buChar char="o"/>
            </a:pPr>
            <a:r>
              <a:rPr lang="es-ES_tradnl" sz="3200" b="1" i="1" dirty="0">
                <a:latin typeface="Arial" pitchFamily="34" charset="0"/>
                <a:cs typeface="Arial" pitchFamily="34" charset="0"/>
              </a:rPr>
              <a:t>La entrevista fundamentada: es un registro verificador de las actividades realizadas por un sujeto durante 24h aplicado por un entrevistador entrenado, en consultas personales con él, sobre la base del auto registro de actividades que la misma llena. Además consta de una batería de preguntas dirigidas a la obtención de información socio-demográficas.</a:t>
            </a:r>
            <a:endParaRPr lang="es-ES" sz="3200" b="1" i="1" dirty="0">
              <a:latin typeface="Arial" pitchFamily="34" charset="0"/>
              <a:cs typeface="Arial" pitchFamily="34" charset="0"/>
            </a:endParaRPr>
          </a:p>
        </p:txBody>
      </p:sp>
    </p:spTree>
    <p:extLst>
      <p:ext uri="{BB962C8B-B14F-4D97-AF65-F5344CB8AC3E}">
        <p14:creationId xmlns:p14="http://schemas.microsoft.com/office/powerpoint/2010/main" val="3190080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260648"/>
            <a:ext cx="8352928" cy="6186309"/>
          </a:xfrm>
          <a:prstGeom prst="rect">
            <a:avLst/>
          </a:prstGeom>
        </p:spPr>
        <p:txBody>
          <a:bodyPr wrap="square">
            <a:spAutoFit/>
          </a:bodyPr>
          <a:lstStyle/>
          <a:p>
            <a:pPr marL="285750" indent="-285750">
              <a:buFont typeface="Courier New" pitchFamily="49" charset="0"/>
              <a:buChar char="o"/>
            </a:pPr>
            <a:r>
              <a:rPr lang="es-ES_tradnl" sz="3600" b="1" i="1" dirty="0">
                <a:latin typeface="Arial" pitchFamily="34" charset="0"/>
                <a:cs typeface="Arial" pitchFamily="34" charset="0"/>
              </a:rPr>
              <a:t>La entrevista fresca de sustitución: es un recordatorio minucioso y un registro de las actividades realizadas por un sujeto el día inmediato al de la consulta; hecho por un entrevistador convenientemente </a:t>
            </a:r>
            <a:r>
              <a:rPr lang="es-ES_tradnl" sz="3600" b="1" i="1" dirty="0" smtClean="0">
                <a:latin typeface="Arial" pitchFamily="34" charset="0"/>
                <a:cs typeface="Arial" pitchFamily="34" charset="0"/>
              </a:rPr>
              <a:t>entrenado. El </a:t>
            </a:r>
            <a:r>
              <a:rPr lang="es-ES_tradnl" sz="3600" b="1" i="1" dirty="0">
                <a:latin typeface="Arial" pitchFamily="34" charset="0"/>
                <a:cs typeface="Arial" pitchFamily="34" charset="0"/>
              </a:rPr>
              <a:t>nombre obedece a que sustituye el propio auto registro. También costa de una batería de preguntas sobre aspectos socio demográficos.</a:t>
            </a:r>
            <a:endParaRPr lang="es-ES" sz="3600" b="1" i="1" dirty="0">
              <a:latin typeface="Arial" pitchFamily="34" charset="0"/>
              <a:cs typeface="Arial" pitchFamily="34" charset="0"/>
            </a:endParaRPr>
          </a:p>
        </p:txBody>
      </p:sp>
    </p:spTree>
    <p:extLst>
      <p:ext uri="{BB962C8B-B14F-4D97-AF65-F5344CB8AC3E}">
        <p14:creationId xmlns:p14="http://schemas.microsoft.com/office/powerpoint/2010/main" val="1190013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9129" y="332656"/>
            <a:ext cx="8568952" cy="5940088"/>
          </a:xfrm>
          <a:prstGeom prst="rect">
            <a:avLst/>
          </a:prstGeom>
        </p:spPr>
        <p:txBody>
          <a:bodyPr wrap="square">
            <a:spAutoFit/>
          </a:bodyPr>
          <a:lstStyle/>
          <a:p>
            <a:r>
              <a:rPr lang="es-ES" sz="2000" b="1" i="1" dirty="0">
                <a:latin typeface="Arial" pitchFamily="34" charset="0"/>
                <a:cs typeface="Arial" pitchFamily="34" charset="0"/>
              </a:rPr>
              <a:t>Consideraciones Muéstrales</a:t>
            </a:r>
          </a:p>
          <a:p>
            <a:r>
              <a:rPr lang="es-ES" sz="2000" b="1" i="1" dirty="0">
                <a:latin typeface="Arial" pitchFamily="34" charset="0"/>
                <a:cs typeface="Arial" pitchFamily="34" charset="0"/>
              </a:rPr>
              <a:t>- Al relacionar las muestras en estos estudios, los individuos incluidos en ellos son relacionadas al azar ellos mismos  y escogidos también al azar en un día específico para garantizar que todos los días de la semana estén representados en la muestra.</a:t>
            </a:r>
          </a:p>
          <a:p>
            <a:r>
              <a:rPr lang="es-ES" sz="2000" b="1" i="1" dirty="0">
                <a:latin typeface="Arial" pitchFamily="34" charset="0"/>
                <a:cs typeface="Arial" pitchFamily="34" charset="0"/>
              </a:rPr>
              <a:t>-Se debe tener en cuenta en el diseño muestra la Estratificación por días. Ej. si el trabajo del campo se extiende días y la muestra son 7 individuos se consulta 1 por día, si son 14 ,2 por día, etc.</a:t>
            </a:r>
          </a:p>
          <a:p>
            <a:r>
              <a:rPr lang="es-ES" sz="2000" b="1" i="1" dirty="0">
                <a:latin typeface="Arial" pitchFamily="34" charset="0"/>
                <a:cs typeface="Arial" pitchFamily="34" charset="0"/>
              </a:rPr>
              <a:t>-El trabajo de campo debe durar semanas completas, una, dos o tres semanas (ofrece la oportunidad de poder repetir el día fallo en la próxima semana)</a:t>
            </a:r>
          </a:p>
          <a:p>
            <a:r>
              <a:rPr lang="es-ES" sz="2000" b="1" i="1" dirty="0">
                <a:latin typeface="Arial" pitchFamily="34" charset="0"/>
                <a:cs typeface="Arial" pitchFamily="34" charset="0"/>
              </a:rPr>
              <a:t>-Los estratos se pueden agrupar de la siguiente forma:</a:t>
            </a:r>
          </a:p>
          <a:p>
            <a:r>
              <a:rPr lang="es-ES" sz="2000" b="1" i="1" dirty="0" smtClean="0">
                <a:latin typeface="Arial" pitchFamily="34" charset="0"/>
                <a:cs typeface="Arial" pitchFamily="34" charset="0"/>
              </a:rPr>
              <a:t>•Días </a:t>
            </a:r>
            <a:r>
              <a:rPr lang="es-ES" sz="2000" b="1" i="1" dirty="0">
                <a:latin typeface="Arial" pitchFamily="34" charset="0"/>
                <a:cs typeface="Arial" pitchFamily="34" charset="0"/>
              </a:rPr>
              <a:t>de  fin de semana (sábado y domingo) y días entre semana (lunes a </a:t>
            </a:r>
            <a:r>
              <a:rPr lang="es-ES" sz="2000" b="1" i="1" dirty="0" smtClean="0">
                <a:latin typeface="Arial" pitchFamily="34" charset="0"/>
                <a:cs typeface="Arial" pitchFamily="34" charset="0"/>
              </a:rPr>
              <a:t>viernes).</a:t>
            </a:r>
            <a:endParaRPr lang="es-ES" sz="2000" b="1" i="1" dirty="0">
              <a:latin typeface="Arial" pitchFamily="34" charset="0"/>
              <a:cs typeface="Arial" pitchFamily="34" charset="0"/>
            </a:endParaRPr>
          </a:p>
          <a:p>
            <a:r>
              <a:rPr lang="es-ES" sz="2000" b="1" i="1" dirty="0" smtClean="0">
                <a:latin typeface="Arial" pitchFamily="34" charset="0"/>
                <a:cs typeface="Arial" pitchFamily="34" charset="0"/>
              </a:rPr>
              <a:t>•Días </a:t>
            </a:r>
            <a:r>
              <a:rPr lang="es-ES" sz="2000" b="1" i="1" dirty="0">
                <a:latin typeface="Arial" pitchFamily="34" charset="0"/>
                <a:cs typeface="Arial" pitchFamily="34" charset="0"/>
              </a:rPr>
              <a:t>de lunes a viernes, sábado y domingo. Esta agrupación sobre todo actualmente por la existencia del sábado libre y el de trabajo.</a:t>
            </a:r>
          </a:p>
          <a:p>
            <a:r>
              <a:rPr lang="es-ES" sz="2000" b="1" i="1" dirty="0" smtClean="0">
                <a:latin typeface="Arial" pitchFamily="34" charset="0"/>
                <a:cs typeface="Arial" pitchFamily="34" charset="0"/>
              </a:rPr>
              <a:t>•Unificando </a:t>
            </a:r>
            <a:r>
              <a:rPr lang="es-ES" sz="2000" b="1" i="1" dirty="0">
                <a:latin typeface="Arial" pitchFamily="34" charset="0"/>
                <a:cs typeface="Arial" pitchFamily="34" charset="0"/>
              </a:rPr>
              <a:t>ambos grupos entre semana y fin de semana, para hacer el análisis global semanal (agrupación de estratos esto muy empleado </a:t>
            </a:r>
            <a:r>
              <a:rPr lang="es-ES" sz="2000" b="1" i="1" dirty="0" smtClean="0">
                <a:latin typeface="Arial" pitchFamily="34" charset="0"/>
                <a:cs typeface="Arial" pitchFamily="34" charset="0"/>
              </a:rPr>
              <a:t>internacionalmente).</a:t>
            </a:r>
            <a:endParaRPr lang="es-ES" sz="2000" b="1" i="1" dirty="0">
              <a:latin typeface="Arial" pitchFamily="34" charset="0"/>
              <a:cs typeface="Arial" pitchFamily="34" charset="0"/>
            </a:endParaRPr>
          </a:p>
        </p:txBody>
      </p:sp>
    </p:spTree>
    <p:extLst>
      <p:ext uri="{BB962C8B-B14F-4D97-AF65-F5344CB8AC3E}">
        <p14:creationId xmlns:p14="http://schemas.microsoft.com/office/powerpoint/2010/main" val="23476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58847"/>
            <a:ext cx="8640960" cy="6555641"/>
          </a:xfrm>
          <a:prstGeom prst="rect">
            <a:avLst/>
          </a:prstGeom>
        </p:spPr>
        <p:txBody>
          <a:bodyPr wrap="square">
            <a:spAutoFit/>
          </a:bodyPr>
          <a:lstStyle/>
          <a:p>
            <a:r>
              <a:rPr lang="es-ES" sz="2000" b="1" i="1" dirty="0">
                <a:latin typeface="Arial" pitchFamily="34" charset="0"/>
                <a:cs typeface="Arial" pitchFamily="34" charset="0"/>
              </a:rPr>
              <a:t>Procesamiento de la información</a:t>
            </a:r>
          </a:p>
          <a:p>
            <a:r>
              <a:rPr lang="es-ES" sz="2000" b="1" i="1" dirty="0">
                <a:latin typeface="Arial" pitchFamily="34" charset="0"/>
                <a:cs typeface="Arial" pitchFamily="34" charset="0"/>
              </a:rPr>
              <a:t>Puede realizarse manualmente o por medio de computadora.</a:t>
            </a:r>
          </a:p>
          <a:p>
            <a:r>
              <a:rPr lang="es-ES" sz="2000" b="1" i="1" dirty="0">
                <a:latin typeface="Arial" pitchFamily="34" charset="0"/>
                <a:cs typeface="Arial" pitchFamily="34" charset="0"/>
              </a:rPr>
              <a:t>¿Cómo realizar el procesamiento manual?</a:t>
            </a:r>
          </a:p>
          <a:p>
            <a:r>
              <a:rPr lang="es-ES" sz="2000" b="1" i="1" dirty="0">
                <a:latin typeface="Arial" pitchFamily="34" charset="0"/>
                <a:cs typeface="Arial" pitchFamily="34" charset="0"/>
              </a:rPr>
              <a:t>Consiste en las siguientes operaciones:</a:t>
            </a:r>
          </a:p>
          <a:p>
            <a:r>
              <a:rPr lang="es-ES" sz="2000" b="1" i="1" dirty="0">
                <a:latin typeface="Arial" pitchFamily="34" charset="0"/>
                <a:cs typeface="Arial" pitchFamily="34" charset="0"/>
              </a:rPr>
              <a:t>1- Codificación de las actividades que aparecen en los registros elementales de tiempo dedicado a una actividad específica en cada uno de ellos.</a:t>
            </a:r>
          </a:p>
          <a:p>
            <a:r>
              <a:rPr lang="es-ES" sz="2000" b="1" i="1" dirty="0">
                <a:latin typeface="Arial" pitchFamily="34" charset="0"/>
                <a:cs typeface="Arial" pitchFamily="34" charset="0"/>
              </a:rPr>
              <a:t>2- Traslado de los sumarios realizados  en el registro a una hoja de código.</a:t>
            </a:r>
          </a:p>
          <a:p>
            <a:endParaRPr lang="es-ES" sz="2000" b="1" i="1" dirty="0">
              <a:latin typeface="Arial" pitchFamily="34" charset="0"/>
              <a:cs typeface="Arial" pitchFamily="34" charset="0"/>
            </a:endParaRPr>
          </a:p>
          <a:p>
            <a:r>
              <a:rPr lang="es-ES" sz="2000" b="1" i="1" dirty="0">
                <a:latin typeface="Arial" pitchFamily="34" charset="0"/>
                <a:cs typeface="Arial" pitchFamily="34" charset="0"/>
              </a:rPr>
              <a:t>Hoja de codificación </a:t>
            </a:r>
          </a:p>
          <a:p>
            <a:r>
              <a:rPr lang="es-ES" sz="2000" b="1" i="1" dirty="0">
                <a:latin typeface="Arial" pitchFamily="34" charset="0"/>
                <a:cs typeface="Arial" pitchFamily="34" charset="0"/>
              </a:rPr>
              <a:t>	</a:t>
            </a:r>
          </a:p>
          <a:p>
            <a:r>
              <a:rPr lang="es-ES" sz="2000" b="1" i="1" dirty="0">
                <a:latin typeface="Arial" pitchFamily="34" charset="0"/>
                <a:cs typeface="Arial" pitchFamily="34" charset="0"/>
              </a:rPr>
              <a:t>Folio _______                                       Sexo ______</a:t>
            </a:r>
          </a:p>
          <a:p>
            <a:r>
              <a:rPr lang="es-ES" sz="2000" b="1" i="1" dirty="0">
                <a:latin typeface="Arial" pitchFamily="34" charset="0"/>
                <a:cs typeface="Arial" pitchFamily="34" charset="0"/>
              </a:rPr>
              <a:t>10, 11, 12, </a:t>
            </a:r>
            <a:r>
              <a:rPr lang="es-ES" sz="2000" b="1" i="1" dirty="0" smtClean="0">
                <a:latin typeface="Arial" pitchFamily="34" charset="0"/>
                <a:cs typeface="Arial" pitchFamily="34" charset="0"/>
              </a:rPr>
              <a:t>13,14</a:t>
            </a:r>
            <a:endParaRPr lang="es-ES" sz="2000" b="1" i="1" dirty="0">
              <a:latin typeface="Arial" pitchFamily="34" charset="0"/>
              <a:cs typeface="Arial" pitchFamily="34" charset="0"/>
            </a:endParaRPr>
          </a:p>
          <a:p>
            <a:r>
              <a:rPr lang="es-ES" sz="2000" b="1" i="1" dirty="0" smtClean="0">
                <a:latin typeface="Arial" pitchFamily="34" charset="0"/>
                <a:cs typeface="Arial" pitchFamily="34" charset="0"/>
              </a:rPr>
              <a:t>20, 21, 22, 23</a:t>
            </a:r>
            <a:endParaRPr lang="es-ES" sz="2000" b="1" i="1" dirty="0">
              <a:latin typeface="Arial" pitchFamily="34" charset="0"/>
              <a:cs typeface="Arial" pitchFamily="34" charset="0"/>
            </a:endParaRPr>
          </a:p>
          <a:p>
            <a:r>
              <a:rPr lang="es-ES" sz="2000" b="1" i="1" dirty="0">
                <a:latin typeface="Arial" pitchFamily="34" charset="0"/>
                <a:cs typeface="Arial" pitchFamily="34" charset="0"/>
              </a:rPr>
              <a:t>30, 31, 32, 33,34</a:t>
            </a:r>
          </a:p>
          <a:p>
            <a:r>
              <a:rPr lang="es-ES" sz="2000" b="1" i="1" dirty="0">
                <a:latin typeface="Arial" pitchFamily="34" charset="0"/>
                <a:cs typeface="Arial" pitchFamily="34" charset="0"/>
              </a:rPr>
              <a:t>40, 41, 42, 43, 44, 45, 46, 47, 48,49</a:t>
            </a:r>
          </a:p>
          <a:p>
            <a:r>
              <a:rPr lang="es-ES" sz="2000" b="1" i="1" dirty="0">
                <a:latin typeface="Arial" pitchFamily="34" charset="0"/>
                <a:cs typeface="Arial" pitchFamily="34" charset="0"/>
              </a:rPr>
              <a:t>50, 51, 52, 53, 54,55</a:t>
            </a:r>
          </a:p>
          <a:p>
            <a:r>
              <a:rPr lang="es-ES" sz="2000" b="1" i="1" dirty="0">
                <a:latin typeface="Arial" pitchFamily="34" charset="0"/>
                <a:cs typeface="Arial" pitchFamily="34" charset="0"/>
              </a:rPr>
              <a:t>60, 61, 62, 63,64</a:t>
            </a:r>
          </a:p>
          <a:p>
            <a:r>
              <a:rPr lang="es-ES" sz="2000" b="1" i="1" dirty="0">
                <a:latin typeface="Arial" pitchFamily="34" charset="0"/>
                <a:cs typeface="Arial" pitchFamily="34" charset="0"/>
              </a:rPr>
              <a:t>Los códigos que terminan en 0 corresponden a las actividades globales.</a:t>
            </a:r>
          </a:p>
        </p:txBody>
      </p:sp>
    </p:spTree>
    <p:extLst>
      <p:ext uri="{BB962C8B-B14F-4D97-AF65-F5344CB8AC3E}">
        <p14:creationId xmlns:p14="http://schemas.microsoft.com/office/powerpoint/2010/main" val="917608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484784"/>
            <a:ext cx="8568952" cy="2739211"/>
          </a:xfrm>
          <a:prstGeom prst="rect">
            <a:avLst/>
          </a:prstGeom>
        </p:spPr>
        <p:txBody>
          <a:bodyPr wrap="square">
            <a:spAutoFit/>
          </a:bodyPr>
          <a:lstStyle/>
          <a:p>
            <a:r>
              <a:rPr lang="es-ES_tradnl" sz="2000" b="1" i="1" dirty="0">
                <a:latin typeface="Arial" pitchFamily="34" charset="0"/>
                <a:cs typeface="Arial" pitchFamily="34" charset="0"/>
              </a:rPr>
              <a:t>Ejemplo</a:t>
            </a:r>
            <a:r>
              <a:rPr lang="es-ES_tradnl" sz="2000" b="1" i="1" u="sng" dirty="0">
                <a:latin typeface="Arial" pitchFamily="34" charset="0"/>
                <a:cs typeface="Arial" pitchFamily="34" charset="0"/>
              </a:rPr>
              <a:t> </a:t>
            </a:r>
            <a:endParaRPr lang="es-ES" sz="2000" b="1" i="1" dirty="0">
              <a:latin typeface="Arial" pitchFamily="34" charset="0"/>
              <a:cs typeface="Arial" pitchFamily="34" charset="0"/>
            </a:endParaRPr>
          </a:p>
          <a:p>
            <a:r>
              <a:rPr lang="es-ES_tradnl" sz="2000" b="1" i="1" u="sng" dirty="0">
                <a:latin typeface="Arial" pitchFamily="34" charset="0"/>
                <a:cs typeface="Arial" pitchFamily="34" charset="0"/>
              </a:rPr>
              <a:t>Actividades globales</a:t>
            </a:r>
            <a:r>
              <a:rPr lang="es-ES_tradnl" sz="2000" b="1" i="1" dirty="0">
                <a:latin typeface="Arial" pitchFamily="34" charset="0"/>
                <a:cs typeface="Arial" pitchFamily="34" charset="0"/>
              </a:rPr>
              <a:t>                               </a:t>
            </a:r>
            <a:r>
              <a:rPr lang="es-ES_tradnl" sz="2000" b="1" i="1" dirty="0" smtClean="0">
                <a:latin typeface="Arial" pitchFamily="34" charset="0"/>
                <a:cs typeface="Arial" pitchFamily="34" charset="0"/>
              </a:rPr>
              <a:t> </a:t>
            </a:r>
            <a:r>
              <a:rPr lang="es-ES_tradnl" sz="2000" b="1" i="1" u="sng" dirty="0">
                <a:latin typeface="Arial" pitchFamily="34" charset="0"/>
                <a:cs typeface="Arial" pitchFamily="34" charset="0"/>
              </a:rPr>
              <a:t>Actividades específicas</a:t>
            </a:r>
            <a:endParaRPr lang="es-ES" sz="2000" b="1" i="1" dirty="0">
              <a:latin typeface="Arial" pitchFamily="34" charset="0"/>
              <a:cs typeface="Arial" pitchFamily="34" charset="0"/>
            </a:endParaRPr>
          </a:p>
          <a:p>
            <a:r>
              <a:rPr lang="es-ES_tradnl" sz="2000" b="1" i="1" dirty="0">
                <a:latin typeface="Arial" pitchFamily="34" charset="0"/>
                <a:cs typeface="Arial" pitchFamily="34" charset="0"/>
              </a:rPr>
              <a:t>1 Tiempo Libre                                          </a:t>
            </a:r>
            <a:r>
              <a:rPr lang="es-ES_tradnl" sz="2000" b="1" i="1" dirty="0" smtClean="0">
                <a:latin typeface="Arial" pitchFamily="34" charset="0"/>
                <a:cs typeface="Arial" pitchFamily="34" charset="0"/>
              </a:rPr>
              <a:t>1 </a:t>
            </a:r>
            <a:r>
              <a:rPr lang="es-ES_tradnl" sz="2000" b="1" i="1" dirty="0">
                <a:latin typeface="Arial" pitchFamily="34" charset="0"/>
                <a:cs typeface="Arial" pitchFamily="34" charset="0"/>
              </a:rPr>
              <a:t>ver TV, leer, oír radio etc.</a:t>
            </a:r>
            <a:endParaRPr lang="es-ES" sz="2000" b="1" i="1" dirty="0">
              <a:latin typeface="Arial" pitchFamily="34" charset="0"/>
              <a:cs typeface="Arial" pitchFamily="34" charset="0"/>
            </a:endParaRPr>
          </a:p>
          <a:p>
            <a:r>
              <a:rPr lang="es-ES_tradnl" sz="2000" b="1" i="1" dirty="0">
                <a:latin typeface="Arial" pitchFamily="34" charset="0"/>
                <a:cs typeface="Arial" pitchFamily="34" charset="0"/>
              </a:rPr>
              <a:t>2 Necesidades Biofisiológicas                </a:t>
            </a:r>
            <a:r>
              <a:rPr lang="es-ES_tradnl" sz="2000" b="1" i="1" dirty="0" smtClean="0">
                <a:latin typeface="Arial" pitchFamily="34" charset="0"/>
                <a:cs typeface="Arial" pitchFamily="34" charset="0"/>
              </a:rPr>
              <a:t>2 </a:t>
            </a:r>
            <a:r>
              <a:rPr lang="es-ES_tradnl" sz="2000" b="1" i="1" dirty="0">
                <a:latin typeface="Arial" pitchFamily="34" charset="0"/>
                <a:cs typeface="Arial" pitchFamily="34" charset="0"/>
              </a:rPr>
              <a:t>dormir, comer, bañarse, etc.</a:t>
            </a:r>
            <a:endParaRPr lang="es-ES" sz="2000" b="1" i="1" dirty="0">
              <a:latin typeface="Arial" pitchFamily="34" charset="0"/>
              <a:cs typeface="Arial" pitchFamily="34" charset="0"/>
            </a:endParaRPr>
          </a:p>
          <a:p>
            <a:r>
              <a:rPr lang="es-ES_tradnl" sz="2000" b="1" i="1" dirty="0">
                <a:latin typeface="Arial" pitchFamily="34" charset="0"/>
                <a:cs typeface="Arial" pitchFamily="34" charset="0"/>
              </a:rPr>
              <a:t>3 Tareas domésticas                                 </a:t>
            </a:r>
            <a:r>
              <a:rPr lang="es-ES_tradnl" sz="2000" b="1" i="1" dirty="0" smtClean="0">
                <a:latin typeface="Arial" pitchFamily="34" charset="0"/>
                <a:cs typeface="Arial" pitchFamily="34" charset="0"/>
              </a:rPr>
              <a:t>3 </a:t>
            </a:r>
            <a:r>
              <a:rPr lang="es-ES_tradnl" sz="2000" b="1" i="1" dirty="0">
                <a:latin typeface="Arial" pitchFamily="34" charset="0"/>
                <a:cs typeface="Arial" pitchFamily="34" charset="0"/>
              </a:rPr>
              <a:t>cocinar, limpiar, lavar, etc.   </a:t>
            </a:r>
            <a:endParaRPr lang="es-ES_tradnl" sz="2000" b="1" i="1" dirty="0" smtClean="0">
              <a:latin typeface="Arial" pitchFamily="34" charset="0"/>
              <a:cs typeface="Arial" pitchFamily="34" charset="0"/>
            </a:endParaRPr>
          </a:p>
          <a:p>
            <a:endParaRPr lang="es-ES_tradnl" b="1" i="1" dirty="0">
              <a:latin typeface="Arial" pitchFamily="34" charset="0"/>
              <a:cs typeface="Arial" pitchFamily="34" charset="0"/>
            </a:endParaRPr>
          </a:p>
          <a:p>
            <a:endParaRPr lang="es-ES_tradnl" b="1" i="1" dirty="0" smtClean="0">
              <a:latin typeface="Arial" pitchFamily="34" charset="0"/>
              <a:cs typeface="Arial" pitchFamily="34" charset="0"/>
            </a:endParaRPr>
          </a:p>
          <a:p>
            <a:endParaRPr lang="es-ES_tradnl" b="1" i="1" dirty="0">
              <a:latin typeface="Arial" pitchFamily="34" charset="0"/>
              <a:cs typeface="Arial" pitchFamily="34" charset="0"/>
            </a:endParaRPr>
          </a:p>
          <a:p>
            <a:r>
              <a:rPr lang="es-ES_tradnl" b="1" i="1" dirty="0" smtClean="0">
                <a:latin typeface="Arial" pitchFamily="34" charset="0"/>
                <a:cs typeface="Arial" pitchFamily="34" charset="0"/>
              </a:rPr>
              <a:t> </a:t>
            </a:r>
            <a:r>
              <a:rPr lang="es-ES_tradnl" b="1" i="1" u="sng" dirty="0" smtClean="0">
                <a:latin typeface="Arial" pitchFamily="34" charset="0"/>
                <a:cs typeface="Arial" pitchFamily="34" charset="0"/>
              </a:rPr>
              <a:t> </a:t>
            </a:r>
            <a:endParaRPr lang="es-ES" b="1" i="1" dirty="0">
              <a:latin typeface="Arial" pitchFamily="34" charset="0"/>
              <a:cs typeface="Arial" pitchFamily="34" charset="0"/>
            </a:endParaRPr>
          </a:p>
        </p:txBody>
      </p:sp>
    </p:spTree>
    <p:extLst>
      <p:ext uri="{BB962C8B-B14F-4D97-AF65-F5344CB8AC3E}">
        <p14:creationId xmlns:p14="http://schemas.microsoft.com/office/powerpoint/2010/main" val="64436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476672"/>
            <a:ext cx="8640960" cy="5755422"/>
          </a:xfrm>
          <a:prstGeom prst="rect">
            <a:avLst/>
          </a:prstGeom>
        </p:spPr>
        <p:txBody>
          <a:bodyPr wrap="square">
            <a:spAutoFit/>
          </a:bodyPr>
          <a:lstStyle/>
          <a:p>
            <a:pPr marL="457200" indent="-457200">
              <a:buFont typeface="Wingdings" pitchFamily="2" charset="2"/>
              <a:buChar char="Ø"/>
            </a:pPr>
            <a:r>
              <a:rPr lang="es-ES_tradnl" sz="2800" b="1" i="1" dirty="0">
                <a:latin typeface="Arial" pitchFamily="34" charset="0"/>
                <a:cs typeface="Arial" pitchFamily="34" charset="0"/>
              </a:rPr>
              <a:t>Investigaciones del tiempo libre y la recreación.</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Las investigaciones del </a:t>
            </a:r>
            <a:r>
              <a:rPr lang="es-ES_tradnl" sz="2800" b="1" i="1" dirty="0" smtClean="0">
                <a:latin typeface="Arial" pitchFamily="34" charset="0"/>
                <a:cs typeface="Arial" pitchFamily="34" charset="0"/>
              </a:rPr>
              <a:t>tiempo libre </a:t>
            </a:r>
            <a:r>
              <a:rPr lang="es-ES_tradnl" sz="2800" b="1" i="1" dirty="0">
                <a:latin typeface="Arial" pitchFamily="34" charset="0"/>
                <a:cs typeface="Arial" pitchFamily="34" charset="0"/>
              </a:rPr>
              <a:t>y la recreación </a:t>
            </a:r>
            <a:r>
              <a:rPr lang="es-ES_tradnl" sz="2800" b="1" i="1" u="sng" dirty="0">
                <a:latin typeface="Arial" pitchFamily="34" charset="0"/>
                <a:cs typeface="Arial" pitchFamily="34" charset="0"/>
              </a:rPr>
              <a:t>se caracterizan por estudiar dos aspectos fundamentales</a:t>
            </a:r>
            <a:r>
              <a:rPr lang="es-ES_tradnl" sz="2800" b="1" i="1" dirty="0">
                <a:latin typeface="Arial" pitchFamily="34" charset="0"/>
                <a:cs typeface="Arial" pitchFamily="34" charset="0"/>
              </a:rPr>
              <a:t> partiendo de determinadas posiciones teóricas o gnoseológicas:</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A -Desde el punto de vista </a:t>
            </a:r>
            <a:r>
              <a:rPr lang="es-ES_tradnl" sz="2800" b="1" i="1" u="sng" dirty="0">
                <a:latin typeface="Arial" pitchFamily="34" charset="0"/>
                <a:cs typeface="Arial" pitchFamily="34" charset="0"/>
              </a:rPr>
              <a:t>del objeto de la </a:t>
            </a:r>
            <a:r>
              <a:rPr lang="es-ES_tradnl" sz="2800" b="1" i="1" u="sng" dirty="0" smtClean="0">
                <a:latin typeface="Arial" pitchFamily="34" charset="0"/>
                <a:cs typeface="Arial" pitchFamily="34" charset="0"/>
              </a:rPr>
              <a:t>actividad:</a:t>
            </a:r>
            <a:r>
              <a:rPr lang="es-ES_tradnl" sz="2800" b="1" i="1" dirty="0" smtClean="0">
                <a:latin typeface="Arial" pitchFamily="34" charset="0"/>
                <a:cs typeface="Arial" pitchFamily="34" charset="0"/>
              </a:rPr>
              <a:t> </a:t>
            </a:r>
            <a:r>
              <a:rPr lang="es-ES_tradnl" sz="2800" b="1" i="1" dirty="0">
                <a:latin typeface="Arial" pitchFamily="34" charset="0"/>
                <a:cs typeface="Arial" pitchFamily="34" charset="0"/>
              </a:rPr>
              <a:t>¿Qué hace?, ¿De qué se ocupan las personas concretamente en ese tiempo?</a:t>
            </a:r>
            <a:endParaRPr lang="es-ES" sz="2800" b="1" i="1" dirty="0">
              <a:latin typeface="Arial" pitchFamily="34" charset="0"/>
              <a:cs typeface="Arial" pitchFamily="34" charset="0"/>
            </a:endParaRPr>
          </a:p>
          <a:p>
            <a:r>
              <a:rPr lang="es-ES_tradnl" sz="2800" b="1" i="1" dirty="0">
                <a:latin typeface="Arial" pitchFamily="34" charset="0"/>
                <a:cs typeface="Arial" pitchFamily="34" charset="0"/>
              </a:rPr>
              <a:t>B -Desde el punto de vista </a:t>
            </a:r>
            <a:r>
              <a:rPr lang="es-ES_tradnl" sz="2800" b="1" i="1" u="sng" dirty="0">
                <a:latin typeface="Arial" pitchFamily="34" charset="0"/>
                <a:cs typeface="Arial" pitchFamily="34" charset="0"/>
              </a:rPr>
              <a:t>del carácter de las </a:t>
            </a:r>
            <a:r>
              <a:rPr lang="es-ES_tradnl" sz="2800" b="1" i="1" u="sng" dirty="0" smtClean="0">
                <a:latin typeface="Arial" pitchFamily="34" charset="0"/>
                <a:cs typeface="Arial" pitchFamily="34" charset="0"/>
              </a:rPr>
              <a:t>actividades:</a:t>
            </a:r>
            <a:r>
              <a:rPr lang="es-ES_tradnl" sz="2800" b="1" i="1" dirty="0" smtClean="0">
                <a:latin typeface="Arial" pitchFamily="34" charset="0"/>
                <a:cs typeface="Arial" pitchFamily="34" charset="0"/>
              </a:rPr>
              <a:t> </a:t>
            </a:r>
            <a:r>
              <a:rPr lang="es-ES_tradnl" sz="2800" b="1" i="1" dirty="0">
                <a:latin typeface="Arial" pitchFamily="34" charset="0"/>
                <a:cs typeface="Arial" pitchFamily="34" charset="0"/>
              </a:rPr>
              <a:t>¿Cómo lo hace?, ¿De qué manera se ocupa las personas en ese </a:t>
            </a:r>
            <a:r>
              <a:rPr lang="es-ES_tradnl" sz="3200" b="1" i="1" dirty="0">
                <a:latin typeface="Arial" pitchFamily="34" charset="0"/>
                <a:cs typeface="Arial" pitchFamily="34" charset="0"/>
              </a:rPr>
              <a:t>tiempo?</a:t>
            </a:r>
            <a:endParaRPr lang="es-ES" sz="3200" b="1" i="1" dirty="0">
              <a:latin typeface="Arial" pitchFamily="34" charset="0"/>
              <a:cs typeface="Arial" pitchFamily="34" charset="0"/>
            </a:endParaRPr>
          </a:p>
        </p:txBody>
      </p:sp>
    </p:spTree>
    <p:extLst>
      <p:ext uri="{BB962C8B-B14F-4D97-AF65-F5344CB8AC3E}">
        <p14:creationId xmlns:p14="http://schemas.microsoft.com/office/powerpoint/2010/main" val="411661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9795" y="116632"/>
            <a:ext cx="8856984" cy="9510296"/>
          </a:xfrm>
          <a:prstGeom prst="rect">
            <a:avLst/>
          </a:prstGeom>
        </p:spPr>
        <p:txBody>
          <a:bodyPr wrap="square">
            <a:spAutoFit/>
          </a:bodyPr>
          <a:lstStyle/>
          <a:p>
            <a:r>
              <a:rPr lang="es-ES" dirty="0"/>
              <a:t>Códigos a Emplear</a:t>
            </a:r>
          </a:p>
          <a:p>
            <a:r>
              <a:rPr lang="es-ES" dirty="0"/>
              <a:t> </a:t>
            </a:r>
          </a:p>
          <a:p>
            <a:r>
              <a:rPr lang="es-ES" dirty="0"/>
              <a:t>0  Códigos Globales                        </a:t>
            </a:r>
          </a:p>
          <a:p>
            <a:r>
              <a:rPr lang="es-ES" dirty="0"/>
              <a:t>Códigos específicos 1, 2, 3, </a:t>
            </a:r>
            <a:r>
              <a:rPr lang="es-ES" dirty="0" smtClean="0"/>
              <a:t>etc.</a:t>
            </a:r>
            <a:endParaRPr lang="es-ES" dirty="0"/>
          </a:p>
          <a:p>
            <a:r>
              <a:rPr lang="es-ES" dirty="0"/>
              <a:t>  </a:t>
            </a:r>
          </a:p>
          <a:p>
            <a:r>
              <a:rPr lang="es-ES" dirty="0" smtClean="0">
                <a:solidFill>
                  <a:srgbClr val="FF0000"/>
                </a:solidFill>
              </a:rPr>
              <a:t>1.0 </a:t>
            </a:r>
            <a:r>
              <a:rPr lang="es-ES" dirty="0">
                <a:solidFill>
                  <a:srgbClr val="FF0000"/>
                </a:solidFill>
              </a:rPr>
              <a:t>Actividades Fundamentales              </a:t>
            </a:r>
          </a:p>
          <a:p>
            <a:r>
              <a:rPr lang="es-ES" dirty="0" smtClean="0"/>
              <a:t>1.1 </a:t>
            </a:r>
            <a:r>
              <a:rPr lang="es-ES" dirty="0"/>
              <a:t>Estudio</a:t>
            </a:r>
          </a:p>
          <a:p>
            <a:r>
              <a:rPr lang="es-ES" dirty="0" smtClean="0"/>
              <a:t>1.2 </a:t>
            </a:r>
            <a:r>
              <a:rPr lang="es-ES" dirty="0"/>
              <a:t>Trabajo</a:t>
            </a:r>
          </a:p>
          <a:p>
            <a:endParaRPr lang="es-ES" dirty="0"/>
          </a:p>
          <a:p>
            <a:r>
              <a:rPr lang="es-ES" dirty="0" smtClean="0">
                <a:solidFill>
                  <a:srgbClr val="FF0000"/>
                </a:solidFill>
              </a:rPr>
              <a:t>2.0 </a:t>
            </a:r>
            <a:r>
              <a:rPr lang="es-ES" dirty="0">
                <a:solidFill>
                  <a:srgbClr val="FF0000"/>
                </a:solidFill>
              </a:rPr>
              <a:t>Actividades Biofisiológicas</a:t>
            </a:r>
          </a:p>
          <a:p>
            <a:r>
              <a:rPr lang="es-ES" dirty="0" smtClean="0"/>
              <a:t>2.1 </a:t>
            </a:r>
            <a:r>
              <a:rPr lang="es-ES" dirty="0"/>
              <a:t>Sueño</a:t>
            </a:r>
          </a:p>
          <a:p>
            <a:r>
              <a:rPr lang="es-ES" dirty="0" smtClean="0"/>
              <a:t>2.2 </a:t>
            </a:r>
            <a:r>
              <a:rPr lang="es-ES" dirty="0"/>
              <a:t>Alimentación</a:t>
            </a:r>
          </a:p>
          <a:p>
            <a:r>
              <a:rPr lang="es-ES" dirty="0" smtClean="0"/>
              <a:t>2.3 </a:t>
            </a:r>
            <a:r>
              <a:rPr lang="es-ES" dirty="0"/>
              <a:t>Aseo personal</a:t>
            </a:r>
          </a:p>
          <a:p>
            <a:r>
              <a:rPr lang="es-ES" dirty="0" smtClean="0"/>
              <a:t>2.4 </a:t>
            </a:r>
            <a:r>
              <a:rPr lang="es-ES" dirty="0"/>
              <a:t>Necesidades fisiológicas</a:t>
            </a:r>
          </a:p>
          <a:p>
            <a:r>
              <a:rPr lang="es-ES" dirty="0" smtClean="0"/>
              <a:t>2.5 </a:t>
            </a:r>
            <a:r>
              <a:rPr lang="es-ES" dirty="0"/>
              <a:t>Sexo</a:t>
            </a:r>
          </a:p>
          <a:p>
            <a:endParaRPr lang="es-ES" dirty="0"/>
          </a:p>
          <a:p>
            <a:r>
              <a:rPr lang="es-ES" dirty="0" smtClean="0">
                <a:solidFill>
                  <a:srgbClr val="FF0000"/>
                </a:solidFill>
              </a:rPr>
              <a:t>3.0 </a:t>
            </a:r>
            <a:r>
              <a:rPr lang="es-ES" dirty="0">
                <a:solidFill>
                  <a:srgbClr val="FF0000"/>
                </a:solidFill>
              </a:rPr>
              <a:t>Actividades domesticas</a:t>
            </a:r>
          </a:p>
          <a:p>
            <a:r>
              <a:rPr lang="es-ES" dirty="0" smtClean="0"/>
              <a:t>3.1 </a:t>
            </a:r>
            <a:r>
              <a:rPr lang="es-ES" dirty="0"/>
              <a:t>Lavar</a:t>
            </a:r>
          </a:p>
          <a:p>
            <a:r>
              <a:rPr lang="es-ES" dirty="0" smtClean="0"/>
              <a:t>3.2 </a:t>
            </a:r>
            <a:r>
              <a:rPr lang="es-ES" dirty="0"/>
              <a:t>Fregar</a:t>
            </a:r>
          </a:p>
          <a:p>
            <a:r>
              <a:rPr lang="es-ES" dirty="0" smtClean="0"/>
              <a:t>3.3 </a:t>
            </a:r>
            <a:r>
              <a:rPr lang="es-ES" dirty="0"/>
              <a:t>Limpiar</a:t>
            </a:r>
          </a:p>
          <a:p>
            <a:r>
              <a:rPr lang="es-ES" dirty="0" smtClean="0"/>
              <a:t>3.4 </a:t>
            </a:r>
            <a:r>
              <a:rPr lang="es-ES" dirty="0"/>
              <a:t>Planchar</a:t>
            </a:r>
          </a:p>
          <a:p>
            <a:r>
              <a:rPr lang="es-ES" dirty="0" smtClean="0"/>
              <a:t>3.5 </a:t>
            </a:r>
            <a:r>
              <a:rPr lang="es-ES" dirty="0"/>
              <a:t>Elaboración de alimentos</a:t>
            </a:r>
          </a:p>
          <a:p>
            <a:r>
              <a:rPr lang="es-ES" dirty="0" smtClean="0"/>
              <a:t>3.6 </a:t>
            </a:r>
            <a:r>
              <a:rPr lang="es-ES" dirty="0"/>
              <a:t>Arreglar Closet</a:t>
            </a:r>
          </a:p>
          <a:p>
            <a:r>
              <a:rPr lang="es-ES" dirty="0" smtClean="0"/>
              <a:t>3.7 </a:t>
            </a:r>
            <a:r>
              <a:rPr lang="es-ES" dirty="0"/>
              <a:t>Coser</a:t>
            </a:r>
          </a:p>
          <a:p>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dirty="0"/>
          </a:p>
        </p:txBody>
      </p:sp>
      <p:sp>
        <p:nvSpPr>
          <p:cNvPr id="3" name="2 Rectángulo"/>
          <p:cNvSpPr/>
          <p:nvPr/>
        </p:nvSpPr>
        <p:spPr>
          <a:xfrm>
            <a:off x="4309958" y="948690"/>
            <a:ext cx="4572000" cy="5909310"/>
          </a:xfrm>
          <a:prstGeom prst="rect">
            <a:avLst/>
          </a:prstGeom>
        </p:spPr>
        <p:txBody>
          <a:bodyPr>
            <a:spAutoFit/>
          </a:bodyPr>
          <a:lstStyle/>
          <a:p>
            <a:r>
              <a:rPr lang="es-ES" dirty="0" smtClean="0">
                <a:solidFill>
                  <a:srgbClr val="FF0000"/>
                </a:solidFill>
              </a:rPr>
              <a:t>4.0 </a:t>
            </a:r>
            <a:r>
              <a:rPr lang="es-ES" dirty="0">
                <a:solidFill>
                  <a:srgbClr val="FF0000"/>
                </a:solidFill>
              </a:rPr>
              <a:t>Actividades de transportación</a:t>
            </a:r>
          </a:p>
          <a:p>
            <a:r>
              <a:rPr lang="es-ES" dirty="0" smtClean="0"/>
              <a:t>4.1 </a:t>
            </a:r>
            <a:r>
              <a:rPr lang="es-ES" dirty="0"/>
              <a:t>Tiempo de transportación ida –regreso a la actividad fundamental</a:t>
            </a:r>
          </a:p>
          <a:p>
            <a:r>
              <a:rPr lang="es-ES" dirty="0" smtClean="0"/>
              <a:t>4.2 </a:t>
            </a:r>
            <a:r>
              <a:rPr lang="es-ES" dirty="0"/>
              <a:t>Tiempo de transportación ida–regreso a las actividades del TL</a:t>
            </a:r>
          </a:p>
          <a:p>
            <a:endParaRPr lang="es-ES" dirty="0"/>
          </a:p>
          <a:p>
            <a:r>
              <a:rPr lang="es-ES" dirty="0" smtClean="0">
                <a:solidFill>
                  <a:srgbClr val="FF0000"/>
                </a:solidFill>
              </a:rPr>
              <a:t>5.0 </a:t>
            </a:r>
            <a:r>
              <a:rPr lang="es-ES" dirty="0">
                <a:solidFill>
                  <a:srgbClr val="FF0000"/>
                </a:solidFill>
              </a:rPr>
              <a:t>Actividades de compromiso social</a:t>
            </a:r>
          </a:p>
          <a:p>
            <a:r>
              <a:rPr lang="es-ES" dirty="0" smtClean="0"/>
              <a:t>5.1 </a:t>
            </a:r>
            <a:r>
              <a:rPr lang="es-ES" dirty="0"/>
              <a:t>Reuniones</a:t>
            </a:r>
          </a:p>
          <a:p>
            <a:r>
              <a:rPr lang="es-ES" dirty="0" smtClean="0"/>
              <a:t>5.2 </a:t>
            </a:r>
            <a:r>
              <a:rPr lang="es-ES" dirty="0"/>
              <a:t>Guardias</a:t>
            </a:r>
          </a:p>
          <a:p>
            <a:r>
              <a:rPr lang="es-ES" dirty="0" smtClean="0"/>
              <a:t>5.3 </a:t>
            </a:r>
            <a:r>
              <a:rPr lang="es-ES" dirty="0"/>
              <a:t>Bastión  universitario</a:t>
            </a:r>
          </a:p>
          <a:p>
            <a:r>
              <a:rPr lang="es-ES" dirty="0" smtClean="0"/>
              <a:t>5.4 </a:t>
            </a:r>
            <a:r>
              <a:rPr lang="es-ES" dirty="0"/>
              <a:t>Actividades de MTT</a:t>
            </a:r>
          </a:p>
          <a:p>
            <a:r>
              <a:rPr lang="es-ES" dirty="0" smtClean="0"/>
              <a:t>5.5 </a:t>
            </a:r>
            <a:r>
              <a:rPr lang="es-ES" dirty="0"/>
              <a:t>Funerales</a:t>
            </a:r>
          </a:p>
          <a:p>
            <a:endParaRPr lang="es-ES" dirty="0"/>
          </a:p>
          <a:p>
            <a:r>
              <a:rPr lang="es-ES" dirty="0" smtClean="0">
                <a:solidFill>
                  <a:srgbClr val="FF0000"/>
                </a:solidFill>
              </a:rPr>
              <a:t>6.0 </a:t>
            </a:r>
            <a:r>
              <a:rPr lang="es-ES" dirty="0">
                <a:solidFill>
                  <a:srgbClr val="FF0000"/>
                </a:solidFill>
              </a:rPr>
              <a:t>Actividades de TL</a:t>
            </a:r>
            <a:endParaRPr lang="es-ES" i="1" dirty="0">
              <a:solidFill>
                <a:srgbClr val="FF0000"/>
              </a:solidFill>
            </a:endParaRPr>
          </a:p>
          <a:p>
            <a:r>
              <a:rPr lang="es-ES" i="1" dirty="0" smtClean="0"/>
              <a:t>6.1 </a:t>
            </a:r>
            <a:r>
              <a:rPr lang="es-ES" i="1" dirty="0"/>
              <a:t>Ver TV</a:t>
            </a:r>
          </a:p>
          <a:p>
            <a:r>
              <a:rPr lang="es-ES" dirty="0" smtClean="0"/>
              <a:t>6.2 </a:t>
            </a:r>
            <a:r>
              <a:rPr lang="es-ES" dirty="0"/>
              <a:t>Escuchar música</a:t>
            </a:r>
          </a:p>
          <a:p>
            <a:r>
              <a:rPr lang="es-ES" dirty="0" smtClean="0"/>
              <a:t>6.3 </a:t>
            </a:r>
            <a:r>
              <a:rPr lang="es-ES" dirty="0"/>
              <a:t>Ir al cine</a:t>
            </a:r>
          </a:p>
          <a:p>
            <a:r>
              <a:rPr lang="es-ES" dirty="0" smtClean="0"/>
              <a:t>6.4 </a:t>
            </a:r>
            <a:r>
              <a:rPr lang="es-ES" dirty="0"/>
              <a:t>Leer </a:t>
            </a:r>
          </a:p>
          <a:p>
            <a:r>
              <a:rPr lang="es-ES" dirty="0" smtClean="0"/>
              <a:t>6.5 </a:t>
            </a:r>
            <a:r>
              <a:rPr lang="es-ES" dirty="0"/>
              <a:t>Visitar amigos</a:t>
            </a:r>
          </a:p>
          <a:p>
            <a:r>
              <a:rPr lang="es-ES" dirty="0" smtClean="0"/>
              <a:t>6.6 </a:t>
            </a:r>
            <a:r>
              <a:rPr lang="es-ES" dirty="0"/>
              <a:t>Ir a fiesta</a:t>
            </a:r>
          </a:p>
          <a:p>
            <a:r>
              <a:rPr lang="es-ES" dirty="0" smtClean="0"/>
              <a:t>6.7Practicar </a:t>
            </a:r>
            <a:r>
              <a:rPr lang="es-ES" dirty="0"/>
              <a:t>deportes </a:t>
            </a:r>
          </a:p>
        </p:txBody>
      </p:sp>
    </p:spTree>
    <p:extLst>
      <p:ext uri="{BB962C8B-B14F-4D97-AF65-F5344CB8AC3E}">
        <p14:creationId xmlns:p14="http://schemas.microsoft.com/office/powerpoint/2010/main" val="1514226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980728"/>
            <a:ext cx="8496944" cy="3970318"/>
          </a:xfrm>
          <a:prstGeom prst="rect">
            <a:avLst/>
          </a:prstGeom>
        </p:spPr>
        <p:txBody>
          <a:bodyPr wrap="square">
            <a:spAutoFit/>
          </a:bodyPr>
          <a:lstStyle/>
          <a:p>
            <a:r>
              <a:rPr lang="es-ES_tradnl" sz="3600" b="1" i="1" dirty="0">
                <a:latin typeface="Arial" pitchFamily="34" charset="0"/>
                <a:cs typeface="Arial" pitchFamily="34" charset="0"/>
              </a:rPr>
              <a:t>Los estudios sobre las Investigaciones del Tiempo Libre se llevan a cabo dentro de los siguientes aspectos:</a:t>
            </a:r>
            <a:endParaRPr lang="es-ES" sz="3600" b="1" i="1" dirty="0">
              <a:latin typeface="Arial" pitchFamily="34" charset="0"/>
              <a:cs typeface="Arial" pitchFamily="34" charset="0"/>
            </a:endParaRPr>
          </a:p>
          <a:p>
            <a:r>
              <a:rPr lang="es-ES_tradnl" sz="3600" b="1" i="1" dirty="0">
                <a:latin typeface="Arial" pitchFamily="34" charset="0"/>
                <a:cs typeface="Arial" pitchFamily="34" charset="0"/>
              </a:rPr>
              <a:t>1- </a:t>
            </a:r>
            <a:r>
              <a:rPr lang="es-ES_tradnl" sz="3600" b="1" i="1" dirty="0" smtClean="0">
                <a:latin typeface="Arial" pitchFamily="34" charset="0"/>
                <a:cs typeface="Arial" pitchFamily="34" charset="0"/>
              </a:rPr>
              <a:t>Económico.</a:t>
            </a:r>
            <a:endParaRPr lang="es-ES" sz="3600" b="1" i="1" dirty="0">
              <a:latin typeface="Arial" pitchFamily="34" charset="0"/>
              <a:cs typeface="Arial" pitchFamily="34" charset="0"/>
            </a:endParaRPr>
          </a:p>
          <a:p>
            <a:r>
              <a:rPr lang="es-ES_tradnl" sz="3600" b="1" i="1" dirty="0">
                <a:latin typeface="Arial" pitchFamily="34" charset="0"/>
                <a:cs typeface="Arial" pitchFamily="34" charset="0"/>
              </a:rPr>
              <a:t>2- </a:t>
            </a:r>
            <a:r>
              <a:rPr lang="es-ES_tradnl" sz="3600" b="1" i="1" dirty="0" smtClean="0">
                <a:latin typeface="Arial" pitchFamily="34" charset="0"/>
                <a:cs typeface="Arial" pitchFamily="34" charset="0"/>
              </a:rPr>
              <a:t>Médico-Biológico.</a:t>
            </a:r>
            <a:endParaRPr lang="es-ES" sz="3600" b="1" i="1" dirty="0">
              <a:latin typeface="Arial" pitchFamily="34" charset="0"/>
              <a:cs typeface="Arial" pitchFamily="34" charset="0"/>
            </a:endParaRPr>
          </a:p>
          <a:p>
            <a:r>
              <a:rPr lang="es-ES_tradnl" sz="3600" b="1" i="1" dirty="0">
                <a:latin typeface="Arial" pitchFamily="34" charset="0"/>
                <a:cs typeface="Arial" pitchFamily="34" charset="0"/>
              </a:rPr>
              <a:t>3- Sociológico y Socio </a:t>
            </a:r>
            <a:r>
              <a:rPr lang="es-ES_tradnl" sz="3600" b="1" i="1" dirty="0" smtClean="0">
                <a:latin typeface="Arial" pitchFamily="34" charset="0"/>
                <a:cs typeface="Arial" pitchFamily="34" charset="0"/>
              </a:rPr>
              <a:t>– Psicológico.</a:t>
            </a:r>
            <a:endParaRPr lang="es-ES" sz="3600" b="1" i="1" dirty="0">
              <a:latin typeface="Arial" pitchFamily="34" charset="0"/>
              <a:cs typeface="Arial" pitchFamily="34" charset="0"/>
            </a:endParaRPr>
          </a:p>
        </p:txBody>
      </p:sp>
    </p:spTree>
    <p:extLst>
      <p:ext uri="{BB962C8B-B14F-4D97-AF65-F5344CB8AC3E}">
        <p14:creationId xmlns:p14="http://schemas.microsoft.com/office/powerpoint/2010/main" val="464964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60648"/>
            <a:ext cx="8568952" cy="6124754"/>
          </a:xfrm>
          <a:prstGeom prst="rect">
            <a:avLst/>
          </a:prstGeom>
        </p:spPr>
        <p:txBody>
          <a:bodyPr wrap="square">
            <a:spAutoFit/>
          </a:bodyPr>
          <a:lstStyle/>
          <a:p>
            <a:r>
              <a:rPr lang="es-ES_tradnl" sz="2800" b="1" i="1" dirty="0">
                <a:latin typeface="Arial" pitchFamily="34" charset="0"/>
                <a:cs typeface="Arial" pitchFamily="34" charset="0"/>
              </a:rPr>
              <a:t>1- </a:t>
            </a:r>
            <a:r>
              <a:rPr lang="es-ES_tradnl" sz="2800" b="1" i="1" u="sng" dirty="0">
                <a:latin typeface="Arial" pitchFamily="34" charset="0"/>
                <a:cs typeface="Arial" pitchFamily="34" charset="0"/>
              </a:rPr>
              <a:t>Valoración económica de las demandas </a:t>
            </a:r>
            <a:r>
              <a:rPr lang="es-ES_tradnl" sz="2800" b="1" i="1" u="sng" dirty="0" smtClean="0">
                <a:latin typeface="Arial" pitchFamily="34" charset="0"/>
                <a:cs typeface="Arial" pitchFamily="34" charset="0"/>
              </a:rPr>
              <a:t>recreativas:</a:t>
            </a:r>
          </a:p>
          <a:p>
            <a:pPr marL="457200" indent="-457200">
              <a:buFont typeface="Arial" pitchFamily="34" charset="0"/>
              <a:buChar char="•"/>
            </a:pPr>
            <a:r>
              <a:rPr lang="es-ES_tradnl" sz="2800" b="1" i="1" dirty="0" smtClean="0">
                <a:latin typeface="Arial" pitchFamily="34" charset="0"/>
                <a:cs typeface="Arial" pitchFamily="34" charset="0"/>
              </a:rPr>
              <a:t>Sirve </a:t>
            </a:r>
            <a:r>
              <a:rPr lang="es-ES_tradnl" sz="2800" b="1" i="1" dirty="0">
                <a:latin typeface="Arial" pitchFamily="34" charset="0"/>
                <a:cs typeface="Arial" pitchFamily="34" charset="0"/>
              </a:rPr>
              <a:t>de medio para otros aspectos de las demás valoraciones (medico-biológico sociológico y socio – psicológico)</a:t>
            </a:r>
            <a:endParaRPr lang="es-ES" sz="2800" b="1" i="1" dirty="0">
              <a:latin typeface="Arial" pitchFamily="34" charset="0"/>
              <a:cs typeface="Arial" pitchFamily="34" charset="0"/>
            </a:endParaRPr>
          </a:p>
          <a:p>
            <a:pPr marL="457200" lvl="0" indent="-457200">
              <a:buFont typeface="Wingdings" pitchFamily="2" charset="2"/>
              <a:buChar char="§"/>
            </a:pPr>
            <a:r>
              <a:rPr lang="es-ES_tradnl" sz="2800" b="1" i="1" dirty="0">
                <a:latin typeface="Arial" pitchFamily="34" charset="0"/>
                <a:cs typeface="Arial" pitchFamily="34" charset="0"/>
              </a:rPr>
              <a:t>Refleja las posibilidades económicas de la sociedad y sus </a:t>
            </a:r>
            <a:r>
              <a:rPr lang="es-ES_tradnl" sz="2800" b="1" i="1" dirty="0" smtClean="0">
                <a:latin typeface="Arial" pitchFamily="34" charset="0"/>
                <a:cs typeface="Arial" pitchFamily="34" charset="0"/>
              </a:rPr>
              <a:t>miembros, </a:t>
            </a:r>
            <a:r>
              <a:rPr lang="es-ES_tradnl" sz="2800" b="1" i="1" dirty="0">
                <a:latin typeface="Arial" pitchFamily="34" charset="0"/>
                <a:cs typeface="Arial" pitchFamily="34" charset="0"/>
              </a:rPr>
              <a:t>o </a:t>
            </a:r>
            <a:r>
              <a:rPr lang="es-ES_tradnl" sz="2800" b="1" i="1" dirty="0" smtClean="0">
                <a:latin typeface="Arial" pitchFamily="34" charset="0"/>
                <a:cs typeface="Arial" pitchFamily="34" charset="0"/>
              </a:rPr>
              <a:t>sea, </a:t>
            </a:r>
            <a:r>
              <a:rPr lang="es-ES_tradnl" sz="2800" b="1" i="1" dirty="0">
                <a:latin typeface="Arial" pitchFamily="34" charset="0"/>
                <a:cs typeface="Arial" pitchFamily="34" charset="0"/>
              </a:rPr>
              <a:t>cuanto pueden gastar para satisfacer sus necesidades recreativas.</a:t>
            </a:r>
            <a:endParaRPr lang="es-ES" sz="2800" b="1" i="1" dirty="0">
              <a:latin typeface="Arial" pitchFamily="34" charset="0"/>
              <a:cs typeface="Arial" pitchFamily="34" charset="0"/>
            </a:endParaRPr>
          </a:p>
          <a:p>
            <a:pPr marL="457200" lvl="0" indent="-457200">
              <a:buFont typeface="Wingdings" pitchFamily="2" charset="2"/>
              <a:buChar char="§"/>
            </a:pPr>
            <a:r>
              <a:rPr lang="es-ES_tradnl" sz="2800" b="1" i="1" dirty="0">
                <a:latin typeface="Arial" pitchFamily="34" charset="0"/>
                <a:cs typeface="Arial" pitchFamily="34" charset="0"/>
              </a:rPr>
              <a:t>Solo conociendo las leyes económicas de movimiento de las demandas recreativas es que se puede elaborar las formas y métodos fundamentales de organización territorial y programas de </a:t>
            </a:r>
            <a:r>
              <a:rPr lang="es-ES_tradnl" sz="2800" b="1" i="1" dirty="0" smtClean="0">
                <a:latin typeface="Arial" pitchFamily="34" charset="0"/>
                <a:cs typeface="Arial" pitchFamily="34" charset="0"/>
              </a:rPr>
              <a:t>esta actividad.</a:t>
            </a:r>
            <a:endParaRPr lang="es-ES" sz="2800" b="1" i="1" dirty="0">
              <a:latin typeface="Arial" pitchFamily="34" charset="0"/>
              <a:cs typeface="Arial" pitchFamily="34" charset="0"/>
            </a:endParaRPr>
          </a:p>
        </p:txBody>
      </p:sp>
    </p:spTree>
    <p:extLst>
      <p:ext uri="{BB962C8B-B14F-4D97-AF65-F5344CB8AC3E}">
        <p14:creationId xmlns:p14="http://schemas.microsoft.com/office/powerpoint/2010/main" val="2254936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764704"/>
            <a:ext cx="8784976" cy="4832092"/>
          </a:xfrm>
          <a:prstGeom prst="rect">
            <a:avLst/>
          </a:prstGeom>
        </p:spPr>
        <p:txBody>
          <a:bodyPr wrap="square">
            <a:spAutoFit/>
          </a:bodyPr>
          <a:lstStyle/>
          <a:p>
            <a:r>
              <a:rPr lang="es-ES_tradnl" sz="4400" b="1" i="1" dirty="0">
                <a:latin typeface="Arial" pitchFamily="34" charset="0"/>
                <a:cs typeface="Arial" pitchFamily="34" charset="0"/>
              </a:rPr>
              <a:t>2- </a:t>
            </a:r>
            <a:r>
              <a:rPr lang="es-ES_tradnl" sz="4400" b="1" i="1" u="sng" dirty="0">
                <a:latin typeface="Arial" pitchFamily="34" charset="0"/>
                <a:cs typeface="Arial" pitchFamily="34" charset="0"/>
              </a:rPr>
              <a:t>Investigación </a:t>
            </a:r>
            <a:r>
              <a:rPr lang="es-ES_tradnl" sz="4400" b="1" i="1" u="sng" dirty="0" smtClean="0">
                <a:latin typeface="Arial" pitchFamily="34" charset="0"/>
                <a:cs typeface="Arial" pitchFamily="34" charset="0"/>
              </a:rPr>
              <a:t>médico-biológico </a:t>
            </a:r>
            <a:r>
              <a:rPr lang="es-ES_tradnl" sz="4400" b="1" i="1" u="sng" dirty="0">
                <a:latin typeface="Arial" pitchFamily="34" charset="0"/>
                <a:cs typeface="Arial" pitchFamily="34" charset="0"/>
              </a:rPr>
              <a:t>de las demandas recreativas:</a:t>
            </a:r>
            <a:endParaRPr lang="es-ES" sz="4400" b="1" i="1" dirty="0">
              <a:latin typeface="Arial" pitchFamily="34" charset="0"/>
              <a:cs typeface="Arial" pitchFamily="34" charset="0"/>
            </a:endParaRPr>
          </a:p>
          <a:p>
            <a:pPr lvl="0"/>
            <a:r>
              <a:rPr lang="es-ES_tradnl" sz="4400" b="1" i="1" dirty="0">
                <a:latin typeface="Arial" pitchFamily="34" charset="0"/>
                <a:cs typeface="Arial" pitchFamily="34" charset="0"/>
              </a:rPr>
              <a:t>Consiste en la determinación del volumen y estructura de los tratamientos sanatoriales y profilácticos.</a:t>
            </a:r>
            <a:endParaRPr lang="es-ES" sz="4400" b="1" i="1" dirty="0">
              <a:latin typeface="Arial" pitchFamily="34" charset="0"/>
              <a:cs typeface="Arial" pitchFamily="34" charset="0"/>
            </a:endParaRPr>
          </a:p>
        </p:txBody>
      </p:sp>
    </p:spTree>
    <p:extLst>
      <p:ext uri="{BB962C8B-B14F-4D97-AF65-F5344CB8AC3E}">
        <p14:creationId xmlns:p14="http://schemas.microsoft.com/office/powerpoint/2010/main" val="734274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60648"/>
            <a:ext cx="8712968" cy="6186309"/>
          </a:xfrm>
          <a:prstGeom prst="rect">
            <a:avLst/>
          </a:prstGeom>
        </p:spPr>
        <p:txBody>
          <a:bodyPr wrap="square">
            <a:spAutoFit/>
          </a:bodyPr>
          <a:lstStyle/>
          <a:p>
            <a:r>
              <a:rPr lang="es-ES_tradnl" sz="3600" b="1" i="1" dirty="0">
                <a:latin typeface="Arial" pitchFamily="34" charset="0"/>
                <a:cs typeface="Arial" pitchFamily="34" charset="0"/>
              </a:rPr>
              <a:t>3- </a:t>
            </a:r>
            <a:r>
              <a:rPr lang="es-ES_tradnl" sz="3600" b="1" i="1" u="sng" dirty="0">
                <a:latin typeface="Arial" pitchFamily="34" charset="0"/>
                <a:cs typeface="Arial" pitchFamily="34" charset="0"/>
              </a:rPr>
              <a:t>Investigaciones sociológicas y socio – psicológicas de las demandas recreativas.</a:t>
            </a:r>
            <a:endParaRPr lang="es-ES" sz="3600" b="1" i="1" dirty="0">
              <a:latin typeface="Arial" pitchFamily="34" charset="0"/>
              <a:cs typeface="Arial" pitchFamily="34" charset="0"/>
            </a:endParaRPr>
          </a:p>
          <a:p>
            <a:pPr marL="285750" lvl="0" indent="-285750">
              <a:buFont typeface="Wingdings" pitchFamily="2" charset="2"/>
              <a:buChar char="v"/>
            </a:pPr>
            <a:r>
              <a:rPr lang="es-ES_tradnl" sz="3600" b="1" i="1" dirty="0">
                <a:latin typeface="Arial" pitchFamily="34" charset="0"/>
                <a:cs typeface="Arial" pitchFamily="34" charset="0"/>
              </a:rPr>
              <a:t>Estudian la interacción dialécticas de las demandas recreativas de grupos sociales e individuos con los programas recreativos y el medio ambiente.</a:t>
            </a:r>
            <a:endParaRPr lang="es-ES" sz="3600" b="1" i="1" dirty="0">
              <a:latin typeface="Arial" pitchFamily="34" charset="0"/>
              <a:cs typeface="Arial" pitchFamily="34" charset="0"/>
            </a:endParaRPr>
          </a:p>
          <a:p>
            <a:pPr marL="285750" lvl="0" indent="-285750">
              <a:buFont typeface="Wingdings" pitchFamily="2" charset="2"/>
              <a:buChar char="v"/>
            </a:pPr>
            <a:r>
              <a:rPr lang="es-ES_tradnl" sz="3600" b="1" i="1" dirty="0">
                <a:latin typeface="Arial" pitchFamily="34" charset="0"/>
                <a:cs typeface="Arial" pitchFamily="34" charset="0"/>
              </a:rPr>
              <a:t>Están estrechamente relacionadas con el criterio de organización  del espacio recreativo.</a:t>
            </a:r>
            <a:endParaRPr lang="es-ES" sz="3600" b="1" i="1" dirty="0">
              <a:latin typeface="Arial" pitchFamily="34" charset="0"/>
              <a:cs typeface="Arial" pitchFamily="34" charset="0"/>
            </a:endParaRPr>
          </a:p>
        </p:txBody>
      </p:sp>
    </p:spTree>
    <p:extLst>
      <p:ext uri="{BB962C8B-B14F-4D97-AF65-F5344CB8AC3E}">
        <p14:creationId xmlns:p14="http://schemas.microsoft.com/office/powerpoint/2010/main" val="3482714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88640"/>
            <a:ext cx="8712968" cy="6186309"/>
          </a:xfrm>
          <a:prstGeom prst="rect">
            <a:avLst/>
          </a:prstGeom>
        </p:spPr>
        <p:txBody>
          <a:bodyPr wrap="square">
            <a:spAutoFit/>
          </a:bodyPr>
          <a:lstStyle/>
          <a:p>
            <a:r>
              <a:rPr lang="es-ES_tradnl" sz="4400" b="1" i="1" u="sng" dirty="0" smtClean="0">
                <a:latin typeface="Arial" pitchFamily="34" charset="0"/>
                <a:cs typeface="Arial" pitchFamily="34" charset="0"/>
              </a:rPr>
              <a:t>¿Presupuesto </a:t>
            </a:r>
            <a:r>
              <a:rPr lang="es-ES_tradnl" sz="4400" b="1" i="1" u="sng" dirty="0">
                <a:latin typeface="Arial" pitchFamily="34" charset="0"/>
                <a:cs typeface="Arial" pitchFamily="34" charset="0"/>
              </a:rPr>
              <a:t>de </a:t>
            </a:r>
            <a:r>
              <a:rPr lang="es-ES_tradnl" sz="4400" b="1" i="1" u="sng" dirty="0" smtClean="0">
                <a:latin typeface="Arial" pitchFamily="34" charset="0"/>
                <a:cs typeface="Arial" pitchFamily="34" charset="0"/>
              </a:rPr>
              <a:t>tiempo?:</a:t>
            </a:r>
          </a:p>
          <a:p>
            <a:r>
              <a:rPr lang="es-ES_tradnl" sz="4400" b="1" i="1" dirty="0" smtClean="0">
                <a:latin typeface="Arial" pitchFamily="34" charset="0"/>
                <a:cs typeface="Arial" pitchFamily="34" charset="0"/>
              </a:rPr>
              <a:t>El </a:t>
            </a:r>
            <a:r>
              <a:rPr lang="es-ES_tradnl" sz="4400" b="1" i="1" dirty="0">
                <a:latin typeface="Arial" pitchFamily="34" charset="0"/>
                <a:cs typeface="Arial" pitchFamily="34" charset="0"/>
              </a:rPr>
              <a:t>presupuesto de tiempo de un </a:t>
            </a:r>
            <a:r>
              <a:rPr lang="es-ES_tradnl" sz="4400" b="1" i="1" dirty="0" smtClean="0">
                <a:latin typeface="Arial" pitchFamily="34" charset="0"/>
                <a:cs typeface="Arial" pitchFamily="34" charset="0"/>
              </a:rPr>
              <a:t>individuo, no </a:t>
            </a:r>
            <a:r>
              <a:rPr lang="es-ES_tradnl" sz="4400" b="1" i="1" dirty="0">
                <a:latin typeface="Arial" pitchFamily="34" charset="0"/>
                <a:cs typeface="Arial" pitchFamily="34" charset="0"/>
              </a:rPr>
              <a:t>es más que un informe de su vida </a:t>
            </a:r>
            <a:r>
              <a:rPr lang="es-ES_tradnl" sz="4400" b="1" i="1" dirty="0" smtClean="0">
                <a:latin typeface="Arial" pitchFamily="34" charset="0"/>
                <a:cs typeface="Arial" pitchFamily="34" charset="0"/>
              </a:rPr>
              <a:t>cotidiana </a:t>
            </a:r>
            <a:r>
              <a:rPr lang="es-ES_tradnl" sz="4400" b="1" i="1" dirty="0">
                <a:latin typeface="Arial" pitchFamily="34" charset="0"/>
                <a:cs typeface="Arial" pitchFamily="34" charset="0"/>
              </a:rPr>
              <a:t>durante un período de tiempo determinado, no menos de 24h. Este informe personal de su vida cotidiana </a:t>
            </a:r>
            <a:r>
              <a:rPr lang="es-ES_tradnl" sz="4400" b="1" i="1" dirty="0" smtClean="0">
                <a:latin typeface="Arial" pitchFamily="34" charset="0"/>
                <a:cs typeface="Arial" pitchFamily="34" charset="0"/>
              </a:rPr>
              <a:t>es, </a:t>
            </a:r>
            <a:r>
              <a:rPr lang="es-ES_tradnl" sz="4400" b="1" i="1" dirty="0">
                <a:latin typeface="Arial" pitchFamily="34" charset="0"/>
                <a:cs typeface="Arial" pitchFamily="34" charset="0"/>
              </a:rPr>
              <a:t>hablando técnicamente, un documento</a:t>
            </a:r>
            <a:r>
              <a:rPr lang="es-ES_tradnl" b="1" i="1" dirty="0"/>
              <a:t>.</a:t>
            </a:r>
            <a:endParaRPr lang="es-ES" b="1" i="1" dirty="0"/>
          </a:p>
        </p:txBody>
      </p:sp>
    </p:spTree>
    <p:extLst>
      <p:ext uri="{BB962C8B-B14F-4D97-AF65-F5344CB8AC3E}">
        <p14:creationId xmlns:p14="http://schemas.microsoft.com/office/powerpoint/2010/main" val="3162842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620688"/>
            <a:ext cx="8784976" cy="4524315"/>
          </a:xfrm>
          <a:prstGeom prst="rect">
            <a:avLst/>
          </a:prstGeom>
        </p:spPr>
        <p:txBody>
          <a:bodyPr wrap="square">
            <a:spAutoFit/>
          </a:bodyPr>
          <a:lstStyle/>
          <a:p>
            <a:r>
              <a:rPr lang="es-ES_tradnl" sz="3600" b="1" i="1" dirty="0">
                <a:latin typeface="Arial" pitchFamily="34" charset="0"/>
                <a:cs typeface="Arial" pitchFamily="34" charset="0"/>
              </a:rPr>
              <a:t>El presupuesto </a:t>
            </a:r>
            <a:r>
              <a:rPr lang="es-ES_tradnl" sz="3600" b="1" i="1" dirty="0" smtClean="0">
                <a:latin typeface="Arial" pitchFamily="34" charset="0"/>
                <a:cs typeface="Arial" pitchFamily="34" charset="0"/>
              </a:rPr>
              <a:t>de tiempo de </a:t>
            </a:r>
            <a:r>
              <a:rPr lang="es-ES_tradnl" sz="3600" b="1" i="1" dirty="0">
                <a:latin typeface="Arial" pitchFamily="34" charset="0"/>
                <a:cs typeface="Arial" pitchFamily="34" charset="0"/>
              </a:rPr>
              <a:t>un grupo humano está conformado por una serie de actividades de realización </a:t>
            </a:r>
            <a:r>
              <a:rPr lang="es-ES_tradnl" sz="3600" b="1" i="1" dirty="0" smtClean="0">
                <a:latin typeface="Arial" pitchFamily="34" charset="0"/>
                <a:cs typeface="Arial" pitchFamily="34" charset="0"/>
              </a:rPr>
              <a:t>cotidiana, </a:t>
            </a:r>
            <a:r>
              <a:rPr lang="es-ES_tradnl" sz="3600" b="1" i="1" dirty="0">
                <a:latin typeface="Arial" pitchFamily="34" charset="0"/>
                <a:cs typeface="Arial" pitchFamily="34" charset="0"/>
              </a:rPr>
              <a:t>las cuales se agrupan en 6 tipos </a:t>
            </a:r>
            <a:r>
              <a:rPr lang="es-ES_tradnl" sz="3600" b="1" i="1" dirty="0" smtClean="0">
                <a:latin typeface="Arial" pitchFamily="34" charset="0"/>
                <a:cs typeface="Arial" pitchFamily="34" charset="0"/>
              </a:rPr>
              <a:t>principales, </a:t>
            </a:r>
            <a:r>
              <a:rPr lang="es-ES_tradnl" sz="3600" b="1" i="1" dirty="0">
                <a:latin typeface="Arial" pitchFamily="34" charset="0"/>
                <a:cs typeface="Arial" pitchFamily="34" charset="0"/>
              </a:rPr>
              <a:t>formadas a su vez por determinadas actividades específicas que se clasifican en 2 grupos: LABORALES y </a:t>
            </a:r>
            <a:r>
              <a:rPr lang="es-ES_tradnl" sz="3600" b="1" i="1" dirty="0" smtClean="0">
                <a:latin typeface="Arial" pitchFamily="34" charset="0"/>
                <a:cs typeface="Arial" pitchFamily="34" charset="0"/>
              </a:rPr>
              <a:t>EXTRALABORALES.</a:t>
            </a:r>
            <a:endParaRPr lang="es-ES" sz="3600" b="1" i="1" dirty="0">
              <a:latin typeface="Arial" pitchFamily="34" charset="0"/>
              <a:cs typeface="Arial" pitchFamily="34" charset="0"/>
            </a:endParaRPr>
          </a:p>
        </p:txBody>
      </p:sp>
    </p:spTree>
    <p:extLst>
      <p:ext uri="{BB962C8B-B14F-4D97-AF65-F5344CB8AC3E}">
        <p14:creationId xmlns:p14="http://schemas.microsoft.com/office/powerpoint/2010/main" val="4187886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953" y="692696"/>
            <a:ext cx="835292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1808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1281</Words>
  <Application>Microsoft Office PowerPoint</Application>
  <PresentationFormat>Presentación en pantalla (4:3)</PresentationFormat>
  <Paragraphs>154</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Tony</dc:creator>
  <cp:lastModifiedBy>Tony</cp:lastModifiedBy>
  <cp:revision>23</cp:revision>
  <dcterms:created xsi:type="dcterms:W3CDTF">2018-02-14T00:28:26Z</dcterms:created>
  <dcterms:modified xsi:type="dcterms:W3CDTF">2018-03-01T00:43:36Z</dcterms:modified>
</cp:coreProperties>
</file>