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92DEC5A-90AC-4C36-8AE7-11F247BF76F6}"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20D2A42-4A81-4DF8-81D3-0C8123ED7DBF}" type="slidenum">
              <a:rPr lang="es-ES" smtClean="0"/>
              <a:t>‹Nº›</a:t>
            </a:fld>
            <a:endParaRPr lang="es-ES"/>
          </a:p>
        </p:txBody>
      </p:sp>
    </p:spTree>
    <p:extLst>
      <p:ext uri="{BB962C8B-B14F-4D97-AF65-F5344CB8AC3E}">
        <p14:creationId xmlns:p14="http://schemas.microsoft.com/office/powerpoint/2010/main" val="3596116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92DEC5A-90AC-4C36-8AE7-11F247BF76F6}"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20D2A42-4A81-4DF8-81D3-0C8123ED7DBF}" type="slidenum">
              <a:rPr lang="es-ES" smtClean="0"/>
              <a:t>‹Nº›</a:t>
            </a:fld>
            <a:endParaRPr lang="es-ES"/>
          </a:p>
        </p:txBody>
      </p:sp>
    </p:spTree>
    <p:extLst>
      <p:ext uri="{BB962C8B-B14F-4D97-AF65-F5344CB8AC3E}">
        <p14:creationId xmlns:p14="http://schemas.microsoft.com/office/powerpoint/2010/main" val="2466833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92DEC5A-90AC-4C36-8AE7-11F247BF76F6}"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20D2A42-4A81-4DF8-81D3-0C8123ED7DBF}" type="slidenum">
              <a:rPr lang="es-ES" smtClean="0"/>
              <a:t>‹Nº›</a:t>
            </a:fld>
            <a:endParaRPr lang="es-ES"/>
          </a:p>
        </p:txBody>
      </p:sp>
    </p:spTree>
    <p:extLst>
      <p:ext uri="{BB962C8B-B14F-4D97-AF65-F5344CB8AC3E}">
        <p14:creationId xmlns:p14="http://schemas.microsoft.com/office/powerpoint/2010/main" val="2598892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92DEC5A-90AC-4C36-8AE7-11F247BF76F6}"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20D2A42-4A81-4DF8-81D3-0C8123ED7DBF}" type="slidenum">
              <a:rPr lang="es-ES" smtClean="0"/>
              <a:t>‹Nº›</a:t>
            </a:fld>
            <a:endParaRPr lang="es-ES"/>
          </a:p>
        </p:txBody>
      </p:sp>
    </p:spTree>
    <p:extLst>
      <p:ext uri="{BB962C8B-B14F-4D97-AF65-F5344CB8AC3E}">
        <p14:creationId xmlns:p14="http://schemas.microsoft.com/office/powerpoint/2010/main" val="842098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92DEC5A-90AC-4C36-8AE7-11F247BF76F6}"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20D2A42-4A81-4DF8-81D3-0C8123ED7DBF}" type="slidenum">
              <a:rPr lang="es-ES" smtClean="0"/>
              <a:t>‹Nº›</a:t>
            </a:fld>
            <a:endParaRPr lang="es-ES"/>
          </a:p>
        </p:txBody>
      </p:sp>
    </p:spTree>
    <p:extLst>
      <p:ext uri="{BB962C8B-B14F-4D97-AF65-F5344CB8AC3E}">
        <p14:creationId xmlns:p14="http://schemas.microsoft.com/office/powerpoint/2010/main" val="3427370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92DEC5A-90AC-4C36-8AE7-11F247BF76F6}" type="datetimeFigureOut">
              <a:rPr lang="es-ES" smtClean="0"/>
              <a:t>15/02/2021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20D2A42-4A81-4DF8-81D3-0C8123ED7DBF}" type="slidenum">
              <a:rPr lang="es-ES" smtClean="0"/>
              <a:t>‹Nº›</a:t>
            </a:fld>
            <a:endParaRPr lang="es-ES"/>
          </a:p>
        </p:txBody>
      </p:sp>
    </p:spTree>
    <p:extLst>
      <p:ext uri="{BB962C8B-B14F-4D97-AF65-F5344CB8AC3E}">
        <p14:creationId xmlns:p14="http://schemas.microsoft.com/office/powerpoint/2010/main" val="800224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92DEC5A-90AC-4C36-8AE7-11F247BF76F6}" type="datetimeFigureOut">
              <a:rPr lang="es-ES" smtClean="0"/>
              <a:t>15/02/2021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20D2A42-4A81-4DF8-81D3-0C8123ED7DBF}" type="slidenum">
              <a:rPr lang="es-ES" smtClean="0"/>
              <a:t>‹Nº›</a:t>
            </a:fld>
            <a:endParaRPr lang="es-ES"/>
          </a:p>
        </p:txBody>
      </p:sp>
    </p:spTree>
    <p:extLst>
      <p:ext uri="{BB962C8B-B14F-4D97-AF65-F5344CB8AC3E}">
        <p14:creationId xmlns:p14="http://schemas.microsoft.com/office/powerpoint/2010/main" val="3977567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92DEC5A-90AC-4C36-8AE7-11F247BF76F6}" type="datetimeFigureOut">
              <a:rPr lang="es-ES" smtClean="0"/>
              <a:t>15/02/2021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20D2A42-4A81-4DF8-81D3-0C8123ED7DBF}" type="slidenum">
              <a:rPr lang="es-ES" smtClean="0"/>
              <a:t>‹Nº›</a:t>
            </a:fld>
            <a:endParaRPr lang="es-ES"/>
          </a:p>
        </p:txBody>
      </p:sp>
    </p:spTree>
    <p:extLst>
      <p:ext uri="{BB962C8B-B14F-4D97-AF65-F5344CB8AC3E}">
        <p14:creationId xmlns:p14="http://schemas.microsoft.com/office/powerpoint/2010/main" val="770906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92DEC5A-90AC-4C36-8AE7-11F247BF76F6}" type="datetimeFigureOut">
              <a:rPr lang="es-ES" smtClean="0"/>
              <a:t>15/02/2021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20D2A42-4A81-4DF8-81D3-0C8123ED7DBF}" type="slidenum">
              <a:rPr lang="es-ES" smtClean="0"/>
              <a:t>‹Nº›</a:t>
            </a:fld>
            <a:endParaRPr lang="es-ES"/>
          </a:p>
        </p:txBody>
      </p:sp>
    </p:spTree>
    <p:extLst>
      <p:ext uri="{BB962C8B-B14F-4D97-AF65-F5344CB8AC3E}">
        <p14:creationId xmlns:p14="http://schemas.microsoft.com/office/powerpoint/2010/main" val="2239498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92DEC5A-90AC-4C36-8AE7-11F247BF76F6}" type="datetimeFigureOut">
              <a:rPr lang="es-ES" smtClean="0"/>
              <a:t>15/02/2021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20D2A42-4A81-4DF8-81D3-0C8123ED7DBF}" type="slidenum">
              <a:rPr lang="es-ES" smtClean="0"/>
              <a:t>‹Nº›</a:t>
            </a:fld>
            <a:endParaRPr lang="es-ES"/>
          </a:p>
        </p:txBody>
      </p:sp>
    </p:spTree>
    <p:extLst>
      <p:ext uri="{BB962C8B-B14F-4D97-AF65-F5344CB8AC3E}">
        <p14:creationId xmlns:p14="http://schemas.microsoft.com/office/powerpoint/2010/main" val="2304867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92DEC5A-90AC-4C36-8AE7-11F247BF76F6}" type="datetimeFigureOut">
              <a:rPr lang="es-ES" smtClean="0"/>
              <a:t>15/02/2021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20D2A42-4A81-4DF8-81D3-0C8123ED7DBF}" type="slidenum">
              <a:rPr lang="es-ES" smtClean="0"/>
              <a:t>‹Nº›</a:t>
            </a:fld>
            <a:endParaRPr lang="es-ES"/>
          </a:p>
        </p:txBody>
      </p:sp>
    </p:spTree>
    <p:extLst>
      <p:ext uri="{BB962C8B-B14F-4D97-AF65-F5344CB8AC3E}">
        <p14:creationId xmlns:p14="http://schemas.microsoft.com/office/powerpoint/2010/main" val="2824883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2DEC5A-90AC-4C36-8AE7-11F247BF76F6}" type="datetimeFigureOut">
              <a:rPr lang="es-ES" smtClean="0"/>
              <a:t>15/02/2021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D2A42-4A81-4DF8-81D3-0C8123ED7DBF}" type="slidenum">
              <a:rPr lang="es-ES" smtClean="0"/>
              <a:t>‹Nº›</a:t>
            </a:fld>
            <a:endParaRPr lang="es-ES"/>
          </a:p>
        </p:txBody>
      </p:sp>
    </p:spTree>
    <p:extLst>
      <p:ext uri="{BB962C8B-B14F-4D97-AF65-F5344CB8AC3E}">
        <p14:creationId xmlns:p14="http://schemas.microsoft.com/office/powerpoint/2010/main" val="1604700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45274" y="260648"/>
            <a:ext cx="8568952" cy="5632311"/>
          </a:xfrm>
          <a:prstGeom prst="rect">
            <a:avLst/>
          </a:prstGeom>
        </p:spPr>
        <p:txBody>
          <a:bodyPr wrap="square">
            <a:spAutoFit/>
          </a:bodyPr>
          <a:lstStyle/>
          <a:p>
            <a:r>
              <a:rPr lang="es-ES" sz="2400" b="1" i="1" dirty="0"/>
              <a:t>Asignatura: Recreación Básica</a:t>
            </a:r>
            <a:r>
              <a:rPr lang="es-ES" sz="2400" b="1" i="1" dirty="0" smtClean="0"/>
              <a:t>.                                                          7</a:t>
            </a:r>
            <a:endParaRPr lang="es-ES" sz="2400" b="1" i="1" dirty="0"/>
          </a:p>
          <a:p>
            <a:r>
              <a:rPr lang="es-ES" sz="2400" b="1" i="1" dirty="0" smtClean="0"/>
              <a:t>Tema </a:t>
            </a:r>
            <a:r>
              <a:rPr lang="es-ES" sz="2400" b="1" i="1" dirty="0"/>
              <a:t># 1.  La recreación como un fenómeno socio cultural. </a:t>
            </a:r>
          </a:p>
          <a:p>
            <a:r>
              <a:rPr lang="es-ES" sz="2400" b="1" i="1" dirty="0"/>
              <a:t>Título:</a:t>
            </a:r>
            <a:r>
              <a:rPr lang="es-ES_tradnl" sz="2400" b="1" i="1" dirty="0"/>
              <a:t> Recreación y planificación</a:t>
            </a:r>
            <a:endParaRPr lang="es-ES" sz="2400" b="1" i="1" dirty="0"/>
          </a:p>
          <a:p>
            <a:r>
              <a:rPr lang="es-ES_tradnl" sz="2400" b="1" i="1" dirty="0"/>
              <a:t>Sumario:</a:t>
            </a:r>
            <a:endParaRPr lang="es-ES" sz="2400" b="1" i="1" dirty="0"/>
          </a:p>
          <a:p>
            <a:pPr lvl="0"/>
            <a:r>
              <a:rPr lang="es-ES_tradnl" sz="2400" b="1" i="1" dirty="0"/>
              <a:t>Introducción.</a:t>
            </a:r>
            <a:endParaRPr lang="es-ES" sz="2400" b="1" i="1" dirty="0"/>
          </a:p>
          <a:p>
            <a:pPr marL="285750" lvl="0" indent="-285750">
              <a:buFont typeface="Wingdings" pitchFamily="2" charset="2"/>
              <a:buChar char="§"/>
            </a:pPr>
            <a:r>
              <a:rPr lang="es-ES_tradnl" sz="2400" b="1" i="1" dirty="0"/>
              <a:t>La Experiencia Cubana, </a:t>
            </a:r>
            <a:r>
              <a:rPr lang="es-ES" sz="2400" b="1" i="1" dirty="0"/>
              <a:t>la organización de la recreación en C</a:t>
            </a:r>
            <a:r>
              <a:rPr lang="es-ES" sz="2400" b="1" i="1" dirty="0" smtClean="0"/>
              <a:t>uba</a:t>
            </a:r>
            <a:endParaRPr lang="es-ES" sz="2400" b="1" i="1" dirty="0"/>
          </a:p>
          <a:p>
            <a:pPr marL="285750" lvl="0" indent="-285750">
              <a:buFont typeface="Wingdings" pitchFamily="2" charset="2"/>
              <a:buChar char="§"/>
            </a:pPr>
            <a:r>
              <a:rPr lang="es-ES" sz="2400" b="1" i="1" dirty="0"/>
              <a:t>La recreación como sistema.</a:t>
            </a:r>
            <a:r>
              <a:rPr lang="es-ES_tradnl" sz="2400" b="1" i="1" dirty="0"/>
              <a:t> (SR) </a:t>
            </a:r>
            <a:endParaRPr lang="es-ES_tradnl" sz="2400" b="1" i="1" dirty="0" smtClean="0"/>
          </a:p>
          <a:p>
            <a:pPr marL="285750" lvl="0" indent="-285750">
              <a:buFont typeface="Wingdings" pitchFamily="2" charset="2"/>
              <a:buChar char="§"/>
            </a:pPr>
            <a:r>
              <a:rPr lang="es-ES" sz="2400" b="1" i="1" dirty="0" smtClean="0"/>
              <a:t>Los </a:t>
            </a:r>
            <a:r>
              <a:rPr lang="es-ES" sz="2400" b="1" i="1" dirty="0"/>
              <a:t>sistemas recreativos.</a:t>
            </a:r>
          </a:p>
          <a:p>
            <a:pPr marL="285750" lvl="0" indent="-285750">
              <a:buFont typeface="Wingdings" pitchFamily="2" charset="2"/>
              <a:buChar char="§"/>
            </a:pPr>
            <a:r>
              <a:rPr lang="es-ES_tradnl" sz="2400" b="1" i="1" dirty="0"/>
              <a:t>Atributos de los sistemas recreativos</a:t>
            </a:r>
            <a:endParaRPr lang="es-ES" sz="2400" b="1" i="1" dirty="0"/>
          </a:p>
          <a:p>
            <a:pPr marL="285750" lvl="0" indent="-285750">
              <a:buFont typeface="Wingdings" pitchFamily="2" charset="2"/>
              <a:buChar char="§"/>
            </a:pPr>
            <a:r>
              <a:rPr lang="es-ES_tradnl" sz="2400" b="1" i="1" dirty="0"/>
              <a:t>Subsistemas que conforman el sistema de la recreación. </a:t>
            </a:r>
            <a:endParaRPr lang="es-ES_tradnl" sz="2400" b="1" i="1" dirty="0" smtClean="0"/>
          </a:p>
          <a:p>
            <a:pPr marL="285750" lvl="0" indent="-285750">
              <a:buFont typeface="Wingdings" pitchFamily="2" charset="2"/>
              <a:buChar char="§"/>
            </a:pPr>
            <a:r>
              <a:rPr lang="es-ES" sz="2400" b="1" i="1" dirty="0" smtClean="0"/>
              <a:t>La planificación de la recreación. </a:t>
            </a:r>
            <a:endParaRPr lang="es-ES" sz="2400" b="1" i="1" dirty="0"/>
          </a:p>
          <a:p>
            <a:pPr marL="285750" lvl="0" indent="-285750">
              <a:buFont typeface="Wingdings" pitchFamily="2" charset="2"/>
              <a:buChar char="§"/>
            </a:pPr>
            <a:r>
              <a:rPr lang="es-ES_tradnl" sz="2400" b="1" i="1" dirty="0"/>
              <a:t>Métodos y técnicas empleadas para realizar la programación recreativa.</a:t>
            </a:r>
            <a:endParaRPr lang="es-ES" sz="2400" b="1" i="1" dirty="0"/>
          </a:p>
          <a:p>
            <a:r>
              <a:rPr lang="es-ES" sz="2400" b="1" i="1" dirty="0" smtClean="0"/>
              <a:t>Objetivo</a:t>
            </a:r>
            <a:r>
              <a:rPr lang="es-ES" sz="2400" b="1" i="1" dirty="0"/>
              <a:t>: Caracterizarla recreación como un sistema y los </a:t>
            </a:r>
            <a:r>
              <a:rPr lang="es-ES_tradnl" sz="2400" b="1" i="1" dirty="0"/>
              <a:t>Subsistemas que conforman el sistema de la recreación (SR). </a:t>
            </a:r>
            <a:endParaRPr lang="es-ES" sz="2400" b="1" i="1" dirty="0"/>
          </a:p>
        </p:txBody>
      </p:sp>
    </p:spTree>
    <p:extLst>
      <p:ext uri="{BB962C8B-B14F-4D97-AF65-F5344CB8AC3E}">
        <p14:creationId xmlns:p14="http://schemas.microsoft.com/office/powerpoint/2010/main" val="492406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00692" y="332656"/>
            <a:ext cx="8712968" cy="6186309"/>
          </a:xfrm>
          <a:prstGeom prst="rect">
            <a:avLst/>
          </a:prstGeom>
        </p:spPr>
        <p:txBody>
          <a:bodyPr wrap="square">
            <a:spAutoFit/>
          </a:bodyPr>
          <a:lstStyle/>
          <a:p>
            <a:pPr lvl="0"/>
            <a:r>
              <a:rPr lang="es-ES_tradnl" b="1" i="1" u="sng" dirty="0">
                <a:latin typeface="Arial" pitchFamily="34" charset="0"/>
                <a:cs typeface="Arial" pitchFamily="34" charset="0"/>
              </a:rPr>
              <a:t>TÉCNICO:</a:t>
            </a:r>
            <a:endParaRPr lang="es-ES" b="1" i="1" dirty="0">
              <a:latin typeface="Arial" pitchFamily="34" charset="0"/>
              <a:cs typeface="Arial" pitchFamily="34" charset="0"/>
            </a:endParaRPr>
          </a:p>
          <a:p>
            <a:r>
              <a:rPr lang="es-ES_tradnl" b="1" i="1" dirty="0">
                <a:latin typeface="Arial" pitchFamily="34" charset="0"/>
                <a:cs typeface="Arial" pitchFamily="34" charset="0"/>
              </a:rPr>
              <a:t>Están llamados a primer lugar a facilitar la satisfacción y en segundo lugar permite hacer posible la actividad normal de quienes descansan o se recrean y del personal de servicio. </a:t>
            </a:r>
            <a:endParaRPr lang="es-ES" b="1" i="1" dirty="0">
              <a:latin typeface="Arial" pitchFamily="34" charset="0"/>
              <a:cs typeface="Arial" pitchFamily="34" charset="0"/>
            </a:endParaRPr>
          </a:p>
          <a:p>
            <a:r>
              <a:rPr lang="es-ES_tradnl" b="1" i="1" dirty="0">
                <a:latin typeface="Arial" pitchFamily="34" charset="0"/>
                <a:cs typeface="Arial" pitchFamily="34" charset="0"/>
              </a:rPr>
              <a:t>Conforma este subsistema toda la infraestructura Recreativa, instalaciones, transporte y abastecimiento</a:t>
            </a:r>
            <a:r>
              <a:rPr lang="es-ES_tradnl" b="1" i="1" dirty="0" smtClean="0">
                <a:latin typeface="Arial" pitchFamily="34" charset="0"/>
                <a:cs typeface="Arial" pitchFamily="34" charset="0"/>
              </a:rPr>
              <a:t>.</a:t>
            </a:r>
          </a:p>
          <a:p>
            <a:endParaRPr lang="es-ES" b="1" i="1" dirty="0">
              <a:latin typeface="Arial" pitchFamily="34" charset="0"/>
              <a:cs typeface="Arial" pitchFamily="34" charset="0"/>
            </a:endParaRPr>
          </a:p>
          <a:p>
            <a:pPr lvl="0"/>
            <a:r>
              <a:rPr lang="es-ES_tradnl" b="1" i="1" u="sng" dirty="0">
                <a:latin typeface="Arial" pitchFamily="34" charset="0"/>
                <a:cs typeface="Arial" pitchFamily="34" charset="0"/>
              </a:rPr>
              <a:t>PERSONAL DE SERVICIOS.</a:t>
            </a:r>
            <a:endParaRPr lang="es-ES" b="1" i="1" dirty="0">
              <a:latin typeface="Arial" pitchFamily="34" charset="0"/>
              <a:cs typeface="Arial" pitchFamily="34" charset="0"/>
            </a:endParaRPr>
          </a:p>
          <a:p>
            <a:r>
              <a:rPr lang="es-ES_tradnl" b="1" i="1" dirty="0">
                <a:latin typeface="Arial" pitchFamily="34" charset="0"/>
                <a:cs typeface="Arial" pitchFamily="34" charset="0"/>
              </a:rPr>
              <a:t>Es el que labora para asegurar en primer lugar que quienes descansan aprovechen integralmente el medio (su estado, la información correspondiente, y sus valores culturales) y en segundo término debe mantener este medio en las condiciones necesarias para su óptimo funcionamiento. </a:t>
            </a:r>
            <a:endParaRPr lang="es-ES_tradnl" b="1" i="1" dirty="0" smtClean="0">
              <a:latin typeface="Arial" pitchFamily="34" charset="0"/>
              <a:cs typeface="Arial" pitchFamily="34" charset="0"/>
            </a:endParaRPr>
          </a:p>
          <a:p>
            <a:endParaRPr lang="es-ES" b="1" i="1" dirty="0">
              <a:latin typeface="Arial" pitchFamily="34" charset="0"/>
              <a:cs typeface="Arial" pitchFamily="34" charset="0"/>
            </a:endParaRPr>
          </a:p>
          <a:p>
            <a:pPr lvl="0"/>
            <a:r>
              <a:rPr lang="es-ES_tradnl" b="1" i="1" u="sng" dirty="0">
                <a:latin typeface="Arial" pitchFamily="34" charset="0"/>
                <a:cs typeface="Arial" pitchFamily="34" charset="0"/>
              </a:rPr>
              <a:t>DESCANSANTES /GRUPOS QUE SE RECREAN.</a:t>
            </a:r>
            <a:endParaRPr lang="es-ES" b="1" i="1" dirty="0">
              <a:latin typeface="Arial" pitchFamily="34" charset="0"/>
              <a:cs typeface="Arial" pitchFamily="34" charset="0"/>
            </a:endParaRPr>
          </a:p>
          <a:p>
            <a:r>
              <a:rPr lang="es-ES_tradnl" b="1" i="1" dirty="0">
                <a:latin typeface="Arial" pitchFamily="34" charset="0"/>
                <a:cs typeface="Arial" pitchFamily="34" charset="0"/>
              </a:rPr>
              <a:t>Está formado por las personas que van a recrearse. Es para nosotros el elemento principal y el objetivo fundamental de trabajo, este subsistema tendrá como premisa que a partir de su conocimiento profundo se satisfagan las perspectivas de los grupos, por eso es necesario conocer ciertas características del sistema tales como: Elementos Sociales, características sociodemográficas o elementos subjetivos y momentos de aparición y desarrollo de la actividad entre los fundamentales.</a:t>
            </a:r>
            <a:endParaRPr lang="es-ES" b="1" i="1" dirty="0">
              <a:latin typeface="Arial" pitchFamily="34" charset="0"/>
              <a:cs typeface="Arial" pitchFamily="34" charset="0"/>
            </a:endParaRPr>
          </a:p>
        </p:txBody>
      </p:sp>
    </p:spTree>
    <p:extLst>
      <p:ext uri="{BB962C8B-B14F-4D97-AF65-F5344CB8AC3E}">
        <p14:creationId xmlns:p14="http://schemas.microsoft.com/office/powerpoint/2010/main" val="2758151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59532" y="75983"/>
            <a:ext cx="8424936"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indent="447675" fontAlgn="base">
              <a:spcBef>
                <a:spcPct val="0"/>
              </a:spcBef>
              <a:spcAft>
                <a:spcPct val="0"/>
              </a:spcAft>
              <a:tabLst>
                <a:tab pos="320675" algn="l"/>
              </a:tabLst>
            </a:pPr>
            <a:endParaRPr lang="es-ES" sz="2400" b="1" i="1" dirty="0" smtClean="0"/>
          </a:p>
          <a:p>
            <a:pPr indent="447675" fontAlgn="base">
              <a:spcBef>
                <a:spcPct val="0"/>
              </a:spcBef>
              <a:spcAft>
                <a:spcPct val="0"/>
              </a:spcAft>
              <a:tabLst>
                <a:tab pos="320675" algn="l"/>
              </a:tabLst>
            </a:pPr>
            <a:r>
              <a:rPr lang="es-ES" sz="2400" b="1" i="1" u="sng" dirty="0" smtClean="0">
                <a:latin typeface="Arial" pitchFamily="34" charset="0"/>
                <a:cs typeface="Arial" pitchFamily="34" charset="0"/>
              </a:rPr>
              <a:t>La planificación de la recreación</a:t>
            </a:r>
            <a:r>
              <a:rPr lang="es-ES" sz="2400" b="1" i="1" dirty="0" smtClean="0">
                <a:latin typeface="Arial" pitchFamily="34" charset="0"/>
                <a:cs typeface="Arial" pitchFamily="34" charset="0"/>
              </a:rPr>
              <a:t>. </a:t>
            </a:r>
            <a:endParaRPr lang="es-ES" sz="2400" b="1" i="1" dirty="0">
              <a:latin typeface="Arial" pitchFamily="34" charset="0"/>
              <a:cs typeface="Arial" pitchFamily="34" charset="0"/>
            </a:endParaRPr>
          </a:p>
          <a:p>
            <a:pPr marL="0" marR="0" lvl="0" indent="447675" algn="l" defTabSz="914400" rtl="0" eaLnBrk="1" fontAlgn="base" latinLnBrk="0" hangingPunct="1">
              <a:lnSpc>
                <a:spcPct val="100000"/>
              </a:lnSpc>
              <a:spcBef>
                <a:spcPct val="0"/>
              </a:spcBef>
              <a:spcAft>
                <a:spcPct val="0"/>
              </a:spcAft>
              <a:buClrTx/>
              <a:buSzTx/>
              <a:buFontTx/>
              <a:buNone/>
              <a:tabLst>
                <a:tab pos="320675" algn="l"/>
              </a:tabLst>
            </a:pPr>
            <a:r>
              <a:rPr kumimoji="0" lang="es-ES_tradnl"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Nuestro país ha impulsado el desarrollo de esta metodología, para lo cual no ha dejado de tenerse en cuenta:</a:t>
            </a:r>
            <a:endParaRPr kumimoji="0" lang="es-ES" sz="2400" b="1" i="1" u="none" strike="noStrike" cap="none" normalizeH="0" baseline="0" dirty="0" smtClean="0">
              <a:ln>
                <a:noFill/>
              </a:ln>
              <a:solidFill>
                <a:schemeClr val="tx1"/>
              </a:solidFill>
              <a:effectLst/>
              <a:latin typeface="Arial" pitchFamily="34" charset="0"/>
              <a:cs typeface="Arial" pitchFamily="34" charset="0"/>
            </a:endParaRPr>
          </a:p>
          <a:p>
            <a:pPr marL="0" marR="0" lvl="0" indent="447675" algn="l" defTabSz="914400" rtl="0" eaLnBrk="0" fontAlgn="base" latinLnBrk="0" hangingPunct="0">
              <a:lnSpc>
                <a:spcPct val="100000"/>
              </a:lnSpc>
              <a:spcBef>
                <a:spcPct val="0"/>
              </a:spcBef>
              <a:spcAft>
                <a:spcPct val="0"/>
              </a:spcAft>
              <a:buClrTx/>
              <a:buSzTx/>
              <a:buFontTx/>
              <a:buChar char="•"/>
              <a:tabLst>
                <a:tab pos="320675" algn="l"/>
              </a:tabLst>
            </a:pPr>
            <a:r>
              <a:rPr kumimoji="0" lang="es-ES_tradnl" sz="2400" b="1" i="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La política nacional de desarrollo.</a:t>
            </a:r>
            <a:endParaRPr kumimoji="0" lang="es-ES" sz="2400" b="1" i="1" u="none" strike="noStrike" cap="none" normalizeH="0" baseline="0" dirty="0" smtClean="0">
              <a:ln>
                <a:noFill/>
              </a:ln>
              <a:solidFill>
                <a:schemeClr val="tx1"/>
              </a:solidFill>
              <a:effectLst/>
              <a:latin typeface="Arial" pitchFamily="34" charset="0"/>
              <a:cs typeface="Arial" pitchFamily="34" charset="0"/>
            </a:endParaRPr>
          </a:p>
          <a:p>
            <a:pPr marL="0" marR="0" lvl="0" indent="447675" algn="l" defTabSz="914400" rtl="0" eaLnBrk="0" fontAlgn="base" latinLnBrk="0" hangingPunct="0">
              <a:lnSpc>
                <a:spcPct val="100000"/>
              </a:lnSpc>
              <a:spcBef>
                <a:spcPct val="0"/>
              </a:spcBef>
              <a:spcAft>
                <a:spcPct val="0"/>
              </a:spcAft>
              <a:buClrTx/>
              <a:buSzTx/>
              <a:buFontTx/>
              <a:buChar char="•"/>
              <a:tabLst>
                <a:tab pos="320675" algn="l"/>
              </a:tabLst>
            </a:pPr>
            <a:r>
              <a:rPr kumimoji="0" lang="es-ES_tradnl" sz="2400" b="1" i="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Los organismos implicados en el fenómeno de la recreación.</a:t>
            </a:r>
            <a:endParaRPr kumimoji="0" lang="es-ES" sz="2400" b="1" i="1" u="none" strike="noStrike" cap="none" normalizeH="0" baseline="0" dirty="0" smtClean="0">
              <a:ln>
                <a:noFill/>
              </a:ln>
              <a:solidFill>
                <a:schemeClr val="tx1"/>
              </a:solidFill>
              <a:effectLst/>
              <a:latin typeface="Arial" pitchFamily="34" charset="0"/>
              <a:cs typeface="Arial" pitchFamily="34" charset="0"/>
            </a:endParaRPr>
          </a:p>
          <a:p>
            <a:pPr marL="0" marR="0" lvl="0" indent="447675" algn="l" defTabSz="914400" rtl="0" eaLnBrk="0" fontAlgn="base" latinLnBrk="0" hangingPunct="0">
              <a:lnSpc>
                <a:spcPct val="100000"/>
              </a:lnSpc>
              <a:spcBef>
                <a:spcPct val="0"/>
              </a:spcBef>
              <a:spcAft>
                <a:spcPct val="0"/>
              </a:spcAft>
              <a:buClrTx/>
              <a:buSzTx/>
              <a:buFontTx/>
              <a:buChar char="•"/>
              <a:tabLst>
                <a:tab pos="320675" algn="l"/>
              </a:tabLst>
            </a:pPr>
            <a:r>
              <a:rPr kumimoji="0" lang="es-ES_tradnl" sz="2400" b="1" i="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La realidad objetiva de cada lugar.</a:t>
            </a:r>
          </a:p>
          <a:p>
            <a:pPr marR="0" lvl="0" algn="l" defTabSz="914400" rtl="0" eaLnBrk="0" fontAlgn="base" latinLnBrk="0" hangingPunct="0">
              <a:lnSpc>
                <a:spcPct val="100000"/>
              </a:lnSpc>
              <a:spcBef>
                <a:spcPct val="0"/>
              </a:spcBef>
              <a:spcAft>
                <a:spcPct val="0"/>
              </a:spcAft>
              <a:buClrTx/>
              <a:buSzTx/>
              <a:tabLst>
                <a:tab pos="320675" algn="l"/>
              </a:tabLst>
            </a:pPr>
            <a:endParaRPr kumimoji="0" lang="es-ES" sz="2400" b="1" i="1"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tabLst>
                <a:tab pos="320675" algn="l"/>
              </a:tabLst>
            </a:pPr>
            <a:r>
              <a:rPr lang="es-ES_tradnl" sz="2400" b="1" i="1" dirty="0">
                <a:latin typeface="Arial" pitchFamily="34" charset="0"/>
                <a:ea typeface="Times New Roman" pitchFamily="18" charset="0"/>
                <a:cs typeface="Arial" pitchFamily="34" charset="0"/>
              </a:rPr>
              <a:t>R</a:t>
            </a:r>
            <a:r>
              <a:rPr kumimoji="0" lang="es-ES_tradnl"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epresentación conceptual que caracteriza la Planificación Recreativa:</a:t>
            </a:r>
            <a:endParaRPr kumimoji="0" lang="es-ES" sz="2400" b="1" i="1" u="none" strike="noStrike" cap="none" normalizeH="0" baseline="0" dirty="0" smtClean="0">
              <a:ln>
                <a:noFill/>
              </a:ln>
              <a:solidFill>
                <a:schemeClr val="tx1"/>
              </a:solidFill>
              <a:effectLst/>
              <a:latin typeface="Arial" pitchFamily="34" charset="0"/>
              <a:cs typeface="Arial" pitchFamily="34" charset="0"/>
            </a:endParaRPr>
          </a:p>
          <a:p>
            <a:pPr marL="0" marR="0" lvl="0" indent="447675" algn="l" defTabSz="914400" rtl="0" eaLnBrk="0" fontAlgn="base" latinLnBrk="0" hangingPunct="0">
              <a:lnSpc>
                <a:spcPct val="100000"/>
              </a:lnSpc>
              <a:spcBef>
                <a:spcPct val="0"/>
              </a:spcBef>
              <a:spcAft>
                <a:spcPct val="0"/>
              </a:spcAft>
              <a:buClrTx/>
              <a:buSzTx/>
              <a:buFontTx/>
              <a:buNone/>
              <a:tabLst>
                <a:tab pos="320675" algn="l"/>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5" name="Imagen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4365104"/>
            <a:ext cx="4533900" cy="223224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327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50533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260648"/>
            <a:ext cx="8424936" cy="6247864"/>
          </a:xfrm>
          <a:prstGeom prst="rect">
            <a:avLst/>
          </a:prstGeom>
        </p:spPr>
        <p:txBody>
          <a:bodyPr wrap="square">
            <a:spAutoFit/>
          </a:bodyPr>
          <a:lstStyle/>
          <a:p>
            <a:r>
              <a:rPr lang="es-ES_tradnl" sz="3200" b="1" i="1" u="sng" dirty="0"/>
              <a:t>MÉTODOS Y TÉCNICAS EMPLEADAS PARA REALIZAR LA </a:t>
            </a:r>
            <a:r>
              <a:rPr lang="es-ES_tradnl" sz="3200" b="1" i="1" u="sng" dirty="0" smtClean="0"/>
              <a:t>PLANIFICACIÓN </a:t>
            </a:r>
            <a:r>
              <a:rPr lang="es-ES_tradnl" sz="3200" b="1" i="1" u="sng" dirty="0"/>
              <a:t>RECREATIVA.</a:t>
            </a:r>
            <a:endParaRPr lang="es-ES" sz="3200" b="1" i="1" dirty="0"/>
          </a:p>
          <a:p>
            <a:pPr marL="457200" lvl="0" indent="-457200" fontAlgn="base">
              <a:buFont typeface="Wingdings" pitchFamily="2" charset="2"/>
              <a:buChar char="§"/>
            </a:pPr>
            <a:r>
              <a:rPr lang="es-ES_tradnl" sz="2800" b="1" i="1" dirty="0">
                <a:latin typeface="Arial" pitchFamily="34" charset="0"/>
                <a:cs typeface="Arial" pitchFamily="34" charset="0"/>
              </a:rPr>
              <a:t>Estudio Bibliográfico.</a:t>
            </a:r>
            <a:endParaRPr lang="es-ES" sz="2800" b="1" i="1" dirty="0">
              <a:latin typeface="Arial" pitchFamily="34" charset="0"/>
              <a:cs typeface="Arial" pitchFamily="34" charset="0"/>
            </a:endParaRPr>
          </a:p>
          <a:p>
            <a:pPr fontAlgn="base"/>
            <a:r>
              <a:rPr lang="es-ES_tradnl" sz="2800" b="1" i="1" dirty="0" smtClean="0">
                <a:latin typeface="Arial" pitchFamily="34" charset="0"/>
                <a:cs typeface="Arial" pitchFamily="34" charset="0"/>
              </a:rPr>
              <a:t>    Se </a:t>
            </a:r>
            <a:r>
              <a:rPr lang="es-ES_tradnl" sz="2800" b="1" i="1" dirty="0">
                <a:latin typeface="Arial" pitchFamily="34" charset="0"/>
                <a:cs typeface="Arial" pitchFamily="34" charset="0"/>
              </a:rPr>
              <a:t>debe realizar una caracterización del fenómeno a estudiar, antecedentes, investigaciones realizadas.</a:t>
            </a:r>
            <a:endParaRPr lang="es-ES" sz="2800" b="1" i="1" dirty="0">
              <a:latin typeface="Arial" pitchFamily="34" charset="0"/>
              <a:cs typeface="Arial" pitchFamily="34" charset="0"/>
            </a:endParaRPr>
          </a:p>
          <a:p>
            <a:pPr marL="457200" lvl="0" indent="-457200" fontAlgn="base">
              <a:buFont typeface="Wingdings" pitchFamily="2" charset="2"/>
              <a:buChar char="§"/>
            </a:pPr>
            <a:r>
              <a:rPr lang="es-ES_tradnl" sz="2800" b="1" i="1" dirty="0">
                <a:latin typeface="Arial" pitchFamily="34" charset="0"/>
                <a:cs typeface="Arial" pitchFamily="34" charset="0"/>
              </a:rPr>
              <a:t>Investigaciones </a:t>
            </a:r>
            <a:r>
              <a:rPr lang="es-ES_tradnl" sz="2800" b="1" i="1" dirty="0" smtClean="0">
                <a:latin typeface="Arial" pitchFamily="34" charset="0"/>
                <a:cs typeface="Arial" pitchFamily="34" charset="0"/>
              </a:rPr>
              <a:t>Sociales.</a:t>
            </a:r>
            <a:endParaRPr lang="es-ES" sz="2800" b="1" i="1" dirty="0">
              <a:latin typeface="Arial" pitchFamily="34" charset="0"/>
              <a:cs typeface="Arial" pitchFamily="34" charset="0"/>
            </a:endParaRPr>
          </a:p>
          <a:p>
            <a:pPr fontAlgn="base"/>
            <a:r>
              <a:rPr lang="es-ES_tradnl" sz="2800" b="1" i="1" dirty="0" smtClean="0">
                <a:latin typeface="Arial" pitchFamily="34" charset="0"/>
                <a:cs typeface="Arial" pitchFamily="34" charset="0"/>
              </a:rPr>
              <a:t>    Se </a:t>
            </a:r>
            <a:r>
              <a:rPr lang="es-ES_tradnl" sz="2800" b="1" i="1" dirty="0">
                <a:latin typeface="Arial" pitchFamily="34" charset="0"/>
                <a:cs typeface="Arial" pitchFamily="34" charset="0"/>
              </a:rPr>
              <a:t>debe realizar estudios que caracterizan todo lo relacionado con la utilización del tiempo libre y la recreación. Presupuesto tiempo y  demanda recreativa.</a:t>
            </a:r>
            <a:endParaRPr lang="es-ES" sz="2800" b="1" i="1" dirty="0">
              <a:latin typeface="Arial" pitchFamily="34" charset="0"/>
              <a:cs typeface="Arial" pitchFamily="34" charset="0"/>
            </a:endParaRPr>
          </a:p>
          <a:p>
            <a:pPr marL="457200" lvl="0" indent="-457200" fontAlgn="base">
              <a:buFont typeface="Wingdings" pitchFamily="2" charset="2"/>
              <a:buChar char="§"/>
            </a:pPr>
            <a:r>
              <a:rPr lang="es-ES_tradnl" sz="2800" b="1" i="1" dirty="0">
                <a:latin typeface="Arial" pitchFamily="34" charset="0"/>
                <a:cs typeface="Arial" pitchFamily="34" charset="0"/>
              </a:rPr>
              <a:t>Análisis de los programas recreativos existentes.</a:t>
            </a:r>
            <a:endParaRPr lang="es-ES" sz="2800" b="1" i="1" dirty="0">
              <a:latin typeface="Arial" pitchFamily="34" charset="0"/>
              <a:cs typeface="Arial" pitchFamily="34" charset="0"/>
            </a:endParaRPr>
          </a:p>
          <a:p>
            <a:pPr fontAlgn="base"/>
            <a:r>
              <a:rPr lang="es-ES_tradnl" sz="2800" b="1" i="1" dirty="0" smtClean="0">
                <a:latin typeface="Arial" pitchFamily="34" charset="0"/>
                <a:cs typeface="Arial" pitchFamily="34" charset="0"/>
              </a:rPr>
              <a:t>     Se </a:t>
            </a:r>
            <a:r>
              <a:rPr lang="es-ES_tradnl" sz="2800" b="1" i="1" dirty="0">
                <a:latin typeface="Arial" pitchFamily="34" charset="0"/>
                <a:cs typeface="Arial" pitchFamily="34" charset="0"/>
              </a:rPr>
              <a:t>analizan los programas que se ofrecen.</a:t>
            </a:r>
            <a:endParaRPr lang="es-ES" sz="2800" b="1" i="1" dirty="0">
              <a:effectLst/>
              <a:latin typeface="Arial" pitchFamily="34" charset="0"/>
              <a:cs typeface="Arial" pitchFamily="34" charset="0"/>
            </a:endParaRPr>
          </a:p>
        </p:txBody>
      </p:sp>
    </p:spTree>
    <p:extLst>
      <p:ext uri="{BB962C8B-B14F-4D97-AF65-F5344CB8AC3E}">
        <p14:creationId xmlns:p14="http://schemas.microsoft.com/office/powerpoint/2010/main" val="2984899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39804" y="764704"/>
            <a:ext cx="8652676" cy="5262979"/>
          </a:xfrm>
          <a:prstGeom prst="rect">
            <a:avLst/>
          </a:prstGeom>
        </p:spPr>
        <p:txBody>
          <a:bodyPr wrap="square">
            <a:spAutoFit/>
          </a:bodyPr>
          <a:lstStyle/>
          <a:p>
            <a:r>
              <a:rPr lang="es-ES" sz="2800" b="1" i="1" u="sng" dirty="0">
                <a:latin typeface="Arial" pitchFamily="34" charset="0"/>
                <a:cs typeface="Arial" pitchFamily="34" charset="0"/>
              </a:rPr>
              <a:t>LA RECREACIÓN COMO SISTEMA.</a:t>
            </a:r>
            <a:endParaRPr lang="es-ES" sz="2800" b="1" i="1" dirty="0">
              <a:latin typeface="Arial" pitchFamily="34" charset="0"/>
              <a:cs typeface="Arial" pitchFamily="34" charset="0"/>
            </a:endParaRPr>
          </a:p>
          <a:p>
            <a:r>
              <a:rPr lang="es-ES" sz="2800" b="1" i="1" dirty="0">
                <a:latin typeface="Arial" pitchFamily="34" charset="0"/>
                <a:cs typeface="Arial" pitchFamily="34" charset="0"/>
              </a:rPr>
              <a:t>Es </a:t>
            </a:r>
            <a:r>
              <a:rPr lang="es-ES_tradnl" sz="2800" b="1" i="1" dirty="0">
                <a:latin typeface="Arial" pitchFamily="34" charset="0"/>
                <a:cs typeface="Arial" pitchFamily="34" charset="0"/>
              </a:rPr>
              <a:t>un método de trabajo sistémico estructural, donde se presenta la Recreación como un conjunto que consta de partes heterogéneas interrelacionadas entre sí.</a:t>
            </a:r>
            <a:endParaRPr lang="es-ES" sz="2800" b="1" i="1" dirty="0">
              <a:latin typeface="Arial" pitchFamily="34" charset="0"/>
              <a:cs typeface="Arial" pitchFamily="34" charset="0"/>
            </a:endParaRPr>
          </a:p>
          <a:p>
            <a:r>
              <a:rPr lang="es-ES_tradnl" sz="2800" b="1" i="1" dirty="0">
                <a:latin typeface="Arial" pitchFamily="34" charset="0"/>
                <a:cs typeface="Arial" pitchFamily="34" charset="0"/>
              </a:rPr>
              <a:t>Los sistemas recreativos son  una clase de sistema de actividad que podemos identificar, que utilizan tanto espacios urbanos y rurales, </a:t>
            </a:r>
            <a:r>
              <a:rPr lang="es-ES_tradnl" sz="2800" b="1" i="1" dirty="0" smtClean="0">
                <a:latin typeface="Arial" pitchFamily="34" charset="0"/>
                <a:cs typeface="Arial" pitchFamily="34" charset="0"/>
              </a:rPr>
              <a:t>abiertos </a:t>
            </a:r>
            <a:r>
              <a:rPr lang="es-ES_tradnl" sz="2800" b="1" i="1" dirty="0">
                <a:latin typeface="Arial" pitchFamily="34" charset="0"/>
                <a:cs typeface="Arial" pitchFamily="34" charset="0"/>
              </a:rPr>
              <a:t>como construidos.</a:t>
            </a:r>
            <a:endParaRPr lang="es-ES" sz="2800" b="1" i="1" dirty="0">
              <a:latin typeface="Arial" pitchFamily="34" charset="0"/>
              <a:cs typeface="Arial" pitchFamily="34" charset="0"/>
            </a:endParaRPr>
          </a:p>
          <a:p>
            <a:r>
              <a:rPr lang="es-ES_tradnl" sz="2800" b="1" i="1" dirty="0">
                <a:latin typeface="Arial" pitchFamily="34" charset="0"/>
                <a:cs typeface="Arial" pitchFamily="34" charset="0"/>
              </a:rPr>
              <a:t>Cada actividad recreativa incluida en los SR puede clasificarse, de acuerdo a su tema u objetivo principal, en distintas </a:t>
            </a:r>
            <a:r>
              <a:rPr lang="es-ES_tradnl" sz="2800" b="1" i="1" dirty="0" smtClean="0">
                <a:latin typeface="Arial" pitchFamily="34" charset="0"/>
                <a:cs typeface="Arial" pitchFamily="34" charset="0"/>
              </a:rPr>
              <a:t>clases.</a:t>
            </a:r>
            <a:endParaRPr lang="es-ES" sz="2800" b="1" i="1" dirty="0">
              <a:latin typeface="Arial" pitchFamily="34" charset="0"/>
              <a:cs typeface="Arial" pitchFamily="34" charset="0"/>
            </a:endParaRPr>
          </a:p>
        </p:txBody>
      </p:sp>
    </p:spTree>
    <p:extLst>
      <p:ext uri="{BB962C8B-B14F-4D97-AF65-F5344CB8AC3E}">
        <p14:creationId xmlns:p14="http://schemas.microsoft.com/office/powerpoint/2010/main" val="1145148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39804" y="195712"/>
            <a:ext cx="8712968" cy="6001643"/>
          </a:xfrm>
          <a:prstGeom prst="rect">
            <a:avLst/>
          </a:prstGeom>
        </p:spPr>
        <p:txBody>
          <a:bodyPr wrap="square">
            <a:spAutoFit/>
          </a:bodyPr>
          <a:lstStyle/>
          <a:p>
            <a:r>
              <a:rPr lang="es-ES_tradnl" sz="2400" b="1" i="1" dirty="0">
                <a:latin typeface="Arial" pitchFamily="34" charset="0"/>
                <a:cs typeface="Arial" pitchFamily="34" charset="0"/>
              </a:rPr>
              <a:t>Una clasificación posible de actividades recreativas </a:t>
            </a:r>
            <a:r>
              <a:rPr lang="es-ES_tradnl" sz="2400" b="1" i="1" dirty="0" smtClean="0">
                <a:latin typeface="Arial" pitchFamily="34" charset="0"/>
                <a:cs typeface="Arial" pitchFamily="34" charset="0"/>
              </a:rPr>
              <a:t>sería </a:t>
            </a:r>
            <a:r>
              <a:rPr lang="es-ES_tradnl" sz="2400" b="1" i="1" dirty="0">
                <a:latin typeface="Arial" pitchFamily="34" charset="0"/>
                <a:cs typeface="Arial" pitchFamily="34" charset="0"/>
              </a:rPr>
              <a:t>la siguiente: culturales, deportivas, comerciales (paseo de compras), esparcimiento (juegos, diversión), descanso, interacción social, gastronómicas, contacto con la naturaleza, </a:t>
            </a:r>
            <a:r>
              <a:rPr lang="es-ES_tradnl" sz="2400" b="1" i="1" dirty="0" smtClean="0">
                <a:latin typeface="Arial" pitchFamily="34" charset="0"/>
                <a:cs typeface="Arial" pitchFamily="34" charset="0"/>
              </a:rPr>
              <a:t>etc. </a:t>
            </a:r>
          </a:p>
          <a:p>
            <a:endParaRPr lang="es-ES_tradnl" sz="2400" b="1" i="1" dirty="0" smtClean="0">
              <a:latin typeface="Arial" pitchFamily="34" charset="0"/>
              <a:cs typeface="Arial" pitchFamily="34" charset="0"/>
            </a:endParaRPr>
          </a:p>
          <a:p>
            <a:r>
              <a:rPr lang="es-ES_tradnl" sz="2400" b="1" i="1" dirty="0" smtClean="0">
                <a:latin typeface="Arial" pitchFamily="34" charset="0"/>
                <a:cs typeface="Arial" pitchFamily="34" charset="0"/>
              </a:rPr>
              <a:t>A </a:t>
            </a:r>
            <a:r>
              <a:rPr lang="es-ES_tradnl" sz="2400" b="1" i="1" dirty="0">
                <a:latin typeface="Arial" pitchFamily="34" charset="0"/>
                <a:cs typeface="Arial" pitchFamily="34" charset="0"/>
              </a:rPr>
              <a:t>modo de ejemplo, El </a:t>
            </a:r>
            <a:r>
              <a:rPr lang="es-ES_tradnl" sz="2400" b="1" i="1" dirty="0">
                <a:solidFill>
                  <a:srgbClr val="FF0000"/>
                </a:solidFill>
                <a:latin typeface="Arial" pitchFamily="34" charset="0"/>
                <a:cs typeface="Arial" pitchFamily="34" charset="0"/>
              </a:rPr>
              <a:t>Parque </a:t>
            </a:r>
            <a:r>
              <a:rPr lang="es-ES_tradnl" sz="2400" b="1" i="1" dirty="0" smtClean="0">
                <a:solidFill>
                  <a:srgbClr val="FF0000"/>
                </a:solidFill>
                <a:latin typeface="Arial" pitchFamily="34" charset="0"/>
                <a:cs typeface="Arial" pitchFamily="34" charset="0"/>
              </a:rPr>
              <a:t>Lenin</a:t>
            </a:r>
            <a:r>
              <a:rPr lang="es-ES_tradnl" sz="2400" b="1" i="1" dirty="0" smtClean="0">
                <a:latin typeface="Arial" pitchFamily="34" charset="0"/>
                <a:cs typeface="Arial" pitchFamily="34" charset="0"/>
              </a:rPr>
              <a:t> en La </a:t>
            </a:r>
            <a:r>
              <a:rPr lang="es-ES_tradnl" sz="2400" b="1" i="1" dirty="0">
                <a:latin typeface="Arial" pitchFamily="34" charset="0"/>
                <a:cs typeface="Arial" pitchFamily="34" charset="0"/>
              </a:rPr>
              <a:t>Habana o el de </a:t>
            </a:r>
            <a:r>
              <a:rPr lang="es-ES_tradnl" sz="2400" b="1" i="1" dirty="0">
                <a:solidFill>
                  <a:srgbClr val="FF0000"/>
                </a:solidFill>
                <a:latin typeface="Arial" pitchFamily="34" charset="0"/>
                <a:cs typeface="Arial" pitchFamily="34" charset="0"/>
              </a:rPr>
              <a:t>Baconao</a:t>
            </a:r>
            <a:r>
              <a:rPr lang="es-ES_tradnl" sz="2400" b="1" i="1" dirty="0">
                <a:latin typeface="Arial" pitchFamily="34" charset="0"/>
                <a:cs typeface="Arial" pitchFamily="34" charset="0"/>
              </a:rPr>
              <a:t> en Santiago de Cuba </a:t>
            </a:r>
            <a:r>
              <a:rPr lang="es-ES_tradnl" sz="2400" b="1" i="1" dirty="0" smtClean="0">
                <a:latin typeface="Arial" pitchFamily="34" charset="0"/>
                <a:cs typeface="Arial" pitchFamily="34" charset="0"/>
              </a:rPr>
              <a:t>que </a:t>
            </a:r>
            <a:r>
              <a:rPr lang="es-ES_tradnl" sz="2400" b="1" i="1" dirty="0">
                <a:latin typeface="Arial" pitchFamily="34" charset="0"/>
                <a:cs typeface="Arial" pitchFamily="34" charset="0"/>
              </a:rPr>
              <a:t>podrían considerarse un parque  de </a:t>
            </a:r>
            <a:r>
              <a:rPr lang="es-ES_tradnl" sz="2400" b="1" i="1" dirty="0" smtClean="0">
                <a:latin typeface="Arial" pitchFamily="34" charset="0"/>
                <a:cs typeface="Arial" pitchFamily="34" charset="0"/>
              </a:rPr>
              <a:t>diversiones, esparcimiento </a:t>
            </a:r>
            <a:r>
              <a:rPr lang="es-ES_tradnl" sz="2400" b="1" i="1" dirty="0">
                <a:latin typeface="Arial" pitchFamily="34" charset="0"/>
                <a:cs typeface="Arial" pitchFamily="34" charset="0"/>
              </a:rPr>
              <a:t>y deportes, y </a:t>
            </a:r>
            <a:r>
              <a:rPr lang="es-ES_tradnl" sz="2400" b="1" i="1" dirty="0">
                <a:solidFill>
                  <a:srgbClr val="FF0000"/>
                </a:solidFill>
                <a:latin typeface="Arial" pitchFamily="34" charset="0"/>
                <a:cs typeface="Arial" pitchFamily="34" charset="0"/>
              </a:rPr>
              <a:t>La Rampa </a:t>
            </a:r>
            <a:r>
              <a:rPr lang="es-ES_tradnl" sz="2400" b="1" i="1" dirty="0">
                <a:latin typeface="Arial" pitchFamily="34" charset="0"/>
                <a:cs typeface="Arial" pitchFamily="34" charset="0"/>
              </a:rPr>
              <a:t>un área recreativo - cultural y gastronómica</a:t>
            </a:r>
            <a:r>
              <a:rPr lang="es-ES_tradnl" sz="2400" b="1" i="1" dirty="0" smtClean="0">
                <a:latin typeface="Arial" pitchFamily="34" charset="0"/>
                <a:cs typeface="Arial" pitchFamily="34" charset="0"/>
              </a:rPr>
              <a:t>.</a:t>
            </a:r>
          </a:p>
          <a:p>
            <a:endParaRPr lang="es-ES_tradnl" sz="2400" b="1" i="1" dirty="0" smtClean="0">
              <a:latin typeface="Arial" pitchFamily="34" charset="0"/>
              <a:cs typeface="Arial" pitchFamily="34" charset="0"/>
            </a:endParaRPr>
          </a:p>
          <a:p>
            <a:r>
              <a:rPr lang="es-ES_tradnl" sz="2400" b="1" i="1" dirty="0">
                <a:latin typeface="Arial" pitchFamily="34" charset="0"/>
                <a:cs typeface="Arial" pitchFamily="34" charset="0"/>
              </a:rPr>
              <a:t>Todo sistema recreativo (SR) posee como componentes, al menos, una o más actividades recreativas principales, un espacio de implantación, un conjunto de actores  y un conjunto de  relaciones. </a:t>
            </a:r>
            <a:endParaRPr lang="es-ES" sz="2400" b="1" i="1" dirty="0">
              <a:latin typeface="Arial" pitchFamily="34" charset="0"/>
              <a:cs typeface="Arial" pitchFamily="34" charset="0"/>
            </a:endParaRPr>
          </a:p>
          <a:p>
            <a:endParaRPr lang="es-ES" sz="2400" b="1" i="1" dirty="0">
              <a:latin typeface="Arial" pitchFamily="34" charset="0"/>
              <a:cs typeface="Arial" pitchFamily="34" charset="0"/>
            </a:endParaRPr>
          </a:p>
        </p:txBody>
      </p:sp>
    </p:spTree>
    <p:extLst>
      <p:ext uri="{BB962C8B-B14F-4D97-AF65-F5344CB8AC3E}">
        <p14:creationId xmlns:p14="http://schemas.microsoft.com/office/powerpoint/2010/main" val="4039064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764704"/>
            <a:ext cx="8712968" cy="5293757"/>
          </a:xfrm>
          <a:prstGeom prst="rect">
            <a:avLst/>
          </a:prstGeom>
        </p:spPr>
        <p:txBody>
          <a:bodyPr wrap="square">
            <a:spAutoFit/>
          </a:bodyPr>
          <a:lstStyle/>
          <a:p>
            <a:r>
              <a:rPr lang="es-ES_tradnl" sz="2000" b="1" i="1" dirty="0" smtClean="0">
                <a:latin typeface="Arial" pitchFamily="34" charset="0"/>
                <a:cs typeface="Arial" pitchFamily="34" charset="0"/>
              </a:rPr>
              <a:t>Los </a:t>
            </a:r>
            <a:r>
              <a:rPr lang="es-ES_tradnl" sz="2000" b="1" i="1" dirty="0">
                <a:latin typeface="Arial" pitchFamily="34" charset="0"/>
                <a:cs typeface="Arial" pitchFamily="34" charset="0"/>
              </a:rPr>
              <a:t>SR pueden ser monotemáticos o pluritemáticos, según sea la diversidad de actividades recreativas incluidas. Respecto de la distribución espacial de dichas actividades, éste puede ser considerado concentrado o disperso</a:t>
            </a:r>
            <a:r>
              <a:rPr lang="es-ES_tradnl" sz="2000" b="1" i="1" dirty="0" smtClean="0">
                <a:latin typeface="Arial" pitchFamily="34" charset="0"/>
                <a:cs typeface="Arial" pitchFamily="34" charset="0"/>
              </a:rPr>
              <a:t>.</a:t>
            </a:r>
          </a:p>
          <a:p>
            <a:endParaRPr lang="es-ES_tradnl" sz="2000" b="1" i="1" dirty="0" smtClean="0">
              <a:latin typeface="Arial" pitchFamily="34" charset="0"/>
              <a:cs typeface="Arial" pitchFamily="34" charset="0"/>
            </a:endParaRPr>
          </a:p>
          <a:p>
            <a:pPr lvl="0"/>
            <a:r>
              <a:rPr lang="es-ES_tradnl" sz="2000" b="1" i="1" u="sng" dirty="0">
                <a:latin typeface="Arial" pitchFamily="34" charset="0"/>
                <a:cs typeface="Arial" pitchFamily="34" charset="0"/>
              </a:rPr>
              <a:t>MONOTEMÁTICOS CONCENTRADO</a:t>
            </a:r>
            <a:endParaRPr lang="es-ES" sz="2000" b="1" i="1" dirty="0">
              <a:latin typeface="Arial" pitchFamily="34" charset="0"/>
              <a:cs typeface="Arial" pitchFamily="34" charset="0"/>
            </a:endParaRPr>
          </a:p>
          <a:p>
            <a:r>
              <a:rPr lang="es-ES_tradnl" sz="2000" b="1" i="1" dirty="0">
                <a:latin typeface="Arial" pitchFamily="34" charset="0"/>
                <a:cs typeface="Arial" pitchFamily="34" charset="0"/>
              </a:rPr>
              <a:t>Estos SR, destinados al consumo relativamente estático de una única actividad recreativa, tomada como foco de atención, se pueden desarrollar tanto en espacios abiertos como construidos, de grandes dimensiones</a:t>
            </a:r>
            <a:r>
              <a:rPr lang="es-ES_tradnl" sz="2000" b="1" i="1" dirty="0" smtClean="0">
                <a:latin typeface="Arial" pitchFamily="34" charset="0"/>
                <a:cs typeface="Arial" pitchFamily="34" charset="0"/>
              </a:rPr>
              <a:t>.</a:t>
            </a:r>
          </a:p>
          <a:p>
            <a:r>
              <a:rPr lang="es-ES_tradnl" sz="2000" b="1" i="1" dirty="0">
                <a:latin typeface="Arial" pitchFamily="34" charset="0"/>
                <a:cs typeface="Arial" pitchFamily="34" charset="0"/>
              </a:rPr>
              <a:t>Como ejemplos de estos SR, podemos citar los espectáculos en la vía pública, en parques, en estadios, y otros lugares específicos tales como el malecón Habanero, el Teatro América,  Los Jardines de la Tropical, etc. En los mismos, se puede ver que la producción de la actividad puede por parte de instituciones centrales o locales, variando la accesibilidad social de acuerdo al tipo de evento</a:t>
            </a:r>
            <a:r>
              <a:rPr lang="es-ES_tradnl" sz="2000" b="1" i="1" dirty="0" smtClean="0">
                <a:latin typeface="Arial" pitchFamily="34" charset="0"/>
                <a:cs typeface="Arial" pitchFamily="34" charset="0"/>
              </a:rPr>
              <a:t>.</a:t>
            </a:r>
            <a:endParaRPr lang="es-ES" sz="2000" b="1" i="1" dirty="0">
              <a:latin typeface="Arial" pitchFamily="34" charset="0"/>
              <a:cs typeface="Arial" pitchFamily="34" charset="0"/>
            </a:endParaRPr>
          </a:p>
          <a:p>
            <a:endParaRPr lang="es-ES" dirty="0"/>
          </a:p>
        </p:txBody>
      </p:sp>
    </p:spTree>
    <p:extLst>
      <p:ext uri="{BB962C8B-B14F-4D97-AF65-F5344CB8AC3E}">
        <p14:creationId xmlns:p14="http://schemas.microsoft.com/office/powerpoint/2010/main" val="4125684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751344"/>
            <a:ext cx="8640960" cy="4893647"/>
          </a:xfrm>
          <a:prstGeom prst="rect">
            <a:avLst/>
          </a:prstGeom>
        </p:spPr>
        <p:txBody>
          <a:bodyPr wrap="square">
            <a:spAutoFit/>
          </a:bodyPr>
          <a:lstStyle/>
          <a:p>
            <a:pPr lvl="0"/>
            <a:r>
              <a:rPr lang="es-ES_tradnl" sz="2400" b="1" i="1" u="sng" dirty="0" smtClean="0">
                <a:latin typeface="Arial" pitchFamily="34" charset="0"/>
                <a:cs typeface="Arial" pitchFamily="34" charset="0"/>
              </a:rPr>
              <a:t>MULTITEMÁTICO DISPERSO.</a:t>
            </a:r>
            <a:endParaRPr lang="es-ES" sz="2400" b="1" i="1" dirty="0" smtClean="0">
              <a:latin typeface="Arial" pitchFamily="34" charset="0"/>
              <a:cs typeface="Arial" pitchFamily="34" charset="0"/>
            </a:endParaRPr>
          </a:p>
          <a:p>
            <a:r>
              <a:rPr lang="es-ES_tradnl" sz="2400" b="1" i="1" dirty="0" smtClean="0">
                <a:latin typeface="Arial" pitchFamily="34" charset="0"/>
                <a:cs typeface="Arial" pitchFamily="34" charset="0"/>
              </a:rPr>
              <a:t>Estos SR albergan distintos tipos de actividades recreativas en proximidad, destinados al consumo relativamente dinámico de esta oferta multidiversa, cuyos focos de atención están distribuidos en forma dispersa, enlazados espontáneamente por la gente. Requieren, en general, grandes espacios tanto abiertos como construidos, que se complementan entre sí. </a:t>
            </a:r>
            <a:endParaRPr lang="es-ES" sz="2400" b="1" i="1" dirty="0" smtClean="0">
              <a:latin typeface="Arial" pitchFamily="34" charset="0"/>
              <a:cs typeface="Arial" pitchFamily="34" charset="0"/>
            </a:endParaRPr>
          </a:p>
          <a:p>
            <a:r>
              <a:rPr lang="es-ES_tradnl" sz="2400" b="1" i="1" dirty="0" smtClean="0">
                <a:latin typeface="Arial" pitchFamily="34" charset="0"/>
                <a:cs typeface="Arial" pitchFamily="34" charset="0"/>
              </a:rPr>
              <a:t>Como ejemplos de estos SR, podemos mencionar  zonas con grandes parques o espacios abiertos con equipamiento de gran variedad (Parque Lenin en la Habana, Parque Baconao en Santiago de Cuba, Parque Mayabe en Holguín, Expo Cuba etc.).</a:t>
            </a:r>
            <a:endParaRPr lang="es-ES" sz="2400" b="1" i="1" dirty="0">
              <a:latin typeface="Arial" pitchFamily="34" charset="0"/>
              <a:cs typeface="Arial" pitchFamily="34" charset="0"/>
            </a:endParaRPr>
          </a:p>
        </p:txBody>
      </p:sp>
    </p:spTree>
    <p:extLst>
      <p:ext uri="{BB962C8B-B14F-4D97-AF65-F5344CB8AC3E}">
        <p14:creationId xmlns:p14="http://schemas.microsoft.com/office/powerpoint/2010/main" val="139132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476672"/>
            <a:ext cx="8784976" cy="5601533"/>
          </a:xfrm>
          <a:prstGeom prst="rect">
            <a:avLst/>
          </a:prstGeom>
        </p:spPr>
        <p:txBody>
          <a:bodyPr wrap="square">
            <a:spAutoFit/>
          </a:bodyPr>
          <a:lstStyle/>
          <a:p>
            <a:r>
              <a:rPr lang="es-ES_tradnl" b="1" i="1" u="sng" dirty="0"/>
              <a:t>ATRIBUTOS DE LOS SISTEMAS RECREATIVOS.</a:t>
            </a:r>
            <a:endParaRPr lang="es-ES" i="1" dirty="0"/>
          </a:p>
          <a:p>
            <a:r>
              <a:rPr lang="es-ES_tradnl" sz="2000" b="1" i="1" dirty="0"/>
              <a:t>Los Sistemas Recreativos (SR) se distinguen de los demás sistemas de actividad por poseer, entre otros, los siguientes atributos específicos:</a:t>
            </a:r>
            <a:endParaRPr lang="es-ES" sz="2000" b="1" i="1" dirty="0"/>
          </a:p>
          <a:p>
            <a:pPr marL="342900" lvl="0" indent="-342900">
              <a:buFont typeface="Wingdings" pitchFamily="2" charset="2"/>
              <a:buChar char="Ø"/>
            </a:pPr>
            <a:r>
              <a:rPr lang="es-ES_tradnl" sz="2000" b="1" i="1" dirty="0"/>
              <a:t>Se desarrollan con una amplitud temporal muy importante (hasta 24 </a:t>
            </a:r>
            <a:r>
              <a:rPr lang="es-ES_tradnl" sz="2000" b="1" i="1" dirty="0" smtClean="0"/>
              <a:t>h), </a:t>
            </a:r>
            <a:r>
              <a:rPr lang="es-ES_tradnl" sz="2000" b="1" i="1" dirty="0"/>
              <a:t>adecuando su organización interna y sus relaciones con el entorno social según sea la hora, día y estación.</a:t>
            </a:r>
            <a:endParaRPr lang="es-ES" sz="2000" b="1" i="1" dirty="0"/>
          </a:p>
          <a:p>
            <a:pPr marL="342900" lvl="0" indent="-342900">
              <a:buFont typeface="Wingdings" pitchFamily="2" charset="2"/>
              <a:buChar char="Ø"/>
            </a:pPr>
            <a:r>
              <a:rPr lang="es-ES_tradnl" sz="2000" b="1" i="1" dirty="0"/>
              <a:t>Pueden utilizar tanto espacios centrales de las ciudades y de sus barrios, como zonas rurales. </a:t>
            </a:r>
            <a:endParaRPr lang="es-ES" sz="2000" b="1" i="1" dirty="0"/>
          </a:p>
          <a:p>
            <a:pPr marL="342900" lvl="0" indent="-342900">
              <a:buFont typeface="Wingdings" pitchFamily="2" charset="2"/>
              <a:buChar char="Ø"/>
            </a:pPr>
            <a:r>
              <a:rPr lang="es-ES_tradnl" sz="2000" b="1" i="1" dirty="0"/>
              <a:t>Las localizaciones, en general, se caracterizan por contar con buena accesibilidad, en los urbanos con una cierta concentración poblacional  y/o buena calidad ambiental.</a:t>
            </a:r>
            <a:endParaRPr lang="es-ES" sz="2000" b="1" i="1" dirty="0"/>
          </a:p>
          <a:p>
            <a:pPr marL="342900" lvl="0" indent="-342900">
              <a:buFont typeface="Wingdings" pitchFamily="2" charset="2"/>
              <a:buChar char="Ø"/>
            </a:pPr>
            <a:r>
              <a:rPr lang="es-ES_tradnl" sz="2000" b="1" i="1" dirty="0"/>
              <a:t>Cuentan con una estructura relacional interna muy densa, en la que conviven actividades de distinta clase, pero que se caracterizan por poseer alta complementariedad y sinergia entre sí, que establece fuertes interacciones con el entorno social.</a:t>
            </a:r>
            <a:endParaRPr lang="es-ES" sz="2000" b="1" i="1" dirty="0"/>
          </a:p>
          <a:p>
            <a:pPr marL="342900" lvl="0" indent="-342900">
              <a:buFont typeface="Wingdings" pitchFamily="2" charset="2"/>
              <a:buChar char="Ø"/>
            </a:pPr>
            <a:r>
              <a:rPr lang="es-ES_tradnl" sz="2000" b="1" i="1" dirty="0"/>
              <a:t>Su grado de diversidad interna es elevado y su dinámica de cambio es muy variada, la que conlleva  una importante - y hasta cierto punto imprevisible- capacidad real o potencial de afectación del entorno social.</a:t>
            </a:r>
            <a:endParaRPr lang="es-ES" sz="2000" b="1" i="1" dirty="0"/>
          </a:p>
        </p:txBody>
      </p:sp>
    </p:spTree>
    <p:extLst>
      <p:ext uri="{BB962C8B-B14F-4D97-AF65-F5344CB8AC3E}">
        <p14:creationId xmlns:p14="http://schemas.microsoft.com/office/powerpoint/2010/main" val="9215752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188640"/>
            <a:ext cx="8496944" cy="6832640"/>
          </a:xfrm>
          <a:prstGeom prst="rect">
            <a:avLst/>
          </a:prstGeom>
        </p:spPr>
        <p:txBody>
          <a:bodyPr wrap="square">
            <a:spAutoFit/>
          </a:bodyPr>
          <a:lstStyle/>
          <a:p>
            <a:r>
              <a:rPr lang="es-ES_tradnl" sz="2800" b="1" i="1" dirty="0">
                <a:latin typeface="Arial" pitchFamily="34" charset="0"/>
                <a:cs typeface="Arial" pitchFamily="34" charset="0"/>
              </a:rPr>
              <a:t>ATRIBUTOS DE </a:t>
            </a:r>
            <a:r>
              <a:rPr lang="es-ES_tradnl" sz="2800" b="1" i="1" dirty="0" smtClean="0">
                <a:latin typeface="Arial" pitchFamily="34" charset="0"/>
                <a:cs typeface="Arial" pitchFamily="34" charset="0"/>
              </a:rPr>
              <a:t>LA</a:t>
            </a:r>
            <a:r>
              <a:rPr lang="es-ES_tradnl" sz="2800" b="1" i="1" dirty="0">
                <a:latin typeface="Arial" pitchFamily="34" charset="0"/>
                <a:cs typeface="Arial" pitchFamily="34" charset="0"/>
              </a:rPr>
              <a:t> </a:t>
            </a:r>
            <a:r>
              <a:rPr lang="es-ES_tradnl" sz="2800" b="1" i="1" dirty="0" smtClean="0">
                <a:latin typeface="Arial" pitchFamily="34" charset="0"/>
                <a:cs typeface="Arial" pitchFamily="34" charset="0"/>
              </a:rPr>
              <a:t>(S) ACTIVIDAD (ES) PRINCIPAL(ES):</a:t>
            </a:r>
            <a:endParaRPr lang="es-ES" sz="2800" i="1" dirty="0">
              <a:latin typeface="Arial" pitchFamily="34" charset="0"/>
              <a:cs typeface="Arial" pitchFamily="34" charset="0"/>
            </a:endParaRPr>
          </a:p>
          <a:p>
            <a:pPr marL="285750" lvl="0" indent="-285750">
              <a:buFont typeface="Wingdings" pitchFamily="2" charset="2"/>
              <a:buChar char="ü"/>
            </a:pPr>
            <a:r>
              <a:rPr lang="es-ES_tradnl" sz="2800" b="1" i="1" dirty="0">
                <a:latin typeface="Arial" pitchFamily="34" charset="0"/>
                <a:cs typeface="Arial" pitchFamily="34" charset="0"/>
              </a:rPr>
              <a:t>MODO DE </a:t>
            </a:r>
            <a:r>
              <a:rPr lang="es-ES_tradnl" sz="2800" b="1" i="1" dirty="0" smtClean="0">
                <a:latin typeface="Arial" pitchFamily="34" charset="0"/>
                <a:cs typeface="Arial" pitchFamily="34" charset="0"/>
              </a:rPr>
              <a:t>DISFRUTE. (individual, grupal, colectivo)</a:t>
            </a:r>
          </a:p>
          <a:p>
            <a:pPr marL="285750" indent="-285750">
              <a:buFont typeface="Wingdings" pitchFamily="2" charset="2"/>
              <a:buChar char="ü"/>
            </a:pPr>
            <a:r>
              <a:rPr lang="es-ES_tradnl" sz="2800" b="1" i="1" dirty="0">
                <a:latin typeface="Arial" pitchFamily="34" charset="0"/>
                <a:cs typeface="Arial" pitchFamily="34" charset="0"/>
              </a:rPr>
              <a:t>DESPLIEGUE </a:t>
            </a:r>
            <a:r>
              <a:rPr lang="es-ES_tradnl" sz="2800" b="1" i="1" dirty="0" smtClean="0">
                <a:latin typeface="Arial" pitchFamily="34" charset="0"/>
                <a:cs typeface="Arial" pitchFamily="34" charset="0"/>
              </a:rPr>
              <a:t>ESPACIAL. (tipo, tamaño, modo de ocupación)</a:t>
            </a:r>
            <a:endParaRPr lang="es-ES" sz="2800" i="1" dirty="0">
              <a:latin typeface="Arial" pitchFamily="34" charset="0"/>
              <a:cs typeface="Arial" pitchFamily="34" charset="0"/>
            </a:endParaRPr>
          </a:p>
          <a:p>
            <a:pPr marL="285750" indent="-285750">
              <a:buFont typeface="Wingdings" pitchFamily="2" charset="2"/>
              <a:buChar char="ü"/>
            </a:pPr>
            <a:r>
              <a:rPr lang="es-ES_tradnl" sz="2800" b="1" i="1" dirty="0">
                <a:latin typeface="Arial" pitchFamily="34" charset="0"/>
                <a:cs typeface="Arial" pitchFamily="34" charset="0"/>
              </a:rPr>
              <a:t>DESPLIEGUE </a:t>
            </a:r>
            <a:r>
              <a:rPr lang="es-ES_tradnl" sz="2800" b="1" i="1" dirty="0" smtClean="0">
                <a:latin typeface="Arial" pitchFamily="34" charset="0"/>
                <a:cs typeface="Arial" pitchFamily="34" charset="0"/>
              </a:rPr>
              <a:t>TEMPORAL. (frecuencia, horario)</a:t>
            </a:r>
            <a:endParaRPr lang="es-ES" sz="2800" i="1" dirty="0">
              <a:latin typeface="Arial" pitchFamily="34" charset="0"/>
              <a:cs typeface="Arial" pitchFamily="34" charset="0"/>
            </a:endParaRPr>
          </a:p>
          <a:p>
            <a:pPr marL="285750" indent="-285750">
              <a:buFont typeface="Wingdings" pitchFamily="2" charset="2"/>
              <a:buChar char="ü"/>
            </a:pPr>
            <a:r>
              <a:rPr lang="es-ES_tradnl" sz="2800" b="1" i="1" dirty="0">
                <a:latin typeface="Arial" pitchFamily="34" charset="0"/>
                <a:cs typeface="Arial" pitchFamily="34" charset="0"/>
              </a:rPr>
              <a:t>MODALIDAD DE </a:t>
            </a:r>
            <a:r>
              <a:rPr lang="es-ES_tradnl" sz="2800" b="1" i="1" dirty="0" smtClean="0">
                <a:latin typeface="Arial" pitchFamily="34" charset="0"/>
                <a:cs typeface="Arial" pitchFamily="34" charset="0"/>
              </a:rPr>
              <a:t>FUNCIONAMIENTO. (grado de autonomía, accesibilidad)</a:t>
            </a:r>
            <a:endParaRPr lang="es-ES" sz="2800" i="1" dirty="0">
              <a:latin typeface="Arial" pitchFamily="34" charset="0"/>
              <a:cs typeface="Arial" pitchFamily="34" charset="0"/>
            </a:endParaRPr>
          </a:p>
          <a:p>
            <a:pPr marL="285750" indent="-285750">
              <a:buFont typeface="Wingdings" pitchFamily="2" charset="2"/>
              <a:buChar char="ü"/>
            </a:pPr>
            <a:r>
              <a:rPr lang="es-ES_tradnl" sz="2800" b="1" i="1" dirty="0">
                <a:latin typeface="Arial" pitchFamily="34" charset="0"/>
                <a:cs typeface="Arial" pitchFamily="34" charset="0"/>
              </a:rPr>
              <a:t>PRODUCCIÓN Y CONSUMO DE LA </a:t>
            </a:r>
            <a:r>
              <a:rPr lang="es-ES_tradnl" sz="2800" b="1" i="1" dirty="0" smtClean="0">
                <a:latin typeface="Arial" pitchFamily="34" charset="0"/>
                <a:cs typeface="Arial" pitchFamily="34" charset="0"/>
              </a:rPr>
              <a:t>ACTIVIDAD. (origen de los recursos, accesibilidad social)</a:t>
            </a:r>
            <a:endParaRPr lang="es-ES" sz="2800" i="1" dirty="0">
              <a:latin typeface="Arial" pitchFamily="34" charset="0"/>
              <a:cs typeface="Arial" pitchFamily="34" charset="0"/>
            </a:endParaRPr>
          </a:p>
          <a:p>
            <a:pPr marL="285750" indent="-285750">
              <a:buFont typeface="Wingdings" pitchFamily="2" charset="2"/>
              <a:buChar char="ü"/>
            </a:pPr>
            <a:r>
              <a:rPr lang="es-ES_tradnl" sz="2800" b="1" i="1" dirty="0">
                <a:latin typeface="Arial" pitchFamily="34" charset="0"/>
                <a:cs typeface="Arial" pitchFamily="34" charset="0"/>
              </a:rPr>
              <a:t>REGLAS DE </a:t>
            </a:r>
            <a:r>
              <a:rPr lang="es-ES_tradnl" sz="2800" b="1" i="1" dirty="0" smtClean="0">
                <a:latin typeface="Arial" pitchFamily="34" charset="0"/>
                <a:cs typeface="Arial" pitchFamily="34" charset="0"/>
              </a:rPr>
              <a:t>COMPORTAMIENTO</a:t>
            </a:r>
            <a:r>
              <a:rPr lang="es-ES" sz="2800" b="1" i="1" dirty="0" smtClean="0">
                <a:latin typeface="Arial" pitchFamily="34" charset="0"/>
                <a:cs typeface="Arial" pitchFamily="34" charset="0"/>
              </a:rPr>
              <a:t>. (parque, discoteca, cine)</a:t>
            </a:r>
            <a:endParaRPr lang="es-ES" sz="2800" i="1" dirty="0">
              <a:latin typeface="Arial" pitchFamily="34" charset="0"/>
              <a:cs typeface="Arial" pitchFamily="34" charset="0"/>
            </a:endParaRPr>
          </a:p>
          <a:p>
            <a:pPr marL="285750" indent="-285750">
              <a:buFont typeface="Wingdings" pitchFamily="2" charset="2"/>
              <a:buChar char="ü"/>
            </a:pPr>
            <a:r>
              <a:rPr lang="es-ES_tradnl" sz="2800" b="1" i="1" dirty="0">
                <a:latin typeface="Arial" pitchFamily="34" charset="0"/>
                <a:cs typeface="Arial" pitchFamily="34" charset="0"/>
              </a:rPr>
              <a:t>EFECTOS DE LA </a:t>
            </a:r>
            <a:r>
              <a:rPr lang="es-ES_tradnl" sz="2800" b="1" i="1" dirty="0" smtClean="0">
                <a:latin typeface="Arial" pitchFamily="34" charset="0"/>
                <a:cs typeface="Arial" pitchFamily="34" charset="0"/>
              </a:rPr>
              <a:t>ACTIVIDAD</a:t>
            </a:r>
            <a:r>
              <a:rPr lang="es-ES" sz="2800" b="1" i="1" dirty="0" smtClean="0">
                <a:latin typeface="Arial" pitchFamily="34" charset="0"/>
                <a:cs typeface="Arial" pitchFamily="34" charset="0"/>
              </a:rPr>
              <a:t>. (impacto que produce en el público)</a:t>
            </a:r>
            <a:endParaRPr lang="es-ES" sz="2800" i="1" dirty="0">
              <a:latin typeface="Arial" pitchFamily="34" charset="0"/>
              <a:cs typeface="Arial" pitchFamily="34" charset="0"/>
            </a:endParaRPr>
          </a:p>
          <a:p>
            <a:pPr lvl="0"/>
            <a:endParaRPr lang="es-ES" dirty="0">
              <a:effectLst/>
            </a:endParaRPr>
          </a:p>
        </p:txBody>
      </p:sp>
    </p:spTree>
    <p:extLst>
      <p:ext uri="{BB962C8B-B14F-4D97-AF65-F5344CB8AC3E}">
        <p14:creationId xmlns:p14="http://schemas.microsoft.com/office/powerpoint/2010/main" val="2901353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00692" y="1196752"/>
            <a:ext cx="8640960" cy="4247317"/>
          </a:xfrm>
          <a:prstGeom prst="rect">
            <a:avLst/>
          </a:prstGeom>
        </p:spPr>
        <p:txBody>
          <a:bodyPr wrap="square">
            <a:spAutoFit/>
          </a:bodyPr>
          <a:lstStyle/>
          <a:p>
            <a:r>
              <a:rPr lang="es-ES_tradnl" sz="2800" b="1" i="1" dirty="0">
                <a:latin typeface="Arial" pitchFamily="34" charset="0"/>
                <a:cs typeface="Arial" pitchFamily="34" charset="0"/>
              </a:rPr>
              <a:t>SUBSISTEMAS QUE CONFORMAN EL SISTEMA DE LA RECREACIÓN:</a:t>
            </a:r>
            <a:endParaRPr lang="es-ES" sz="2800" i="1" dirty="0">
              <a:latin typeface="Arial" pitchFamily="34" charset="0"/>
              <a:cs typeface="Arial" pitchFamily="34" charset="0"/>
            </a:endParaRPr>
          </a:p>
          <a:p>
            <a:pPr marL="457200" lvl="0" indent="-457200">
              <a:buFont typeface="Wingdings" pitchFamily="2" charset="2"/>
              <a:buChar char="Ø"/>
            </a:pPr>
            <a:r>
              <a:rPr lang="es-ES_tradnl" sz="2800" b="1" i="1" dirty="0">
                <a:latin typeface="Arial" pitchFamily="34" charset="0"/>
                <a:cs typeface="Arial" pitchFamily="34" charset="0"/>
              </a:rPr>
              <a:t>ÓRGANO DE DIRECCIÓN</a:t>
            </a:r>
            <a:r>
              <a:rPr lang="es-ES_tradnl" sz="2800" b="1" i="1" dirty="0" smtClean="0">
                <a:latin typeface="Arial" pitchFamily="34" charset="0"/>
                <a:cs typeface="Arial" pitchFamily="34" charset="0"/>
              </a:rPr>
              <a:t>.</a:t>
            </a:r>
          </a:p>
          <a:p>
            <a:pPr marL="457200" indent="-457200">
              <a:buFont typeface="Wingdings" pitchFamily="2" charset="2"/>
              <a:buChar char="Ø"/>
            </a:pPr>
            <a:r>
              <a:rPr lang="es-ES_tradnl" sz="2800" b="1" i="1" dirty="0">
                <a:latin typeface="Arial" pitchFamily="34" charset="0"/>
                <a:cs typeface="Arial" pitchFamily="34" charset="0"/>
              </a:rPr>
              <a:t>COMPLEJOS TERRITORIALES NATURALES Y </a:t>
            </a:r>
            <a:r>
              <a:rPr lang="es-ES_tradnl" sz="2800" b="1" i="1" dirty="0" smtClean="0">
                <a:latin typeface="Arial" pitchFamily="34" charset="0"/>
                <a:cs typeface="Arial" pitchFamily="34" charset="0"/>
              </a:rPr>
              <a:t>CULTURALES</a:t>
            </a:r>
            <a:r>
              <a:rPr lang="es-ES" sz="2800" b="1" i="1" dirty="0" smtClean="0">
                <a:latin typeface="Arial" pitchFamily="34" charset="0"/>
                <a:cs typeface="Arial" pitchFamily="34" charset="0"/>
              </a:rPr>
              <a:t>.</a:t>
            </a:r>
            <a:endParaRPr lang="es-ES" sz="2800" i="1" dirty="0">
              <a:latin typeface="Arial" pitchFamily="34" charset="0"/>
              <a:cs typeface="Arial" pitchFamily="34" charset="0"/>
            </a:endParaRPr>
          </a:p>
          <a:p>
            <a:pPr marL="457200" indent="-457200">
              <a:buFont typeface="Wingdings" pitchFamily="2" charset="2"/>
              <a:buChar char="Ø"/>
            </a:pPr>
            <a:r>
              <a:rPr lang="es-ES_tradnl" sz="2800" b="1" i="1" dirty="0" smtClean="0">
                <a:latin typeface="Arial" pitchFamily="34" charset="0"/>
                <a:cs typeface="Arial" pitchFamily="34" charset="0"/>
              </a:rPr>
              <a:t>TÉCNICO</a:t>
            </a:r>
            <a:r>
              <a:rPr lang="es-ES" sz="2800" b="1" i="1" dirty="0" smtClean="0">
                <a:latin typeface="Arial" pitchFamily="34" charset="0"/>
                <a:cs typeface="Arial" pitchFamily="34" charset="0"/>
              </a:rPr>
              <a:t>.</a:t>
            </a:r>
            <a:endParaRPr lang="es-ES" sz="2800" i="1" dirty="0">
              <a:latin typeface="Arial" pitchFamily="34" charset="0"/>
              <a:cs typeface="Arial" pitchFamily="34" charset="0"/>
            </a:endParaRPr>
          </a:p>
          <a:p>
            <a:pPr marL="457200" indent="-457200">
              <a:buFont typeface="Wingdings" pitchFamily="2" charset="2"/>
              <a:buChar char="Ø"/>
            </a:pPr>
            <a:r>
              <a:rPr lang="es-ES_tradnl" sz="2800" b="1" i="1" dirty="0">
                <a:latin typeface="Arial" pitchFamily="34" charset="0"/>
                <a:cs typeface="Arial" pitchFamily="34" charset="0"/>
              </a:rPr>
              <a:t>PERSONAL DE SERVICIOS.</a:t>
            </a:r>
            <a:endParaRPr lang="es-ES" sz="2800" i="1" dirty="0">
              <a:latin typeface="Arial" pitchFamily="34" charset="0"/>
              <a:cs typeface="Arial" pitchFamily="34" charset="0"/>
            </a:endParaRPr>
          </a:p>
          <a:p>
            <a:pPr marL="457200" indent="-457200">
              <a:buFont typeface="Wingdings" pitchFamily="2" charset="2"/>
              <a:buChar char="Ø"/>
            </a:pPr>
            <a:r>
              <a:rPr lang="es-ES_tradnl" sz="2800" b="1" i="1" dirty="0">
                <a:latin typeface="Arial" pitchFamily="34" charset="0"/>
                <a:cs typeface="Arial" pitchFamily="34" charset="0"/>
              </a:rPr>
              <a:t>DESCANSANTES /GRUPOS QUE SE RECREAN.</a:t>
            </a:r>
            <a:endParaRPr lang="es-ES" sz="2800" i="1" dirty="0">
              <a:latin typeface="Arial" pitchFamily="34" charset="0"/>
              <a:cs typeface="Arial" pitchFamily="34" charset="0"/>
            </a:endParaRPr>
          </a:p>
          <a:p>
            <a:pPr lvl="0"/>
            <a:endParaRPr lang="es-ES" dirty="0"/>
          </a:p>
        </p:txBody>
      </p:sp>
    </p:spTree>
    <p:extLst>
      <p:ext uri="{BB962C8B-B14F-4D97-AF65-F5344CB8AC3E}">
        <p14:creationId xmlns:p14="http://schemas.microsoft.com/office/powerpoint/2010/main" val="2097020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332656"/>
            <a:ext cx="8568952" cy="6524863"/>
          </a:xfrm>
          <a:prstGeom prst="rect">
            <a:avLst/>
          </a:prstGeom>
        </p:spPr>
        <p:txBody>
          <a:bodyPr wrap="square">
            <a:spAutoFit/>
          </a:bodyPr>
          <a:lstStyle/>
          <a:p>
            <a:pPr marL="342900" lvl="0" indent="-342900">
              <a:buFont typeface="Wingdings" pitchFamily="2" charset="2"/>
              <a:buChar char="Ø"/>
            </a:pPr>
            <a:r>
              <a:rPr lang="es-ES_tradnl" sz="2000" b="1" i="1" u="sng" dirty="0"/>
              <a:t>ÓRGANO DE DIRECCIÓN.</a:t>
            </a:r>
            <a:endParaRPr lang="es-ES" sz="2000" b="1" i="1" dirty="0"/>
          </a:p>
          <a:p>
            <a:r>
              <a:rPr lang="es-ES_tradnl" sz="2000" b="1" i="1" dirty="0"/>
              <a:t>Constituye una parte importante del Sistema, asegura la óptima correlación entre los Subsistemas. Recibe una gran cantidad de información de toda la actividad de los subsistemas regulándola mediante la planificación de todas las actividades, tomando las medidas necesarias para la satisfacción de las necesidades de los que se recreen</a:t>
            </a:r>
            <a:r>
              <a:rPr lang="es-ES_tradnl" sz="2000" b="1" i="1" dirty="0" smtClean="0"/>
              <a:t>.</a:t>
            </a:r>
          </a:p>
          <a:p>
            <a:endParaRPr lang="es-ES_tradnl" sz="2000" b="1" i="1" dirty="0" smtClean="0"/>
          </a:p>
          <a:p>
            <a:pPr marL="342900" lvl="0" indent="-342900">
              <a:buFont typeface="Wingdings" pitchFamily="2" charset="2"/>
              <a:buChar char="Ø"/>
            </a:pPr>
            <a:r>
              <a:rPr lang="es-ES_tradnl" sz="2000" b="1" i="1" u="sng" dirty="0"/>
              <a:t>COMPLEJOS TERRITORIALES NATURALES Y CULTURALES:</a:t>
            </a:r>
            <a:endParaRPr lang="es-ES" sz="2000" b="1" i="1" dirty="0"/>
          </a:p>
          <a:p>
            <a:r>
              <a:rPr lang="es-ES_tradnl" sz="2000" b="1" i="1" dirty="0"/>
              <a:t>Están constituidos por los distintos recursos tanto los naturales, como lo recursos de tipo cultural y poseen una determinada capacidad, estabilidad, confortabilidad, variedad y atracción.</a:t>
            </a:r>
            <a:endParaRPr lang="es-ES" sz="2000" b="1" i="1" dirty="0"/>
          </a:p>
          <a:p>
            <a:r>
              <a:rPr lang="es-ES_tradnl" sz="2000" b="1" i="1" dirty="0"/>
              <a:t>Este subsistema asegura la vitalidad del flujo de participantes al satisfacer sus necesidades recreativas específicas. Por regla general, los sistemas tienen un carácter regional.  Se debe a ello a que los que se recreen eligen la actividad partiendo de un principio geográfico.</a:t>
            </a:r>
            <a:endParaRPr lang="es-ES" sz="2000" b="1" i="1" dirty="0"/>
          </a:p>
          <a:p>
            <a:r>
              <a:rPr lang="es-ES_tradnl" sz="2000" b="1" i="1" dirty="0"/>
              <a:t>El carácter especial de los sistemas predetermina que a los aspectos geográficos les corresponde un peso específico extraordinariamente elevado en la resolución de cualquiera de las cuestiones de la organización del descanso planificado, de las construcciones arquitectónicas y de los aspectos médico-biológicos.	</a:t>
            </a:r>
            <a:endParaRPr lang="es-ES" sz="2000" b="1" i="1" dirty="0"/>
          </a:p>
          <a:p>
            <a:endParaRPr lang="es-ES" dirty="0"/>
          </a:p>
        </p:txBody>
      </p:sp>
    </p:spTree>
    <p:extLst>
      <p:ext uri="{BB962C8B-B14F-4D97-AF65-F5344CB8AC3E}">
        <p14:creationId xmlns:p14="http://schemas.microsoft.com/office/powerpoint/2010/main" val="922338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1350</Words>
  <Application>Microsoft Office PowerPoint</Application>
  <PresentationFormat>Presentación en pantalla (4:3)</PresentationFormat>
  <Paragraphs>82</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Tony</dc:creator>
  <cp:lastModifiedBy>OrestesGarcia</cp:lastModifiedBy>
  <cp:revision>20</cp:revision>
  <dcterms:created xsi:type="dcterms:W3CDTF">2018-02-22T23:52:39Z</dcterms:created>
  <dcterms:modified xsi:type="dcterms:W3CDTF">2021-02-15T19:47:16Z</dcterms:modified>
</cp:coreProperties>
</file>