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2" r:id="rId8"/>
    <p:sldId id="263" r:id="rId9"/>
    <p:sldId id="264" r:id="rId10"/>
    <p:sldId id="265" r:id="rId11"/>
    <p:sldId id="266" r:id="rId12"/>
    <p:sldId id="278" r:id="rId13"/>
    <p:sldId id="276" r:id="rId14"/>
    <p:sldId id="268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12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975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292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592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566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384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438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466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87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833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916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E347-009D-4B4A-A87B-8E8DF26A0456}" type="datetimeFigureOut">
              <a:rPr lang="es-ES" smtClean="0"/>
              <a:t>15/02/2021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E43B-C668-4216-ABE3-96456A8CCD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777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4033" y="764704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Asignatura: Recreación Básica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                                                       8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Tema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# 1.  La recreación como un fenómeno socio cultural. </a:t>
            </a: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Título:</a:t>
            </a: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 Recreación y 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planificación</a:t>
            </a: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_tradnl" sz="2000" b="1" i="1" dirty="0">
                <a:latin typeface="Arial" pitchFamily="34" charset="0"/>
                <a:cs typeface="Arial" pitchFamily="34" charset="0"/>
              </a:rPr>
              <a:t>Sumario: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La Programación Recreativa. Metodología de trabajo. 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Etapas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de la Programación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Recreativa. </a:t>
            </a:r>
          </a:p>
          <a:p>
            <a:pPr lvl="0"/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Objetivo: Caracterizar las etapas de la programación recreativa como un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sistema.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Acciones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: Definir las formas de llevar a cabo una programación recreativa, analizar las etapas de oferta y diagnóstico y establecer una relación con la etapa de diagnóstico.</a:t>
            </a:r>
          </a:p>
        </p:txBody>
      </p:sp>
    </p:spTree>
    <p:extLst>
      <p:ext uri="{BB962C8B-B14F-4D97-AF65-F5344CB8AC3E}">
        <p14:creationId xmlns:p14="http://schemas.microsoft.com/office/powerpoint/2010/main" val="6483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335846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u="sng" dirty="0" smtClean="0">
                <a:latin typeface="Arial" pitchFamily="34" charset="0"/>
                <a:cs typeface="Arial" pitchFamily="34" charset="0"/>
              </a:rPr>
              <a:t>Presentación 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del </a:t>
            </a:r>
            <a:r>
              <a:rPr lang="es-ES" sz="2000" b="1" i="1" u="sng" dirty="0" smtClean="0">
                <a:latin typeface="Arial" pitchFamily="34" charset="0"/>
                <a:cs typeface="Arial" pitchFamily="34" charset="0"/>
              </a:rPr>
              <a:t>Programa 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Recreativo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DOCUMENTO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Portada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Tabla de índice y contenido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Generalidades del programa.... ¿De qué trata?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Fundamentación.... ¿Por qué? ¿Para quién?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Objetivos...¿Para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qué?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Metas.... ¿Cuánto?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Estructura organizativa y funcional.... ¿Con qué estructura?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Programas específicos y proyectos... ¿Qué?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Estrategia.... ¿Cómo?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Recursos.... ¿Con qué? ¿Dónde? ¿Con quién?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 Análisis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de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factibilidad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.... ¿Será posible?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Calendario.... ¿Cuándo?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Anexos.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Apéndices.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55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548680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u="sng" dirty="0">
                <a:latin typeface="Arial" pitchFamily="34" charset="0"/>
                <a:cs typeface="Arial" pitchFamily="34" charset="0"/>
              </a:rPr>
              <a:t>Clasificación de los programas</a:t>
            </a:r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Los programas de clasifican según los siguientes criterios:</a:t>
            </a: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-Según la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temporalidad: Quinquenal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, Anual, trimestral (temporada), mensual, semanal, sesión</a:t>
            </a: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-Según la edad de los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participantes: Infantil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, juvenil adultos</a:t>
            </a: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-Según su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utilización: De 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uso único, de uso constante</a:t>
            </a:r>
          </a:p>
          <a:p>
            <a:r>
              <a:rPr lang="es-E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76898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7992888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768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1" cy="57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522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260648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-CONTROL y EVALUACIÓN</a:t>
            </a:r>
            <a:endParaRPr lang="es-ES" sz="2800" b="1" i="1" dirty="0">
              <a:latin typeface="Arial" pitchFamily="34" charset="0"/>
              <a:cs typeface="Arial" pitchFamily="34" charset="0"/>
            </a:endParaRPr>
          </a:p>
          <a:p>
            <a:endParaRPr lang="es-ES" sz="28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800" b="1" i="1" dirty="0">
                <a:latin typeface="Arial" pitchFamily="34" charset="0"/>
                <a:cs typeface="Arial" pitchFamily="34" charset="0"/>
              </a:rPr>
              <a:t>La 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Evaluación, </a:t>
            </a:r>
            <a:r>
              <a:rPr lang="es-ES" sz="2800" b="1" i="1" dirty="0">
                <a:latin typeface="Arial" pitchFamily="34" charset="0"/>
                <a:cs typeface="Arial" pitchFamily="34" charset="0"/>
              </a:rPr>
              <a:t>como 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proceso, </a:t>
            </a:r>
            <a:r>
              <a:rPr lang="es-ES" sz="2800" b="1" i="1" dirty="0">
                <a:latin typeface="Arial" pitchFamily="34" charset="0"/>
                <a:cs typeface="Arial" pitchFamily="34" charset="0"/>
              </a:rPr>
              <a:t>requiere de tres Fases:</a:t>
            </a:r>
          </a:p>
          <a:p>
            <a:endParaRPr lang="es-ES" sz="28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1.Recolectar </a:t>
            </a:r>
            <a:r>
              <a:rPr lang="es-ES" sz="2800" b="1" i="1" dirty="0">
                <a:latin typeface="Arial" pitchFamily="34" charset="0"/>
                <a:cs typeface="Arial" pitchFamily="34" charset="0"/>
              </a:rPr>
              <a:t>la información adecuada (medición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s-ES" sz="28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2.Juzgar </a:t>
            </a:r>
            <a:r>
              <a:rPr lang="es-ES" sz="2800" b="1" i="1" dirty="0">
                <a:latin typeface="Arial" pitchFamily="34" charset="0"/>
                <a:cs typeface="Arial" pitchFamily="34" charset="0"/>
              </a:rPr>
              <a:t>el valor de la información basada en ciertas normas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8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3.Toma </a:t>
            </a:r>
            <a:r>
              <a:rPr lang="es-ES" sz="2800" b="1" i="1" dirty="0">
                <a:latin typeface="Arial" pitchFamily="34" charset="0"/>
                <a:cs typeface="Arial" pitchFamily="34" charset="0"/>
              </a:rPr>
              <a:t>decisiones basada en la información y cursos alternativos de acción disponible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7957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36324" y="260648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i="1" u="sng" dirty="0">
                <a:latin typeface="Arial" pitchFamily="34" charset="0"/>
                <a:cs typeface="Arial" pitchFamily="34" charset="0"/>
              </a:rPr>
              <a:t>LA PROGRAMACIÓN RECREATIVA. METODOLOGÍA DE TRABAJO.</a:t>
            </a:r>
            <a:endParaRPr lang="es-ES" sz="2400" i="1" dirty="0">
              <a:latin typeface="Arial" pitchFamily="34" charset="0"/>
              <a:cs typeface="Arial" pitchFamily="34" charset="0"/>
            </a:endParaRPr>
          </a:p>
          <a:p>
            <a:r>
              <a:rPr lang="es-ES_tradnl" sz="2400" i="1" dirty="0">
                <a:latin typeface="Arial" pitchFamily="34" charset="0"/>
                <a:cs typeface="Arial" pitchFamily="34" charset="0"/>
              </a:rPr>
              <a:t> </a:t>
            </a:r>
            <a:endParaRPr lang="es-ES" sz="2400" i="1" dirty="0">
              <a:latin typeface="Arial" pitchFamily="34" charset="0"/>
              <a:cs typeface="Arial" pitchFamily="34" charset="0"/>
            </a:endParaRPr>
          </a:p>
          <a:p>
            <a:r>
              <a:rPr lang="es-ES_tradnl" sz="2400" i="1" dirty="0">
                <a:latin typeface="Arial" pitchFamily="34" charset="0"/>
                <a:cs typeface="Arial" pitchFamily="34" charset="0"/>
              </a:rPr>
              <a:t>Al realizar una programación </a:t>
            </a:r>
            <a:r>
              <a:rPr lang="es-ES_tradnl" sz="2400" i="1" dirty="0" smtClean="0">
                <a:latin typeface="Arial" pitchFamily="34" charset="0"/>
                <a:cs typeface="Arial" pitchFamily="34" charset="0"/>
              </a:rPr>
              <a:t>recreativa, </a:t>
            </a:r>
            <a:r>
              <a:rPr lang="es-ES_tradnl" sz="2400" i="1" dirty="0">
                <a:latin typeface="Arial" pitchFamily="34" charset="0"/>
                <a:cs typeface="Arial" pitchFamily="34" charset="0"/>
              </a:rPr>
              <a:t>es necesario tener en cuenta los objetivos que nos proponen alcanzar en los sectores poblacionales hacia los que vamos a dirigir este servicio, toda </a:t>
            </a:r>
            <a:r>
              <a:rPr lang="es-ES_tradnl" sz="2400" i="1" dirty="0" smtClean="0">
                <a:latin typeface="Arial" pitchFamily="34" charset="0"/>
                <a:cs typeface="Arial" pitchFamily="34" charset="0"/>
              </a:rPr>
              <a:t>vez que, </a:t>
            </a:r>
            <a:r>
              <a:rPr lang="es-ES_tradnl" sz="2400" i="1" dirty="0">
                <a:latin typeface="Arial" pitchFamily="34" charset="0"/>
                <a:cs typeface="Arial" pitchFamily="34" charset="0"/>
              </a:rPr>
              <a:t>a partir de los mismos, fijaremos las tareas que nos permitirán lograr nuestra </a:t>
            </a:r>
            <a:r>
              <a:rPr lang="es-ES_tradnl" sz="2400" i="1" dirty="0" smtClean="0">
                <a:latin typeface="Arial" pitchFamily="34" charset="0"/>
                <a:cs typeface="Arial" pitchFamily="34" charset="0"/>
              </a:rPr>
              <a:t>finalidad, </a:t>
            </a:r>
            <a:r>
              <a:rPr lang="es-ES_tradnl" sz="2400" i="1" dirty="0">
                <a:latin typeface="Arial" pitchFamily="34" charset="0"/>
                <a:cs typeface="Arial" pitchFamily="34" charset="0"/>
              </a:rPr>
              <a:t>de una forma efectiva, a través de diferentes métodos y procedimientos para </a:t>
            </a:r>
            <a:r>
              <a:rPr lang="es-ES_tradnl" sz="2400" i="1" dirty="0" smtClean="0">
                <a:latin typeface="Arial" pitchFamily="34" charset="0"/>
                <a:cs typeface="Arial" pitchFamily="34" charset="0"/>
              </a:rPr>
              <a:t>desarrollar las </a:t>
            </a:r>
            <a:r>
              <a:rPr lang="es-ES_tradnl" sz="2400" i="1" dirty="0">
                <a:latin typeface="Arial" pitchFamily="34" charset="0"/>
                <a:cs typeface="Arial" pitchFamily="34" charset="0"/>
              </a:rPr>
              <a:t>actividades.</a:t>
            </a:r>
            <a:endParaRPr lang="es-ES" sz="2400" i="1" dirty="0">
              <a:latin typeface="Arial" pitchFamily="34" charset="0"/>
              <a:cs typeface="Arial" pitchFamily="34" charset="0"/>
            </a:endParaRPr>
          </a:p>
          <a:p>
            <a:r>
              <a:rPr lang="es-ES_tradnl" sz="2400" i="1" dirty="0">
                <a:latin typeface="Arial" pitchFamily="34" charset="0"/>
                <a:cs typeface="Arial" pitchFamily="34" charset="0"/>
              </a:rPr>
              <a:t> </a:t>
            </a:r>
            <a:endParaRPr lang="es-ES" sz="2400" i="1" dirty="0">
              <a:latin typeface="Arial" pitchFamily="34" charset="0"/>
              <a:cs typeface="Arial" pitchFamily="34" charset="0"/>
            </a:endParaRPr>
          </a:p>
          <a:p>
            <a:r>
              <a:rPr lang="es-ES_tradnl" sz="2400" i="1" dirty="0">
                <a:latin typeface="Arial" pitchFamily="34" charset="0"/>
                <a:cs typeface="Arial" pitchFamily="34" charset="0"/>
              </a:rPr>
              <a:t>Nuestra aspiración será  la de propiciar la salud, el bienestar </a:t>
            </a:r>
            <a:r>
              <a:rPr lang="es-ES_tradnl" sz="2400" i="1" dirty="0" smtClean="0">
                <a:latin typeface="Arial" pitchFamily="34" charset="0"/>
                <a:cs typeface="Arial" pitchFamily="34" charset="0"/>
              </a:rPr>
              <a:t>físico,  mental y </a:t>
            </a:r>
            <a:r>
              <a:rPr lang="es-ES_tradnl" sz="2400" i="1" dirty="0">
                <a:latin typeface="Arial" pitchFamily="34" charset="0"/>
                <a:cs typeface="Arial" pitchFamily="34" charset="0"/>
              </a:rPr>
              <a:t>el desarrollo multilateral de la personalidad de los individuos en el tiempo libre.</a:t>
            </a:r>
            <a:endParaRPr lang="es-ES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5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776864" cy="482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19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82013"/>
            <a:ext cx="835292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ETAPAS DE LA PROGRAMACIÓN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RECREATIVA.</a:t>
            </a:r>
          </a:p>
          <a:p>
            <a:r>
              <a:rPr lang="es-ES" sz="14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14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1-Etapa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de Diagnóstico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Diagnóstico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,  es una forma de investigación en que se describen y explican los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problemas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con el fin de comprenderlos. Este está basado en el principio de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comprender para resolver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”.</a:t>
            </a: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Los aspectos principales que se investigan en esta etapa son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Problema o situación concreta objeto de estudio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Nivel de desarrollo socio – económico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Características sociodemográficas (edad, sexo, nivel educacional, estado civil, etc.).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Características grupales  y nivel de integración social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Magnitud, estructura y contenido del tiempo libre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Por sectores, estratos y grupos sociales, de edades o cualquier otra variable que se entienda importante, fundamentalmente para la caracterización de los elementos.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7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87740" y="908720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Courier New" pitchFamily="49" charset="0"/>
              <a:buChar char="o"/>
            </a:pP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Intereses y necesidades recreativas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Las actividades que más interesan,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motivaciones, el porque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de esta situación.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Causas que impiden la satisfacción de las necesidades.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Otras actividades que les gustaría realizar y no realizan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s-ES" sz="2000" b="1" i="1" u="sng" dirty="0" smtClean="0">
                <a:latin typeface="Arial" pitchFamily="34" charset="0"/>
                <a:cs typeface="Arial" pitchFamily="34" charset="0"/>
              </a:rPr>
              <a:t>Infraestructura 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recreativa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Cantidad de instalaciones, estado de explotación y conservación.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Personal técnico y de servicio que se dispone.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Recursos materiales que se dispone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s-ES" sz="2000" b="1" i="1" u="sng" dirty="0" smtClean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del medio físico – geográfico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Aspectos significativos del clima,  relieve entre otros.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Grado de utilización del medio natural.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Interrelación medio ambiente – sociedad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41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692696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Oferta recreativa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 (Programas recreativos existentes):</a:t>
            </a: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La oferta incluye aquellas actividades orientadas al consumo recreativo que se realizan en el tiempo libre cuya planificación, desarrollo, aseguramiento técnico material, divulgación y control está encomendada a organismos específicos e incluye el correspondiente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conocimientos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por parte de la población acerca del contenido de las actividades y su régimen de participación, esta dualidad en el concepto es uno de los factores que determinan la forma de evaluación y estudio de la oferta, la cual puede valorizarse en:</a:t>
            </a: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Su relación y correspondencia con los objetivos sociales.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Su relación y correspondencia con los intereses del individuo, estrato o grupo social.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Por el nivel de conocimiento que sobre ella tengan los usuarios.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Por el grado de participación en ellas.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b="1" i="1" dirty="0">
                <a:latin typeface="Arial" pitchFamily="34" charset="0"/>
                <a:cs typeface="Arial" pitchFamily="34" charset="0"/>
              </a:rPr>
              <a:t>Por el grado de saturación de la demanda (aspecto cuantitativo).</a:t>
            </a:r>
          </a:p>
        </p:txBody>
      </p:sp>
    </p:spTree>
    <p:extLst>
      <p:ext uri="{BB962C8B-B14F-4D97-AF65-F5344CB8AC3E}">
        <p14:creationId xmlns:p14="http://schemas.microsoft.com/office/powerpoint/2010/main" val="121312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39804" y="332656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>
                <a:latin typeface="Arial" pitchFamily="34" charset="0"/>
                <a:cs typeface="Arial" pitchFamily="34" charset="0"/>
              </a:rPr>
              <a:t>La oferta recreativa debe estudiarse igualmente en los dos aspectos fundamentales en que se presenta en su desarrollo: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i="1" u="sng" dirty="0">
                <a:latin typeface="Arial" pitchFamily="34" charset="0"/>
                <a:cs typeface="Arial" pitchFamily="34" charset="0"/>
              </a:rPr>
              <a:t>Oferta difusa o programada</a:t>
            </a:r>
            <a:r>
              <a:rPr lang="es-ES" sz="2800" b="1" i="1" dirty="0">
                <a:latin typeface="Arial" pitchFamily="34" charset="0"/>
                <a:cs typeface="Arial" pitchFamily="34" charset="0"/>
              </a:rPr>
              <a:t>: Que son las actividades propias de cada lugar que se realizan por hábitos, costumbres de formas individuales, sin que ninguna institución sea la responsable con las actividades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es-ES" sz="2800" b="1" i="1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i="1" u="sng" dirty="0">
                <a:latin typeface="Arial" pitchFamily="34" charset="0"/>
                <a:cs typeface="Arial" pitchFamily="34" charset="0"/>
              </a:rPr>
              <a:t>Oferta planificada 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2800" b="1" i="1" dirty="0">
                <a:latin typeface="Arial" pitchFamily="34" charset="0"/>
                <a:cs typeface="Arial" pitchFamily="34" charset="0"/>
              </a:rPr>
              <a:t>Son las actividades en las cuales la organización, aseguramiento, o ejecución es realizado por organizaciones especializadas.</a:t>
            </a:r>
          </a:p>
        </p:txBody>
      </p:sp>
    </p:spTree>
    <p:extLst>
      <p:ext uri="{BB962C8B-B14F-4D97-AF65-F5344CB8AC3E}">
        <p14:creationId xmlns:p14="http://schemas.microsoft.com/office/powerpoint/2010/main" val="30649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332656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 OBJETIVOS 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Y METAS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Los objetivos de un programa  pueden definirse como los enunciados de los resultados esperados o como los propósitos que se desean alcanzar dentro de un periodo determinado a través de la realización de determinadas acciones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articuladas.</a:t>
            </a: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Afirmar 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por ejemplo: Aumentaremos la práctica de actividades físico - recreativas, es un modo de enunciar un objetivo, pero ello no basta para organizar racionalmente la acción. Es preciso especificar y determinar tres cuestiones principales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	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Dónde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.........................en qué lugar</a:t>
            </a: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	Cuánto.............. en qué proporción	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  se 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pretende hacerlo.</a:t>
            </a: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	Cuándo.......................en qué plazo</a:t>
            </a:r>
          </a:p>
          <a:p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Siempre, en cada programa, se trabajará en dos tipos de objetivos:</a:t>
            </a:r>
          </a:p>
          <a:p>
            <a:pPr marL="342900" indent="-342900">
              <a:buFont typeface="+mj-lt"/>
              <a:buAutoNum type="alphaLcParenR"/>
            </a:pPr>
            <a:r>
              <a:rPr lang="es-ES" b="1" i="1" dirty="0">
                <a:latin typeface="Arial" pitchFamily="34" charset="0"/>
                <a:cs typeface="Arial" pitchFamily="34" charset="0"/>
              </a:rPr>
              <a:t>Los relativos a los participantes.</a:t>
            </a:r>
          </a:p>
          <a:p>
            <a:pPr marL="342900" indent="-342900">
              <a:buFont typeface="+mj-lt"/>
              <a:buAutoNum type="alphaLcParenR"/>
            </a:pPr>
            <a:r>
              <a:rPr lang="es-ES" b="1" i="1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institucionales o administrativos.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10" name="9 Cerrar llave"/>
          <p:cNvSpPr>
            <a:spLocks/>
          </p:cNvSpPr>
          <p:nvPr/>
        </p:nvSpPr>
        <p:spPr bwMode="auto">
          <a:xfrm>
            <a:off x="5724128" y="3789040"/>
            <a:ext cx="274320" cy="800100"/>
          </a:xfrm>
          <a:prstGeom prst="rightBrace">
            <a:avLst>
              <a:gd name="adj1" fmla="val 24306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51991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58847"/>
            <a:ext cx="784887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3- Diseño y aplicación.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Fijados los objetivos de la programación, se procede con los datos que se posee a seleccionar las actividades recreativas a ofertar.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Para ello se deben tener en cuenta los siguientes enfoques  para ser considerado equilibrado e integral, los mismos son: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-Enfoque Tradicional. Actividades realizadas en el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pasado y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probado su éxito 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-Enfoque de Actualidad. Actividades que están de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moda.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-Enfoque de Opinión y Deseos. A través de encuesta se conoce lo que desea la población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-Enfoque Autoritario: Basado en el programador en su experiencia vertidas en el programa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-Enfoque Socio Político: Basado en la institución de quien se derivan líneas y normas para la formulación de programas</a:t>
            </a:r>
          </a:p>
          <a:p>
            <a:r>
              <a:rPr lang="es-ES" dirty="0"/>
              <a:t> </a:t>
            </a:r>
          </a:p>
          <a:p>
            <a:r>
              <a:rPr lang="es-E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28706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1113</Words>
  <Application>Microsoft Office PowerPoint</Application>
  <PresentationFormat>Presentación en pantalla (4:3)</PresentationFormat>
  <Paragraphs>123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Tony</dc:creator>
  <cp:lastModifiedBy>OrestesGarcia</cp:lastModifiedBy>
  <cp:revision>24</cp:revision>
  <dcterms:created xsi:type="dcterms:W3CDTF">2018-02-24T23:23:04Z</dcterms:created>
  <dcterms:modified xsi:type="dcterms:W3CDTF">2021-02-15T19:47:29Z</dcterms:modified>
</cp:coreProperties>
</file>