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9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9DA8-7874-4E9F-8E8C-90B4D7BECBD1}" type="datetimeFigureOut">
              <a:rPr lang="es-ES" smtClean="0"/>
              <a:t>14/02/2021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E8EC-9FA4-48D8-B976-A3EE3E9AD4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0172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9DA8-7874-4E9F-8E8C-90B4D7BECBD1}" type="datetimeFigureOut">
              <a:rPr lang="es-ES" smtClean="0"/>
              <a:t>14/02/2021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E8EC-9FA4-48D8-B976-A3EE3E9AD4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5355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9DA8-7874-4E9F-8E8C-90B4D7BECBD1}" type="datetimeFigureOut">
              <a:rPr lang="es-ES" smtClean="0"/>
              <a:t>14/02/2021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E8EC-9FA4-48D8-B976-A3EE3E9AD4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833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9DA8-7874-4E9F-8E8C-90B4D7BECBD1}" type="datetimeFigureOut">
              <a:rPr lang="es-ES" smtClean="0"/>
              <a:t>14/02/2021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E8EC-9FA4-48D8-B976-A3EE3E9AD4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0537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9DA8-7874-4E9F-8E8C-90B4D7BECBD1}" type="datetimeFigureOut">
              <a:rPr lang="es-ES" smtClean="0"/>
              <a:t>14/02/2021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E8EC-9FA4-48D8-B976-A3EE3E9AD4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8904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9DA8-7874-4E9F-8E8C-90B4D7BECBD1}" type="datetimeFigureOut">
              <a:rPr lang="es-ES" smtClean="0"/>
              <a:t>14/02/2021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E8EC-9FA4-48D8-B976-A3EE3E9AD4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4370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9DA8-7874-4E9F-8E8C-90B4D7BECBD1}" type="datetimeFigureOut">
              <a:rPr lang="es-ES" smtClean="0"/>
              <a:t>14/02/2021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E8EC-9FA4-48D8-B976-A3EE3E9AD4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0272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9DA8-7874-4E9F-8E8C-90B4D7BECBD1}" type="datetimeFigureOut">
              <a:rPr lang="es-ES" smtClean="0"/>
              <a:t>14/02/2021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E8EC-9FA4-48D8-B976-A3EE3E9AD4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6384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9DA8-7874-4E9F-8E8C-90B4D7BECBD1}" type="datetimeFigureOut">
              <a:rPr lang="es-ES" smtClean="0"/>
              <a:t>14/02/2021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E8EC-9FA4-48D8-B976-A3EE3E9AD4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0525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9DA8-7874-4E9F-8E8C-90B4D7BECBD1}" type="datetimeFigureOut">
              <a:rPr lang="es-ES" smtClean="0"/>
              <a:t>14/02/2021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E8EC-9FA4-48D8-B976-A3EE3E9AD4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218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9DA8-7874-4E9F-8E8C-90B4D7BECBD1}" type="datetimeFigureOut">
              <a:rPr lang="es-ES" smtClean="0"/>
              <a:t>14/02/2021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E8EC-9FA4-48D8-B976-A3EE3E9AD4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4894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69DA8-7874-4E9F-8E8C-90B4D7BECBD1}" type="datetimeFigureOut">
              <a:rPr lang="es-ES" smtClean="0"/>
              <a:t>14/02/2021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1E8EC-9FA4-48D8-B976-A3EE3E9AD4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5571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520" y="188640"/>
            <a:ext cx="864096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i="1" dirty="0">
                <a:latin typeface="Arial" pitchFamily="34" charset="0"/>
                <a:cs typeface="Arial" pitchFamily="34" charset="0"/>
              </a:rPr>
              <a:t>Asignatura: Recreación Básica</a:t>
            </a:r>
            <a:r>
              <a:rPr lang="es-ES" sz="2400" b="1" i="1" dirty="0" smtClean="0">
                <a:latin typeface="Arial" pitchFamily="34" charset="0"/>
                <a:cs typeface="Arial" pitchFamily="34" charset="0"/>
              </a:rPr>
              <a:t>.                                 </a:t>
            </a:r>
            <a:r>
              <a:rPr lang="es-ES" sz="2400" b="1" i="1" smtClean="0">
                <a:latin typeface="Arial" pitchFamily="34" charset="0"/>
                <a:cs typeface="Arial" pitchFamily="34" charset="0"/>
              </a:rPr>
              <a:t>10</a:t>
            </a:r>
            <a:endParaRPr lang="es-ES" sz="2400" b="1" i="1" dirty="0">
              <a:latin typeface="Arial" pitchFamily="34" charset="0"/>
              <a:cs typeface="Arial" pitchFamily="34" charset="0"/>
            </a:endParaRPr>
          </a:p>
          <a:p>
            <a:r>
              <a:rPr lang="es-ES" sz="2400" b="1" i="1" dirty="0">
                <a:latin typeface="Arial" pitchFamily="34" charset="0"/>
                <a:cs typeface="Arial" pitchFamily="34" charset="0"/>
              </a:rPr>
              <a:t>Tema # II.  </a:t>
            </a:r>
            <a:r>
              <a:rPr lang="es-ES" sz="2400" b="1" i="1" dirty="0" smtClean="0">
                <a:latin typeface="Arial" pitchFamily="34" charset="0"/>
                <a:cs typeface="Arial" pitchFamily="34" charset="0"/>
              </a:rPr>
              <a:t>Las actividades físico-recreativas.</a:t>
            </a:r>
          </a:p>
          <a:p>
            <a:endParaRPr lang="es-ES" sz="2400" b="1" i="1" dirty="0">
              <a:latin typeface="Arial" pitchFamily="34" charset="0"/>
              <a:cs typeface="Arial" pitchFamily="34" charset="0"/>
            </a:endParaRPr>
          </a:p>
          <a:p>
            <a:r>
              <a:rPr lang="es-ES" sz="2400" b="1" i="1" dirty="0">
                <a:latin typeface="Arial" pitchFamily="34" charset="0"/>
                <a:cs typeface="Arial" pitchFamily="34" charset="0"/>
              </a:rPr>
              <a:t>Título:</a:t>
            </a:r>
            <a:r>
              <a:rPr lang="es-ES_tradnl" sz="2400" b="1" i="1" dirty="0">
                <a:latin typeface="Arial" pitchFamily="34" charset="0"/>
                <a:cs typeface="Arial" pitchFamily="34" charset="0"/>
              </a:rPr>
              <a:t> Sumario:</a:t>
            </a:r>
            <a:endParaRPr lang="es-ES" sz="2400" b="1" i="1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es-ES" sz="2400" b="1" i="1" dirty="0">
                <a:latin typeface="Arial" pitchFamily="34" charset="0"/>
                <a:cs typeface="Arial" pitchFamily="34" charset="0"/>
              </a:rPr>
              <a:t>Las actividades </a:t>
            </a:r>
            <a:r>
              <a:rPr lang="es-ES" sz="2400" b="1" i="1" dirty="0" smtClean="0">
                <a:latin typeface="Arial" pitchFamily="34" charset="0"/>
                <a:cs typeface="Arial" pitchFamily="34" charset="0"/>
              </a:rPr>
              <a:t>físico-recreativas como una dirección de la Cultura Física.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es-ES" sz="2400" b="1" i="1" dirty="0" smtClean="0">
                <a:latin typeface="Arial" pitchFamily="34" charset="0"/>
                <a:cs typeface="Arial" pitchFamily="34" charset="0"/>
              </a:rPr>
              <a:t>Concepto, objetivos </a:t>
            </a:r>
            <a:r>
              <a:rPr lang="es-ES" sz="2400" b="1" i="1" dirty="0">
                <a:latin typeface="Arial" pitchFamily="34" charset="0"/>
                <a:cs typeface="Arial" pitchFamily="34" charset="0"/>
              </a:rPr>
              <a:t>y principios</a:t>
            </a:r>
            <a:r>
              <a:rPr lang="es-ES" sz="2400" b="1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es-ES" sz="2400" b="1" i="1" dirty="0" smtClean="0">
                <a:latin typeface="Arial" pitchFamily="34" charset="0"/>
                <a:cs typeface="Arial" pitchFamily="34" charset="0"/>
              </a:rPr>
              <a:t>Características de la Recreación Física.</a:t>
            </a:r>
            <a:endParaRPr lang="es-ES" sz="2400" b="1" i="1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es-ES_tradnl" sz="2400" b="1" i="1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ES_tradnl" sz="2400" b="1" i="1" dirty="0">
                <a:latin typeface="Arial" pitchFamily="34" charset="0"/>
                <a:cs typeface="Arial" pitchFamily="34" charset="0"/>
              </a:rPr>
              <a:t>relación salud - recreación física en Cuba.</a:t>
            </a:r>
            <a:endParaRPr lang="es-ES" sz="2400" b="1" i="1" dirty="0">
              <a:latin typeface="Arial" pitchFamily="34" charset="0"/>
              <a:cs typeface="Arial" pitchFamily="34" charset="0"/>
            </a:endParaRPr>
          </a:p>
          <a:p>
            <a:endParaRPr lang="es-ES" sz="24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400" b="1" i="1" dirty="0" smtClean="0">
                <a:latin typeface="Arial" pitchFamily="34" charset="0"/>
                <a:cs typeface="Arial" pitchFamily="34" charset="0"/>
              </a:rPr>
              <a:t>Objetivo</a:t>
            </a:r>
            <a:r>
              <a:rPr lang="es-ES" sz="2400" b="1" i="1" dirty="0">
                <a:latin typeface="Arial" pitchFamily="34" charset="0"/>
                <a:cs typeface="Arial" pitchFamily="34" charset="0"/>
              </a:rPr>
              <a:t>: Caracterizar la recreación física, conceptos y formas de realización así como sus manifestaciones, a través de una conferencia a nivel reproductivo.   </a:t>
            </a:r>
          </a:p>
        </p:txBody>
      </p:sp>
    </p:spTree>
    <p:extLst>
      <p:ext uri="{BB962C8B-B14F-4D97-AF65-F5344CB8AC3E}">
        <p14:creationId xmlns:p14="http://schemas.microsoft.com/office/powerpoint/2010/main" val="138122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23528" y="188640"/>
            <a:ext cx="856895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La Cultura Física 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y en especial su dirección de trabajo más amplia, 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Recreación Física, se le asignan funciones importantes dentro de 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estrategia 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de salud a la población por estar comprobado que, 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estas actividades recreativas o las de distracción general, son factores que producen efectos muy positivos en la prevención, control y cuidados 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de enfermedades 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que constituyen las principales causas de muerte en la actualidad en nuestro país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r>
              <a:rPr lang="es-ES" sz="2000" b="1" i="1" dirty="0">
                <a:latin typeface="Arial" pitchFamily="34" charset="0"/>
                <a:cs typeface="Arial" pitchFamily="34" charset="0"/>
              </a:rPr>
              <a:t>En general las actividades de Recreación Física ayudan a: </a:t>
            </a:r>
          </a:p>
          <a:p>
            <a:r>
              <a:rPr lang="es-ES" sz="2000" b="1" i="1" dirty="0">
                <a:latin typeface="Arial" pitchFamily="34" charset="0"/>
                <a:cs typeface="Arial" pitchFamily="34" charset="0"/>
              </a:rPr>
              <a:t>1.  Liberar carga de tensión nerviosa.</a:t>
            </a:r>
          </a:p>
          <a:p>
            <a:r>
              <a:rPr lang="es-ES" sz="2000" b="1" i="1" dirty="0">
                <a:latin typeface="Arial" pitchFamily="34" charset="0"/>
                <a:cs typeface="Arial" pitchFamily="34" charset="0"/>
              </a:rPr>
              <a:t>2.  Aumentar la capacidad de respiración </a:t>
            </a:r>
          </a:p>
          <a:p>
            <a:r>
              <a:rPr lang="es-ES" sz="2000" b="1" i="1" dirty="0">
                <a:latin typeface="Arial" pitchFamily="34" charset="0"/>
                <a:cs typeface="Arial" pitchFamily="34" charset="0"/>
              </a:rPr>
              <a:t>3.  Aumentar la capacidad de circulación e irrigación cerebral.</a:t>
            </a:r>
          </a:p>
          <a:p>
            <a:r>
              <a:rPr lang="es-ES" sz="2000" b="1" i="1" dirty="0">
                <a:latin typeface="Arial" pitchFamily="34" charset="0"/>
                <a:cs typeface="Arial" pitchFamily="34" charset="0"/>
              </a:rPr>
              <a:t>4.  Oxigenar todos los tejidos del cuerpo.</a:t>
            </a:r>
          </a:p>
          <a:p>
            <a:r>
              <a:rPr lang="es-ES" sz="2000" b="1" i="1" dirty="0">
                <a:latin typeface="Arial" pitchFamily="34" charset="0"/>
                <a:cs typeface="Arial" pitchFamily="34" charset="0"/>
              </a:rPr>
              <a:t>5.  Consumir los excesos de grasa y ayudar a la función digestiva</a:t>
            </a:r>
          </a:p>
          <a:p>
            <a:r>
              <a:rPr lang="es-ES" sz="2000" b="1" i="1" dirty="0">
                <a:latin typeface="Arial" pitchFamily="34" charset="0"/>
                <a:cs typeface="Arial" pitchFamily="34" charset="0"/>
              </a:rPr>
              <a:t>6.  Ayudar a las funciones de eliminación.</a:t>
            </a:r>
          </a:p>
        </p:txBody>
      </p:sp>
    </p:spTree>
    <p:extLst>
      <p:ext uri="{BB962C8B-B14F-4D97-AF65-F5344CB8AC3E}">
        <p14:creationId xmlns:p14="http://schemas.microsoft.com/office/powerpoint/2010/main" val="154457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404664"/>
            <a:ext cx="864096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Hablar de la Cultura Física es sinónimo de hablar de todo lo creado por el hombre en las ramas del saber de los deportes, la educación física y la recreación.</a:t>
            </a:r>
          </a:p>
          <a:p>
            <a:endParaRPr lang="es-ES" sz="20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Sin lugar a dudas, los avances tecnológicos desarrollados en los últimos dos siglos, ha ocasionado que vivamos en condiciones no muy favorables para la salud, lo que nos ha hecho buscar, un equilibrio biológico y psicológico, el cual hemos encontrado en la Cultura Física.</a:t>
            </a:r>
          </a:p>
          <a:p>
            <a:endParaRPr lang="es-ES" sz="20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Estos avances han traído, como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consecuencia, una reducción de la actividad física en el humano, comparativamente, en cuales quiera de las acciones laborales, domésticas o de otra índole a principio del siglo XX ó mediados de este, el gasto energético era superior. </a:t>
            </a:r>
          </a:p>
          <a:p>
            <a:endParaRPr lang="es-ES" sz="20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Las amenazas sobre la salud del hombre contemporáneo es muy variada, a ella hay que sumarle las llamadas enfermedades de la civilización, las cuales se pueden agrupar en :</a:t>
            </a:r>
          </a:p>
          <a:p>
            <a:endParaRPr lang="es-ES" b="1" i="1" dirty="0">
              <a:latin typeface="Arial" pitchFamily="34" charset="0"/>
              <a:cs typeface="Arial" pitchFamily="34" charset="0"/>
            </a:endParaRPr>
          </a:p>
          <a:p>
            <a:endParaRPr lang="es-ES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b="1" i="1" dirty="0" smtClean="0">
                <a:latin typeface="Arial" pitchFamily="34" charset="0"/>
                <a:cs typeface="Arial" pitchFamily="34" charset="0"/>
              </a:rPr>
              <a:t>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9751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332656"/>
            <a:ext cx="84249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s-ES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Enfermedades del metabolismo: </a:t>
            </a:r>
            <a:r>
              <a:rPr lang="es-ES" sz="2400" b="1" i="1" dirty="0">
                <a:latin typeface="Arial" pitchFamily="34" charset="0"/>
                <a:cs typeface="Arial" pitchFamily="34" charset="0"/>
              </a:rPr>
              <a:t>isquemia del corazón, infarto cerebral, varices, arteriosclerosis, sobrepeso, diabetes.</a:t>
            </a:r>
            <a:endParaRPr lang="es-ES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s-ES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es-E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Enfermedades provocadas por sobre cargas del sistema nervioso: </a:t>
            </a:r>
            <a:r>
              <a:rPr lang="es-ES" sz="2400" b="1" i="1" dirty="0" smtClean="0">
                <a:latin typeface="Arial" pitchFamily="34" charset="0"/>
                <a:cs typeface="Arial" pitchFamily="34" charset="0"/>
              </a:rPr>
              <a:t>Nerviosismo, enfermedades psíquicas, psicosomáticas (úlceras, presión alta, insomnio, dolor de cabeza, etc.)</a:t>
            </a:r>
          </a:p>
          <a:p>
            <a:pPr marL="285750" indent="-285750">
              <a:buFont typeface="Wingdings" pitchFamily="2" charset="2"/>
              <a:buChar char="q"/>
            </a:pPr>
            <a:endParaRPr lang="es-ES" sz="2400" b="1" i="1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es-E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Enfermedades por accidentes: </a:t>
            </a:r>
            <a:r>
              <a:rPr lang="es-ES" sz="2400" b="1" i="1" dirty="0" smtClean="0">
                <a:latin typeface="Arial" pitchFamily="34" charset="0"/>
                <a:cs typeface="Arial" pitchFamily="34" charset="0"/>
              </a:rPr>
              <a:t>Accidentes en el trabajo, accidentes de comunicación relacionados con sobre cargas del SNC, etc.</a:t>
            </a:r>
          </a:p>
          <a:p>
            <a:pPr marL="285750" indent="-285750">
              <a:buFont typeface="Wingdings" pitchFamily="2" charset="2"/>
              <a:buChar char="q"/>
            </a:pPr>
            <a:endParaRPr lang="es-ES" sz="2400" b="1" i="1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es-E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Enfermedades surgidas de la influencia negativa del medio: </a:t>
            </a:r>
            <a:r>
              <a:rPr lang="es-ES" sz="2400" b="1" i="1" dirty="0" smtClean="0">
                <a:latin typeface="Arial" pitchFamily="34" charset="0"/>
                <a:cs typeface="Arial" pitchFamily="34" charset="0"/>
              </a:rPr>
              <a:t>Envenenamiento por influencia de productos tóxicos, enfermedades laborales, intoxicación, radiación, etc.</a:t>
            </a:r>
            <a:endParaRPr lang="es-E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06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404664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i="1" dirty="0" smtClean="0"/>
              <a:t>Direcciones de trabajo de la Cultura Física.</a:t>
            </a:r>
          </a:p>
          <a:p>
            <a:endParaRPr lang="es-ES" b="1" i="1" dirty="0"/>
          </a:p>
          <a:p>
            <a:endParaRPr lang="es-ES" b="1" i="1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663959"/>
              </p:ext>
            </p:extLst>
          </p:nvPr>
        </p:nvGraphicFramePr>
        <p:xfrm>
          <a:off x="395535" y="849173"/>
          <a:ext cx="8208913" cy="540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9907"/>
                <a:gridCol w="2564503"/>
                <a:gridCol w="2564503"/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DIRECCIONES DE LA CULTURA FÍSICA.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ESFERAS.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OBSERVACIONES.</a:t>
                      </a:r>
                      <a:endParaRPr lang="es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s-ES" sz="1400" dirty="0" smtClean="0"/>
                        <a:t>EDUCACIÓN FÍSICA ESCOLAR Y PRESCOLAR.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MINED EN NCOORDINACIÓN CON EL INDER.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CONTIGENTES DE POBLACIÓN LIMITADOS.</a:t>
                      </a:r>
                      <a:endParaRPr lang="es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s-ES" sz="1400" dirty="0" smtClean="0"/>
                        <a:t>PREPARACIÓN</a:t>
                      </a:r>
                      <a:r>
                        <a:rPr lang="es-ES" sz="1400" baseline="0" dirty="0" smtClean="0"/>
                        <a:t> FÍSICA PARA MILITARES.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FAR EN</a:t>
                      </a:r>
                      <a:r>
                        <a:rPr lang="es-ES" sz="1400" baseline="0" dirty="0" smtClean="0"/>
                        <a:t> COORDINACIÓN CON EL INDER.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OBJETIVOS PARTICULARES DE CADA ORGANISMO.</a:t>
                      </a:r>
                      <a:endParaRPr lang="es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s-ES" sz="1400" dirty="0" smtClean="0"/>
                        <a:t>EDUCACIÓN FÍSICA PROFILÁCTICA</a:t>
                      </a:r>
                      <a:r>
                        <a:rPr lang="es-ES" sz="1400" baseline="0" dirty="0" smtClean="0"/>
                        <a:t> Y TERAPÉUTICA.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MINSAP EN COORDINACIÓN CON EL INDER.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COADYUVA AL DESARROLLO DE LA SALUD.</a:t>
                      </a:r>
                      <a:endParaRPr lang="es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s-ES" sz="1400" dirty="0" smtClean="0"/>
                        <a:t>EDUCACIÓN FÍSICA</a:t>
                      </a:r>
                      <a:r>
                        <a:rPr lang="es-ES" sz="1400" baseline="0" dirty="0" smtClean="0"/>
                        <a:t> EN EL RÉGIMEN DE TRABAJO.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ORGANIZACIÓN CIENTÍFICA DEL TRABAJO EN COORDINACIÓN CON EL INDER.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NO SE REALIZAN EN EL</a:t>
                      </a:r>
                      <a:r>
                        <a:rPr lang="es-ES" sz="1400" baseline="0" dirty="0" smtClean="0"/>
                        <a:t> T.L. DE FORMA GENERAL.</a:t>
                      </a:r>
                      <a:endParaRPr lang="es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s-ES" sz="1400" dirty="0" smtClean="0"/>
                        <a:t>RECREACIÓN FÍSICA COMO FORMA DE DESCANSO ACTIVO EN EL T.L.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INDER EN COORDINACION CON MULTIPLES ORGANISMOS.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LA MAYORÍA CONTRIBUYE AL CRECIMIENTO DE LA PRODUCTIVIDAD, DE LA ECONOMÍA NAC</a:t>
                      </a:r>
                      <a:r>
                        <a:rPr lang="es-ES" sz="1400" baseline="0" dirty="0" smtClean="0"/>
                        <a:t>IONAL, EQUILIBRIO BIOLÓGICO Y PSICOLÓGICO DEL HOMBRE. FENÓMENO DEL T.L.</a:t>
                      </a:r>
                      <a:endParaRPr lang="es-E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s-ES" sz="1400" dirty="0" smtClean="0"/>
                        <a:t>DEPORTE DE ALTO RENDIMIENTO.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INDER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RESULTADO DEPORTIVO ELEVADO. EFECTO DE ESPECTÁCULO. </a:t>
                      </a:r>
                      <a:r>
                        <a:rPr lang="es-ES" sz="1400" smtClean="0"/>
                        <a:t>FORTALECIMIENTO RELACIONES INTERNACIONALES.</a:t>
                      </a:r>
                      <a:endParaRPr lang="es-E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206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335846"/>
            <a:ext cx="835292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¿Qué es la Recreación Física? (Concepto).</a:t>
            </a:r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r>
              <a:rPr lang="es-ES_tradnl" sz="2000" b="1" i="1" dirty="0">
                <a:latin typeface="Arial" pitchFamily="34" charset="0"/>
                <a:cs typeface="Arial" pitchFamily="34" charset="0"/>
              </a:rPr>
              <a:t>Es el conjunto actividades de contenido físico-deportivo, turístico o terapéutico, a las cuales el hombre se dedica voluntariamente en su tiempo libre, para el descanso activo, la diversión y el desarrollo individual</a:t>
            </a:r>
            <a:r>
              <a:rPr lang="es-ES_tradnl" sz="2000" b="1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ES_tradnl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2000" b="1" i="1" u="sng" dirty="0">
                <a:latin typeface="Arial" pitchFamily="34" charset="0"/>
                <a:cs typeface="Arial" pitchFamily="34" charset="0"/>
              </a:rPr>
              <a:t>Objetivo y Principios.</a:t>
            </a:r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r>
              <a:rPr lang="es-ES_tradnl" sz="2000" b="1" i="1" dirty="0">
                <a:latin typeface="Arial" pitchFamily="34" charset="0"/>
                <a:cs typeface="Arial" pitchFamily="34" charset="0"/>
              </a:rPr>
              <a:t>La Recreación Física persigue en la sociedad como objetivo más general, lo siguiente:</a:t>
            </a:r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r>
              <a:rPr lang="es-ES_tradnl" sz="20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 satisfacción de las necesidades de movimiento del hombre para lograr como resultado de esta influencia salud y alegría.</a:t>
            </a:r>
            <a:endParaRPr lang="es-ES" sz="20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_tradnl" sz="2000" b="1" i="1" dirty="0">
                <a:latin typeface="Arial" pitchFamily="34" charset="0"/>
                <a:cs typeface="Arial" pitchFamily="34" charset="0"/>
              </a:rPr>
              <a:t>Atendiendo a este objetivo la Recreación Física se encauza por los siguientes principios:</a:t>
            </a:r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es-ES_tradnl" sz="2000" b="1" i="1" dirty="0">
                <a:latin typeface="Arial" pitchFamily="34" charset="0"/>
                <a:cs typeface="Arial" pitchFamily="34" charset="0"/>
              </a:rPr>
              <a:t>Tiene lugar dentro del tiempo libre de las personas.</a:t>
            </a:r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es-ES_tradnl" sz="2000" b="1" i="1" dirty="0">
                <a:latin typeface="Arial" pitchFamily="34" charset="0"/>
                <a:cs typeface="Arial" pitchFamily="34" charset="0"/>
              </a:rPr>
              <a:t>Es una forma de actividad libre, realizada voluntariamente de forma opcional, sin ninguna compulsión.</a:t>
            </a:r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es-ES_tradnl" sz="2000" b="1" i="1" dirty="0">
                <a:latin typeface="Arial" pitchFamily="34" charset="0"/>
                <a:cs typeface="Arial" pitchFamily="34" charset="0"/>
              </a:rPr>
              <a:t>Debe cumplir una función educativa y auto educadora, a la vez que su práctica coadyuva al trabajo y a la vida social.</a:t>
            </a:r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es-ES_tradnl" sz="2000" b="1" i="1" dirty="0">
                <a:latin typeface="Arial" pitchFamily="34" charset="0"/>
                <a:cs typeface="Arial" pitchFamily="34" charset="0"/>
              </a:rPr>
              <a:t>Debe estar al alcance de todos independientemente de la edad, sexo, talento y </a:t>
            </a:r>
            <a:r>
              <a:rPr lang="es-ES_tradnl" sz="2000" b="1" i="1" dirty="0" smtClean="0">
                <a:latin typeface="Arial" pitchFamily="34" charset="0"/>
                <a:cs typeface="Arial" pitchFamily="34" charset="0"/>
              </a:rPr>
              <a:t>capacidad</a:t>
            </a:r>
            <a:r>
              <a:rPr lang="es-ES_tradnl" sz="2000" b="1" i="1" dirty="0">
                <a:latin typeface="Arial" pitchFamily="34" charset="0"/>
                <a:cs typeface="Arial" pitchFamily="34" charset="0"/>
              </a:rPr>
              <a:t>.</a:t>
            </a:r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8062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95536" y="188640"/>
            <a:ext cx="835292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Características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de la Recreación Física.</a:t>
            </a:r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r>
              <a:rPr lang="es-ES" sz="2000" b="1" i="1" dirty="0">
                <a:latin typeface="Arial" pitchFamily="34" charset="0"/>
                <a:cs typeface="Arial" pitchFamily="34" charset="0"/>
              </a:rPr>
              <a:t>Cajigal expones siete características esenciales 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que, 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según 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él, 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coinciden con las del deporte, las seis primeras son las descritas por DUMAZEDIER, añadiendo él una séptima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. Las mismas son:</a:t>
            </a:r>
          </a:p>
          <a:p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Ocupación voluntaria.</a:t>
            </a:r>
          </a:p>
          <a:p>
            <a:pPr marL="342900" indent="-342900">
              <a:buFont typeface="+mj-lt"/>
              <a:buAutoNum type="arabicParenR"/>
            </a:pPr>
            <a:endParaRPr lang="es-ES" sz="2000" b="1" i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Descanso,</a:t>
            </a:r>
          </a:p>
          <a:p>
            <a:pPr marL="342900" indent="-342900">
              <a:buFont typeface="+mj-lt"/>
              <a:buAutoNum type="arabicParenR"/>
            </a:pPr>
            <a:endParaRPr lang="es-ES" sz="2000" b="1" i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Diversión, recreo.</a:t>
            </a:r>
          </a:p>
          <a:p>
            <a:pPr marL="342900" indent="-342900">
              <a:buFont typeface="+mj-lt"/>
              <a:buAutoNum type="arabicParenR"/>
            </a:pPr>
            <a:endParaRPr lang="es-ES" sz="2000" b="1" i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Formación.</a:t>
            </a:r>
          </a:p>
          <a:p>
            <a:pPr marL="342900" indent="-342900">
              <a:buFont typeface="+mj-lt"/>
              <a:buAutoNum type="arabicParenR"/>
            </a:pPr>
            <a:endParaRPr lang="es-ES" sz="2000" b="1" i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Participación social.</a:t>
            </a:r>
          </a:p>
          <a:p>
            <a:pPr marL="342900" indent="-342900">
              <a:buFont typeface="+mj-lt"/>
              <a:buAutoNum type="arabicParenR"/>
            </a:pPr>
            <a:endParaRPr lang="es-ES" sz="2000" b="1" i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Desarrollo de las capacidades creadoras.</a:t>
            </a:r>
          </a:p>
          <a:p>
            <a:pPr marL="342900" indent="-342900">
              <a:buFont typeface="+mj-lt"/>
              <a:buAutoNum type="arabicParenR"/>
            </a:pPr>
            <a:endParaRPr lang="es-ES" sz="2000" b="1" i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Recuperación.</a:t>
            </a:r>
          </a:p>
          <a:p>
            <a:pPr marL="342900" indent="-342900">
              <a:buFont typeface="+mj-lt"/>
              <a:buAutoNum type="arabicParenR"/>
            </a:pPr>
            <a:endParaRPr lang="es-ES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13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51206" y="188640"/>
            <a:ext cx="885698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i="1" u="sng" dirty="0" smtClean="0">
                <a:latin typeface="Arial" pitchFamily="34" charset="0"/>
                <a:cs typeface="Arial" pitchFamily="34" charset="0"/>
              </a:rPr>
              <a:t>1- Ocupación </a:t>
            </a:r>
            <a:r>
              <a:rPr lang="es-ES" b="1" i="1" u="sng" dirty="0">
                <a:latin typeface="Arial" pitchFamily="34" charset="0"/>
                <a:cs typeface="Arial" pitchFamily="34" charset="0"/>
              </a:rPr>
              <a:t>voluntaria:</a:t>
            </a:r>
            <a:r>
              <a:rPr lang="es-ES" b="1" i="1" dirty="0">
                <a:latin typeface="Arial" pitchFamily="34" charset="0"/>
                <a:cs typeface="Arial" pitchFamily="34" charset="0"/>
              </a:rPr>
              <a:t> Dependiendo del tipo de actividad física, la actitud y asiduidad con que se realice, alcanzará un nivel de intensidad determinado.</a:t>
            </a:r>
          </a:p>
          <a:p>
            <a:r>
              <a:rPr lang="es-ES" b="1" i="1" dirty="0">
                <a:latin typeface="Arial" pitchFamily="34" charset="0"/>
                <a:cs typeface="Arial" pitchFamily="34" charset="0"/>
              </a:rPr>
              <a:t>Nos encontramos con una realidad, y es que la práctica de actividad física conlleva generalmente un estímulo a la entrega, a la donación de energías gratuita, afición, esfuerzo, pasión</a:t>
            </a:r>
            <a:r>
              <a:rPr lang="es-ES" b="1" i="1" dirty="0" smtClean="0">
                <a:latin typeface="Arial" pitchFamily="34" charset="0"/>
                <a:cs typeface="Arial" pitchFamily="34" charset="0"/>
              </a:rPr>
              <a:t>.</a:t>
            </a:r>
            <a:endParaRPr lang="es-ES" b="1" i="1" dirty="0">
              <a:latin typeface="Arial" pitchFamily="34" charset="0"/>
              <a:cs typeface="Arial" pitchFamily="34" charset="0"/>
            </a:endParaRPr>
          </a:p>
          <a:p>
            <a:r>
              <a:rPr lang="es-ES" b="1" i="1" dirty="0">
                <a:latin typeface="Arial" pitchFamily="34" charset="0"/>
                <a:cs typeface="Arial" pitchFamily="34" charset="0"/>
              </a:rPr>
              <a:t>Una forma de hacer activo el ocio, es ocupándolo voluntariamente, de forma que el individuo se sienta identificado con su propia persona como principal protagonista</a:t>
            </a:r>
            <a:r>
              <a:rPr lang="es-ES" b="1" i="1" dirty="0" smtClean="0">
                <a:latin typeface="Arial" pitchFamily="34" charset="0"/>
                <a:cs typeface="Arial" pitchFamily="34" charset="0"/>
              </a:rPr>
              <a:t>.</a:t>
            </a:r>
            <a:endParaRPr lang="es-ES" b="1" i="1" dirty="0">
              <a:latin typeface="Arial" pitchFamily="34" charset="0"/>
              <a:cs typeface="Arial" pitchFamily="34" charset="0"/>
            </a:endParaRPr>
          </a:p>
          <a:p>
            <a:r>
              <a:rPr lang="es-ES" b="1" i="1" u="sng" dirty="0" smtClean="0">
                <a:latin typeface="Arial" pitchFamily="34" charset="0"/>
                <a:cs typeface="Arial" pitchFamily="34" charset="0"/>
              </a:rPr>
              <a:t>2- Descanso</a:t>
            </a:r>
            <a:r>
              <a:rPr lang="es-ES" b="1" i="1" u="sng" dirty="0">
                <a:latin typeface="Arial" pitchFamily="34" charset="0"/>
                <a:cs typeface="Arial" pitchFamily="34" charset="0"/>
              </a:rPr>
              <a:t>:</a:t>
            </a:r>
            <a:r>
              <a:rPr lang="es-ES" b="1" i="1" dirty="0">
                <a:latin typeface="Arial" pitchFamily="34" charset="0"/>
                <a:cs typeface="Arial" pitchFamily="34" charset="0"/>
              </a:rPr>
              <a:t> Debemos entenderlo más como descanso psíquico que físico.</a:t>
            </a:r>
          </a:p>
          <a:p>
            <a:r>
              <a:rPr lang="es-ES" b="1" i="1" dirty="0">
                <a:latin typeface="Arial" pitchFamily="34" charset="0"/>
                <a:cs typeface="Arial" pitchFamily="34" charset="0"/>
              </a:rPr>
              <a:t>La evolución surgida por el trabajo en la civilización industrial ha tendido hacia tipos más o menos sedentarios en los que el cansancio es fundamentalmente emocional, psíquico, nervioso</a:t>
            </a:r>
            <a:r>
              <a:rPr lang="es-ES" b="1" i="1" dirty="0" smtClean="0">
                <a:latin typeface="Arial" pitchFamily="34" charset="0"/>
                <a:cs typeface="Arial" pitchFamily="34" charset="0"/>
              </a:rPr>
              <a:t>.</a:t>
            </a:r>
            <a:endParaRPr lang="es-ES" b="1" i="1" dirty="0">
              <a:latin typeface="Arial" pitchFamily="34" charset="0"/>
              <a:cs typeface="Arial" pitchFamily="34" charset="0"/>
            </a:endParaRPr>
          </a:p>
          <a:p>
            <a:r>
              <a:rPr lang="es-ES" b="1" i="1" dirty="0">
                <a:latin typeface="Arial" pitchFamily="34" charset="0"/>
                <a:cs typeface="Arial" pitchFamily="34" charset="0"/>
              </a:rPr>
              <a:t>El ejercicio físico recomienda como forma de descarga de las tensiones y acumulaciones, saca al hombre de la rutina, del </a:t>
            </a:r>
            <a:r>
              <a:rPr lang="es-ES" b="1" i="1" dirty="0" smtClean="0">
                <a:latin typeface="Arial" pitchFamily="34" charset="0"/>
                <a:cs typeface="Arial" pitchFamily="34" charset="0"/>
              </a:rPr>
              <a:t>hábito, </a:t>
            </a:r>
            <a:r>
              <a:rPr lang="es-ES" b="1" i="1" dirty="0">
                <a:latin typeface="Arial" pitchFamily="34" charset="0"/>
                <a:cs typeface="Arial" pitchFamily="34" charset="0"/>
              </a:rPr>
              <a:t>de los estereotipos</a:t>
            </a:r>
            <a:r>
              <a:rPr lang="es-ES" b="1" i="1" dirty="0" smtClean="0">
                <a:latin typeface="Arial" pitchFamily="34" charset="0"/>
                <a:cs typeface="Arial" pitchFamily="34" charset="0"/>
              </a:rPr>
              <a:t>.</a:t>
            </a:r>
            <a:endParaRPr lang="es-ES" b="1" i="1" dirty="0">
              <a:latin typeface="Arial" pitchFamily="34" charset="0"/>
              <a:cs typeface="Arial" pitchFamily="34" charset="0"/>
            </a:endParaRPr>
          </a:p>
          <a:p>
            <a:r>
              <a:rPr lang="es-ES" b="1" i="1" u="sng" dirty="0" smtClean="0">
                <a:latin typeface="Arial" pitchFamily="34" charset="0"/>
                <a:cs typeface="Arial" pitchFamily="34" charset="0"/>
              </a:rPr>
              <a:t>3- Diversión</a:t>
            </a:r>
            <a:r>
              <a:rPr lang="es-ES" b="1" i="1" u="sng" dirty="0">
                <a:latin typeface="Arial" pitchFamily="34" charset="0"/>
                <a:cs typeface="Arial" pitchFamily="34" charset="0"/>
              </a:rPr>
              <a:t>, recreo:</a:t>
            </a:r>
            <a:r>
              <a:rPr lang="es-ES" b="1" i="1" dirty="0">
                <a:latin typeface="Arial" pitchFamily="34" charset="0"/>
                <a:cs typeface="Arial" pitchFamily="34" charset="0"/>
              </a:rPr>
              <a:t> Es de todos conocida la importancia que la diversión, esparcimiento, </a:t>
            </a:r>
            <a:r>
              <a:rPr lang="es-ES" b="1" i="1" dirty="0" smtClean="0">
                <a:latin typeface="Arial" pitchFamily="34" charset="0"/>
                <a:cs typeface="Arial" pitchFamily="34" charset="0"/>
              </a:rPr>
              <a:t>distracción </a:t>
            </a:r>
            <a:r>
              <a:rPr lang="es-ES" b="1" i="1" dirty="0">
                <a:latin typeface="Arial" pitchFamily="34" charset="0"/>
                <a:cs typeface="Arial" pitchFamily="34" charset="0"/>
              </a:rPr>
              <a:t>tienen para la vida del hombre, y como son constitutivos esenciales de la forma de vida (juego) de los niños.</a:t>
            </a:r>
          </a:p>
          <a:p>
            <a:r>
              <a:rPr lang="es-ES" b="1" i="1" dirty="0">
                <a:latin typeface="Arial" pitchFamily="34" charset="0"/>
                <a:cs typeface="Arial" pitchFamily="34" charset="0"/>
              </a:rPr>
              <a:t>La  actividad </a:t>
            </a:r>
            <a:r>
              <a:rPr lang="es-ES" b="1" i="1" dirty="0" smtClean="0">
                <a:latin typeface="Arial" pitchFamily="34" charset="0"/>
                <a:cs typeface="Arial" pitchFamily="34" charset="0"/>
              </a:rPr>
              <a:t>físico–deportiva-recreativa</a:t>
            </a:r>
            <a:r>
              <a:rPr lang="es-ES" b="1" i="1" dirty="0">
                <a:latin typeface="Arial" pitchFamily="34" charset="0"/>
                <a:cs typeface="Arial" pitchFamily="34" charset="0"/>
              </a:rPr>
              <a:t>, constituye una importante opción como salida de todo tipo de trabajos, ocupación mental. Así como posible disfrute emocional o pasional, se encuentra en su carácter competitivo, al que ya hemos aludido, una gran posibilidad de realización.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273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7504" y="335846"/>
            <a:ext cx="8856984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i="1" u="sng" dirty="0" smtClean="0">
                <a:latin typeface="Arial" pitchFamily="34" charset="0"/>
                <a:cs typeface="Arial" pitchFamily="34" charset="0"/>
              </a:rPr>
              <a:t>4- Formación </a:t>
            </a:r>
            <a:r>
              <a:rPr lang="es-ES" sz="2000" b="1" i="1" u="sng" dirty="0">
                <a:latin typeface="Arial" pitchFamily="34" charset="0"/>
                <a:cs typeface="Arial" pitchFamily="34" charset="0"/>
              </a:rPr>
              <a:t>(Información):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 El deporte recreativo desde el punto de vista físico es imprescindible ante el sedentarismo que se presenta en la actualidad, pero también a nivel intelectual, emocional, aprendemos jugando, sin resentimientos, nuestros límites personales. Es una espontánea educación libre y permanente.</a:t>
            </a:r>
          </a:p>
          <a:p>
            <a:r>
              <a:rPr lang="es-ES" sz="2000" b="1" i="1" u="sng" dirty="0" smtClean="0">
                <a:latin typeface="Arial" pitchFamily="34" charset="0"/>
                <a:cs typeface="Arial" pitchFamily="34" charset="0"/>
              </a:rPr>
              <a:t>5- Participación </a:t>
            </a:r>
            <a:r>
              <a:rPr lang="es-ES" sz="2000" b="1" i="1" u="sng" dirty="0">
                <a:latin typeface="Arial" pitchFamily="34" charset="0"/>
                <a:cs typeface="Arial" pitchFamily="34" charset="0"/>
              </a:rPr>
              <a:t>social: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 El tipo de trabajo colectivista que se va imponiendo en la sociedad actual da lugar al mismo tiempo a una mayor integración social. El hombre como un elemento más  de este entretejido va ganando su propia  identidad.</a:t>
            </a:r>
          </a:p>
          <a:p>
            <a:r>
              <a:rPr lang="es-ES" sz="2000" b="1" i="1" u="sng" dirty="0" smtClean="0">
                <a:latin typeface="Arial" pitchFamily="34" charset="0"/>
                <a:cs typeface="Arial" pitchFamily="34" charset="0"/>
              </a:rPr>
              <a:t>6- Desarrollo </a:t>
            </a:r>
            <a:r>
              <a:rPr lang="es-ES" sz="2000" b="1" i="1" u="sng" dirty="0">
                <a:latin typeface="Arial" pitchFamily="34" charset="0"/>
                <a:cs typeface="Arial" pitchFamily="34" charset="0"/>
              </a:rPr>
              <a:t>de la capacidad creadora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: En la actividad físico - recreativa el hombre ha de poner en juego sus propios recursos, discurrir y ejecutar multitud de acciones no automatizadas, solucionar los problemas...; en cada jugada existen posibilidades de creativas. El hombre necesita esta sensación de iniciativa, sentirse protagonista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s-ES" sz="2000" b="1" i="1" u="sng" dirty="0" smtClean="0">
                <a:latin typeface="Arial" pitchFamily="34" charset="0"/>
                <a:cs typeface="Arial" pitchFamily="34" charset="0"/>
              </a:rPr>
              <a:t>7- Recuperación</a:t>
            </a:r>
            <a:r>
              <a:rPr lang="es-ES" sz="2000" b="1" i="1" u="sng" dirty="0">
                <a:latin typeface="Arial" pitchFamily="34" charset="0"/>
                <a:cs typeface="Arial" pitchFamily="34" charset="0"/>
              </a:rPr>
              <a:t>: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 Esta característica es incluida por 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Cajigal, 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y supone la recuperación de los estragos del sedentarismo que origina y favorece cardiopatías, anomalías vasculares, enfermedades respiratorias, reumáticas y malformaciones del aparato locomotor, así como también implica la recuperación del cansancio psíquico, canalizado y descargando toda la ansiedad.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9252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23528" y="260648"/>
            <a:ext cx="842493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000" b="1" i="1" dirty="0">
                <a:latin typeface="Arial" pitchFamily="34" charset="0"/>
                <a:cs typeface="Arial" pitchFamily="34" charset="0"/>
              </a:rPr>
              <a:t>La relación salud - recreación física en Cuba</a:t>
            </a:r>
            <a:r>
              <a:rPr lang="es-ES_tradnl" sz="2000" b="1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ES_tradnl" sz="20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2000" b="1" i="1" dirty="0" smtClean="0">
                <a:latin typeface="Arial" pitchFamily="34" charset="0"/>
                <a:cs typeface="Arial" pitchFamily="34" charset="0"/>
              </a:rPr>
              <a:t>La Recreación </a:t>
            </a:r>
            <a:r>
              <a:rPr lang="es-ES_tradnl" sz="2000" b="1" i="1" dirty="0">
                <a:latin typeface="Arial" pitchFamily="34" charset="0"/>
                <a:cs typeface="Arial" pitchFamily="34" charset="0"/>
              </a:rPr>
              <a:t>Física </a:t>
            </a:r>
            <a:r>
              <a:rPr lang="es-ES_tradnl" sz="2000" b="1" i="1" dirty="0" smtClean="0">
                <a:latin typeface="Arial" pitchFamily="34" charset="0"/>
                <a:cs typeface="Arial" pitchFamily="34" charset="0"/>
              </a:rPr>
              <a:t>no </a:t>
            </a:r>
            <a:r>
              <a:rPr lang="es-ES_tradnl" sz="2000" b="1" i="1" dirty="0">
                <a:latin typeface="Arial" pitchFamily="34" charset="0"/>
                <a:cs typeface="Arial" pitchFamily="34" charset="0"/>
              </a:rPr>
              <a:t>es una forma de llenar el tiempo libre de quienes lo poseen, no </a:t>
            </a:r>
            <a:r>
              <a:rPr lang="es-ES_tradnl" sz="2000" b="1" i="1" dirty="0" smtClean="0">
                <a:latin typeface="Arial" pitchFamily="34" charset="0"/>
                <a:cs typeface="Arial" pitchFamily="34" charset="0"/>
              </a:rPr>
              <a:t>es adoptar </a:t>
            </a:r>
            <a:r>
              <a:rPr lang="es-ES_tradnl" sz="2000" b="1" i="1" dirty="0">
                <a:latin typeface="Arial" pitchFamily="34" charset="0"/>
                <a:cs typeface="Arial" pitchFamily="34" charset="0"/>
              </a:rPr>
              <a:t>características discriminatorias en sus diversas manifestaciones, ni menos es una mercancía que se ofrece a quien mejor pueda pagarla, muy por el contrario, ella se constituye en una actividad básica en el objetivo de desarrollo armónico e integral del hombre y de la sociedad en su conjunto</a:t>
            </a:r>
            <a:r>
              <a:rPr lang="es-ES_tradnl" sz="2000" b="1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ES_tradnl" sz="20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2000" b="1" i="1" dirty="0" smtClean="0">
                <a:latin typeface="Arial" pitchFamily="34" charset="0"/>
                <a:cs typeface="Arial" pitchFamily="34" charset="0"/>
              </a:rPr>
              <a:t>La misma  </a:t>
            </a:r>
            <a:r>
              <a:rPr lang="es-ES_tradnl" sz="2000" b="1" i="1" dirty="0">
                <a:latin typeface="Arial" pitchFamily="34" charset="0"/>
                <a:cs typeface="Arial" pitchFamily="34" charset="0"/>
              </a:rPr>
              <a:t>juega un importante papel en la salud de la población, y en el caso de nuestro país, ella </a:t>
            </a:r>
            <a:r>
              <a:rPr lang="es-ES_tradnl" sz="2000" b="1" i="1" dirty="0" smtClean="0">
                <a:latin typeface="Arial" pitchFamily="34" charset="0"/>
                <a:cs typeface="Arial" pitchFamily="34" charset="0"/>
              </a:rPr>
              <a:t>pasa </a:t>
            </a:r>
            <a:r>
              <a:rPr lang="es-ES_tradnl" sz="2000" b="1" i="1" dirty="0">
                <a:latin typeface="Arial" pitchFamily="34" charset="0"/>
                <a:cs typeface="Arial" pitchFamily="34" charset="0"/>
              </a:rPr>
              <a:t>a tener una gran importancia en el desarrollo de una actividad preventiva en la salud del pueblo</a:t>
            </a:r>
            <a:r>
              <a:rPr lang="es-ES_tradnl" sz="2000" b="1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s-ES_tradnl" sz="2000" b="1" i="1" dirty="0" smtClean="0">
                <a:latin typeface="Arial" pitchFamily="34" charset="0"/>
                <a:cs typeface="Arial" pitchFamily="34" charset="0"/>
              </a:rPr>
              <a:t>La recreación física, al ser practicada regularmente, evita o disminuye, entre</a:t>
            </a:r>
            <a:r>
              <a:rPr lang="es-ES" sz="2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otros:</a:t>
            </a:r>
          </a:p>
          <a:p>
            <a:endParaRPr lang="es-ES" sz="2000" b="1" i="1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s-ES_tradnl" sz="2000" b="1" i="1" dirty="0" smtClean="0">
                <a:latin typeface="Arial" pitchFamily="34" charset="0"/>
                <a:cs typeface="Arial" pitchFamily="34" charset="0"/>
              </a:rPr>
              <a:t> Sedentarismo.</a:t>
            </a:r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s-ES_tradnl" sz="2000" b="1" i="1" dirty="0" smtClean="0">
                <a:latin typeface="Arial" pitchFamily="34" charset="0"/>
                <a:cs typeface="Arial" pitchFamily="34" charset="0"/>
              </a:rPr>
              <a:t> Obesidad.</a:t>
            </a:r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s-ES_tradnl" sz="2000" b="1" i="1" dirty="0" smtClean="0">
                <a:latin typeface="Arial" pitchFamily="34" charset="0"/>
                <a:cs typeface="Arial" pitchFamily="34" charset="0"/>
              </a:rPr>
              <a:t> Ansiedad.</a:t>
            </a:r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s-ES_tradnl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b="1" i="1" dirty="0">
                <a:latin typeface="Arial" pitchFamily="34" charset="0"/>
                <a:cs typeface="Arial" pitchFamily="34" charset="0"/>
              </a:rPr>
              <a:t>Hábito de </a:t>
            </a:r>
            <a:r>
              <a:rPr lang="es-ES_tradnl" sz="2000" b="1" i="1" dirty="0" smtClean="0">
                <a:latin typeface="Arial" pitchFamily="34" charset="0"/>
                <a:cs typeface="Arial" pitchFamily="34" charset="0"/>
              </a:rPr>
              <a:t>fumar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.</a:t>
            </a:r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9077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1475</Words>
  <Application>Microsoft Office PowerPoint</Application>
  <PresentationFormat>Presentación en pantalla (4:3)</PresentationFormat>
  <Paragraphs>108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Tony</dc:creator>
  <cp:lastModifiedBy>Usuario de Windows</cp:lastModifiedBy>
  <cp:revision>25</cp:revision>
  <dcterms:created xsi:type="dcterms:W3CDTF">2018-03-06T02:11:17Z</dcterms:created>
  <dcterms:modified xsi:type="dcterms:W3CDTF">2021-02-14T16:18:49Z</dcterms:modified>
</cp:coreProperties>
</file>