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5E8C800-EA6C-48F2-BF93-381E3056F498}"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7F25A08-BE10-4918-BE10-C693EAA02F4E}" type="slidenum">
              <a:rPr lang="es-ES" smtClean="0"/>
              <a:t>‹Nº›</a:t>
            </a:fld>
            <a:endParaRPr lang="es-ES"/>
          </a:p>
        </p:txBody>
      </p:sp>
    </p:spTree>
    <p:extLst>
      <p:ext uri="{BB962C8B-B14F-4D97-AF65-F5344CB8AC3E}">
        <p14:creationId xmlns:p14="http://schemas.microsoft.com/office/powerpoint/2010/main" val="1923236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5E8C800-EA6C-48F2-BF93-381E3056F498}"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7F25A08-BE10-4918-BE10-C693EAA02F4E}" type="slidenum">
              <a:rPr lang="es-ES" smtClean="0"/>
              <a:t>‹Nº›</a:t>
            </a:fld>
            <a:endParaRPr lang="es-ES"/>
          </a:p>
        </p:txBody>
      </p:sp>
    </p:spTree>
    <p:extLst>
      <p:ext uri="{BB962C8B-B14F-4D97-AF65-F5344CB8AC3E}">
        <p14:creationId xmlns:p14="http://schemas.microsoft.com/office/powerpoint/2010/main" val="2906615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5E8C800-EA6C-48F2-BF93-381E3056F498}"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7F25A08-BE10-4918-BE10-C693EAA02F4E}" type="slidenum">
              <a:rPr lang="es-ES" smtClean="0"/>
              <a:t>‹Nº›</a:t>
            </a:fld>
            <a:endParaRPr lang="es-ES"/>
          </a:p>
        </p:txBody>
      </p:sp>
    </p:spTree>
    <p:extLst>
      <p:ext uri="{BB962C8B-B14F-4D97-AF65-F5344CB8AC3E}">
        <p14:creationId xmlns:p14="http://schemas.microsoft.com/office/powerpoint/2010/main" val="648981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5E8C800-EA6C-48F2-BF93-381E3056F498}"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7F25A08-BE10-4918-BE10-C693EAA02F4E}" type="slidenum">
              <a:rPr lang="es-ES" smtClean="0"/>
              <a:t>‹Nº›</a:t>
            </a:fld>
            <a:endParaRPr lang="es-ES"/>
          </a:p>
        </p:txBody>
      </p:sp>
    </p:spTree>
    <p:extLst>
      <p:ext uri="{BB962C8B-B14F-4D97-AF65-F5344CB8AC3E}">
        <p14:creationId xmlns:p14="http://schemas.microsoft.com/office/powerpoint/2010/main" val="2932653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5E8C800-EA6C-48F2-BF93-381E3056F498}"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7F25A08-BE10-4918-BE10-C693EAA02F4E}" type="slidenum">
              <a:rPr lang="es-ES" smtClean="0"/>
              <a:t>‹Nº›</a:t>
            </a:fld>
            <a:endParaRPr lang="es-ES"/>
          </a:p>
        </p:txBody>
      </p:sp>
    </p:spTree>
    <p:extLst>
      <p:ext uri="{BB962C8B-B14F-4D97-AF65-F5344CB8AC3E}">
        <p14:creationId xmlns:p14="http://schemas.microsoft.com/office/powerpoint/2010/main" val="3362562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5E8C800-EA6C-48F2-BF93-381E3056F498}" type="datetimeFigureOut">
              <a:rPr lang="es-ES" smtClean="0"/>
              <a:t>15/02/2021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7F25A08-BE10-4918-BE10-C693EAA02F4E}" type="slidenum">
              <a:rPr lang="es-ES" smtClean="0"/>
              <a:t>‹Nº›</a:t>
            </a:fld>
            <a:endParaRPr lang="es-ES"/>
          </a:p>
        </p:txBody>
      </p:sp>
    </p:spTree>
    <p:extLst>
      <p:ext uri="{BB962C8B-B14F-4D97-AF65-F5344CB8AC3E}">
        <p14:creationId xmlns:p14="http://schemas.microsoft.com/office/powerpoint/2010/main" val="829700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5E8C800-EA6C-48F2-BF93-381E3056F498}" type="datetimeFigureOut">
              <a:rPr lang="es-ES" smtClean="0"/>
              <a:t>15/02/2021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7F25A08-BE10-4918-BE10-C693EAA02F4E}" type="slidenum">
              <a:rPr lang="es-ES" smtClean="0"/>
              <a:t>‹Nº›</a:t>
            </a:fld>
            <a:endParaRPr lang="es-ES"/>
          </a:p>
        </p:txBody>
      </p:sp>
    </p:spTree>
    <p:extLst>
      <p:ext uri="{BB962C8B-B14F-4D97-AF65-F5344CB8AC3E}">
        <p14:creationId xmlns:p14="http://schemas.microsoft.com/office/powerpoint/2010/main" val="3249656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5E8C800-EA6C-48F2-BF93-381E3056F498}" type="datetimeFigureOut">
              <a:rPr lang="es-ES" smtClean="0"/>
              <a:t>15/02/2021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7F25A08-BE10-4918-BE10-C693EAA02F4E}" type="slidenum">
              <a:rPr lang="es-ES" smtClean="0"/>
              <a:t>‹Nº›</a:t>
            </a:fld>
            <a:endParaRPr lang="es-ES"/>
          </a:p>
        </p:txBody>
      </p:sp>
    </p:spTree>
    <p:extLst>
      <p:ext uri="{BB962C8B-B14F-4D97-AF65-F5344CB8AC3E}">
        <p14:creationId xmlns:p14="http://schemas.microsoft.com/office/powerpoint/2010/main" val="2844873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5E8C800-EA6C-48F2-BF93-381E3056F498}" type="datetimeFigureOut">
              <a:rPr lang="es-ES" smtClean="0"/>
              <a:t>15/02/2021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7F25A08-BE10-4918-BE10-C693EAA02F4E}" type="slidenum">
              <a:rPr lang="es-ES" smtClean="0"/>
              <a:t>‹Nº›</a:t>
            </a:fld>
            <a:endParaRPr lang="es-ES"/>
          </a:p>
        </p:txBody>
      </p:sp>
    </p:spTree>
    <p:extLst>
      <p:ext uri="{BB962C8B-B14F-4D97-AF65-F5344CB8AC3E}">
        <p14:creationId xmlns:p14="http://schemas.microsoft.com/office/powerpoint/2010/main" val="3140596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5E8C800-EA6C-48F2-BF93-381E3056F498}" type="datetimeFigureOut">
              <a:rPr lang="es-ES" smtClean="0"/>
              <a:t>15/02/2021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7F25A08-BE10-4918-BE10-C693EAA02F4E}" type="slidenum">
              <a:rPr lang="es-ES" smtClean="0"/>
              <a:t>‹Nº›</a:t>
            </a:fld>
            <a:endParaRPr lang="es-ES"/>
          </a:p>
        </p:txBody>
      </p:sp>
    </p:spTree>
    <p:extLst>
      <p:ext uri="{BB962C8B-B14F-4D97-AF65-F5344CB8AC3E}">
        <p14:creationId xmlns:p14="http://schemas.microsoft.com/office/powerpoint/2010/main" val="3478162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5E8C800-EA6C-48F2-BF93-381E3056F498}" type="datetimeFigureOut">
              <a:rPr lang="es-ES" smtClean="0"/>
              <a:t>15/02/2021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7F25A08-BE10-4918-BE10-C693EAA02F4E}" type="slidenum">
              <a:rPr lang="es-ES" smtClean="0"/>
              <a:t>‹Nº›</a:t>
            </a:fld>
            <a:endParaRPr lang="es-ES"/>
          </a:p>
        </p:txBody>
      </p:sp>
    </p:spTree>
    <p:extLst>
      <p:ext uri="{BB962C8B-B14F-4D97-AF65-F5344CB8AC3E}">
        <p14:creationId xmlns:p14="http://schemas.microsoft.com/office/powerpoint/2010/main" val="1526157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E8C800-EA6C-48F2-BF93-381E3056F498}" type="datetimeFigureOut">
              <a:rPr lang="es-ES" smtClean="0"/>
              <a:t>15/02/2021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F25A08-BE10-4918-BE10-C693EAA02F4E}" type="slidenum">
              <a:rPr lang="es-ES" smtClean="0"/>
              <a:t>‹Nº›</a:t>
            </a:fld>
            <a:endParaRPr lang="es-ES"/>
          </a:p>
        </p:txBody>
      </p:sp>
    </p:spTree>
    <p:extLst>
      <p:ext uri="{BB962C8B-B14F-4D97-AF65-F5344CB8AC3E}">
        <p14:creationId xmlns:p14="http://schemas.microsoft.com/office/powerpoint/2010/main" val="1621526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251520" y="335846"/>
            <a:ext cx="8640960" cy="4708981"/>
          </a:xfrm>
          <a:prstGeom prst="rect">
            <a:avLst/>
          </a:prstGeom>
        </p:spPr>
        <p:txBody>
          <a:bodyPr wrap="square">
            <a:spAutoFit/>
          </a:bodyPr>
          <a:lstStyle/>
          <a:p>
            <a:r>
              <a:rPr lang="es-ES" sz="2000" b="1" i="1" dirty="0" smtClean="0">
                <a:latin typeface="Arial" pitchFamily="34" charset="0"/>
                <a:cs typeface="Arial" pitchFamily="34" charset="0"/>
              </a:rPr>
              <a:t>Asignatura: Recreación Básica.                                                           9</a:t>
            </a:r>
          </a:p>
          <a:p>
            <a:endParaRPr lang="es-ES" sz="2000" b="1" i="1" dirty="0" smtClean="0">
              <a:latin typeface="Arial" pitchFamily="34" charset="0"/>
              <a:cs typeface="Arial" pitchFamily="34" charset="0"/>
            </a:endParaRPr>
          </a:p>
          <a:p>
            <a:r>
              <a:rPr lang="es-ES" sz="2000" b="1" i="1" dirty="0" smtClean="0">
                <a:latin typeface="Arial" pitchFamily="34" charset="0"/>
                <a:cs typeface="Arial" pitchFamily="34" charset="0"/>
              </a:rPr>
              <a:t>Tema # 1.  La recreación como un fenómeno socio cultural. </a:t>
            </a:r>
          </a:p>
          <a:p>
            <a:endParaRPr lang="es-ES" sz="2000" b="1" i="1" dirty="0" smtClean="0">
              <a:latin typeface="Arial" pitchFamily="34" charset="0"/>
              <a:cs typeface="Arial" pitchFamily="34" charset="0"/>
            </a:endParaRPr>
          </a:p>
          <a:p>
            <a:r>
              <a:rPr lang="es-ES" sz="2000" b="1" i="1" dirty="0" smtClean="0">
                <a:latin typeface="Arial" pitchFamily="34" charset="0"/>
                <a:cs typeface="Arial" pitchFamily="34" charset="0"/>
              </a:rPr>
              <a:t>Título:</a:t>
            </a:r>
            <a:r>
              <a:rPr lang="es-ES_tradnl" sz="2000" b="1" i="1" dirty="0" smtClean="0">
                <a:latin typeface="Arial" pitchFamily="34" charset="0"/>
                <a:cs typeface="Arial" pitchFamily="34" charset="0"/>
              </a:rPr>
              <a:t> El Programa de Recreación Física y la edad.</a:t>
            </a:r>
          </a:p>
          <a:p>
            <a:endParaRPr lang="es-ES" sz="2000" b="1" i="1" dirty="0" smtClean="0">
              <a:latin typeface="Arial" pitchFamily="34" charset="0"/>
              <a:cs typeface="Arial" pitchFamily="34" charset="0"/>
            </a:endParaRPr>
          </a:p>
          <a:p>
            <a:r>
              <a:rPr lang="es-ES_tradnl" sz="2000" b="1" i="1" dirty="0" smtClean="0">
                <a:latin typeface="Arial" pitchFamily="34" charset="0"/>
                <a:cs typeface="Arial" pitchFamily="34" charset="0"/>
              </a:rPr>
              <a:t>Sumario:</a:t>
            </a:r>
          </a:p>
          <a:p>
            <a:pPr marL="285750" indent="-285750">
              <a:buFont typeface="Wingdings" pitchFamily="2" charset="2"/>
              <a:buChar char="v"/>
            </a:pPr>
            <a:r>
              <a:rPr lang="es-ES_tradnl" sz="2000" b="1" i="1" dirty="0">
                <a:latin typeface="Arial" pitchFamily="34" charset="0"/>
                <a:cs typeface="Arial" pitchFamily="34" charset="0"/>
              </a:rPr>
              <a:t>El Programa de Recreación Física y la edad</a:t>
            </a:r>
            <a:r>
              <a:rPr lang="es-ES_tradnl" sz="2000" b="1" i="1" dirty="0" smtClean="0">
                <a:latin typeface="Arial" pitchFamily="34" charset="0"/>
                <a:cs typeface="Arial" pitchFamily="34" charset="0"/>
              </a:rPr>
              <a:t>.</a:t>
            </a:r>
            <a:endParaRPr lang="es-ES" sz="2000" b="1" i="1" dirty="0" smtClean="0">
              <a:latin typeface="Arial" pitchFamily="34" charset="0"/>
              <a:cs typeface="Arial" pitchFamily="34" charset="0"/>
            </a:endParaRPr>
          </a:p>
          <a:p>
            <a:pPr marL="285750" indent="-285750">
              <a:buFont typeface="Wingdings" pitchFamily="2" charset="2"/>
              <a:buChar char="v"/>
            </a:pPr>
            <a:r>
              <a:rPr lang="es-ES" sz="2000" b="1" i="1" dirty="0" smtClean="0">
                <a:latin typeface="Arial" pitchFamily="34" charset="0"/>
                <a:cs typeface="Arial" pitchFamily="34" charset="0"/>
              </a:rPr>
              <a:t>Beneficios </a:t>
            </a:r>
            <a:r>
              <a:rPr lang="es-ES" sz="2000" b="1" i="1" dirty="0">
                <a:latin typeface="Arial" pitchFamily="34" charset="0"/>
                <a:cs typeface="Arial" pitchFamily="34" charset="0"/>
              </a:rPr>
              <a:t>de la Recreación</a:t>
            </a:r>
            <a:r>
              <a:rPr lang="es-ES" sz="2000" b="1" i="1" dirty="0" smtClean="0">
                <a:latin typeface="Arial" pitchFamily="34" charset="0"/>
                <a:cs typeface="Arial" pitchFamily="34" charset="0"/>
              </a:rPr>
              <a:t>.</a:t>
            </a:r>
            <a:r>
              <a:rPr lang="es-ES" sz="2000" b="1" i="1" dirty="0">
                <a:latin typeface="Arial" pitchFamily="34" charset="0"/>
                <a:cs typeface="Arial" pitchFamily="34" charset="0"/>
              </a:rPr>
              <a:t> </a:t>
            </a:r>
            <a:endParaRPr lang="es-ES" sz="2000" b="1" i="1" dirty="0" smtClean="0">
              <a:latin typeface="Arial" pitchFamily="34" charset="0"/>
              <a:cs typeface="Arial" pitchFamily="34" charset="0"/>
            </a:endParaRPr>
          </a:p>
          <a:p>
            <a:pPr marL="285750" indent="-285750">
              <a:buFont typeface="Wingdings" pitchFamily="2" charset="2"/>
              <a:buChar char="v"/>
            </a:pPr>
            <a:r>
              <a:rPr lang="es-ES" sz="2000" b="1" i="1" dirty="0" smtClean="0">
                <a:latin typeface="Arial" pitchFamily="34" charset="0"/>
                <a:cs typeface="Arial" pitchFamily="34" charset="0"/>
              </a:rPr>
              <a:t>Categorización </a:t>
            </a:r>
            <a:r>
              <a:rPr lang="es-ES" sz="2000" b="1" i="1" dirty="0">
                <a:latin typeface="Arial" pitchFamily="34" charset="0"/>
                <a:cs typeface="Arial" pitchFamily="34" charset="0"/>
              </a:rPr>
              <a:t>Internacional de los beneficios de la </a:t>
            </a:r>
            <a:r>
              <a:rPr lang="es-ES" sz="2000" b="1" i="1" dirty="0" smtClean="0">
                <a:latin typeface="Arial" pitchFamily="34" charset="0"/>
                <a:cs typeface="Arial" pitchFamily="34" charset="0"/>
              </a:rPr>
              <a:t>Recreación.</a:t>
            </a:r>
            <a:r>
              <a:rPr lang="es-ES" sz="2000" b="1" i="1" dirty="0">
                <a:latin typeface="Arial" pitchFamily="34" charset="0"/>
                <a:cs typeface="Arial" pitchFamily="34" charset="0"/>
              </a:rPr>
              <a:t> </a:t>
            </a:r>
            <a:endParaRPr lang="es-ES" sz="2000" b="1" i="1" dirty="0" smtClean="0">
              <a:latin typeface="Arial" pitchFamily="34" charset="0"/>
              <a:cs typeface="Arial" pitchFamily="34" charset="0"/>
            </a:endParaRPr>
          </a:p>
          <a:p>
            <a:pPr marL="285750" indent="-285750">
              <a:buFont typeface="Wingdings" pitchFamily="2" charset="2"/>
              <a:buChar char="v"/>
            </a:pPr>
            <a:r>
              <a:rPr lang="es-ES" sz="2000" b="1" i="1" dirty="0" smtClean="0">
                <a:latin typeface="Arial" pitchFamily="34" charset="0"/>
                <a:cs typeface="Arial" pitchFamily="34" charset="0"/>
              </a:rPr>
              <a:t>Particularidades </a:t>
            </a:r>
            <a:r>
              <a:rPr lang="es-ES" sz="2000" b="1" i="1" dirty="0">
                <a:latin typeface="Arial" pitchFamily="34" charset="0"/>
                <a:cs typeface="Arial" pitchFamily="34" charset="0"/>
              </a:rPr>
              <a:t>de la Recreación Física como Vía de Salud</a:t>
            </a:r>
            <a:r>
              <a:rPr lang="es-ES" sz="2000" b="1" i="1" dirty="0" smtClean="0">
                <a:latin typeface="Arial" pitchFamily="34" charset="0"/>
                <a:cs typeface="Arial" pitchFamily="34" charset="0"/>
              </a:rPr>
              <a:t>.</a:t>
            </a:r>
          </a:p>
          <a:p>
            <a:pPr lvl="0"/>
            <a:endParaRPr lang="es-ES" sz="2000" b="1" i="1" dirty="0" smtClean="0">
              <a:latin typeface="Arial" pitchFamily="34" charset="0"/>
              <a:cs typeface="Arial" pitchFamily="34" charset="0"/>
            </a:endParaRPr>
          </a:p>
          <a:p>
            <a:endParaRPr lang="es-ES" sz="2000" b="1" i="1" dirty="0" smtClean="0">
              <a:latin typeface="Arial" pitchFamily="34" charset="0"/>
              <a:cs typeface="Arial" pitchFamily="34" charset="0"/>
            </a:endParaRPr>
          </a:p>
          <a:p>
            <a:r>
              <a:rPr lang="es-ES" sz="2000" b="1" i="1" dirty="0" smtClean="0">
                <a:latin typeface="Arial" pitchFamily="34" charset="0"/>
                <a:cs typeface="Arial" pitchFamily="34" charset="0"/>
              </a:rPr>
              <a:t>Objetivo: Caracterizar la programación recreativa para distintos grupos de edad.</a:t>
            </a:r>
            <a:endParaRPr lang="es-ES" sz="2000" b="1" i="1" dirty="0">
              <a:latin typeface="Arial" pitchFamily="34" charset="0"/>
              <a:cs typeface="Arial" pitchFamily="34" charset="0"/>
            </a:endParaRPr>
          </a:p>
        </p:txBody>
      </p:sp>
    </p:spTree>
    <p:extLst>
      <p:ext uri="{BB962C8B-B14F-4D97-AF65-F5344CB8AC3E}">
        <p14:creationId xmlns:p14="http://schemas.microsoft.com/office/powerpoint/2010/main" val="1946134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404664"/>
            <a:ext cx="8280920" cy="6740307"/>
          </a:xfrm>
          <a:prstGeom prst="rect">
            <a:avLst/>
          </a:prstGeom>
        </p:spPr>
        <p:txBody>
          <a:bodyPr wrap="square">
            <a:spAutoFit/>
          </a:bodyPr>
          <a:lstStyle/>
          <a:p>
            <a:r>
              <a:rPr lang="es-ES_tradnl" b="1" i="1" dirty="0" smtClean="0">
                <a:latin typeface="Arial" pitchFamily="34" charset="0"/>
                <a:cs typeface="Arial" pitchFamily="34" charset="0"/>
              </a:rPr>
              <a:t>El Programa de Recreación Física y la edad.</a:t>
            </a:r>
          </a:p>
          <a:p>
            <a:endParaRPr lang="es-ES_tradnl" b="1" i="1" dirty="0">
              <a:latin typeface="Arial" pitchFamily="34" charset="0"/>
              <a:cs typeface="Arial" pitchFamily="34" charset="0"/>
            </a:endParaRPr>
          </a:p>
          <a:p>
            <a:r>
              <a:rPr lang="es-ES_tradnl" b="1" i="1" dirty="0" smtClean="0">
                <a:latin typeface="Arial" pitchFamily="34" charset="0"/>
                <a:cs typeface="Arial" pitchFamily="34" charset="0"/>
              </a:rPr>
              <a:t>Uno de los aspectos primordiales a tener en cuenta para la elaboración de un Programa de Recreación Física, es saber el grupo de edad para el que vamos a planificar la (s) actividad (es) y así buscar las variantes óptimas para organizar el mismo.</a:t>
            </a:r>
          </a:p>
          <a:p>
            <a:endParaRPr lang="es-ES_tradnl" b="1" i="1" dirty="0" smtClean="0">
              <a:latin typeface="Arial" pitchFamily="34" charset="0"/>
              <a:cs typeface="Arial" pitchFamily="34" charset="0"/>
            </a:endParaRPr>
          </a:p>
          <a:p>
            <a:r>
              <a:rPr lang="es-ES_tradnl" b="1" i="1" dirty="0" smtClean="0">
                <a:latin typeface="Arial" pitchFamily="34" charset="0"/>
                <a:cs typeface="Arial" pitchFamily="34" charset="0"/>
              </a:rPr>
              <a:t>Las necesidades recreativas están en estrecha relación con el grado de desarrollo biopsicosocial de cada grupo de edad, lo cual es la base para elaborar un programa recreativo, físico educativo y eficiente.</a:t>
            </a:r>
          </a:p>
          <a:p>
            <a:endParaRPr lang="es-ES_tradnl" b="1" i="1" dirty="0" smtClean="0">
              <a:latin typeface="Arial" pitchFamily="34" charset="0"/>
              <a:cs typeface="Arial" pitchFamily="34" charset="0"/>
            </a:endParaRPr>
          </a:p>
          <a:p>
            <a:r>
              <a:rPr lang="es-ES_tradnl" b="1" i="1" dirty="0" smtClean="0">
                <a:latin typeface="Arial" pitchFamily="34" charset="0"/>
                <a:cs typeface="Arial" pitchFamily="34" charset="0"/>
              </a:rPr>
              <a:t>Los grupos de edades se presentan de forma general de la siguiente manera:</a:t>
            </a:r>
          </a:p>
          <a:p>
            <a:endParaRPr lang="es-ES_tradnl" b="1" i="1" dirty="0">
              <a:latin typeface="Arial" pitchFamily="34" charset="0"/>
              <a:cs typeface="Arial" pitchFamily="34" charset="0"/>
            </a:endParaRPr>
          </a:p>
          <a:p>
            <a:pPr marL="285750" indent="-285750">
              <a:buFont typeface="Wingdings" pitchFamily="2" charset="2"/>
              <a:buChar char="Ø"/>
            </a:pPr>
            <a:r>
              <a:rPr lang="es-ES_tradnl" b="1" i="1" dirty="0" smtClean="0">
                <a:latin typeface="Arial" pitchFamily="34" charset="0"/>
                <a:cs typeface="Arial" pitchFamily="34" charset="0"/>
              </a:rPr>
              <a:t>Niños (o hasta 14 años),</a:t>
            </a:r>
          </a:p>
          <a:p>
            <a:pPr marL="285750" indent="-285750">
              <a:buFont typeface="Wingdings" pitchFamily="2" charset="2"/>
              <a:buChar char="Ø"/>
            </a:pPr>
            <a:endParaRPr lang="es-ES_tradnl" b="1" i="1" dirty="0" smtClean="0">
              <a:latin typeface="Arial" pitchFamily="34" charset="0"/>
              <a:cs typeface="Arial" pitchFamily="34" charset="0"/>
            </a:endParaRPr>
          </a:p>
          <a:p>
            <a:pPr marL="285750" indent="-285750">
              <a:buFont typeface="Wingdings" pitchFamily="2" charset="2"/>
              <a:buChar char="Ø"/>
            </a:pPr>
            <a:r>
              <a:rPr lang="es-ES_tradnl" b="1" i="1" dirty="0" smtClean="0">
                <a:latin typeface="Arial" pitchFamily="34" charset="0"/>
                <a:cs typeface="Arial" pitchFamily="34" charset="0"/>
              </a:rPr>
              <a:t>Jóvenes (15  hasta 30 años),</a:t>
            </a:r>
          </a:p>
          <a:p>
            <a:endParaRPr lang="es-ES_tradnl" b="1" i="1" dirty="0" smtClean="0">
              <a:latin typeface="Arial" pitchFamily="34" charset="0"/>
              <a:cs typeface="Arial" pitchFamily="34" charset="0"/>
            </a:endParaRPr>
          </a:p>
          <a:p>
            <a:pPr marL="285750" indent="-285750">
              <a:buFont typeface="Wingdings" pitchFamily="2" charset="2"/>
              <a:buChar char="Ø"/>
            </a:pPr>
            <a:r>
              <a:rPr lang="es-ES_tradnl" b="1" i="1" dirty="0" smtClean="0">
                <a:latin typeface="Arial" pitchFamily="34" charset="0"/>
                <a:cs typeface="Arial" pitchFamily="34" charset="0"/>
              </a:rPr>
              <a:t>Adultos (31 hasta 60 años)</a:t>
            </a:r>
          </a:p>
          <a:p>
            <a:pPr marL="285750" indent="-285750">
              <a:buFont typeface="Wingdings" pitchFamily="2" charset="2"/>
              <a:buChar char="Ø"/>
            </a:pPr>
            <a:endParaRPr lang="es-ES_tradnl" b="1" i="1" dirty="0" smtClean="0">
              <a:latin typeface="Arial" pitchFamily="34" charset="0"/>
              <a:cs typeface="Arial" pitchFamily="34" charset="0"/>
            </a:endParaRPr>
          </a:p>
          <a:p>
            <a:pPr marL="285750" indent="-285750">
              <a:buFont typeface="Wingdings" pitchFamily="2" charset="2"/>
              <a:buChar char="Ø"/>
            </a:pPr>
            <a:r>
              <a:rPr lang="es-ES_tradnl" b="1" i="1" dirty="0" smtClean="0">
                <a:latin typeface="Arial" pitchFamily="34" charset="0"/>
                <a:cs typeface="Arial" pitchFamily="34" charset="0"/>
              </a:rPr>
              <a:t>Tercera edad (más de 60 años) </a:t>
            </a:r>
          </a:p>
          <a:p>
            <a:endParaRPr lang="es-ES_tradnl" b="1" i="1" dirty="0">
              <a:latin typeface="Arial" pitchFamily="34" charset="0"/>
              <a:cs typeface="Arial" pitchFamily="34" charset="0"/>
            </a:endParaRPr>
          </a:p>
          <a:p>
            <a:endParaRPr lang="es-ES_tradnl" b="1" i="1" dirty="0" smtClean="0">
              <a:latin typeface="Arial" pitchFamily="34" charset="0"/>
              <a:cs typeface="Arial" pitchFamily="34" charset="0"/>
            </a:endParaRPr>
          </a:p>
          <a:p>
            <a:endParaRPr lang="es-ES" dirty="0"/>
          </a:p>
        </p:txBody>
      </p:sp>
    </p:spTree>
    <p:extLst>
      <p:ext uri="{BB962C8B-B14F-4D97-AF65-F5344CB8AC3E}">
        <p14:creationId xmlns:p14="http://schemas.microsoft.com/office/powerpoint/2010/main" val="23375575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44247" y="260648"/>
            <a:ext cx="8064896" cy="7478970"/>
          </a:xfrm>
          <a:prstGeom prst="rect">
            <a:avLst/>
          </a:prstGeom>
        </p:spPr>
        <p:txBody>
          <a:bodyPr wrap="square">
            <a:spAutoFit/>
          </a:bodyPr>
          <a:lstStyle/>
          <a:p>
            <a:r>
              <a:rPr lang="es-ES" sz="3200" b="1" i="1" dirty="0"/>
              <a:t>Beneficios de la </a:t>
            </a:r>
            <a:r>
              <a:rPr lang="es-ES" sz="3200" b="1" i="1" dirty="0" smtClean="0"/>
              <a:t>Recreación.</a:t>
            </a:r>
            <a:endParaRPr lang="es-ES" sz="3200" b="1" i="1" dirty="0"/>
          </a:p>
          <a:p>
            <a:r>
              <a:rPr lang="es-ES" sz="2400" b="1" i="1" dirty="0" smtClean="0">
                <a:latin typeface="Arial" pitchFamily="34" charset="0"/>
                <a:cs typeface="Arial" pitchFamily="34" charset="0"/>
              </a:rPr>
              <a:t>Hablar de beneficios de la recreación es referirse a desarrollo humano y calidad de vida. El desarrollo humano es un término absolutamente de moda, y se le intenta explicar desde diversos puntos de vista. En sentido general, desarrollo significa el tránsito de una condición inferior a otra superior. En lo humano ello infiere superiores condiciones desde lo concreto en el campo educacional, cultural, habitacional, laboral, sanitario, poder adquisitivo y acceso a modernas tecnologías, así como otros aspectos que definen la peculiaridad del bienestar (bien-estar, o estar mejor). En todo caso, el desarrollo humano es una condición que exige la posibilidad de las personas para el ejercicio de su libertad, lo cual significa responsabilidad y compromiso social con plena capacidad para la toma de decisiones.</a:t>
            </a:r>
          </a:p>
          <a:p>
            <a:pPr lvl="0"/>
            <a:endParaRPr lang="es-ES" b="1" i="1" dirty="0" smtClean="0">
              <a:latin typeface="Arial" pitchFamily="34" charset="0"/>
              <a:cs typeface="Arial" pitchFamily="34" charset="0"/>
            </a:endParaRPr>
          </a:p>
          <a:p>
            <a:pPr marL="285750" lvl="0" indent="-285750">
              <a:buFont typeface="Wingdings" pitchFamily="2" charset="2"/>
              <a:buChar char="v"/>
            </a:pPr>
            <a:endParaRPr lang="es-ES" b="1" i="1" dirty="0">
              <a:latin typeface="Arial" pitchFamily="34" charset="0"/>
              <a:cs typeface="Arial" pitchFamily="34" charset="0"/>
            </a:endParaRPr>
          </a:p>
          <a:p>
            <a:pPr lvl="0"/>
            <a:endParaRPr lang="es-ES" b="1" i="1" dirty="0">
              <a:latin typeface="Arial" pitchFamily="34" charset="0"/>
              <a:cs typeface="Arial" pitchFamily="34" charset="0"/>
            </a:endParaRPr>
          </a:p>
        </p:txBody>
      </p:sp>
    </p:spTree>
    <p:extLst>
      <p:ext uri="{BB962C8B-B14F-4D97-AF65-F5344CB8AC3E}">
        <p14:creationId xmlns:p14="http://schemas.microsoft.com/office/powerpoint/2010/main" val="1411811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16999" y="404664"/>
            <a:ext cx="8352928" cy="6124754"/>
          </a:xfrm>
          <a:prstGeom prst="rect">
            <a:avLst/>
          </a:prstGeom>
        </p:spPr>
        <p:txBody>
          <a:bodyPr wrap="square">
            <a:spAutoFit/>
          </a:bodyPr>
          <a:lstStyle/>
          <a:p>
            <a:r>
              <a:rPr lang="es-ES" sz="2800" b="1" i="1" dirty="0">
                <a:latin typeface="Arial" pitchFamily="34" charset="0"/>
                <a:cs typeface="Arial" pitchFamily="34" charset="0"/>
              </a:rPr>
              <a:t>En cuanto a la calidad de vida, tiene que ver con estilos de vida saludable, la satisfacción personal, la alegría de vivir, el disfrute de la existencia. Es un indicador de desarrollo humano, aunque no siempre este infiera estilos de vida de la mayor calidad. La modernidad enajenante que caracteriza a las sociedades de consumo, si bien puede ser expresión de determinados niveles de desarrollo desde el bienestar en lo material, conspira contra la calidad de la vida al desencadenar la pérdida de valores, la devastación ecológica, la degradación moral y la destrucción física de la propia Humanidad.</a:t>
            </a:r>
          </a:p>
        </p:txBody>
      </p:sp>
    </p:spTree>
    <p:extLst>
      <p:ext uri="{BB962C8B-B14F-4D97-AF65-F5344CB8AC3E}">
        <p14:creationId xmlns:p14="http://schemas.microsoft.com/office/powerpoint/2010/main" val="4294550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8777" y="476672"/>
            <a:ext cx="8136904" cy="6186309"/>
          </a:xfrm>
          <a:prstGeom prst="rect">
            <a:avLst/>
          </a:prstGeom>
        </p:spPr>
        <p:txBody>
          <a:bodyPr wrap="square">
            <a:spAutoFit/>
          </a:bodyPr>
          <a:lstStyle/>
          <a:p>
            <a:r>
              <a:rPr lang="es-ES" sz="2800" b="1" i="1" dirty="0">
                <a:latin typeface="Arial" pitchFamily="34" charset="0"/>
                <a:cs typeface="Arial" pitchFamily="34" charset="0"/>
              </a:rPr>
              <a:t>Categorización </a:t>
            </a:r>
            <a:r>
              <a:rPr lang="es-ES" sz="2800" b="1" i="1" dirty="0" smtClean="0">
                <a:latin typeface="Arial" pitchFamily="34" charset="0"/>
                <a:cs typeface="Arial" pitchFamily="34" charset="0"/>
              </a:rPr>
              <a:t>Internacional de </a:t>
            </a:r>
            <a:r>
              <a:rPr lang="es-ES" sz="2800" b="1" i="1" dirty="0">
                <a:latin typeface="Arial" pitchFamily="34" charset="0"/>
                <a:cs typeface="Arial" pitchFamily="34" charset="0"/>
              </a:rPr>
              <a:t>los beneficios de la Recreación:</a:t>
            </a:r>
          </a:p>
          <a:p>
            <a:pPr marL="342900" indent="-342900">
              <a:buFont typeface="Wingdings" pitchFamily="2" charset="2"/>
              <a:buChar char="ü"/>
            </a:pPr>
            <a:r>
              <a:rPr lang="es-ES" sz="2000" b="1" i="1" dirty="0">
                <a:latin typeface="Arial" pitchFamily="34" charset="0"/>
                <a:cs typeface="Arial" pitchFamily="34" charset="0"/>
              </a:rPr>
              <a:t>Individuales: Las oportunidades para vivir, aprender, llevar una vida satisfactoria y productiva, así como para encontrar caminos donde experimentar placer y salud, con adecuado balance entre trabajo y juego, el fortalecimiento de la autoestima y la autorrealización, la creatividad y la adaptabilidad, la honestidad, la solución de problemas y la toma de decisiones, el bienestar psicológico, el sentido de aventura y el valor personal, entre otros aspectos.</a:t>
            </a:r>
          </a:p>
          <a:p>
            <a:pPr marL="342900" indent="-342900">
              <a:buFont typeface="Wingdings" pitchFamily="2" charset="2"/>
              <a:buChar char="ü"/>
            </a:pPr>
            <a:r>
              <a:rPr lang="es-ES" sz="2000" b="1" i="1" dirty="0">
                <a:latin typeface="Arial" pitchFamily="34" charset="0"/>
                <a:cs typeface="Arial" pitchFamily="34" charset="0"/>
              </a:rPr>
              <a:t>Comunitarios: Las oportunidades para interactuar con la familia, grupos de trabajo, vecindario, comunidades y la sociedad en general, de lo cual se derivan el fortalecimiento de las relaciones intergeneracionales, la integración familiar, la estructuración del vínculo social, el sentido de pertenencia, la cooperación, la aceptación de las diferencias culturales y entre grupos de edades, sexo y raza, la solidaridad, así como la disminución de las diversas formas de violencia y de las conductas antisociales y delictivas en sentido </a:t>
            </a:r>
            <a:r>
              <a:rPr lang="es-ES" sz="2000" b="1" i="1" dirty="0" smtClean="0">
                <a:latin typeface="Arial" pitchFamily="34" charset="0"/>
                <a:cs typeface="Arial" pitchFamily="34" charset="0"/>
              </a:rPr>
              <a:t>general.</a:t>
            </a:r>
            <a:endParaRPr lang="es-ES" sz="2000" b="1" i="1" dirty="0">
              <a:latin typeface="Arial" pitchFamily="34" charset="0"/>
              <a:cs typeface="Arial" pitchFamily="34" charset="0"/>
            </a:endParaRPr>
          </a:p>
        </p:txBody>
      </p:sp>
    </p:spTree>
    <p:extLst>
      <p:ext uri="{BB962C8B-B14F-4D97-AF65-F5344CB8AC3E}">
        <p14:creationId xmlns:p14="http://schemas.microsoft.com/office/powerpoint/2010/main" val="1294745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71055" y="692696"/>
            <a:ext cx="8352928" cy="5632311"/>
          </a:xfrm>
          <a:prstGeom prst="rect">
            <a:avLst/>
          </a:prstGeom>
        </p:spPr>
        <p:txBody>
          <a:bodyPr wrap="square">
            <a:spAutoFit/>
          </a:bodyPr>
          <a:lstStyle/>
          <a:p>
            <a:pPr marL="285750" indent="-285750">
              <a:buFont typeface="Wingdings" pitchFamily="2" charset="2"/>
              <a:buChar char="ü"/>
            </a:pPr>
            <a:r>
              <a:rPr lang="es-ES" sz="2000" b="1" i="1" dirty="0"/>
              <a:t>Ambientales: Las oportunidades para actuar sobre el medio ambiente, la creación y conservación de parques y demás espacios públicos, la reducción del estrés social, la protección del ecosistema con acciones dirigidas a la flora y la fauna, el respeto a la vida en todas sus manifestaciones, las relaciones afectivas con animales domésticos, la creación y mantenimiento de ambientes que propicien mayores niveles de calidad de vida, entre otros factores.</a:t>
            </a:r>
          </a:p>
          <a:p>
            <a:pPr marL="285750" indent="-285750">
              <a:buFont typeface="Wingdings" pitchFamily="2" charset="2"/>
              <a:buChar char="ü"/>
            </a:pPr>
            <a:r>
              <a:rPr lang="es-ES" sz="2000" b="1" i="1" dirty="0"/>
              <a:t>Económicos: La reducción de costos en el tratamiento de enfermedades que pueden evitarse mediante actividades sanas, la prevención de conductas de riesgo social que exigen inversiones para acciones penales, la elevación de la productividad laboral, el nivel de competencia y la creatividad en las personas desde un mayor compromiso social, la estimulación al turismo nacional e internacional por un mayor efecto de seguridad pública y la existencia de un vasto campo de ofertas recreativas, principalmente. La concepción de proyectos recreativos mediante beneficios requiere que, tanto en la formulación del problema en el punto de partida, como en la evaluación de las metas en el punto de llegada se emplee la información necesaria para validar la marcha del </a:t>
            </a:r>
            <a:r>
              <a:rPr lang="es-ES" sz="2000" b="1" i="1" dirty="0" smtClean="0"/>
              <a:t>proceso.</a:t>
            </a:r>
            <a:endParaRPr lang="es-ES" sz="2000" b="1" i="1" dirty="0"/>
          </a:p>
        </p:txBody>
      </p:sp>
    </p:spTree>
    <p:extLst>
      <p:ext uri="{BB962C8B-B14F-4D97-AF65-F5344CB8AC3E}">
        <p14:creationId xmlns:p14="http://schemas.microsoft.com/office/powerpoint/2010/main" val="1288157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474345"/>
            <a:ext cx="8568952" cy="5509200"/>
          </a:xfrm>
          <a:prstGeom prst="rect">
            <a:avLst/>
          </a:prstGeom>
        </p:spPr>
        <p:txBody>
          <a:bodyPr wrap="square">
            <a:spAutoFit/>
          </a:bodyPr>
          <a:lstStyle/>
          <a:p>
            <a:r>
              <a:rPr lang="es-ES" sz="2400" b="1" i="1" dirty="0">
                <a:latin typeface="Arial" pitchFamily="34" charset="0"/>
                <a:cs typeface="Arial" pitchFamily="34" charset="0"/>
              </a:rPr>
              <a:t>Particularidades de la Recreación Física como Vía de </a:t>
            </a:r>
            <a:r>
              <a:rPr lang="es-ES" sz="2400" b="1" i="1" dirty="0" smtClean="0">
                <a:latin typeface="Arial" pitchFamily="34" charset="0"/>
                <a:cs typeface="Arial" pitchFamily="34" charset="0"/>
              </a:rPr>
              <a:t>Salud.</a:t>
            </a:r>
          </a:p>
          <a:p>
            <a:endParaRPr lang="es-ES" sz="2400" b="1" i="1" dirty="0">
              <a:latin typeface="Arial" pitchFamily="34" charset="0"/>
              <a:cs typeface="Arial" pitchFamily="34" charset="0"/>
            </a:endParaRPr>
          </a:p>
          <a:p>
            <a:pPr marL="285750" indent="-285750">
              <a:buFont typeface="Wingdings" pitchFamily="2" charset="2"/>
              <a:buChar char="Ø"/>
            </a:pPr>
            <a:r>
              <a:rPr lang="es-ES" sz="2000" b="1" i="1" dirty="0">
                <a:latin typeface="Arial" pitchFamily="34" charset="0"/>
                <a:cs typeface="Arial" pitchFamily="34" charset="0"/>
              </a:rPr>
              <a:t>Hacer ejercicio es la forma más eficaz de cuidar nuestra salud y mejorar nuestro estado o acondicionamiento físico. Los siguientes son diez de los beneficios más importantes que el ejercicio aporta:</a:t>
            </a:r>
          </a:p>
          <a:p>
            <a:pPr marL="285750" indent="-285750">
              <a:buFont typeface="Wingdings" pitchFamily="2" charset="2"/>
              <a:buChar char="Ø"/>
            </a:pPr>
            <a:r>
              <a:rPr lang="es-ES" sz="2000" b="1" i="1" dirty="0">
                <a:latin typeface="Arial" pitchFamily="34" charset="0"/>
                <a:cs typeface="Arial" pitchFamily="34" charset="0"/>
              </a:rPr>
              <a:t>Previene la enfermedad coronaria, principal causa de mortalidad.</a:t>
            </a:r>
          </a:p>
          <a:p>
            <a:pPr marL="285750" indent="-285750">
              <a:buFont typeface="Wingdings" pitchFamily="2" charset="2"/>
              <a:buChar char="Ø"/>
            </a:pPr>
            <a:r>
              <a:rPr lang="es-ES" sz="2000" b="1" i="1" dirty="0">
                <a:latin typeface="Arial" pitchFamily="34" charset="0"/>
                <a:cs typeface="Arial" pitchFamily="34" charset="0"/>
              </a:rPr>
              <a:t>Ayuda a prevenir, controlar y tratar la hipertensión arterial, leve y moderada.</a:t>
            </a:r>
          </a:p>
          <a:p>
            <a:pPr marL="285750" indent="-285750">
              <a:buFont typeface="Wingdings" pitchFamily="2" charset="2"/>
              <a:buChar char="Ø"/>
            </a:pPr>
            <a:r>
              <a:rPr lang="es-ES" sz="2000" b="1" i="1" dirty="0">
                <a:latin typeface="Arial" pitchFamily="34" charset="0"/>
                <a:cs typeface="Arial" pitchFamily="34" charset="0"/>
              </a:rPr>
              <a:t>Previene la diabetes no </a:t>
            </a:r>
            <a:r>
              <a:rPr lang="es-ES" sz="2000" b="1" i="1" dirty="0" smtClean="0">
                <a:latin typeface="Arial" pitchFamily="34" charset="0"/>
                <a:cs typeface="Arial" pitchFamily="34" charset="0"/>
              </a:rPr>
              <a:t>insulina dependiente</a:t>
            </a:r>
            <a:r>
              <a:rPr lang="es-ES" sz="2000" b="1" i="1" dirty="0">
                <a:latin typeface="Arial" pitchFamily="34" charset="0"/>
                <a:cs typeface="Arial" pitchFamily="34" charset="0"/>
              </a:rPr>
              <a:t>.</a:t>
            </a:r>
          </a:p>
          <a:p>
            <a:pPr marL="285750" indent="-285750">
              <a:buFont typeface="Wingdings" pitchFamily="2" charset="2"/>
              <a:buChar char="Ø"/>
            </a:pPr>
            <a:r>
              <a:rPr lang="es-ES" sz="2000" b="1" i="1" dirty="0">
                <a:latin typeface="Arial" pitchFamily="34" charset="0"/>
                <a:cs typeface="Arial" pitchFamily="34" charset="0"/>
              </a:rPr>
              <a:t>Controla la osteoporosis.</a:t>
            </a:r>
          </a:p>
          <a:p>
            <a:pPr marL="285750" indent="-285750">
              <a:buFont typeface="Wingdings" pitchFamily="2" charset="2"/>
              <a:buChar char="Ø"/>
            </a:pPr>
            <a:r>
              <a:rPr lang="es-ES" sz="2000" b="1" i="1" dirty="0">
                <a:latin typeface="Arial" pitchFamily="34" charset="0"/>
                <a:cs typeface="Arial" pitchFamily="34" charset="0"/>
              </a:rPr>
              <a:t>Previene la obesidad en adultos y niños.</a:t>
            </a:r>
          </a:p>
          <a:p>
            <a:pPr marL="285750" indent="-285750">
              <a:buFont typeface="Wingdings" pitchFamily="2" charset="2"/>
              <a:buChar char="Ø"/>
            </a:pPr>
            <a:r>
              <a:rPr lang="es-ES" sz="2000" b="1" i="1" dirty="0">
                <a:latin typeface="Arial" pitchFamily="34" charset="0"/>
                <a:cs typeface="Arial" pitchFamily="34" charset="0"/>
              </a:rPr>
              <a:t>Ayuda combatir la depresión y la ansiedad.</a:t>
            </a:r>
          </a:p>
          <a:p>
            <a:pPr marL="285750" indent="-285750">
              <a:buFont typeface="Wingdings" pitchFamily="2" charset="2"/>
              <a:buChar char="Ø"/>
            </a:pPr>
            <a:r>
              <a:rPr lang="es-ES" sz="2000" b="1" i="1" dirty="0">
                <a:latin typeface="Arial" pitchFamily="34" charset="0"/>
                <a:cs typeface="Arial" pitchFamily="34" charset="0"/>
              </a:rPr>
              <a:t>Actúa en la prevención de lesiones lumbares.</a:t>
            </a:r>
          </a:p>
          <a:p>
            <a:pPr marL="285750" indent="-285750">
              <a:buFont typeface="Wingdings" pitchFamily="2" charset="2"/>
              <a:buChar char="Ø"/>
            </a:pPr>
            <a:r>
              <a:rPr lang="es-ES" sz="2000" b="1" i="1" dirty="0">
                <a:latin typeface="Arial" pitchFamily="34" charset="0"/>
                <a:cs typeface="Arial" pitchFamily="34" charset="0"/>
              </a:rPr>
              <a:t>Ayuda a prevenir la incidencia de accidentes cerebros vasculares.</a:t>
            </a:r>
          </a:p>
          <a:p>
            <a:pPr marL="285750" indent="-285750">
              <a:buFont typeface="Wingdings" pitchFamily="2" charset="2"/>
              <a:buChar char="Ø"/>
            </a:pPr>
            <a:r>
              <a:rPr lang="es-ES" sz="2000" b="1" i="1" dirty="0">
                <a:latin typeface="Arial" pitchFamily="34" charset="0"/>
                <a:cs typeface="Arial" pitchFamily="34" charset="0"/>
              </a:rPr>
              <a:t>Disminuye la incidencia de ciertos tipos de cáncer.</a:t>
            </a:r>
          </a:p>
          <a:p>
            <a:pPr marL="285750" indent="-285750">
              <a:buFont typeface="Wingdings" pitchFamily="2" charset="2"/>
              <a:buChar char="Ø"/>
            </a:pPr>
            <a:r>
              <a:rPr lang="es-ES" sz="2000" b="1" i="1" dirty="0">
                <a:latin typeface="Arial" pitchFamily="34" charset="0"/>
                <a:cs typeface="Arial" pitchFamily="34" charset="0"/>
              </a:rPr>
              <a:t>Mejora el descanso nocturno y el </a:t>
            </a:r>
            <a:r>
              <a:rPr lang="es-ES" sz="2000" b="1" i="1" dirty="0" smtClean="0">
                <a:latin typeface="Arial" pitchFamily="34" charset="0"/>
                <a:cs typeface="Arial" pitchFamily="34" charset="0"/>
              </a:rPr>
              <a:t>sueño.</a:t>
            </a:r>
            <a:endParaRPr lang="es-ES" sz="2000" b="1" i="1" dirty="0">
              <a:latin typeface="Arial" pitchFamily="34" charset="0"/>
              <a:cs typeface="Arial" pitchFamily="34" charset="0"/>
            </a:endParaRPr>
          </a:p>
        </p:txBody>
      </p:sp>
    </p:spTree>
    <p:extLst>
      <p:ext uri="{BB962C8B-B14F-4D97-AF65-F5344CB8AC3E}">
        <p14:creationId xmlns:p14="http://schemas.microsoft.com/office/powerpoint/2010/main" val="2248547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991</Words>
  <Application>Microsoft Office PowerPoint</Application>
  <PresentationFormat>Presentación en pantalla (4:3)</PresentationFormat>
  <Paragraphs>52</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Tony</dc:creator>
  <cp:lastModifiedBy>OrestesGarcia</cp:lastModifiedBy>
  <cp:revision>13</cp:revision>
  <dcterms:created xsi:type="dcterms:W3CDTF">2018-02-27T21:39:00Z</dcterms:created>
  <dcterms:modified xsi:type="dcterms:W3CDTF">2021-02-15T19:47:49Z</dcterms:modified>
</cp:coreProperties>
</file>