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8" r:id="rId2"/>
    <p:sldId id="279" r:id="rId3"/>
    <p:sldId id="272" r:id="rId4"/>
    <p:sldId id="273" r:id="rId5"/>
    <p:sldId id="274" r:id="rId6"/>
    <p:sldId id="275" r:id="rId7"/>
    <p:sldId id="276" r:id="rId8"/>
    <p:sldId id="265" r:id="rId9"/>
    <p:sldId id="268" r:id="rId10"/>
    <p:sldId id="269" r:id="rId11"/>
    <p:sldId id="270" r:id="rId12"/>
    <p:sldId id="257" r:id="rId13"/>
    <p:sldId id="283" r:id="rId14"/>
    <p:sldId id="266" r:id="rId15"/>
    <p:sldId id="258" r:id="rId16"/>
    <p:sldId id="259" r:id="rId17"/>
    <p:sldId id="260" r:id="rId18"/>
    <p:sldId id="261" r:id="rId19"/>
    <p:sldId id="262" r:id="rId2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98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D3B6A4-DE4C-4D19-A797-2893B8D36C07}" type="datetimeFigureOut">
              <a:rPr lang="es-ES" smtClean="0"/>
              <a:t>14/02/2021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2BDA1E-FE13-4E2C-978F-1703ABBDBC34}" type="slidenum">
              <a:rPr lang="es-ES" smtClean="0"/>
              <a:t>‹Nº›</a:t>
            </a:fld>
            <a:endParaRPr lang="es-ES"/>
          </a:p>
        </p:txBody>
      </p:sp>
    </p:spTree>
    <p:extLst>
      <p:ext uri="{BB962C8B-B14F-4D97-AF65-F5344CB8AC3E}">
        <p14:creationId xmlns:p14="http://schemas.microsoft.com/office/powerpoint/2010/main" val="1760803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smtClean="0"/>
              <a:t>g</a:t>
            </a:r>
            <a:endParaRPr lang="es-ES"/>
          </a:p>
        </p:txBody>
      </p:sp>
      <p:sp>
        <p:nvSpPr>
          <p:cNvPr id="4" name="3 Marcador de número de diapositiva"/>
          <p:cNvSpPr>
            <a:spLocks noGrp="1"/>
          </p:cNvSpPr>
          <p:nvPr>
            <p:ph type="sldNum" sz="quarter" idx="10"/>
          </p:nvPr>
        </p:nvSpPr>
        <p:spPr/>
        <p:txBody>
          <a:bodyPr/>
          <a:lstStyle/>
          <a:p>
            <a:fld id="{362BDA1E-FE13-4E2C-978F-1703ABBDBC34}" type="slidenum">
              <a:rPr lang="es-ES" smtClean="0"/>
              <a:t>18</a:t>
            </a:fld>
            <a:endParaRPr lang="es-ES"/>
          </a:p>
        </p:txBody>
      </p:sp>
    </p:spTree>
    <p:extLst>
      <p:ext uri="{BB962C8B-B14F-4D97-AF65-F5344CB8AC3E}">
        <p14:creationId xmlns:p14="http://schemas.microsoft.com/office/powerpoint/2010/main" val="924394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2C6B0E8-96C2-4C79-A933-9E2ED75736CE}" type="datetimeFigureOut">
              <a:rPr lang="es-ES" smtClean="0"/>
              <a:t>14/02/2021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154ED2F-6000-4CC7-8580-58C89860A0C6}" type="slidenum">
              <a:rPr lang="es-ES" smtClean="0"/>
              <a:t>‹Nº›</a:t>
            </a:fld>
            <a:endParaRPr lang="es-ES"/>
          </a:p>
        </p:txBody>
      </p:sp>
    </p:spTree>
    <p:extLst>
      <p:ext uri="{BB962C8B-B14F-4D97-AF65-F5344CB8AC3E}">
        <p14:creationId xmlns:p14="http://schemas.microsoft.com/office/powerpoint/2010/main" val="3236989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2C6B0E8-96C2-4C79-A933-9E2ED75736CE}" type="datetimeFigureOut">
              <a:rPr lang="es-ES" smtClean="0"/>
              <a:t>14/02/2021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154ED2F-6000-4CC7-8580-58C89860A0C6}" type="slidenum">
              <a:rPr lang="es-ES" smtClean="0"/>
              <a:t>‹Nº›</a:t>
            </a:fld>
            <a:endParaRPr lang="es-ES"/>
          </a:p>
        </p:txBody>
      </p:sp>
    </p:spTree>
    <p:extLst>
      <p:ext uri="{BB962C8B-B14F-4D97-AF65-F5344CB8AC3E}">
        <p14:creationId xmlns:p14="http://schemas.microsoft.com/office/powerpoint/2010/main" val="1912671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2C6B0E8-96C2-4C79-A933-9E2ED75736CE}" type="datetimeFigureOut">
              <a:rPr lang="es-ES" smtClean="0"/>
              <a:t>14/02/2021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154ED2F-6000-4CC7-8580-58C89860A0C6}" type="slidenum">
              <a:rPr lang="es-ES" smtClean="0"/>
              <a:t>‹Nº›</a:t>
            </a:fld>
            <a:endParaRPr lang="es-ES"/>
          </a:p>
        </p:txBody>
      </p:sp>
    </p:spTree>
    <p:extLst>
      <p:ext uri="{BB962C8B-B14F-4D97-AF65-F5344CB8AC3E}">
        <p14:creationId xmlns:p14="http://schemas.microsoft.com/office/powerpoint/2010/main" val="1660328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2C6B0E8-96C2-4C79-A933-9E2ED75736CE}" type="datetimeFigureOut">
              <a:rPr lang="es-ES" smtClean="0"/>
              <a:t>14/02/2021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154ED2F-6000-4CC7-8580-58C89860A0C6}" type="slidenum">
              <a:rPr lang="es-ES" smtClean="0"/>
              <a:t>‹Nº›</a:t>
            </a:fld>
            <a:endParaRPr lang="es-ES"/>
          </a:p>
        </p:txBody>
      </p:sp>
    </p:spTree>
    <p:extLst>
      <p:ext uri="{BB962C8B-B14F-4D97-AF65-F5344CB8AC3E}">
        <p14:creationId xmlns:p14="http://schemas.microsoft.com/office/powerpoint/2010/main" val="1261670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2C6B0E8-96C2-4C79-A933-9E2ED75736CE}" type="datetimeFigureOut">
              <a:rPr lang="es-ES" smtClean="0"/>
              <a:t>14/02/2021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154ED2F-6000-4CC7-8580-58C89860A0C6}" type="slidenum">
              <a:rPr lang="es-ES" smtClean="0"/>
              <a:t>‹Nº›</a:t>
            </a:fld>
            <a:endParaRPr lang="es-ES"/>
          </a:p>
        </p:txBody>
      </p:sp>
    </p:spTree>
    <p:extLst>
      <p:ext uri="{BB962C8B-B14F-4D97-AF65-F5344CB8AC3E}">
        <p14:creationId xmlns:p14="http://schemas.microsoft.com/office/powerpoint/2010/main" val="717092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2C6B0E8-96C2-4C79-A933-9E2ED75736CE}" type="datetimeFigureOut">
              <a:rPr lang="es-ES" smtClean="0"/>
              <a:t>14/02/2021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154ED2F-6000-4CC7-8580-58C89860A0C6}" type="slidenum">
              <a:rPr lang="es-ES" smtClean="0"/>
              <a:t>‹Nº›</a:t>
            </a:fld>
            <a:endParaRPr lang="es-ES"/>
          </a:p>
        </p:txBody>
      </p:sp>
    </p:spTree>
    <p:extLst>
      <p:ext uri="{BB962C8B-B14F-4D97-AF65-F5344CB8AC3E}">
        <p14:creationId xmlns:p14="http://schemas.microsoft.com/office/powerpoint/2010/main" val="3989242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2C6B0E8-96C2-4C79-A933-9E2ED75736CE}" type="datetimeFigureOut">
              <a:rPr lang="es-ES" smtClean="0"/>
              <a:t>14/02/2021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154ED2F-6000-4CC7-8580-58C89860A0C6}" type="slidenum">
              <a:rPr lang="es-ES" smtClean="0"/>
              <a:t>‹Nº›</a:t>
            </a:fld>
            <a:endParaRPr lang="es-ES"/>
          </a:p>
        </p:txBody>
      </p:sp>
    </p:spTree>
    <p:extLst>
      <p:ext uri="{BB962C8B-B14F-4D97-AF65-F5344CB8AC3E}">
        <p14:creationId xmlns:p14="http://schemas.microsoft.com/office/powerpoint/2010/main" val="3862219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2C6B0E8-96C2-4C79-A933-9E2ED75736CE}" type="datetimeFigureOut">
              <a:rPr lang="es-ES" smtClean="0"/>
              <a:t>14/02/2021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154ED2F-6000-4CC7-8580-58C89860A0C6}" type="slidenum">
              <a:rPr lang="es-ES" smtClean="0"/>
              <a:t>‹Nº›</a:t>
            </a:fld>
            <a:endParaRPr lang="es-ES"/>
          </a:p>
        </p:txBody>
      </p:sp>
    </p:spTree>
    <p:extLst>
      <p:ext uri="{BB962C8B-B14F-4D97-AF65-F5344CB8AC3E}">
        <p14:creationId xmlns:p14="http://schemas.microsoft.com/office/powerpoint/2010/main" val="3983681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2C6B0E8-96C2-4C79-A933-9E2ED75736CE}" type="datetimeFigureOut">
              <a:rPr lang="es-ES" smtClean="0"/>
              <a:t>14/02/2021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154ED2F-6000-4CC7-8580-58C89860A0C6}" type="slidenum">
              <a:rPr lang="es-ES" smtClean="0"/>
              <a:t>‹Nº›</a:t>
            </a:fld>
            <a:endParaRPr lang="es-ES"/>
          </a:p>
        </p:txBody>
      </p:sp>
    </p:spTree>
    <p:extLst>
      <p:ext uri="{BB962C8B-B14F-4D97-AF65-F5344CB8AC3E}">
        <p14:creationId xmlns:p14="http://schemas.microsoft.com/office/powerpoint/2010/main" val="2402785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2C6B0E8-96C2-4C79-A933-9E2ED75736CE}" type="datetimeFigureOut">
              <a:rPr lang="es-ES" smtClean="0"/>
              <a:t>14/02/2021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154ED2F-6000-4CC7-8580-58C89860A0C6}" type="slidenum">
              <a:rPr lang="es-ES" smtClean="0"/>
              <a:t>‹Nº›</a:t>
            </a:fld>
            <a:endParaRPr lang="es-ES"/>
          </a:p>
        </p:txBody>
      </p:sp>
    </p:spTree>
    <p:extLst>
      <p:ext uri="{BB962C8B-B14F-4D97-AF65-F5344CB8AC3E}">
        <p14:creationId xmlns:p14="http://schemas.microsoft.com/office/powerpoint/2010/main" val="1405300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2C6B0E8-96C2-4C79-A933-9E2ED75736CE}" type="datetimeFigureOut">
              <a:rPr lang="es-ES" smtClean="0"/>
              <a:t>14/02/2021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154ED2F-6000-4CC7-8580-58C89860A0C6}" type="slidenum">
              <a:rPr lang="es-ES" smtClean="0"/>
              <a:t>‹Nº›</a:t>
            </a:fld>
            <a:endParaRPr lang="es-ES"/>
          </a:p>
        </p:txBody>
      </p:sp>
    </p:spTree>
    <p:extLst>
      <p:ext uri="{BB962C8B-B14F-4D97-AF65-F5344CB8AC3E}">
        <p14:creationId xmlns:p14="http://schemas.microsoft.com/office/powerpoint/2010/main" val="303587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C6B0E8-96C2-4C79-A933-9E2ED75736CE}" type="datetimeFigureOut">
              <a:rPr lang="es-ES" smtClean="0"/>
              <a:t>14/02/2021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4ED2F-6000-4CC7-8580-58C89860A0C6}" type="slidenum">
              <a:rPr lang="es-ES" smtClean="0"/>
              <a:t>‹Nº›</a:t>
            </a:fld>
            <a:endParaRPr lang="es-ES"/>
          </a:p>
        </p:txBody>
      </p:sp>
    </p:spTree>
    <p:extLst>
      <p:ext uri="{BB962C8B-B14F-4D97-AF65-F5344CB8AC3E}">
        <p14:creationId xmlns:p14="http://schemas.microsoft.com/office/powerpoint/2010/main" val="738177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197346"/>
            <a:ext cx="8496944" cy="5632311"/>
          </a:xfrm>
          <a:prstGeom prst="rect">
            <a:avLst/>
          </a:prstGeom>
        </p:spPr>
        <p:txBody>
          <a:bodyPr wrap="square">
            <a:spAutoFit/>
          </a:bodyPr>
          <a:lstStyle/>
          <a:p>
            <a:r>
              <a:rPr lang="es-ES" sz="2000" b="1" i="1" dirty="0"/>
              <a:t>Asignatura: Recreación Básica.  </a:t>
            </a:r>
            <a:r>
              <a:rPr lang="es-ES" sz="2000" b="1" i="1" dirty="0" smtClean="0"/>
              <a:t>                                                                                          </a:t>
            </a:r>
            <a:endParaRPr lang="es-ES" sz="2000" b="1" i="1" dirty="0"/>
          </a:p>
          <a:p>
            <a:r>
              <a:rPr lang="es-ES" sz="2000" b="1" i="1" dirty="0"/>
              <a:t> </a:t>
            </a:r>
          </a:p>
          <a:p>
            <a:r>
              <a:rPr lang="es-ES" sz="2000" b="1" i="1" dirty="0"/>
              <a:t>Tema # 1. La recreación como un fenómeno socio cultural. </a:t>
            </a:r>
          </a:p>
          <a:p>
            <a:r>
              <a:rPr lang="es-ES" sz="2000" b="1" i="1" dirty="0"/>
              <a:t> </a:t>
            </a:r>
          </a:p>
          <a:p>
            <a:r>
              <a:rPr lang="es-ES" sz="2000" b="1" i="1" dirty="0"/>
              <a:t>Título de la conferencia: La recreación como un fenómeno p</a:t>
            </a:r>
            <a:r>
              <a:rPr lang="es-ES" sz="2000" b="1" i="1" dirty="0" smtClean="0"/>
              <a:t>olítico</a:t>
            </a:r>
            <a:r>
              <a:rPr lang="es-ES" sz="2000" b="1" i="1" dirty="0"/>
              <a:t>, socio cultural. </a:t>
            </a:r>
          </a:p>
          <a:p>
            <a:r>
              <a:rPr lang="es-ES" sz="2000" b="1" i="1" dirty="0"/>
              <a:t> </a:t>
            </a:r>
          </a:p>
          <a:p>
            <a:r>
              <a:rPr lang="es-ES" sz="2000" b="1" i="1" dirty="0"/>
              <a:t>Sumario: </a:t>
            </a:r>
          </a:p>
          <a:p>
            <a:pPr marL="342900" lvl="0" indent="-342900">
              <a:buFont typeface="Arial" pitchFamily="34" charset="0"/>
              <a:buChar char="•"/>
            </a:pPr>
            <a:r>
              <a:rPr lang="es-ES" sz="2000" b="1" i="1" dirty="0"/>
              <a:t>Concepto de recreación.</a:t>
            </a:r>
          </a:p>
          <a:p>
            <a:pPr marL="342900" lvl="0" indent="-342900">
              <a:buFont typeface="Arial" pitchFamily="34" charset="0"/>
              <a:buChar char="•"/>
            </a:pPr>
            <a:r>
              <a:rPr lang="es-ES" sz="2000" b="1" i="1" dirty="0"/>
              <a:t>Características socio-psicológicas de la recreación</a:t>
            </a:r>
            <a:r>
              <a:rPr lang="es-ES" sz="2000" b="1" i="1" dirty="0" smtClean="0"/>
              <a:t>. (Pág.12)</a:t>
            </a:r>
            <a:endParaRPr lang="es-ES" sz="2000" b="1" i="1" dirty="0"/>
          </a:p>
          <a:p>
            <a:pPr marL="342900" lvl="0" indent="-342900">
              <a:buFont typeface="Arial" pitchFamily="34" charset="0"/>
              <a:buChar char="•"/>
            </a:pPr>
            <a:r>
              <a:rPr lang="es-ES" sz="2000" b="1" i="1" dirty="0"/>
              <a:t>Funciones del fenómeno recreativo</a:t>
            </a:r>
            <a:r>
              <a:rPr lang="es-ES" sz="2000" b="1" i="1" dirty="0" smtClean="0"/>
              <a:t>. (Pág.20)  </a:t>
            </a:r>
            <a:endParaRPr lang="es-ES" sz="2000" b="1" i="1" dirty="0"/>
          </a:p>
          <a:p>
            <a:pPr marL="342900" lvl="0" indent="-342900">
              <a:buFont typeface="Arial" pitchFamily="34" charset="0"/>
              <a:buChar char="•"/>
            </a:pPr>
            <a:r>
              <a:rPr lang="es-ES" sz="2000" b="1" i="1" dirty="0"/>
              <a:t>Características socio políticas de la recreación</a:t>
            </a:r>
            <a:r>
              <a:rPr lang="es-ES" sz="2000" b="1" i="1" dirty="0" smtClean="0"/>
              <a:t>. (Pág.18) </a:t>
            </a:r>
            <a:endParaRPr lang="es-ES" sz="2000" b="1" i="1" dirty="0"/>
          </a:p>
          <a:p>
            <a:pPr marL="342900" lvl="0" indent="-342900">
              <a:buFont typeface="Arial" pitchFamily="34" charset="0"/>
              <a:buChar char="•"/>
            </a:pPr>
            <a:r>
              <a:rPr lang="es-ES" sz="2000" b="1" i="1" dirty="0"/>
              <a:t>Relación dialéctica entre los elementos producción, reproducción y fenómeno recreativo.</a:t>
            </a:r>
          </a:p>
          <a:p>
            <a:r>
              <a:rPr lang="es-ES" sz="2000" b="1" i="1" dirty="0"/>
              <a:t> </a:t>
            </a:r>
          </a:p>
          <a:p>
            <a:r>
              <a:rPr lang="es-ES" sz="2000" b="1" i="1" dirty="0"/>
              <a:t> </a:t>
            </a:r>
            <a:r>
              <a:rPr lang="es-ES" sz="2000" b="1" i="1" dirty="0" smtClean="0"/>
              <a:t>Objetivo</a:t>
            </a:r>
            <a:r>
              <a:rPr lang="es-ES" sz="2000" b="1" i="1" dirty="0"/>
              <a:t>: Caracterizar a la recreación como un fenómeno social, político y cultural</a:t>
            </a:r>
            <a:r>
              <a:rPr lang="es-ES" sz="2000" b="1" i="1" dirty="0" smtClean="0"/>
              <a:t>.</a:t>
            </a:r>
          </a:p>
          <a:p>
            <a:r>
              <a:rPr lang="es-ES" sz="2000" b="1" i="1" dirty="0" smtClean="0"/>
              <a:t>Nota: El paginado corresponde al LT Básico de la Asignatura.</a:t>
            </a:r>
            <a:endParaRPr lang="es-ES" sz="2000" b="1" i="1" dirty="0"/>
          </a:p>
        </p:txBody>
      </p:sp>
    </p:spTree>
    <p:extLst>
      <p:ext uri="{BB962C8B-B14F-4D97-AF65-F5344CB8AC3E}">
        <p14:creationId xmlns:p14="http://schemas.microsoft.com/office/powerpoint/2010/main" val="35086132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836712"/>
            <a:ext cx="8640960" cy="4955203"/>
          </a:xfrm>
          <a:prstGeom prst="rect">
            <a:avLst/>
          </a:prstGeom>
        </p:spPr>
        <p:txBody>
          <a:bodyPr wrap="square">
            <a:spAutoFit/>
          </a:bodyPr>
          <a:lstStyle/>
          <a:p>
            <a:r>
              <a:rPr lang="es-ES" sz="2800" b="1" i="1" dirty="0">
                <a:latin typeface="Arial" pitchFamily="34" charset="0"/>
                <a:cs typeface="Arial" pitchFamily="34" charset="0"/>
              </a:rPr>
              <a:t>Para Joffre Dumazedier, destacado sociólogo francés dedicado a los estudios del tiempo libre, Recreación ''es el conjunto de ocupaciones a las que el hombre puede entregarse a  su antojo,  para descansar para divertirse o para  desarrollar  su información  o su formación  desinteresada,  tras  haberse liberado de sus obligaciones profesionales, familiares y sociales ''. Es </a:t>
            </a:r>
            <a:r>
              <a:rPr lang="es-ES" sz="2800" b="1" i="1" dirty="0" smtClean="0">
                <a:latin typeface="Arial" pitchFamily="34" charset="0"/>
                <a:cs typeface="Arial" pitchFamily="34" charset="0"/>
              </a:rPr>
              <a:t>una definición </a:t>
            </a:r>
            <a:r>
              <a:rPr lang="es-ES" sz="2800" b="1" i="1" dirty="0">
                <a:latin typeface="Arial" pitchFamily="34" charset="0"/>
                <a:cs typeface="Arial" pitchFamily="34" charset="0"/>
              </a:rPr>
              <a:t>esencialmente descriptiva, aunque popularmente conocida como la de tres ''D'': </a:t>
            </a:r>
            <a:r>
              <a:rPr lang="es-ES" sz="3600" b="1" i="1" u="sng" dirty="0">
                <a:solidFill>
                  <a:srgbClr val="FF0000"/>
                </a:solidFill>
                <a:latin typeface="Arial" pitchFamily="34" charset="0"/>
                <a:cs typeface="Arial" pitchFamily="34" charset="0"/>
              </a:rPr>
              <a:t>Descanso, Diversión y </a:t>
            </a:r>
            <a:r>
              <a:rPr lang="es-ES" sz="3600" b="1" i="1" u="sng" dirty="0" smtClean="0">
                <a:solidFill>
                  <a:srgbClr val="FF0000"/>
                </a:solidFill>
                <a:latin typeface="Arial" pitchFamily="34" charset="0"/>
                <a:cs typeface="Arial" pitchFamily="34" charset="0"/>
              </a:rPr>
              <a:t>Desarrollo</a:t>
            </a:r>
            <a:r>
              <a:rPr lang="es-ES" sz="2800" b="1" i="1" dirty="0" smtClean="0">
                <a:latin typeface="Arial" pitchFamily="34" charset="0"/>
                <a:cs typeface="Arial" pitchFamily="34" charset="0"/>
              </a:rPr>
              <a:t>.</a:t>
            </a:r>
            <a:r>
              <a:rPr lang="es-ES" sz="1200" b="1" i="1" dirty="0" smtClean="0">
                <a:latin typeface="Arial" pitchFamily="34" charset="0"/>
                <a:cs typeface="Arial" pitchFamily="34" charset="0"/>
              </a:rPr>
              <a:t> Pág.  13</a:t>
            </a:r>
            <a:endParaRPr lang="es-ES" sz="2800" b="1" i="1" dirty="0">
              <a:latin typeface="Arial" pitchFamily="34" charset="0"/>
              <a:cs typeface="Arial" pitchFamily="34" charset="0"/>
            </a:endParaRPr>
          </a:p>
        </p:txBody>
      </p:sp>
    </p:spTree>
    <p:extLst>
      <p:ext uri="{BB962C8B-B14F-4D97-AF65-F5344CB8AC3E}">
        <p14:creationId xmlns:p14="http://schemas.microsoft.com/office/powerpoint/2010/main" val="21749161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764704"/>
            <a:ext cx="8712968" cy="4893647"/>
          </a:xfrm>
          <a:prstGeom prst="rect">
            <a:avLst/>
          </a:prstGeom>
        </p:spPr>
        <p:txBody>
          <a:bodyPr wrap="square">
            <a:spAutoFit/>
          </a:bodyPr>
          <a:lstStyle/>
          <a:p>
            <a:r>
              <a:rPr lang="es-ES" sz="2400" b="1" i="1" dirty="0">
                <a:latin typeface="Arial" pitchFamily="34" charset="0"/>
                <a:cs typeface="Arial" pitchFamily="34" charset="0"/>
              </a:rPr>
              <a:t>Otra definición bastante conocida por englobar los principales aspectos que los diferentes autores incluyen en múltiples definiciones es la del profesor norteamericano Harry A. Overstrut quien plantea que: "La Recreación es el desenvolvimiento placentero y espontáneo del hombre en el tiempo libre, con tendencia a satisfacer ansias psico - espirituales de descanso, entretenimiento, expresión, aventura y socialización". En esta definición el elemento socialización le imprime un sello particularmente que la distingue por cuanto es uno de los aspectos de más  resonancia  en  las  funciones de la Recreación, sin embargo, en ella no queda preciso el hecho del desarrollo que propicia al individuo</a:t>
            </a:r>
            <a:r>
              <a:rPr lang="es-ES" sz="2400" b="1" i="1" dirty="0" smtClean="0">
                <a:latin typeface="Arial" pitchFamily="34" charset="0"/>
                <a:cs typeface="Arial" pitchFamily="34" charset="0"/>
              </a:rPr>
              <a:t>. </a:t>
            </a:r>
            <a:r>
              <a:rPr lang="es-ES" sz="1200" b="1" i="1" dirty="0" smtClean="0">
                <a:latin typeface="Arial" pitchFamily="34" charset="0"/>
                <a:cs typeface="Arial" pitchFamily="34" charset="0"/>
              </a:rPr>
              <a:t>Pág.13</a:t>
            </a:r>
            <a:endParaRPr lang="es-ES" sz="2400" b="1" i="1" dirty="0">
              <a:latin typeface="Arial" pitchFamily="34" charset="0"/>
              <a:cs typeface="Arial" pitchFamily="34" charset="0"/>
            </a:endParaRPr>
          </a:p>
        </p:txBody>
      </p:sp>
    </p:spTree>
    <p:extLst>
      <p:ext uri="{BB962C8B-B14F-4D97-AF65-F5344CB8AC3E}">
        <p14:creationId xmlns:p14="http://schemas.microsoft.com/office/powerpoint/2010/main" val="11987034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11560" y="404664"/>
            <a:ext cx="8208912" cy="6924973"/>
          </a:xfrm>
          <a:prstGeom prst="rect">
            <a:avLst/>
          </a:prstGeom>
        </p:spPr>
        <p:txBody>
          <a:bodyPr wrap="square">
            <a:spAutoFit/>
          </a:bodyPr>
          <a:lstStyle/>
          <a:p>
            <a:endParaRPr lang="es-ES" dirty="0" smtClean="0"/>
          </a:p>
          <a:p>
            <a:r>
              <a:rPr lang="es-ES" sz="2000" b="1" i="1" dirty="0" smtClean="0"/>
              <a:t>Una </a:t>
            </a:r>
            <a:r>
              <a:rPr lang="es-ES" sz="2000" b="1" i="1" dirty="0"/>
              <a:t>muy aceptable y completa definición fue elaborada en Argentina, durante una convención realizada en 1967, definición que mantiene su plena vigencia y plantea:</a:t>
            </a:r>
          </a:p>
          <a:p>
            <a:r>
              <a:rPr lang="es-ES" sz="2000" b="1" i="1" dirty="0"/>
              <a:t> </a:t>
            </a:r>
          </a:p>
          <a:p>
            <a:r>
              <a:rPr lang="es-ES" sz="2000" b="1" i="1" dirty="0"/>
              <a:t>"La Recreación es aquella actividad humana, libre, placentera, efectuada individual o colectivamente, destinada a perfeccionar al hombre. Le brinda la oportunidad de emplear su tiempo libre en ocupaciones espontáneas u organizadas, que le permiten volver al mundo vital de la naturaleza y lo incorporan al mundo creador de la cultura, que sirven a su integración comunitaria y al encuentro de su propio yo, y que propenden, en última instancia, a su plenitud y a su felicidad</a:t>
            </a:r>
            <a:r>
              <a:rPr lang="es-ES" sz="2000" b="1" i="1" dirty="0" smtClean="0"/>
              <a:t>".</a:t>
            </a:r>
          </a:p>
          <a:p>
            <a:endParaRPr lang="es-ES" sz="2000" b="1" i="1" dirty="0" smtClean="0"/>
          </a:p>
          <a:p>
            <a:r>
              <a:rPr lang="es-ES" sz="2000" b="1" i="1" dirty="0" smtClean="0">
                <a:solidFill>
                  <a:srgbClr val="FF0000"/>
                </a:solidFill>
              </a:rPr>
              <a:t>¨Recreación </a:t>
            </a:r>
            <a:r>
              <a:rPr lang="es-ES" sz="2000" b="1" i="1" dirty="0">
                <a:solidFill>
                  <a:srgbClr val="FF0000"/>
                </a:solidFill>
              </a:rPr>
              <a:t>es el conjunto de fenómenos y relaciones que surgen en el proceso de aprovechamiento del tiempo </a:t>
            </a:r>
            <a:r>
              <a:rPr lang="es-ES" sz="2000" b="1" i="1" dirty="0" smtClean="0">
                <a:solidFill>
                  <a:srgbClr val="FF0000"/>
                </a:solidFill>
              </a:rPr>
              <a:t>libre mediante </a:t>
            </a:r>
            <a:r>
              <a:rPr lang="es-ES" sz="2000" b="1" i="1" dirty="0">
                <a:solidFill>
                  <a:srgbClr val="FF0000"/>
                </a:solidFill>
              </a:rPr>
              <a:t>la actividad terapéutica, profiláctica, cognoscitiva, deportiva o artística - cultural, sin que para ello sea necesario una compulsión externa y mediante las cuales se obtiene felicidad, satisfacción inmediata y desarrollo de la </a:t>
            </a:r>
            <a:r>
              <a:rPr lang="es-ES" sz="2000" b="1" i="1" dirty="0" smtClean="0">
                <a:solidFill>
                  <a:srgbClr val="FF0000"/>
                </a:solidFill>
              </a:rPr>
              <a:t>personalidad¨. </a:t>
            </a:r>
            <a:r>
              <a:rPr lang="es-ES" sz="1200" b="1" i="1" dirty="0" smtClean="0">
                <a:solidFill>
                  <a:srgbClr val="FF0000"/>
                </a:solidFill>
                <a:latin typeface="Arial" pitchFamily="34" charset="0"/>
                <a:cs typeface="Arial" pitchFamily="34" charset="0"/>
              </a:rPr>
              <a:t>APS</a:t>
            </a:r>
            <a:endParaRPr lang="es-ES" sz="2000" b="1" i="1" dirty="0">
              <a:solidFill>
                <a:srgbClr val="FF0000"/>
              </a:solidFill>
            </a:endParaRPr>
          </a:p>
          <a:p>
            <a:r>
              <a:rPr lang="es-ES" sz="2000" b="1" i="1" dirty="0"/>
              <a:t> </a:t>
            </a:r>
          </a:p>
          <a:p>
            <a:endParaRPr lang="es-ES" dirty="0" smtClean="0"/>
          </a:p>
          <a:p>
            <a:endParaRPr lang="es-ES" dirty="0"/>
          </a:p>
          <a:p>
            <a:endParaRPr lang="es-ES" dirty="0"/>
          </a:p>
        </p:txBody>
      </p:sp>
    </p:spTree>
    <p:extLst>
      <p:ext uri="{BB962C8B-B14F-4D97-AF65-F5344CB8AC3E}">
        <p14:creationId xmlns:p14="http://schemas.microsoft.com/office/powerpoint/2010/main" val="24635494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404664"/>
            <a:ext cx="8424936" cy="6186309"/>
          </a:xfrm>
          <a:prstGeom prst="rect">
            <a:avLst/>
          </a:prstGeom>
        </p:spPr>
        <p:txBody>
          <a:bodyPr wrap="square">
            <a:spAutoFit/>
          </a:bodyPr>
          <a:lstStyle/>
          <a:p>
            <a:r>
              <a:rPr lang="es-MX" sz="4400" b="1" i="1" dirty="0" smtClean="0">
                <a:latin typeface="Arial Black" pitchFamily="34" charset="0"/>
              </a:rPr>
              <a:t>RECREACIÓN: Utilización </a:t>
            </a:r>
            <a:r>
              <a:rPr lang="es-MX" sz="4400" b="1" i="1" dirty="0">
                <a:latin typeface="Arial Black" pitchFamily="34" charset="0"/>
              </a:rPr>
              <a:t>del tiempo libre, de forma voluntaria, saludable y placentera, en actividades, dinámicas o sedentarias, que coadyuvan al desarrollo y socialización del practicante</a:t>
            </a:r>
            <a:r>
              <a:rPr lang="es-MX" sz="4400" b="1" i="1" dirty="0" smtClean="0">
                <a:latin typeface="Arial Black" pitchFamily="34" charset="0"/>
              </a:rPr>
              <a:t>. </a:t>
            </a:r>
            <a:endParaRPr lang="es-ES" sz="4400" dirty="0">
              <a:latin typeface="Arial Black" pitchFamily="34" charset="0"/>
            </a:endParaRPr>
          </a:p>
        </p:txBody>
      </p:sp>
    </p:spTree>
    <p:extLst>
      <p:ext uri="{BB962C8B-B14F-4D97-AF65-F5344CB8AC3E}">
        <p14:creationId xmlns:p14="http://schemas.microsoft.com/office/powerpoint/2010/main" val="3207450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260648"/>
            <a:ext cx="8640960" cy="5509200"/>
          </a:xfrm>
          <a:prstGeom prst="rect">
            <a:avLst/>
          </a:prstGeom>
        </p:spPr>
        <p:txBody>
          <a:bodyPr wrap="square">
            <a:spAutoFit/>
          </a:bodyPr>
          <a:lstStyle/>
          <a:p>
            <a:r>
              <a:rPr lang="es-ES" sz="3200" b="1" i="1" dirty="0">
                <a:latin typeface="Arial" pitchFamily="34" charset="0"/>
                <a:cs typeface="Arial" pitchFamily="34" charset="0"/>
              </a:rPr>
              <a:t>Considerada desde el punto de vista técnico </a:t>
            </a:r>
            <a:r>
              <a:rPr lang="es-ES" sz="3200" b="1" i="1" dirty="0" smtClean="0">
                <a:latin typeface="Arial" pitchFamily="34" charset="0"/>
                <a:cs typeface="Arial" pitchFamily="34" charset="0"/>
              </a:rPr>
              <a:t>– operativo, </a:t>
            </a:r>
            <a:r>
              <a:rPr lang="es-ES" sz="3200" b="1" i="1" dirty="0">
                <a:latin typeface="Arial" pitchFamily="34" charset="0"/>
                <a:cs typeface="Arial" pitchFamily="34" charset="0"/>
              </a:rPr>
              <a:t>la </a:t>
            </a:r>
            <a:r>
              <a:rPr lang="es-ES" sz="3200" b="1" i="1" dirty="0" smtClean="0">
                <a:latin typeface="Arial" pitchFamily="34" charset="0"/>
                <a:cs typeface="Arial" pitchFamily="34" charset="0"/>
              </a:rPr>
              <a:t>Recreación, </a:t>
            </a:r>
            <a:r>
              <a:rPr lang="es-ES" sz="3200" b="1" i="1" dirty="0">
                <a:latin typeface="Arial" pitchFamily="34" charset="0"/>
                <a:cs typeface="Arial" pitchFamily="34" charset="0"/>
              </a:rPr>
              <a:t>es la disciplina cuyo propósito es utilizar las horas de descanso (tiempo libre), en el cual puede el hombre aumentar su valor como ser humano y  como  miembro  de  la  comunidad, ocupando este tiempo con actividades creadoras y motivándolo para que se enriquezca en los dominios profesional, artístico - cultural, deportivo y social.</a:t>
            </a:r>
          </a:p>
        </p:txBody>
      </p:sp>
    </p:spTree>
    <p:extLst>
      <p:ext uri="{BB962C8B-B14F-4D97-AF65-F5344CB8AC3E}">
        <p14:creationId xmlns:p14="http://schemas.microsoft.com/office/powerpoint/2010/main" val="607169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476672"/>
            <a:ext cx="8064896" cy="6001643"/>
          </a:xfrm>
          <a:prstGeom prst="rect">
            <a:avLst/>
          </a:prstGeom>
        </p:spPr>
        <p:txBody>
          <a:bodyPr wrap="square">
            <a:spAutoFit/>
          </a:bodyPr>
          <a:lstStyle/>
          <a:p>
            <a:r>
              <a:rPr lang="es-ES" sz="3200" b="1" i="1" dirty="0"/>
              <a:t>Resumiendo </a:t>
            </a:r>
            <a:r>
              <a:rPr lang="es-ES" sz="3200" b="1" i="1" dirty="0" smtClean="0"/>
              <a:t>este aspecto, </a:t>
            </a:r>
            <a:r>
              <a:rPr lang="es-ES" sz="3200" b="1" i="1" dirty="0"/>
              <a:t>podemos </a:t>
            </a:r>
            <a:r>
              <a:rPr lang="es-ES" sz="3200" b="1" i="1" dirty="0" smtClean="0"/>
              <a:t>plantear que, </a:t>
            </a:r>
            <a:r>
              <a:rPr lang="es-ES" sz="3200" b="1" i="1" dirty="0"/>
              <a:t>todos o casi todos los  estudiosos, profesores o promotores de </a:t>
            </a:r>
            <a:r>
              <a:rPr lang="es-ES" sz="3200" b="1" i="1" dirty="0" smtClean="0"/>
              <a:t>esta actividad </a:t>
            </a:r>
            <a:r>
              <a:rPr lang="es-ES" sz="3200" b="1" i="1" dirty="0"/>
              <a:t>coinciden en plantear que la Recreación no es sólo la agradable forma de pasar el tiempo </a:t>
            </a:r>
            <a:r>
              <a:rPr lang="es-ES" sz="3200" b="1" i="1" dirty="0" smtClean="0"/>
              <a:t>libre, </a:t>
            </a:r>
            <a:r>
              <a:rPr lang="es-ES" sz="3200" b="1" i="1" u="sng" dirty="0"/>
              <a:t>sino el aprovechamiento de este tiempo de  forma positiva en la sociedad</a:t>
            </a:r>
            <a:r>
              <a:rPr lang="es-ES" sz="3200" b="1" i="1" dirty="0"/>
              <a:t>, de  manera tal que contribuya al desarrollo de la personalidad  del  </a:t>
            </a:r>
            <a:r>
              <a:rPr lang="es-ES" sz="3200" b="1" i="1" dirty="0" smtClean="0"/>
              <a:t>hombre;  la  </a:t>
            </a:r>
            <a:r>
              <a:rPr lang="es-ES" sz="3200" b="1" i="1" dirty="0"/>
              <a:t>r</a:t>
            </a:r>
            <a:r>
              <a:rPr lang="es-ES" sz="3200" b="1" i="1" dirty="0" smtClean="0"/>
              <a:t>ecreación  </a:t>
            </a:r>
            <a:r>
              <a:rPr lang="es-ES" sz="3200" b="1" i="1" dirty="0"/>
              <a:t>está  ligada  por  tanto  con  la  educación, autoeducación, higiene física y psíquica, la diversión y la cultura en general.</a:t>
            </a:r>
            <a:endParaRPr lang="es-ES" sz="3200" i="1" dirty="0"/>
          </a:p>
        </p:txBody>
      </p:sp>
    </p:spTree>
    <p:extLst>
      <p:ext uri="{BB962C8B-B14F-4D97-AF65-F5344CB8AC3E}">
        <p14:creationId xmlns:p14="http://schemas.microsoft.com/office/powerpoint/2010/main" val="42076766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115616" y="260648"/>
            <a:ext cx="6984776" cy="6278642"/>
          </a:xfrm>
          <a:prstGeom prst="rect">
            <a:avLst/>
          </a:prstGeom>
        </p:spPr>
        <p:txBody>
          <a:bodyPr wrap="square">
            <a:spAutoFit/>
          </a:bodyPr>
          <a:lstStyle/>
          <a:p>
            <a:r>
              <a:rPr lang="es-ES" sz="2400" b="1" i="1" dirty="0"/>
              <a:t>CARACTERÍSTICAS SOCIO-PSICOLÓGICAS DE LA RECREACIÓN</a:t>
            </a:r>
            <a:r>
              <a:rPr lang="es-ES" sz="2400" b="1" i="1" dirty="0" smtClean="0"/>
              <a:t>. </a:t>
            </a:r>
            <a:r>
              <a:rPr lang="es-ES" sz="1200" b="1" i="1" dirty="0" smtClean="0"/>
              <a:t>Pág.15</a:t>
            </a:r>
            <a:endParaRPr lang="es-ES" sz="2400" b="1" i="1" dirty="0"/>
          </a:p>
          <a:p>
            <a:r>
              <a:rPr lang="es-ES" b="1" i="1" dirty="0"/>
              <a:t> </a:t>
            </a:r>
          </a:p>
          <a:p>
            <a:r>
              <a:rPr lang="es-ES" sz="2400" b="1" i="1" dirty="0"/>
              <a:t>1.- Las personas realizan las actividades recreativas por sí mismas; libres de cualquier obligación o compulsión externa.</a:t>
            </a:r>
          </a:p>
          <a:p>
            <a:r>
              <a:rPr lang="es-ES" sz="2400" b="1" i="1" dirty="0"/>
              <a:t>  </a:t>
            </a:r>
          </a:p>
          <a:p>
            <a:r>
              <a:rPr lang="es-ES" sz="2400" b="1" i="1" dirty="0"/>
              <a:t>2.- Las actividades recreativas brindan a los participantes satisfacción inmediata.</a:t>
            </a:r>
          </a:p>
          <a:p>
            <a:r>
              <a:rPr lang="es-ES" sz="2400" b="1" i="1" dirty="0"/>
              <a:t> </a:t>
            </a:r>
          </a:p>
          <a:p>
            <a:r>
              <a:rPr lang="es-ES" sz="2400" b="1" i="1" dirty="0"/>
              <a:t>3.- El elemento esencial de la recreación no está en los resultados, sino en el disfrute a través de la participación.</a:t>
            </a:r>
          </a:p>
          <a:p>
            <a:r>
              <a:rPr lang="es-ES" sz="2400" b="1" i="1" dirty="0"/>
              <a:t> </a:t>
            </a:r>
          </a:p>
          <a:p>
            <a:r>
              <a:rPr lang="es-ES" sz="2400" b="1" i="1" dirty="0"/>
              <a:t>4.- La recreación es una forma de participación en la que el hombre siente lo que hace y hace lo que siente como expresión de una necesidad que se satisface.</a:t>
            </a:r>
          </a:p>
        </p:txBody>
      </p:sp>
    </p:spTree>
    <p:extLst>
      <p:ext uri="{BB962C8B-B14F-4D97-AF65-F5344CB8AC3E}">
        <p14:creationId xmlns:p14="http://schemas.microsoft.com/office/powerpoint/2010/main" val="34389656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335846"/>
            <a:ext cx="8208912" cy="4739759"/>
          </a:xfrm>
          <a:prstGeom prst="rect">
            <a:avLst/>
          </a:prstGeom>
        </p:spPr>
        <p:txBody>
          <a:bodyPr wrap="square">
            <a:spAutoFit/>
          </a:bodyPr>
          <a:lstStyle/>
          <a:p>
            <a:r>
              <a:rPr lang="es-ES" sz="2400" b="1" i="1" dirty="0"/>
              <a:t>FUNCIONES </a:t>
            </a:r>
            <a:r>
              <a:rPr lang="es-ES" sz="2400" b="1" i="1" dirty="0" smtClean="0"/>
              <a:t>DEL FENÓMENO RECREATIVO. </a:t>
            </a:r>
            <a:r>
              <a:rPr lang="es-ES" sz="1200" b="1" i="1" dirty="0" smtClean="0"/>
              <a:t> Pág20</a:t>
            </a:r>
            <a:endParaRPr lang="es-ES" sz="2400" b="1" i="1" dirty="0"/>
          </a:p>
          <a:p>
            <a:r>
              <a:rPr lang="es-ES" dirty="0"/>
              <a:t> </a:t>
            </a:r>
          </a:p>
          <a:p>
            <a:r>
              <a:rPr lang="es-ES" sz="2000" b="1" i="1" dirty="0"/>
              <a:t>AL realizarse la Recreación en el tiempo libre, las funciones que a ella le están dadas cumplimentar son las inherentes a las posibilidades que tienen en el tiempo en que se realizan las actividades recreativas.</a:t>
            </a:r>
          </a:p>
          <a:p>
            <a:r>
              <a:rPr lang="es-ES" sz="2000" b="1" i="1" dirty="0"/>
              <a:t> </a:t>
            </a:r>
          </a:p>
          <a:p>
            <a:r>
              <a:rPr lang="es-ES" sz="2000" b="1" i="1" dirty="0"/>
              <a:t>1.-"El Ocio" que complementa en grado significativo las funciones de reposición de las energías gastadas en el proceso productivo compuesto por descansos pasivos y activos, entretenimientos, relaciones familiares y amistosas y que a </a:t>
            </a:r>
            <a:r>
              <a:rPr lang="es-ES" sz="2000" b="1" i="1" dirty="0" smtClean="0"/>
              <a:t>tenor </a:t>
            </a:r>
            <a:r>
              <a:rPr lang="es-ES" sz="2000" b="1" i="1" dirty="0"/>
              <a:t>con  las  actuales interpretaciones denominaremos reproducción.</a:t>
            </a:r>
          </a:p>
          <a:p>
            <a:r>
              <a:rPr lang="es-ES" sz="2000" b="1" i="1" dirty="0"/>
              <a:t> </a:t>
            </a:r>
          </a:p>
          <a:p>
            <a:r>
              <a:rPr lang="es-ES" sz="2000" b="1" i="1" dirty="0"/>
              <a:t>2.- “La Actividad más Elevada” relacionada con el desarrollo del hombre, con la revelación de su capacidad "Estudio", participación en la recreación en el consumo de los valores espirituales.</a:t>
            </a:r>
          </a:p>
        </p:txBody>
      </p:sp>
    </p:spTree>
    <p:extLst>
      <p:ext uri="{BB962C8B-B14F-4D97-AF65-F5344CB8AC3E}">
        <p14:creationId xmlns:p14="http://schemas.microsoft.com/office/powerpoint/2010/main" val="40077962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55576" y="260648"/>
            <a:ext cx="7560840" cy="5847755"/>
          </a:xfrm>
          <a:prstGeom prst="rect">
            <a:avLst/>
          </a:prstGeom>
        </p:spPr>
        <p:txBody>
          <a:bodyPr wrap="square">
            <a:spAutoFit/>
          </a:bodyPr>
          <a:lstStyle/>
          <a:p>
            <a:r>
              <a:rPr lang="es-ES" sz="3200" dirty="0"/>
              <a:t> </a:t>
            </a:r>
          </a:p>
          <a:p>
            <a:r>
              <a:rPr lang="es-ES" sz="3200" b="1" i="1" dirty="0" smtClean="0"/>
              <a:t>Características </a:t>
            </a:r>
            <a:r>
              <a:rPr lang="es-ES" sz="3200" b="1" i="1" dirty="0"/>
              <a:t>socio políticas </a:t>
            </a:r>
            <a:r>
              <a:rPr lang="es-ES" sz="3200" b="1" i="1" dirty="0" smtClean="0"/>
              <a:t>de la Recreación: </a:t>
            </a:r>
            <a:r>
              <a:rPr lang="es-ES" sz="1200" b="1" i="1" dirty="0" smtClean="0"/>
              <a:t>Pág. 18 y 19</a:t>
            </a:r>
            <a:endParaRPr lang="es-ES" sz="3200" b="1" i="1" dirty="0"/>
          </a:p>
          <a:p>
            <a:r>
              <a:rPr lang="es-ES" sz="3200" b="1" i="1" dirty="0"/>
              <a:t>1.- Es un </a:t>
            </a:r>
            <a:r>
              <a:rPr lang="es-ES" sz="3200" b="1" i="1" dirty="0" smtClean="0"/>
              <a:t>fenómeno </a:t>
            </a:r>
            <a:r>
              <a:rPr lang="es-ES" sz="3200" b="1" i="1" dirty="0"/>
              <a:t>de </a:t>
            </a:r>
            <a:r>
              <a:rPr lang="es-ES" sz="3200" b="1" i="1" dirty="0" smtClean="0"/>
              <a:t>reproducción.</a:t>
            </a:r>
            <a:endParaRPr lang="es-ES" sz="3200" b="1" i="1" dirty="0"/>
          </a:p>
          <a:p>
            <a:r>
              <a:rPr lang="es-ES" sz="3200" b="1" i="1" dirty="0"/>
              <a:t>2.- Depende del </a:t>
            </a:r>
            <a:r>
              <a:rPr lang="es-ES" sz="3200" b="1" i="1" dirty="0" smtClean="0"/>
              <a:t>nivel </a:t>
            </a:r>
            <a:r>
              <a:rPr lang="es-ES" sz="3200" b="1" i="1" dirty="0"/>
              <a:t>de </a:t>
            </a:r>
            <a:r>
              <a:rPr lang="es-ES" sz="3600" b="1" i="1" dirty="0" smtClean="0"/>
              <a:t>desarrollo</a:t>
            </a:r>
            <a:r>
              <a:rPr lang="es-ES" sz="3200" b="1" i="1" dirty="0" smtClean="0"/>
              <a:t> </a:t>
            </a:r>
            <a:r>
              <a:rPr lang="es-ES" sz="3200" b="1" i="1" dirty="0"/>
              <a:t>de las f</a:t>
            </a:r>
            <a:r>
              <a:rPr lang="es-ES" sz="3200" b="1" i="1" dirty="0" smtClean="0"/>
              <a:t>uerzas </a:t>
            </a:r>
            <a:r>
              <a:rPr lang="es-ES" sz="3200" b="1" i="1" dirty="0"/>
              <a:t>p</a:t>
            </a:r>
            <a:r>
              <a:rPr lang="es-ES" sz="3200" b="1" i="1" dirty="0" smtClean="0"/>
              <a:t>roductivas </a:t>
            </a:r>
            <a:r>
              <a:rPr lang="es-ES" sz="3200" b="1" i="1" dirty="0"/>
              <a:t>y del </a:t>
            </a:r>
            <a:r>
              <a:rPr lang="es-ES" sz="3200" b="1" i="1" dirty="0" smtClean="0"/>
              <a:t>carácter </a:t>
            </a:r>
            <a:r>
              <a:rPr lang="es-ES" sz="3200" b="1" i="1" dirty="0"/>
              <a:t>de las</a:t>
            </a:r>
          </a:p>
          <a:p>
            <a:r>
              <a:rPr lang="es-ES" sz="3200" b="1" i="1" dirty="0"/>
              <a:t>r</a:t>
            </a:r>
            <a:r>
              <a:rPr lang="es-ES" sz="3200" b="1" i="1" dirty="0" smtClean="0"/>
              <a:t>elaciones </a:t>
            </a:r>
            <a:r>
              <a:rPr lang="es-ES" sz="3200" b="1" i="1" dirty="0"/>
              <a:t>de </a:t>
            </a:r>
            <a:r>
              <a:rPr lang="es-ES" sz="3200" b="1" i="1" dirty="0" smtClean="0"/>
              <a:t>producción.</a:t>
            </a:r>
          </a:p>
          <a:p>
            <a:pPr marL="457200" indent="-457200">
              <a:buFont typeface="Arial" pitchFamily="34" charset="0"/>
              <a:buChar char="•"/>
            </a:pPr>
            <a:r>
              <a:rPr lang="es-ES" sz="3200" b="1" i="1" dirty="0" smtClean="0"/>
              <a:t>Posee </a:t>
            </a:r>
            <a:r>
              <a:rPr lang="es-ES" sz="3200" b="1" i="1" dirty="0"/>
              <a:t>c</a:t>
            </a:r>
            <a:r>
              <a:rPr lang="es-ES" sz="3200" b="1" i="1" dirty="0" smtClean="0"/>
              <a:t>arácter Superestructural.</a:t>
            </a:r>
            <a:endParaRPr lang="es-ES" sz="3200" b="1" i="1" dirty="0"/>
          </a:p>
          <a:p>
            <a:pPr marL="457200" indent="-457200">
              <a:buFont typeface="Arial" pitchFamily="34" charset="0"/>
              <a:buChar char="•"/>
            </a:pPr>
            <a:r>
              <a:rPr lang="es-ES" sz="3200" b="1" i="1" dirty="0" smtClean="0"/>
              <a:t>Es </a:t>
            </a:r>
            <a:r>
              <a:rPr lang="es-ES" sz="3200" b="1" i="1" dirty="0"/>
              <a:t>p</a:t>
            </a:r>
            <a:r>
              <a:rPr lang="es-ES" sz="3200" b="1" i="1" dirty="0" smtClean="0"/>
              <a:t>ortador </a:t>
            </a:r>
            <a:r>
              <a:rPr lang="es-ES" sz="3200" b="1" i="1" dirty="0"/>
              <a:t>de una </a:t>
            </a:r>
            <a:r>
              <a:rPr lang="es-ES" sz="3200" b="1" i="1" dirty="0" smtClean="0"/>
              <a:t>gran </a:t>
            </a:r>
            <a:r>
              <a:rPr lang="es-ES" sz="3200" b="1" i="1" dirty="0"/>
              <a:t>c</a:t>
            </a:r>
            <a:r>
              <a:rPr lang="es-ES" sz="3200" b="1" i="1" dirty="0" smtClean="0"/>
              <a:t>arga </a:t>
            </a:r>
            <a:r>
              <a:rPr lang="es-ES" sz="3200" b="1" i="1" dirty="0"/>
              <a:t>i</a:t>
            </a:r>
            <a:r>
              <a:rPr lang="es-ES" sz="3200" b="1" i="1" dirty="0" smtClean="0"/>
              <a:t>deológica</a:t>
            </a:r>
            <a:r>
              <a:rPr lang="es-ES" sz="3200" b="1" i="1" dirty="0"/>
              <a:t>.</a:t>
            </a:r>
          </a:p>
          <a:p>
            <a:r>
              <a:rPr lang="es-ES" sz="3200" b="1" i="1" dirty="0" smtClean="0"/>
              <a:t>3.- </a:t>
            </a:r>
            <a:r>
              <a:rPr lang="es-ES" sz="3200" b="1" i="1" dirty="0"/>
              <a:t>Posee </a:t>
            </a:r>
            <a:r>
              <a:rPr lang="es-ES" sz="3200" b="1" i="1" dirty="0" smtClean="0"/>
              <a:t>carácter </a:t>
            </a:r>
            <a:r>
              <a:rPr lang="es-ES" sz="3200" b="1" i="1" dirty="0"/>
              <a:t>de </a:t>
            </a:r>
            <a:r>
              <a:rPr lang="es-ES" sz="3200" b="1" i="1" dirty="0" smtClean="0"/>
              <a:t>clase</a:t>
            </a:r>
            <a:r>
              <a:rPr lang="es-ES" sz="3200" b="1" i="1" dirty="0"/>
              <a:t>.</a:t>
            </a:r>
          </a:p>
          <a:p>
            <a:endParaRPr lang="es-ES" dirty="0"/>
          </a:p>
        </p:txBody>
      </p:sp>
    </p:spTree>
    <p:extLst>
      <p:ext uri="{BB962C8B-B14F-4D97-AF65-F5344CB8AC3E}">
        <p14:creationId xmlns:p14="http://schemas.microsoft.com/office/powerpoint/2010/main" val="28106971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88640"/>
            <a:ext cx="8784976" cy="5878532"/>
          </a:xfrm>
          <a:prstGeom prst="rect">
            <a:avLst/>
          </a:prstGeom>
        </p:spPr>
        <p:txBody>
          <a:bodyPr wrap="square">
            <a:spAutoFit/>
          </a:bodyPr>
          <a:lstStyle/>
          <a:p>
            <a:pPr lvl="0"/>
            <a:r>
              <a:rPr lang="es-ES" sz="2800" b="1" i="1" dirty="0"/>
              <a:t>Relación dialéctica entre los elementos producción, reproducción y fenómeno recreativo</a:t>
            </a:r>
            <a:r>
              <a:rPr lang="es-ES" sz="2800" b="1" i="1" dirty="0" smtClean="0"/>
              <a:t>.</a:t>
            </a:r>
          </a:p>
          <a:p>
            <a:pPr lvl="0"/>
            <a:endParaRPr lang="es-ES" sz="2800" b="1" i="1" dirty="0"/>
          </a:p>
          <a:p>
            <a:r>
              <a:rPr lang="es-ES" sz="2800" b="1" i="1" dirty="0" smtClean="0"/>
              <a:t>En la relación producción-consumo-reproducción, vemos que, en el desarrollo de las fuerzas productivas, el consumo reproductivo no se limita sólo al consumo de bienes materiales, sino también, al consumo de bienes espir</a:t>
            </a:r>
            <a:r>
              <a:rPr lang="es-ES" sz="2800" b="1" dirty="0" smtClean="0"/>
              <a:t>ituales o culturales</a:t>
            </a:r>
            <a:r>
              <a:rPr lang="es-ES" sz="2800" b="1" i="1" dirty="0" smtClean="0"/>
              <a:t>, es decir, a la realización de actividades recreativas, en otras palabras, el ser humano no sólo consume lo necesario materialmente para su existencia, sino que necesita, de forma creciente, ver la TV, practicar deportes, leer, ir de excursión, etc.</a:t>
            </a:r>
          </a:p>
          <a:p>
            <a:endParaRPr lang="es-ES" sz="2000" b="1" i="1" dirty="0"/>
          </a:p>
          <a:p>
            <a:endParaRPr lang="es-ES" sz="2000" b="1" i="1" dirty="0"/>
          </a:p>
        </p:txBody>
      </p:sp>
    </p:spTree>
    <p:extLst>
      <p:ext uri="{BB962C8B-B14F-4D97-AF65-F5344CB8AC3E}">
        <p14:creationId xmlns:p14="http://schemas.microsoft.com/office/powerpoint/2010/main" val="7014962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260648"/>
            <a:ext cx="8712968" cy="5509200"/>
          </a:xfrm>
          <a:prstGeom prst="rect">
            <a:avLst/>
          </a:prstGeom>
        </p:spPr>
        <p:txBody>
          <a:bodyPr wrap="square">
            <a:spAutoFit/>
          </a:bodyPr>
          <a:lstStyle/>
          <a:p>
            <a:r>
              <a:rPr lang="es-ES" sz="4400" b="1" i="1" dirty="0">
                <a:latin typeface="Arial" pitchFamily="34" charset="0"/>
                <a:cs typeface="Arial" pitchFamily="34" charset="0"/>
              </a:rPr>
              <a:t>Recreación se deriva del latín: recreativo y significa "restaurar¨ y ¨refrescar la persona". Tradicionalmente la recreación se ha considerado ligera y pasiva y más como algo que repone al individuo del peso del trabajo.</a:t>
            </a:r>
          </a:p>
        </p:txBody>
      </p:sp>
    </p:spTree>
    <p:extLst>
      <p:ext uri="{BB962C8B-B14F-4D97-AF65-F5344CB8AC3E}">
        <p14:creationId xmlns:p14="http://schemas.microsoft.com/office/powerpoint/2010/main" val="260229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404664"/>
            <a:ext cx="8352928" cy="5078313"/>
          </a:xfrm>
          <a:prstGeom prst="rect">
            <a:avLst/>
          </a:prstGeom>
        </p:spPr>
        <p:txBody>
          <a:bodyPr wrap="square">
            <a:spAutoFit/>
          </a:bodyPr>
          <a:lstStyle/>
          <a:p>
            <a:r>
              <a:rPr lang="es-ES" sz="3600" b="1" i="1" dirty="0" smtClean="0">
                <a:latin typeface="Arial" pitchFamily="34" charset="0"/>
                <a:cs typeface="Arial" pitchFamily="34" charset="0"/>
              </a:rPr>
              <a:t>Cuando hablamos de Recreación , intrínsecamente  hablamos de:</a:t>
            </a:r>
          </a:p>
          <a:p>
            <a:endParaRPr lang="es-ES" b="1" i="1" dirty="0" smtClean="0"/>
          </a:p>
          <a:p>
            <a:pPr marL="285750" indent="-285750">
              <a:buFont typeface="Wingdings" pitchFamily="2" charset="2"/>
              <a:buChar char="v"/>
            </a:pPr>
            <a:endParaRPr lang="es-ES" b="1" i="1" dirty="0"/>
          </a:p>
          <a:p>
            <a:pPr marL="285750" indent="-285750">
              <a:buFont typeface="Wingdings" pitchFamily="2" charset="2"/>
              <a:buChar char="v"/>
            </a:pPr>
            <a:r>
              <a:rPr lang="es-ES" b="1" i="1" dirty="0" smtClean="0"/>
              <a:t>  </a:t>
            </a:r>
          </a:p>
          <a:p>
            <a:pPr marL="285750" indent="-285750">
              <a:buFont typeface="Wingdings" pitchFamily="2" charset="2"/>
              <a:buChar char="v"/>
            </a:pPr>
            <a:endParaRPr lang="es-ES" b="1" i="1" dirty="0"/>
          </a:p>
          <a:p>
            <a:pPr marL="285750" indent="-285750">
              <a:buFont typeface="Wingdings" pitchFamily="2" charset="2"/>
              <a:buChar char="v"/>
            </a:pPr>
            <a:endParaRPr lang="es-ES" b="1" i="1" dirty="0" smtClean="0"/>
          </a:p>
          <a:p>
            <a:pPr marL="285750" indent="-285750">
              <a:buFont typeface="Wingdings" pitchFamily="2" charset="2"/>
              <a:buChar char="v"/>
            </a:pPr>
            <a:r>
              <a:rPr lang="es-ES" b="1" i="1" dirty="0"/>
              <a:t> </a:t>
            </a:r>
            <a:r>
              <a:rPr lang="es-ES" b="1" i="1" dirty="0" smtClean="0"/>
              <a:t> </a:t>
            </a:r>
          </a:p>
          <a:p>
            <a:endParaRPr lang="es-ES" b="1" i="1" dirty="0"/>
          </a:p>
          <a:p>
            <a:pPr marL="285750" indent="-285750">
              <a:buFont typeface="Wingdings" pitchFamily="2" charset="2"/>
              <a:buChar char="v"/>
            </a:pPr>
            <a:endParaRPr lang="es-ES" b="1" i="1" dirty="0" smtClean="0"/>
          </a:p>
          <a:p>
            <a:pPr marL="285750" indent="-285750">
              <a:buFont typeface="Wingdings" pitchFamily="2" charset="2"/>
              <a:buChar char="v"/>
            </a:pPr>
            <a:r>
              <a:rPr lang="es-ES" b="1" i="1" dirty="0"/>
              <a:t> </a:t>
            </a:r>
            <a:r>
              <a:rPr lang="es-ES" b="1" i="1" dirty="0" smtClean="0"/>
              <a:t> </a:t>
            </a:r>
          </a:p>
          <a:p>
            <a:pPr marL="285750" indent="-285750">
              <a:buFont typeface="Wingdings" pitchFamily="2" charset="2"/>
              <a:buChar char="v"/>
            </a:pPr>
            <a:endParaRPr lang="es-ES" b="1" i="1" dirty="0"/>
          </a:p>
          <a:p>
            <a:pPr marL="285750" indent="-285750">
              <a:buFont typeface="Wingdings" pitchFamily="2" charset="2"/>
              <a:buChar char="v"/>
            </a:pPr>
            <a:endParaRPr lang="es-ES" b="1" i="1" dirty="0" smtClean="0"/>
          </a:p>
          <a:p>
            <a:pPr marL="285750" indent="-285750">
              <a:buFont typeface="Wingdings" pitchFamily="2" charset="2"/>
              <a:buChar char="v"/>
            </a:pPr>
            <a:r>
              <a:rPr lang="es-ES" b="1" i="1" dirty="0"/>
              <a:t> </a:t>
            </a:r>
          </a:p>
          <a:p>
            <a:endParaRPr lang="es-ES" b="1" i="1" dirty="0" smtClean="0"/>
          </a:p>
          <a:p>
            <a:r>
              <a:rPr lang="es-ES" b="1" i="1" dirty="0" smtClean="0"/>
              <a:t> </a:t>
            </a:r>
            <a:endParaRPr lang="es-ES" b="1" i="1" dirty="0"/>
          </a:p>
        </p:txBody>
      </p:sp>
    </p:spTree>
    <p:extLst>
      <p:ext uri="{BB962C8B-B14F-4D97-AF65-F5344CB8AC3E}">
        <p14:creationId xmlns:p14="http://schemas.microsoft.com/office/powerpoint/2010/main" val="2474387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404664"/>
            <a:ext cx="8352928" cy="5355312"/>
          </a:xfrm>
          <a:prstGeom prst="rect">
            <a:avLst/>
          </a:prstGeom>
        </p:spPr>
        <p:txBody>
          <a:bodyPr wrap="square">
            <a:spAutoFit/>
          </a:bodyPr>
          <a:lstStyle/>
          <a:p>
            <a:r>
              <a:rPr lang="es-ES" sz="3600" b="1" i="1" dirty="0" smtClean="0">
                <a:latin typeface="Arial" pitchFamily="34" charset="0"/>
                <a:cs typeface="Arial" pitchFamily="34" charset="0"/>
              </a:rPr>
              <a:t>Cuando hablamos de Recreación , intrínsecamente  hablamos de:</a:t>
            </a:r>
          </a:p>
          <a:p>
            <a:endParaRPr lang="es-ES" b="1" i="1" dirty="0" smtClean="0"/>
          </a:p>
          <a:p>
            <a:pPr marL="285750" indent="-285750">
              <a:buFont typeface="Wingdings" pitchFamily="2" charset="2"/>
              <a:buChar char="v"/>
            </a:pPr>
            <a:endParaRPr lang="es-ES" b="1" i="1" dirty="0"/>
          </a:p>
          <a:p>
            <a:pPr marL="285750" indent="-285750">
              <a:buFont typeface="Wingdings" pitchFamily="2" charset="2"/>
              <a:buChar char="v"/>
            </a:pPr>
            <a:r>
              <a:rPr lang="es-ES" b="1" i="1" dirty="0" smtClean="0"/>
              <a:t>  </a:t>
            </a:r>
            <a:r>
              <a:rPr lang="es-ES" sz="3600" b="1" i="1" dirty="0" smtClean="0">
                <a:latin typeface="Arial" pitchFamily="34" charset="0"/>
                <a:cs typeface="Arial" pitchFamily="34" charset="0"/>
              </a:rPr>
              <a:t>Tiempo libre,</a:t>
            </a:r>
            <a:endParaRPr lang="es-ES" b="1" i="1" dirty="0" smtClean="0"/>
          </a:p>
          <a:p>
            <a:pPr marL="285750" indent="-285750">
              <a:buFont typeface="Wingdings" pitchFamily="2" charset="2"/>
              <a:buChar char="v"/>
            </a:pPr>
            <a:endParaRPr lang="es-ES" b="1" i="1" dirty="0"/>
          </a:p>
          <a:p>
            <a:pPr marL="285750" indent="-285750">
              <a:buFont typeface="Wingdings" pitchFamily="2" charset="2"/>
              <a:buChar char="v"/>
            </a:pPr>
            <a:endParaRPr lang="es-ES" b="1" i="1" dirty="0" smtClean="0"/>
          </a:p>
          <a:p>
            <a:pPr marL="285750" indent="-285750">
              <a:buFont typeface="Wingdings" pitchFamily="2" charset="2"/>
              <a:buChar char="v"/>
            </a:pPr>
            <a:r>
              <a:rPr lang="es-ES" b="1" i="1" dirty="0"/>
              <a:t> </a:t>
            </a:r>
            <a:r>
              <a:rPr lang="es-ES" b="1" i="1" dirty="0" smtClean="0"/>
              <a:t> </a:t>
            </a:r>
          </a:p>
          <a:p>
            <a:pPr marL="285750" indent="-285750">
              <a:buFont typeface="Wingdings" pitchFamily="2" charset="2"/>
              <a:buChar char="v"/>
            </a:pPr>
            <a:endParaRPr lang="es-ES" b="1" i="1" dirty="0"/>
          </a:p>
          <a:p>
            <a:pPr marL="285750" indent="-285750">
              <a:buFont typeface="Wingdings" pitchFamily="2" charset="2"/>
              <a:buChar char="v"/>
            </a:pPr>
            <a:endParaRPr lang="es-ES" b="1" i="1" dirty="0" smtClean="0"/>
          </a:p>
          <a:p>
            <a:pPr marL="285750" indent="-285750">
              <a:buFont typeface="Wingdings" pitchFamily="2" charset="2"/>
              <a:buChar char="v"/>
            </a:pPr>
            <a:r>
              <a:rPr lang="es-ES" b="1" i="1" dirty="0"/>
              <a:t> </a:t>
            </a:r>
            <a:r>
              <a:rPr lang="es-ES" b="1" i="1" dirty="0" smtClean="0"/>
              <a:t> </a:t>
            </a:r>
          </a:p>
          <a:p>
            <a:pPr marL="285750" indent="-285750">
              <a:buFont typeface="Wingdings" pitchFamily="2" charset="2"/>
              <a:buChar char="v"/>
            </a:pPr>
            <a:endParaRPr lang="es-ES" b="1" i="1" dirty="0"/>
          </a:p>
          <a:p>
            <a:pPr marL="285750" indent="-285750">
              <a:buFont typeface="Wingdings" pitchFamily="2" charset="2"/>
              <a:buChar char="v"/>
            </a:pPr>
            <a:endParaRPr lang="es-ES" b="1" i="1" dirty="0" smtClean="0"/>
          </a:p>
          <a:p>
            <a:pPr marL="285750" indent="-285750">
              <a:buFont typeface="Wingdings" pitchFamily="2" charset="2"/>
              <a:buChar char="v"/>
            </a:pPr>
            <a:r>
              <a:rPr lang="es-ES" b="1" i="1" dirty="0"/>
              <a:t> </a:t>
            </a:r>
          </a:p>
          <a:p>
            <a:endParaRPr lang="es-ES" b="1" i="1" dirty="0" smtClean="0"/>
          </a:p>
          <a:p>
            <a:r>
              <a:rPr lang="es-ES" b="1" i="1" dirty="0" smtClean="0"/>
              <a:t> </a:t>
            </a:r>
            <a:endParaRPr lang="es-ES" b="1" i="1" dirty="0"/>
          </a:p>
        </p:txBody>
      </p:sp>
    </p:spTree>
    <p:extLst>
      <p:ext uri="{BB962C8B-B14F-4D97-AF65-F5344CB8AC3E}">
        <p14:creationId xmlns:p14="http://schemas.microsoft.com/office/powerpoint/2010/main" val="1483305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404664"/>
            <a:ext cx="8352928" cy="5632311"/>
          </a:xfrm>
          <a:prstGeom prst="rect">
            <a:avLst/>
          </a:prstGeom>
        </p:spPr>
        <p:txBody>
          <a:bodyPr wrap="square">
            <a:spAutoFit/>
          </a:bodyPr>
          <a:lstStyle/>
          <a:p>
            <a:r>
              <a:rPr lang="es-ES" sz="3600" b="1" i="1" dirty="0" smtClean="0">
                <a:latin typeface="Arial" pitchFamily="34" charset="0"/>
                <a:cs typeface="Arial" pitchFamily="34" charset="0"/>
              </a:rPr>
              <a:t>Cuando hablamos de Recreación , intrínsecamente  hablamos de:</a:t>
            </a:r>
          </a:p>
          <a:p>
            <a:endParaRPr lang="es-ES" b="1" i="1" dirty="0" smtClean="0"/>
          </a:p>
          <a:p>
            <a:pPr marL="285750" indent="-285750">
              <a:buFont typeface="Wingdings" pitchFamily="2" charset="2"/>
              <a:buChar char="v"/>
            </a:pPr>
            <a:endParaRPr lang="es-ES" b="1" i="1" dirty="0"/>
          </a:p>
          <a:p>
            <a:pPr marL="285750" indent="-285750">
              <a:buFont typeface="Wingdings" pitchFamily="2" charset="2"/>
              <a:buChar char="v"/>
            </a:pPr>
            <a:r>
              <a:rPr lang="es-ES" b="1" i="1" dirty="0" smtClean="0"/>
              <a:t>  </a:t>
            </a:r>
            <a:r>
              <a:rPr lang="es-ES" sz="3600" b="1" i="1" dirty="0" smtClean="0">
                <a:latin typeface="Arial" pitchFamily="34" charset="0"/>
                <a:cs typeface="Arial" pitchFamily="34" charset="0"/>
              </a:rPr>
              <a:t>Tiempo libre,</a:t>
            </a:r>
            <a:endParaRPr lang="es-ES" b="1" i="1" dirty="0" smtClean="0"/>
          </a:p>
          <a:p>
            <a:pPr marL="285750" indent="-285750">
              <a:buFont typeface="Wingdings" pitchFamily="2" charset="2"/>
              <a:buChar char="v"/>
            </a:pPr>
            <a:endParaRPr lang="es-ES" b="1" i="1" dirty="0"/>
          </a:p>
          <a:p>
            <a:pPr marL="285750" indent="-285750">
              <a:buFont typeface="Wingdings" pitchFamily="2" charset="2"/>
              <a:buChar char="v"/>
            </a:pPr>
            <a:endParaRPr lang="es-ES" b="1" i="1" dirty="0" smtClean="0"/>
          </a:p>
          <a:p>
            <a:pPr marL="285750" indent="-285750">
              <a:buFont typeface="Wingdings" pitchFamily="2" charset="2"/>
              <a:buChar char="v"/>
            </a:pPr>
            <a:r>
              <a:rPr lang="es-ES" b="1" i="1" dirty="0"/>
              <a:t> </a:t>
            </a:r>
            <a:r>
              <a:rPr lang="es-ES" b="1" i="1" dirty="0" smtClean="0"/>
              <a:t> </a:t>
            </a:r>
            <a:r>
              <a:rPr lang="es-ES" sz="3600" b="1" i="1" dirty="0" smtClean="0">
                <a:latin typeface="Arial" pitchFamily="34" charset="0"/>
                <a:cs typeface="Arial" pitchFamily="34" charset="0"/>
              </a:rPr>
              <a:t>satisfacción inmediata,</a:t>
            </a:r>
            <a:endParaRPr lang="es-ES" b="1" i="1" dirty="0" smtClean="0"/>
          </a:p>
          <a:p>
            <a:pPr marL="285750" indent="-285750">
              <a:buFont typeface="Wingdings" pitchFamily="2" charset="2"/>
              <a:buChar char="v"/>
            </a:pPr>
            <a:endParaRPr lang="es-ES" b="1" i="1" dirty="0"/>
          </a:p>
          <a:p>
            <a:pPr marL="285750" indent="-285750">
              <a:buFont typeface="Wingdings" pitchFamily="2" charset="2"/>
              <a:buChar char="v"/>
            </a:pPr>
            <a:endParaRPr lang="es-ES" b="1" i="1" dirty="0" smtClean="0"/>
          </a:p>
          <a:p>
            <a:pPr marL="285750" indent="-285750">
              <a:buFont typeface="Wingdings" pitchFamily="2" charset="2"/>
              <a:buChar char="v"/>
            </a:pPr>
            <a:r>
              <a:rPr lang="es-ES" b="1" i="1" dirty="0"/>
              <a:t> </a:t>
            </a:r>
            <a:r>
              <a:rPr lang="es-ES" b="1" i="1" dirty="0" smtClean="0"/>
              <a:t> </a:t>
            </a:r>
          </a:p>
          <a:p>
            <a:pPr marL="285750" indent="-285750">
              <a:buFont typeface="Wingdings" pitchFamily="2" charset="2"/>
              <a:buChar char="v"/>
            </a:pPr>
            <a:endParaRPr lang="es-ES" b="1" i="1" dirty="0"/>
          </a:p>
          <a:p>
            <a:pPr marL="285750" indent="-285750">
              <a:buFont typeface="Wingdings" pitchFamily="2" charset="2"/>
              <a:buChar char="v"/>
            </a:pPr>
            <a:endParaRPr lang="es-ES" b="1" i="1" dirty="0" smtClean="0"/>
          </a:p>
          <a:p>
            <a:pPr marL="285750" indent="-285750">
              <a:buFont typeface="Wingdings" pitchFamily="2" charset="2"/>
              <a:buChar char="v"/>
            </a:pPr>
            <a:r>
              <a:rPr lang="es-ES" b="1" i="1" dirty="0"/>
              <a:t> </a:t>
            </a:r>
          </a:p>
          <a:p>
            <a:endParaRPr lang="es-ES" b="1" i="1" dirty="0" smtClean="0"/>
          </a:p>
          <a:p>
            <a:r>
              <a:rPr lang="es-ES" b="1" i="1" dirty="0" smtClean="0"/>
              <a:t> </a:t>
            </a:r>
            <a:endParaRPr lang="es-ES" b="1" i="1" dirty="0"/>
          </a:p>
        </p:txBody>
      </p:sp>
    </p:spTree>
    <p:extLst>
      <p:ext uri="{BB962C8B-B14F-4D97-AF65-F5344CB8AC3E}">
        <p14:creationId xmlns:p14="http://schemas.microsoft.com/office/powerpoint/2010/main" val="29942182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404664"/>
            <a:ext cx="8352928" cy="5909310"/>
          </a:xfrm>
          <a:prstGeom prst="rect">
            <a:avLst/>
          </a:prstGeom>
        </p:spPr>
        <p:txBody>
          <a:bodyPr wrap="square">
            <a:spAutoFit/>
          </a:bodyPr>
          <a:lstStyle/>
          <a:p>
            <a:r>
              <a:rPr lang="es-ES" sz="3600" b="1" i="1" dirty="0" smtClean="0">
                <a:latin typeface="Arial" pitchFamily="34" charset="0"/>
                <a:cs typeface="Arial" pitchFamily="34" charset="0"/>
              </a:rPr>
              <a:t>Cuando hablamos de Recreación , intrínsecamente hablamos de:</a:t>
            </a:r>
          </a:p>
          <a:p>
            <a:endParaRPr lang="es-ES" b="1" i="1" dirty="0" smtClean="0"/>
          </a:p>
          <a:p>
            <a:pPr marL="285750" indent="-285750">
              <a:buFont typeface="Wingdings" pitchFamily="2" charset="2"/>
              <a:buChar char="v"/>
            </a:pPr>
            <a:endParaRPr lang="es-ES" b="1" i="1" dirty="0"/>
          </a:p>
          <a:p>
            <a:pPr marL="285750" indent="-285750">
              <a:buFont typeface="Wingdings" pitchFamily="2" charset="2"/>
              <a:buChar char="v"/>
            </a:pPr>
            <a:r>
              <a:rPr lang="es-ES" b="1" i="1" dirty="0" smtClean="0"/>
              <a:t>  </a:t>
            </a:r>
            <a:r>
              <a:rPr lang="es-ES" sz="3600" b="1" i="1" dirty="0" smtClean="0">
                <a:latin typeface="Arial" pitchFamily="34" charset="0"/>
                <a:cs typeface="Arial" pitchFamily="34" charset="0"/>
              </a:rPr>
              <a:t>Tiempo libre,</a:t>
            </a:r>
            <a:endParaRPr lang="es-ES" b="1" i="1" dirty="0" smtClean="0"/>
          </a:p>
          <a:p>
            <a:endParaRPr lang="es-ES" b="1" i="1" dirty="0"/>
          </a:p>
          <a:p>
            <a:pPr marL="285750" indent="-285750">
              <a:buFont typeface="Wingdings" pitchFamily="2" charset="2"/>
              <a:buChar char="v"/>
            </a:pPr>
            <a:endParaRPr lang="es-ES" b="1" i="1" dirty="0" smtClean="0"/>
          </a:p>
          <a:p>
            <a:pPr marL="285750" indent="-285750">
              <a:buFont typeface="Wingdings" pitchFamily="2" charset="2"/>
              <a:buChar char="v"/>
            </a:pPr>
            <a:r>
              <a:rPr lang="es-ES" b="1" i="1" dirty="0"/>
              <a:t> </a:t>
            </a:r>
            <a:r>
              <a:rPr lang="es-ES" b="1" i="1" dirty="0" smtClean="0"/>
              <a:t> </a:t>
            </a:r>
            <a:r>
              <a:rPr lang="es-ES" sz="3600" b="1" i="1" dirty="0" smtClean="0">
                <a:latin typeface="Arial" pitchFamily="34" charset="0"/>
                <a:cs typeface="Arial" pitchFamily="34" charset="0"/>
              </a:rPr>
              <a:t>satisfacción inmediata,</a:t>
            </a:r>
            <a:endParaRPr lang="es-ES" b="1" i="1" dirty="0" smtClean="0"/>
          </a:p>
          <a:p>
            <a:pPr marL="285750" indent="-285750">
              <a:buFont typeface="Wingdings" pitchFamily="2" charset="2"/>
              <a:buChar char="v"/>
            </a:pPr>
            <a:endParaRPr lang="es-ES" b="1" i="1" dirty="0"/>
          </a:p>
          <a:p>
            <a:pPr marL="285750" indent="-285750">
              <a:buFont typeface="Wingdings" pitchFamily="2" charset="2"/>
              <a:buChar char="v"/>
            </a:pPr>
            <a:endParaRPr lang="es-ES" b="1" i="1" dirty="0" smtClean="0"/>
          </a:p>
          <a:p>
            <a:pPr marL="285750" indent="-285750">
              <a:buFont typeface="Wingdings" pitchFamily="2" charset="2"/>
              <a:buChar char="v"/>
            </a:pPr>
            <a:r>
              <a:rPr lang="es-ES" b="1" i="1" dirty="0"/>
              <a:t> </a:t>
            </a:r>
            <a:r>
              <a:rPr lang="es-ES" b="1" i="1" dirty="0" smtClean="0"/>
              <a:t> </a:t>
            </a:r>
            <a:r>
              <a:rPr lang="es-ES" sz="3600" b="1" i="1" dirty="0" smtClean="0">
                <a:latin typeface="Arial" pitchFamily="34" charset="0"/>
                <a:cs typeface="Arial" pitchFamily="34" charset="0"/>
              </a:rPr>
              <a:t>desarrollo o autodesarrollo,</a:t>
            </a:r>
            <a:endParaRPr lang="es-ES" b="1" i="1" dirty="0" smtClean="0"/>
          </a:p>
          <a:p>
            <a:pPr marL="285750" indent="-285750">
              <a:buFont typeface="Wingdings" pitchFamily="2" charset="2"/>
              <a:buChar char="v"/>
            </a:pPr>
            <a:endParaRPr lang="es-ES" b="1" i="1" dirty="0"/>
          </a:p>
          <a:p>
            <a:pPr marL="285750" indent="-285750">
              <a:buFont typeface="Wingdings" pitchFamily="2" charset="2"/>
              <a:buChar char="v"/>
            </a:pPr>
            <a:endParaRPr lang="es-ES" b="1" i="1" dirty="0" smtClean="0"/>
          </a:p>
          <a:p>
            <a:pPr marL="285750" indent="-285750">
              <a:buFont typeface="Wingdings" pitchFamily="2" charset="2"/>
              <a:buChar char="v"/>
            </a:pPr>
            <a:r>
              <a:rPr lang="es-ES" b="1" i="1" dirty="0"/>
              <a:t> </a:t>
            </a:r>
          </a:p>
          <a:p>
            <a:endParaRPr lang="es-ES" b="1" i="1" dirty="0" smtClean="0"/>
          </a:p>
          <a:p>
            <a:r>
              <a:rPr lang="es-ES" b="1" i="1" dirty="0" smtClean="0"/>
              <a:t> </a:t>
            </a:r>
            <a:endParaRPr lang="es-ES" b="1" i="1" dirty="0"/>
          </a:p>
        </p:txBody>
      </p:sp>
    </p:spTree>
    <p:extLst>
      <p:ext uri="{BB962C8B-B14F-4D97-AF65-F5344CB8AC3E}">
        <p14:creationId xmlns:p14="http://schemas.microsoft.com/office/powerpoint/2010/main" val="28553602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404664"/>
            <a:ext cx="8352928" cy="6186309"/>
          </a:xfrm>
          <a:prstGeom prst="rect">
            <a:avLst/>
          </a:prstGeom>
        </p:spPr>
        <p:txBody>
          <a:bodyPr wrap="square">
            <a:spAutoFit/>
          </a:bodyPr>
          <a:lstStyle/>
          <a:p>
            <a:r>
              <a:rPr lang="es-ES" sz="3600" b="1" i="1" dirty="0" smtClean="0">
                <a:latin typeface="Arial" pitchFamily="34" charset="0"/>
                <a:cs typeface="Arial" pitchFamily="34" charset="0"/>
              </a:rPr>
              <a:t>Cuando hablamos de Recreación , intrínsecamente hablamos de:</a:t>
            </a:r>
          </a:p>
          <a:p>
            <a:endParaRPr lang="es-ES" b="1" i="1" dirty="0" smtClean="0"/>
          </a:p>
          <a:p>
            <a:pPr marL="285750" indent="-285750">
              <a:buFont typeface="Wingdings" pitchFamily="2" charset="2"/>
              <a:buChar char="v"/>
            </a:pPr>
            <a:endParaRPr lang="es-ES" b="1" i="1" dirty="0"/>
          </a:p>
          <a:p>
            <a:pPr marL="285750" indent="-285750">
              <a:buFont typeface="Wingdings" pitchFamily="2" charset="2"/>
              <a:buChar char="v"/>
            </a:pPr>
            <a:r>
              <a:rPr lang="es-ES" b="1" i="1" dirty="0" smtClean="0"/>
              <a:t>  </a:t>
            </a:r>
            <a:r>
              <a:rPr lang="es-ES" sz="3600" b="1" i="1" dirty="0" smtClean="0">
                <a:latin typeface="Arial" pitchFamily="34" charset="0"/>
                <a:cs typeface="Arial" pitchFamily="34" charset="0"/>
              </a:rPr>
              <a:t>Tiempo libre,</a:t>
            </a:r>
            <a:endParaRPr lang="es-ES" b="1" i="1" dirty="0" smtClean="0"/>
          </a:p>
          <a:p>
            <a:pPr marL="285750" indent="-285750">
              <a:buFont typeface="Wingdings" pitchFamily="2" charset="2"/>
              <a:buChar char="v"/>
            </a:pPr>
            <a:endParaRPr lang="es-ES" b="1" i="1" dirty="0"/>
          </a:p>
          <a:p>
            <a:pPr marL="285750" indent="-285750">
              <a:buFont typeface="Wingdings" pitchFamily="2" charset="2"/>
              <a:buChar char="v"/>
            </a:pPr>
            <a:endParaRPr lang="es-ES" b="1" i="1" dirty="0" smtClean="0"/>
          </a:p>
          <a:p>
            <a:pPr marL="285750" indent="-285750">
              <a:buFont typeface="Wingdings" pitchFamily="2" charset="2"/>
              <a:buChar char="v"/>
            </a:pPr>
            <a:r>
              <a:rPr lang="es-ES" b="1" i="1" dirty="0"/>
              <a:t> </a:t>
            </a:r>
            <a:r>
              <a:rPr lang="es-ES" b="1" i="1" dirty="0" smtClean="0"/>
              <a:t> </a:t>
            </a:r>
            <a:r>
              <a:rPr lang="es-ES" sz="3600" b="1" i="1" dirty="0" smtClean="0">
                <a:latin typeface="Arial" pitchFamily="34" charset="0"/>
                <a:cs typeface="Arial" pitchFamily="34" charset="0"/>
              </a:rPr>
              <a:t>satisfacción inmediata,</a:t>
            </a:r>
            <a:endParaRPr lang="es-ES" b="1" i="1" dirty="0" smtClean="0"/>
          </a:p>
          <a:p>
            <a:pPr marL="285750" indent="-285750">
              <a:buFont typeface="Wingdings" pitchFamily="2" charset="2"/>
              <a:buChar char="v"/>
            </a:pPr>
            <a:endParaRPr lang="es-ES" b="1" i="1" dirty="0"/>
          </a:p>
          <a:p>
            <a:pPr marL="285750" indent="-285750">
              <a:buFont typeface="Wingdings" pitchFamily="2" charset="2"/>
              <a:buChar char="v"/>
            </a:pPr>
            <a:endParaRPr lang="es-ES" b="1" i="1" dirty="0" smtClean="0"/>
          </a:p>
          <a:p>
            <a:pPr marL="285750" indent="-285750">
              <a:buFont typeface="Wingdings" pitchFamily="2" charset="2"/>
              <a:buChar char="v"/>
            </a:pPr>
            <a:r>
              <a:rPr lang="es-ES" b="1" i="1" dirty="0"/>
              <a:t> </a:t>
            </a:r>
            <a:r>
              <a:rPr lang="es-ES" b="1" i="1" dirty="0" smtClean="0"/>
              <a:t> </a:t>
            </a:r>
            <a:r>
              <a:rPr lang="es-ES" sz="3600" b="1" i="1" dirty="0" smtClean="0">
                <a:latin typeface="Arial" pitchFamily="34" charset="0"/>
                <a:cs typeface="Arial" pitchFamily="34" charset="0"/>
              </a:rPr>
              <a:t>desarrollo,</a:t>
            </a:r>
            <a:endParaRPr lang="es-ES" b="1" i="1" dirty="0" smtClean="0"/>
          </a:p>
          <a:p>
            <a:pPr marL="285750" indent="-285750">
              <a:buFont typeface="Wingdings" pitchFamily="2" charset="2"/>
              <a:buChar char="v"/>
            </a:pPr>
            <a:endParaRPr lang="es-ES" b="1" i="1" dirty="0"/>
          </a:p>
          <a:p>
            <a:pPr marL="285750" indent="-285750">
              <a:buFont typeface="Wingdings" pitchFamily="2" charset="2"/>
              <a:buChar char="v"/>
            </a:pPr>
            <a:endParaRPr lang="es-ES" b="1" i="1" dirty="0" smtClean="0"/>
          </a:p>
          <a:p>
            <a:pPr marL="285750" indent="-285750">
              <a:buFont typeface="Wingdings" pitchFamily="2" charset="2"/>
              <a:buChar char="v"/>
            </a:pPr>
            <a:r>
              <a:rPr lang="es-ES" b="1" i="1" dirty="0"/>
              <a:t> </a:t>
            </a:r>
            <a:r>
              <a:rPr lang="es-ES" sz="3600" b="1" i="1" dirty="0" smtClean="0">
                <a:latin typeface="Arial" pitchFamily="34" charset="0"/>
                <a:cs typeface="Arial" pitchFamily="34" charset="0"/>
              </a:rPr>
              <a:t>y no es una actividad </a:t>
            </a:r>
            <a:r>
              <a:rPr lang="es-ES" sz="3600" b="1" i="1" u="sng" dirty="0" smtClean="0">
                <a:latin typeface="Arial" pitchFamily="34" charset="0"/>
                <a:cs typeface="Arial" pitchFamily="34" charset="0"/>
              </a:rPr>
              <a:t>compulsada</a:t>
            </a:r>
            <a:r>
              <a:rPr lang="es-ES" sz="3600" b="1" i="1" dirty="0" smtClean="0">
                <a:latin typeface="Arial" pitchFamily="34" charset="0"/>
                <a:cs typeface="Arial" pitchFamily="34" charset="0"/>
              </a:rPr>
              <a:t>.</a:t>
            </a:r>
            <a:endParaRPr lang="es-ES" b="1" i="1" dirty="0"/>
          </a:p>
          <a:p>
            <a:endParaRPr lang="es-ES" b="1" i="1" dirty="0" smtClean="0"/>
          </a:p>
          <a:p>
            <a:r>
              <a:rPr lang="es-ES" b="1" i="1" dirty="0" smtClean="0"/>
              <a:t> </a:t>
            </a:r>
            <a:endParaRPr lang="es-ES" b="1" i="1" dirty="0"/>
          </a:p>
        </p:txBody>
      </p:sp>
    </p:spTree>
    <p:extLst>
      <p:ext uri="{BB962C8B-B14F-4D97-AF65-F5344CB8AC3E}">
        <p14:creationId xmlns:p14="http://schemas.microsoft.com/office/powerpoint/2010/main" val="1243293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83568" y="548680"/>
            <a:ext cx="8064896" cy="6247864"/>
          </a:xfrm>
          <a:prstGeom prst="rect">
            <a:avLst/>
          </a:prstGeom>
        </p:spPr>
        <p:txBody>
          <a:bodyPr wrap="square">
            <a:spAutoFit/>
          </a:bodyPr>
          <a:lstStyle/>
          <a:p>
            <a:r>
              <a:rPr lang="es-ES" sz="4000" b="1" i="1" dirty="0">
                <a:latin typeface="Arial" pitchFamily="34" charset="0"/>
                <a:cs typeface="Arial" pitchFamily="34" charset="0"/>
              </a:rPr>
              <a:t>La palabra Recreación es escuchada hoy en cualquier parte, la amplia variedad de su contenido permite que cada quién la identifique de diferente forma, sobre la base de la multiplicidad de formas e intereses en el mundo moderno  puede constituir formas de recreación. </a:t>
            </a:r>
          </a:p>
        </p:txBody>
      </p:sp>
    </p:spTree>
    <p:extLst>
      <p:ext uri="{BB962C8B-B14F-4D97-AF65-F5344CB8AC3E}">
        <p14:creationId xmlns:p14="http://schemas.microsoft.com/office/powerpoint/2010/main" val="35185244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692696"/>
            <a:ext cx="8496944" cy="4832092"/>
          </a:xfrm>
          <a:prstGeom prst="rect">
            <a:avLst/>
          </a:prstGeom>
        </p:spPr>
        <p:txBody>
          <a:bodyPr wrap="square">
            <a:spAutoFit/>
          </a:bodyPr>
          <a:lstStyle/>
          <a:p>
            <a:pPr algn="just"/>
            <a:r>
              <a:rPr lang="es-ES" sz="2800" b="1" i="1" dirty="0">
                <a:latin typeface="Arial" pitchFamily="34" charset="0"/>
                <a:cs typeface="Arial" pitchFamily="34" charset="0"/>
              </a:rPr>
              <a:t>Un análisis del concepto nos lleva a buscar su origen y lo encontramos en los comienzos del hombre, con el surgimiento de un determinado tiempo para realizar actividades que no  tuvieran  relación  directa  con  la  producción,  pero  no  es  hasta  los  inicios  de  la industrialización, </a:t>
            </a:r>
            <a:r>
              <a:rPr lang="es-ES" sz="2800" b="1" i="1" dirty="0" smtClean="0">
                <a:latin typeface="Arial" pitchFamily="34" charset="0"/>
                <a:cs typeface="Arial" pitchFamily="34" charset="0"/>
              </a:rPr>
              <a:t>que </a:t>
            </a:r>
            <a:r>
              <a:rPr lang="es-ES" sz="2800" b="1" i="1" dirty="0">
                <a:latin typeface="Arial" pitchFamily="34" charset="0"/>
                <a:cs typeface="Arial" pitchFamily="34" charset="0"/>
              </a:rPr>
              <a:t>se dan las condiciones verdaderamente objetivas </a:t>
            </a:r>
            <a:r>
              <a:rPr lang="es-ES" sz="2800" b="1" i="1" dirty="0" smtClean="0">
                <a:latin typeface="Arial" pitchFamily="34" charset="0"/>
                <a:cs typeface="Arial" pitchFamily="34" charset="0"/>
              </a:rPr>
              <a:t>para, </a:t>
            </a:r>
            <a:r>
              <a:rPr lang="es-ES" sz="2800" b="1" i="1" dirty="0">
                <a:latin typeface="Arial" pitchFamily="34" charset="0"/>
                <a:cs typeface="Arial" pitchFamily="34" charset="0"/>
              </a:rPr>
              <a:t>conjuntamente con los  cambios socioeconómicos que se producirían, establecerse como una necesidad determinante en los hombres.</a:t>
            </a:r>
          </a:p>
        </p:txBody>
      </p:sp>
    </p:spTree>
    <p:extLst>
      <p:ext uri="{BB962C8B-B14F-4D97-AF65-F5344CB8AC3E}">
        <p14:creationId xmlns:p14="http://schemas.microsoft.com/office/powerpoint/2010/main" val="1590027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1428</TotalTime>
  <Words>805</Words>
  <Application>Microsoft Office PowerPoint</Application>
  <PresentationFormat>Presentación en pantalla (4:3)</PresentationFormat>
  <Paragraphs>135</Paragraphs>
  <Slides>19</Slides>
  <Notes>1</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Tony</dc:creator>
  <cp:lastModifiedBy>Usuario de Windows</cp:lastModifiedBy>
  <cp:revision>64</cp:revision>
  <dcterms:created xsi:type="dcterms:W3CDTF">2018-01-14T02:57:33Z</dcterms:created>
  <dcterms:modified xsi:type="dcterms:W3CDTF">2021-02-14T16:03:58Z</dcterms:modified>
</cp:coreProperties>
</file>