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66" r:id="rId6"/>
    <p:sldId id="270" r:id="rId7"/>
    <p:sldId id="269" r:id="rId8"/>
    <p:sldId id="260" r:id="rId9"/>
    <p:sldId id="271" r:id="rId10"/>
    <p:sldId id="261" r:id="rId11"/>
    <p:sldId id="262" r:id="rId12"/>
    <p:sldId id="264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343" autoAdjust="0"/>
  </p:normalViewPr>
  <p:slideViewPr>
    <p:cSldViewPr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1A18-7393-45C6-8569-166C52397326}" type="datetimeFigureOut">
              <a:rPr lang="es-ES" smtClean="0"/>
              <a:t>15/02/2021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9912F-71A9-4368-BE14-DCD9C64BCF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7296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1A18-7393-45C6-8569-166C52397326}" type="datetimeFigureOut">
              <a:rPr lang="es-ES" smtClean="0"/>
              <a:t>15/02/2021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9912F-71A9-4368-BE14-DCD9C64BCF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2182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1A18-7393-45C6-8569-166C52397326}" type="datetimeFigureOut">
              <a:rPr lang="es-ES" smtClean="0"/>
              <a:t>15/02/2021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9912F-71A9-4368-BE14-DCD9C64BCF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5827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1A18-7393-45C6-8569-166C52397326}" type="datetimeFigureOut">
              <a:rPr lang="es-ES" smtClean="0"/>
              <a:t>15/02/2021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9912F-71A9-4368-BE14-DCD9C64BCF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7028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1A18-7393-45C6-8569-166C52397326}" type="datetimeFigureOut">
              <a:rPr lang="es-ES" smtClean="0"/>
              <a:t>15/02/2021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9912F-71A9-4368-BE14-DCD9C64BCF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8355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1A18-7393-45C6-8569-166C52397326}" type="datetimeFigureOut">
              <a:rPr lang="es-ES" smtClean="0"/>
              <a:t>15/02/2021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9912F-71A9-4368-BE14-DCD9C64BCF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0765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1A18-7393-45C6-8569-166C52397326}" type="datetimeFigureOut">
              <a:rPr lang="es-ES" smtClean="0"/>
              <a:t>15/02/2021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9912F-71A9-4368-BE14-DCD9C64BCF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333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1A18-7393-45C6-8569-166C52397326}" type="datetimeFigureOut">
              <a:rPr lang="es-ES" smtClean="0"/>
              <a:t>15/02/2021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9912F-71A9-4368-BE14-DCD9C64BCF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1231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1A18-7393-45C6-8569-166C52397326}" type="datetimeFigureOut">
              <a:rPr lang="es-ES" smtClean="0"/>
              <a:t>15/02/2021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9912F-71A9-4368-BE14-DCD9C64BCF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7554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1A18-7393-45C6-8569-166C52397326}" type="datetimeFigureOut">
              <a:rPr lang="es-ES" smtClean="0"/>
              <a:t>15/02/2021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9912F-71A9-4368-BE14-DCD9C64BCF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6243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1A18-7393-45C6-8569-166C52397326}" type="datetimeFigureOut">
              <a:rPr lang="es-ES" smtClean="0"/>
              <a:t>15/02/2021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9912F-71A9-4368-BE14-DCD9C64BCF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1616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71A18-7393-45C6-8569-166C52397326}" type="datetimeFigureOut">
              <a:rPr lang="es-ES" smtClean="0"/>
              <a:t>15/02/2021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9912F-71A9-4368-BE14-DCD9C64BCF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0629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zim://A/Filosof%C3%ADa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95536" y="260648"/>
            <a:ext cx="813690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i="1" dirty="0" smtClean="0"/>
              <a:t>Asignatura: Recreación Básica.                                       </a:t>
            </a:r>
            <a:r>
              <a:rPr lang="es-ES" sz="2800" b="1" i="1" dirty="0"/>
              <a:t>2</a:t>
            </a:r>
            <a:endParaRPr lang="es-ES" sz="2800" b="1" i="1" dirty="0" smtClean="0"/>
          </a:p>
          <a:p>
            <a:r>
              <a:rPr lang="es-ES" sz="2800" b="1" i="1" dirty="0" smtClean="0"/>
              <a:t>Tema # 1. La recreación como un fenómeno socio cultural. </a:t>
            </a:r>
          </a:p>
          <a:p>
            <a:r>
              <a:rPr lang="es-ES" sz="2800" b="1" i="1" dirty="0" smtClean="0"/>
              <a:t>Título de la conferencia: Elementos constituyentes de la recreación como un  fenómeno </a:t>
            </a:r>
            <a:r>
              <a:rPr lang="es-ES" sz="2800" b="1" i="1" smtClean="0"/>
              <a:t>socio-cultural.</a:t>
            </a:r>
            <a:endParaRPr lang="es-ES" sz="2800" b="1" i="1" dirty="0" smtClean="0"/>
          </a:p>
          <a:p>
            <a:r>
              <a:rPr lang="es-ES" sz="2800" b="1" i="1" dirty="0" smtClean="0"/>
              <a:t> Sumario: 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s-ES" sz="2800" b="1" i="1" dirty="0" smtClean="0"/>
              <a:t>Tiempo de recreación, tiempo libre. (Pág. 22)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s-ES" sz="2800" b="1" i="1" dirty="0" smtClean="0"/>
              <a:t>Las actividades en una función recreativa.(Pág. 43)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s-ES" sz="2800" b="1" i="1" dirty="0" smtClean="0"/>
              <a:t>La necesidad e interés recreativo. (Pág. 47)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s-ES" sz="2800" b="1" i="1" dirty="0" smtClean="0"/>
              <a:t>Espacio para la recreación. (Pág.50)</a:t>
            </a:r>
          </a:p>
          <a:p>
            <a:r>
              <a:rPr lang="es-ES" sz="2800" b="1" i="1" dirty="0" smtClean="0"/>
              <a:t> </a:t>
            </a:r>
          </a:p>
          <a:p>
            <a:r>
              <a:rPr lang="es-ES" sz="2800" b="1" i="1" dirty="0" smtClean="0"/>
              <a:t>Objetivo: Caracterizar los elementos constituyentes del fenómeno recreativo.</a:t>
            </a:r>
            <a:endParaRPr lang="es-ES" sz="2800" b="1" i="1" dirty="0"/>
          </a:p>
        </p:txBody>
      </p:sp>
    </p:spTree>
    <p:extLst>
      <p:ext uri="{BB962C8B-B14F-4D97-AF65-F5344CB8AC3E}">
        <p14:creationId xmlns:p14="http://schemas.microsoft.com/office/powerpoint/2010/main" val="374103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79512" y="188640"/>
            <a:ext cx="8640959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i="1" dirty="0" smtClean="0"/>
              <a:t>3.- La necesidad o interés recreativo.</a:t>
            </a:r>
          </a:p>
          <a:p>
            <a:r>
              <a:rPr lang="es-ES_tradnl" sz="2000" b="1" i="1" dirty="0" smtClean="0"/>
              <a:t>Forma </a:t>
            </a:r>
            <a:r>
              <a:rPr lang="es-ES_tradnl" sz="2000" b="1" i="1" dirty="0"/>
              <a:t>parte de la gran necesidad social de reproducción que tiene el hombre y se caracteriza porque se expresa individualmente, condicionada socialmente a través de intereses individuales y su especificación radica en las actividades u objetos que satisfacen la necesidad, es el consumo de bienes culturales </a:t>
            </a:r>
            <a:r>
              <a:rPr lang="es-ES_tradnl" sz="2000" b="1" i="1" dirty="0" smtClean="0"/>
              <a:t>realizados </a:t>
            </a:r>
            <a:r>
              <a:rPr lang="es-ES_tradnl" sz="2000" b="1" i="1" dirty="0"/>
              <a:t>en determinadas condiciones socio - económicas y de disponibilidad de tiempo, que aseguran una opción y por lo tanto la expresión de la individualidad.</a:t>
            </a:r>
            <a:endParaRPr lang="es-ES" sz="2000" b="1" i="1" dirty="0"/>
          </a:p>
          <a:p>
            <a:r>
              <a:rPr lang="es-ES_tradnl" sz="2000" b="1" i="1" dirty="0"/>
              <a:t>Como necesidad humana, como necesidad social, la necesidad o interés recreativo es:</a:t>
            </a:r>
            <a:endParaRPr lang="es-ES" sz="2000" b="1" i="1" dirty="0"/>
          </a:p>
          <a:p>
            <a:pPr marL="342900" indent="-342900">
              <a:buFont typeface="Wingdings" pitchFamily="2" charset="2"/>
              <a:buChar char="ü"/>
            </a:pPr>
            <a:r>
              <a:rPr lang="es-ES_tradnl" sz="2000" b="1" i="1" dirty="0"/>
              <a:t>Histórica: Ha variado con los cambios producidos de una </a:t>
            </a:r>
            <a:r>
              <a:rPr lang="es-ES_tradnl" sz="2000" b="1" i="1" dirty="0" smtClean="0"/>
              <a:t>formación económica social </a:t>
            </a:r>
            <a:r>
              <a:rPr lang="es-ES_tradnl" sz="2000" b="1" i="1" dirty="0"/>
              <a:t>a otra y se ha conformado en el de cursar de la historia. </a:t>
            </a:r>
            <a:endParaRPr lang="es-ES" sz="2000" b="1" i="1" dirty="0"/>
          </a:p>
          <a:p>
            <a:pPr marL="342900" indent="-342900">
              <a:buFont typeface="Wingdings" pitchFamily="2" charset="2"/>
              <a:buChar char="ü"/>
            </a:pPr>
            <a:r>
              <a:rPr lang="es-ES_tradnl" sz="2000" b="1" i="1" dirty="0"/>
              <a:t>Dialéctica: No es estática, sufre variaciones derivadas de los cambios sociales, del consecuente desarrollo de las fuerzas productivas. </a:t>
            </a:r>
            <a:endParaRPr lang="es-ES" sz="2000" b="1" i="1" dirty="0"/>
          </a:p>
          <a:p>
            <a:pPr marL="342900" indent="-342900">
              <a:buFont typeface="Wingdings" pitchFamily="2" charset="2"/>
              <a:buChar char="ü"/>
            </a:pPr>
            <a:r>
              <a:rPr lang="es-ES_tradnl" sz="2000" b="1" i="1" dirty="0"/>
              <a:t>Dinámica: Varía de acuerdo al modo de producción, a las relaciones sociales imperantes; la satisfacción de una necesidad conduce muchas veces a la creación de nuevas y superiores necesidades. </a:t>
            </a:r>
            <a:endParaRPr lang="es-ES" sz="2000" b="1" i="1" dirty="0"/>
          </a:p>
          <a:p>
            <a:endParaRPr lang="es-ES" b="1" i="1" dirty="0"/>
          </a:p>
        </p:txBody>
      </p:sp>
    </p:spTree>
    <p:extLst>
      <p:ext uri="{BB962C8B-B14F-4D97-AF65-F5344CB8AC3E}">
        <p14:creationId xmlns:p14="http://schemas.microsoft.com/office/powerpoint/2010/main" val="284630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23527" y="184666"/>
            <a:ext cx="8568953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000" b="1" i="1" dirty="0" smtClean="0"/>
              <a:t>La </a:t>
            </a:r>
            <a:r>
              <a:rPr lang="es-ES_tradnl" sz="2000" b="1" i="1" dirty="0"/>
              <a:t>formación de las necesidades recreativas tiene lugar bajo la influencia de un complejo de factores, los cuales pueden ser agrupados de la manera </a:t>
            </a:r>
            <a:r>
              <a:rPr lang="es-ES_tradnl" sz="2000" b="1" i="1" dirty="0" smtClean="0"/>
              <a:t>siguiente:</a:t>
            </a:r>
          </a:p>
          <a:p>
            <a:endParaRPr lang="es-ES" sz="2000" b="1" i="1" dirty="0"/>
          </a:p>
          <a:p>
            <a:r>
              <a:rPr lang="es-ES_tradnl" sz="2000" b="1" i="1" dirty="0"/>
              <a:t>a.- Factores </a:t>
            </a:r>
            <a:r>
              <a:rPr lang="es-ES_tradnl" sz="2000" b="1" i="1" dirty="0" smtClean="0"/>
              <a:t>Socio-Económicos</a:t>
            </a:r>
            <a:r>
              <a:rPr lang="es-ES_tradnl" sz="2000" b="1" i="1" dirty="0"/>
              <a:t>: Nivel de desarrollo de la fuerza productivas; nivel de producción de los bienes de consumo, incluido los </a:t>
            </a:r>
            <a:r>
              <a:rPr lang="es-ES_tradnl" sz="2000" b="1" i="1" dirty="0" smtClean="0"/>
              <a:t>servicios </a:t>
            </a:r>
            <a:r>
              <a:rPr lang="es-ES_tradnl" sz="2000" b="1" i="1" dirty="0"/>
              <a:t>de la Recreación; ingresos reales monetarios, precios y servicios, tiempo de vacaciones, composición social y profesional de la población, nivel de vida cultural, tradiciones, entre otros.</a:t>
            </a:r>
            <a:endParaRPr lang="es-ES" sz="2000" b="1" i="1" dirty="0"/>
          </a:p>
          <a:p>
            <a:r>
              <a:rPr lang="es-ES_tradnl" sz="2000" b="1" i="1" dirty="0"/>
              <a:t>b.- Factores Demográficos: Relación de la población urbana y rural, estructura de edad y sexo; composición y proporciones de la familia, particularidades de instalación, movilidad de la población.</a:t>
            </a:r>
            <a:endParaRPr lang="es-ES" sz="2000" b="1" i="1" dirty="0"/>
          </a:p>
          <a:p>
            <a:r>
              <a:rPr lang="es-ES_tradnl" sz="2000" b="1" i="1" dirty="0"/>
              <a:t>c.- Factores Psicológicos: Intensidad de los lazos culturales y de negocios, tipo de vida cultural, influencia de la moda; conceptos espirituales de la persona.</a:t>
            </a:r>
            <a:endParaRPr lang="es-ES" sz="2000" b="1" i="1" dirty="0"/>
          </a:p>
          <a:p>
            <a:r>
              <a:rPr lang="es-ES_tradnl" sz="2000" b="1" i="1" dirty="0"/>
              <a:t>d.- Factores Médico - Biológicos: Estado de salud de la población. </a:t>
            </a:r>
            <a:endParaRPr lang="es-ES" sz="2000" b="1" i="1" dirty="0"/>
          </a:p>
          <a:p>
            <a:r>
              <a:rPr lang="es-ES_tradnl" sz="2000" b="1" i="1" dirty="0"/>
              <a:t>e.- Factores Naturales: Zona natural en la cual vive la persona, particularidades de la situación geográfica respecto al mar, etc</a:t>
            </a:r>
            <a:r>
              <a:rPr lang="es-ES_tradnl" sz="2000" b="1" i="1" dirty="0" smtClean="0"/>
              <a:t>.  </a:t>
            </a:r>
            <a:endParaRPr lang="es-ES" sz="2000" b="1" i="1" dirty="0"/>
          </a:p>
          <a:p>
            <a:endParaRPr lang="es-ES" b="1" i="1" dirty="0" smtClean="0"/>
          </a:p>
        </p:txBody>
      </p:sp>
    </p:spTree>
    <p:extLst>
      <p:ext uri="{BB962C8B-B14F-4D97-AF65-F5344CB8AC3E}">
        <p14:creationId xmlns:p14="http://schemas.microsoft.com/office/powerpoint/2010/main" val="459974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51520" y="188640"/>
            <a:ext cx="849694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i="1" dirty="0" smtClean="0"/>
              <a:t>4.- El espacio para la recreación.</a:t>
            </a:r>
          </a:p>
          <a:p>
            <a:endParaRPr lang="es-ES" b="1" i="1" dirty="0" smtClean="0"/>
          </a:p>
          <a:p>
            <a:r>
              <a:rPr lang="es-ES" b="1" i="1" dirty="0" smtClean="0"/>
              <a:t>El espacio es la forma real objetiva de existencia de la materia en movimiento, expresa la coexistencia de las cosas y de la distancia entre su extensión y el orden en que están situados unas respectos a otras.</a:t>
            </a:r>
          </a:p>
          <a:p>
            <a:endParaRPr lang="es-ES" b="1" i="1" dirty="0" smtClean="0"/>
          </a:p>
          <a:p>
            <a:r>
              <a:rPr lang="es-ES" b="1" i="1" dirty="0" smtClean="0"/>
              <a:t>Las actividades que se realizan en el TL, van a desarrollarse dentro del espacio, el cual puede ser:</a:t>
            </a:r>
          </a:p>
          <a:p>
            <a:endParaRPr lang="es-ES" b="1" i="1" dirty="0"/>
          </a:p>
          <a:p>
            <a:pPr marL="285750" indent="-285750">
              <a:buFont typeface="Wingdings" pitchFamily="2" charset="2"/>
              <a:buChar char="§"/>
            </a:pPr>
            <a:r>
              <a:rPr lang="es-ES" b="1" i="1" dirty="0" smtClean="0"/>
              <a:t>Espacio físico: ámbito donde se mueve el hombre y que constituye el marco de realización de las actividades recreativas.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b="1" i="1" dirty="0" smtClean="0"/>
              <a:t>Espacio cultural: ámbito de la vida espiritual del hombre; es el marco donde se realiza en la creación, en el intercambio de intereses, en el cual desarrolla hábitos de participación cultural.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b="1" i="1" dirty="0" smtClean="0"/>
              <a:t>Espacio social: ámbito en el que el hombre  establece  su intercambio , la comunicación social y en el se desarrolla las relaciones sociales entre los individuos.</a:t>
            </a:r>
          </a:p>
          <a:p>
            <a:pPr marL="285750" indent="-285750">
              <a:buFont typeface="Wingdings" pitchFamily="2" charset="2"/>
              <a:buChar char="§"/>
            </a:pPr>
            <a:endParaRPr lang="es-ES" b="1" i="1" dirty="0"/>
          </a:p>
          <a:p>
            <a:r>
              <a:rPr lang="es-ES" b="1" i="1" dirty="0" smtClean="0"/>
              <a:t>El hombre establece una relación afectiva con el medio que lo rodea (espacio físico, cultural y social) y recibe sus influencia de forma individual.</a:t>
            </a:r>
            <a:endParaRPr lang="es-ES" b="1" i="1" dirty="0"/>
          </a:p>
        </p:txBody>
      </p:sp>
    </p:spTree>
    <p:extLst>
      <p:ext uri="{BB962C8B-B14F-4D97-AF65-F5344CB8AC3E}">
        <p14:creationId xmlns:p14="http://schemas.microsoft.com/office/powerpoint/2010/main" val="414481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51520" y="116633"/>
            <a:ext cx="864096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s-ES" sz="3600" b="1" i="1" dirty="0">
                <a:latin typeface="Arial" pitchFamily="34" charset="0"/>
                <a:cs typeface="Arial" pitchFamily="34" charset="0"/>
              </a:rPr>
              <a:t>Cuando hablamos de Recreación , intrínsecamente  hablamos </a:t>
            </a:r>
            <a:r>
              <a:rPr lang="es-ES" sz="3600" b="1" i="1" dirty="0" smtClean="0">
                <a:latin typeface="Arial" pitchFamily="34" charset="0"/>
                <a:cs typeface="Arial" pitchFamily="34" charset="0"/>
              </a:rPr>
              <a:t>de:</a:t>
            </a:r>
          </a:p>
          <a:p>
            <a:endParaRPr lang="es-ES" sz="3600" b="1" i="1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es-ES" sz="3600" b="1" i="1" dirty="0" smtClean="0">
                <a:latin typeface="Arial" pitchFamily="34" charset="0"/>
                <a:cs typeface="Arial" pitchFamily="34" charset="0"/>
              </a:rPr>
              <a:t>¿Cuáles son las características socio-psicológicas de la recreación?</a:t>
            </a:r>
          </a:p>
          <a:p>
            <a:endParaRPr lang="es-ES" sz="3600" b="1" i="1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es-ES" sz="3600" b="1" i="1" dirty="0" smtClean="0">
                <a:latin typeface="Arial" pitchFamily="34" charset="0"/>
                <a:cs typeface="Arial" pitchFamily="34" charset="0"/>
              </a:rPr>
              <a:t>¿Cuales son las funciones del fenómeno recreativo? </a:t>
            </a:r>
          </a:p>
          <a:p>
            <a:endParaRPr lang="es-ES" sz="3600" b="1" i="1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es-ES" sz="3600" b="1" i="1" dirty="0" smtClean="0">
                <a:latin typeface="Arial" pitchFamily="34" charset="0"/>
                <a:cs typeface="Arial" pitchFamily="34" charset="0"/>
              </a:rPr>
              <a:t>¿Cuáles son las características </a:t>
            </a:r>
            <a:r>
              <a:rPr lang="es-ES" sz="3600" b="1" i="1" dirty="0">
                <a:latin typeface="Arial" pitchFamily="34" charset="0"/>
                <a:cs typeface="Arial" pitchFamily="34" charset="0"/>
              </a:rPr>
              <a:t>socio políticas de la </a:t>
            </a:r>
            <a:r>
              <a:rPr lang="es-ES" sz="3600" b="1" i="1" dirty="0" smtClean="0">
                <a:latin typeface="Arial" pitchFamily="34" charset="0"/>
                <a:cs typeface="Arial" pitchFamily="34" charset="0"/>
              </a:rPr>
              <a:t>Recreación?</a:t>
            </a:r>
            <a:endParaRPr lang="es-ES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12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67544" y="332656"/>
            <a:ext cx="8352928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i="1" dirty="0" smtClean="0"/>
              <a:t>Para  analizar la  recreación como  un fenómeno  </a:t>
            </a:r>
            <a:r>
              <a:rPr lang="es-ES" sz="2400" b="1" i="1" dirty="0"/>
              <a:t>socio </a:t>
            </a:r>
            <a:r>
              <a:rPr lang="es-ES" sz="2400" b="1" i="1" dirty="0" smtClean="0"/>
              <a:t>– cultural,  </a:t>
            </a:r>
            <a:r>
              <a:rPr lang="es-ES" sz="2400" b="1" i="1" dirty="0"/>
              <a:t>se  distinguen  cuatro  elementos constituyentes que la caracterizan, definen y dan forma; siendo estos</a:t>
            </a:r>
            <a:r>
              <a:rPr lang="es-ES" sz="2400" b="1" i="1" dirty="0" smtClean="0"/>
              <a:t>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400" b="1" i="1" dirty="0" smtClean="0"/>
              <a:t>FENÓMENO en </a:t>
            </a:r>
            <a:r>
              <a:rPr lang="es-ES" sz="2400" b="1" i="1" dirty="0" smtClean="0">
                <a:hlinkClick r:id="rId2" tooltip="Filosofía"/>
              </a:rPr>
              <a:t>filosofía</a:t>
            </a:r>
            <a:r>
              <a:rPr lang="es-ES" sz="2400" b="1" i="1" dirty="0"/>
              <a:t> </a:t>
            </a:r>
            <a:r>
              <a:rPr lang="es-ES" sz="2400" b="1" i="1" dirty="0" smtClean="0"/>
              <a:t>(del griego φα</a:t>
            </a:r>
            <a:r>
              <a:rPr lang="es-ES" sz="2400" b="1" i="1" dirty="0" err="1" smtClean="0"/>
              <a:t>ινόμενoν</a:t>
            </a:r>
            <a:r>
              <a:rPr lang="es-ES" sz="2400" b="1" i="1" dirty="0" smtClean="0"/>
              <a:t>: 'apariencia, manifestación', en plural: phenomena φα</a:t>
            </a:r>
            <a:r>
              <a:rPr lang="es-ES" sz="2400" b="1" i="1" dirty="0" err="1" smtClean="0"/>
              <a:t>ινόμεν</a:t>
            </a:r>
            <a:r>
              <a:rPr lang="es-ES" sz="2400" b="1" i="1" dirty="0" smtClean="0"/>
              <a:t>α)</a:t>
            </a:r>
            <a:r>
              <a:rPr lang="es-ES" sz="2400" b="1" i="1" dirty="0" smtClean="0">
                <a:solidFill>
                  <a:srgbClr val="FF0000"/>
                </a:solidFill>
              </a:rPr>
              <a:t> </a:t>
            </a:r>
            <a:r>
              <a:rPr lang="es-ES" sz="2400" b="1" i="1" dirty="0" smtClean="0"/>
              <a:t>es el aspecto que las cosas ofrecen ante nuestros sentidos.</a:t>
            </a:r>
          </a:p>
          <a:p>
            <a:r>
              <a:rPr lang="es-ES" sz="2400" b="1" i="1" dirty="0"/>
              <a:t> </a:t>
            </a:r>
          </a:p>
          <a:p>
            <a:r>
              <a:rPr lang="es-ES" sz="2400" b="1" i="1" dirty="0"/>
              <a:t>1.- El tiempo de la Recreación, tiempo libre.</a:t>
            </a:r>
          </a:p>
          <a:p>
            <a:r>
              <a:rPr lang="es-ES" sz="2400" b="1" i="1" dirty="0"/>
              <a:t>  </a:t>
            </a:r>
          </a:p>
          <a:p>
            <a:r>
              <a:rPr lang="es-ES" sz="2400" b="1" i="1" dirty="0"/>
              <a:t>2.- Las actividades en una función </a:t>
            </a:r>
            <a:r>
              <a:rPr lang="es-ES" sz="2400" b="1" i="1" dirty="0" smtClean="0"/>
              <a:t>recreativa</a:t>
            </a:r>
            <a:r>
              <a:rPr lang="es-ES" sz="2400" b="1" i="1" dirty="0"/>
              <a:t>.</a:t>
            </a:r>
          </a:p>
          <a:p>
            <a:r>
              <a:rPr lang="es-ES" sz="2400" b="1" i="1" dirty="0"/>
              <a:t>  </a:t>
            </a:r>
          </a:p>
          <a:p>
            <a:r>
              <a:rPr lang="es-ES" sz="2400" b="1" i="1" dirty="0"/>
              <a:t>3.- </a:t>
            </a:r>
            <a:r>
              <a:rPr lang="es-ES" sz="2400" b="1" i="1" dirty="0" smtClean="0"/>
              <a:t>La necesidad o interés recreativo.</a:t>
            </a:r>
            <a:endParaRPr lang="es-ES" sz="2400" b="1" i="1" dirty="0"/>
          </a:p>
          <a:p>
            <a:r>
              <a:rPr lang="es-ES" sz="2400" b="1" i="1" dirty="0"/>
              <a:t>  </a:t>
            </a:r>
          </a:p>
          <a:p>
            <a:r>
              <a:rPr lang="es-ES" sz="2400" b="1" i="1" dirty="0"/>
              <a:t>4.- El espacio para la recreación.</a:t>
            </a:r>
          </a:p>
          <a:p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8726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95536" y="260648"/>
            <a:ext cx="8496944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i="1" dirty="0" smtClean="0"/>
              <a:t>1.- El tiempo de la Recreación, tiempo libre.</a:t>
            </a:r>
          </a:p>
          <a:p>
            <a:r>
              <a:rPr lang="es-ES" sz="2000" b="1" i="1" dirty="0" smtClean="0"/>
              <a:t>El concepto de tiempo libre hoy día, aún está en discusión entre sociólogos, psicólogos y economistas, los cuales no llegan a un acuerdo teórico sobre su definición.</a:t>
            </a:r>
          </a:p>
          <a:p>
            <a:r>
              <a:rPr lang="es-ES" sz="2000" b="1" i="1" dirty="0" smtClean="0"/>
              <a:t>El tiempo social se estructura en dos parte fundamentales: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s-ES" sz="2000" b="1" i="1" dirty="0" smtClean="0"/>
              <a:t>El tiempo de trabajo.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s-ES" sz="2000" b="1" i="1" dirty="0" smtClean="0"/>
              <a:t>El tiempo extra laboral y es aquí donde se ubica el tiempo libre (OJO: Y ES AQUÍ DONDE SE UBICA…..)</a:t>
            </a:r>
          </a:p>
          <a:p>
            <a:r>
              <a:rPr lang="es-ES" sz="2000" b="1" i="1" dirty="0" smtClean="0"/>
              <a:t>En el tiempo extra laboral existen actividades de cierta obligatoriedad.</a:t>
            </a:r>
          </a:p>
          <a:p>
            <a:r>
              <a:rPr lang="es-ES" sz="2000" b="1" i="1" dirty="0" smtClean="0"/>
              <a:t>B</a:t>
            </a:r>
            <a:r>
              <a:rPr lang="es-ES" sz="2000" b="1" i="1" dirty="0"/>
              <a:t>. </a:t>
            </a:r>
            <a:r>
              <a:rPr lang="es-ES" sz="2000" b="1" i="1" dirty="0" smtClean="0"/>
              <a:t>Grushin define el tiempo libre (TL) como sigue:</a:t>
            </a:r>
            <a:endParaRPr lang="es-ES" sz="2000" b="1" i="1" dirty="0"/>
          </a:p>
          <a:p>
            <a:r>
              <a:rPr lang="es-ES" sz="2000" b="1" i="1" dirty="0"/>
              <a:t>"Por  tiempo libre se entiende  pues,  aquella parte del tiempo que no se trabaja y que queda después de descontadas todas  las inversiones de tiempo utilitario (actividades domésticas, fisiológicas, de transporte, etc.) es decir, el tiempo libre del cumplimiento de diversas obligaciones.</a:t>
            </a:r>
          </a:p>
          <a:p>
            <a:r>
              <a:rPr lang="es-ES" sz="2000" b="1" i="1" dirty="0"/>
              <a:t>Todo lo cual nos lleva a afirmar como </a:t>
            </a:r>
            <a:r>
              <a:rPr lang="es-ES_tradnl" sz="2000" b="1" i="1" dirty="0"/>
              <a:t>tiempo libre:</a:t>
            </a:r>
            <a:endParaRPr lang="es-ES" sz="2000" b="1" i="1" dirty="0"/>
          </a:p>
          <a:p>
            <a:r>
              <a:rPr lang="es-ES_tradnl" sz="2000" b="1" i="1" dirty="0"/>
              <a:t>Aquella parte del tiempo de reproducción en la cual el grado de obligatoriedad de las actividades no es de necesidad y en virtud de tener satisfechas las necesidades vitales humanas en un nivel básico se puede optar por cualquiera de ellas. </a:t>
            </a:r>
            <a:endParaRPr lang="es-ES" sz="2000" b="1" i="1" dirty="0"/>
          </a:p>
          <a:p>
            <a:endParaRPr lang="es-ES" sz="2000" b="1" i="1" dirty="0" smtClean="0"/>
          </a:p>
          <a:p>
            <a:endParaRPr lang="es-ES" sz="2000" b="1" i="1" dirty="0" smtClean="0"/>
          </a:p>
          <a:p>
            <a:endParaRPr lang="es-ES" b="1" i="1" dirty="0" smtClean="0"/>
          </a:p>
          <a:p>
            <a:pPr marL="285750" indent="-285750">
              <a:buFont typeface="Arial" pitchFamily="34" charset="0"/>
              <a:buChar char="•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8736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915816" y="476672"/>
            <a:ext cx="3063875" cy="500063"/>
          </a:xfrm>
          <a:prstGeom prst="rect">
            <a:avLst/>
          </a:prstGeom>
          <a:solidFill>
            <a:srgbClr val="FFFFFF"/>
          </a:solidFill>
          <a:ln w="25400" algn="ctr">
            <a:solidFill>
              <a:srgbClr val="8064A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TIEMPO SOCIAL</a:t>
            </a:r>
            <a:endParaRPr kumimoji="0" lang="es-ES" sz="1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51" name="AutoShape 3"/>
          <p:cNvCxnSpPr>
            <a:cxnSpLocks noChangeShapeType="1"/>
          </p:cNvCxnSpPr>
          <p:nvPr/>
        </p:nvCxnSpPr>
        <p:spPr bwMode="auto">
          <a:xfrm flipH="1">
            <a:off x="1907704" y="976735"/>
            <a:ext cx="1755775" cy="7239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AutoShape 4"/>
          <p:cNvCxnSpPr>
            <a:cxnSpLocks noChangeShapeType="1"/>
          </p:cNvCxnSpPr>
          <p:nvPr/>
        </p:nvCxnSpPr>
        <p:spPr bwMode="auto">
          <a:xfrm>
            <a:off x="5364088" y="976735"/>
            <a:ext cx="1011723" cy="8794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07516" y="1856210"/>
            <a:ext cx="3000375" cy="457200"/>
          </a:xfrm>
          <a:prstGeom prst="rect">
            <a:avLst/>
          </a:prstGeom>
          <a:solidFill>
            <a:srgbClr val="FFFFFF"/>
          </a:solidFill>
          <a:ln w="25400" algn="ctr">
            <a:solidFill>
              <a:srgbClr val="8064A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TIEMPO DE TRABAJO </a:t>
            </a:r>
            <a:endParaRPr kumimoji="0" lang="es-ES" sz="1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076056" y="1856210"/>
            <a:ext cx="3000375" cy="457200"/>
          </a:xfrm>
          <a:prstGeom prst="rect">
            <a:avLst/>
          </a:prstGeom>
          <a:solidFill>
            <a:srgbClr val="FFFFFF"/>
          </a:solidFill>
          <a:ln w="25400" algn="ctr">
            <a:solidFill>
              <a:srgbClr val="8064A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TIEMPO DE NO TRABAJO </a:t>
            </a:r>
            <a:endParaRPr kumimoji="0" lang="es-ES" sz="1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55" name="AutoShape 7"/>
          <p:cNvCxnSpPr>
            <a:cxnSpLocks noChangeShapeType="1"/>
          </p:cNvCxnSpPr>
          <p:nvPr/>
        </p:nvCxnSpPr>
        <p:spPr bwMode="auto">
          <a:xfrm flipH="1">
            <a:off x="4198737" y="2305050"/>
            <a:ext cx="1646238" cy="8445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7" name="AutoShape 9"/>
          <p:cNvCxnSpPr>
            <a:cxnSpLocks noChangeShapeType="1"/>
          </p:cNvCxnSpPr>
          <p:nvPr/>
        </p:nvCxnSpPr>
        <p:spPr bwMode="auto">
          <a:xfrm>
            <a:off x="7308304" y="2305050"/>
            <a:ext cx="655638" cy="11811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935497" y="3179763"/>
            <a:ext cx="2501900" cy="2713037"/>
          </a:xfrm>
          <a:prstGeom prst="rect">
            <a:avLst/>
          </a:prstGeom>
          <a:solidFill>
            <a:srgbClr val="FFFFFF"/>
          </a:solidFill>
          <a:ln w="25400" algn="ctr">
            <a:solidFill>
              <a:srgbClr val="8064A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OBLIGACIONES:</a:t>
            </a:r>
            <a:endParaRPr lang="es-ES" sz="1200" b="1" i="1" dirty="0">
              <a:latin typeface="Times New Roman" pitchFamily="18" charset="0"/>
              <a:cs typeface="Arial" pitchFamily="34" charset="0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10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s-E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Necesidades bio-fisiológicas </a:t>
            </a:r>
            <a:endParaRPr kumimoji="0" lang="es-ES" sz="1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rgbClr val="000000"/>
              </a:buClr>
              <a:buSzTx/>
              <a:buFont typeface="Wingdings" pitchFamily="2" charset="2"/>
              <a:buChar char="Ø"/>
              <a:tabLst/>
            </a:pPr>
            <a:r>
              <a:rPr kumimoji="0" lang="es-E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 </a:t>
            </a:r>
            <a:r>
              <a:rPr kumimoji="0" lang="es-ES" sz="1400" b="1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s-E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Tareas Domesticas</a:t>
            </a:r>
            <a:endParaRPr kumimoji="0" lang="es-ES" sz="1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rgbClr val="000000"/>
              </a:buClr>
              <a:buSzTx/>
              <a:buFont typeface="Wingdings" pitchFamily="2" charset="2"/>
              <a:buChar char="Ø"/>
              <a:tabLst/>
            </a:pPr>
            <a:r>
              <a:rPr kumimoji="0" lang="es-E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   Relaciones Familiares y                 sociales</a:t>
            </a:r>
            <a:endParaRPr lang="es-ES" sz="1200" b="1" i="1" dirty="0"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rgbClr val="000000"/>
              </a:buClr>
              <a:buSzTx/>
              <a:buFont typeface="Wingdings" pitchFamily="2" charset="2"/>
              <a:buChar char="Ø"/>
              <a:tabLst/>
            </a:pPr>
            <a:r>
              <a:rPr kumimoji="0" lang="es-E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    Actividades Políticas y Religiosas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rgbClr val="000000"/>
              </a:buClr>
              <a:buSzTx/>
              <a:buFont typeface="Wingdings" pitchFamily="2" charset="2"/>
              <a:buChar char="Ø"/>
              <a:tabLst/>
            </a:pPr>
            <a:r>
              <a:rPr lang="es-ES" sz="1400" b="1" i="1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     La transportación.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rgbClr val="000000"/>
              </a:buClr>
              <a:buSzTx/>
              <a:buFont typeface="Wingdings" pitchFamily="2" charset="2"/>
              <a:buChar char="Ø"/>
              <a:tabLst/>
            </a:pPr>
            <a:endParaRPr lang="es-ES" sz="1400" b="1" i="1" dirty="0" smtClean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rgbClr val="000000"/>
              </a:buClr>
              <a:buSzTx/>
              <a:buFont typeface="Wingdings" pitchFamily="2" charset="2"/>
              <a:buChar char="Ø"/>
              <a:tabLst/>
            </a:pPr>
            <a:endParaRPr lang="es-ES" sz="1400" b="1" i="1" dirty="0" smtClean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rgbClr val="000000"/>
              </a:buClr>
              <a:buSzTx/>
              <a:buFont typeface="Wingdings" pitchFamily="2" charset="2"/>
              <a:buChar char="Ø"/>
              <a:tabLst/>
            </a:pPr>
            <a:endParaRPr kumimoji="0" lang="es-ES" sz="1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endParaRPr kumimoji="0" lang="es-E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6853486" y="3486150"/>
            <a:ext cx="2220912" cy="428625"/>
          </a:xfrm>
          <a:prstGeom prst="rect">
            <a:avLst/>
          </a:prstGeom>
          <a:solidFill>
            <a:srgbClr val="FFFFFF"/>
          </a:solidFill>
          <a:ln w="25400" algn="ctr">
            <a:solidFill>
              <a:srgbClr val="8064A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TIEMPO LIBRE</a:t>
            </a:r>
            <a:endParaRPr kumimoji="0" lang="es-ES" sz="1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04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39552" y="404664"/>
            <a:ext cx="81369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b="1" i="1" dirty="0"/>
              <a:t>2.- Las actividades en una función recreativa.</a:t>
            </a:r>
          </a:p>
          <a:p>
            <a:r>
              <a:rPr lang="es-ES" sz="3600" b="1" i="1" dirty="0"/>
              <a:t>Cualquier actividad puede cumplir una función recreativa, siempre que tenga en </a:t>
            </a:r>
            <a:r>
              <a:rPr lang="es-ES" sz="3600" b="1" i="1" dirty="0" smtClean="0"/>
              <a:t>cuenta </a:t>
            </a:r>
            <a:r>
              <a:rPr lang="es-ES" sz="3600" b="1" i="1" dirty="0"/>
              <a:t>los siguientes principios: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s-ES" sz="3600" b="1" i="1" dirty="0"/>
              <a:t>Lo recreativo de una actividad no está en ella misma, sino en la actitud con la que la enfrenta el individual.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s-ES" sz="3600" b="1" i="1" dirty="0"/>
              <a:t>Debe ser realizada en el tiempo libre (TL).</a:t>
            </a:r>
          </a:p>
        </p:txBody>
      </p:sp>
    </p:spTree>
    <p:extLst>
      <p:ext uri="{BB962C8B-B14F-4D97-AF65-F5344CB8AC3E}">
        <p14:creationId xmlns:p14="http://schemas.microsoft.com/office/powerpoint/2010/main" val="22449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87265" y="620688"/>
            <a:ext cx="792088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i="1" dirty="0"/>
              <a:t> </a:t>
            </a:r>
            <a:r>
              <a:rPr lang="es-ES" sz="2000" b="1" i="1" dirty="0"/>
              <a:t>Características que debe de cumplir una actividad para ser considerada como recreativa (Manuel Vigo, argentino 1975):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s-ES" sz="2000" b="1" i="1" dirty="0"/>
              <a:t>es voluntaria;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s-ES" sz="2000" b="1" i="1" dirty="0"/>
              <a:t>es una actitud de participación gozosa;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s-ES" sz="2000" b="1" i="1" dirty="0"/>
              <a:t>no es utilitaria;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s-ES" sz="2000" b="1" i="1" dirty="0"/>
              <a:t>es regeneradora de las energías gastadas en el trabajo o en el estudio;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s-ES" sz="2000" b="1" i="1" dirty="0"/>
              <a:t>es compensadora de la limitaciones y exigencias de la vida contemporánea al posibilitar la expresión creadora del ser humano a través de las artes, las ciencias, los deportes y la naturaleza;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s-ES" sz="2000" b="1" i="1" dirty="0"/>
              <a:t>es saludable, porque procura el perfeccionamiento y desarrollo del hombre;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s-ES" sz="2000" b="1" i="1" dirty="0"/>
              <a:t>es un sistema de vida, porque se constituye en una manera grata  y positiva de utilizar el TL;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s-ES" sz="2000" b="1" i="1" dirty="0"/>
              <a:t>es un derecho humano;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s-ES" sz="2000" b="1" i="1" dirty="0"/>
              <a:t>es parte del proceso educativo permanente por el que procurarse dar los medios para utilizar con sentido el TL;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s-ES" sz="2000" b="1" i="1" dirty="0"/>
              <a:t>es algo que puede ser espontáneo u organizado, individual o colectivo.</a:t>
            </a:r>
          </a:p>
        </p:txBody>
      </p:sp>
    </p:spTree>
    <p:extLst>
      <p:ext uri="{BB962C8B-B14F-4D97-AF65-F5344CB8AC3E}">
        <p14:creationId xmlns:p14="http://schemas.microsoft.com/office/powerpoint/2010/main" val="421550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251520" y="116632"/>
            <a:ext cx="8568952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i="1" dirty="0" smtClean="0"/>
              <a:t>Las actividades en función recreativa</a:t>
            </a:r>
            <a:r>
              <a:rPr lang="es-ES" sz="2800" b="1" i="1" dirty="0" smtClean="0">
                <a:solidFill>
                  <a:srgbClr val="FF0000"/>
                </a:solidFill>
              </a:rPr>
              <a:t> </a:t>
            </a:r>
            <a:r>
              <a:rPr lang="es-ES" sz="2800" b="1" i="1" u="sng" dirty="0" smtClean="0">
                <a:solidFill>
                  <a:srgbClr val="FF0000"/>
                </a:solidFill>
              </a:rPr>
              <a:t>las</a:t>
            </a:r>
            <a:r>
              <a:rPr lang="es-ES" sz="2800" b="1" i="1" dirty="0" smtClean="0">
                <a:solidFill>
                  <a:srgbClr val="FF0000"/>
                </a:solidFill>
              </a:rPr>
              <a:t> </a:t>
            </a:r>
            <a:r>
              <a:rPr lang="es-ES" sz="2800" b="1" i="1" dirty="0" smtClean="0"/>
              <a:t>clasificamos en cuatro grupos fundamentales:</a:t>
            </a:r>
          </a:p>
          <a:p>
            <a:endParaRPr lang="es-ES" sz="2800" b="1" i="1" dirty="0"/>
          </a:p>
          <a:p>
            <a:pPr marL="285750" indent="-285750">
              <a:buFont typeface="Wingdings" pitchFamily="2" charset="2"/>
              <a:buChar char="q"/>
            </a:pPr>
            <a:r>
              <a:rPr lang="es-ES" sz="2800" b="1" i="1" dirty="0" smtClean="0"/>
              <a:t>Actividades artísticas o de creación: son las de la creación de las artes plásticas, el teatro, la danza, la música, etc.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s-ES" sz="2800" b="1" i="1" dirty="0" smtClean="0"/>
              <a:t>Actividades de los medios de comunicación masiva: son las que el hombre realiza mediante la lectura, oyendo la radio, viendo TV, etc.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s-ES" sz="2800" b="1" i="1" dirty="0" smtClean="0"/>
              <a:t>Actividades educativo físico deportivas: en las que juega un papel fundamental los ejercicios físicos, entre ellas: los deportes, la pesca, la caza, el campismo, etc.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s-ES" sz="2800" b="1" i="1" dirty="0" smtClean="0"/>
              <a:t>Actividades de alto nivel de consumo: entre ellas turismo hotelero, espectáculos, consumo de servicios gastronómicos, etc.</a:t>
            </a:r>
          </a:p>
          <a:p>
            <a:pPr marL="285750" indent="-285750">
              <a:buFont typeface="Wingdings" pitchFamily="2" charset="2"/>
              <a:buChar char="q"/>
            </a:pPr>
            <a:endParaRPr lang="es-ES" sz="2800" b="1" i="1" dirty="0"/>
          </a:p>
          <a:p>
            <a:endParaRPr lang="es-ES" b="1" i="1" dirty="0" smtClean="0"/>
          </a:p>
        </p:txBody>
      </p:sp>
    </p:spTree>
    <p:extLst>
      <p:ext uri="{BB962C8B-B14F-4D97-AF65-F5344CB8AC3E}">
        <p14:creationId xmlns:p14="http://schemas.microsoft.com/office/powerpoint/2010/main" val="2863533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755576" y="612845"/>
            <a:ext cx="792088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i="1" dirty="0"/>
              <a:t>Existen otros autores que consideran que se pueden agrupar en tres grupos, como son las de los sociólogos Zamora y García (1988) que plantean: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s-ES" sz="2400" b="1" i="1" dirty="0"/>
              <a:t>Las actividades relacionadas con la cultura artística y literaria.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s-ES" sz="2400" b="1" i="1" dirty="0"/>
              <a:t>El turismo.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s-ES" sz="2400" b="1" i="1" dirty="0"/>
              <a:t>Actividades generales de esparcimiento. </a:t>
            </a:r>
          </a:p>
          <a:p>
            <a:endParaRPr lang="es-ES" sz="2400" b="1" i="1" dirty="0"/>
          </a:p>
          <a:p>
            <a:r>
              <a:rPr lang="es-ES" sz="2400" b="1" i="1" dirty="0"/>
              <a:t>También tenemos al polaco Cisinski (1991) que plantea cinco grupos: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2400" b="1" i="1" dirty="0"/>
              <a:t>Las relacionadas con la actividad física y literaria.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2400" b="1" i="1" dirty="0"/>
              <a:t>Las relacionadas con la participación en la vida social.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2400" b="1" i="1" dirty="0"/>
              <a:t>Las relacionadas con la realización individual de aficiones.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2400" b="1" i="1" dirty="0"/>
              <a:t>Las relacionadas con la felicidad de las propias obligaciones.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2400" b="1" i="1" dirty="0"/>
              <a:t>Descanso pasivo.</a:t>
            </a:r>
          </a:p>
        </p:txBody>
      </p:sp>
    </p:spTree>
    <p:extLst>
      <p:ext uri="{BB962C8B-B14F-4D97-AF65-F5344CB8AC3E}">
        <p14:creationId xmlns:p14="http://schemas.microsoft.com/office/powerpoint/2010/main" val="99933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</TotalTime>
  <Words>1451</Words>
  <Application>Microsoft Office PowerPoint</Application>
  <PresentationFormat>Presentación en pantalla (4:3)</PresentationFormat>
  <Paragraphs>107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Arial</vt:lpstr>
      <vt:lpstr>Calibri</vt:lpstr>
      <vt:lpstr>Courier New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Tony</dc:creator>
  <cp:lastModifiedBy>OrestesGarcia</cp:lastModifiedBy>
  <cp:revision>41</cp:revision>
  <dcterms:created xsi:type="dcterms:W3CDTF">2018-01-14T20:02:59Z</dcterms:created>
  <dcterms:modified xsi:type="dcterms:W3CDTF">2021-02-15T19:43:46Z</dcterms:modified>
</cp:coreProperties>
</file>