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3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pt-PT"/>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pt-PT"/>
          </a:p>
        </p:txBody>
      </p:sp>
      <p:sp>
        <p:nvSpPr>
          <p:cNvPr id="4" name="3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5" name="4 Marcador de pie de página"/>
          <p:cNvSpPr>
            <a:spLocks noGrp="1"/>
          </p:cNvSpPr>
          <p:nvPr>
            <p:ph type="ftr" sz="quarter" idx="11"/>
          </p:nvPr>
        </p:nvSpPr>
        <p:spPr/>
        <p:txBody>
          <a:bodyPr/>
          <a:lstStyle/>
          <a:p>
            <a:endParaRPr lang="pt-PT"/>
          </a:p>
        </p:txBody>
      </p:sp>
      <p:sp>
        <p:nvSpPr>
          <p:cNvPr id="6" name="5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413886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pt-PT"/>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5" name="4 Marcador de pie de página"/>
          <p:cNvSpPr>
            <a:spLocks noGrp="1"/>
          </p:cNvSpPr>
          <p:nvPr>
            <p:ph type="ftr" sz="quarter" idx="11"/>
          </p:nvPr>
        </p:nvSpPr>
        <p:spPr/>
        <p:txBody>
          <a:bodyPr/>
          <a:lstStyle/>
          <a:p>
            <a:endParaRPr lang="pt-PT"/>
          </a:p>
        </p:txBody>
      </p:sp>
      <p:sp>
        <p:nvSpPr>
          <p:cNvPr id="6" name="5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151681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pt-PT"/>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5" name="4 Marcador de pie de página"/>
          <p:cNvSpPr>
            <a:spLocks noGrp="1"/>
          </p:cNvSpPr>
          <p:nvPr>
            <p:ph type="ftr" sz="quarter" idx="11"/>
          </p:nvPr>
        </p:nvSpPr>
        <p:spPr/>
        <p:txBody>
          <a:bodyPr/>
          <a:lstStyle/>
          <a:p>
            <a:endParaRPr lang="pt-PT"/>
          </a:p>
        </p:txBody>
      </p:sp>
      <p:sp>
        <p:nvSpPr>
          <p:cNvPr id="6" name="5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403425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pt-PT"/>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5" name="4 Marcador de pie de página"/>
          <p:cNvSpPr>
            <a:spLocks noGrp="1"/>
          </p:cNvSpPr>
          <p:nvPr>
            <p:ph type="ftr" sz="quarter" idx="11"/>
          </p:nvPr>
        </p:nvSpPr>
        <p:spPr/>
        <p:txBody>
          <a:bodyPr/>
          <a:lstStyle/>
          <a:p>
            <a:endParaRPr lang="pt-PT"/>
          </a:p>
        </p:txBody>
      </p:sp>
      <p:sp>
        <p:nvSpPr>
          <p:cNvPr id="6" name="5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61307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pt-PT"/>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5" name="4 Marcador de pie de página"/>
          <p:cNvSpPr>
            <a:spLocks noGrp="1"/>
          </p:cNvSpPr>
          <p:nvPr>
            <p:ph type="ftr" sz="quarter" idx="11"/>
          </p:nvPr>
        </p:nvSpPr>
        <p:spPr/>
        <p:txBody>
          <a:bodyPr/>
          <a:lstStyle/>
          <a:p>
            <a:endParaRPr lang="pt-PT"/>
          </a:p>
        </p:txBody>
      </p:sp>
      <p:sp>
        <p:nvSpPr>
          <p:cNvPr id="6" name="5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368903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pt-PT"/>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5" name="4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6" name="5 Marcador de pie de página"/>
          <p:cNvSpPr>
            <a:spLocks noGrp="1"/>
          </p:cNvSpPr>
          <p:nvPr>
            <p:ph type="ftr" sz="quarter" idx="11"/>
          </p:nvPr>
        </p:nvSpPr>
        <p:spPr/>
        <p:txBody>
          <a:bodyPr/>
          <a:lstStyle/>
          <a:p>
            <a:endParaRPr lang="pt-PT"/>
          </a:p>
        </p:txBody>
      </p:sp>
      <p:sp>
        <p:nvSpPr>
          <p:cNvPr id="7" name="6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371679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pt-PT"/>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7" name="6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8" name="7 Marcador de pie de página"/>
          <p:cNvSpPr>
            <a:spLocks noGrp="1"/>
          </p:cNvSpPr>
          <p:nvPr>
            <p:ph type="ftr" sz="quarter" idx="11"/>
          </p:nvPr>
        </p:nvSpPr>
        <p:spPr/>
        <p:txBody>
          <a:bodyPr/>
          <a:lstStyle/>
          <a:p>
            <a:endParaRPr lang="pt-PT"/>
          </a:p>
        </p:txBody>
      </p:sp>
      <p:sp>
        <p:nvSpPr>
          <p:cNvPr id="9" name="8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353692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pt-PT"/>
          </a:p>
        </p:txBody>
      </p:sp>
      <p:sp>
        <p:nvSpPr>
          <p:cNvPr id="3" name="2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4" name="3 Marcador de pie de página"/>
          <p:cNvSpPr>
            <a:spLocks noGrp="1"/>
          </p:cNvSpPr>
          <p:nvPr>
            <p:ph type="ftr" sz="quarter" idx="11"/>
          </p:nvPr>
        </p:nvSpPr>
        <p:spPr/>
        <p:txBody>
          <a:bodyPr/>
          <a:lstStyle/>
          <a:p>
            <a:endParaRPr lang="pt-PT"/>
          </a:p>
        </p:txBody>
      </p:sp>
      <p:sp>
        <p:nvSpPr>
          <p:cNvPr id="5" name="4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215456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3" name="2 Marcador de pie de página"/>
          <p:cNvSpPr>
            <a:spLocks noGrp="1"/>
          </p:cNvSpPr>
          <p:nvPr>
            <p:ph type="ftr" sz="quarter" idx="11"/>
          </p:nvPr>
        </p:nvSpPr>
        <p:spPr/>
        <p:txBody>
          <a:bodyPr/>
          <a:lstStyle/>
          <a:p>
            <a:endParaRPr lang="pt-PT"/>
          </a:p>
        </p:txBody>
      </p:sp>
      <p:sp>
        <p:nvSpPr>
          <p:cNvPr id="4" name="3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183738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pt-PT"/>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6" name="5 Marcador de pie de página"/>
          <p:cNvSpPr>
            <a:spLocks noGrp="1"/>
          </p:cNvSpPr>
          <p:nvPr>
            <p:ph type="ftr" sz="quarter" idx="11"/>
          </p:nvPr>
        </p:nvSpPr>
        <p:spPr/>
        <p:txBody>
          <a:bodyPr/>
          <a:lstStyle/>
          <a:p>
            <a:endParaRPr lang="pt-PT"/>
          </a:p>
        </p:txBody>
      </p:sp>
      <p:sp>
        <p:nvSpPr>
          <p:cNvPr id="7" name="6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1052781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pt-PT"/>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8D41F20-D3DF-473F-987B-FF1D493DEE51}" type="datetimeFigureOut">
              <a:rPr lang="pt-PT" smtClean="0"/>
              <a:t>18/10/2017</a:t>
            </a:fld>
            <a:endParaRPr lang="pt-PT"/>
          </a:p>
        </p:txBody>
      </p:sp>
      <p:sp>
        <p:nvSpPr>
          <p:cNvPr id="6" name="5 Marcador de pie de página"/>
          <p:cNvSpPr>
            <a:spLocks noGrp="1"/>
          </p:cNvSpPr>
          <p:nvPr>
            <p:ph type="ftr" sz="quarter" idx="11"/>
          </p:nvPr>
        </p:nvSpPr>
        <p:spPr/>
        <p:txBody>
          <a:bodyPr/>
          <a:lstStyle/>
          <a:p>
            <a:endParaRPr lang="pt-PT"/>
          </a:p>
        </p:txBody>
      </p:sp>
      <p:sp>
        <p:nvSpPr>
          <p:cNvPr id="7" name="6 Marcador de número de diapositiva"/>
          <p:cNvSpPr>
            <a:spLocks noGrp="1"/>
          </p:cNvSpPr>
          <p:nvPr>
            <p:ph type="sldNum" sz="quarter" idx="12"/>
          </p:nvPr>
        </p:nvSpPr>
        <p:spPr/>
        <p:txBody>
          <a:bodyPr/>
          <a:lstStyle/>
          <a:p>
            <a:fld id="{A1DAC330-2295-416E-B188-610D7F11B297}" type="slidenum">
              <a:rPr lang="pt-PT" smtClean="0"/>
              <a:t>‹Nº›</a:t>
            </a:fld>
            <a:endParaRPr lang="pt-PT"/>
          </a:p>
        </p:txBody>
      </p:sp>
    </p:spTree>
    <p:extLst>
      <p:ext uri="{BB962C8B-B14F-4D97-AF65-F5344CB8AC3E}">
        <p14:creationId xmlns:p14="http://schemas.microsoft.com/office/powerpoint/2010/main" val="35692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pt-PT"/>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pt-PT"/>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D41F20-D3DF-473F-987B-FF1D493DEE51}" type="datetimeFigureOut">
              <a:rPr lang="pt-PT" smtClean="0"/>
              <a:t>18/10/2017</a:t>
            </a:fld>
            <a:endParaRPr lang="pt-PT"/>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DAC330-2295-416E-B188-610D7F11B297}" type="slidenum">
              <a:rPr lang="pt-PT" smtClean="0"/>
              <a:t>‹Nº›</a:t>
            </a:fld>
            <a:endParaRPr lang="pt-PT"/>
          </a:p>
        </p:txBody>
      </p:sp>
    </p:spTree>
    <p:extLst>
      <p:ext uri="{BB962C8B-B14F-4D97-AF65-F5344CB8AC3E}">
        <p14:creationId xmlns:p14="http://schemas.microsoft.com/office/powerpoint/2010/main" val="3186007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404664"/>
            <a:ext cx="8496944" cy="5693866"/>
          </a:xfrm>
          <a:prstGeom prst="rect">
            <a:avLst/>
          </a:prstGeom>
        </p:spPr>
        <p:txBody>
          <a:bodyPr wrap="square">
            <a:spAutoFit/>
          </a:bodyPr>
          <a:lstStyle/>
          <a:p>
            <a:r>
              <a:rPr lang="es-CO" sz="2800" b="1" dirty="0"/>
              <a:t>Asignatura: Actividad Recreativa en la </a:t>
            </a:r>
            <a:r>
              <a:rPr lang="es-CO" sz="2800" b="1" dirty="0" smtClean="0"/>
              <a:t>Naturaleza</a:t>
            </a:r>
          </a:p>
          <a:p>
            <a:endParaRPr lang="pt-PT" sz="2800" dirty="0"/>
          </a:p>
          <a:p>
            <a:r>
              <a:rPr lang="pt-PT" sz="2800" b="1" dirty="0"/>
              <a:t>Tema # II: </a:t>
            </a:r>
            <a:r>
              <a:rPr lang="pt-PT" sz="2800" dirty="0"/>
              <a:t>Turismo Deportivo e Itinerarios Turísticos</a:t>
            </a:r>
          </a:p>
          <a:p>
            <a:r>
              <a:rPr lang="es-CO" sz="2800" dirty="0"/>
              <a:t>Actividad Docente: 14 </a:t>
            </a:r>
            <a:endParaRPr lang="pt-PT" sz="2800" dirty="0"/>
          </a:p>
          <a:p>
            <a:r>
              <a:rPr lang="es-ES" sz="2800" dirty="0"/>
              <a:t>Sumario: </a:t>
            </a:r>
            <a:r>
              <a:rPr lang="es-CO" sz="2800" dirty="0"/>
              <a:t>Trabajo con Mapas</a:t>
            </a:r>
            <a:endParaRPr lang="pt-PT" sz="2800" dirty="0"/>
          </a:p>
          <a:p>
            <a:pPr marL="457200" lvl="0" indent="-457200">
              <a:buFont typeface="Arial" pitchFamily="34" charset="0"/>
              <a:buChar char="•"/>
            </a:pPr>
            <a:r>
              <a:rPr lang="es-ES" sz="2800" dirty="0"/>
              <a:t>Símbolos del mapa de orientación</a:t>
            </a:r>
            <a:endParaRPr lang="pt-PT" sz="2800" dirty="0"/>
          </a:p>
          <a:p>
            <a:pPr marL="457200" lvl="0" indent="-457200">
              <a:buFont typeface="Arial" pitchFamily="34" charset="0"/>
              <a:buChar char="•"/>
            </a:pPr>
            <a:r>
              <a:rPr lang="es-ES" sz="2800" dirty="0"/>
              <a:t>La escala</a:t>
            </a:r>
            <a:endParaRPr lang="pt-PT" sz="2800" dirty="0"/>
          </a:p>
          <a:p>
            <a:pPr marL="457200" lvl="0" indent="-457200">
              <a:buFont typeface="Arial" pitchFamily="34" charset="0"/>
              <a:buChar char="•"/>
            </a:pPr>
            <a:r>
              <a:rPr lang="es-ES" sz="2800" dirty="0"/>
              <a:t>Elementos auxiliares de la carrera de orientación.</a:t>
            </a:r>
            <a:endParaRPr lang="pt-PT" sz="2800" dirty="0"/>
          </a:p>
          <a:p>
            <a:pPr marL="457200" lvl="0" indent="-457200">
              <a:buFont typeface="Arial" pitchFamily="34" charset="0"/>
              <a:buChar char="•"/>
            </a:pPr>
            <a:r>
              <a:rPr lang="es-ES" sz="2800" dirty="0"/>
              <a:t>Baliza</a:t>
            </a:r>
            <a:endParaRPr lang="pt-PT" sz="2800" dirty="0"/>
          </a:p>
          <a:p>
            <a:pPr marL="457200" lvl="0" indent="-457200">
              <a:buFont typeface="Arial" pitchFamily="34" charset="0"/>
              <a:buChar char="•"/>
            </a:pPr>
            <a:r>
              <a:rPr lang="es-ES" sz="2800" dirty="0"/>
              <a:t>Tarjeta de Control</a:t>
            </a:r>
            <a:endParaRPr lang="pt-PT" sz="2800" dirty="0"/>
          </a:p>
          <a:p>
            <a:pPr marL="457200" lvl="0" indent="-457200">
              <a:buFont typeface="Arial" pitchFamily="34" charset="0"/>
              <a:buChar char="•"/>
            </a:pPr>
            <a:r>
              <a:rPr lang="es-ES" sz="2800" dirty="0"/>
              <a:t>El Recorrido</a:t>
            </a:r>
            <a:endParaRPr lang="pt-PT" sz="2800" dirty="0"/>
          </a:p>
          <a:p>
            <a:pPr marL="457200" lvl="0" indent="-457200">
              <a:buFont typeface="Arial" pitchFamily="34" charset="0"/>
              <a:buChar char="•"/>
            </a:pPr>
            <a:r>
              <a:rPr lang="es-ES" sz="2800" dirty="0"/>
              <a:t>La brújula.</a:t>
            </a:r>
            <a:endParaRPr lang="pt-PT" sz="2800" dirty="0"/>
          </a:p>
          <a:p>
            <a:r>
              <a:rPr lang="es-ES" sz="2800" dirty="0"/>
              <a:t> </a:t>
            </a:r>
            <a:endParaRPr lang="pt-PT" sz="2800" dirty="0"/>
          </a:p>
        </p:txBody>
      </p:sp>
    </p:spTree>
    <p:extLst>
      <p:ext uri="{BB962C8B-B14F-4D97-AF65-F5344CB8AC3E}">
        <p14:creationId xmlns:p14="http://schemas.microsoft.com/office/powerpoint/2010/main" val="322907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76672"/>
            <a:ext cx="8568952" cy="5755422"/>
          </a:xfrm>
          <a:prstGeom prst="rect">
            <a:avLst/>
          </a:prstGeom>
        </p:spPr>
        <p:txBody>
          <a:bodyPr wrap="square">
            <a:spAutoFit/>
          </a:bodyPr>
          <a:lstStyle/>
          <a:p>
            <a:pPr algn="ctr"/>
            <a:r>
              <a:rPr lang="es-ES" sz="2800" b="1" dirty="0"/>
              <a:t>La </a:t>
            </a:r>
            <a:r>
              <a:rPr lang="es-ES" sz="2800" b="1" dirty="0" smtClean="0"/>
              <a:t>brújula</a:t>
            </a:r>
          </a:p>
          <a:p>
            <a:pPr algn="ctr"/>
            <a:endParaRPr lang="pt-PT" sz="2800" dirty="0"/>
          </a:p>
          <a:p>
            <a:r>
              <a:rPr lang="es-ES" sz="2400" b="1" dirty="0"/>
              <a:t>Descripción </a:t>
            </a:r>
            <a:r>
              <a:rPr lang="es-ES" sz="2400" dirty="0"/>
              <a:t>de la brújula típica de orientación y sus elementos: limbo, flecha de dirección, plataforma base, líneas norte-sur, aguja magnética, escala, </a:t>
            </a:r>
            <a:r>
              <a:rPr lang="es-ES" sz="2400" dirty="0" smtClean="0"/>
              <a:t>lupa</a:t>
            </a:r>
          </a:p>
          <a:p>
            <a:endParaRPr lang="pt-PT" sz="2400" dirty="0"/>
          </a:p>
          <a:p>
            <a:r>
              <a:rPr lang="es-ES" sz="2400" b="1" dirty="0"/>
              <a:t>Uso </a:t>
            </a:r>
            <a:r>
              <a:rPr lang="es-ES" sz="2400" dirty="0"/>
              <a:t>de la brújula: orientar el mapa, determinar un rumbo sobre el mapa, correr manteniendo el rumbo.</a:t>
            </a:r>
            <a:endParaRPr lang="pt-PT" sz="2400" dirty="0"/>
          </a:p>
          <a:p>
            <a:r>
              <a:rPr lang="es-ES" sz="2400" dirty="0"/>
              <a:t> </a:t>
            </a:r>
            <a:endParaRPr lang="pt-PT" sz="2400" dirty="0"/>
          </a:p>
          <a:p>
            <a:r>
              <a:rPr lang="es-ES" sz="2400" dirty="0"/>
              <a:t> </a:t>
            </a:r>
            <a:endParaRPr lang="pt-PT" sz="2400" dirty="0"/>
          </a:p>
          <a:p>
            <a:pPr algn="ctr"/>
            <a:r>
              <a:rPr lang="es-ES" sz="2400" b="1" dirty="0"/>
              <a:t>LA BRUJULA (Modelos)</a:t>
            </a:r>
            <a:endParaRPr lang="pt-PT" sz="2400" b="1" dirty="0"/>
          </a:p>
          <a:p>
            <a:r>
              <a:rPr lang="es-ES" sz="2400" dirty="0"/>
              <a:t> </a:t>
            </a:r>
            <a:endParaRPr lang="pt-PT" sz="2400" dirty="0"/>
          </a:p>
          <a:p>
            <a:r>
              <a:rPr lang="es-ES" sz="2400" dirty="0"/>
              <a:t>Brújula de dedo, </a:t>
            </a:r>
            <a:r>
              <a:rPr lang="es-ES" sz="2400" dirty="0" err="1"/>
              <a:t>mod</a:t>
            </a:r>
            <a:r>
              <a:rPr lang="es-ES" sz="2400" dirty="0"/>
              <a:t>. Silva 6 JET</a:t>
            </a:r>
            <a:endParaRPr lang="pt-PT" sz="2400" dirty="0"/>
          </a:p>
          <a:p>
            <a:r>
              <a:rPr lang="es-ES" sz="2400" dirty="0"/>
              <a:t>Brújula plana, </a:t>
            </a:r>
            <a:r>
              <a:rPr lang="es-ES" sz="2400" dirty="0" err="1"/>
              <a:t>mod.Silva</a:t>
            </a:r>
            <a:r>
              <a:rPr lang="es-ES" sz="2400" dirty="0"/>
              <a:t> </a:t>
            </a:r>
            <a:r>
              <a:rPr lang="es-ES" sz="2400" dirty="0" err="1"/>
              <a:t>Polaris</a:t>
            </a:r>
            <a:r>
              <a:rPr lang="es-ES" sz="2400" dirty="0"/>
              <a:t> 7NL</a:t>
            </a:r>
            <a:endParaRPr lang="pt-PT" sz="2400" dirty="0"/>
          </a:p>
          <a:p>
            <a:r>
              <a:rPr lang="es-ES" sz="2400" i="1" dirty="0"/>
              <a:t> </a:t>
            </a:r>
            <a:endParaRPr lang="pt-PT" sz="2400" dirty="0"/>
          </a:p>
        </p:txBody>
      </p:sp>
    </p:spTree>
    <p:extLst>
      <p:ext uri="{BB962C8B-B14F-4D97-AF65-F5344CB8AC3E}">
        <p14:creationId xmlns:p14="http://schemas.microsoft.com/office/powerpoint/2010/main" val="1940643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006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764704"/>
            <a:ext cx="8136904" cy="5170646"/>
          </a:xfrm>
          <a:prstGeom prst="rect">
            <a:avLst/>
          </a:prstGeom>
        </p:spPr>
        <p:txBody>
          <a:bodyPr wrap="square">
            <a:spAutoFit/>
          </a:bodyPr>
          <a:lstStyle/>
          <a:p>
            <a:pPr>
              <a:lnSpc>
                <a:spcPct val="150000"/>
              </a:lnSpc>
            </a:pPr>
            <a:r>
              <a:rPr lang="es-ES" sz="2000" dirty="0"/>
              <a:t>EL MAPA.</a:t>
            </a:r>
            <a:endParaRPr lang="pt-PT" sz="2000" dirty="0"/>
          </a:p>
          <a:p>
            <a:pPr>
              <a:lnSpc>
                <a:spcPct val="150000"/>
              </a:lnSpc>
            </a:pPr>
            <a:r>
              <a:rPr lang="es-ES" sz="2000" dirty="0"/>
              <a:t>¿Qué es un mapa? y tipos de mapas: mapas de carreteras, geológicos, topológicos, geográficos, de orientación, etc.(haciendo hincapié en estos últimos).</a:t>
            </a:r>
            <a:endParaRPr lang="pt-PT" sz="2000" dirty="0"/>
          </a:p>
          <a:p>
            <a:pPr>
              <a:lnSpc>
                <a:spcPct val="150000"/>
              </a:lnSpc>
            </a:pPr>
            <a:r>
              <a:rPr lang="es-ES" sz="2000" dirty="0"/>
              <a:t> </a:t>
            </a:r>
            <a:r>
              <a:rPr lang="es-ES" sz="2000" b="1" dirty="0" smtClean="0"/>
              <a:t>ESCALAS EMPLEADAS </a:t>
            </a:r>
            <a:r>
              <a:rPr lang="es-ES" sz="2000" dirty="0" smtClean="0"/>
              <a:t>en </a:t>
            </a:r>
            <a:r>
              <a:rPr lang="es-ES" sz="2000" dirty="0"/>
              <a:t>los mapas de orientación, habitualmente </a:t>
            </a:r>
            <a:r>
              <a:rPr lang="es-ES" sz="2000" u="sng" dirty="0"/>
              <a:t>1:15000</a:t>
            </a:r>
            <a:r>
              <a:rPr lang="es-ES" sz="2000" dirty="0"/>
              <a:t> y </a:t>
            </a:r>
            <a:r>
              <a:rPr lang="es-ES" sz="2000" dirty="0" smtClean="0">
                <a:effectLst>
                  <a:outerShdw blurRad="38100" dist="38100" dir="2700000" algn="tl">
                    <a:srgbClr val="000000">
                      <a:alpha val="43137"/>
                    </a:srgbClr>
                  </a:outerShdw>
                </a:effectLst>
              </a:rPr>
              <a:t>1:10000</a:t>
            </a:r>
          </a:p>
          <a:p>
            <a:pPr>
              <a:lnSpc>
                <a:spcPct val="150000"/>
              </a:lnSpc>
            </a:pPr>
            <a:endParaRPr lang="pt-PT" sz="2000" dirty="0">
              <a:effectLst>
                <a:outerShdw blurRad="38100" dist="38100" dir="2700000" algn="tl">
                  <a:srgbClr val="000000">
                    <a:alpha val="43137"/>
                  </a:srgbClr>
                </a:outerShdw>
              </a:effectLst>
            </a:endParaRPr>
          </a:p>
          <a:p>
            <a:pPr>
              <a:lnSpc>
                <a:spcPct val="150000"/>
              </a:lnSpc>
            </a:pPr>
            <a:r>
              <a:rPr lang="es-ES" sz="2000" b="1" dirty="0" smtClean="0"/>
              <a:t>INFORMACIÓN MARGINAL</a:t>
            </a:r>
            <a:r>
              <a:rPr lang="es-ES" sz="2000" dirty="0" smtClean="0"/>
              <a:t>: </a:t>
            </a:r>
            <a:r>
              <a:rPr lang="es-ES" sz="2000" dirty="0"/>
              <a:t>simbología de los diversos elementos que nos vamos a encontrar dibujados en el mapa. Los colores en el mapa y lo que representan. Curvas de nivel y equidistancias. Cómo interpretar las curvas de nivel para conocer el perfil del terreno y su grado de dureza.</a:t>
            </a:r>
            <a:endParaRPr lang="pt-PT" sz="2000" dirty="0"/>
          </a:p>
        </p:txBody>
      </p:sp>
    </p:spTree>
    <p:extLst>
      <p:ext uri="{BB962C8B-B14F-4D97-AF65-F5344CB8AC3E}">
        <p14:creationId xmlns:p14="http://schemas.microsoft.com/office/powerpoint/2010/main" val="4005368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5229" y="764704"/>
            <a:ext cx="8568952" cy="3970318"/>
          </a:xfrm>
          <a:prstGeom prst="rect">
            <a:avLst/>
          </a:prstGeom>
        </p:spPr>
        <p:txBody>
          <a:bodyPr wrap="square">
            <a:spAutoFit/>
          </a:bodyPr>
          <a:lstStyle/>
          <a:p>
            <a:r>
              <a:rPr lang="es-ES" sz="2800" b="1" dirty="0"/>
              <a:t>TECNICAS DE ORIENTACIÓN</a:t>
            </a:r>
            <a:r>
              <a:rPr lang="es-ES" sz="2800" b="1" dirty="0" smtClean="0"/>
              <a:t>.</a:t>
            </a:r>
          </a:p>
          <a:p>
            <a:endParaRPr lang="pt-PT" sz="2800" dirty="0"/>
          </a:p>
          <a:p>
            <a:r>
              <a:rPr lang="es-ES" sz="2800" dirty="0"/>
              <a:t>Encaminadas a conocer en todo momento dónde nos encontramos para que, a partir de ahí, tratar de alcanzar los puntos marcados en el mapa tan sencilla y rápidamente como sea posible. Comprenden técnicas como la orientación del mapa, la aproximación por medio del mapa, la aproximación al control y el cálculo de distancias, práctica de </a:t>
            </a:r>
            <a:r>
              <a:rPr lang="es-ES" sz="2800" dirty="0" err="1"/>
              <a:t>talonamiento</a:t>
            </a:r>
            <a:r>
              <a:rPr lang="es-ES" sz="2800" dirty="0"/>
              <a:t>. </a:t>
            </a:r>
            <a:endParaRPr lang="pt-PT" sz="2800" dirty="0"/>
          </a:p>
        </p:txBody>
      </p:sp>
    </p:spTree>
    <p:extLst>
      <p:ext uri="{BB962C8B-B14F-4D97-AF65-F5344CB8AC3E}">
        <p14:creationId xmlns:p14="http://schemas.microsoft.com/office/powerpoint/2010/main" val="280000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88640"/>
            <a:ext cx="8568952" cy="6678751"/>
          </a:xfrm>
          <a:prstGeom prst="rect">
            <a:avLst/>
          </a:prstGeom>
        </p:spPr>
        <p:txBody>
          <a:bodyPr wrap="square">
            <a:spAutoFit/>
          </a:bodyPr>
          <a:lstStyle/>
          <a:p>
            <a:pPr algn="ctr"/>
            <a:r>
              <a:rPr lang="es-ES" sz="2800" b="1" dirty="0"/>
              <a:t>SIMBOLOS DEL MAPA DE ORIENTACION</a:t>
            </a:r>
            <a:r>
              <a:rPr lang="es-ES" sz="2800" dirty="0"/>
              <a:t> </a:t>
            </a:r>
            <a:endParaRPr lang="es-ES" sz="2800" dirty="0" smtClean="0"/>
          </a:p>
          <a:p>
            <a:endParaRPr lang="pt-PT" sz="2000" dirty="0"/>
          </a:p>
          <a:p>
            <a:pPr lvl="0"/>
            <a:r>
              <a:rPr lang="es-ES" sz="2000" dirty="0"/>
              <a:t>Así en el mapa se dibujan una serie de líneas de referencia,(líneas Norte) para este propósito.</a:t>
            </a:r>
            <a:endParaRPr lang="pt-PT" sz="2000" dirty="0"/>
          </a:p>
          <a:p>
            <a:r>
              <a:rPr lang="es-ES" sz="2000" dirty="0"/>
              <a:t> </a:t>
            </a:r>
            <a:endParaRPr lang="pt-PT" sz="2000" dirty="0"/>
          </a:p>
          <a:p>
            <a:pPr lvl="0"/>
            <a:r>
              <a:rPr lang="es-ES" sz="2000" dirty="0"/>
              <a:t>Existen especificaciones internacionales para los símbolos del mapa con lo que se logra el propósito de realizar mapas de orientación con símbolos comunes en todo el mundo.</a:t>
            </a:r>
            <a:endParaRPr lang="pt-PT" sz="2000" dirty="0"/>
          </a:p>
          <a:p>
            <a:r>
              <a:rPr lang="es-ES" sz="2000" dirty="0"/>
              <a:t> </a:t>
            </a:r>
            <a:endParaRPr lang="pt-PT" sz="2000" dirty="0"/>
          </a:p>
          <a:p>
            <a:pPr lvl="0"/>
            <a:r>
              <a:rPr lang="es-ES" sz="2000" dirty="0"/>
              <a:t>Asimismo, existen normas generales para los símbolos del mapa de orientación con el fin de conseguir un sistema comprensible para todo el mundo.</a:t>
            </a:r>
            <a:endParaRPr lang="pt-PT" sz="2000" dirty="0"/>
          </a:p>
          <a:p>
            <a:r>
              <a:rPr lang="es-ES" sz="2000" b="1" dirty="0"/>
              <a:t> </a:t>
            </a:r>
            <a:endParaRPr lang="pt-PT" sz="2000" dirty="0"/>
          </a:p>
          <a:p>
            <a:pPr lvl="0"/>
            <a:r>
              <a:rPr lang="es-ES" sz="2000" dirty="0"/>
              <a:t>Los símbolos </a:t>
            </a:r>
            <a:r>
              <a:rPr lang="es-ES" sz="2000" b="1" u="sng" dirty="0" smtClean="0"/>
              <a:t>NEGROS</a:t>
            </a:r>
            <a:r>
              <a:rPr lang="es-ES" sz="2000" b="1" dirty="0" smtClean="0"/>
              <a:t> </a:t>
            </a:r>
            <a:r>
              <a:rPr lang="es-ES" sz="2000" dirty="0"/>
              <a:t>son usados para elementos rocosos (cortados, piedras, terreno de piedras...), para elementos lineales (caminos, veredas, vallas...) y para elementos hechos por el hombre (edificios, ruinas</a:t>
            </a:r>
            <a:r>
              <a:rPr lang="es-ES" sz="2000" dirty="0" smtClean="0"/>
              <a:t>...)</a:t>
            </a:r>
          </a:p>
          <a:p>
            <a:pPr lvl="0"/>
            <a:endParaRPr lang="pt-PT" sz="2000" dirty="0"/>
          </a:p>
          <a:p>
            <a:pPr lvl="0"/>
            <a:r>
              <a:rPr lang="es-ES" sz="2000" dirty="0"/>
              <a:t>Los símbolos </a:t>
            </a:r>
            <a:r>
              <a:rPr lang="es-ES" sz="2000" b="1" u="sng" dirty="0" smtClean="0"/>
              <a:t>MARRONES</a:t>
            </a:r>
            <a:r>
              <a:rPr lang="es-ES" sz="2000" b="1" dirty="0" smtClean="0"/>
              <a:t> </a:t>
            </a:r>
            <a:r>
              <a:rPr lang="es-ES" sz="2000" dirty="0" smtClean="0"/>
              <a:t>representan </a:t>
            </a:r>
            <a:r>
              <a:rPr lang="es-ES" sz="2000" dirty="0"/>
              <a:t>formas del terreno tales como curvas de nivel, terraplenes, surcos</a:t>
            </a:r>
            <a:r>
              <a:rPr lang="es-ES" sz="2000" dirty="0" smtClean="0"/>
              <a:t>...</a:t>
            </a:r>
          </a:p>
          <a:p>
            <a:pPr lvl="0"/>
            <a:endParaRPr lang="pt-PT" sz="2000" dirty="0"/>
          </a:p>
          <a:p>
            <a:pPr lvl="0"/>
            <a:r>
              <a:rPr lang="es-ES" sz="2000" dirty="0"/>
              <a:t>Los símbolos </a:t>
            </a:r>
            <a:r>
              <a:rPr lang="es-ES" sz="2000" b="1" u="sng" dirty="0" smtClean="0"/>
              <a:t>AZULES</a:t>
            </a:r>
            <a:r>
              <a:rPr lang="es-ES" sz="2000" b="1" dirty="0" smtClean="0"/>
              <a:t> </a:t>
            </a:r>
            <a:r>
              <a:rPr lang="es-ES" sz="2000" dirty="0" smtClean="0"/>
              <a:t>representas </a:t>
            </a:r>
            <a:r>
              <a:rPr lang="es-ES" sz="2000" dirty="0"/>
              <a:t>elementos de agua como estanques, arroyos, marismas, ríos, pantanos, etc.</a:t>
            </a:r>
            <a:endParaRPr lang="pt-PT" sz="2000" dirty="0"/>
          </a:p>
        </p:txBody>
      </p:sp>
    </p:spTree>
    <p:extLst>
      <p:ext uri="{BB962C8B-B14F-4D97-AF65-F5344CB8AC3E}">
        <p14:creationId xmlns:p14="http://schemas.microsoft.com/office/powerpoint/2010/main" val="2566181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484784"/>
            <a:ext cx="8352928" cy="3785652"/>
          </a:xfrm>
          <a:prstGeom prst="rect">
            <a:avLst/>
          </a:prstGeom>
        </p:spPr>
        <p:txBody>
          <a:bodyPr wrap="square">
            <a:spAutoFit/>
          </a:bodyPr>
          <a:lstStyle/>
          <a:p>
            <a:pPr lvl="0"/>
            <a:r>
              <a:rPr lang="es-ES" sz="2400" dirty="0"/>
              <a:t>Los símbolos </a:t>
            </a:r>
            <a:r>
              <a:rPr lang="es-ES" sz="2400" b="1" u="sng" dirty="0" smtClean="0"/>
              <a:t>VERDES</a:t>
            </a:r>
            <a:r>
              <a:rPr lang="es-ES" sz="2400" b="1" dirty="0" smtClean="0"/>
              <a:t> </a:t>
            </a:r>
            <a:r>
              <a:rPr lang="es-ES" sz="2400" dirty="0"/>
              <a:t>se relacionan con la vegetación. Cuanto más oscuro, más lenta es la carrera del orientador. varias tonalidades en función de la </a:t>
            </a:r>
            <a:r>
              <a:rPr lang="es-ES" sz="2400" dirty="0" smtClean="0"/>
              <a:t>penetrabilidad</a:t>
            </a:r>
          </a:p>
          <a:p>
            <a:pPr lvl="0"/>
            <a:endParaRPr lang="pt-PT" sz="2400" dirty="0"/>
          </a:p>
          <a:p>
            <a:pPr lvl="0"/>
            <a:r>
              <a:rPr lang="es-ES" sz="2400" b="1" u="sng" dirty="0"/>
              <a:t>AMARILLO:</a:t>
            </a:r>
            <a:r>
              <a:rPr lang="es-ES" sz="2400" dirty="0"/>
              <a:t> Claros y terrenos abiertos</a:t>
            </a:r>
            <a:r>
              <a:rPr lang="es-ES" sz="2400" dirty="0" smtClean="0"/>
              <a:t>.</a:t>
            </a:r>
          </a:p>
          <a:p>
            <a:pPr lvl="0"/>
            <a:endParaRPr lang="pt-PT" sz="2400" dirty="0"/>
          </a:p>
          <a:p>
            <a:pPr lvl="0"/>
            <a:r>
              <a:rPr lang="es-ES" sz="2400" b="1" u="sng" dirty="0"/>
              <a:t>BLANCO :</a:t>
            </a:r>
            <a:r>
              <a:rPr lang="es-ES" sz="2400" dirty="0"/>
              <a:t> Representa al bosque por el que se puede correr</a:t>
            </a:r>
            <a:r>
              <a:rPr lang="es-ES" sz="2400" dirty="0" smtClean="0"/>
              <a:t>.</a:t>
            </a:r>
          </a:p>
          <a:p>
            <a:pPr lvl="0"/>
            <a:endParaRPr lang="pt-PT" sz="2400" dirty="0"/>
          </a:p>
          <a:p>
            <a:pPr lvl="0"/>
            <a:r>
              <a:rPr lang="es-ES" sz="2400" b="1" u="sng" dirty="0"/>
              <a:t>PURPURA:</a:t>
            </a:r>
            <a:r>
              <a:rPr lang="es-ES" sz="2400" dirty="0"/>
              <a:t> Utilizado para identificar el recorrido a realizar y la salida, meta, avituallamientos, zonas peligrosas, privadas, etc.</a:t>
            </a:r>
            <a:endParaRPr lang="pt-PT" sz="2400" dirty="0"/>
          </a:p>
        </p:txBody>
      </p:sp>
      <p:sp>
        <p:nvSpPr>
          <p:cNvPr id="3" name="2 Rectángulo"/>
          <p:cNvSpPr/>
          <p:nvPr/>
        </p:nvSpPr>
        <p:spPr>
          <a:xfrm>
            <a:off x="1579996" y="404664"/>
            <a:ext cx="6128024" cy="523220"/>
          </a:xfrm>
          <a:prstGeom prst="rect">
            <a:avLst/>
          </a:prstGeom>
        </p:spPr>
        <p:txBody>
          <a:bodyPr wrap="none">
            <a:spAutoFit/>
          </a:bodyPr>
          <a:lstStyle/>
          <a:p>
            <a:pPr algn="ctr"/>
            <a:r>
              <a:rPr lang="es-ES" sz="2800" b="1" dirty="0" smtClean="0"/>
              <a:t>SIMBOLOS DEL MAPA DE ORIENTACION</a:t>
            </a:r>
            <a:r>
              <a:rPr lang="es-ES" sz="2800" dirty="0" smtClean="0"/>
              <a:t> </a:t>
            </a:r>
            <a:endParaRPr lang="es-ES" sz="2800" dirty="0" smtClean="0"/>
          </a:p>
        </p:txBody>
      </p:sp>
    </p:spTree>
    <p:extLst>
      <p:ext uri="{BB962C8B-B14F-4D97-AF65-F5344CB8AC3E}">
        <p14:creationId xmlns:p14="http://schemas.microsoft.com/office/powerpoint/2010/main" val="1157911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412776"/>
            <a:ext cx="8784976" cy="3785652"/>
          </a:xfrm>
          <a:prstGeom prst="rect">
            <a:avLst/>
          </a:prstGeom>
        </p:spPr>
        <p:txBody>
          <a:bodyPr wrap="square">
            <a:spAutoFit/>
          </a:bodyPr>
          <a:lstStyle/>
          <a:p>
            <a:r>
              <a:rPr lang="es-ES" sz="2400" b="1" dirty="0"/>
              <a:t>La escala</a:t>
            </a:r>
            <a:r>
              <a:rPr lang="es-ES" sz="2400" dirty="0"/>
              <a:t> viene dada por los desniveles relativos del terreno. Por lo general</a:t>
            </a:r>
            <a:r>
              <a:rPr lang="es-ES" sz="2400" dirty="0" smtClean="0"/>
              <a:t>:</a:t>
            </a:r>
          </a:p>
          <a:p>
            <a:endParaRPr lang="pt-PT" sz="2400" dirty="0"/>
          </a:p>
          <a:p>
            <a:pPr marL="342900" indent="-342900">
              <a:buFontTx/>
              <a:buChar char="-"/>
            </a:pPr>
            <a:r>
              <a:rPr lang="es-ES" sz="2400" dirty="0" smtClean="0"/>
              <a:t>La </a:t>
            </a:r>
            <a:r>
              <a:rPr lang="es-ES" sz="2400" dirty="0"/>
              <a:t>escala normalmente utilizada es </a:t>
            </a:r>
            <a:r>
              <a:rPr lang="es-ES" sz="2400" u="sng" dirty="0"/>
              <a:t>1:15.000 (1cm. corresponde a 150 </a:t>
            </a:r>
            <a:r>
              <a:rPr lang="es-ES" sz="2400" u="sng" dirty="0" err="1"/>
              <a:t>mts</a:t>
            </a:r>
            <a:r>
              <a:rPr lang="es-ES" sz="2400" u="sng" dirty="0"/>
              <a:t>.)</a:t>
            </a:r>
            <a:r>
              <a:rPr lang="es-ES" sz="2400" dirty="0"/>
              <a:t>. Equidistancia de curva de nivel 5 metros</a:t>
            </a:r>
            <a:r>
              <a:rPr lang="es-ES" sz="2400" dirty="0" smtClean="0"/>
              <a:t>.</a:t>
            </a:r>
          </a:p>
          <a:p>
            <a:pPr marL="342900" indent="-342900">
              <a:buFontTx/>
              <a:buChar char="-"/>
            </a:pPr>
            <a:endParaRPr lang="pt-PT" sz="2400" dirty="0"/>
          </a:p>
          <a:p>
            <a:r>
              <a:rPr lang="es-ES" sz="2400" dirty="0"/>
              <a:t>- Si el terreno es prolífico en detalles se puede utilizar 1:10.000 y una equidistancia 5 metros. En el caso de que los desniveles sean poco elevados es factible utilizar una equidistancia de 2,5 metros para una mejor interpretación del terreno.</a:t>
            </a:r>
            <a:endParaRPr lang="pt-PT" sz="2400" dirty="0"/>
          </a:p>
        </p:txBody>
      </p:sp>
      <p:sp>
        <p:nvSpPr>
          <p:cNvPr id="3" name="2 Rectángulo"/>
          <p:cNvSpPr/>
          <p:nvPr/>
        </p:nvSpPr>
        <p:spPr>
          <a:xfrm>
            <a:off x="3275856" y="476672"/>
            <a:ext cx="1993366" cy="646331"/>
          </a:xfrm>
          <a:prstGeom prst="rect">
            <a:avLst/>
          </a:prstGeom>
        </p:spPr>
        <p:txBody>
          <a:bodyPr wrap="none">
            <a:spAutoFit/>
          </a:bodyPr>
          <a:lstStyle/>
          <a:p>
            <a:r>
              <a:rPr lang="es-ES" sz="3600" b="1" u="sng" dirty="0" smtClean="0"/>
              <a:t>La escala</a:t>
            </a:r>
            <a:r>
              <a:rPr lang="es-ES" sz="3600" u="sng" dirty="0" smtClean="0"/>
              <a:t> </a:t>
            </a:r>
            <a:endParaRPr lang="pt-PT" sz="3600" u="sng" dirty="0"/>
          </a:p>
        </p:txBody>
      </p:sp>
    </p:spTree>
    <p:extLst>
      <p:ext uri="{BB962C8B-B14F-4D97-AF65-F5344CB8AC3E}">
        <p14:creationId xmlns:p14="http://schemas.microsoft.com/office/powerpoint/2010/main" val="1420566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16632"/>
            <a:ext cx="8496944" cy="2800767"/>
          </a:xfrm>
          <a:prstGeom prst="rect">
            <a:avLst/>
          </a:prstGeom>
        </p:spPr>
        <p:txBody>
          <a:bodyPr wrap="square">
            <a:spAutoFit/>
          </a:bodyPr>
          <a:lstStyle/>
          <a:p>
            <a:r>
              <a:rPr lang="pt-PT" sz="3200" dirty="0"/>
              <a:t> </a:t>
            </a:r>
            <a:r>
              <a:rPr lang="es-ES" sz="3200" b="1" u="sng" dirty="0"/>
              <a:t>Elementos auxiliares de la carrera de orientación</a:t>
            </a:r>
            <a:endParaRPr lang="pt-PT" sz="3200" u="sng" dirty="0"/>
          </a:p>
          <a:p>
            <a:endParaRPr lang="es-ES" sz="2400" b="1" dirty="0" smtClean="0"/>
          </a:p>
          <a:p>
            <a:r>
              <a:rPr lang="es-ES" sz="2400" b="1" u="sng" dirty="0" smtClean="0"/>
              <a:t>Controles</a:t>
            </a:r>
            <a:r>
              <a:rPr lang="es-ES" sz="2400" u="sng" dirty="0"/>
              <a:t>:</a:t>
            </a:r>
            <a:r>
              <a:rPr lang="es-ES" sz="2400" dirty="0"/>
              <a:t> </a:t>
            </a:r>
            <a:endParaRPr lang="es-ES" sz="2400" dirty="0" smtClean="0"/>
          </a:p>
          <a:p>
            <a:r>
              <a:rPr lang="es-ES" sz="2400" dirty="0" smtClean="0"/>
              <a:t>Cómo </a:t>
            </a:r>
            <a:r>
              <a:rPr lang="es-ES" sz="2400" dirty="0"/>
              <a:t>se marcan en el mapa y cómo están señalizados en el terreno mediante las </a:t>
            </a:r>
            <a:r>
              <a:rPr lang="es-ES" sz="2400" b="1" u="sng" dirty="0"/>
              <a:t>balizas</a:t>
            </a:r>
            <a:r>
              <a:rPr lang="es-ES" sz="2400" dirty="0"/>
              <a:t>. La </a:t>
            </a:r>
            <a:r>
              <a:rPr lang="es-ES" sz="2400" b="1" u="sng" dirty="0"/>
              <a:t>tarjeta de control </a:t>
            </a:r>
            <a:r>
              <a:rPr lang="es-ES" sz="2400" dirty="0"/>
              <a:t>de los corredores, su simbología y cómo se ha de 'picar' en cada baliza que lleguemos</a:t>
            </a:r>
            <a:endParaRPr lang="pt-PT" sz="2400" dirty="0"/>
          </a:p>
        </p:txBody>
      </p:sp>
      <p:sp>
        <p:nvSpPr>
          <p:cNvPr id="3" name="2 Rectángulo"/>
          <p:cNvSpPr/>
          <p:nvPr/>
        </p:nvSpPr>
        <p:spPr>
          <a:xfrm>
            <a:off x="251520" y="3253040"/>
            <a:ext cx="8712968" cy="3416320"/>
          </a:xfrm>
          <a:prstGeom prst="rect">
            <a:avLst/>
          </a:prstGeom>
        </p:spPr>
        <p:txBody>
          <a:bodyPr wrap="square">
            <a:spAutoFit/>
          </a:bodyPr>
          <a:lstStyle/>
          <a:p>
            <a:r>
              <a:rPr lang="es-ES" sz="2400" b="1" u="sng" dirty="0"/>
              <a:t>Baliza</a:t>
            </a:r>
            <a:endParaRPr lang="pt-PT" sz="2400" u="sng" dirty="0"/>
          </a:p>
          <a:p>
            <a:r>
              <a:rPr lang="es-ES" sz="2400" dirty="0"/>
              <a:t>Es el elemento que materializa sobre el terreno el control dibujado en el mapa. Es un prisma triangular de 30 cm. de lado, normalmente de tela con un armazón metálico. Cada una de las caras cuadradas del prisma está dividida por una diagonal en dos colores: blanco y naranja. Adosado al soporte de la baliza, se encontrará normalmente una pinza con un sistema de taladro diferente en cada control que permitirá a la organización de la carrera verificar el paso del corredor por cada uno</a:t>
            </a:r>
            <a:endParaRPr lang="pt-PT" sz="2400" dirty="0"/>
          </a:p>
        </p:txBody>
      </p:sp>
    </p:spTree>
    <p:extLst>
      <p:ext uri="{BB962C8B-B14F-4D97-AF65-F5344CB8AC3E}">
        <p14:creationId xmlns:p14="http://schemas.microsoft.com/office/powerpoint/2010/main" val="3377885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1098029"/>
            <a:ext cx="8568952" cy="1538883"/>
          </a:xfrm>
          <a:prstGeom prst="rect">
            <a:avLst/>
          </a:prstGeom>
        </p:spPr>
        <p:txBody>
          <a:bodyPr wrap="square">
            <a:spAutoFit/>
          </a:bodyPr>
          <a:lstStyle/>
          <a:p>
            <a:pPr algn="ctr"/>
            <a:r>
              <a:rPr lang="es-ES" sz="2800" b="1" u="sng" dirty="0"/>
              <a:t>Tarjeta de Control</a:t>
            </a:r>
            <a:endParaRPr lang="pt-PT" sz="2800" u="sng" dirty="0"/>
          </a:p>
          <a:p>
            <a:r>
              <a:rPr lang="es-ES" sz="2400" dirty="0"/>
              <a:t>Le servirá al corredor para acreditar su paso por los controles mediante una marca de la pinza que se encuentra en cada baliza. </a:t>
            </a:r>
            <a:endParaRPr lang="pt-PT" sz="2400" dirty="0"/>
          </a:p>
          <a:p>
            <a:r>
              <a:rPr lang="es-ES" dirty="0"/>
              <a:t> </a:t>
            </a:r>
            <a:endParaRPr lang="pt-PT" dirty="0"/>
          </a:p>
        </p:txBody>
      </p:sp>
      <p:sp>
        <p:nvSpPr>
          <p:cNvPr id="3" name="2 Rectángulo"/>
          <p:cNvSpPr/>
          <p:nvPr/>
        </p:nvSpPr>
        <p:spPr>
          <a:xfrm>
            <a:off x="323528" y="260648"/>
            <a:ext cx="8856984" cy="1077218"/>
          </a:xfrm>
          <a:prstGeom prst="rect">
            <a:avLst/>
          </a:prstGeom>
        </p:spPr>
        <p:txBody>
          <a:bodyPr wrap="square">
            <a:spAutoFit/>
          </a:bodyPr>
          <a:lstStyle/>
          <a:p>
            <a:r>
              <a:rPr lang="es-ES" sz="3200" b="1" u="sng" dirty="0" smtClean="0"/>
              <a:t>Elementos auxiliares de la carrera de orientación</a:t>
            </a:r>
            <a:endParaRPr lang="pt-PT" sz="3200" u="sng" dirty="0" smtClean="0"/>
          </a:p>
          <a:p>
            <a:endParaRPr lang="es-ES" sz="3200" b="1" dirty="0" smtClean="0"/>
          </a:p>
        </p:txBody>
      </p:sp>
      <p:graphicFrame>
        <p:nvGraphicFramePr>
          <p:cNvPr id="4" name="3 Tabla"/>
          <p:cNvGraphicFramePr>
            <a:graphicFrameLocks noGrp="1"/>
          </p:cNvGraphicFramePr>
          <p:nvPr>
            <p:extLst>
              <p:ext uri="{D42A27DB-BD31-4B8C-83A1-F6EECF244321}">
                <p14:modId xmlns:p14="http://schemas.microsoft.com/office/powerpoint/2010/main" val="121688485"/>
              </p:ext>
            </p:extLst>
          </p:nvPr>
        </p:nvGraphicFramePr>
        <p:xfrm>
          <a:off x="323527" y="2706461"/>
          <a:ext cx="8568952" cy="3602858"/>
        </p:xfrm>
        <a:graphic>
          <a:graphicData uri="http://schemas.openxmlformats.org/drawingml/2006/table">
            <a:tbl>
              <a:tblPr firstRow="1" firstCol="1" bandRow="1">
                <a:tableStyleId>{5C22544A-7EE6-4342-B048-85BDC9FD1C3A}</a:tableStyleId>
              </a:tblPr>
              <a:tblGrid>
                <a:gridCol w="1150959"/>
                <a:gridCol w="2367778"/>
                <a:gridCol w="1191729"/>
                <a:gridCol w="1629742"/>
                <a:gridCol w="595865"/>
                <a:gridCol w="595865"/>
                <a:gridCol w="1037014"/>
              </a:tblGrid>
              <a:tr h="360286">
                <a:tc>
                  <a:txBody>
                    <a:bodyPr/>
                    <a:lstStyle/>
                    <a:p>
                      <a:pPr>
                        <a:lnSpc>
                          <a:spcPct val="115000"/>
                        </a:lnSpc>
                        <a:spcAft>
                          <a:spcPts val="0"/>
                        </a:spcAft>
                      </a:pPr>
                      <a:r>
                        <a:rPr lang="es-ES" sz="2000">
                          <a:effectLst/>
                        </a:rPr>
                        <a:t>No Salida</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Hoja de Control</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Dorsal</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Tiempo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H</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M</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S</a:t>
                      </a:r>
                      <a:endParaRPr lang="pt-PT" sz="2000">
                        <a:effectLst/>
                        <a:latin typeface="Calibri"/>
                        <a:ea typeface="Calibri"/>
                        <a:cs typeface="Times New Roman"/>
                      </a:endParaRPr>
                    </a:p>
                  </a:txBody>
                  <a:tcPr marL="68580" marR="68580" marT="0" marB="0"/>
                </a:tc>
              </a:tr>
              <a:tr h="360286">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Nombre</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H.  llegada</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r>
              <a:tr h="360286">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Equipo</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H.  salida</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r>
              <a:tr h="360286">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Tiempo</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r>
              <a:tr h="1080857">
                <a:tc>
                  <a:txBody>
                    <a:bodyPr/>
                    <a:lstStyle/>
                    <a:p>
                      <a:pPr>
                        <a:lnSpc>
                          <a:spcPct val="115000"/>
                        </a:lnSpc>
                        <a:spcAft>
                          <a:spcPts val="0"/>
                        </a:spcAft>
                      </a:pPr>
                      <a:r>
                        <a:rPr lang="es-ES" sz="2000">
                          <a:effectLst/>
                        </a:rPr>
                        <a:t>1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2               3</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4 </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5</a:t>
                      </a:r>
                      <a:endParaRPr lang="pt-PT" sz="2000">
                        <a:effectLst/>
                        <a:latin typeface="Calibri"/>
                        <a:ea typeface="Calibri"/>
                        <a:cs typeface="Times New Roman"/>
                      </a:endParaRPr>
                    </a:p>
                  </a:txBody>
                  <a:tcPr marL="68580" marR="68580" marT="0" marB="0"/>
                </a:tc>
                <a:tc gridSpan="2">
                  <a:txBody>
                    <a:bodyPr/>
                    <a:lstStyle/>
                    <a:p>
                      <a:pPr>
                        <a:lnSpc>
                          <a:spcPct val="115000"/>
                        </a:lnSpc>
                        <a:spcAft>
                          <a:spcPts val="0"/>
                        </a:spcAft>
                      </a:pPr>
                      <a:r>
                        <a:rPr lang="es-ES" sz="2000">
                          <a:effectLst/>
                        </a:rPr>
                        <a:t>6</a:t>
                      </a:r>
                      <a:endParaRPr lang="pt-PT" sz="2000">
                        <a:effectLst/>
                        <a:latin typeface="Calibri"/>
                        <a:ea typeface="Calibri"/>
                        <a:cs typeface="Times New Roman"/>
                      </a:endParaRPr>
                    </a:p>
                  </a:txBody>
                  <a:tcPr marL="68580" marR="68580" marT="0" marB="0"/>
                </a:tc>
                <a:tc hMerge="1">
                  <a:txBody>
                    <a:bodyPr/>
                    <a:lstStyle/>
                    <a:p>
                      <a:endParaRPr lang="pt-PT"/>
                    </a:p>
                  </a:txBody>
                  <a:tcPr/>
                </a:tc>
                <a:tc>
                  <a:txBody>
                    <a:bodyPr/>
                    <a:lstStyle/>
                    <a:p>
                      <a:pPr>
                        <a:lnSpc>
                          <a:spcPct val="115000"/>
                        </a:lnSpc>
                        <a:spcAft>
                          <a:spcPts val="0"/>
                        </a:spcAft>
                      </a:pPr>
                      <a:r>
                        <a:rPr lang="es-ES" sz="2000">
                          <a:effectLst/>
                        </a:rPr>
                        <a:t>7</a:t>
                      </a:r>
                      <a:endParaRPr lang="pt-PT" sz="2000">
                        <a:effectLst/>
                      </a:endParaRPr>
                    </a:p>
                    <a:p>
                      <a:pPr>
                        <a:lnSpc>
                          <a:spcPct val="115000"/>
                        </a:lnSpc>
                        <a:spcAft>
                          <a:spcPts val="0"/>
                        </a:spcAft>
                      </a:pPr>
                      <a:r>
                        <a:rPr lang="es-ES" sz="2000">
                          <a:effectLst/>
                        </a:rPr>
                        <a:t> </a:t>
                      </a:r>
                      <a:endParaRPr lang="pt-PT" sz="2000">
                        <a:effectLst/>
                      </a:endParaRPr>
                    </a:p>
                    <a:p>
                      <a:pPr>
                        <a:lnSpc>
                          <a:spcPct val="115000"/>
                        </a:lnSpc>
                        <a:spcAft>
                          <a:spcPts val="0"/>
                        </a:spcAft>
                      </a:pPr>
                      <a:r>
                        <a:rPr lang="es-ES" sz="2000">
                          <a:effectLst/>
                        </a:rPr>
                        <a:t> </a:t>
                      </a:r>
                      <a:endParaRPr lang="pt-PT" sz="2000">
                        <a:effectLst/>
                        <a:latin typeface="Calibri"/>
                        <a:ea typeface="Calibri"/>
                        <a:cs typeface="Times New Roman"/>
                      </a:endParaRPr>
                    </a:p>
                  </a:txBody>
                  <a:tcPr marL="68580" marR="68580" marT="0" marB="0"/>
                </a:tc>
              </a:tr>
              <a:tr h="1080857">
                <a:tc>
                  <a:txBody>
                    <a:bodyPr/>
                    <a:lstStyle/>
                    <a:p>
                      <a:pPr>
                        <a:lnSpc>
                          <a:spcPct val="115000"/>
                        </a:lnSpc>
                        <a:spcAft>
                          <a:spcPts val="0"/>
                        </a:spcAft>
                      </a:pPr>
                      <a:r>
                        <a:rPr lang="es-ES" sz="2000">
                          <a:effectLst/>
                        </a:rPr>
                        <a:t>8</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9               10</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11</a:t>
                      </a:r>
                      <a:endParaRPr lang="pt-PT" sz="2000">
                        <a:effectLst/>
                        <a:latin typeface="Calibri"/>
                        <a:ea typeface="Calibri"/>
                        <a:cs typeface="Times New Roman"/>
                      </a:endParaRPr>
                    </a:p>
                  </a:txBody>
                  <a:tcPr marL="68580" marR="68580" marT="0" marB="0"/>
                </a:tc>
                <a:tc>
                  <a:txBody>
                    <a:bodyPr/>
                    <a:lstStyle/>
                    <a:p>
                      <a:pPr>
                        <a:lnSpc>
                          <a:spcPct val="115000"/>
                        </a:lnSpc>
                        <a:spcAft>
                          <a:spcPts val="0"/>
                        </a:spcAft>
                      </a:pPr>
                      <a:r>
                        <a:rPr lang="es-ES" sz="2000">
                          <a:effectLst/>
                        </a:rPr>
                        <a:t>12</a:t>
                      </a:r>
                      <a:endParaRPr lang="pt-PT" sz="2000">
                        <a:effectLst/>
                        <a:latin typeface="Calibri"/>
                        <a:ea typeface="Calibri"/>
                        <a:cs typeface="Times New Roman"/>
                      </a:endParaRPr>
                    </a:p>
                  </a:txBody>
                  <a:tcPr marL="68580" marR="68580" marT="0" marB="0"/>
                </a:tc>
                <a:tc gridSpan="2">
                  <a:txBody>
                    <a:bodyPr/>
                    <a:lstStyle/>
                    <a:p>
                      <a:pPr>
                        <a:lnSpc>
                          <a:spcPct val="115000"/>
                        </a:lnSpc>
                        <a:spcAft>
                          <a:spcPts val="0"/>
                        </a:spcAft>
                      </a:pPr>
                      <a:r>
                        <a:rPr lang="es-ES" sz="2000">
                          <a:effectLst/>
                        </a:rPr>
                        <a:t>13</a:t>
                      </a:r>
                      <a:endParaRPr lang="pt-PT" sz="2000">
                        <a:effectLst/>
                        <a:latin typeface="Calibri"/>
                        <a:ea typeface="Calibri"/>
                        <a:cs typeface="Times New Roman"/>
                      </a:endParaRPr>
                    </a:p>
                  </a:txBody>
                  <a:tcPr marL="68580" marR="68580" marT="0" marB="0"/>
                </a:tc>
                <a:tc hMerge="1">
                  <a:txBody>
                    <a:bodyPr/>
                    <a:lstStyle/>
                    <a:p>
                      <a:endParaRPr lang="pt-PT"/>
                    </a:p>
                  </a:txBody>
                  <a:tcPr/>
                </a:tc>
                <a:tc>
                  <a:txBody>
                    <a:bodyPr/>
                    <a:lstStyle/>
                    <a:p>
                      <a:pPr>
                        <a:lnSpc>
                          <a:spcPct val="115000"/>
                        </a:lnSpc>
                        <a:spcAft>
                          <a:spcPts val="0"/>
                        </a:spcAft>
                      </a:pPr>
                      <a:r>
                        <a:rPr lang="es-ES" sz="2000" dirty="0">
                          <a:effectLst/>
                        </a:rPr>
                        <a:t>14</a:t>
                      </a:r>
                      <a:endParaRPr lang="pt-PT" sz="2000" dirty="0">
                        <a:effectLst/>
                      </a:endParaRPr>
                    </a:p>
                    <a:p>
                      <a:pPr>
                        <a:lnSpc>
                          <a:spcPct val="115000"/>
                        </a:lnSpc>
                        <a:spcAft>
                          <a:spcPts val="0"/>
                        </a:spcAft>
                      </a:pPr>
                      <a:r>
                        <a:rPr lang="es-ES" sz="2000" dirty="0">
                          <a:effectLst/>
                        </a:rPr>
                        <a:t> </a:t>
                      </a:r>
                      <a:endParaRPr lang="pt-PT" sz="2000" dirty="0">
                        <a:effectLst/>
                      </a:endParaRPr>
                    </a:p>
                    <a:p>
                      <a:pPr>
                        <a:lnSpc>
                          <a:spcPct val="115000"/>
                        </a:lnSpc>
                        <a:spcAft>
                          <a:spcPts val="0"/>
                        </a:spcAft>
                      </a:pPr>
                      <a:r>
                        <a:rPr lang="es-ES" sz="2000" dirty="0">
                          <a:effectLst/>
                        </a:rPr>
                        <a:t> </a:t>
                      </a:r>
                      <a:endParaRPr lang="pt-PT" sz="2000" dirty="0">
                        <a:effectLst/>
                        <a:latin typeface="Calibri"/>
                        <a:ea typeface="Calibri"/>
                        <a:cs typeface="Times New Roman"/>
                      </a:endParaRPr>
                    </a:p>
                  </a:txBody>
                  <a:tcPr marL="68580" marR="68580" marT="0" marB="0"/>
                </a:tc>
              </a:tr>
            </a:tbl>
          </a:graphicData>
        </a:graphic>
      </p:graphicFrame>
      <p:sp>
        <p:nvSpPr>
          <p:cNvPr id="5" name="befe2255-fe4e-41f6-bed3-9ef1eaf70e89"/>
          <p:cNvSpPr>
            <a:spLocks noChangeArrowheads="1"/>
          </p:cNvSpPr>
          <p:nvPr/>
        </p:nvSpPr>
        <p:spPr bwMode="auto">
          <a:xfrm>
            <a:off x="2520950" y="2709863"/>
            <a:ext cx="0" cy="990600"/>
          </a:xfrm>
          <a:prstGeom prst="straightConnector1">
            <a:avLst/>
          </a:prstGeom>
          <a:solidFill>
            <a:srgbClr val="FFFFFF"/>
          </a:solidFill>
          <a:ln w="9525">
            <a:solidFill>
              <a:srgbClr val="000000">
                <a:alpha val="99998"/>
              </a:srgbClr>
            </a:solidFill>
            <a:miter lim="800000"/>
            <a:headEnd/>
            <a:tailEnd/>
          </a:ln>
        </p:spPr>
        <p:txBody>
          <a:bodyPr vert="horz" wrap="square" lIns="91440" tIns="45720" rIns="91440" bIns="45720" numCol="1" anchor="t" anchorCtr="0" compatLnSpc="1">
            <a:prstTxWarp prst="textNoShape">
              <a:avLst/>
            </a:prstTxWarp>
          </a:bodyPr>
          <a:lstStyle/>
          <a:p>
            <a:endParaRPr lang="pt-PT"/>
          </a:p>
        </p:txBody>
      </p:sp>
    </p:spTree>
    <p:extLst>
      <p:ext uri="{BB962C8B-B14F-4D97-AF65-F5344CB8AC3E}">
        <p14:creationId xmlns:p14="http://schemas.microsoft.com/office/powerpoint/2010/main" val="2284584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404664"/>
            <a:ext cx="8640960" cy="6155531"/>
          </a:xfrm>
          <a:prstGeom prst="rect">
            <a:avLst/>
          </a:prstGeom>
        </p:spPr>
        <p:txBody>
          <a:bodyPr wrap="square">
            <a:spAutoFit/>
          </a:bodyPr>
          <a:lstStyle/>
          <a:p>
            <a:pPr algn="ctr"/>
            <a:r>
              <a:rPr lang="es-ES" sz="2800" b="1" dirty="0"/>
              <a:t>El </a:t>
            </a:r>
            <a:r>
              <a:rPr lang="es-ES" sz="2800" b="1" dirty="0" smtClean="0"/>
              <a:t>Recorrido</a:t>
            </a:r>
          </a:p>
          <a:p>
            <a:r>
              <a:rPr lang="es-ES" sz="2400" dirty="0" smtClean="0"/>
              <a:t>El </a:t>
            </a:r>
            <a:r>
              <a:rPr lang="es-ES" sz="2400" dirty="0"/>
              <a:t>recorrido en el mapa se marca en color rojo y cumple lo siguiente</a:t>
            </a:r>
            <a:r>
              <a:rPr lang="es-ES" sz="2400" dirty="0" smtClean="0"/>
              <a:t>:</a:t>
            </a:r>
          </a:p>
          <a:p>
            <a:endParaRPr lang="pt-PT" sz="2400" dirty="0"/>
          </a:p>
          <a:p>
            <a:pPr marL="342900" indent="-342900">
              <a:buFontTx/>
              <a:buChar char="-"/>
            </a:pPr>
            <a:r>
              <a:rPr lang="es-ES" sz="2400" dirty="0" smtClean="0"/>
              <a:t>SALIDA: Un </a:t>
            </a:r>
            <a:r>
              <a:rPr lang="es-ES" sz="2400" dirty="0"/>
              <a:t>triángulo rojo de 7 mm de lado</a:t>
            </a:r>
            <a:r>
              <a:rPr lang="es-ES" sz="2400" dirty="0" smtClean="0"/>
              <a:t>.</a:t>
            </a:r>
          </a:p>
          <a:p>
            <a:pPr marL="342900" indent="-342900">
              <a:buFontTx/>
              <a:buChar char="-"/>
            </a:pPr>
            <a:endParaRPr lang="pt-PT" dirty="0"/>
          </a:p>
          <a:p>
            <a:pPr marL="342900" indent="-342900">
              <a:buFontTx/>
              <a:buChar char="-"/>
            </a:pPr>
            <a:r>
              <a:rPr lang="es-ES" sz="2400" dirty="0" smtClean="0"/>
              <a:t>CONTROLES: </a:t>
            </a:r>
            <a:r>
              <a:rPr lang="es-ES" sz="2400" dirty="0"/>
              <a:t>Un círculo rojo de 5 a 6 mm de diámetro</a:t>
            </a:r>
            <a:r>
              <a:rPr lang="es-ES" sz="2400" dirty="0" smtClean="0"/>
              <a:t>.</a:t>
            </a:r>
          </a:p>
          <a:p>
            <a:pPr marL="342900" indent="-342900">
              <a:buFontTx/>
              <a:buChar char="-"/>
            </a:pPr>
            <a:endParaRPr lang="pt-PT" dirty="0"/>
          </a:p>
          <a:p>
            <a:pPr marL="342900" indent="-342900">
              <a:buFontTx/>
              <a:buChar char="-"/>
            </a:pPr>
            <a:r>
              <a:rPr lang="es-ES" sz="2400" dirty="0" smtClean="0"/>
              <a:t>META: </a:t>
            </a:r>
            <a:r>
              <a:rPr lang="es-ES" sz="2400" dirty="0"/>
              <a:t>Dos círculos concéntricos de 5 y 7 mm de diámetro</a:t>
            </a:r>
            <a:r>
              <a:rPr lang="es-ES" sz="2400" dirty="0" smtClean="0"/>
              <a:t>.</a:t>
            </a:r>
          </a:p>
          <a:p>
            <a:pPr marL="342900" indent="-342900">
              <a:buFontTx/>
              <a:buChar char="-"/>
            </a:pPr>
            <a:endParaRPr lang="pt-PT" dirty="0" smtClean="0"/>
          </a:p>
          <a:p>
            <a:pPr marL="342900" indent="-342900">
              <a:buFontTx/>
              <a:buChar char="-"/>
            </a:pPr>
            <a:r>
              <a:rPr lang="es-ES" sz="2400" dirty="0" smtClean="0"/>
              <a:t>Todo </a:t>
            </a:r>
            <a:r>
              <a:rPr lang="es-ES" sz="2400" dirty="0"/>
              <a:t>el recorrido se une con líneas rectas sin que lleguen a tocar los círculos o triángulos</a:t>
            </a:r>
            <a:r>
              <a:rPr lang="es-ES" sz="2400" dirty="0" smtClean="0"/>
              <a:t>.</a:t>
            </a:r>
          </a:p>
          <a:p>
            <a:pPr marL="342900" indent="-342900">
              <a:buFontTx/>
              <a:buChar char="-"/>
            </a:pPr>
            <a:endParaRPr lang="pt-PT" dirty="0"/>
          </a:p>
          <a:p>
            <a:pPr marL="342900" indent="-342900">
              <a:buFontTx/>
              <a:buChar char="-"/>
            </a:pPr>
            <a:r>
              <a:rPr lang="es-ES" sz="2400" dirty="0" smtClean="0"/>
              <a:t>El </a:t>
            </a:r>
            <a:r>
              <a:rPr lang="es-ES" sz="2400" dirty="0"/>
              <a:t>centro del círculo o triángulo muestra la posición exacta del elemento donde está colocada la baliza</a:t>
            </a:r>
            <a:r>
              <a:rPr lang="es-ES" sz="2400" dirty="0" smtClean="0"/>
              <a:t>.</a:t>
            </a:r>
          </a:p>
          <a:p>
            <a:pPr marL="342900" indent="-342900">
              <a:buFontTx/>
              <a:buChar char="-"/>
            </a:pPr>
            <a:endParaRPr lang="pt-PT" dirty="0"/>
          </a:p>
          <a:p>
            <a:r>
              <a:rPr lang="es-ES" sz="2400" dirty="0"/>
              <a:t>- Todos los controles se enumeran correlativamente y los números deben estar orientados al norte.</a:t>
            </a:r>
            <a:endParaRPr lang="pt-PT" sz="2400" dirty="0"/>
          </a:p>
        </p:txBody>
      </p:sp>
    </p:spTree>
    <p:extLst>
      <p:ext uri="{BB962C8B-B14F-4D97-AF65-F5344CB8AC3E}">
        <p14:creationId xmlns:p14="http://schemas.microsoft.com/office/powerpoint/2010/main" val="3233106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766</Words>
  <Application>Microsoft Office PowerPoint</Application>
  <PresentationFormat>Presentación en pantalla (4:3)</PresentationFormat>
  <Paragraphs>128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iced2</dc:creator>
  <cp:lastModifiedBy>iced2</cp:lastModifiedBy>
  <cp:revision>15</cp:revision>
  <dcterms:created xsi:type="dcterms:W3CDTF">2017-10-18T10:16:13Z</dcterms:created>
  <dcterms:modified xsi:type="dcterms:W3CDTF">2017-10-18T10:51:21Z</dcterms:modified>
</cp:coreProperties>
</file>