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77" r:id="rId5"/>
    <p:sldId id="270" r:id="rId6"/>
    <p:sldId id="278" r:id="rId7"/>
    <p:sldId id="279" r:id="rId8"/>
    <p:sldId id="273" r:id="rId9"/>
    <p:sldId id="271" r:id="rId10"/>
    <p:sldId id="272" r:id="rId11"/>
    <p:sldId id="260" r:id="rId12"/>
    <p:sldId id="275" r:id="rId13"/>
    <p:sldId id="280" r:id="rId14"/>
    <p:sldId id="281" r:id="rId15"/>
    <p:sldId id="282" r:id="rId16"/>
    <p:sldId id="283" r:id="rId17"/>
    <p:sldId id="266" r:id="rId18"/>
    <p:sldId id="276"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DEF07-9CD9-452C-A0C1-BC921F7ECBDC}" type="doc">
      <dgm:prSet loTypeId="urn:microsoft.com/office/officeart/2005/8/layout/pyramid1" loCatId="pyramid" qsTypeId="urn:microsoft.com/office/officeart/2005/8/quickstyle/simple1" qsCatId="simple" csTypeId="urn:microsoft.com/office/officeart/2005/8/colors/accent1_2" csCatId="accent1" phldr="1"/>
      <dgm:spPr/>
    </dgm:pt>
    <dgm:pt modelId="{A7FEBFA5-66B4-4B32-A632-A5CE75A656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000099"/>
            </a:solidFill>
            <a:effectLst/>
            <a:latin typeface="Arial" charset="0"/>
            <a:cs typeface="Arial" charset="0"/>
          </a:endParaRPr>
        </a:p>
      </dgm:t>
    </dgm:pt>
    <dgm:pt modelId="{5D52F323-7930-4164-B496-985FB63B68DA}" type="parTrans" cxnId="{9E3076C5-2454-489A-8B38-C9BABDAD467E}">
      <dgm:prSet/>
      <dgm:spPr/>
      <dgm:t>
        <a:bodyPr/>
        <a:lstStyle/>
        <a:p>
          <a:endParaRPr lang="es-ES"/>
        </a:p>
      </dgm:t>
    </dgm:pt>
    <dgm:pt modelId="{85DC0298-825C-4EFD-8A17-2C7DA9C09267}" type="sibTrans" cxnId="{9E3076C5-2454-489A-8B38-C9BABDAD467E}">
      <dgm:prSet/>
      <dgm:spPr/>
      <dgm:t>
        <a:bodyPr/>
        <a:lstStyle/>
        <a:p>
          <a:endParaRPr lang="es-ES"/>
        </a:p>
      </dgm:t>
    </dgm:pt>
    <dgm:pt modelId="{03350ED0-D667-48BB-804E-5897FF4C1F00}">
      <dgm:prSet/>
      <dgm:spPr>
        <a:solidFill>
          <a:schemeClr val="bg1"/>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000099"/>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000099"/>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charset="0"/>
              <a:cs typeface="Arial" charset="0"/>
            </a:rPr>
            <a:t>Descubrimiento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charset="0"/>
              <a:cs typeface="Arial" charset="0"/>
            </a:rPr>
            <a:t>de América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charset="0"/>
              <a:cs typeface="Arial" charset="0"/>
            </a:rPr>
            <a:t>30 años</a:t>
          </a:r>
          <a:endParaRPr kumimoji="0" lang="en-US" b="1" i="0" u="none" strike="noStrike" cap="none" normalizeH="0" baseline="0" dirty="0" smtClean="0">
            <a:ln>
              <a:noFill/>
            </a:ln>
            <a:solidFill>
              <a:schemeClr val="tx1"/>
            </a:solidFill>
            <a:effectLst/>
            <a:latin typeface="Arial" charset="0"/>
            <a:cs typeface="Arial" charset="0"/>
          </a:endParaRPr>
        </a:p>
      </dgm:t>
    </dgm:pt>
    <dgm:pt modelId="{F5FD9E73-FAF6-4651-A529-8082D67B85F8}" type="parTrans" cxnId="{F66DD9F8-810C-4F09-A08C-F476E39DAE2E}">
      <dgm:prSet/>
      <dgm:spPr/>
      <dgm:t>
        <a:bodyPr/>
        <a:lstStyle/>
        <a:p>
          <a:endParaRPr lang="es-ES"/>
        </a:p>
      </dgm:t>
    </dgm:pt>
    <dgm:pt modelId="{36411199-C133-4FA8-A220-0E9C6463FAC4}" type="sibTrans" cxnId="{F66DD9F8-810C-4F09-A08C-F476E39DAE2E}">
      <dgm:prSet/>
      <dgm:spPr/>
      <dgm:t>
        <a:bodyPr/>
        <a:lstStyle/>
        <a:p>
          <a:endParaRPr lang="es-ES"/>
        </a:p>
      </dgm:t>
    </dgm:pt>
    <dgm:pt modelId="{177822C2-1FA3-4BD2-B6E8-2399E0164E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000099"/>
            </a:solidFill>
            <a:effectLst/>
            <a:latin typeface="Arial" charset="0"/>
            <a:cs typeface="Arial" charset="0"/>
          </a:endParaRPr>
        </a:p>
      </dgm:t>
    </dgm:pt>
    <dgm:pt modelId="{25075148-4D78-4548-8E89-42167897CF88}" type="parTrans" cxnId="{2C52D8FD-8A99-4A64-9E7F-EC988537D7E4}">
      <dgm:prSet/>
      <dgm:spPr/>
      <dgm:t>
        <a:bodyPr/>
        <a:lstStyle/>
        <a:p>
          <a:endParaRPr lang="es-ES"/>
        </a:p>
      </dgm:t>
    </dgm:pt>
    <dgm:pt modelId="{C27629B6-6C49-4EAB-918A-A8F53EE7ABE2}" type="sibTrans" cxnId="{2C52D8FD-8A99-4A64-9E7F-EC988537D7E4}">
      <dgm:prSet/>
      <dgm:spPr/>
      <dgm:t>
        <a:bodyPr/>
        <a:lstStyle/>
        <a:p>
          <a:endParaRPr lang="es-ES"/>
        </a:p>
      </dgm:t>
    </dgm:pt>
    <dgm:pt modelId="{E46876D2-B9EF-4848-98B7-140EF70F2A5A}">
      <dgm:prSet/>
      <dgm:spPr>
        <a:solidFill>
          <a:schemeClr val="bg1"/>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charset="0"/>
              <a:cs typeface="Arial" charset="0"/>
            </a:rPr>
            <a:t>Segunda mitad del siglo XX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charset="0"/>
              <a:cs typeface="Arial" charset="0"/>
            </a:rPr>
            <a:t>Alrededor de 75 años</a:t>
          </a:r>
          <a:endParaRPr kumimoji="0" lang="en-US" b="1" i="0" u="none" strike="noStrike" cap="none" normalizeH="0" baseline="0" dirty="0" smtClean="0">
            <a:ln>
              <a:noFill/>
            </a:ln>
            <a:solidFill>
              <a:schemeClr val="tx1"/>
            </a:solidFill>
            <a:effectLst/>
            <a:latin typeface="Arial" charset="0"/>
            <a:cs typeface="Arial" charset="0"/>
          </a:endParaRPr>
        </a:p>
      </dgm:t>
    </dgm:pt>
    <dgm:pt modelId="{0D3E84FB-2C34-4363-B7D6-81D2E00DBF84}" type="parTrans" cxnId="{C8A59068-E433-4B51-967D-D7160D9065A9}">
      <dgm:prSet/>
      <dgm:spPr/>
      <dgm:t>
        <a:bodyPr/>
        <a:lstStyle/>
        <a:p>
          <a:endParaRPr lang="es-ES"/>
        </a:p>
      </dgm:t>
    </dgm:pt>
    <dgm:pt modelId="{845107C9-D4F4-43E4-8E63-B186831BF3C4}" type="sibTrans" cxnId="{C8A59068-E433-4B51-967D-D7160D9065A9}">
      <dgm:prSet/>
      <dgm:spPr/>
      <dgm:t>
        <a:bodyPr/>
        <a:lstStyle/>
        <a:p>
          <a:endParaRPr lang="es-ES"/>
        </a:p>
      </dgm:t>
    </dgm:pt>
    <dgm:pt modelId="{3B9A433A-466A-49DB-859D-53A2F874A524}">
      <dgm:prSet/>
      <dgm:spPr>
        <a:solidFill>
          <a:schemeClr val="accent1">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000099"/>
            </a:solidFill>
            <a:effectLst/>
            <a:latin typeface="Arial" charset="0"/>
            <a:cs typeface="Arial" charset="0"/>
          </a:endParaRPr>
        </a:p>
      </dgm:t>
    </dgm:pt>
    <dgm:pt modelId="{25F6DD3E-1F2C-4984-996F-0F88993C8F20}" type="parTrans" cxnId="{41281ED6-6DE6-47AA-990D-B2B202BD863F}">
      <dgm:prSet/>
      <dgm:spPr/>
      <dgm:t>
        <a:bodyPr/>
        <a:lstStyle/>
        <a:p>
          <a:endParaRPr lang="es-ES"/>
        </a:p>
      </dgm:t>
    </dgm:pt>
    <dgm:pt modelId="{F60CA02F-A4E0-44E2-BE75-C6940E4CD101}" type="sibTrans" cxnId="{41281ED6-6DE6-47AA-990D-B2B202BD863F}">
      <dgm:prSet/>
      <dgm:spPr/>
      <dgm:t>
        <a:bodyPr/>
        <a:lstStyle/>
        <a:p>
          <a:endParaRPr lang="es-ES"/>
        </a:p>
      </dgm:t>
    </dgm:pt>
    <dgm:pt modelId="{D601CFDA-8F7D-4843-8402-EE8925BCC363}" type="pres">
      <dgm:prSet presAssocID="{62CDEF07-9CD9-452C-A0C1-BC921F7ECBDC}" presName="Name0" presStyleCnt="0">
        <dgm:presLayoutVars>
          <dgm:dir/>
          <dgm:animLvl val="lvl"/>
          <dgm:resizeHandles val="exact"/>
        </dgm:presLayoutVars>
      </dgm:prSet>
      <dgm:spPr/>
    </dgm:pt>
    <dgm:pt modelId="{F01269BF-353A-472C-A8C0-6063614AB03B}" type="pres">
      <dgm:prSet presAssocID="{A7FEBFA5-66B4-4B32-A632-A5CE75A6564D}" presName="Name8" presStyleCnt="0"/>
      <dgm:spPr/>
    </dgm:pt>
    <dgm:pt modelId="{0335DE86-180B-4509-9D31-DD8704ECAE74}" type="pres">
      <dgm:prSet presAssocID="{A7FEBFA5-66B4-4B32-A632-A5CE75A6564D}" presName="level" presStyleLbl="node1" presStyleIdx="0" presStyleCnt="5">
        <dgm:presLayoutVars>
          <dgm:chMax val="1"/>
          <dgm:bulletEnabled val="1"/>
        </dgm:presLayoutVars>
      </dgm:prSet>
      <dgm:spPr/>
      <dgm:t>
        <a:bodyPr/>
        <a:lstStyle/>
        <a:p>
          <a:endParaRPr lang="es-ES"/>
        </a:p>
      </dgm:t>
    </dgm:pt>
    <dgm:pt modelId="{1F965BA5-2D5B-4DF5-B915-1474E153E0A2}" type="pres">
      <dgm:prSet presAssocID="{A7FEBFA5-66B4-4B32-A632-A5CE75A6564D}" presName="levelTx" presStyleLbl="revTx" presStyleIdx="0" presStyleCnt="0">
        <dgm:presLayoutVars>
          <dgm:chMax val="1"/>
          <dgm:bulletEnabled val="1"/>
        </dgm:presLayoutVars>
      </dgm:prSet>
      <dgm:spPr/>
      <dgm:t>
        <a:bodyPr/>
        <a:lstStyle/>
        <a:p>
          <a:endParaRPr lang="es-ES"/>
        </a:p>
      </dgm:t>
    </dgm:pt>
    <dgm:pt modelId="{7A057EB1-F8DC-45B3-8EB3-09562784A73A}" type="pres">
      <dgm:prSet presAssocID="{03350ED0-D667-48BB-804E-5897FF4C1F00}" presName="Name8" presStyleCnt="0"/>
      <dgm:spPr/>
    </dgm:pt>
    <dgm:pt modelId="{BB35AD35-B35F-49D4-8C6A-F4D3C731A91C}" type="pres">
      <dgm:prSet presAssocID="{03350ED0-D667-48BB-804E-5897FF4C1F00}" presName="level" presStyleLbl="node1" presStyleIdx="1" presStyleCnt="5">
        <dgm:presLayoutVars>
          <dgm:chMax val="1"/>
          <dgm:bulletEnabled val="1"/>
        </dgm:presLayoutVars>
      </dgm:prSet>
      <dgm:spPr/>
      <dgm:t>
        <a:bodyPr/>
        <a:lstStyle/>
        <a:p>
          <a:endParaRPr lang="es-ES"/>
        </a:p>
      </dgm:t>
    </dgm:pt>
    <dgm:pt modelId="{02200095-E6B1-44D9-937B-998935BA65F4}" type="pres">
      <dgm:prSet presAssocID="{03350ED0-D667-48BB-804E-5897FF4C1F00}" presName="levelTx" presStyleLbl="revTx" presStyleIdx="0" presStyleCnt="0">
        <dgm:presLayoutVars>
          <dgm:chMax val="1"/>
          <dgm:bulletEnabled val="1"/>
        </dgm:presLayoutVars>
      </dgm:prSet>
      <dgm:spPr/>
      <dgm:t>
        <a:bodyPr/>
        <a:lstStyle/>
        <a:p>
          <a:endParaRPr lang="es-ES"/>
        </a:p>
      </dgm:t>
    </dgm:pt>
    <dgm:pt modelId="{C220E868-702B-4977-9533-23CBCD30AD18}" type="pres">
      <dgm:prSet presAssocID="{177822C2-1FA3-4BD2-B6E8-2399E0164E3D}" presName="Name8" presStyleCnt="0"/>
      <dgm:spPr/>
    </dgm:pt>
    <dgm:pt modelId="{6C560E6D-E8C6-4430-9F0F-2DAB5FE5377E}" type="pres">
      <dgm:prSet presAssocID="{177822C2-1FA3-4BD2-B6E8-2399E0164E3D}" presName="level" presStyleLbl="node1" presStyleIdx="2" presStyleCnt="5">
        <dgm:presLayoutVars>
          <dgm:chMax val="1"/>
          <dgm:bulletEnabled val="1"/>
        </dgm:presLayoutVars>
      </dgm:prSet>
      <dgm:spPr/>
      <dgm:t>
        <a:bodyPr/>
        <a:lstStyle/>
        <a:p>
          <a:endParaRPr lang="es-ES"/>
        </a:p>
      </dgm:t>
    </dgm:pt>
    <dgm:pt modelId="{81F2DAE5-AD1B-4307-904E-542550284E74}" type="pres">
      <dgm:prSet presAssocID="{177822C2-1FA3-4BD2-B6E8-2399E0164E3D}" presName="levelTx" presStyleLbl="revTx" presStyleIdx="0" presStyleCnt="0">
        <dgm:presLayoutVars>
          <dgm:chMax val="1"/>
          <dgm:bulletEnabled val="1"/>
        </dgm:presLayoutVars>
      </dgm:prSet>
      <dgm:spPr/>
      <dgm:t>
        <a:bodyPr/>
        <a:lstStyle/>
        <a:p>
          <a:endParaRPr lang="es-ES"/>
        </a:p>
      </dgm:t>
    </dgm:pt>
    <dgm:pt modelId="{9469DE90-4F40-4362-854F-9D794A41FCA0}" type="pres">
      <dgm:prSet presAssocID="{E46876D2-B9EF-4848-98B7-140EF70F2A5A}" presName="Name8" presStyleCnt="0"/>
      <dgm:spPr/>
    </dgm:pt>
    <dgm:pt modelId="{16031964-62A4-448D-BCEC-63BFB849212D}" type="pres">
      <dgm:prSet presAssocID="{E46876D2-B9EF-4848-98B7-140EF70F2A5A}" presName="level" presStyleLbl="node1" presStyleIdx="3" presStyleCnt="5">
        <dgm:presLayoutVars>
          <dgm:chMax val="1"/>
          <dgm:bulletEnabled val="1"/>
        </dgm:presLayoutVars>
      </dgm:prSet>
      <dgm:spPr/>
      <dgm:t>
        <a:bodyPr/>
        <a:lstStyle/>
        <a:p>
          <a:endParaRPr lang="es-ES"/>
        </a:p>
      </dgm:t>
    </dgm:pt>
    <dgm:pt modelId="{15F02321-46E6-4CE1-BA72-0039C5F971B0}" type="pres">
      <dgm:prSet presAssocID="{E46876D2-B9EF-4848-98B7-140EF70F2A5A}" presName="levelTx" presStyleLbl="revTx" presStyleIdx="0" presStyleCnt="0">
        <dgm:presLayoutVars>
          <dgm:chMax val="1"/>
          <dgm:bulletEnabled val="1"/>
        </dgm:presLayoutVars>
      </dgm:prSet>
      <dgm:spPr/>
      <dgm:t>
        <a:bodyPr/>
        <a:lstStyle/>
        <a:p>
          <a:endParaRPr lang="es-ES"/>
        </a:p>
      </dgm:t>
    </dgm:pt>
    <dgm:pt modelId="{4320C46C-BF7F-493D-BD20-EACF05A6D779}" type="pres">
      <dgm:prSet presAssocID="{3B9A433A-466A-49DB-859D-53A2F874A524}" presName="Name8" presStyleCnt="0"/>
      <dgm:spPr/>
    </dgm:pt>
    <dgm:pt modelId="{D8CCDB7F-802B-40C6-876B-536F4E06F85A}" type="pres">
      <dgm:prSet presAssocID="{3B9A433A-466A-49DB-859D-53A2F874A524}" presName="level" presStyleLbl="node1" presStyleIdx="4" presStyleCnt="5">
        <dgm:presLayoutVars>
          <dgm:chMax val="1"/>
          <dgm:bulletEnabled val="1"/>
        </dgm:presLayoutVars>
      </dgm:prSet>
      <dgm:spPr/>
      <dgm:t>
        <a:bodyPr/>
        <a:lstStyle/>
        <a:p>
          <a:endParaRPr lang="es-ES"/>
        </a:p>
      </dgm:t>
    </dgm:pt>
    <dgm:pt modelId="{3359B104-68B4-403E-A699-235278354C4F}" type="pres">
      <dgm:prSet presAssocID="{3B9A433A-466A-49DB-859D-53A2F874A524}" presName="levelTx" presStyleLbl="revTx" presStyleIdx="0" presStyleCnt="0">
        <dgm:presLayoutVars>
          <dgm:chMax val="1"/>
          <dgm:bulletEnabled val="1"/>
        </dgm:presLayoutVars>
      </dgm:prSet>
      <dgm:spPr/>
      <dgm:t>
        <a:bodyPr/>
        <a:lstStyle/>
        <a:p>
          <a:endParaRPr lang="es-ES"/>
        </a:p>
      </dgm:t>
    </dgm:pt>
  </dgm:ptLst>
  <dgm:cxnLst>
    <dgm:cxn modelId="{41281ED6-6DE6-47AA-990D-B2B202BD863F}" srcId="{62CDEF07-9CD9-452C-A0C1-BC921F7ECBDC}" destId="{3B9A433A-466A-49DB-859D-53A2F874A524}" srcOrd="4" destOrd="0" parTransId="{25F6DD3E-1F2C-4984-996F-0F88993C8F20}" sibTransId="{F60CA02F-A4E0-44E2-BE75-C6940E4CD101}"/>
    <dgm:cxn modelId="{92E4EE12-9988-4F6C-8F40-786C15202D69}" type="presOf" srcId="{3B9A433A-466A-49DB-859D-53A2F874A524}" destId="{D8CCDB7F-802B-40C6-876B-536F4E06F85A}" srcOrd="0" destOrd="0" presId="urn:microsoft.com/office/officeart/2005/8/layout/pyramid1"/>
    <dgm:cxn modelId="{2C52D8FD-8A99-4A64-9E7F-EC988537D7E4}" srcId="{62CDEF07-9CD9-452C-A0C1-BC921F7ECBDC}" destId="{177822C2-1FA3-4BD2-B6E8-2399E0164E3D}" srcOrd="2" destOrd="0" parTransId="{25075148-4D78-4548-8E89-42167897CF88}" sibTransId="{C27629B6-6C49-4EAB-918A-A8F53EE7ABE2}"/>
    <dgm:cxn modelId="{104ADDFE-F999-49A2-B4EF-C8990405E6F9}" type="presOf" srcId="{E46876D2-B9EF-4848-98B7-140EF70F2A5A}" destId="{15F02321-46E6-4CE1-BA72-0039C5F971B0}" srcOrd="1" destOrd="0" presId="urn:microsoft.com/office/officeart/2005/8/layout/pyramid1"/>
    <dgm:cxn modelId="{B9B37577-6950-420A-B017-E48CEB1906A3}" type="presOf" srcId="{A7FEBFA5-66B4-4B32-A632-A5CE75A6564D}" destId="{0335DE86-180B-4509-9D31-DD8704ECAE74}" srcOrd="0" destOrd="0" presId="urn:microsoft.com/office/officeart/2005/8/layout/pyramid1"/>
    <dgm:cxn modelId="{E0F18BC7-F3F3-4E81-84F9-B54B6D7BED25}" type="presOf" srcId="{A7FEBFA5-66B4-4B32-A632-A5CE75A6564D}" destId="{1F965BA5-2D5B-4DF5-B915-1474E153E0A2}" srcOrd="1" destOrd="0" presId="urn:microsoft.com/office/officeart/2005/8/layout/pyramid1"/>
    <dgm:cxn modelId="{2E638A78-533E-42B3-A848-65832BACD54C}" type="presOf" srcId="{03350ED0-D667-48BB-804E-5897FF4C1F00}" destId="{BB35AD35-B35F-49D4-8C6A-F4D3C731A91C}" srcOrd="0" destOrd="0" presId="urn:microsoft.com/office/officeart/2005/8/layout/pyramid1"/>
    <dgm:cxn modelId="{5702C4B6-6B78-4B72-AD18-9669637F86EA}" type="presOf" srcId="{E46876D2-B9EF-4848-98B7-140EF70F2A5A}" destId="{16031964-62A4-448D-BCEC-63BFB849212D}" srcOrd="0" destOrd="0" presId="urn:microsoft.com/office/officeart/2005/8/layout/pyramid1"/>
    <dgm:cxn modelId="{E2863FA6-5CA6-4641-AF4B-543DA3B7AD1D}" type="presOf" srcId="{177822C2-1FA3-4BD2-B6E8-2399E0164E3D}" destId="{6C560E6D-E8C6-4430-9F0F-2DAB5FE5377E}" srcOrd="0" destOrd="0" presId="urn:microsoft.com/office/officeart/2005/8/layout/pyramid1"/>
    <dgm:cxn modelId="{C8A59068-E433-4B51-967D-D7160D9065A9}" srcId="{62CDEF07-9CD9-452C-A0C1-BC921F7ECBDC}" destId="{E46876D2-B9EF-4848-98B7-140EF70F2A5A}" srcOrd="3" destOrd="0" parTransId="{0D3E84FB-2C34-4363-B7D6-81D2E00DBF84}" sibTransId="{845107C9-D4F4-43E4-8E63-B186831BF3C4}"/>
    <dgm:cxn modelId="{F66DD9F8-810C-4F09-A08C-F476E39DAE2E}" srcId="{62CDEF07-9CD9-452C-A0C1-BC921F7ECBDC}" destId="{03350ED0-D667-48BB-804E-5897FF4C1F00}" srcOrd="1" destOrd="0" parTransId="{F5FD9E73-FAF6-4651-A529-8082D67B85F8}" sibTransId="{36411199-C133-4FA8-A220-0E9C6463FAC4}"/>
    <dgm:cxn modelId="{73683D35-FCFF-45C4-B0DF-B9C124F15ADB}" type="presOf" srcId="{3B9A433A-466A-49DB-859D-53A2F874A524}" destId="{3359B104-68B4-403E-A699-235278354C4F}" srcOrd="1" destOrd="0" presId="urn:microsoft.com/office/officeart/2005/8/layout/pyramid1"/>
    <dgm:cxn modelId="{9E3076C5-2454-489A-8B38-C9BABDAD467E}" srcId="{62CDEF07-9CD9-452C-A0C1-BC921F7ECBDC}" destId="{A7FEBFA5-66B4-4B32-A632-A5CE75A6564D}" srcOrd="0" destOrd="0" parTransId="{5D52F323-7930-4164-B496-985FB63B68DA}" sibTransId="{85DC0298-825C-4EFD-8A17-2C7DA9C09267}"/>
    <dgm:cxn modelId="{01634111-5056-4BE8-9FFB-DF0AD8C4A505}" type="presOf" srcId="{177822C2-1FA3-4BD2-B6E8-2399E0164E3D}" destId="{81F2DAE5-AD1B-4307-904E-542550284E74}" srcOrd="1" destOrd="0" presId="urn:microsoft.com/office/officeart/2005/8/layout/pyramid1"/>
    <dgm:cxn modelId="{9B0D45C5-DB16-4D36-94C7-0E27BC3F91EC}" type="presOf" srcId="{03350ED0-D667-48BB-804E-5897FF4C1F00}" destId="{02200095-E6B1-44D9-937B-998935BA65F4}" srcOrd="1" destOrd="0" presId="urn:microsoft.com/office/officeart/2005/8/layout/pyramid1"/>
    <dgm:cxn modelId="{88C6DAD2-3C4C-451C-A3DA-88BC09DBB6FC}" type="presOf" srcId="{62CDEF07-9CD9-452C-A0C1-BC921F7ECBDC}" destId="{D601CFDA-8F7D-4843-8402-EE8925BCC363}" srcOrd="0" destOrd="0" presId="urn:microsoft.com/office/officeart/2005/8/layout/pyramid1"/>
    <dgm:cxn modelId="{796A0B1D-AF54-4DD2-8409-BB0BCD3C209D}" type="presParOf" srcId="{D601CFDA-8F7D-4843-8402-EE8925BCC363}" destId="{F01269BF-353A-472C-A8C0-6063614AB03B}" srcOrd="0" destOrd="0" presId="urn:microsoft.com/office/officeart/2005/8/layout/pyramid1"/>
    <dgm:cxn modelId="{966B82A1-C1A5-473B-BCCE-2369D9C4F101}" type="presParOf" srcId="{F01269BF-353A-472C-A8C0-6063614AB03B}" destId="{0335DE86-180B-4509-9D31-DD8704ECAE74}" srcOrd="0" destOrd="0" presId="urn:microsoft.com/office/officeart/2005/8/layout/pyramid1"/>
    <dgm:cxn modelId="{AA7F0444-7B94-4451-ABC4-9371EF784EFF}" type="presParOf" srcId="{F01269BF-353A-472C-A8C0-6063614AB03B}" destId="{1F965BA5-2D5B-4DF5-B915-1474E153E0A2}" srcOrd="1" destOrd="0" presId="urn:microsoft.com/office/officeart/2005/8/layout/pyramid1"/>
    <dgm:cxn modelId="{0A18D26E-E3C0-4092-86A3-BEECEE825783}" type="presParOf" srcId="{D601CFDA-8F7D-4843-8402-EE8925BCC363}" destId="{7A057EB1-F8DC-45B3-8EB3-09562784A73A}" srcOrd="1" destOrd="0" presId="urn:microsoft.com/office/officeart/2005/8/layout/pyramid1"/>
    <dgm:cxn modelId="{CE95617B-A267-4128-809D-0E70807E2240}" type="presParOf" srcId="{7A057EB1-F8DC-45B3-8EB3-09562784A73A}" destId="{BB35AD35-B35F-49D4-8C6A-F4D3C731A91C}" srcOrd="0" destOrd="0" presId="urn:microsoft.com/office/officeart/2005/8/layout/pyramid1"/>
    <dgm:cxn modelId="{7923B5E7-AE92-4261-B103-A68A6CFA255D}" type="presParOf" srcId="{7A057EB1-F8DC-45B3-8EB3-09562784A73A}" destId="{02200095-E6B1-44D9-937B-998935BA65F4}" srcOrd="1" destOrd="0" presId="urn:microsoft.com/office/officeart/2005/8/layout/pyramid1"/>
    <dgm:cxn modelId="{0784409C-49FE-4F24-ADD6-4DD9EABB1BC8}" type="presParOf" srcId="{D601CFDA-8F7D-4843-8402-EE8925BCC363}" destId="{C220E868-702B-4977-9533-23CBCD30AD18}" srcOrd="2" destOrd="0" presId="urn:microsoft.com/office/officeart/2005/8/layout/pyramid1"/>
    <dgm:cxn modelId="{052A22FA-1608-4A73-A9A3-6B073B898B0E}" type="presParOf" srcId="{C220E868-702B-4977-9533-23CBCD30AD18}" destId="{6C560E6D-E8C6-4430-9F0F-2DAB5FE5377E}" srcOrd="0" destOrd="0" presId="urn:microsoft.com/office/officeart/2005/8/layout/pyramid1"/>
    <dgm:cxn modelId="{CCD58CEE-32BA-48AF-8B44-B4916C08BA3B}" type="presParOf" srcId="{C220E868-702B-4977-9533-23CBCD30AD18}" destId="{81F2DAE5-AD1B-4307-904E-542550284E74}" srcOrd="1" destOrd="0" presId="urn:microsoft.com/office/officeart/2005/8/layout/pyramid1"/>
    <dgm:cxn modelId="{93406679-7C30-4DF1-A2BD-E25B7EDFAC8B}" type="presParOf" srcId="{D601CFDA-8F7D-4843-8402-EE8925BCC363}" destId="{9469DE90-4F40-4362-854F-9D794A41FCA0}" srcOrd="3" destOrd="0" presId="urn:microsoft.com/office/officeart/2005/8/layout/pyramid1"/>
    <dgm:cxn modelId="{0A357CC4-64E7-43A4-A8BF-763BCEBE0339}" type="presParOf" srcId="{9469DE90-4F40-4362-854F-9D794A41FCA0}" destId="{16031964-62A4-448D-BCEC-63BFB849212D}" srcOrd="0" destOrd="0" presId="urn:microsoft.com/office/officeart/2005/8/layout/pyramid1"/>
    <dgm:cxn modelId="{BE0F16A5-9E57-48A4-8DBC-4C78A51371AF}" type="presParOf" srcId="{9469DE90-4F40-4362-854F-9D794A41FCA0}" destId="{15F02321-46E6-4CE1-BA72-0039C5F971B0}" srcOrd="1" destOrd="0" presId="urn:microsoft.com/office/officeart/2005/8/layout/pyramid1"/>
    <dgm:cxn modelId="{ECFE8AE7-040E-450E-A621-266725B46538}" type="presParOf" srcId="{D601CFDA-8F7D-4843-8402-EE8925BCC363}" destId="{4320C46C-BF7F-493D-BD20-EACF05A6D779}" srcOrd="4" destOrd="0" presId="urn:microsoft.com/office/officeart/2005/8/layout/pyramid1"/>
    <dgm:cxn modelId="{3424FC90-45DB-4235-9934-42D322883AF0}" type="presParOf" srcId="{4320C46C-BF7F-493D-BD20-EACF05A6D779}" destId="{D8CCDB7F-802B-40C6-876B-536F4E06F85A}" srcOrd="0" destOrd="0" presId="urn:microsoft.com/office/officeart/2005/8/layout/pyramid1"/>
    <dgm:cxn modelId="{64CF001F-1ADD-411D-BC3E-296A3429226D}" type="presParOf" srcId="{4320C46C-BF7F-493D-BD20-EACF05A6D779}" destId="{3359B104-68B4-403E-A699-235278354C4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5DE86-180B-4509-9D31-DD8704ECAE74}">
      <dsp:nvSpPr>
        <dsp:cNvPr id="0" name=""/>
        <dsp:cNvSpPr/>
      </dsp:nvSpPr>
      <dsp:spPr>
        <a:xfrm>
          <a:off x="3657600" y="0"/>
          <a:ext cx="1828799" cy="1333817"/>
        </a:xfrm>
        <a:prstGeom prst="trapezoid">
          <a:avLst>
            <a:gd name="adj" fmla="val 685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0"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0"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1" i="0" u="none" strike="noStrike" kern="1200" cap="none" normalizeH="0" baseline="0" dirty="0" smtClean="0">
            <a:ln>
              <a:noFill/>
            </a:ln>
            <a:solidFill>
              <a:srgbClr val="000099"/>
            </a:solidFill>
            <a:effectLst/>
            <a:latin typeface="Arial" charset="0"/>
            <a:cs typeface="Arial" charset="0"/>
          </a:endParaRPr>
        </a:p>
      </dsp:txBody>
      <dsp:txXfrm>
        <a:off x="3657600" y="0"/>
        <a:ext cx="1828799" cy="1333817"/>
      </dsp:txXfrm>
    </dsp:sp>
    <dsp:sp modelId="{BB35AD35-B35F-49D4-8C6A-F4D3C731A91C}">
      <dsp:nvSpPr>
        <dsp:cNvPr id="0" name=""/>
        <dsp:cNvSpPr/>
      </dsp:nvSpPr>
      <dsp:spPr>
        <a:xfrm>
          <a:off x="2743200" y="1333817"/>
          <a:ext cx="3657599" cy="1333817"/>
        </a:xfrm>
        <a:prstGeom prst="trapezoid">
          <a:avLst>
            <a:gd name="adj" fmla="val 68555"/>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1" i="0" u="none" strike="noStrike" kern="1200" cap="none" normalizeH="0" baseline="0" dirty="0" smtClean="0">
            <a:ln>
              <a:noFill/>
            </a:ln>
            <a:solidFill>
              <a:srgbClr val="000099"/>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1" i="0" u="none" strike="noStrike" kern="1200" cap="none" normalizeH="0" baseline="0" dirty="0" smtClean="0">
            <a:ln>
              <a:noFill/>
            </a:ln>
            <a:solidFill>
              <a:srgbClr val="000099"/>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kern="1200" cap="none" normalizeH="0" baseline="0" dirty="0" smtClean="0">
              <a:ln>
                <a:noFill/>
              </a:ln>
              <a:solidFill>
                <a:schemeClr val="tx1"/>
              </a:solidFill>
              <a:effectLst/>
              <a:latin typeface="Arial" charset="0"/>
              <a:cs typeface="Arial" charset="0"/>
            </a:rPr>
            <a:t>Descubrimiento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kern="1200" cap="none" normalizeH="0" baseline="0" dirty="0" smtClean="0">
              <a:ln>
                <a:noFill/>
              </a:ln>
              <a:solidFill>
                <a:schemeClr val="tx1"/>
              </a:solidFill>
              <a:effectLst/>
              <a:latin typeface="Arial" charset="0"/>
              <a:cs typeface="Arial" charset="0"/>
            </a:rPr>
            <a:t>de América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kern="1200" cap="none" normalizeH="0" baseline="0" dirty="0" smtClean="0">
              <a:ln>
                <a:noFill/>
              </a:ln>
              <a:solidFill>
                <a:schemeClr val="tx1"/>
              </a:solidFill>
              <a:effectLst/>
              <a:latin typeface="Arial" charset="0"/>
              <a:cs typeface="Arial" charset="0"/>
            </a:rPr>
            <a:t>30 años</a:t>
          </a:r>
          <a:endParaRPr kumimoji="0" lang="en-US" sz="1700" b="1" i="0" u="none" strike="noStrike" kern="1200" cap="none" normalizeH="0" baseline="0" dirty="0" smtClean="0">
            <a:ln>
              <a:noFill/>
            </a:ln>
            <a:solidFill>
              <a:schemeClr val="tx1"/>
            </a:solidFill>
            <a:effectLst/>
            <a:latin typeface="Arial" charset="0"/>
            <a:cs typeface="Arial" charset="0"/>
          </a:endParaRPr>
        </a:p>
      </dsp:txBody>
      <dsp:txXfrm>
        <a:off x="3383280" y="1333817"/>
        <a:ext cx="2377440" cy="1333817"/>
      </dsp:txXfrm>
    </dsp:sp>
    <dsp:sp modelId="{6C560E6D-E8C6-4430-9F0F-2DAB5FE5377E}">
      <dsp:nvSpPr>
        <dsp:cNvPr id="0" name=""/>
        <dsp:cNvSpPr/>
      </dsp:nvSpPr>
      <dsp:spPr>
        <a:xfrm>
          <a:off x="1828800" y="2667634"/>
          <a:ext cx="5486399" cy="1333817"/>
        </a:xfrm>
        <a:prstGeom prst="trapezoid">
          <a:avLst>
            <a:gd name="adj" fmla="val 685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1" i="0" u="none" strike="noStrike" kern="1200" cap="none" normalizeH="0" baseline="0" dirty="0" smtClean="0">
            <a:ln>
              <a:noFill/>
            </a:ln>
            <a:solidFill>
              <a:srgbClr val="000099"/>
            </a:solidFill>
            <a:effectLst/>
            <a:latin typeface="Arial" charset="0"/>
            <a:cs typeface="Arial" charset="0"/>
          </a:endParaRPr>
        </a:p>
      </dsp:txBody>
      <dsp:txXfrm>
        <a:off x="2788920" y="2667634"/>
        <a:ext cx="3566160" cy="1333817"/>
      </dsp:txXfrm>
    </dsp:sp>
    <dsp:sp modelId="{16031964-62A4-448D-BCEC-63BFB849212D}">
      <dsp:nvSpPr>
        <dsp:cNvPr id="0" name=""/>
        <dsp:cNvSpPr/>
      </dsp:nvSpPr>
      <dsp:spPr>
        <a:xfrm>
          <a:off x="914400" y="4001452"/>
          <a:ext cx="7315199" cy="1333817"/>
        </a:xfrm>
        <a:prstGeom prst="trapezoid">
          <a:avLst>
            <a:gd name="adj" fmla="val 68555"/>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kern="1200" cap="none" normalizeH="0" baseline="0" dirty="0" smtClean="0">
              <a:ln>
                <a:noFill/>
              </a:ln>
              <a:solidFill>
                <a:schemeClr val="tx1"/>
              </a:solidFill>
              <a:effectLst/>
              <a:latin typeface="Arial" charset="0"/>
              <a:cs typeface="Arial" charset="0"/>
            </a:rPr>
            <a:t>Segunda mitad del siglo XX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700" b="1" i="0" u="none" strike="noStrike" kern="1200" cap="none" normalizeH="0" baseline="0" dirty="0" smtClean="0">
              <a:ln>
                <a:noFill/>
              </a:ln>
              <a:solidFill>
                <a:schemeClr val="tx1"/>
              </a:solidFill>
              <a:effectLst/>
              <a:latin typeface="Arial" charset="0"/>
              <a:cs typeface="Arial" charset="0"/>
            </a:rPr>
            <a:t>Alrededor de 75 años</a:t>
          </a:r>
          <a:endParaRPr kumimoji="0" lang="en-US" sz="1700" b="1" i="0" u="none" strike="noStrike" kern="1200" cap="none" normalizeH="0" baseline="0" dirty="0" smtClean="0">
            <a:ln>
              <a:noFill/>
            </a:ln>
            <a:solidFill>
              <a:schemeClr val="tx1"/>
            </a:solidFill>
            <a:effectLst/>
            <a:latin typeface="Arial" charset="0"/>
            <a:cs typeface="Arial" charset="0"/>
          </a:endParaRPr>
        </a:p>
      </dsp:txBody>
      <dsp:txXfrm>
        <a:off x="2194559" y="4001452"/>
        <a:ext cx="4754880" cy="1333817"/>
      </dsp:txXfrm>
    </dsp:sp>
    <dsp:sp modelId="{D8CCDB7F-802B-40C6-876B-536F4E06F85A}">
      <dsp:nvSpPr>
        <dsp:cNvPr id="0" name=""/>
        <dsp:cNvSpPr/>
      </dsp:nvSpPr>
      <dsp:spPr>
        <a:xfrm>
          <a:off x="0" y="5335269"/>
          <a:ext cx="9143999" cy="1333817"/>
        </a:xfrm>
        <a:prstGeom prst="trapezoid">
          <a:avLst>
            <a:gd name="adj" fmla="val 68555"/>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700" b="1" i="0" u="none" strike="noStrike" kern="1200" cap="none" normalizeH="0" baseline="0" dirty="0" smtClean="0">
            <a:ln>
              <a:noFill/>
            </a:ln>
            <a:solidFill>
              <a:srgbClr val="000099"/>
            </a:solidFill>
            <a:effectLst/>
            <a:latin typeface="Arial" charset="0"/>
            <a:cs typeface="Arial" charset="0"/>
          </a:endParaRPr>
        </a:p>
      </dsp:txBody>
      <dsp:txXfrm>
        <a:off x="1600200" y="5335269"/>
        <a:ext cx="5943600" cy="13338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510114-2DD7-401B-B34E-59E39A370E6D}" type="slidenum">
              <a:rPr lang="en-US" altLang="es-ES"/>
              <a:pPr/>
              <a:t>‹Nº›</a:t>
            </a:fld>
            <a:endParaRPr lang="en-US" altLang="es-E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19/05/2021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19/05/2021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357166"/>
            <a:ext cx="8501122" cy="2143140"/>
          </a:xfrm>
        </p:spPr>
        <p:txBody>
          <a:bodyPr>
            <a:normAutofit fontScale="90000"/>
          </a:bodyPr>
          <a:lstStyle/>
          <a:p>
            <a:pPr algn="l"/>
            <a:r>
              <a:rPr lang="es-ES" b="1" dirty="0" smtClean="0"/>
              <a:t/>
            </a:r>
            <a:br>
              <a:rPr lang="es-ES" b="1" dirty="0" smtClean="0"/>
            </a:br>
            <a:r>
              <a:rPr lang="es-ES" b="1" dirty="0" smtClean="0"/>
              <a:t/>
            </a:r>
            <a:br>
              <a:rPr lang="es-ES" b="1" dirty="0" smtClean="0"/>
            </a:br>
            <a:r>
              <a:rPr lang="es-ES" sz="2700" b="1" dirty="0" smtClean="0">
                <a:latin typeface="Arial" pitchFamily="34" charset="0"/>
                <a:cs typeface="Arial" pitchFamily="34" charset="0"/>
              </a:rPr>
              <a:t>Actividad </a:t>
            </a:r>
            <a:r>
              <a:rPr lang="es-ES" sz="2700" b="1" dirty="0" err="1" smtClean="0">
                <a:latin typeface="Arial" pitchFamily="34" charset="0"/>
                <a:cs typeface="Arial" pitchFamily="34" charset="0"/>
              </a:rPr>
              <a:t>fisica</a:t>
            </a:r>
            <a:r>
              <a:rPr lang="es-ES" sz="2700" b="1" dirty="0" smtClean="0">
                <a:latin typeface="Arial" pitchFamily="34" charset="0"/>
                <a:cs typeface="Arial" pitchFamily="34" charset="0"/>
              </a:rPr>
              <a:t> y envejecimiento </a:t>
            </a:r>
            <a:r>
              <a:rPr lang="es-ES" b="1" dirty="0" smtClean="0"/>
              <a:t/>
            </a:r>
            <a:br>
              <a:rPr lang="es-ES" b="1" dirty="0" smtClean="0"/>
            </a:br>
            <a:r>
              <a:rPr lang="es-ES" b="1" dirty="0" smtClean="0"/>
              <a:t> </a:t>
            </a:r>
            <a:r>
              <a:rPr lang="es-ES" sz="3600" b="1" dirty="0" smtClean="0">
                <a:latin typeface="Arial" pitchFamily="34" charset="0"/>
                <a:cs typeface="Arial" pitchFamily="34" charset="0"/>
              </a:rPr>
              <a:t>Tema </a:t>
            </a:r>
            <a:r>
              <a:rPr lang="es-ES" sz="3600" b="1" dirty="0" smtClean="0">
                <a:latin typeface="Arial" pitchFamily="34" charset="0"/>
                <a:cs typeface="Arial" pitchFamily="34" charset="0"/>
              </a:rPr>
              <a:t>Edad mediana. </a:t>
            </a:r>
            <a:r>
              <a:rPr lang="es-ES" sz="3600" b="1" dirty="0" smtClean="0">
                <a:latin typeface="Arial" pitchFamily="34" charset="0"/>
                <a:cs typeface="Arial" pitchFamily="34" charset="0"/>
              </a:rPr>
              <a:t> </a:t>
            </a:r>
            <a:r>
              <a:rPr lang="es-ES" sz="3600" b="1" dirty="0" smtClean="0">
                <a:latin typeface="Arial" pitchFamily="34" charset="0"/>
                <a:cs typeface="Arial" pitchFamily="34" charset="0"/>
              </a:rPr>
              <a:t>Generalidades del climaterio.  </a:t>
            </a:r>
            <a:br>
              <a:rPr lang="es-ES" sz="3600" b="1" dirty="0" smtClean="0">
                <a:latin typeface="Arial" pitchFamily="34" charset="0"/>
                <a:cs typeface="Arial" pitchFamily="34" charset="0"/>
              </a:rPr>
            </a:br>
            <a:r>
              <a:rPr lang="es-ES" sz="3600" dirty="0" smtClean="0">
                <a:latin typeface="Arial" pitchFamily="34" charset="0"/>
                <a:cs typeface="Arial" pitchFamily="34" charset="0"/>
              </a:rPr>
              <a:t> </a:t>
            </a:r>
            <a:r>
              <a:rPr lang="es-ES" dirty="0" smtClean="0"/>
              <a:t/>
            </a:r>
            <a:br>
              <a:rPr lang="es-ES" dirty="0" smtClean="0"/>
            </a:br>
            <a:endParaRPr lang="es-ES" dirty="0"/>
          </a:p>
        </p:txBody>
      </p:sp>
      <p:sp>
        <p:nvSpPr>
          <p:cNvPr id="3" name="2 Subtítulo"/>
          <p:cNvSpPr>
            <a:spLocks noGrp="1"/>
          </p:cNvSpPr>
          <p:nvPr>
            <p:ph type="subTitle" idx="1"/>
          </p:nvPr>
        </p:nvSpPr>
        <p:spPr>
          <a:xfrm>
            <a:off x="285720" y="2428868"/>
            <a:ext cx="8572560" cy="4143404"/>
          </a:xfrm>
        </p:spPr>
        <p:txBody>
          <a:bodyPr>
            <a:normAutofit lnSpcReduction="10000"/>
          </a:bodyPr>
          <a:lstStyle/>
          <a:p>
            <a:pPr algn="l"/>
            <a:r>
              <a:rPr lang="es-ES" b="1" dirty="0" smtClean="0">
                <a:solidFill>
                  <a:schemeClr val="tx1"/>
                </a:solidFill>
                <a:latin typeface="Arial" pitchFamily="34" charset="0"/>
                <a:cs typeface="Arial" pitchFamily="34" charset="0"/>
              </a:rPr>
              <a:t>Sumario</a:t>
            </a:r>
            <a:r>
              <a:rPr lang="es-ES" dirty="0" smtClean="0">
                <a:solidFill>
                  <a:schemeClr val="tx1"/>
                </a:solidFill>
                <a:latin typeface="Arial" pitchFamily="34" charset="0"/>
                <a:cs typeface="Arial" pitchFamily="34" charset="0"/>
              </a:rPr>
              <a:t>: </a:t>
            </a:r>
          </a:p>
          <a:p>
            <a:pPr lvl="0" algn="l"/>
            <a:r>
              <a:rPr lang="es-ES" dirty="0" smtClean="0">
                <a:solidFill>
                  <a:schemeClr val="tx1"/>
                </a:solidFill>
                <a:latin typeface="Arial" pitchFamily="34" charset="0"/>
                <a:cs typeface="Arial" pitchFamily="34" charset="0"/>
              </a:rPr>
              <a:t>Características generales del climaterio. Concepto.</a:t>
            </a:r>
          </a:p>
          <a:p>
            <a:pPr lvl="0" algn="l"/>
            <a:r>
              <a:rPr lang="es-ES" dirty="0" smtClean="0">
                <a:solidFill>
                  <a:schemeClr val="tx1"/>
                </a:solidFill>
                <a:latin typeface="Arial" pitchFamily="34" charset="0"/>
                <a:cs typeface="Arial" pitchFamily="34" charset="0"/>
              </a:rPr>
              <a:t> Clasificación.</a:t>
            </a:r>
          </a:p>
          <a:p>
            <a:pPr lvl="0" algn="l"/>
            <a:r>
              <a:rPr lang="es-ES" dirty="0" smtClean="0">
                <a:solidFill>
                  <a:schemeClr val="tx1"/>
                </a:solidFill>
                <a:latin typeface="Arial" pitchFamily="34" charset="0"/>
                <a:cs typeface="Arial" pitchFamily="34" charset="0"/>
              </a:rPr>
              <a:t>Síntomas más frecuentes.</a:t>
            </a:r>
          </a:p>
          <a:p>
            <a:pPr lvl="0" algn="l"/>
            <a:r>
              <a:rPr lang="es-ES" dirty="0" smtClean="0">
                <a:solidFill>
                  <a:schemeClr val="tx1"/>
                </a:solidFill>
                <a:latin typeface="Arial" pitchFamily="34" charset="0"/>
                <a:cs typeface="Arial" pitchFamily="34" charset="0"/>
              </a:rPr>
              <a:t>Cambios biofuncionales en la mujer.</a:t>
            </a:r>
          </a:p>
          <a:p>
            <a:pPr algn="l"/>
            <a:r>
              <a:rPr lang="es-ES" b="1" dirty="0" smtClean="0">
                <a:solidFill>
                  <a:schemeClr val="tx1"/>
                </a:solidFill>
                <a:latin typeface="Arial" pitchFamily="34" charset="0"/>
                <a:cs typeface="Arial" pitchFamily="34" charset="0"/>
              </a:rPr>
              <a:t>Objetivo</a:t>
            </a:r>
            <a:r>
              <a:rPr lang="es-ES" dirty="0" smtClean="0">
                <a:solidFill>
                  <a:schemeClr val="tx1"/>
                </a:solidFill>
                <a:latin typeface="Arial" pitchFamily="34" charset="0"/>
                <a:cs typeface="Arial" pitchFamily="34" charset="0"/>
              </a:rPr>
              <a:t>: Caracterizar la etapa de climaterio a través de sus síntomas más frecuentes.</a:t>
            </a:r>
          </a:p>
          <a:p>
            <a:endParaRPr lang="es-ES" dirty="0">
              <a:latin typeface="Aarvark Caf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Concepto de menopausia</a:t>
            </a:r>
            <a:endParaRPr lang="es-ES" dirty="0"/>
          </a:p>
        </p:txBody>
      </p:sp>
      <p:sp>
        <p:nvSpPr>
          <p:cNvPr id="3" name="2 Marcador de contenido"/>
          <p:cNvSpPr>
            <a:spLocks noGrp="1"/>
          </p:cNvSpPr>
          <p:nvPr>
            <p:ph idx="1"/>
          </p:nvPr>
        </p:nvSpPr>
        <p:spPr>
          <a:xfrm>
            <a:off x="285720" y="1600200"/>
            <a:ext cx="8572560" cy="4900634"/>
          </a:xfrm>
        </p:spPr>
        <p:txBody>
          <a:bodyPr>
            <a:normAutofit lnSpcReduction="10000"/>
          </a:bodyPr>
          <a:lstStyle/>
          <a:p>
            <a:r>
              <a:rPr lang="es-ES" dirty="0" smtClean="0"/>
              <a:t> Es el cese definitivo del ciclo menstrual por un período de 12 meses.</a:t>
            </a:r>
          </a:p>
          <a:p>
            <a:pPr>
              <a:buNone/>
            </a:pPr>
            <a:r>
              <a:rPr lang="es-ES" b="1" dirty="0" smtClean="0"/>
              <a:t>   Clasificación de la menopausia:</a:t>
            </a:r>
            <a:endParaRPr lang="es-ES" dirty="0" smtClean="0"/>
          </a:p>
          <a:p>
            <a:r>
              <a:rPr lang="es-ES" b="1" dirty="0" smtClean="0"/>
              <a:t>Menopausia </a:t>
            </a:r>
            <a:r>
              <a:rPr lang="es-ES" b="1" i="1" dirty="0" smtClean="0"/>
              <a:t>precoz</a:t>
            </a:r>
            <a:r>
              <a:rPr lang="es-ES" b="1" dirty="0" smtClean="0"/>
              <a:t>: </a:t>
            </a:r>
            <a:r>
              <a:rPr lang="es-ES" dirty="0" smtClean="0"/>
              <a:t>Ocurre antes de los 40 años.</a:t>
            </a:r>
          </a:p>
          <a:p>
            <a:r>
              <a:rPr lang="es-ES" b="1" dirty="0" smtClean="0"/>
              <a:t>Menopausia temprana: </a:t>
            </a:r>
            <a:r>
              <a:rPr lang="es-ES" dirty="0" smtClean="0"/>
              <a:t>Ocurre entre los 40 y 45 años de edad.</a:t>
            </a:r>
          </a:p>
          <a:p>
            <a:r>
              <a:rPr lang="es-ES" b="1" dirty="0" smtClean="0"/>
              <a:t>Menopausia artificial o </a:t>
            </a:r>
            <a:r>
              <a:rPr lang="es-ES" b="1" i="1" dirty="0" smtClean="0"/>
              <a:t>quirúrgica</a:t>
            </a:r>
            <a:r>
              <a:rPr lang="es-ES" b="1" dirty="0" smtClean="0"/>
              <a:t>: </a:t>
            </a:r>
            <a:r>
              <a:rPr lang="es-ES" dirty="0" smtClean="0"/>
              <a:t>Provocada por una extirpación quirúrgica o daño gonadal irreversible.</a:t>
            </a:r>
          </a:p>
          <a:p>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Etapas de la posmenopausia</a:t>
            </a:r>
            <a:endParaRPr lang="es-ES" dirty="0"/>
          </a:p>
        </p:txBody>
      </p:sp>
      <p:sp>
        <p:nvSpPr>
          <p:cNvPr id="3" name="2 Marcador de contenido"/>
          <p:cNvSpPr>
            <a:spLocks noGrp="1"/>
          </p:cNvSpPr>
          <p:nvPr>
            <p:ph idx="1"/>
          </p:nvPr>
        </p:nvSpPr>
        <p:spPr>
          <a:xfrm>
            <a:off x="357158" y="1428736"/>
            <a:ext cx="8329642" cy="5072098"/>
          </a:xfrm>
        </p:spPr>
        <p:txBody>
          <a:bodyPr>
            <a:normAutofit fontScale="92500" lnSpcReduction="20000"/>
          </a:bodyPr>
          <a:lstStyle/>
          <a:p>
            <a:r>
              <a:rPr lang="es-ES" u="sng" dirty="0" smtClean="0"/>
              <a:t>Etapa temprana:</a:t>
            </a:r>
            <a:r>
              <a:rPr lang="es-ES" dirty="0" smtClean="0"/>
              <a:t> Abarca los 5 primeros años de la posmenopausia </a:t>
            </a:r>
          </a:p>
          <a:p>
            <a:r>
              <a:rPr lang="es-ES" u="sng" dirty="0" smtClean="0"/>
              <a:t>Etapa tardía</a:t>
            </a:r>
            <a:r>
              <a:rPr lang="es-ES" dirty="0" smtClean="0"/>
              <a:t>: Abarca los 5 años después de la menopausia.</a:t>
            </a:r>
          </a:p>
          <a:p>
            <a:r>
              <a:rPr lang="es-ES" b="1" dirty="0" smtClean="0"/>
              <a:t>Clasificación de la menopausia:</a:t>
            </a:r>
            <a:endParaRPr lang="es-ES" dirty="0" smtClean="0"/>
          </a:p>
          <a:p>
            <a:r>
              <a:rPr lang="es-ES" b="1" dirty="0" smtClean="0"/>
              <a:t>Menopausia </a:t>
            </a:r>
            <a:r>
              <a:rPr lang="es-ES" b="1" i="1" dirty="0" smtClean="0"/>
              <a:t>precoz</a:t>
            </a:r>
            <a:r>
              <a:rPr lang="es-ES" b="1" dirty="0" smtClean="0"/>
              <a:t>: </a:t>
            </a:r>
            <a:r>
              <a:rPr lang="es-ES" dirty="0" smtClean="0"/>
              <a:t>Ocurre antes de los 40 años.</a:t>
            </a:r>
          </a:p>
          <a:p>
            <a:r>
              <a:rPr lang="es-ES" b="1" dirty="0" smtClean="0"/>
              <a:t>Menopausia temprana: </a:t>
            </a:r>
            <a:r>
              <a:rPr lang="es-ES" dirty="0" smtClean="0"/>
              <a:t>Ocurre entre los 40 y 45 años de edad.</a:t>
            </a:r>
          </a:p>
          <a:p>
            <a:r>
              <a:rPr lang="es-ES" b="1" dirty="0" smtClean="0"/>
              <a:t>Menopausia artificial o </a:t>
            </a:r>
            <a:r>
              <a:rPr lang="es-ES" b="1" i="1" dirty="0" smtClean="0"/>
              <a:t>quirúrgica</a:t>
            </a:r>
            <a:r>
              <a:rPr lang="es-ES" b="1" dirty="0" smtClean="0"/>
              <a:t>: </a:t>
            </a:r>
            <a:r>
              <a:rPr lang="es-ES" dirty="0" smtClean="0"/>
              <a:t>Provocada por una extirpación quirúrgica o daño gonadal irreversible.</a:t>
            </a: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0" y="0"/>
            <a:ext cx="9144000" cy="1071546"/>
          </a:xfrm>
        </p:spPr>
        <p:txBody>
          <a:bodyPr/>
          <a:lstStyle/>
          <a:p>
            <a:pPr eaLnBrk="1" hangingPunct="1"/>
            <a:r>
              <a:rPr lang="es-ES" altLang="es-ES" sz="3200" b="1" dirty="0" smtClean="0"/>
              <a:t>PROGRAMA DE EJERCICIOS FÍSICOS MEC</a:t>
            </a:r>
            <a:r>
              <a:rPr lang="es-ES" altLang="es-ES" sz="3200" b="1" dirty="0" smtClean="0">
                <a:solidFill>
                  <a:srgbClr val="000099"/>
                </a:solidFill>
              </a:rPr>
              <a:t>.</a:t>
            </a:r>
            <a:endParaRPr lang="es-ES" altLang="es-ES" sz="3200" dirty="0" smtClean="0">
              <a:solidFill>
                <a:srgbClr val="000099"/>
              </a:solidFill>
            </a:endParaRPr>
          </a:p>
        </p:txBody>
      </p:sp>
      <p:sp>
        <p:nvSpPr>
          <p:cNvPr id="21507" name="2 Marcador de contenido"/>
          <p:cNvSpPr>
            <a:spLocks noGrp="1"/>
          </p:cNvSpPr>
          <p:nvPr>
            <p:ph idx="4294967295"/>
          </p:nvPr>
        </p:nvSpPr>
        <p:spPr>
          <a:xfrm>
            <a:off x="179388" y="1196975"/>
            <a:ext cx="8713787" cy="5256213"/>
          </a:xfrm>
        </p:spPr>
        <p:txBody>
          <a:bodyPr>
            <a:normAutofit lnSpcReduction="10000"/>
          </a:bodyPr>
          <a:lstStyle/>
          <a:p>
            <a:pPr marL="0" indent="0" eaLnBrk="1" hangingPunct="1">
              <a:spcBef>
                <a:spcPct val="0"/>
              </a:spcBef>
              <a:buFontTx/>
              <a:buNone/>
            </a:pPr>
            <a:r>
              <a:rPr lang="es-ES" altLang="es-ES" sz="2400" b="1" u="sng" dirty="0" smtClean="0">
                <a:ea typeface="Calibri" pitchFamily="34" charset="0"/>
                <a:cs typeface="Times New Roman" pitchFamily="18" charset="0"/>
              </a:rPr>
              <a:t>OBJETIVO:</a:t>
            </a:r>
          </a:p>
          <a:p>
            <a:pPr marL="0" indent="0" eaLnBrk="1" hangingPunct="1">
              <a:spcBef>
                <a:spcPct val="0"/>
              </a:spcBef>
              <a:buFontTx/>
              <a:buNone/>
            </a:pPr>
            <a:endParaRPr lang="es-ES" altLang="es-ES" sz="2400" b="1" u="sng" dirty="0" smtClean="0">
              <a:ea typeface="Calibri" pitchFamily="34" charset="0"/>
              <a:cs typeface="Times New Roman" pitchFamily="18" charset="0"/>
            </a:endParaRPr>
          </a:p>
          <a:p>
            <a:pPr marL="0" indent="0" eaLnBrk="1" hangingPunct="1">
              <a:spcBef>
                <a:spcPct val="0"/>
              </a:spcBef>
              <a:buFontTx/>
              <a:buBlip>
                <a:blip r:embed="rId2"/>
              </a:buBlip>
            </a:pPr>
            <a:r>
              <a:rPr lang="es-ES" altLang="es-ES" sz="2400" b="1" dirty="0" smtClean="0">
                <a:ea typeface="Calibri" pitchFamily="34" charset="0"/>
                <a:cs typeface="Times New Roman" pitchFamily="18" charset="0"/>
              </a:rPr>
              <a:t> </a:t>
            </a:r>
            <a:r>
              <a:rPr lang="es-ES" altLang="es-ES" b="1" dirty="0" smtClean="0">
                <a:ea typeface="Calibri" pitchFamily="34" charset="0"/>
                <a:cs typeface="Times New Roman" pitchFamily="18" charset="0"/>
              </a:rPr>
              <a:t>Contribuir al logro de una mejor condición física, de las mujeres climatéricas en aras de hacer más placentera su vida.</a:t>
            </a:r>
          </a:p>
          <a:p>
            <a:pPr marL="0" indent="0" eaLnBrk="1" hangingPunct="1">
              <a:spcBef>
                <a:spcPct val="0"/>
              </a:spcBef>
              <a:buFontTx/>
              <a:buNone/>
            </a:pPr>
            <a:endParaRPr lang="es-ES" altLang="es-ES" b="1" dirty="0" smtClean="0">
              <a:ea typeface="Calibri" pitchFamily="34" charset="0"/>
              <a:cs typeface="Times New Roman" pitchFamily="18" charset="0"/>
            </a:endParaRPr>
          </a:p>
          <a:p>
            <a:pPr marL="0" indent="0" eaLnBrk="1" hangingPunct="1">
              <a:spcBef>
                <a:spcPct val="0"/>
              </a:spcBef>
              <a:buFontTx/>
              <a:buNone/>
            </a:pPr>
            <a:r>
              <a:rPr lang="es-ES" altLang="es-ES" sz="2400" b="1" u="sng" dirty="0" smtClean="0">
                <a:latin typeface="Arial" pitchFamily="34" charset="0"/>
                <a:ea typeface="Calibri" pitchFamily="34" charset="0"/>
                <a:cs typeface="Arial" pitchFamily="34" charset="0"/>
              </a:rPr>
              <a:t>Contenido del Programa.</a:t>
            </a:r>
          </a:p>
          <a:p>
            <a:pPr marL="0" indent="0" algn="just" eaLnBrk="1" hangingPunct="1">
              <a:buFontTx/>
              <a:buBlip>
                <a:blip r:embed="rId2"/>
              </a:buBlip>
            </a:pPr>
            <a:r>
              <a:rPr lang="es-MX" altLang="es-ES" sz="2400" b="1" dirty="0" smtClean="0">
                <a:latin typeface="Arial" pitchFamily="34" charset="0"/>
                <a:ea typeface="Calibri" pitchFamily="34" charset="0"/>
                <a:cs typeface="Arial" pitchFamily="34" charset="0"/>
              </a:rPr>
              <a:t>Tipos de ejercicios:</a:t>
            </a:r>
          </a:p>
          <a:p>
            <a:pPr marL="0" indent="0" algn="just" eaLnBrk="1" hangingPunct="1"/>
            <a:r>
              <a:rPr lang="es-ES" altLang="es-ES" sz="2400" b="1" dirty="0" smtClean="0">
                <a:latin typeface="Arial" pitchFamily="34" charset="0"/>
                <a:ea typeface="Calibri" pitchFamily="34" charset="0"/>
                <a:cs typeface="Arial" pitchFamily="34" charset="0"/>
              </a:rPr>
              <a:t> Calentamiento </a:t>
            </a:r>
          </a:p>
          <a:p>
            <a:pPr marL="0" indent="0" algn="just" eaLnBrk="1" hangingPunct="1"/>
            <a:r>
              <a:rPr lang="es-ES" altLang="es-ES" sz="2400" b="1" dirty="0" smtClean="0">
                <a:latin typeface="Arial" pitchFamily="34" charset="0"/>
                <a:ea typeface="Calibri" pitchFamily="34" charset="0"/>
                <a:cs typeface="Arial" pitchFamily="34" charset="0"/>
              </a:rPr>
              <a:t> Desarrollo de la resistencia aeróbica. </a:t>
            </a:r>
          </a:p>
          <a:p>
            <a:pPr marL="0" indent="0" algn="just" eaLnBrk="1" hangingPunct="1"/>
            <a:r>
              <a:rPr lang="es-ES" altLang="es-ES" sz="2400" b="1" dirty="0" smtClean="0">
                <a:latin typeface="Arial" pitchFamily="34" charset="0"/>
                <a:ea typeface="Calibri" pitchFamily="34" charset="0"/>
                <a:cs typeface="Arial" pitchFamily="34" charset="0"/>
              </a:rPr>
              <a:t> Desarrollo de la fuerza muscular. </a:t>
            </a:r>
          </a:p>
          <a:p>
            <a:pPr marL="0" indent="0" algn="just" eaLnBrk="1" hangingPunct="1"/>
            <a:r>
              <a:rPr lang="es-ES" altLang="es-ES" sz="2400" b="1" dirty="0" smtClean="0">
                <a:latin typeface="Arial" pitchFamily="34" charset="0"/>
                <a:ea typeface="Calibri" pitchFamily="34" charset="0"/>
                <a:cs typeface="Arial" pitchFamily="34" charset="0"/>
              </a:rPr>
              <a:t> Técnicas de relajación.                         </a:t>
            </a:r>
            <a:r>
              <a:rPr lang="es-ES" altLang="es-ES" sz="2400" b="1" dirty="0" smtClean="0">
                <a:solidFill>
                  <a:srgbClr val="FFFF00"/>
                </a:solidFill>
                <a:latin typeface="Arial" pitchFamily="34" charset="0"/>
                <a:ea typeface="Calibri"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323850" y="1196975"/>
            <a:ext cx="3311525" cy="2447925"/>
          </a:xfrm>
          <a:prstGeom prst="roundRect">
            <a:avLst>
              <a:gd name="adj" fmla="val 16667"/>
            </a:avLst>
          </a:prstGeom>
          <a:solidFill>
            <a:srgbClr val="FFFFFF"/>
          </a:solidFill>
          <a:ln w="9525">
            <a:solidFill>
              <a:srgbClr val="000000"/>
            </a:solidFill>
            <a:round/>
            <a:headEnd/>
            <a:tailEnd/>
          </a:ln>
        </p:spPr>
        <p:txBody>
          <a:bodyPr/>
          <a:lstStyle/>
          <a:p>
            <a:pPr algn="ctr" eaLnBrk="1" hangingPunct="1"/>
            <a:endParaRPr lang="es-ES" altLang="es-ES" sz="900" b="1" u="sng"/>
          </a:p>
          <a:p>
            <a:pPr algn="just" eaLnBrk="1" hangingPunct="1"/>
            <a:endParaRPr lang="es-ES" altLang="es-ES"/>
          </a:p>
        </p:txBody>
      </p:sp>
      <p:sp>
        <p:nvSpPr>
          <p:cNvPr id="20483" name="AutoShape 3"/>
          <p:cNvSpPr>
            <a:spLocks noChangeArrowheads="1"/>
          </p:cNvSpPr>
          <p:nvPr/>
        </p:nvSpPr>
        <p:spPr bwMode="auto">
          <a:xfrm>
            <a:off x="827088" y="3789363"/>
            <a:ext cx="2089150" cy="1223962"/>
          </a:xfrm>
          <a:prstGeom prst="roundRect">
            <a:avLst>
              <a:gd name="adj" fmla="val 16667"/>
            </a:avLst>
          </a:prstGeom>
          <a:solidFill>
            <a:srgbClr val="FFFFFF"/>
          </a:solidFill>
          <a:ln w="9525">
            <a:solidFill>
              <a:srgbClr val="000000"/>
            </a:solidFill>
            <a:round/>
            <a:headEnd/>
            <a:tailEnd/>
          </a:ln>
        </p:spPr>
        <p:txBody>
          <a:bodyPr/>
          <a:lstStyle/>
          <a:p>
            <a:pPr algn="ctr">
              <a:spcBef>
                <a:spcPct val="20000"/>
              </a:spcBef>
            </a:pPr>
            <a:r>
              <a:rPr lang="es-ES" altLang="es-ES" sz="900" b="1" u="sng">
                <a:solidFill>
                  <a:srgbClr val="000099"/>
                </a:solidFill>
              </a:rPr>
              <a:t>Objetivo:</a:t>
            </a:r>
          </a:p>
          <a:p>
            <a:pPr>
              <a:spcBef>
                <a:spcPct val="20000"/>
              </a:spcBef>
              <a:buFontTx/>
              <a:buChar char="•"/>
            </a:pPr>
            <a:r>
              <a:rPr lang="es-ES" altLang="es-ES" sz="900" b="1">
                <a:solidFill>
                  <a:srgbClr val="000099"/>
                </a:solidFill>
              </a:rPr>
              <a:t>Contribuir al logro de una mejor condición física, de las mujeres climatéricas en aras de hacer más placentera su vida.</a:t>
            </a:r>
          </a:p>
          <a:p>
            <a:pPr>
              <a:spcBef>
                <a:spcPct val="20000"/>
              </a:spcBef>
              <a:buFontTx/>
              <a:buChar char="•"/>
            </a:pPr>
            <a:endParaRPr lang="es-ES" altLang="es-ES" sz="900" b="1" u="sng">
              <a:solidFill>
                <a:srgbClr val="000099"/>
              </a:solidFill>
            </a:endParaRPr>
          </a:p>
        </p:txBody>
      </p:sp>
      <p:sp>
        <p:nvSpPr>
          <p:cNvPr id="20484" name="AutoShape 4"/>
          <p:cNvSpPr>
            <a:spLocks noChangeArrowheads="1"/>
          </p:cNvSpPr>
          <p:nvPr/>
        </p:nvSpPr>
        <p:spPr bwMode="auto">
          <a:xfrm>
            <a:off x="3851275" y="3141663"/>
            <a:ext cx="1944688" cy="720725"/>
          </a:xfrm>
          <a:prstGeom prst="roundRect">
            <a:avLst>
              <a:gd name="adj" fmla="val 16667"/>
            </a:avLst>
          </a:prstGeom>
          <a:solidFill>
            <a:srgbClr val="FFFFFF"/>
          </a:solidFill>
          <a:ln w="9525">
            <a:solidFill>
              <a:srgbClr val="000000"/>
            </a:solidFill>
            <a:round/>
            <a:headEnd/>
            <a:tailEnd/>
          </a:ln>
        </p:spPr>
        <p:txBody>
          <a:bodyPr/>
          <a:lstStyle/>
          <a:p>
            <a:pPr algn="ctr" eaLnBrk="1" hangingPunct="1"/>
            <a:r>
              <a:rPr lang="es-ES" altLang="es-ES" sz="900" b="1" u="sng">
                <a:solidFill>
                  <a:srgbClr val="000099"/>
                </a:solidFill>
              </a:rPr>
              <a:t>DOSIFICACIÓN</a:t>
            </a:r>
          </a:p>
          <a:p>
            <a:pPr algn="ctr" eaLnBrk="1" hangingPunct="1"/>
            <a:endParaRPr lang="es-ES" altLang="es-ES" sz="900" b="1" u="sng">
              <a:solidFill>
                <a:srgbClr val="000099"/>
              </a:solidFill>
            </a:endParaRPr>
          </a:p>
          <a:p>
            <a:pPr algn="just" eaLnBrk="1" hangingPunct="1"/>
            <a:r>
              <a:rPr lang="es-ES" altLang="es-ES" sz="900" b="1">
                <a:solidFill>
                  <a:srgbClr val="000099"/>
                </a:solidFill>
              </a:rPr>
              <a:t>Por Repeticiones y Tiempo.</a:t>
            </a:r>
          </a:p>
          <a:p>
            <a:pPr eaLnBrk="1" hangingPunct="1"/>
            <a:endParaRPr lang="es-ES" altLang="es-ES">
              <a:solidFill>
                <a:srgbClr val="000099"/>
              </a:solidFill>
            </a:endParaRPr>
          </a:p>
        </p:txBody>
      </p:sp>
      <p:sp>
        <p:nvSpPr>
          <p:cNvPr id="20485" name="AutoShape 5"/>
          <p:cNvSpPr>
            <a:spLocks noChangeArrowheads="1"/>
          </p:cNvSpPr>
          <p:nvPr/>
        </p:nvSpPr>
        <p:spPr bwMode="auto">
          <a:xfrm>
            <a:off x="6732588" y="3789363"/>
            <a:ext cx="1800225" cy="1079500"/>
          </a:xfrm>
          <a:prstGeom prst="roundRect">
            <a:avLst>
              <a:gd name="adj" fmla="val 16667"/>
            </a:avLst>
          </a:prstGeom>
          <a:solidFill>
            <a:srgbClr val="FFFFFF"/>
          </a:solidFill>
          <a:ln w="9525">
            <a:solidFill>
              <a:srgbClr val="000000"/>
            </a:solidFill>
            <a:round/>
            <a:headEnd/>
            <a:tailEnd/>
          </a:ln>
        </p:spPr>
        <p:txBody>
          <a:bodyPr/>
          <a:lstStyle/>
          <a:p>
            <a:pPr algn="ctr" eaLnBrk="1" hangingPunct="1"/>
            <a:r>
              <a:rPr lang="es-ES" altLang="es-ES" sz="900" b="1" u="sng">
                <a:solidFill>
                  <a:srgbClr val="000099"/>
                </a:solidFill>
              </a:rPr>
              <a:t>PROCEDIMIENTOS</a:t>
            </a:r>
          </a:p>
          <a:p>
            <a:pPr algn="ctr" eaLnBrk="1" hangingPunct="1"/>
            <a:endParaRPr lang="es-ES" altLang="es-ES" sz="900" b="1" u="sng">
              <a:solidFill>
                <a:srgbClr val="000099"/>
              </a:solidFill>
            </a:endParaRPr>
          </a:p>
          <a:p>
            <a:pPr eaLnBrk="1" hangingPunct="1"/>
            <a:r>
              <a:rPr lang="es-ES" altLang="es-ES" sz="900" b="1">
                <a:solidFill>
                  <a:srgbClr val="000099"/>
                </a:solidFill>
              </a:rPr>
              <a:t>- Individual Frontal.</a:t>
            </a:r>
          </a:p>
          <a:p>
            <a:pPr eaLnBrk="1" hangingPunct="1"/>
            <a:r>
              <a:rPr lang="es-ES" altLang="es-ES" sz="900" b="1">
                <a:solidFill>
                  <a:srgbClr val="000099"/>
                </a:solidFill>
              </a:rPr>
              <a:t>- Grupal</a:t>
            </a:r>
            <a:r>
              <a:rPr lang="es-ES" altLang="es-ES" sz="1200" b="1">
                <a:solidFill>
                  <a:srgbClr val="000099"/>
                </a:solidFill>
              </a:rPr>
              <a:t>.</a:t>
            </a:r>
          </a:p>
          <a:p>
            <a:pPr eaLnBrk="1" hangingPunct="1"/>
            <a:endParaRPr lang="es-ES" altLang="es-ES">
              <a:solidFill>
                <a:srgbClr val="000099"/>
              </a:solidFill>
            </a:endParaRPr>
          </a:p>
        </p:txBody>
      </p:sp>
      <p:sp>
        <p:nvSpPr>
          <p:cNvPr id="20486" name="AutoShape 6"/>
          <p:cNvSpPr>
            <a:spLocks noChangeArrowheads="1"/>
          </p:cNvSpPr>
          <p:nvPr/>
        </p:nvSpPr>
        <p:spPr bwMode="auto">
          <a:xfrm>
            <a:off x="6011863" y="1196975"/>
            <a:ext cx="2808287" cy="2376488"/>
          </a:xfrm>
          <a:prstGeom prst="roundRect">
            <a:avLst>
              <a:gd name="adj" fmla="val 16667"/>
            </a:avLst>
          </a:prstGeom>
          <a:solidFill>
            <a:srgbClr val="FFFFFF"/>
          </a:solidFill>
          <a:ln w="9525">
            <a:solidFill>
              <a:srgbClr val="000000"/>
            </a:solidFill>
            <a:round/>
            <a:headEnd/>
            <a:tailEnd/>
          </a:ln>
        </p:spPr>
        <p:txBody>
          <a:bodyPr/>
          <a:lstStyle/>
          <a:p>
            <a:pPr eaLnBrk="1" hangingPunct="1"/>
            <a:r>
              <a:rPr lang="es-ES" altLang="es-ES" sz="900" b="1" u="sng">
                <a:solidFill>
                  <a:srgbClr val="000099"/>
                </a:solidFill>
              </a:rPr>
              <a:t>Tipos de Ejercicios durante las Clases </a:t>
            </a:r>
          </a:p>
          <a:p>
            <a:pPr eaLnBrk="1" hangingPunct="1"/>
            <a:endParaRPr lang="es-ES" altLang="es-ES" sz="900" b="1" u="sng">
              <a:solidFill>
                <a:srgbClr val="000099"/>
              </a:solidFill>
            </a:endParaRPr>
          </a:p>
          <a:p>
            <a:pPr eaLnBrk="1" hangingPunct="1"/>
            <a:r>
              <a:rPr lang="es-ES" altLang="es-ES" sz="900" b="1" u="sng">
                <a:solidFill>
                  <a:srgbClr val="000099"/>
                </a:solidFill>
              </a:rPr>
              <a:t>Duración de una Clase</a:t>
            </a:r>
            <a:r>
              <a:rPr lang="es-ES" altLang="es-ES" sz="900" b="1">
                <a:solidFill>
                  <a:srgbClr val="000099"/>
                </a:solidFill>
              </a:rPr>
              <a:t>: 60 Minutos </a:t>
            </a:r>
          </a:p>
          <a:p>
            <a:pPr eaLnBrk="1" hangingPunct="1"/>
            <a:r>
              <a:rPr lang="es-ES" altLang="es-ES" sz="900" b="1">
                <a:solidFill>
                  <a:srgbClr val="000099"/>
                </a:solidFill>
              </a:rPr>
              <a:t> </a:t>
            </a:r>
            <a:endParaRPr lang="es-ES" altLang="es-ES" sz="900">
              <a:solidFill>
                <a:srgbClr val="000099"/>
              </a:solidFill>
            </a:endParaRPr>
          </a:p>
          <a:p>
            <a:pPr eaLnBrk="1" hangingPunct="1"/>
            <a:r>
              <a:rPr lang="es-ES" altLang="es-ES" sz="900" b="1">
                <a:solidFill>
                  <a:srgbClr val="000099"/>
                </a:solidFill>
              </a:rPr>
              <a:t> Estiramiento.                          5 Minutos</a:t>
            </a:r>
            <a:endParaRPr lang="es-ES" altLang="es-ES" sz="900">
              <a:solidFill>
                <a:srgbClr val="000099"/>
              </a:solidFill>
            </a:endParaRPr>
          </a:p>
          <a:p>
            <a:pPr eaLnBrk="1" hangingPunct="1"/>
            <a:r>
              <a:rPr lang="es-ES" altLang="es-ES" sz="900" b="1">
                <a:solidFill>
                  <a:srgbClr val="000099"/>
                </a:solidFill>
              </a:rPr>
              <a:t> Calentamiento.                       5 Minutos</a:t>
            </a:r>
            <a:endParaRPr lang="es-ES" altLang="es-ES" sz="900">
              <a:solidFill>
                <a:srgbClr val="000099"/>
              </a:solidFill>
            </a:endParaRPr>
          </a:p>
          <a:p>
            <a:pPr eaLnBrk="1" hangingPunct="1"/>
            <a:r>
              <a:rPr lang="es-ES" altLang="es-ES" sz="900" b="1">
                <a:solidFill>
                  <a:srgbClr val="000099"/>
                </a:solidFill>
              </a:rPr>
              <a:t> Ejercicios aerobios </a:t>
            </a:r>
          </a:p>
          <a:p>
            <a:pPr eaLnBrk="1" hangingPunct="1"/>
            <a:r>
              <a:rPr lang="es-ES" altLang="es-ES" sz="900" b="1">
                <a:solidFill>
                  <a:srgbClr val="000099"/>
                </a:solidFill>
              </a:rPr>
              <a:t>  c/música (Desarrollo).           30 Minutos</a:t>
            </a:r>
            <a:endParaRPr lang="es-ES" altLang="es-ES" sz="900">
              <a:solidFill>
                <a:srgbClr val="000099"/>
              </a:solidFill>
            </a:endParaRPr>
          </a:p>
          <a:p>
            <a:pPr eaLnBrk="1" hangingPunct="1"/>
            <a:r>
              <a:rPr lang="es-ES" altLang="es-ES" sz="900" b="1">
                <a:solidFill>
                  <a:srgbClr val="000099"/>
                </a:solidFill>
              </a:rPr>
              <a:t> Ejercicios Localizados.         10 Minutos</a:t>
            </a:r>
          </a:p>
          <a:p>
            <a:pPr eaLnBrk="1" hangingPunct="1"/>
            <a:r>
              <a:rPr lang="es-ES" altLang="es-ES" sz="900" b="1">
                <a:solidFill>
                  <a:srgbClr val="000099"/>
                </a:solidFill>
              </a:rPr>
              <a:t> Ej. de Kegel y </a:t>
            </a:r>
          </a:p>
          <a:p>
            <a:pPr eaLnBrk="1" hangingPunct="1"/>
            <a:r>
              <a:rPr lang="es-ES" altLang="es-ES" sz="900" b="1">
                <a:solidFill>
                  <a:srgbClr val="000099"/>
                </a:solidFill>
              </a:rPr>
              <a:t> Estiramientos.                          5  Minutos</a:t>
            </a:r>
          </a:p>
          <a:p>
            <a:pPr eaLnBrk="1" hangingPunct="1"/>
            <a:r>
              <a:rPr lang="es-ES" altLang="es-ES" sz="900" b="1">
                <a:solidFill>
                  <a:srgbClr val="000099"/>
                </a:solidFill>
              </a:rPr>
              <a:t> Relajación.                                5  Minutos</a:t>
            </a:r>
            <a:endParaRPr lang="es-ES" altLang="es-ES" sz="900">
              <a:solidFill>
                <a:srgbClr val="000099"/>
              </a:solidFill>
            </a:endParaRPr>
          </a:p>
          <a:p>
            <a:pPr eaLnBrk="1" hangingPunct="1"/>
            <a:endParaRPr lang="es-ES" altLang="es-ES" sz="900" b="1" u="sng">
              <a:solidFill>
                <a:srgbClr val="000099"/>
              </a:solidFill>
            </a:endParaRPr>
          </a:p>
          <a:p>
            <a:pPr>
              <a:spcBef>
                <a:spcPct val="20000"/>
              </a:spcBef>
            </a:pPr>
            <a:endParaRPr lang="es-ES" altLang="es-ES" sz="900">
              <a:solidFill>
                <a:srgbClr val="000099"/>
              </a:solidFill>
            </a:endParaRPr>
          </a:p>
        </p:txBody>
      </p:sp>
      <p:sp>
        <p:nvSpPr>
          <p:cNvPr id="62471" name="AutoShape 7"/>
          <p:cNvSpPr>
            <a:spLocks noChangeArrowheads="1"/>
          </p:cNvSpPr>
          <p:nvPr/>
        </p:nvSpPr>
        <p:spPr bwMode="auto">
          <a:xfrm>
            <a:off x="3851275" y="4292600"/>
            <a:ext cx="568325" cy="457200"/>
          </a:xfrm>
          <a:prstGeom prst="downArrow">
            <a:avLst>
              <a:gd name="adj1" fmla="val 50000"/>
              <a:gd name="adj2" fmla="val 2500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eaLnBrk="1" hangingPunct="1">
              <a:defRPr/>
            </a:pPr>
            <a:endParaRPr lang="es-ES" sz="4400">
              <a:cs typeface="+mn-cs"/>
            </a:endParaRPr>
          </a:p>
        </p:txBody>
      </p:sp>
      <p:sp>
        <p:nvSpPr>
          <p:cNvPr id="20488" name="AutoShape 8"/>
          <p:cNvSpPr>
            <a:spLocks noChangeArrowheads="1"/>
          </p:cNvSpPr>
          <p:nvPr/>
        </p:nvSpPr>
        <p:spPr bwMode="auto">
          <a:xfrm>
            <a:off x="468313" y="5157788"/>
            <a:ext cx="2773362" cy="1511300"/>
          </a:xfrm>
          <a:prstGeom prst="roundRect">
            <a:avLst>
              <a:gd name="adj" fmla="val 16667"/>
            </a:avLst>
          </a:prstGeom>
          <a:solidFill>
            <a:srgbClr val="FFFFFF"/>
          </a:solidFill>
          <a:ln w="9525">
            <a:solidFill>
              <a:srgbClr val="000000"/>
            </a:solidFill>
            <a:round/>
            <a:headEnd/>
            <a:tailEnd/>
          </a:ln>
        </p:spPr>
        <p:txBody>
          <a:bodyPr/>
          <a:lstStyle/>
          <a:p>
            <a:pPr algn="ctr">
              <a:spcBef>
                <a:spcPct val="20000"/>
              </a:spcBef>
            </a:pPr>
            <a:r>
              <a:rPr lang="es-ES" altLang="es-ES" sz="900" b="1" u="sng">
                <a:solidFill>
                  <a:srgbClr val="000099"/>
                </a:solidFill>
              </a:rPr>
              <a:t>Aporte Metodológico</a:t>
            </a:r>
          </a:p>
          <a:p>
            <a:pPr algn="just">
              <a:spcBef>
                <a:spcPct val="20000"/>
              </a:spcBef>
              <a:buFontTx/>
              <a:buChar char="•"/>
            </a:pPr>
            <a:r>
              <a:rPr lang="es-ES" altLang="es-ES" sz="900" b="1">
                <a:solidFill>
                  <a:srgbClr val="000099"/>
                </a:solidFill>
              </a:rPr>
              <a:t>Es la forma en que se articulan los elementos metodológicos del programa propuesto que permite una atención con un enfoque multi e interdisciplinario de las mujeres en esta etapa de la vida propiciándole una mejor condición física y un abordaje integral basado en un enfoque sistémico.</a:t>
            </a:r>
            <a:endParaRPr lang="es-ES" altLang="es-ES" sz="900" b="1" u="sng">
              <a:solidFill>
                <a:srgbClr val="000099"/>
              </a:solidFill>
            </a:endParaRPr>
          </a:p>
        </p:txBody>
      </p:sp>
      <p:sp>
        <p:nvSpPr>
          <p:cNvPr id="20489" name="AutoShape 9"/>
          <p:cNvSpPr>
            <a:spLocks noChangeArrowheads="1"/>
          </p:cNvSpPr>
          <p:nvPr/>
        </p:nvSpPr>
        <p:spPr bwMode="auto">
          <a:xfrm>
            <a:off x="3708400" y="4076700"/>
            <a:ext cx="2230438" cy="2520950"/>
          </a:xfrm>
          <a:prstGeom prst="roundRect">
            <a:avLst>
              <a:gd name="adj" fmla="val 16667"/>
            </a:avLst>
          </a:prstGeom>
          <a:solidFill>
            <a:srgbClr val="FFFFFF"/>
          </a:solidFill>
          <a:ln w="9525">
            <a:solidFill>
              <a:srgbClr val="000000"/>
            </a:solidFill>
            <a:round/>
            <a:headEnd/>
            <a:tailEnd/>
          </a:ln>
        </p:spPr>
        <p:txBody>
          <a:bodyPr/>
          <a:lstStyle/>
          <a:p>
            <a:pPr algn="ctr" eaLnBrk="1" hangingPunct="1">
              <a:tabLst>
                <a:tab pos="87313" algn="l"/>
              </a:tabLst>
            </a:pPr>
            <a:r>
              <a:rPr lang="es-ES" altLang="es-ES" sz="900" b="1" u="sng">
                <a:solidFill>
                  <a:srgbClr val="000099"/>
                </a:solidFill>
              </a:rPr>
              <a:t>POSIBLES BENEFICIOS O RESULTADOS</a:t>
            </a:r>
          </a:p>
          <a:p>
            <a:pPr algn="just" eaLnBrk="1" hangingPunct="1">
              <a:tabLst>
                <a:tab pos="87313" algn="l"/>
              </a:tabLst>
            </a:pPr>
            <a:endParaRPr lang="es-ES" altLang="es-ES" sz="900" b="1" u="sng">
              <a:solidFill>
                <a:srgbClr val="000099"/>
              </a:solidFill>
            </a:endParaRPr>
          </a:p>
          <a:p>
            <a:pPr algn="just" eaLnBrk="1" hangingPunct="1">
              <a:tabLst>
                <a:tab pos="87313" algn="l"/>
              </a:tabLst>
            </a:pPr>
            <a:r>
              <a:rPr lang="es-ES" altLang="es-ES" sz="900" b="1">
                <a:solidFill>
                  <a:srgbClr val="000099"/>
                </a:solidFill>
              </a:rPr>
              <a:t>El programa contribuye </a:t>
            </a:r>
          </a:p>
          <a:p>
            <a:pPr algn="just" eaLnBrk="1" hangingPunct="1">
              <a:tabLst>
                <a:tab pos="87313" algn="l"/>
              </a:tabLst>
            </a:pPr>
            <a:r>
              <a:rPr lang="es-ES" altLang="es-ES" sz="900" b="1">
                <a:solidFill>
                  <a:srgbClr val="000099"/>
                </a:solidFill>
              </a:rPr>
              <a:t>a mejorar la condición física  de la mujer climatérica.  </a:t>
            </a:r>
          </a:p>
          <a:p>
            <a:pPr algn="just" eaLnBrk="1" hangingPunct="1">
              <a:tabLst>
                <a:tab pos="87313" algn="l"/>
              </a:tabLst>
            </a:pPr>
            <a:endParaRPr lang="es-ES" altLang="es-ES" sz="900" b="1">
              <a:solidFill>
                <a:srgbClr val="000099"/>
              </a:solidFill>
            </a:endParaRPr>
          </a:p>
          <a:p>
            <a:pPr algn="just" eaLnBrk="1" hangingPunct="1">
              <a:tabLst>
                <a:tab pos="87313" algn="l"/>
              </a:tabLst>
            </a:pPr>
            <a:r>
              <a:rPr lang="es-ES" altLang="es-ES" sz="900" b="1">
                <a:solidFill>
                  <a:srgbClr val="000099"/>
                </a:solidFill>
              </a:rPr>
              <a:t>El programa esta diseñado para lograr una mejor figura disminuir niveles tensionales estrés, ansiedad,  depresión etc.</a:t>
            </a:r>
          </a:p>
          <a:p>
            <a:pPr algn="just" eaLnBrk="1" hangingPunct="1">
              <a:tabLst>
                <a:tab pos="87313" algn="l"/>
              </a:tabLst>
            </a:pPr>
            <a:endParaRPr lang="es-ES" altLang="es-ES" sz="900" b="1">
              <a:solidFill>
                <a:srgbClr val="000099"/>
              </a:solidFill>
            </a:endParaRPr>
          </a:p>
          <a:p>
            <a:pPr algn="just" eaLnBrk="1" hangingPunct="1">
              <a:tabLst>
                <a:tab pos="87313" algn="l"/>
              </a:tabLst>
            </a:pPr>
            <a:r>
              <a:rPr lang="es-ES" altLang="es-ES" sz="900" b="1">
                <a:solidFill>
                  <a:srgbClr val="000099"/>
                </a:solidFill>
              </a:rPr>
              <a:t>Elevación en la calidad de las relaciones sociales y familiares.</a:t>
            </a:r>
          </a:p>
        </p:txBody>
      </p:sp>
      <p:sp>
        <p:nvSpPr>
          <p:cNvPr id="20490" name="AutoShape 10"/>
          <p:cNvSpPr>
            <a:spLocks noChangeArrowheads="1"/>
          </p:cNvSpPr>
          <p:nvPr/>
        </p:nvSpPr>
        <p:spPr bwMode="auto">
          <a:xfrm>
            <a:off x="6227763" y="5013325"/>
            <a:ext cx="2916237" cy="1655763"/>
          </a:xfrm>
          <a:prstGeom prst="roundRect">
            <a:avLst>
              <a:gd name="adj" fmla="val 16667"/>
            </a:avLst>
          </a:prstGeom>
          <a:solidFill>
            <a:srgbClr val="FFFFFF"/>
          </a:solidFill>
          <a:ln w="9525">
            <a:solidFill>
              <a:srgbClr val="000000"/>
            </a:solidFill>
            <a:round/>
            <a:headEnd/>
            <a:tailEnd/>
          </a:ln>
        </p:spPr>
        <p:txBody>
          <a:bodyPr/>
          <a:lstStyle/>
          <a:p>
            <a:pPr algn="ctr" eaLnBrk="1" hangingPunct="1"/>
            <a:r>
              <a:rPr lang="es-ES" altLang="es-ES" sz="900" b="1" u="sng">
                <a:solidFill>
                  <a:srgbClr val="000099"/>
                </a:solidFill>
              </a:rPr>
              <a:t>Definición de criterios</a:t>
            </a:r>
          </a:p>
          <a:p>
            <a:pPr algn="just" eaLnBrk="1" hangingPunct="1"/>
            <a:r>
              <a:rPr lang="es-ES" altLang="es-ES" sz="900" b="1">
                <a:solidFill>
                  <a:srgbClr val="000099"/>
                </a:solidFill>
              </a:rPr>
              <a:t>El ejercicio físico es una actividad eficaz en mujeres en etapa de climaterio pues produce un estado de bienestar psíquico, originando menores niveles de ansiedad, depresión y estrés donde la actividad física sea de tipo aeróbico con la participación de grandes grupos musculares de una intensidad moderada con frecuencia 5 v/s lo que contribuirá al logro de una mejor condición física. </a:t>
            </a:r>
          </a:p>
        </p:txBody>
      </p:sp>
      <p:cxnSp>
        <p:nvCxnSpPr>
          <p:cNvPr id="20491" name="AutoShape 11"/>
          <p:cNvCxnSpPr>
            <a:cxnSpLocks noChangeShapeType="1"/>
          </p:cNvCxnSpPr>
          <p:nvPr/>
        </p:nvCxnSpPr>
        <p:spPr bwMode="auto">
          <a:xfrm>
            <a:off x="3348038" y="5300663"/>
            <a:ext cx="317500" cy="0"/>
          </a:xfrm>
          <a:prstGeom prst="straightConnector1">
            <a:avLst/>
          </a:prstGeom>
          <a:noFill/>
          <a:ln w="9525">
            <a:solidFill>
              <a:schemeClr val="bg1"/>
            </a:solidFill>
            <a:round/>
            <a:headEnd/>
            <a:tailEnd type="triangle" w="med" len="med"/>
          </a:ln>
        </p:spPr>
      </p:cxnSp>
      <p:cxnSp>
        <p:nvCxnSpPr>
          <p:cNvPr id="20492" name="AutoShape 12"/>
          <p:cNvCxnSpPr>
            <a:cxnSpLocks noChangeShapeType="1"/>
          </p:cNvCxnSpPr>
          <p:nvPr/>
        </p:nvCxnSpPr>
        <p:spPr bwMode="auto">
          <a:xfrm>
            <a:off x="5940425" y="5229225"/>
            <a:ext cx="215900" cy="0"/>
          </a:xfrm>
          <a:prstGeom prst="straightConnector1">
            <a:avLst/>
          </a:prstGeom>
          <a:noFill/>
          <a:ln w="9525">
            <a:solidFill>
              <a:schemeClr val="bg1"/>
            </a:solidFill>
            <a:round/>
            <a:headEnd/>
            <a:tailEnd type="triangle" w="med" len="med"/>
          </a:ln>
        </p:spPr>
      </p:cxnSp>
      <p:cxnSp>
        <p:nvCxnSpPr>
          <p:cNvPr id="20493" name="AutoShape 13"/>
          <p:cNvCxnSpPr>
            <a:cxnSpLocks noChangeShapeType="1"/>
          </p:cNvCxnSpPr>
          <p:nvPr/>
        </p:nvCxnSpPr>
        <p:spPr bwMode="auto">
          <a:xfrm>
            <a:off x="3779838" y="2708275"/>
            <a:ext cx="292100" cy="0"/>
          </a:xfrm>
          <a:prstGeom prst="straightConnector1">
            <a:avLst/>
          </a:prstGeom>
          <a:noFill/>
          <a:ln w="9525">
            <a:solidFill>
              <a:schemeClr val="bg1"/>
            </a:solidFill>
            <a:round/>
            <a:headEnd/>
            <a:tailEnd type="triangle" w="med" len="med"/>
          </a:ln>
        </p:spPr>
      </p:cxnSp>
      <p:cxnSp>
        <p:nvCxnSpPr>
          <p:cNvPr id="20494" name="AutoShape 14"/>
          <p:cNvCxnSpPr>
            <a:cxnSpLocks noChangeShapeType="1"/>
          </p:cNvCxnSpPr>
          <p:nvPr/>
        </p:nvCxnSpPr>
        <p:spPr bwMode="auto">
          <a:xfrm>
            <a:off x="5508625" y="2708275"/>
            <a:ext cx="287338" cy="0"/>
          </a:xfrm>
          <a:prstGeom prst="straightConnector1">
            <a:avLst/>
          </a:prstGeom>
          <a:noFill/>
          <a:ln w="9525">
            <a:solidFill>
              <a:schemeClr val="bg1"/>
            </a:solidFill>
            <a:round/>
            <a:headEnd/>
            <a:tailEnd type="triangle" w="med" len="med"/>
          </a:ln>
        </p:spPr>
      </p:cxnSp>
      <p:sp>
        <p:nvSpPr>
          <p:cNvPr id="20495" name="Text Box 16"/>
          <p:cNvSpPr txBox="1">
            <a:spLocks noChangeArrowheads="1"/>
          </p:cNvSpPr>
          <p:nvPr/>
        </p:nvSpPr>
        <p:spPr bwMode="auto">
          <a:xfrm>
            <a:off x="3492500" y="0"/>
            <a:ext cx="2951163" cy="1008063"/>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algn="ctr" eaLnBrk="1" hangingPunct="1"/>
            <a:r>
              <a:rPr lang="es-ES" altLang="es-ES" sz="2000" b="1">
                <a:solidFill>
                  <a:srgbClr val="000099"/>
                </a:solidFill>
              </a:rPr>
              <a:t>PROGRAMA DE EJERCICIOS FÍSICOS</a:t>
            </a:r>
            <a:endParaRPr lang="es-ES" altLang="es-ES">
              <a:solidFill>
                <a:srgbClr val="000099"/>
              </a:solidFill>
            </a:endParaRPr>
          </a:p>
        </p:txBody>
      </p:sp>
      <p:pic>
        <p:nvPicPr>
          <p:cNvPr id="347138" name="Picture 2" descr="100_0844"/>
          <p:cNvPicPr>
            <a:picLocks noChangeAspect="1" noChangeArrowheads="1"/>
          </p:cNvPicPr>
          <p:nvPr/>
        </p:nvPicPr>
        <p:blipFill>
          <a:blip r:embed="rId2"/>
          <a:srcRect/>
          <a:stretch>
            <a:fillRect/>
          </a:stretch>
        </p:blipFill>
        <p:spPr bwMode="auto">
          <a:xfrm>
            <a:off x="323850" y="1196975"/>
            <a:ext cx="1584325" cy="1079500"/>
          </a:xfrm>
          <a:prstGeom prst="rect">
            <a:avLst/>
          </a:prstGeom>
          <a:noFill/>
          <a:ln w="9525">
            <a:noFill/>
            <a:miter lim="800000"/>
            <a:headEnd/>
            <a:tailEnd/>
          </a:ln>
        </p:spPr>
      </p:pic>
      <p:pic>
        <p:nvPicPr>
          <p:cNvPr id="20497" name="Picture 3" descr="100_0838"/>
          <p:cNvPicPr>
            <a:picLocks noChangeAspect="1" noChangeArrowheads="1"/>
          </p:cNvPicPr>
          <p:nvPr/>
        </p:nvPicPr>
        <p:blipFill>
          <a:blip r:embed="rId3" cstate="print"/>
          <a:srcRect/>
          <a:stretch>
            <a:fillRect/>
          </a:stretch>
        </p:blipFill>
        <p:spPr bwMode="auto">
          <a:xfrm>
            <a:off x="1908175" y="1196975"/>
            <a:ext cx="1727200" cy="1079500"/>
          </a:xfrm>
          <a:prstGeom prst="rect">
            <a:avLst/>
          </a:prstGeom>
          <a:noFill/>
          <a:ln w="9525">
            <a:noFill/>
            <a:miter lim="800000"/>
            <a:headEnd/>
            <a:tailEnd/>
          </a:ln>
        </p:spPr>
      </p:pic>
      <p:pic>
        <p:nvPicPr>
          <p:cNvPr id="20498" name="Picture 4" descr="100_0849"/>
          <p:cNvPicPr>
            <a:picLocks noChangeAspect="1" noChangeArrowheads="1"/>
          </p:cNvPicPr>
          <p:nvPr/>
        </p:nvPicPr>
        <p:blipFill>
          <a:blip r:embed="rId4"/>
          <a:srcRect/>
          <a:stretch>
            <a:fillRect/>
          </a:stretch>
        </p:blipFill>
        <p:spPr bwMode="auto">
          <a:xfrm>
            <a:off x="323850" y="2276475"/>
            <a:ext cx="1655763" cy="1368425"/>
          </a:xfrm>
          <a:prstGeom prst="rect">
            <a:avLst/>
          </a:prstGeom>
          <a:noFill/>
          <a:ln w="9525">
            <a:noFill/>
            <a:miter lim="800000"/>
            <a:headEnd/>
            <a:tailEnd/>
          </a:ln>
        </p:spPr>
      </p:pic>
      <p:pic>
        <p:nvPicPr>
          <p:cNvPr id="20499" name="Picture 10" descr="100_0896"/>
          <p:cNvPicPr>
            <a:picLocks noChangeAspect="1" noChangeArrowheads="1"/>
          </p:cNvPicPr>
          <p:nvPr/>
        </p:nvPicPr>
        <p:blipFill>
          <a:blip r:embed="rId5"/>
          <a:srcRect/>
          <a:stretch>
            <a:fillRect/>
          </a:stretch>
        </p:blipFill>
        <p:spPr bwMode="auto">
          <a:xfrm>
            <a:off x="1908175" y="2205038"/>
            <a:ext cx="1727200" cy="936625"/>
          </a:xfrm>
          <a:prstGeom prst="rect">
            <a:avLst/>
          </a:prstGeom>
          <a:noFill/>
          <a:ln w="9525">
            <a:noFill/>
            <a:miter lim="800000"/>
            <a:headEnd/>
            <a:tailEnd/>
          </a:ln>
        </p:spPr>
      </p:pic>
      <p:pic>
        <p:nvPicPr>
          <p:cNvPr id="20500" name="Picture 7" descr="100_0860"/>
          <p:cNvPicPr>
            <a:picLocks noChangeAspect="1" noChangeArrowheads="1"/>
          </p:cNvPicPr>
          <p:nvPr/>
        </p:nvPicPr>
        <p:blipFill>
          <a:blip r:embed="rId6" cstate="print"/>
          <a:srcRect/>
          <a:stretch>
            <a:fillRect/>
          </a:stretch>
        </p:blipFill>
        <p:spPr bwMode="auto">
          <a:xfrm>
            <a:off x="1908175" y="2997200"/>
            <a:ext cx="1727200" cy="647700"/>
          </a:xfrm>
          <a:prstGeom prst="rect">
            <a:avLst/>
          </a:prstGeom>
          <a:noFill/>
          <a:ln w="9525">
            <a:noFill/>
            <a:miter lim="800000"/>
            <a:headEnd/>
            <a:tailEnd/>
          </a:ln>
        </p:spPr>
      </p:pic>
      <p:sp>
        <p:nvSpPr>
          <p:cNvPr id="20501" name="Rectangle 22"/>
          <p:cNvSpPr>
            <a:spLocks noChangeArrowheads="1"/>
          </p:cNvSpPr>
          <p:nvPr/>
        </p:nvSpPr>
        <p:spPr bwMode="auto">
          <a:xfrm>
            <a:off x="611188" y="1268413"/>
            <a:ext cx="1728787" cy="244475"/>
          </a:xfrm>
          <a:prstGeom prst="rect">
            <a:avLst/>
          </a:prstGeom>
          <a:noFill/>
          <a:ln w="9525">
            <a:noFill/>
            <a:miter lim="800000"/>
            <a:headEnd/>
            <a:tailEnd/>
          </a:ln>
        </p:spPr>
        <p:txBody>
          <a:bodyPr>
            <a:spAutoFit/>
          </a:bodyPr>
          <a:lstStyle/>
          <a:p>
            <a:pPr eaLnBrk="1" hangingPunct="1"/>
            <a:r>
              <a:rPr lang="es-ES" altLang="es-ES" sz="1000" b="1">
                <a:solidFill>
                  <a:schemeClr val="bg1"/>
                </a:solidFill>
              </a:rPr>
              <a:t>Tipos de Ejercicios</a:t>
            </a:r>
          </a:p>
        </p:txBody>
      </p:sp>
      <p:sp>
        <p:nvSpPr>
          <p:cNvPr id="20502" name="Rectangle 23"/>
          <p:cNvSpPr>
            <a:spLocks noChangeArrowheads="1"/>
          </p:cNvSpPr>
          <p:nvPr/>
        </p:nvSpPr>
        <p:spPr bwMode="auto">
          <a:xfrm>
            <a:off x="2124075" y="3357563"/>
            <a:ext cx="1439863" cy="244475"/>
          </a:xfrm>
          <a:prstGeom prst="rect">
            <a:avLst/>
          </a:prstGeom>
          <a:noFill/>
          <a:ln w="9525">
            <a:noFill/>
            <a:miter lim="800000"/>
            <a:headEnd/>
            <a:tailEnd/>
          </a:ln>
        </p:spPr>
        <p:txBody>
          <a:bodyPr>
            <a:spAutoFit/>
          </a:bodyPr>
          <a:lstStyle/>
          <a:p>
            <a:pPr eaLnBrk="1" hangingPunct="1"/>
            <a:r>
              <a:rPr lang="es-ES" altLang="es-ES" sz="1000" b="1">
                <a:solidFill>
                  <a:schemeClr val="bg1"/>
                </a:solidFill>
              </a:rPr>
              <a:t>Durante la Sesión.</a:t>
            </a:r>
          </a:p>
        </p:txBody>
      </p:sp>
      <p:sp>
        <p:nvSpPr>
          <p:cNvPr id="20503" name="AutoShape 25"/>
          <p:cNvSpPr>
            <a:spLocks noChangeArrowheads="1"/>
          </p:cNvSpPr>
          <p:nvPr/>
        </p:nvSpPr>
        <p:spPr bwMode="auto">
          <a:xfrm rot="5400000">
            <a:off x="3995738" y="1412875"/>
            <a:ext cx="1800225" cy="13684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FF"/>
          </a:solidFill>
          <a:ln w="9525">
            <a:solidFill>
              <a:schemeClr val="tx1"/>
            </a:solidFill>
            <a:miter lim="800000"/>
            <a:headEnd/>
            <a:tailEnd/>
          </a:ln>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1000" fill="hold"/>
                                        <p:tgtEl>
                                          <p:spTgt spid="347138"/>
                                        </p:tgtEl>
                                        <p:attrNameLst>
                                          <p:attrName>ppt_x</p:attrName>
                                        </p:attrNameLst>
                                      </p:cBhvr>
                                      <p:tavLst>
                                        <p:tav tm="0">
                                          <p:val>
                                            <p:strVal val="#ppt_x"/>
                                          </p:val>
                                        </p:tav>
                                        <p:tav tm="100000">
                                          <p:val>
                                            <p:strVal val="#ppt_x"/>
                                          </p:val>
                                        </p:tav>
                                      </p:tavLst>
                                    </p:anim>
                                    <p:anim calcmode="lin" valueType="num">
                                      <p:cBhvr additive="base">
                                        <p:cTn id="8" dur="1000" fill="hold"/>
                                        <p:tgtEl>
                                          <p:spTgt spid="347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7138" name="Picture 2" descr="100_0844"/>
          <p:cNvPicPr>
            <a:picLocks noChangeAspect="1" noChangeArrowheads="1"/>
          </p:cNvPicPr>
          <p:nvPr/>
        </p:nvPicPr>
        <p:blipFill>
          <a:blip r:embed="rId2"/>
          <a:srcRect/>
          <a:stretch>
            <a:fillRect/>
          </a:stretch>
        </p:blipFill>
        <p:spPr bwMode="auto">
          <a:xfrm>
            <a:off x="0" y="0"/>
            <a:ext cx="3348038" cy="2636838"/>
          </a:xfrm>
          <a:prstGeom prst="rect">
            <a:avLst/>
          </a:prstGeom>
          <a:noFill/>
          <a:ln w="9525">
            <a:noFill/>
            <a:miter lim="800000"/>
            <a:headEnd/>
            <a:tailEnd/>
          </a:ln>
        </p:spPr>
      </p:pic>
      <p:pic>
        <p:nvPicPr>
          <p:cNvPr id="25603" name="Picture 3" descr="100_0838"/>
          <p:cNvPicPr>
            <a:picLocks noChangeAspect="1" noChangeArrowheads="1"/>
          </p:cNvPicPr>
          <p:nvPr/>
        </p:nvPicPr>
        <p:blipFill>
          <a:blip r:embed="rId3"/>
          <a:srcRect/>
          <a:stretch>
            <a:fillRect/>
          </a:stretch>
        </p:blipFill>
        <p:spPr bwMode="auto">
          <a:xfrm>
            <a:off x="3132138" y="0"/>
            <a:ext cx="3527425" cy="2636838"/>
          </a:xfrm>
          <a:prstGeom prst="rect">
            <a:avLst/>
          </a:prstGeom>
          <a:noFill/>
          <a:ln w="9525">
            <a:noFill/>
            <a:miter lim="800000"/>
            <a:headEnd/>
            <a:tailEnd/>
          </a:ln>
        </p:spPr>
      </p:pic>
      <p:pic>
        <p:nvPicPr>
          <p:cNvPr id="25604" name="Picture 4" descr="100_0849"/>
          <p:cNvPicPr>
            <a:picLocks noChangeAspect="1" noChangeArrowheads="1"/>
          </p:cNvPicPr>
          <p:nvPr/>
        </p:nvPicPr>
        <p:blipFill>
          <a:blip r:embed="rId4" cstate="print"/>
          <a:srcRect/>
          <a:stretch>
            <a:fillRect/>
          </a:stretch>
        </p:blipFill>
        <p:spPr bwMode="auto">
          <a:xfrm>
            <a:off x="0" y="2636838"/>
            <a:ext cx="3635375" cy="2663825"/>
          </a:xfrm>
          <a:prstGeom prst="rect">
            <a:avLst/>
          </a:prstGeom>
          <a:noFill/>
          <a:ln w="9525">
            <a:noFill/>
            <a:miter lim="800000"/>
            <a:headEnd/>
            <a:tailEnd/>
          </a:ln>
        </p:spPr>
      </p:pic>
      <p:pic>
        <p:nvPicPr>
          <p:cNvPr id="25605" name="Picture 5" descr="100_0850"/>
          <p:cNvPicPr>
            <a:picLocks noChangeAspect="1" noChangeArrowheads="1"/>
          </p:cNvPicPr>
          <p:nvPr/>
        </p:nvPicPr>
        <p:blipFill>
          <a:blip r:embed="rId5"/>
          <a:srcRect/>
          <a:stretch>
            <a:fillRect/>
          </a:stretch>
        </p:blipFill>
        <p:spPr bwMode="auto">
          <a:xfrm>
            <a:off x="2987675" y="2636838"/>
            <a:ext cx="3384550" cy="2736850"/>
          </a:xfrm>
          <a:prstGeom prst="rect">
            <a:avLst/>
          </a:prstGeom>
          <a:noFill/>
          <a:ln w="9525">
            <a:noFill/>
            <a:miter lim="800000"/>
            <a:headEnd/>
            <a:tailEnd/>
          </a:ln>
        </p:spPr>
      </p:pic>
      <p:pic>
        <p:nvPicPr>
          <p:cNvPr id="25606" name="Picture 6" descr="100_0857"/>
          <p:cNvPicPr>
            <a:picLocks noChangeAspect="1" noChangeArrowheads="1"/>
          </p:cNvPicPr>
          <p:nvPr/>
        </p:nvPicPr>
        <p:blipFill>
          <a:blip r:embed="rId6"/>
          <a:srcRect/>
          <a:stretch>
            <a:fillRect/>
          </a:stretch>
        </p:blipFill>
        <p:spPr bwMode="auto">
          <a:xfrm>
            <a:off x="6084888" y="1989138"/>
            <a:ext cx="3059112" cy="3024187"/>
          </a:xfrm>
          <a:prstGeom prst="rect">
            <a:avLst/>
          </a:prstGeom>
          <a:noFill/>
          <a:ln w="9525">
            <a:noFill/>
            <a:miter lim="800000"/>
            <a:headEnd/>
            <a:tailEnd/>
          </a:ln>
        </p:spPr>
      </p:pic>
      <p:pic>
        <p:nvPicPr>
          <p:cNvPr id="25607" name="Picture 7" descr="100_0860"/>
          <p:cNvPicPr>
            <a:picLocks noChangeAspect="1" noChangeArrowheads="1"/>
          </p:cNvPicPr>
          <p:nvPr/>
        </p:nvPicPr>
        <p:blipFill>
          <a:blip r:embed="rId7"/>
          <a:srcRect/>
          <a:stretch>
            <a:fillRect/>
          </a:stretch>
        </p:blipFill>
        <p:spPr bwMode="auto">
          <a:xfrm>
            <a:off x="0" y="4437063"/>
            <a:ext cx="3995738" cy="2420937"/>
          </a:xfrm>
          <a:prstGeom prst="rect">
            <a:avLst/>
          </a:prstGeom>
          <a:noFill/>
          <a:ln w="9525">
            <a:noFill/>
            <a:miter lim="800000"/>
            <a:headEnd/>
            <a:tailEnd/>
          </a:ln>
        </p:spPr>
      </p:pic>
      <p:pic>
        <p:nvPicPr>
          <p:cNvPr id="25608" name="Picture 8" descr="100_0879"/>
          <p:cNvPicPr>
            <a:picLocks noChangeAspect="1" noChangeArrowheads="1"/>
          </p:cNvPicPr>
          <p:nvPr/>
        </p:nvPicPr>
        <p:blipFill>
          <a:blip r:embed="rId8"/>
          <a:srcRect/>
          <a:stretch>
            <a:fillRect/>
          </a:stretch>
        </p:blipFill>
        <p:spPr bwMode="auto">
          <a:xfrm>
            <a:off x="3779838" y="4652963"/>
            <a:ext cx="2968625" cy="2205037"/>
          </a:xfrm>
          <a:prstGeom prst="rect">
            <a:avLst/>
          </a:prstGeom>
          <a:noFill/>
          <a:ln w="9525">
            <a:noFill/>
            <a:miter lim="800000"/>
            <a:headEnd/>
            <a:tailEnd/>
          </a:ln>
        </p:spPr>
      </p:pic>
      <p:pic>
        <p:nvPicPr>
          <p:cNvPr id="25609" name="Picture 9" descr="100_0880"/>
          <p:cNvPicPr>
            <a:picLocks noChangeAspect="1" noChangeArrowheads="1"/>
          </p:cNvPicPr>
          <p:nvPr/>
        </p:nvPicPr>
        <p:blipFill>
          <a:blip r:embed="rId9"/>
          <a:srcRect/>
          <a:stretch>
            <a:fillRect/>
          </a:stretch>
        </p:blipFill>
        <p:spPr bwMode="auto">
          <a:xfrm>
            <a:off x="6084888" y="4221163"/>
            <a:ext cx="3059112" cy="2636837"/>
          </a:xfrm>
          <a:prstGeom prst="rect">
            <a:avLst/>
          </a:prstGeom>
          <a:noFill/>
          <a:ln w="9525">
            <a:noFill/>
            <a:miter lim="800000"/>
            <a:headEnd/>
            <a:tailEnd/>
          </a:ln>
        </p:spPr>
      </p:pic>
      <p:pic>
        <p:nvPicPr>
          <p:cNvPr id="25610" name="Picture 10" descr="100_0896"/>
          <p:cNvPicPr>
            <a:picLocks noChangeAspect="1" noChangeArrowheads="1"/>
          </p:cNvPicPr>
          <p:nvPr/>
        </p:nvPicPr>
        <p:blipFill>
          <a:blip r:embed="rId10"/>
          <a:srcRect/>
          <a:stretch>
            <a:fillRect/>
          </a:stretch>
        </p:blipFill>
        <p:spPr bwMode="auto">
          <a:xfrm>
            <a:off x="6084888" y="0"/>
            <a:ext cx="3059112" cy="2565400"/>
          </a:xfrm>
          <a:prstGeom prst="rect">
            <a:avLst/>
          </a:prstGeom>
          <a:noFill/>
          <a:ln w="9525">
            <a:noFill/>
            <a:miter lim="800000"/>
            <a:headEnd/>
            <a:tailEnd/>
          </a:ln>
        </p:spPr>
      </p:pic>
      <p:sp>
        <p:nvSpPr>
          <p:cNvPr id="25611" name="Rectangle 11"/>
          <p:cNvSpPr>
            <a:spLocks noChangeArrowheads="1"/>
          </p:cNvSpPr>
          <p:nvPr/>
        </p:nvSpPr>
        <p:spPr bwMode="auto">
          <a:xfrm>
            <a:off x="0" y="0"/>
            <a:ext cx="5508625" cy="641350"/>
          </a:xfrm>
          <a:prstGeom prst="rect">
            <a:avLst/>
          </a:prstGeom>
          <a:noFill/>
          <a:ln w="9525">
            <a:noFill/>
            <a:miter lim="800000"/>
            <a:headEnd/>
            <a:tailEnd/>
          </a:ln>
        </p:spPr>
        <p:txBody>
          <a:bodyPr>
            <a:spAutoFit/>
          </a:bodyPr>
          <a:lstStyle/>
          <a:p>
            <a:pPr eaLnBrk="1" hangingPunct="1"/>
            <a:r>
              <a:rPr lang="es-ES" altLang="es-ES" sz="3600" b="1">
                <a:solidFill>
                  <a:srgbClr val="FFFF00"/>
                </a:solidFill>
              </a:rPr>
              <a:t>Tipos de Ejercicios</a:t>
            </a:r>
          </a:p>
        </p:txBody>
      </p:sp>
      <p:sp>
        <p:nvSpPr>
          <p:cNvPr id="25612" name="Rectangle 12"/>
          <p:cNvSpPr>
            <a:spLocks noChangeArrowheads="1"/>
          </p:cNvSpPr>
          <p:nvPr/>
        </p:nvSpPr>
        <p:spPr bwMode="auto">
          <a:xfrm rot="10761724" flipV="1">
            <a:off x="-28575" y="6092825"/>
            <a:ext cx="4167188" cy="641350"/>
          </a:xfrm>
          <a:prstGeom prst="rect">
            <a:avLst/>
          </a:prstGeom>
          <a:noFill/>
          <a:ln w="9525">
            <a:noFill/>
            <a:miter lim="800000"/>
            <a:headEnd/>
            <a:tailEnd/>
          </a:ln>
        </p:spPr>
        <p:txBody>
          <a:bodyPr>
            <a:spAutoFit/>
          </a:bodyPr>
          <a:lstStyle/>
          <a:p>
            <a:pPr eaLnBrk="1" hangingPunct="1"/>
            <a:r>
              <a:rPr lang="es-ES" altLang="es-ES" sz="3600" b="1">
                <a:solidFill>
                  <a:srgbClr val="FFFF00"/>
                </a:solidFill>
              </a:rPr>
              <a:t>durante la Sesión.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1000" fill="hold"/>
                                        <p:tgtEl>
                                          <p:spTgt spid="347138"/>
                                        </p:tgtEl>
                                        <p:attrNameLst>
                                          <p:attrName>ppt_x</p:attrName>
                                        </p:attrNameLst>
                                      </p:cBhvr>
                                      <p:tavLst>
                                        <p:tav tm="0">
                                          <p:val>
                                            <p:strVal val="#ppt_x"/>
                                          </p:val>
                                        </p:tav>
                                        <p:tav tm="100000">
                                          <p:val>
                                            <p:strVal val="#ppt_x"/>
                                          </p:val>
                                        </p:tav>
                                      </p:tavLst>
                                    </p:anim>
                                    <p:anim calcmode="lin" valueType="num">
                                      <p:cBhvr additive="base">
                                        <p:cTn id="8" dur="1000" fill="hold"/>
                                        <p:tgtEl>
                                          <p:spTgt spid="347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1476375" y="1341438"/>
            <a:ext cx="5975350" cy="1727200"/>
          </a:xfrm>
          <a:prstGeom prst="flowChartAlternateProcess">
            <a:avLst/>
          </a:prstGeom>
          <a:solidFill>
            <a:srgbClr val="0000FF"/>
          </a:solidFill>
          <a:ln w="9525" algn="ctr">
            <a:solidFill>
              <a:schemeClr val="tx1"/>
            </a:solidFill>
            <a:miter lim="800000"/>
            <a:headEnd/>
            <a:tailEnd/>
          </a:ln>
        </p:spPr>
        <p:txBody>
          <a:bodyPr wrap="none" anchor="ctr"/>
          <a:lstStyle/>
          <a:p>
            <a:pPr eaLnBrk="1" hangingPunct="1"/>
            <a:endParaRPr lang="es-ES" altLang="es-ES"/>
          </a:p>
        </p:txBody>
      </p:sp>
      <p:sp>
        <p:nvSpPr>
          <p:cNvPr id="27651" name="Rectangle 3"/>
          <p:cNvSpPr>
            <a:spLocks noGrp="1" noChangeArrowheads="1"/>
          </p:cNvSpPr>
          <p:nvPr>
            <p:ph type="title"/>
          </p:nvPr>
        </p:nvSpPr>
        <p:spPr>
          <a:xfrm>
            <a:off x="468313" y="404813"/>
            <a:ext cx="8229600" cy="576262"/>
          </a:xfrm>
        </p:spPr>
        <p:txBody>
          <a:bodyPr>
            <a:normAutofit fontScale="90000"/>
          </a:bodyPr>
          <a:lstStyle/>
          <a:p>
            <a:pPr eaLnBrk="1" hangingPunct="1"/>
            <a:r>
              <a:rPr lang="es-ES" altLang="es-ES" sz="4000" b="1" dirty="0" smtClean="0"/>
              <a:t>Actividad Física y Climaterio</a:t>
            </a:r>
          </a:p>
        </p:txBody>
      </p:sp>
      <p:sp>
        <p:nvSpPr>
          <p:cNvPr id="27652" name="Rectangle 4"/>
          <p:cNvSpPr>
            <a:spLocks noGrp="1" noChangeArrowheads="1"/>
          </p:cNvSpPr>
          <p:nvPr>
            <p:ph type="body" idx="1"/>
          </p:nvPr>
        </p:nvSpPr>
        <p:spPr>
          <a:xfrm>
            <a:off x="1763713" y="1341438"/>
            <a:ext cx="5472112" cy="4784725"/>
          </a:xfrm>
        </p:spPr>
        <p:txBody>
          <a:bodyPr/>
          <a:lstStyle/>
          <a:p>
            <a:pPr algn="just" eaLnBrk="1" hangingPunct="1">
              <a:buFontTx/>
              <a:buBlip>
                <a:blip r:embed="rId2"/>
              </a:buBlip>
            </a:pPr>
            <a:r>
              <a:rPr lang="es-ES" altLang="es-ES" b="1" smtClean="0">
                <a:solidFill>
                  <a:srgbClr val="FFFF00"/>
                </a:solidFill>
              </a:rPr>
              <a:t>El ejercicio físico es una</a:t>
            </a:r>
          </a:p>
          <a:p>
            <a:pPr algn="just" eaLnBrk="1" hangingPunct="1">
              <a:buFontTx/>
              <a:buNone/>
            </a:pPr>
            <a:r>
              <a:rPr lang="es-ES" altLang="es-ES" b="1" smtClean="0">
                <a:solidFill>
                  <a:srgbClr val="FFFF00"/>
                </a:solidFill>
              </a:rPr>
              <a:t>actividad eficaz en mujeres en etapa de climaterio</a:t>
            </a:r>
            <a:endParaRPr lang="es-ES" altLang="es-ES" smtClean="0"/>
          </a:p>
        </p:txBody>
      </p:sp>
      <p:sp>
        <p:nvSpPr>
          <p:cNvPr id="27653" name="AutoShape 5"/>
          <p:cNvSpPr>
            <a:spLocks noChangeArrowheads="1"/>
          </p:cNvSpPr>
          <p:nvPr/>
        </p:nvSpPr>
        <p:spPr bwMode="auto">
          <a:xfrm>
            <a:off x="3419475" y="2852738"/>
            <a:ext cx="73025" cy="71437"/>
          </a:xfrm>
          <a:prstGeom prst="flowChartAlternateProcess">
            <a:avLst/>
          </a:prstGeom>
          <a:noFill/>
          <a:ln w="9525" algn="ctr">
            <a:noFill/>
            <a:miter lim="800000"/>
            <a:headEnd/>
            <a:tailEnd/>
          </a:ln>
        </p:spPr>
        <p:txBody>
          <a:bodyPr wrap="none" anchor="ctr"/>
          <a:lstStyle/>
          <a:p>
            <a:pPr eaLnBrk="1" hangingPunct="1"/>
            <a:endParaRPr lang="es-ES" altLang="es-ES"/>
          </a:p>
        </p:txBody>
      </p:sp>
      <p:sp>
        <p:nvSpPr>
          <p:cNvPr id="27654" name="AutoShape 6"/>
          <p:cNvSpPr>
            <a:spLocks noChangeArrowheads="1"/>
          </p:cNvSpPr>
          <p:nvPr/>
        </p:nvSpPr>
        <p:spPr bwMode="auto">
          <a:xfrm>
            <a:off x="1835150" y="3357563"/>
            <a:ext cx="5400675" cy="1727200"/>
          </a:xfrm>
          <a:prstGeom prst="flowChartPunchedTape">
            <a:avLst/>
          </a:prstGeom>
          <a:solidFill>
            <a:srgbClr val="0000FF"/>
          </a:solidFill>
          <a:ln w="9525" algn="ctr">
            <a:solidFill>
              <a:schemeClr val="tx1"/>
            </a:solidFill>
            <a:miter lim="800000"/>
            <a:headEnd/>
            <a:tailEnd/>
          </a:ln>
        </p:spPr>
        <p:txBody>
          <a:bodyPr wrap="none" anchor="ctr"/>
          <a:lstStyle/>
          <a:p>
            <a:pPr marL="342900" indent="-342900" algn="ctr">
              <a:spcBef>
                <a:spcPct val="20000"/>
              </a:spcBef>
              <a:buFontTx/>
              <a:buBlip>
                <a:blip r:embed="rId2"/>
              </a:buBlip>
            </a:pPr>
            <a:r>
              <a:rPr lang="es-ES" altLang="es-ES" sz="3200" b="1">
                <a:solidFill>
                  <a:srgbClr val="FFFF00"/>
                </a:solidFill>
              </a:rPr>
              <a:t>Produce un estado de </a:t>
            </a:r>
          </a:p>
          <a:p>
            <a:pPr marL="342900" indent="-342900" algn="ctr">
              <a:spcBef>
                <a:spcPct val="20000"/>
              </a:spcBef>
            </a:pPr>
            <a:r>
              <a:rPr lang="es-ES" altLang="es-ES" sz="3200" b="1">
                <a:solidFill>
                  <a:srgbClr val="FFFF00"/>
                </a:solidFill>
              </a:rPr>
              <a:t>bienestar psíquico  </a:t>
            </a:r>
          </a:p>
        </p:txBody>
      </p:sp>
      <p:sp>
        <p:nvSpPr>
          <p:cNvPr id="27655" name="AutoShape 7"/>
          <p:cNvSpPr>
            <a:spLocks noChangeArrowheads="1"/>
          </p:cNvSpPr>
          <p:nvPr/>
        </p:nvSpPr>
        <p:spPr bwMode="auto">
          <a:xfrm>
            <a:off x="1116013" y="5445125"/>
            <a:ext cx="6769100" cy="1152525"/>
          </a:xfrm>
          <a:prstGeom prst="flowChartAlternateProcess">
            <a:avLst/>
          </a:prstGeom>
          <a:solidFill>
            <a:srgbClr val="0000FF"/>
          </a:solidFill>
          <a:ln w="9525" algn="ctr">
            <a:solidFill>
              <a:schemeClr val="tx1"/>
            </a:solidFill>
            <a:miter lim="800000"/>
            <a:headEnd/>
            <a:tailEnd/>
          </a:ln>
        </p:spPr>
        <p:txBody>
          <a:bodyPr wrap="none" anchor="ctr"/>
          <a:lstStyle/>
          <a:p>
            <a:pPr marL="342900" indent="-342900" algn="ctr">
              <a:lnSpc>
                <a:spcPct val="90000"/>
              </a:lnSpc>
              <a:spcBef>
                <a:spcPct val="20000"/>
              </a:spcBef>
              <a:buFontTx/>
              <a:buBlip>
                <a:blip r:embed="rId2"/>
              </a:buBlip>
            </a:pPr>
            <a:r>
              <a:rPr lang="es-ES" altLang="es-ES" sz="3200" b="1">
                <a:solidFill>
                  <a:srgbClr val="FFFF00"/>
                </a:solidFill>
              </a:rPr>
              <a:t>Originando menores niveles de </a:t>
            </a:r>
          </a:p>
          <a:p>
            <a:pPr marL="342900" indent="-342900" algn="ctr">
              <a:lnSpc>
                <a:spcPct val="90000"/>
              </a:lnSpc>
              <a:spcBef>
                <a:spcPct val="20000"/>
              </a:spcBef>
            </a:pPr>
            <a:r>
              <a:rPr lang="es-ES" altLang="es-ES" sz="3200" b="1">
                <a:solidFill>
                  <a:srgbClr val="FFFF00"/>
                </a:solidFill>
              </a:rPr>
              <a:t>ansiedad, depresión y estrés. </a:t>
            </a:r>
          </a:p>
        </p:txBody>
      </p:sp>
      <p:sp>
        <p:nvSpPr>
          <p:cNvPr id="27656" name="AutoShape 8"/>
          <p:cNvSpPr>
            <a:spLocks noChangeArrowheads="1"/>
          </p:cNvSpPr>
          <p:nvPr/>
        </p:nvSpPr>
        <p:spPr bwMode="auto">
          <a:xfrm>
            <a:off x="4356100" y="3068638"/>
            <a:ext cx="485775" cy="576262"/>
          </a:xfrm>
          <a:prstGeom prst="downArrow">
            <a:avLst>
              <a:gd name="adj1" fmla="val 66667"/>
              <a:gd name="adj2" fmla="val 46731"/>
            </a:avLst>
          </a:prstGeom>
          <a:solidFill>
            <a:srgbClr val="00FFFF"/>
          </a:solidFill>
          <a:ln w="9525" algn="ctr">
            <a:solidFill>
              <a:schemeClr val="tx1"/>
            </a:solidFill>
            <a:miter lim="800000"/>
            <a:headEnd/>
            <a:tailEnd/>
          </a:ln>
        </p:spPr>
        <p:txBody>
          <a:bodyPr wrap="none" anchor="ctr"/>
          <a:lstStyle/>
          <a:p>
            <a:pPr eaLnBrk="1" hangingPunct="1"/>
            <a:endParaRPr lang="es-ES" altLang="es-ES"/>
          </a:p>
        </p:txBody>
      </p:sp>
      <p:sp>
        <p:nvSpPr>
          <p:cNvPr id="27657" name="AutoShape 9"/>
          <p:cNvSpPr>
            <a:spLocks noChangeArrowheads="1"/>
          </p:cNvSpPr>
          <p:nvPr/>
        </p:nvSpPr>
        <p:spPr bwMode="auto">
          <a:xfrm>
            <a:off x="4356100" y="4868863"/>
            <a:ext cx="485775" cy="647700"/>
          </a:xfrm>
          <a:prstGeom prst="downArrow">
            <a:avLst>
              <a:gd name="adj1" fmla="val 66667"/>
              <a:gd name="adj2" fmla="val 52525"/>
            </a:avLst>
          </a:prstGeom>
          <a:solidFill>
            <a:srgbClr val="00FFFF"/>
          </a:solidFill>
          <a:ln w="9525" algn="ctr">
            <a:solidFill>
              <a:schemeClr val="tx1"/>
            </a:solidFill>
            <a:miter lim="800000"/>
            <a:headEnd/>
            <a:tailEnd/>
          </a:ln>
        </p:spPr>
        <p:txBody>
          <a:bodyPr wrap="none" anchor="ctr"/>
          <a:lstStyle/>
          <a:p>
            <a:pPr eaLnBrk="1" hangingPunct="1"/>
            <a:endParaRPr lang="es-ES" alt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95288" y="0"/>
            <a:ext cx="8229600" cy="1000108"/>
          </a:xfrm>
        </p:spPr>
        <p:txBody>
          <a:bodyPr>
            <a:normAutofit/>
          </a:bodyPr>
          <a:lstStyle/>
          <a:p>
            <a:pPr eaLnBrk="1" hangingPunct="1"/>
            <a:r>
              <a:rPr lang="es-ES_tradnl" altLang="es-ES" sz="4000" b="1" u="sng" dirty="0" smtClean="0"/>
              <a:t>Impacto Social</a:t>
            </a:r>
            <a:endParaRPr lang="es-ES" altLang="es-ES" sz="4000" b="1" u="sng" dirty="0" smtClean="0"/>
          </a:p>
        </p:txBody>
      </p:sp>
      <p:sp>
        <p:nvSpPr>
          <p:cNvPr id="28675" name="Rectangle 3"/>
          <p:cNvSpPr>
            <a:spLocks noGrp="1" noChangeArrowheads="1"/>
          </p:cNvSpPr>
          <p:nvPr>
            <p:ph type="body" idx="4294967295"/>
          </p:nvPr>
        </p:nvSpPr>
        <p:spPr>
          <a:xfrm>
            <a:off x="179388" y="1196975"/>
            <a:ext cx="8785225" cy="5472113"/>
          </a:xfrm>
        </p:spPr>
        <p:txBody>
          <a:bodyPr/>
          <a:lstStyle/>
          <a:p>
            <a:pPr algn="just" eaLnBrk="1" hangingPunct="1">
              <a:lnSpc>
                <a:spcPct val="80000"/>
              </a:lnSpc>
              <a:buFontTx/>
              <a:buBlip>
                <a:blip r:embed="rId2"/>
              </a:buBlip>
            </a:pPr>
            <a:endParaRPr lang="es-ES_tradnl" altLang="es-ES" sz="2800" b="1" dirty="0" smtClean="0">
              <a:solidFill>
                <a:srgbClr val="000099"/>
              </a:solidFill>
            </a:endParaRPr>
          </a:p>
          <a:p>
            <a:pPr algn="just" eaLnBrk="1" hangingPunct="1">
              <a:lnSpc>
                <a:spcPct val="80000"/>
              </a:lnSpc>
              <a:buFontTx/>
              <a:buBlip>
                <a:blip r:embed="rId2"/>
              </a:buBlip>
            </a:pPr>
            <a:r>
              <a:rPr lang="es-ES_tradnl" altLang="es-ES" sz="2800" dirty="0" smtClean="0"/>
              <a:t>El programa constituye una respuesta al atender una demanda social de la MEC.</a:t>
            </a:r>
          </a:p>
          <a:p>
            <a:pPr algn="just" eaLnBrk="1" hangingPunct="1">
              <a:lnSpc>
                <a:spcPct val="80000"/>
              </a:lnSpc>
              <a:buFontTx/>
              <a:buNone/>
            </a:pPr>
            <a:endParaRPr lang="es-ES_tradnl" altLang="es-ES" sz="2800" dirty="0" smtClean="0"/>
          </a:p>
          <a:p>
            <a:pPr algn="just" eaLnBrk="1" hangingPunct="1">
              <a:lnSpc>
                <a:spcPct val="80000"/>
              </a:lnSpc>
              <a:buFontTx/>
              <a:buBlip>
                <a:blip r:embed="rId2"/>
              </a:buBlip>
            </a:pPr>
            <a:r>
              <a:rPr lang="es-ES_tradnl" altLang="es-ES" sz="2800" dirty="0" smtClean="0"/>
              <a:t>Propicia las herramientas metodológicas necesarias al Licenciado en Cultura Física que le permiten, planificar el  ejercicio físico terapéutico en función de mejorar la condición física de la mujer en esta etapa.</a:t>
            </a:r>
          </a:p>
          <a:p>
            <a:pPr algn="just" eaLnBrk="1" hangingPunct="1">
              <a:lnSpc>
                <a:spcPct val="80000"/>
              </a:lnSpc>
              <a:buFontTx/>
              <a:buNone/>
            </a:pPr>
            <a:r>
              <a:rPr lang="es-ES_tradnl" altLang="es-ES" sz="2800" dirty="0" smtClean="0"/>
              <a:t> </a:t>
            </a:r>
          </a:p>
          <a:p>
            <a:pPr algn="just" eaLnBrk="1" hangingPunct="1">
              <a:lnSpc>
                <a:spcPct val="80000"/>
              </a:lnSpc>
              <a:buFontTx/>
              <a:buBlip>
                <a:blip r:embed="rId2"/>
              </a:buBlip>
            </a:pPr>
            <a:r>
              <a:rPr lang="es-ES_tradnl" altLang="es-ES" sz="2800" dirty="0" smtClean="0"/>
              <a:t>La generalización del programa a las diferentes áreas permitirá que el mismo pueda ser aplicado, donde exista una consulta de atención a la mujer en etapa de climaterio. </a:t>
            </a:r>
            <a:endParaRPr lang="es-ES" altLang="es-ES" sz="28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501122" cy="857256"/>
          </a:xfrm>
        </p:spPr>
        <p:txBody>
          <a:bodyPr>
            <a:normAutofit fontScale="90000"/>
          </a:bodyPr>
          <a:lstStyle/>
          <a:p>
            <a:r>
              <a:rPr lang="es-ES" b="1" dirty="0" smtClean="0"/>
              <a:t/>
            </a:r>
            <a:br>
              <a:rPr lang="es-ES" b="1" dirty="0" smtClean="0"/>
            </a:br>
            <a:r>
              <a:rPr lang="es-ES" sz="3600" b="1" dirty="0" smtClean="0">
                <a:latin typeface="Arial" pitchFamily="34" charset="0"/>
                <a:cs typeface="Arial" pitchFamily="34" charset="0"/>
              </a:rPr>
              <a:t>ORIENTACIÓN PARA LA PRÓXIMA CLASE</a:t>
            </a:r>
            <a:r>
              <a:rPr lang="es-ES" dirty="0" smtClean="0"/>
              <a:t/>
            </a:r>
            <a:br>
              <a:rPr lang="es-ES" dirty="0" smtClean="0"/>
            </a:br>
            <a:endParaRPr lang="es-ES" dirty="0"/>
          </a:p>
        </p:txBody>
      </p:sp>
      <p:sp>
        <p:nvSpPr>
          <p:cNvPr id="3" name="2 Marcador de contenido"/>
          <p:cNvSpPr>
            <a:spLocks noGrp="1"/>
          </p:cNvSpPr>
          <p:nvPr>
            <p:ph idx="1"/>
          </p:nvPr>
        </p:nvSpPr>
        <p:spPr>
          <a:xfrm>
            <a:off x="285720" y="1000108"/>
            <a:ext cx="8572560" cy="5572164"/>
          </a:xfrm>
        </p:spPr>
        <p:txBody>
          <a:bodyPr>
            <a:noAutofit/>
          </a:bodyPr>
          <a:lstStyle/>
          <a:p>
            <a:r>
              <a:rPr lang="es-ES" sz="2400" dirty="0" smtClean="0">
                <a:latin typeface="Arial" pitchFamily="34" charset="0"/>
                <a:cs typeface="Arial" pitchFamily="34" charset="0"/>
              </a:rPr>
              <a:t> Traer un trabajo extraclase con los siguientes acápites</a:t>
            </a:r>
            <a:r>
              <a:rPr lang="es-ES" sz="2400" smtClean="0">
                <a:latin typeface="Arial" pitchFamily="34" charset="0"/>
                <a:cs typeface="Arial" pitchFamily="34" charset="0"/>
              </a:rPr>
              <a:t>: </a:t>
            </a: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Comportamiento del Climaterio y la menopausia en Cuba</a:t>
            </a:r>
            <a:r>
              <a:rPr lang="es-ES" sz="2400" b="1" dirty="0" smtClean="0">
                <a:latin typeface="Arial" pitchFamily="34" charset="0"/>
                <a:cs typeface="Arial" pitchFamily="34" charset="0"/>
              </a:rPr>
              <a:t> </a:t>
            </a: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Cambios fisiológicos que ocurren en el organismo de la mujer a corto, mediano y largo plazo, que incluye los síntomas del climaterio de forma ampliada. </a:t>
            </a:r>
          </a:p>
          <a:p>
            <a:r>
              <a:rPr lang="es-ES" sz="2400" dirty="0" smtClean="0">
                <a:latin typeface="Arial" pitchFamily="34" charset="0"/>
                <a:cs typeface="Arial" pitchFamily="34" charset="0"/>
              </a:rPr>
              <a:t>Bibliografía: Colectivo de autores. Biología 3 Editorial Pueblo y educación, 2003. Colectivo de autores. Nuevo folleto de fundamentos biológicos, 2010. tema 3.</a:t>
            </a:r>
          </a:p>
          <a:p>
            <a:r>
              <a:rPr lang="es-ES" sz="2400" dirty="0" smtClean="0">
                <a:latin typeface="Arial" pitchFamily="34" charset="0"/>
                <a:cs typeface="Arial" pitchFamily="34" charset="0"/>
              </a:rPr>
              <a:t> </a:t>
            </a:r>
          </a:p>
          <a:p>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CONTINUACIÒN</a:t>
            </a:r>
            <a:endParaRPr lang="es-ES" dirty="0"/>
          </a:p>
        </p:txBody>
      </p:sp>
      <p:sp>
        <p:nvSpPr>
          <p:cNvPr id="3" name="2 Marcador de contenido"/>
          <p:cNvSpPr>
            <a:spLocks noGrp="1"/>
          </p:cNvSpPr>
          <p:nvPr>
            <p:ph idx="1"/>
          </p:nvPr>
        </p:nvSpPr>
        <p:spPr/>
        <p:txBody>
          <a:bodyPr/>
          <a:lstStyle/>
          <a:p>
            <a:pPr lvl="0"/>
            <a:r>
              <a:rPr lang="es-ES" sz="2400" dirty="0" err="1">
                <a:solidFill>
                  <a:prstClr val="black"/>
                </a:solidFill>
                <a:latin typeface="Arial" pitchFamily="34" charset="0"/>
                <a:cs typeface="Arial" pitchFamily="34" charset="0"/>
              </a:rPr>
              <a:t>Guyton</a:t>
            </a:r>
            <a:r>
              <a:rPr lang="es-ES" sz="2400" dirty="0">
                <a:solidFill>
                  <a:prstClr val="black"/>
                </a:solidFill>
                <a:latin typeface="Arial" pitchFamily="34" charset="0"/>
                <a:cs typeface="Arial" pitchFamily="34" charset="0"/>
              </a:rPr>
              <a:t>: y hall (1998) tratado de fisiología médica tomo IV </a:t>
            </a:r>
            <a:r>
              <a:rPr lang="es-ES" sz="2400" dirty="0" err="1">
                <a:solidFill>
                  <a:prstClr val="black"/>
                </a:solidFill>
                <a:latin typeface="Arial" pitchFamily="34" charset="0"/>
                <a:cs typeface="Arial" pitchFamily="34" charset="0"/>
              </a:rPr>
              <a:t>cap</a:t>
            </a:r>
            <a:r>
              <a:rPr lang="es-ES" sz="2400" dirty="0">
                <a:solidFill>
                  <a:prstClr val="black"/>
                </a:solidFill>
                <a:latin typeface="Arial" pitchFamily="34" charset="0"/>
                <a:cs typeface="Arial" pitchFamily="34" charset="0"/>
              </a:rPr>
              <a:t> 81 </a:t>
            </a:r>
            <a:r>
              <a:rPr lang="es-ES" sz="2400" dirty="0" err="1">
                <a:solidFill>
                  <a:prstClr val="black"/>
                </a:solidFill>
                <a:latin typeface="Arial" pitchFamily="34" charset="0"/>
                <a:cs typeface="Arial" pitchFamily="34" charset="0"/>
              </a:rPr>
              <a:t>pág</a:t>
            </a:r>
            <a:r>
              <a:rPr lang="es-ES" sz="2400" dirty="0">
                <a:solidFill>
                  <a:prstClr val="black"/>
                </a:solidFill>
                <a:latin typeface="Arial" pitchFamily="34" charset="0"/>
                <a:cs typeface="Arial" pitchFamily="34" charset="0"/>
              </a:rPr>
              <a:t> 1128.</a:t>
            </a:r>
          </a:p>
          <a:p>
            <a:pPr lvl="0"/>
            <a:r>
              <a:rPr lang="es-ES" sz="2400" dirty="0">
                <a:solidFill>
                  <a:prstClr val="black"/>
                </a:solidFill>
                <a:latin typeface="Arial" pitchFamily="34" charset="0"/>
                <a:cs typeface="Arial" pitchFamily="34" charset="0"/>
              </a:rPr>
              <a:t>Romero Sánchez, Lisset (2009) Propuesta de programa de ejercicios físicos     terapéuticos para mujeres en etapa de climaterio (MEC), Tesis de maestría.</a:t>
            </a:r>
          </a:p>
          <a:p>
            <a:pPr lvl="0"/>
            <a:r>
              <a:rPr lang="es-ES" sz="2400" dirty="0">
                <a:solidFill>
                  <a:prstClr val="black"/>
                </a:solidFill>
                <a:latin typeface="Arial" pitchFamily="34" charset="0"/>
                <a:cs typeface="Arial" pitchFamily="34" charset="0"/>
              </a:rPr>
              <a:t>Romero Sánchez, Lisset y </a:t>
            </a:r>
            <a:r>
              <a:rPr lang="es-ES" sz="2400" dirty="0" err="1">
                <a:solidFill>
                  <a:prstClr val="black"/>
                </a:solidFill>
                <a:latin typeface="Arial" pitchFamily="34" charset="0"/>
                <a:cs typeface="Arial" pitchFamily="34" charset="0"/>
              </a:rPr>
              <a:t>Toussent</a:t>
            </a:r>
            <a:r>
              <a:rPr lang="es-ES" sz="2400" dirty="0">
                <a:solidFill>
                  <a:prstClr val="black"/>
                </a:solidFill>
                <a:latin typeface="Arial" pitchFamily="34" charset="0"/>
                <a:cs typeface="Arial" pitchFamily="34" charset="0"/>
              </a:rPr>
              <a:t> Fis, Javier (2015) Multimedia LISMEC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Edad mediana</a:t>
            </a:r>
            <a:endParaRPr lang="es-ES" dirty="0"/>
          </a:p>
        </p:txBody>
      </p:sp>
      <p:sp>
        <p:nvSpPr>
          <p:cNvPr id="3" name="2 Marcador de contenido"/>
          <p:cNvSpPr>
            <a:spLocks noGrp="1"/>
          </p:cNvSpPr>
          <p:nvPr>
            <p:ph idx="1"/>
          </p:nvPr>
        </p:nvSpPr>
        <p:spPr/>
        <p:txBody>
          <a:bodyPr/>
          <a:lstStyle/>
          <a:p>
            <a:r>
              <a:rPr lang="es-ES" dirty="0" smtClean="0"/>
              <a:t>Etapa comprendida entre los 40 y 59 años de edad. (OMS) y (Navarro </a:t>
            </a:r>
            <a:r>
              <a:rPr lang="es-ES" dirty="0" err="1" smtClean="0"/>
              <a:t>Despaigne</a:t>
            </a:r>
            <a:r>
              <a:rPr lang="es-ES" dirty="0" smtClean="0"/>
              <a:t>, D; </a:t>
            </a:r>
            <a:r>
              <a:rPr lang="es-ES" dirty="0" err="1" smtClean="0"/>
              <a:t>Lugones</a:t>
            </a:r>
            <a:r>
              <a:rPr lang="es-ES" dirty="0" smtClean="0"/>
              <a:t> </a:t>
            </a:r>
            <a:r>
              <a:rPr lang="es-ES" dirty="0" err="1" smtClean="0"/>
              <a:t>Botell</a:t>
            </a:r>
            <a:r>
              <a:rPr lang="es-ES" dirty="0" smtClean="0"/>
              <a:t>, M; Santisteban Alba, E)</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Diagram 5"/>
          <p:cNvGrpSpPr>
            <a:grpSpLocks noChangeAspect="1"/>
          </p:cNvGrpSpPr>
          <p:nvPr/>
        </p:nvGrpSpPr>
        <p:grpSpPr bwMode="auto">
          <a:xfrm>
            <a:off x="0" y="188913"/>
            <a:ext cx="9144000" cy="6669087"/>
            <a:chOff x="266" y="707"/>
            <a:chExt cx="5184" cy="2851"/>
          </a:xfrm>
        </p:grpSpPr>
        <p:graphicFrame>
          <p:nvGraphicFramePr>
            <p:cNvPr id="9" name="8 Diagrama"/>
            <p:cNvGraphicFramePr/>
            <p:nvPr/>
          </p:nvGraphicFramePr>
          <p:xfrm>
            <a:off x="266" y="707"/>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52" name="WordArt 24"/>
            <p:cNvSpPr>
              <a:spLocks noChangeArrowheads="1" noChangeShapeType="1" noTextEdit="1"/>
            </p:cNvSpPr>
            <p:nvPr/>
          </p:nvSpPr>
          <p:spPr bwMode="auto">
            <a:xfrm>
              <a:off x="2042" y="861"/>
              <a:ext cx="1632" cy="523"/>
            </a:xfrm>
            <a:prstGeom prst="rect">
              <a:avLst/>
            </a:prstGeom>
          </p:spPr>
          <p:txBody>
            <a:bodyPr wrap="none" fromWordArt="1">
              <a:prstTxWarp prst="textCanDown">
                <a:avLst>
                  <a:gd name="adj" fmla="val 33333"/>
                </a:avLst>
              </a:prstTxWarp>
            </a:bodyPr>
            <a:lstStyle/>
            <a:p>
              <a:pPr algn="ctr"/>
              <a:r>
                <a:rPr lang="es-ES" sz="800" kern="10">
                  <a:ln w="9525">
                    <a:solidFill>
                      <a:srgbClr val="000080"/>
                    </a:solidFill>
                    <a:round/>
                    <a:headEnd/>
                    <a:tailEnd/>
                  </a:ln>
                  <a:solidFill>
                    <a:schemeClr val="accent2"/>
                  </a:solidFill>
                  <a:latin typeface="Times New Roman"/>
                  <a:cs typeface="Times New Roman"/>
                </a:rPr>
                <a:t>Imperio romano</a:t>
              </a:r>
            </a:p>
            <a:p>
              <a:pPr algn="ctr"/>
              <a:r>
                <a:rPr lang="es-ES" sz="800" kern="10">
                  <a:ln w="9525">
                    <a:solidFill>
                      <a:srgbClr val="000080"/>
                    </a:solidFill>
                    <a:round/>
                    <a:headEnd/>
                    <a:tailEnd/>
                  </a:ln>
                  <a:solidFill>
                    <a:schemeClr val="accent2"/>
                  </a:solidFill>
                  <a:latin typeface="Times New Roman"/>
                  <a:cs typeface="Times New Roman"/>
                </a:rPr>
                <a:t>23 años</a:t>
              </a:r>
            </a:p>
          </p:txBody>
        </p:sp>
      </p:grpSp>
      <p:sp>
        <p:nvSpPr>
          <p:cNvPr id="6147" name="Rectangle 9"/>
          <p:cNvSpPr>
            <a:spLocks noGrp="1" noChangeArrowheads="1"/>
          </p:cNvSpPr>
          <p:nvPr>
            <p:ph type="title"/>
          </p:nvPr>
        </p:nvSpPr>
        <p:spPr>
          <a:xfrm>
            <a:off x="179388" y="0"/>
            <a:ext cx="8785225" cy="576263"/>
          </a:xfrm>
        </p:spPr>
        <p:txBody>
          <a:bodyPr/>
          <a:lstStyle/>
          <a:p>
            <a:pPr eaLnBrk="1" hangingPunct="1"/>
            <a:r>
              <a:rPr lang="es-ES" altLang="es-ES" sz="2800" b="1" smtClean="0">
                <a:solidFill>
                  <a:srgbClr val="000099"/>
                </a:solidFill>
              </a:rPr>
              <a:t>Promedio de vida de la mujer desde la antiguedad.</a:t>
            </a:r>
            <a:r>
              <a:rPr lang="es-ES" altLang="es-ES" sz="2800" smtClean="0"/>
              <a:t>  </a:t>
            </a:r>
            <a:endParaRPr lang="en-US" altLang="es-ES" smtClean="0"/>
          </a:p>
        </p:txBody>
      </p:sp>
      <p:sp>
        <p:nvSpPr>
          <p:cNvPr id="6148" name="WordArt 22"/>
          <p:cNvSpPr>
            <a:spLocks noChangeArrowheads="1" noChangeShapeType="1" noTextEdit="1"/>
          </p:cNvSpPr>
          <p:nvPr/>
        </p:nvSpPr>
        <p:spPr bwMode="auto">
          <a:xfrm>
            <a:off x="3132138" y="2852738"/>
            <a:ext cx="3095625" cy="1008062"/>
          </a:xfrm>
          <a:prstGeom prst="rect">
            <a:avLst/>
          </a:prstGeom>
        </p:spPr>
        <p:txBody>
          <a:bodyPr wrap="none" fromWordArt="1">
            <a:prstTxWarp prst="textCanDown">
              <a:avLst>
                <a:gd name="adj" fmla="val 33333"/>
              </a:avLst>
            </a:prstTxWarp>
          </a:bodyPr>
          <a:lstStyle/>
          <a:p>
            <a:pPr algn="ctr"/>
            <a:r>
              <a:rPr lang="es-ES" sz="800" kern="10">
                <a:ln w="9525">
                  <a:solidFill>
                    <a:srgbClr val="000080"/>
                  </a:solidFill>
                  <a:round/>
                  <a:headEnd/>
                  <a:tailEnd/>
                </a:ln>
                <a:solidFill>
                  <a:schemeClr val="accent2"/>
                </a:solidFill>
                <a:latin typeface="Times New Roman"/>
                <a:cs typeface="Times New Roman"/>
              </a:rPr>
              <a:t>Era Victoriana</a:t>
            </a:r>
          </a:p>
          <a:p>
            <a:pPr algn="ctr"/>
            <a:r>
              <a:rPr lang="es-ES" sz="800" kern="10">
                <a:ln w="9525">
                  <a:solidFill>
                    <a:srgbClr val="000080"/>
                  </a:solidFill>
                  <a:round/>
                  <a:headEnd/>
                  <a:tailEnd/>
                </a:ln>
                <a:solidFill>
                  <a:schemeClr val="accent2"/>
                </a:solidFill>
                <a:latin typeface="Times New Roman"/>
                <a:cs typeface="Times New Roman"/>
              </a:rPr>
              <a:t>45 años</a:t>
            </a:r>
          </a:p>
        </p:txBody>
      </p:sp>
      <p:sp>
        <p:nvSpPr>
          <p:cNvPr id="6149" name="WordArt 23"/>
          <p:cNvSpPr>
            <a:spLocks noChangeArrowheads="1" noChangeShapeType="1" noTextEdit="1"/>
          </p:cNvSpPr>
          <p:nvPr/>
        </p:nvSpPr>
        <p:spPr bwMode="auto">
          <a:xfrm>
            <a:off x="2700338" y="5013325"/>
            <a:ext cx="4103687" cy="1079500"/>
          </a:xfrm>
          <a:prstGeom prst="rect">
            <a:avLst/>
          </a:prstGeom>
        </p:spPr>
        <p:txBody>
          <a:bodyPr wrap="none" fromWordArt="1">
            <a:prstTxWarp prst="textCanDown">
              <a:avLst>
                <a:gd name="adj" fmla="val 33333"/>
              </a:avLst>
            </a:prstTxWarp>
          </a:bodyPr>
          <a:lstStyle/>
          <a:p>
            <a:pPr algn="ctr"/>
            <a:r>
              <a:rPr lang="es-ES" sz="800" kern="10">
                <a:ln w="9525">
                  <a:solidFill>
                    <a:srgbClr val="000080"/>
                  </a:solidFill>
                  <a:round/>
                  <a:headEnd/>
                  <a:tailEnd/>
                </a:ln>
                <a:solidFill>
                  <a:schemeClr val="accent2"/>
                </a:solidFill>
                <a:latin typeface="Times New Roman"/>
                <a:cs typeface="Times New Roman"/>
              </a:rPr>
              <a:t>Cuba actual cerca de los </a:t>
            </a:r>
          </a:p>
          <a:p>
            <a:pPr algn="ctr"/>
            <a:r>
              <a:rPr lang="es-ES" sz="800" kern="10">
                <a:ln w="9525">
                  <a:solidFill>
                    <a:srgbClr val="000080"/>
                  </a:solidFill>
                  <a:round/>
                  <a:headEnd/>
                  <a:tailEnd/>
                </a:ln>
                <a:solidFill>
                  <a:schemeClr val="accent2"/>
                </a:solidFill>
                <a:latin typeface="Times New Roman"/>
                <a:cs typeface="Times New Roman"/>
              </a:rPr>
              <a:t>80 años</a:t>
            </a:r>
          </a:p>
        </p:txBody>
      </p:sp>
      <p:sp>
        <p:nvSpPr>
          <p:cNvPr id="6150" name="Rectangle 14"/>
          <p:cNvSpPr>
            <a:spLocks noChangeArrowheads="1"/>
          </p:cNvSpPr>
          <p:nvPr/>
        </p:nvSpPr>
        <p:spPr bwMode="auto">
          <a:xfrm>
            <a:off x="179388" y="6381750"/>
            <a:ext cx="8713787" cy="336550"/>
          </a:xfrm>
          <a:prstGeom prst="rect">
            <a:avLst/>
          </a:prstGeom>
          <a:noFill/>
          <a:ln w="9525">
            <a:noFill/>
            <a:miter lim="800000"/>
            <a:headEnd/>
            <a:tailEnd/>
          </a:ln>
        </p:spPr>
        <p:txBody>
          <a:bodyPr>
            <a:spAutoFit/>
          </a:bodyPr>
          <a:lstStyle/>
          <a:p>
            <a:pPr eaLnBrk="1" hangingPunct="1"/>
            <a:r>
              <a:rPr lang="es-ES" altLang="es-ES" sz="1600" b="1">
                <a:solidFill>
                  <a:srgbClr val="000099"/>
                </a:solidFill>
              </a:rPr>
              <a:t>Fuente: La salud de la mujer en el climaterio y la menopausia Lugones Botell, M (2006)</a:t>
            </a:r>
            <a:endParaRPr lang="en-US" altLang="es-ES" sz="1600" b="1">
              <a:solidFill>
                <a:srgbClr val="000099"/>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u="sng" dirty="0" smtClean="0"/>
              <a:t>Concepto de climaterio</a:t>
            </a:r>
            <a:r>
              <a:rPr lang="es-ES" b="1" dirty="0" smtClean="0"/>
              <a:t>:</a:t>
            </a:r>
            <a:endParaRPr lang="es-ES" dirty="0"/>
          </a:p>
        </p:txBody>
      </p:sp>
      <p:sp>
        <p:nvSpPr>
          <p:cNvPr id="3" name="2 Marcador de contenido"/>
          <p:cNvSpPr>
            <a:spLocks noGrp="1"/>
          </p:cNvSpPr>
          <p:nvPr>
            <p:ph idx="1"/>
          </p:nvPr>
        </p:nvSpPr>
        <p:spPr>
          <a:xfrm>
            <a:off x="285720" y="1600200"/>
            <a:ext cx="8572560" cy="4900634"/>
          </a:xfrm>
        </p:spPr>
        <p:txBody>
          <a:bodyPr>
            <a:normAutofit/>
          </a:bodyPr>
          <a:lstStyle/>
          <a:p>
            <a:r>
              <a:rPr lang="es-ES" dirty="0" smtClean="0"/>
              <a:t>Periodo de transición entre la fase reproductiva y la no reproductiva de la vida femenina. (Navarro </a:t>
            </a:r>
            <a:r>
              <a:rPr lang="es-ES" dirty="0" err="1" smtClean="0"/>
              <a:t>Despaigne</a:t>
            </a:r>
            <a:r>
              <a:rPr lang="es-ES" dirty="0" smtClean="0"/>
              <a:t>, D. 2007)</a:t>
            </a:r>
          </a:p>
          <a:p>
            <a:r>
              <a:rPr lang="es-ES" dirty="0" smtClean="0"/>
              <a:t> Esta se divide en dos etapas.</a:t>
            </a:r>
          </a:p>
          <a:p>
            <a:r>
              <a:rPr lang="es-ES" i="1" u="sng" dirty="0" smtClean="0"/>
              <a:t>Peri menopausia</a:t>
            </a:r>
            <a:r>
              <a:rPr lang="es-ES" u="sng" dirty="0" smtClean="0"/>
              <a:t>:</a:t>
            </a:r>
            <a:r>
              <a:rPr lang="es-ES" dirty="0" smtClean="0"/>
              <a:t> Comprende desde el inicio de los síntomas climatéricos hasta la menopausia.</a:t>
            </a:r>
          </a:p>
          <a:p>
            <a:r>
              <a:rPr lang="es-ES" i="1" u="sng" dirty="0" smtClean="0"/>
              <a:t>Posmenopausia:</a:t>
            </a:r>
            <a:r>
              <a:rPr lang="es-ES" dirty="0" smtClean="0"/>
              <a:t> Comprende desde la menopausia hasta la 3ra edad.</a:t>
            </a:r>
          </a:p>
          <a:p>
            <a:endParaRPr lang="es-ES" dirty="0" smtClean="0"/>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15"/>
          <p:cNvSpPr>
            <a:spLocks noChangeArrowheads="1"/>
          </p:cNvSpPr>
          <p:nvPr/>
        </p:nvSpPr>
        <p:spPr bwMode="auto">
          <a:xfrm flipH="1">
            <a:off x="2484438" y="3573463"/>
            <a:ext cx="3959225" cy="2447925"/>
          </a:xfrm>
          <a:prstGeom prst="roundRect">
            <a:avLst>
              <a:gd name="adj" fmla="val 16667"/>
            </a:avLst>
          </a:prstGeom>
          <a:solidFill>
            <a:schemeClr val="bg1"/>
          </a:solidFill>
          <a:ln w="63500">
            <a:solidFill>
              <a:srgbClr val="000080"/>
            </a:solidFill>
            <a:round/>
            <a:headEnd/>
            <a:tailEnd/>
          </a:ln>
        </p:spPr>
        <p:txBody>
          <a:bodyPr wrap="none" anchor="ctr"/>
          <a:lstStyle/>
          <a:p>
            <a:pPr eaLnBrk="1" hangingPunct="1"/>
            <a:endParaRPr lang="es-ES" altLang="es-ES"/>
          </a:p>
        </p:txBody>
      </p:sp>
      <p:sp>
        <p:nvSpPr>
          <p:cNvPr id="8195" name="Rectangle 2"/>
          <p:cNvSpPr>
            <a:spLocks noGrp="1" noChangeArrowheads="1"/>
          </p:cNvSpPr>
          <p:nvPr>
            <p:ph type="title" idx="4294967295"/>
          </p:nvPr>
        </p:nvSpPr>
        <p:spPr>
          <a:xfrm>
            <a:off x="468313" y="260350"/>
            <a:ext cx="8229600" cy="1371600"/>
          </a:xfrm>
          <a:solidFill>
            <a:schemeClr val="bg1"/>
          </a:solidFill>
        </p:spPr>
        <p:txBody>
          <a:bodyPr>
            <a:normAutofit fontScale="90000"/>
          </a:bodyPr>
          <a:lstStyle/>
          <a:p>
            <a:r>
              <a:rPr lang="es-ES" altLang="es-ES" sz="3600" b="1" dirty="0" smtClean="0"/>
              <a:t>Estudios realizados en Santiago de Cuba y La Habana con relación a los síntomas del climaterio</a:t>
            </a:r>
          </a:p>
        </p:txBody>
      </p:sp>
      <p:sp>
        <p:nvSpPr>
          <p:cNvPr id="8196" name="AutoShape 3"/>
          <p:cNvSpPr>
            <a:spLocks noChangeArrowheads="1"/>
          </p:cNvSpPr>
          <p:nvPr/>
        </p:nvSpPr>
        <p:spPr bwMode="auto">
          <a:xfrm>
            <a:off x="2843213" y="2636838"/>
            <a:ext cx="3321050" cy="938212"/>
          </a:xfrm>
          <a:prstGeom prst="ellipseRibbon2">
            <a:avLst>
              <a:gd name="adj1" fmla="val 25000"/>
              <a:gd name="adj2" fmla="val 50000"/>
              <a:gd name="adj3" fmla="val 12500"/>
            </a:avLst>
          </a:prstGeom>
          <a:solidFill>
            <a:srgbClr val="000080"/>
          </a:solidFill>
          <a:ln w="9525">
            <a:noFill/>
            <a:round/>
            <a:headEnd/>
            <a:tailEnd/>
          </a:ln>
        </p:spPr>
        <p:txBody>
          <a:bodyPr anchor="ctr">
            <a:spAutoFit/>
          </a:bodyPr>
          <a:lstStyle/>
          <a:p>
            <a:pPr algn="ctr" eaLnBrk="1" hangingPunct="1"/>
            <a:r>
              <a:rPr lang="es-ES" altLang="es-ES" sz="4000">
                <a:solidFill>
                  <a:schemeClr val="bg1"/>
                </a:solidFill>
              </a:rPr>
              <a:t>Cuba</a:t>
            </a:r>
          </a:p>
        </p:txBody>
      </p:sp>
      <p:sp>
        <p:nvSpPr>
          <p:cNvPr id="8197" name="Line 5"/>
          <p:cNvSpPr>
            <a:spLocks noChangeShapeType="1"/>
          </p:cNvSpPr>
          <p:nvPr/>
        </p:nvSpPr>
        <p:spPr bwMode="auto">
          <a:xfrm>
            <a:off x="5867400" y="3213100"/>
            <a:ext cx="1152525" cy="863600"/>
          </a:xfrm>
          <a:prstGeom prst="line">
            <a:avLst/>
          </a:prstGeom>
          <a:noFill/>
          <a:ln w="38100">
            <a:solidFill>
              <a:srgbClr val="000080"/>
            </a:solidFill>
            <a:round/>
            <a:headEnd/>
            <a:tailEnd type="triangle" w="med" len="med"/>
          </a:ln>
        </p:spPr>
        <p:txBody>
          <a:bodyPr>
            <a:spAutoFit/>
          </a:bodyPr>
          <a:lstStyle/>
          <a:p>
            <a:endParaRPr lang="es-ES"/>
          </a:p>
        </p:txBody>
      </p:sp>
      <p:sp>
        <p:nvSpPr>
          <p:cNvPr id="8198" name="Line 6"/>
          <p:cNvSpPr>
            <a:spLocks noChangeShapeType="1"/>
          </p:cNvSpPr>
          <p:nvPr/>
        </p:nvSpPr>
        <p:spPr bwMode="auto">
          <a:xfrm flipH="1" flipV="1">
            <a:off x="1835150" y="2636838"/>
            <a:ext cx="1223963" cy="504825"/>
          </a:xfrm>
          <a:prstGeom prst="line">
            <a:avLst/>
          </a:prstGeom>
          <a:noFill/>
          <a:ln w="38100">
            <a:solidFill>
              <a:srgbClr val="000080"/>
            </a:solidFill>
            <a:round/>
            <a:headEnd/>
            <a:tailEnd type="triangle" w="med" len="med"/>
          </a:ln>
        </p:spPr>
        <p:txBody>
          <a:bodyPr>
            <a:spAutoFit/>
          </a:bodyPr>
          <a:lstStyle/>
          <a:p>
            <a:endParaRPr lang="es-ES"/>
          </a:p>
        </p:txBody>
      </p:sp>
      <p:sp>
        <p:nvSpPr>
          <p:cNvPr id="8199" name="Line 7"/>
          <p:cNvSpPr>
            <a:spLocks noChangeShapeType="1"/>
          </p:cNvSpPr>
          <p:nvPr/>
        </p:nvSpPr>
        <p:spPr bwMode="auto">
          <a:xfrm flipH="1">
            <a:off x="1835150" y="3213100"/>
            <a:ext cx="1223963" cy="863600"/>
          </a:xfrm>
          <a:prstGeom prst="line">
            <a:avLst/>
          </a:prstGeom>
          <a:noFill/>
          <a:ln w="38100">
            <a:solidFill>
              <a:srgbClr val="000080"/>
            </a:solidFill>
            <a:round/>
            <a:headEnd/>
            <a:tailEnd type="triangle" w="med" len="med"/>
          </a:ln>
        </p:spPr>
        <p:txBody>
          <a:bodyPr>
            <a:spAutoFit/>
          </a:bodyPr>
          <a:lstStyle/>
          <a:p>
            <a:endParaRPr lang="es-ES"/>
          </a:p>
        </p:txBody>
      </p:sp>
      <p:sp>
        <p:nvSpPr>
          <p:cNvPr id="8200" name="Text Box 8"/>
          <p:cNvSpPr txBox="1">
            <a:spLocks noChangeArrowheads="1"/>
          </p:cNvSpPr>
          <p:nvPr/>
        </p:nvSpPr>
        <p:spPr bwMode="auto">
          <a:xfrm>
            <a:off x="323850" y="1844675"/>
            <a:ext cx="3311525" cy="854075"/>
          </a:xfrm>
          <a:prstGeom prst="rect">
            <a:avLst/>
          </a:prstGeom>
          <a:noFill/>
          <a:ln w="9525" algn="ctr">
            <a:noFill/>
            <a:miter lim="800000"/>
            <a:headEnd/>
            <a:tailEnd/>
          </a:ln>
        </p:spPr>
        <p:txBody>
          <a:bodyPr>
            <a:spAutoFit/>
          </a:bodyPr>
          <a:lstStyle/>
          <a:p>
            <a:pPr algn="ctr" eaLnBrk="1" hangingPunct="1">
              <a:spcBef>
                <a:spcPct val="50000"/>
              </a:spcBef>
            </a:pPr>
            <a:r>
              <a:rPr lang="es-ES" altLang="es-ES" sz="2000" b="1" dirty="0"/>
              <a:t>Síntomas generales</a:t>
            </a:r>
          </a:p>
          <a:p>
            <a:pPr algn="ctr" eaLnBrk="1" hangingPunct="1">
              <a:spcBef>
                <a:spcPct val="50000"/>
              </a:spcBef>
            </a:pPr>
            <a:r>
              <a:rPr lang="es-ES" altLang="es-ES" sz="2000" b="1" dirty="0"/>
              <a:t>40-75% posmenopáusia</a:t>
            </a:r>
          </a:p>
        </p:txBody>
      </p:sp>
      <p:sp>
        <p:nvSpPr>
          <p:cNvPr id="8201" name="Text Box 9"/>
          <p:cNvSpPr txBox="1">
            <a:spLocks noChangeArrowheads="1"/>
          </p:cNvSpPr>
          <p:nvPr/>
        </p:nvSpPr>
        <p:spPr bwMode="auto">
          <a:xfrm>
            <a:off x="250825" y="4149725"/>
            <a:ext cx="2233613" cy="1311275"/>
          </a:xfrm>
          <a:prstGeom prst="rect">
            <a:avLst/>
          </a:prstGeom>
          <a:noFill/>
          <a:ln w="9525" algn="ctr">
            <a:noFill/>
            <a:miter lim="800000"/>
            <a:headEnd/>
            <a:tailEnd/>
          </a:ln>
        </p:spPr>
        <p:txBody>
          <a:bodyPr>
            <a:spAutoFit/>
          </a:bodyPr>
          <a:lstStyle/>
          <a:p>
            <a:pPr algn="ctr" eaLnBrk="1" hangingPunct="1">
              <a:spcBef>
                <a:spcPct val="50000"/>
              </a:spcBef>
            </a:pPr>
            <a:r>
              <a:rPr lang="es-ES" altLang="es-ES" sz="2000" b="1" dirty="0"/>
              <a:t>Síntomas </a:t>
            </a:r>
          </a:p>
          <a:p>
            <a:pPr algn="ctr" eaLnBrk="1" hangingPunct="1">
              <a:spcBef>
                <a:spcPct val="50000"/>
              </a:spcBef>
            </a:pPr>
            <a:r>
              <a:rPr lang="es-ES" altLang="es-ES" sz="2000" b="1" dirty="0"/>
              <a:t>psicológicos </a:t>
            </a:r>
          </a:p>
          <a:p>
            <a:pPr algn="ctr" eaLnBrk="1" hangingPunct="1">
              <a:spcBef>
                <a:spcPct val="50000"/>
              </a:spcBef>
            </a:pPr>
            <a:r>
              <a:rPr lang="es-ES" altLang="es-ES" sz="2000" b="1" dirty="0"/>
              <a:t>30-40%</a:t>
            </a:r>
          </a:p>
        </p:txBody>
      </p:sp>
      <p:sp>
        <p:nvSpPr>
          <p:cNvPr id="8202" name="Text Box 10"/>
          <p:cNvSpPr txBox="1">
            <a:spLocks noChangeArrowheads="1"/>
          </p:cNvSpPr>
          <p:nvPr/>
        </p:nvSpPr>
        <p:spPr bwMode="auto">
          <a:xfrm>
            <a:off x="5580063" y="1773238"/>
            <a:ext cx="3313112" cy="854075"/>
          </a:xfrm>
          <a:prstGeom prst="rect">
            <a:avLst/>
          </a:prstGeom>
          <a:noFill/>
          <a:ln w="9525" algn="ctr">
            <a:noFill/>
            <a:miter lim="800000"/>
            <a:headEnd/>
            <a:tailEnd/>
          </a:ln>
        </p:spPr>
        <p:txBody>
          <a:bodyPr>
            <a:spAutoFit/>
          </a:bodyPr>
          <a:lstStyle/>
          <a:p>
            <a:pPr algn="ctr" eaLnBrk="1" hangingPunct="1">
              <a:spcBef>
                <a:spcPct val="50000"/>
              </a:spcBef>
            </a:pPr>
            <a:r>
              <a:rPr lang="es-ES" altLang="es-ES" sz="2000" b="1" dirty="0"/>
              <a:t>Síntomas vasomotores</a:t>
            </a:r>
          </a:p>
          <a:p>
            <a:pPr algn="ctr" eaLnBrk="1" hangingPunct="1">
              <a:spcBef>
                <a:spcPct val="50000"/>
              </a:spcBef>
            </a:pPr>
            <a:r>
              <a:rPr lang="es-ES" altLang="es-ES" sz="2000" b="1" dirty="0"/>
              <a:t>50-60%</a:t>
            </a:r>
          </a:p>
        </p:txBody>
      </p:sp>
      <p:sp>
        <p:nvSpPr>
          <p:cNvPr id="8203" name="Text Box 11"/>
          <p:cNvSpPr txBox="1">
            <a:spLocks noChangeArrowheads="1"/>
          </p:cNvSpPr>
          <p:nvPr/>
        </p:nvSpPr>
        <p:spPr bwMode="auto">
          <a:xfrm>
            <a:off x="6659563" y="4076700"/>
            <a:ext cx="2233612" cy="1158875"/>
          </a:xfrm>
          <a:prstGeom prst="rect">
            <a:avLst/>
          </a:prstGeom>
          <a:noFill/>
          <a:ln w="9525" algn="ctr">
            <a:noFill/>
            <a:miter lim="800000"/>
            <a:headEnd/>
            <a:tailEnd/>
          </a:ln>
        </p:spPr>
        <p:txBody>
          <a:bodyPr>
            <a:spAutoFit/>
          </a:bodyPr>
          <a:lstStyle/>
          <a:p>
            <a:pPr algn="ctr" eaLnBrk="1" hangingPunct="1">
              <a:spcBef>
                <a:spcPct val="50000"/>
              </a:spcBef>
            </a:pPr>
            <a:r>
              <a:rPr lang="es-ES" altLang="es-ES" sz="2000" b="1" dirty="0"/>
              <a:t>Síntomas genitourinarios</a:t>
            </a:r>
          </a:p>
          <a:p>
            <a:pPr algn="ctr" eaLnBrk="1" hangingPunct="1">
              <a:spcBef>
                <a:spcPct val="50000"/>
              </a:spcBef>
            </a:pPr>
            <a:r>
              <a:rPr lang="es-ES" altLang="es-ES" sz="2000" b="1" dirty="0"/>
              <a:t>11-30%</a:t>
            </a:r>
          </a:p>
        </p:txBody>
      </p:sp>
      <p:sp>
        <p:nvSpPr>
          <p:cNvPr id="8204" name="Text Box 13"/>
          <p:cNvSpPr txBox="1">
            <a:spLocks noChangeArrowheads="1"/>
          </p:cNvSpPr>
          <p:nvPr/>
        </p:nvSpPr>
        <p:spPr bwMode="auto">
          <a:xfrm>
            <a:off x="2700338" y="3644900"/>
            <a:ext cx="3455987" cy="2225675"/>
          </a:xfrm>
          <a:prstGeom prst="rect">
            <a:avLst/>
          </a:prstGeom>
          <a:noFill/>
          <a:ln w="9525" algn="ctr">
            <a:noFill/>
            <a:miter lim="800000"/>
            <a:headEnd/>
            <a:tailEnd/>
          </a:ln>
        </p:spPr>
        <p:txBody>
          <a:bodyPr>
            <a:spAutoFit/>
          </a:bodyPr>
          <a:lstStyle/>
          <a:p>
            <a:pPr eaLnBrk="1" hangingPunct="1"/>
            <a:r>
              <a:rPr lang="es-ES" altLang="es-ES" sz="2000" b="1" dirty="0"/>
              <a:t>Enfermedades crónicas </a:t>
            </a:r>
          </a:p>
          <a:p>
            <a:pPr eaLnBrk="1" hangingPunct="1"/>
            <a:r>
              <a:rPr lang="es-ES" altLang="es-ES" sz="2000" b="1" dirty="0"/>
              <a:t>no trasmisibles</a:t>
            </a:r>
          </a:p>
          <a:p>
            <a:pPr eaLnBrk="1" hangingPunct="1">
              <a:buFontTx/>
              <a:buChar char="•"/>
            </a:pPr>
            <a:r>
              <a:rPr lang="es-ES" altLang="es-ES" sz="2000" b="1" dirty="0"/>
              <a:t> Enfermedad vascular</a:t>
            </a:r>
          </a:p>
          <a:p>
            <a:pPr eaLnBrk="1" hangingPunct="1">
              <a:buFontTx/>
              <a:buChar char="•"/>
            </a:pPr>
            <a:r>
              <a:rPr lang="es-ES" altLang="es-ES" sz="2000" b="1" dirty="0"/>
              <a:t> Diabetes mellitus</a:t>
            </a:r>
          </a:p>
          <a:p>
            <a:pPr eaLnBrk="1" hangingPunct="1">
              <a:buFontTx/>
              <a:buChar char="•"/>
            </a:pPr>
            <a:r>
              <a:rPr lang="es-ES" altLang="es-ES" sz="2000" b="1" dirty="0"/>
              <a:t> HTA</a:t>
            </a:r>
          </a:p>
          <a:p>
            <a:pPr eaLnBrk="1" hangingPunct="1">
              <a:buFontTx/>
              <a:buChar char="•"/>
            </a:pPr>
            <a:r>
              <a:rPr lang="es-ES" altLang="es-ES" sz="2000" b="1" dirty="0"/>
              <a:t> Tumores malignos </a:t>
            </a:r>
          </a:p>
          <a:p>
            <a:pPr eaLnBrk="1" hangingPunct="1">
              <a:buFontTx/>
              <a:buChar char="•"/>
            </a:pPr>
            <a:r>
              <a:rPr lang="es-ES" altLang="es-ES" sz="2000" b="1" u="sng" dirty="0"/>
              <a:t> Osteoporosis</a:t>
            </a:r>
          </a:p>
        </p:txBody>
      </p:sp>
      <p:sp>
        <p:nvSpPr>
          <p:cNvPr id="8205" name="Line 6"/>
          <p:cNvSpPr>
            <a:spLocks noChangeShapeType="1"/>
          </p:cNvSpPr>
          <p:nvPr/>
        </p:nvSpPr>
        <p:spPr bwMode="auto">
          <a:xfrm flipV="1">
            <a:off x="5867400" y="2636838"/>
            <a:ext cx="1152525" cy="504825"/>
          </a:xfrm>
          <a:prstGeom prst="line">
            <a:avLst/>
          </a:prstGeom>
          <a:noFill/>
          <a:ln w="38100">
            <a:solidFill>
              <a:srgbClr val="000080"/>
            </a:solidFill>
            <a:round/>
            <a:headEnd/>
            <a:tailEnd type="triangle" w="med" len="med"/>
          </a:ln>
        </p:spPr>
        <p:txBody>
          <a:bodyPr>
            <a:spAutoFit/>
          </a:bodyPr>
          <a:lstStyle/>
          <a:p>
            <a:endParaRPr lang="es-ES"/>
          </a:p>
        </p:txBody>
      </p:sp>
      <p:sp>
        <p:nvSpPr>
          <p:cNvPr id="8206" name="Text Box 21"/>
          <p:cNvSpPr txBox="1">
            <a:spLocks noChangeArrowheads="1"/>
          </p:cNvSpPr>
          <p:nvPr/>
        </p:nvSpPr>
        <p:spPr bwMode="auto">
          <a:xfrm>
            <a:off x="0" y="6237288"/>
            <a:ext cx="9144000" cy="581025"/>
          </a:xfrm>
          <a:prstGeom prst="rect">
            <a:avLst/>
          </a:prstGeom>
          <a:noFill/>
          <a:ln w="9525" algn="ctr">
            <a:noFill/>
            <a:miter lim="800000"/>
            <a:headEnd/>
            <a:tailEnd/>
          </a:ln>
        </p:spPr>
        <p:txBody>
          <a:bodyPr>
            <a:spAutoFit/>
          </a:bodyPr>
          <a:lstStyle/>
          <a:p>
            <a:pPr eaLnBrk="1" hangingPunct="1">
              <a:spcBef>
                <a:spcPct val="50000"/>
              </a:spcBef>
            </a:pPr>
            <a:r>
              <a:rPr lang="es-ES" altLang="es-ES" sz="1600" b="1" dirty="0">
                <a:latin typeface="Calibri" pitchFamily="34" charset="0"/>
              </a:rPr>
              <a:t>Vázquez, V.  y Colaboradores Revista biología Vol18, No1(2004). Navarro </a:t>
            </a:r>
            <a:r>
              <a:rPr lang="es-ES" altLang="es-ES" sz="1600" b="1" dirty="0" err="1">
                <a:latin typeface="Calibri" pitchFamily="34" charset="0"/>
              </a:rPr>
              <a:t>Despaigne</a:t>
            </a:r>
            <a:r>
              <a:rPr lang="es-ES" altLang="es-ES" sz="1600" b="1" dirty="0">
                <a:latin typeface="Calibri" pitchFamily="34" charset="0"/>
              </a:rPr>
              <a:t>, D (2006). </a:t>
            </a:r>
            <a:r>
              <a:rPr lang="es-ES" altLang="es-ES" sz="1600" b="1" dirty="0" err="1">
                <a:latin typeface="Calibri" pitchFamily="34" charset="0"/>
              </a:rPr>
              <a:t>Lugones</a:t>
            </a:r>
            <a:r>
              <a:rPr lang="es-ES" altLang="es-ES" sz="1600" b="1" dirty="0">
                <a:latin typeface="Calibri" pitchFamily="34" charset="0"/>
              </a:rPr>
              <a:t> </a:t>
            </a:r>
            <a:r>
              <a:rPr lang="es-ES" altLang="es-ES" sz="1600" b="1" dirty="0" err="1">
                <a:latin typeface="Calibri" pitchFamily="34" charset="0"/>
              </a:rPr>
              <a:t>Botell</a:t>
            </a:r>
            <a:r>
              <a:rPr lang="es-ES" altLang="es-ES" sz="1600" b="1" dirty="0">
                <a:latin typeface="Calibri" pitchFamily="34" charset="0"/>
              </a:rPr>
              <a:t>, M ( 2007 ).  Santisteban Alba, S ( 2009 ).  Ravelo, A (2011).  Ceballos Mesa, A,(2011).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altLang="es-ES" sz="3600" b="1" dirty="0" smtClean="0">
                <a:latin typeface="Arial" pitchFamily="34" charset="0"/>
                <a:cs typeface="Arial" pitchFamily="34" charset="0"/>
              </a:rPr>
              <a:t>Síntomas Característicos del Climaterio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285720" y="1600200"/>
            <a:ext cx="8572560" cy="5257800"/>
          </a:xfrm>
        </p:spPr>
        <p:txBody>
          <a:bodyPr>
            <a:normAutofit/>
          </a:bodyPr>
          <a:lstStyle/>
          <a:p>
            <a:pPr algn="just">
              <a:lnSpc>
                <a:spcPct val="90000"/>
              </a:lnSpc>
              <a:buBlip>
                <a:blip r:embed="rId2"/>
              </a:buBlip>
              <a:defRPr/>
            </a:pPr>
            <a:r>
              <a:rPr lang="es-ES" dirty="0" smtClean="0">
                <a:effectLst>
                  <a:outerShdw blurRad="38100" dist="38100" dir="2700000" algn="tl">
                    <a:srgbClr val="C0C0C0"/>
                  </a:outerShdw>
                </a:effectLst>
                <a:latin typeface="Arial" pitchFamily="34" charset="0"/>
                <a:cs typeface="Arial" pitchFamily="34" charset="0"/>
              </a:rPr>
              <a:t>A corto plazo: Oleadas de calor, sofocos, ansiedad, insomnio, irritabilidad de carácter, palpitaciones, depresión.</a:t>
            </a:r>
          </a:p>
          <a:p>
            <a:pPr algn="just">
              <a:lnSpc>
                <a:spcPct val="90000"/>
              </a:lnSpc>
              <a:buNone/>
              <a:defRPr/>
            </a:pPr>
            <a:endParaRPr lang="es-ES" sz="2000" dirty="0" smtClean="0">
              <a:effectLst>
                <a:outerShdw blurRad="38100" dist="38100" dir="2700000" algn="tl">
                  <a:srgbClr val="C0C0C0"/>
                </a:outerShdw>
              </a:effectLst>
              <a:latin typeface="Arial" pitchFamily="34" charset="0"/>
              <a:cs typeface="Arial" pitchFamily="34" charset="0"/>
            </a:endParaRPr>
          </a:p>
          <a:p>
            <a:pPr algn="just">
              <a:lnSpc>
                <a:spcPct val="90000"/>
              </a:lnSpc>
              <a:buBlip>
                <a:blip r:embed="rId2"/>
              </a:buBlip>
              <a:defRPr/>
            </a:pPr>
            <a:r>
              <a:rPr lang="es-ES" dirty="0" smtClean="0">
                <a:effectLst>
                  <a:outerShdw blurRad="38100" dist="38100" dir="2700000" algn="tl">
                    <a:srgbClr val="C0C0C0"/>
                  </a:outerShdw>
                </a:effectLst>
                <a:latin typeface="Arial" pitchFamily="34" charset="0"/>
                <a:cs typeface="Arial" pitchFamily="34" charset="0"/>
              </a:rPr>
              <a:t>A mediano plazo: Alteraciones urinarias y problemas sexuales como resequedad vaginal, coitalgia, disminución de la </a:t>
            </a:r>
            <a:r>
              <a:rPr lang="es-ES" dirty="0" err="1" smtClean="0">
                <a:effectLst>
                  <a:outerShdw blurRad="38100" dist="38100" dir="2700000" algn="tl">
                    <a:srgbClr val="C0C0C0"/>
                  </a:outerShdw>
                </a:effectLst>
                <a:latin typeface="Arial" pitchFamily="34" charset="0"/>
                <a:cs typeface="Arial" pitchFamily="34" charset="0"/>
              </a:rPr>
              <a:t>líbido</a:t>
            </a:r>
            <a:r>
              <a:rPr lang="es-ES" dirty="0" smtClean="0">
                <a:effectLst>
                  <a:outerShdw blurRad="38100" dist="38100" dir="2700000" algn="tl">
                    <a:srgbClr val="C0C0C0"/>
                  </a:outerShdw>
                </a:effectLst>
                <a:latin typeface="Arial" pitchFamily="34" charset="0"/>
                <a:cs typeface="Arial" pitchFamily="34" charset="0"/>
              </a:rPr>
              <a:t>.</a:t>
            </a:r>
          </a:p>
          <a:p>
            <a:pPr algn="just">
              <a:lnSpc>
                <a:spcPct val="90000"/>
              </a:lnSpc>
              <a:buNone/>
              <a:defRPr/>
            </a:pPr>
            <a:endParaRPr lang="es-ES" sz="2000" dirty="0" smtClean="0">
              <a:effectLst>
                <a:outerShdw blurRad="38100" dist="38100" dir="2700000" algn="tl">
                  <a:srgbClr val="C0C0C0"/>
                </a:outerShdw>
              </a:effectLst>
              <a:latin typeface="Arial" pitchFamily="34" charset="0"/>
              <a:cs typeface="Arial" pitchFamily="34" charset="0"/>
            </a:endParaRPr>
          </a:p>
          <a:p>
            <a:pPr algn="just">
              <a:lnSpc>
                <a:spcPct val="90000"/>
              </a:lnSpc>
              <a:buBlip>
                <a:blip r:embed="rId2"/>
              </a:buBlip>
              <a:defRPr/>
            </a:pPr>
            <a:r>
              <a:rPr lang="es-ES" dirty="0" smtClean="0">
                <a:effectLst>
                  <a:outerShdw blurRad="38100" dist="38100" dir="2700000" algn="tl">
                    <a:srgbClr val="C0C0C0"/>
                  </a:outerShdw>
                </a:effectLst>
                <a:latin typeface="Arial" pitchFamily="34" charset="0"/>
                <a:cs typeface="Arial" pitchFamily="34" charset="0"/>
              </a:rPr>
              <a:t>A largo plazo: Hipertensión arterial, aumento de los infartos del miocardio, Dolores articulares, osteoporosis. </a:t>
            </a:r>
          </a:p>
          <a:p>
            <a:endParaRPr lang="es-ES"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endParaRPr lang="es-ES" dirty="0"/>
          </a:p>
        </p:txBody>
      </p:sp>
      <p:sp>
        <p:nvSpPr>
          <p:cNvPr id="3" name="2 Marcador de contenido"/>
          <p:cNvSpPr>
            <a:spLocks noGrp="1"/>
          </p:cNvSpPr>
          <p:nvPr>
            <p:ph idx="1"/>
          </p:nvPr>
        </p:nvSpPr>
        <p:spPr>
          <a:xfrm>
            <a:off x="457200" y="1000108"/>
            <a:ext cx="8229600" cy="5500726"/>
          </a:xfrm>
        </p:spPr>
        <p:txBody>
          <a:bodyPr>
            <a:normAutofit/>
          </a:bodyPr>
          <a:lstStyle/>
          <a:p>
            <a:pPr algn="just">
              <a:buBlip>
                <a:blip r:embed="rId2"/>
              </a:buBlip>
            </a:pPr>
            <a:r>
              <a:rPr lang="es-ES" altLang="es-ES" dirty="0" smtClean="0">
                <a:latin typeface="Arial" pitchFamily="34" charset="0"/>
                <a:cs typeface="Arial" pitchFamily="34" charset="0"/>
              </a:rPr>
              <a:t>Alrededor de los 40 años de edad aparecen los síntomas característicos del climaterio</a:t>
            </a:r>
          </a:p>
          <a:p>
            <a:pPr algn="just">
              <a:buNone/>
            </a:pPr>
            <a:endParaRPr lang="es-ES" altLang="es-ES" sz="2000" dirty="0" smtClean="0">
              <a:latin typeface="Arial" pitchFamily="34" charset="0"/>
              <a:cs typeface="Arial" pitchFamily="34" charset="0"/>
            </a:endParaRPr>
          </a:p>
          <a:p>
            <a:pPr algn="just">
              <a:buBlip>
                <a:blip r:embed="rId2"/>
              </a:buBlip>
            </a:pPr>
            <a:r>
              <a:rPr lang="es-ES" altLang="es-ES" dirty="0" smtClean="0">
                <a:latin typeface="Arial" pitchFamily="34" charset="0"/>
                <a:cs typeface="Arial" pitchFamily="34" charset="0"/>
              </a:rPr>
              <a:t> Existen orientaciones metodológicas especificas para la mujer de otras edades (INDER,MINSAP), pero no para las de edad mediana. </a:t>
            </a:r>
          </a:p>
          <a:p>
            <a:pPr algn="just">
              <a:buNone/>
            </a:pPr>
            <a:endParaRPr lang="es-ES" altLang="es-ES" sz="2000" dirty="0" smtClean="0">
              <a:latin typeface="Arial" pitchFamily="34" charset="0"/>
              <a:cs typeface="Arial" pitchFamily="34" charset="0"/>
            </a:endParaRPr>
          </a:p>
          <a:p>
            <a:pPr algn="just">
              <a:buBlip>
                <a:blip r:embed="rId2"/>
              </a:buBlip>
            </a:pPr>
            <a:r>
              <a:rPr lang="es-ES" altLang="es-ES" dirty="0" smtClean="0">
                <a:latin typeface="Arial" pitchFamily="34" charset="0"/>
                <a:cs typeface="Arial" pitchFamily="34" charset="0"/>
              </a:rPr>
              <a:t>Carencia de actividad física acorde a las necesidades de la mujer en esta etapa</a:t>
            </a:r>
            <a:r>
              <a:rPr lang="es-ES" altLang="es-ES" dirty="0" smtClean="0">
                <a:solidFill>
                  <a:srgbClr val="000099"/>
                </a:solidFill>
                <a:latin typeface="Arial" pitchFamily="34" charset="0"/>
                <a:cs typeface="Arial" pitchFamily="34" charset="0"/>
              </a:rPr>
              <a:t>.</a:t>
            </a:r>
            <a:endParaRPr lang="es-E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0"/>
            <a:ext cx="8785225" cy="1417638"/>
          </a:xfrm>
        </p:spPr>
        <p:txBody>
          <a:bodyPr/>
          <a:lstStyle/>
          <a:p>
            <a:pPr eaLnBrk="1" hangingPunct="1"/>
            <a:r>
              <a:rPr lang="es-ES" altLang="es-ES" sz="2800" smtClean="0">
                <a:solidFill>
                  <a:srgbClr val="000099"/>
                </a:solidFill>
              </a:rPr>
              <a:t>Estudios sobre climaterio en la UCCFD de La Habana</a:t>
            </a:r>
            <a:r>
              <a:rPr lang="es-ES" altLang="es-ES" sz="3200" smtClean="0">
                <a:solidFill>
                  <a:srgbClr val="000099"/>
                </a:solidFill>
              </a:rPr>
              <a:t> </a:t>
            </a:r>
            <a:br>
              <a:rPr lang="es-ES" altLang="es-ES" sz="3200" smtClean="0">
                <a:solidFill>
                  <a:srgbClr val="000099"/>
                </a:solidFill>
              </a:rPr>
            </a:br>
            <a:r>
              <a:rPr lang="es-ES" altLang="es-ES" sz="2000" smtClean="0">
                <a:solidFill>
                  <a:srgbClr val="000099"/>
                </a:solidFill>
              </a:rPr>
              <a:t/>
            </a:r>
            <a:br>
              <a:rPr lang="es-ES" altLang="es-ES" sz="2000" smtClean="0">
                <a:solidFill>
                  <a:srgbClr val="000099"/>
                </a:solidFill>
              </a:rPr>
            </a:br>
            <a:r>
              <a:rPr lang="es-ES" altLang="es-ES" sz="2400" b="1" smtClean="0">
                <a:solidFill>
                  <a:srgbClr val="000099"/>
                </a:solidFill>
              </a:rPr>
              <a:t>Sobre la temática climaterio y menopausia</a:t>
            </a:r>
            <a:endParaRPr lang="en-US" altLang="es-ES" sz="2400" b="1" smtClean="0">
              <a:solidFill>
                <a:srgbClr val="000099"/>
              </a:solidFill>
            </a:endParaRPr>
          </a:p>
        </p:txBody>
      </p:sp>
      <p:sp>
        <p:nvSpPr>
          <p:cNvPr id="9219" name="AutoShape 10"/>
          <p:cNvSpPr>
            <a:spLocks noChangeArrowheads="1"/>
          </p:cNvSpPr>
          <p:nvPr/>
        </p:nvSpPr>
        <p:spPr bwMode="auto">
          <a:xfrm>
            <a:off x="250825" y="1557338"/>
            <a:ext cx="4032250" cy="1439862"/>
          </a:xfrm>
          <a:prstGeom prst="roundRect">
            <a:avLst>
              <a:gd name="adj" fmla="val 16667"/>
            </a:avLst>
          </a:prstGeom>
          <a:solidFill>
            <a:schemeClr val="bg1"/>
          </a:solidFill>
          <a:ln w="38100">
            <a:solidFill>
              <a:srgbClr val="000080"/>
            </a:solidFill>
            <a:round/>
            <a:headEnd/>
            <a:tailEnd/>
          </a:ln>
        </p:spPr>
        <p:txBody>
          <a:bodyPr wrap="none" anchor="ctr"/>
          <a:lstStyle/>
          <a:p>
            <a:pPr algn="ctr" eaLnBrk="1" hangingPunct="1">
              <a:spcBef>
                <a:spcPct val="20000"/>
              </a:spcBef>
              <a:buFontTx/>
              <a:buChar char="•"/>
            </a:pPr>
            <a:r>
              <a:rPr lang="es-ES" altLang="es-ES" dirty="0"/>
              <a:t> </a:t>
            </a:r>
            <a:r>
              <a:rPr lang="es-ES" altLang="es-ES" dirty="0" smtClean="0">
                <a:solidFill>
                  <a:srgbClr val="000099"/>
                </a:solidFill>
              </a:rPr>
              <a:t>5 Trabajo </a:t>
            </a:r>
            <a:r>
              <a:rPr lang="es-ES" altLang="es-ES" dirty="0">
                <a:solidFill>
                  <a:srgbClr val="000099"/>
                </a:solidFill>
              </a:rPr>
              <a:t>de diploma en pregrado</a:t>
            </a:r>
          </a:p>
          <a:p>
            <a:pPr algn="ctr" eaLnBrk="1" hangingPunct="1">
              <a:spcBef>
                <a:spcPct val="20000"/>
              </a:spcBef>
              <a:buFontTx/>
              <a:buChar char="•"/>
            </a:pPr>
            <a:r>
              <a:rPr lang="es-ES" altLang="es-ES" dirty="0">
                <a:solidFill>
                  <a:srgbClr val="000099"/>
                </a:solidFill>
              </a:rPr>
              <a:t> </a:t>
            </a:r>
            <a:r>
              <a:rPr lang="es-ES" altLang="es-ES" dirty="0" smtClean="0">
                <a:solidFill>
                  <a:srgbClr val="000099"/>
                </a:solidFill>
              </a:rPr>
              <a:t>3 Tesis </a:t>
            </a:r>
            <a:r>
              <a:rPr lang="es-ES" altLang="es-ES" dirty="0">
                <a:solidFill>
                  <a:srgbClr val="000099"/>
                </a:solidFill>
              </a:rPr>
              <a:t>de maestría</a:t>
            </a:r>
            <a:endParaRPr lang="en-US" altLang="es-ES" dirty="0">
              <a:solidFill>
                <a:srgbClr val="000099"/>
              </a:solidFill>
            </a:endParaRPr>
          </a:p>
          <a:p>
            <a:pPr algn="ctr" eaLnBrk="1" hangingPunct="1"/>
            <a:r>
              <a:rPr lang="en-US" altLang="es-ES" dirty="0">
                <a:solidFill>
                  <a:srgbClr val="000099"/>
                </a:solidFill>
              </a:rPr>
              <a:t>1 </a:t>
            </a:r>
            <a:r>
              <a:rPr lang="en-US" altLang="es-ES" dirty="0" err="1">
                <a:solidFill>
                  <a:srgbClr val="000099"/>
                </a:solidFill>
              </a:rPr>
              <a:t>Tesis</a:t>
            </a:r>
            <a:r>
              <a:rPr lang="en-US" altLang="es-ES" dirty="0">
                <a:solidFill>
                  <a:srgbClr val="000099"/>
                </a:solidFill>
              </a:rPr>
              <a:t> doctoral</a:t>
            </a:r>
          </a:p>
        </p:txBody>
      </p:sp>
      <p:sp>
        <p:nvSpPr>
          <p:cNvPr id="9220" name="AutoShape 11"/>
          <p:cNvSpPr>
            <a:spLocks noChangeArrowheads="1"/>
          </p:cNvSpPr>
          <p:nvPr/>
        </p:nvSpPr>
        <p:spPr bwMode="auto">
          <a:xfrm>
            <a:off x="900113" y="3213100"/>
            <a:ext cx="4537075" cy="1655763"/>
          </a:xfrm>
          <a:prstGeom prst="roundRect">
            <a:avLst>
              <a:gd name="adj" fmla="val 16667"/>
            </a:avLst>
          </a:prstGeom>
          <a:solidFill>
            <a:schemeClr val="bg1"/>
          </a:solidFill>
          <a:ln w="38100">
            <a:solidFill>
              <a:srgbClr val="000080"/>
            </a:solidFill>
            <a:round/>
            <a:headEnd/>
            <a:tailEnd/>
          </a:ln>
        </p:spPr>
        <p:txBody>
          <a:bodyPr wrap="none" anchor="ctr"/>
          <a:lstStyle/>
          <a:p>
            <a:pPr algn="ctr" eaLnBrk="1" hangingPunct="1">
              <a:spcBef>
                <a:spcPct val="20000"/>
              </a:spcBef>
              <a:buFontTx/>
              <a:buChar char="•"/>
            </a:pPr>
            <a:r>
              <a:rPr lang="es-ES" altLang="es-ES"/>
              <a:t> </a:t>
            </a:r>
            <a:r>
              <a:rPr lang="es-ES" altLang="es-ES">
                <a:solidFill>
                  <a:srgbClr val="000099"/>
                </a:solidFill>
              </a:rPr>
              <a:t>Evaluava indicadores morfológicos </a:t>
            </a:r>
          </a:p>
          <a:p>
            <a:pPr algn="ctr" eaLnBrk="1" hangingPunct="1">
              <a:spcBef>
                <a:spcPct val="20000"/>
              </a:spcBef>
            </a:pPr>
            <a:r>
              <a:rPr lang="es-ES" altLang="es-ES">
                <a:solidFill>
                  <a:srgbClr val="000099"/>
                </a:solidFill>
              </a:rPr>
              <a:t>en mujeres climatericas.</a:t>
            </a:r>
          </a:p>
          <a:p>
            <a:pPr algn="ctr" eaLnBrk="1" hangingPunct="1">
              <a:spcBef>
                <a:spcPct val="20000"/>
              </a:spcBef>
              <a:buFontTx/>
              <a:buChar char="•"/>
            </a:pPr>
            <a:r>
              <a:rPr lang="es-ES" altLang="es-ES">
                <a:solidFill>
                  <a:srgbClr val="000099"/>
                </a:solidFill>
              </a:rPr>
              <a:t>El trabajo de la capacidad fuerza </a:t>
            </a:r>
          </a:p>
          <a:p>
            <a:pPr algn="ctr" eaLnBrk="1" hangingPunct="1">
              <a:spcBef>
                <a:spcPct val="20000"/>
              </a:spcBef>
            </a:pPr>
            <a:r>
              <a:rPr lang="es-ES" altLang="es-ES">
                <a:solidFill>
                  <a:srgbClr val="000099"/>
                </a:solidFill>
              </a:rPr>
              <a:t>en mujeres menopausicas.</a:t>
            </a:r>
            <a:r>
              <a:rPr lang="es-ES" altLang="es-ES"/>
              <a:t> </a:t>
            </a:r>
            <a:endParaRPr lang="en-US" altLang="es-ES"/>
          </a:p>
        </p:txBody>
      </p:sp>
      <p:sp>
        <p:nvSpPr>
          <p:cNvPr id="9221" name="AutoShape 12"/>
          <p:cNvSpPr>
            <a:spLocks noChangeArrowheads="1"/>
          </p:cNvSpPr>
          <p:nvPr/>
        </p:nvSpPr>
        <p:spPr bwMode="auto">
          <a:xfrm>
            <a:off x="2268538" y="5084763"/>
            <a:ext cx="6553200" cy="1511300"/>
          </a:xfrm>
          <a:prstGeom prst="roundRect">
            <a:avLst>
              <a:gd name="adj" fmla="val 16667"/>
            </a:avLst>
          </a:prstGeom>
          <a:solidFill>
            <a:schemeClr val="bg1"/>
          </a:solidFill>
          <a:ln w="38100">
            <a:solidFill>
              <a:srgbClr val="000080"/>
            </a:solidFill>
            <a:round/>
            <a:headEnd/>
            <a:tailEnd/>
          </a:ln>
        </p:spPr>
        <p:txBody>
          <a:bodyPr wrap="none" anchor="ctr"/>
          <a:lstStyle/>
          <a:p>
            <a:pPr algn="ctr" eaLnBrk="1" hangingPunct="1">
              <a:spcBef>
                <a:spcPct val="20000"/>
              </a:spcBef>
              <a:buFontTx/>
              <a:buChar char="•"/>
            </a:pPr>
            <a:r>
              <a:rPr lang="es-ES" altLang="es-ES">
                <a:solidFill>
                  <a:srgbClr val="000099"/>
                </a:solidFill>
              </a:rPr>
              <a:t>Se comenzó a abrir esta linea investigativa en el Dpto CFT</a:t>
            </a:r>
          </a:p>
          <a:p>
            <a:pPr algn="ctr" eaLnBrk="1" hangingPunct="1">
              <a:spcBef>
                <a:spcPct val="20000"/>
              </a:spcBef>
            </a:pPr>
            <a:r>
              <a:rPr lang="es-ES" altLang="es-ES">
                <a:solidFill>
                  <a:srgbClr val="000099"/>
                </a:solidFill>
              </a:rPr>
              <a:t> a partir del curso 2007- 2008</a:t>
            </a:r>
          </a:p>
          <a:p>
            <a:pPr algn="ctr" eaLnBrk="1" hangingPunct="1">
              <a:spcBef>
                <a:spcPct val="20000"/>
              </a:spcBef>
            </a:pPr>
            <a:r>
              <a:rPr lang="es-ES" altLang="es-ES">
                <a:solidFill>
                  <a:srgbClr val="000099"/>
                </a:solidFill>
              </a:rPr>
              <a:t>En el año 2009 quedó conformado un programa de ejercicios</a:t>
            </a:r>
          </a:p>
          <a:p>
            <a:pPr algn="ctr" eaLnBrk="1" hangingPunct="1">
              <a:spcBef>
                <a:spcPct val="20000"/>
              </a:spcBef>
            </a:pPr>
            <a:r>
              <a:rPr lang="es-ES" altLang="es-ES">
                <a:solidFill>
                  <a:srgbClr val="000099"/>
                </a:solidFill>
              </a:rPr>
              <a:t> físicos terapéuticos para mujeres en etapa de climaterio (MEC).</a:t>
            </a:r>
            <a:endParaRPr lang="en-US" altLang="es-ES">
              <a:solidFill>
                <a:srgbClr val="000099"/>
              </a:solidFill>
            </a:endParaRPr>
          </a:p>
        </p:txBody>
      </p:sp>
      <p:sp>
        <p:nvSpPr>
          <p:cNvPr id="9222" name="AutoShape 13"/>
          <p:cNvSpPr>
            <a:spLocks noChangeArrowheads="1"/>
          </p:cNvSpPr>
          <p:nvPr/>
        </p:nvSpPr>
        <p:spPr bwMode="auto">
          <a:xfrm rot="1581625">
            <a:off x="4284663" y="1773238"/>
            <a:ext cx="1584325" cy="1727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80"/>
          </a:solidFill>
          <a:ln w="9525">
            <a:solidFill>
              <a:schemeClr val="tx1"/>
            </a:solidFill>
            <a:miter lim="800000"/>
            <a:headEnd/>
            <a:tailEnd/>
          </a:ln>
        </p:spPr>
        <p:txBody>
          <a:bodyPr wrap="none" anchor="ctr"/>
          <a:lstStyle/>
          <a:p>
            <a:endParaRPr lang="es-ES"/>
          </a:p>
        </p:txBody>
      </p:sp>
      <p:sp>
        <p:nvSpPr>
          <p:cNvPr id="9223" name="AutoShape 13"/>
          <p:cNvSpPr>
            <a:spLocks noChangeArrowheads="1"/>
          </p:cNvSpPr>
          <p:nvPr/>
        </p:nvSpPr>
        <p:spPr bwMode="auto">
          <a:xfrm rot="1581625">
            <a:off x="5435600" y="3500438"/>
            <a:ext cx="1584325" cy="1727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80"/>
          </a:solidFill>
          <a:ln w="9525">
            <a:solidFill>
              <a:schemeClr val="tx1"/>
            </a:solidFill>
            <a:miter lim="800000"/>
            <a:headEnd/>
            <a:tailEnd/>
          </a:ln>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AutoShape 2"/>
          <p:cNvSpPr>
            <a:spLocks noChangeArrowheads="1"/>
          </p:cNvSpPr>
          <p:nvPr/>
        </p:nvSpPr>
        <p:spPr bwMode="auto">
          <a:xfrm rot="-5400000">
            <a:off x="5255419" y="800894"/>
            <a:ext cx="2592387" cy="2663825"/>
          </a:xfrm>
          <a:prstGeom prst="leftArrowCallout">
            <a:avLst>
              <a:gd name="adj1" fmla="val 25689"/>
              <a:gd name="adj2" fmla="val 25689"/>
              <a:gd name="adj3" fmla="val 16667"/>
              <a:gd name="adj4" fmla="val 66667"/>
            </a:avLst>
          </a:prstGeom>
          <a:solidFill>
            <a:schemeClr val="bg1"/>
          </a:solidFill>
          <a:ln w="63500">
            <a:solidFill>
              <a:srgbClr val="000080"/>
            </a:solidFill>
            <a:miter lim="800000"/>
            <a:headEnd/>
            <a:tailEnd/>
          </a:ln>
        </p:spPr>
        <p:txBody>
          <a:bodyPr vert="eaVert" wrap="none" anchor="ctr"/>
          <a:lstStyle/>
          <a:p>
            <a:pPr eaLnBrk="1" hangingPunct="1"/>
            <a:endParaRPr lang="es-ES" altLang="es-ES"/>
          </a:p>
        </p:txBody>
      </p:sp>
      <p:sp>
        <p:nvSpPr>
          <p:cNvPr id="7171" name="AutoShape 2"/>
          <p:cNvSpPr>
            <a:spLocks noChangeArrowheads="1"/>
          </p:cNvSpPr>
          <p:nvPr/>
        </p:nvSpPr>
        <p:spPr bwMode="auto">
          <a:xfrm rot="-5400000">
            <a:off x="1367632" y="800894"/>
            <a:ext cx="2592387" cy="2663825"/>
          </a:xfrm>
          <a:prstGeom prst="leftArrowCallout">
            <a:avLst>
              <a:gd name="adj1" fmla="val 25689"/>
              <a:gd name="adj2" fmla="val 25689"/>
              <a:gd name="adj3" fmla="val 16667"/>
              <a:gd name="adj4" fmla="val 66667"/>
            </a:avLst>
          </a:prstGeom>
          <a:solidFill>
            <a:schemeClr val="bg1"/>
          </a:solidFill>
          <a:ln w="63500">
            <a:solidFill>
              <a:srgbClr val="000080"/>
            </a:solidFill>
            <a:miter lim="800000"/>
            <a:headEnd/>
            <a:tailEnd/>
          </a:ln>
        </p:spPr>
        <p:txBody>
          <a:bodyPr vert="eaVert" wrap="none" anchor="ctr"/>
          <a:lstStyle/>
          <a:p>
            <a:pPr eaLnBrk="1" hangingPunct="1"/>
            <a:endParaRPr lang="es-ES" altLang="es-ES"/>
          </a:p>
        </p:txBody>
      </p:sp>
      <p:sp>
        <p:nvSpPr>
          <p:cNvPr id="7172" name="Text Box 4"/>
          <p:cNvSpPr txBox="1">
            <a:spLocks noChangeArrowheads="1"/>
          </p:cNvSpPr>
          <p:nvPr/>
        </p:nvSpPr>
        <p:spPr bwMode="auto">
          <a:xfrm>
            <a:off x="1476375" y="1125538"/>
            <a:ext cx="2470150" cy="1190625"/>
          </a:xfrm>
          <a:prstGeom prst="rect">
            <a:avLst/>
          </a:prstGeom>
          <a:noFill/>
          <a:ln w="9525">
            <a:noFill/>
            <a:miter lim="800000"/>
            <a:headEnd/>
            <a:tailEnd/>
          </a:ln>
        </p:spPr>
        <p:txBody>
          <a:bodyPr wrap="none">
            <a:spAutoFit/>
          </a:bodyPr>
          <a:lstStyle/>
          <a:p>
            <a:pPr algn="ctr" eaLnBrk="1" hangingPunct="1"/>
            <a:r>
              <a:rPr lang="es-ES" altLang="es-ES">
                <a:solidFill>
                  <a:srgbClr val="000099"/>
                </a:solidFill>
              </a:rPr>
              <a:t>Conferencia </a:t>
            </a:r>
            <a:r>
              <a:rPr lang="es-ES_tradnl" altLang="es-ES">
                <a:solidFill>
                  <a:srgbClr val="000099"/>
                </a:solidFill>
              </a:rPr>
              <a:t>de </a:t>
            </a:r>
          </a:p>
          <a:p>
            <a:pPr algn="ctr" eaLnBrk="1" hangingPunct="1"/>
            <a:r>
              <a:rPr lang="es-ES_tradnl" altLang="es-ES">
                <a:solidFill>
                  <a:srgbClr val="000099"/>
                </a:solidFill>
              </a:rPr>
              <a:t>población y desarrollo</a:t>
            </a:r>
            <a:r>
              <a:rPr lang="es-ES_tradnl" altLang="es-ES"/>
              <a:t> </a:t>
            </a:r>
          </a:p>
          <a:p>
            <a:pPr algn="ctr" eaLnBrk="1" hangingPunct="1"/>
            <a:r>
              <a:rPr lang="es-ES" altLang="es-ES">
                <a:solidFill>
                  <a:srgbClr val="000099"/>
                </a:solidFill>
              </a:rPr>
              <a:t>de el Cairo 1994</a:t>
            </a:r>
            <a:endParaRPr lang="en-US" altLang="es-ES">
              <a:solidFill>
                <a:srgbClr val="000099"/>
              </a:solidFill>
            </a:endParaRPr>
          </a:p>
          <a:p>
            <a:pPr algn="ctr" eaLnBrk="1" hangingPunct="1"/>
            <a:endParaRPr lang="en-US" altLang="es-ES">
              <a:solidFill>
                <a:srgbClr val="000099"/>
              </a:solidFill>
            </a:endParaRPr>
          </a:p>
        </p:txBody>
      </p:sp>
      <p:sp>
        <p:nvSpPr>
          <p:cNvPr id="7173" name="Rectangle 5"/>
          <p:cNvSpPr>
            <a:spLocks noChangeArrowheads="1"/>
          </p:cNvSpPr>
          <p:nvPr/>
        </p:nvSpPr>
        <p:spPr bwMode="auto">
          <a:xfrm>
            <a:off x="179388" y="3500438"/>
            <a:ext cx="8713787" cy="3686175"/>
          </a:xfrm>
          <a:prstGeom prst="rect">
            <a:avLst/>
          </a:prstGeom>
          <a:noFill/>
          <a:ln w="9525">
            <a:noFill/>
            <a:miter lim="800000"/>
            <a:headEnd/>
            <a:tailEnd/>
          </a:ln>
        </p:spPr>
        <p:txBody>
          <a:bodyPr>
            <a:spAutoFit/>
          </a:bodyPr>
          <a:lstStyle/>
          <a:p>
            <a:pPr algn="just" eaLnBrk="1" hangingPunct="1">
              <a:lnSpc>
                <a:spcPct val="80000"/>
              </a:lnSpc>
              <a:spcBef>
                <a:spcPct val="20000"/>
              </a:spcBef>
              <a:buFontTx/>
              <a:buChar char="•"/>
            </a:pPr>
            <a:r>
              <a:rPr lang="es-ES_tradnl" altLang="es-ES" sz="2000">
                <a:solidFill>
                  <a:srgbClr val="000099"/>
                </a:solidFill>
              </a:rPr>
              <a:t> En la plataforma de acción de Beijing, en la conferencia dedicada específicamente a la mujer, en un capítulo dedicado hacia la salud aparecen referencias como la siguiente: </a:t>
            </a:r>
          </a:p>
          <a:p>
            <a:pPr algn="just" eaLnBrk="1" hangingPunct="1">
              <a:lnSpc>
                <a:spcPct val="80000"/>
              </a:lnSpc>
              <a:spcBef>
                <a:spcPct val="20000"/>
              </a:spcBef>
              <a:buFontTx/>
              <a:buChar char="•"/>
            </a:pPr>
            <a:endParaRPr lang="es-ES_tradnl" altLang="es-ES" sz="2000">
              <a:solidFill>
                <a:srgbClr val="000099"/>
              </a:solidFill>
            </a:endParaRPr>
          </a:p>
          <a:p>
            <a:pPr algn="just" eaLnBrk="1" hangingPunct="1">
              <a:lnSpc>
                <a:spcPct val="80000"/>
              </a:lnSpc>
              <a:spcBef>
                <a:spcPct val="20000"/>
              </a:spcBef>
            </a:pPr>
            <a:r>
              <a:rPr lang="es-ES_tradnl" altLang="es-ES" sz="2400">
                <a:solidFill>
                  <a:srgbClr val="000099"/>
                </a:solidFill>
              </a:rPr>
              <a:t>¨…..</a:t>
            </a:r>
            <a:r>
              <a:rPr lang="es-ES_tradnl" altLang="es-ES" sz="2400"/>
              <a:t> </a:t>
            </a:r>
            <a:r>
              <a:rPr lang="es-ES_tradnl" altLang="es-ES" sz="2400" i="1">
                <a:solidFill>
                  <a:srgbClr val="000099"/>
                </a:solidFill>
              </a:rPr>
              <a:t>las perspectivas a largo plazo de la salud de la mujer sufren transformaciones en la </a:t>
            </a:r>
            <a:r>
              <a:rPr lang="es-ES_tradnl" altLang="es-ES" sz="2400" b="1" i="1">
                <a:solidFill>
                  <a:srgbClr val="000099"/>
                </a:solidFill>
              </a:rPr>
              <a:t>menopausia</a:t>
            </a:r>
            <a:r>
              <a:rPr lang="es-ES_tradnl" altLang="es-ES" sz="2400" i="1">
                <a:solidFill>
                  <a:srgbClr val="000099"/>
                </a:solidFill>
              </a:rPr>
              <a:t> que, sumadas a afecciones crónicas y a otros factores, como la mala nutrición y</a:t>
            </a:r>
            <a:r>
              <a:rPr lang="es-ES_tradnl" altLang="es-ES" sz="2400">
                <a:solidFill>
                  <a:srgbClr val="000099"/>
                </a:solidFill>
              </a:rPr>
              <a:t> </a:t>
            </a:r>
            <a:r>
              <a:rPr lang="es-ES_tradnl" altLang="es-ES" sz="2400" b="1" i="1">
                <a:solidFill>
                  <a:srgbClr val="000099"/>
                </a:solidFill>
              </a:rPr>
              <a:t>la falta de actividad física</a:t>
            </a:r>
            <a:r>
              <a:rPr lang="es-ES_tradnl" altLang="es-ES" sz="2400" i="1">
                <a:solidFill>
                  <a:srgbClr val="000099"/>
                </a:solidFill>
              </a:rPr>
              <a:t>,</a:t>
            </a:r>
            <a:r>
              <a:rPr lang="es-ES_tradnl" altLang="es-ES" sz="2400">
                <a:solidFill>
                  <a:srgbClr val="000099"/>
                </a:solidFill>
              </a:rPr>
              <a:t> </a:t>
            </a:r>
            <a:r>
              <a:rPr lang="es-ES_tradnl" altLang="es-ES" sz="2400" i="1">
                <a:solidFill>
                  <a:srgbClr val="000099"/>
                </a:solidFill>
              </a:rPr>
              <a:t>pueden aumentar el riesgo de enfermedades cardiovasculares y osteoporosis¨</a:t>
            </a:r>
            <a:r>
              <a:rPr lang="es-ES_tradnl" altLang="es-ES" sz="2400">
                <a:solidFill>
                  <a:srgbClr val="000099"/>
                </a:solidFill>
              </a:rPr>
              <a:t> (Naciones Unidas, 1995, p. 48, párrafo 101)</a:t>
            </a:r>
          </a:p>
          <a:p>
            <a:pPr algn="just" eaLnBrk="1" hangingPunct="1">
              <a:lnSpc>
                <a:spcPct val="80000"/>
              </a:lnSpc>
              <a:spcBef>
                <a:spcPct val="20000"/>
              </a:spcBef>
            </a:pPr>
            <a:endParaRPr lang="es-ES_tradnl" altLang="es-ES" sz="2400">
              <a:solidFill>
                <a:srgbClr val="000099"/>
              </a:solidFill>
            </a:endParaRPr>
          </a:p>
          <a:p>
            <a:pPr eaLnBrk="1" hangingPunct="1">
              <a:lnSpc>
                <a:spcPct val="80000"/>
              </a:lnSpc>
              <a:spcBef>
                <a:spcPct val="20000"/>
              </a:spcBef>
            </a:pPr>
            <a:endParaRPr lang="en-US" altLang="es-ES" sz="2400">
              <a:solidFill>
                <a:srgbClr val="000099"/>
              </a:solidFill>
            </a:endParaRPr>
          </a:p>
        </p:txBody>
      </p:sp>
      <p:sp>
        <p:nvSpPr>
          <p:cNvPr id="7174" name="Text Box 7"/>
          <p:cNvSpPr txBox="1">
            <a:spLocks noChangeArrowheads="1"/>
          </p:cNvSpPr>
          <p:nvPr/>
        </p:nvSpPr>
        <p:spPr bwMode="auto">
          <a:xfrm>
            <a:off x="5724525" y="1052513"/>
            <a:ext cx="1584325" cy="1190625"/>
          </a:xfrm>
          <a:prstGeom prst="rect">
            <a:avLst/>
          </a:prstGeom>
          <a:noFill/>
          <a:ln w="9525">
            <a:noFill/>
            <a:miter lim="800000"/>
            <a:headEnd/>
            <a:tailEnd/>
          </a:ln>
        </p:spPr>
        <p:txBody>
          <a:bodyPr>
            <a:spAutoFit/>
          </a:bodyPr>
          <a:lstStyle/>
          <a:p>
            <a:pPr algn="ctr" eaLnBrk="1" hangingPunct="1">
              <a:spcBef>
                <a:spcPct val="50000"/>
              </a:spcBef>
            </a:pPr>
            <a:r>
              <a:rPr lang="es-ES" altLang="es-ES">
                <a:solidFill>
                  <a:srgbClr val="000099"/>
                </a:solidFill>
              </a:rPr>
              <a:t>Conferencia mundial de la mujer de Beijing 1995</a:t>
            </a:r>
            <a:endParaRPr lang="en-US" altLang="es-ES">
              <a:solidFill>
                <a:srgbClr val="000099"/>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1313</Words>
  <Application>Microsoft Office PowerPoint</Application>
  <PresentationFormat>Presentación en pantalla (4:3)</PresentationFormat>
  <Paragraphs>165</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Aarvark Cafe</vt:lpstr>
      <vt:lpstr>Arial</vt:lpstr>
      <vt:lpstr>Calibri</vt:lpstr>
      <vt:lpstr>Times New Roman</vt:lpstr>
      <vt:lpstr>Tema de Office</vt:lpstr>
      <vt:lpstr>  Actividad fisica y envejecimiento   Tema Edad mediana.  Generalidades del climaterio.     </vt:lpstr>
      <vt:lpstr>Edad mediana</vt:lpstr>
      <vt:lpstr>Promedio de vida de la mujer desde la antiguedad.  </vt:lpstr>
      <vt:lpstr>Concepto de climaterio:</vt:lpstr>
      <vt:lpstr>Estudios realizados en Santiago de Cuba y La Habana con relación a los síntomas del climaterio</vt:lpstr>
      <vt:lpstr>Síntomas Característicos del Climaterio</vt:lpstr>
      <vt:lpstr>Presentación de PowerPoint</vt:lpstr>
      <vt:lpstr>Estudios sobre climaterio en la UCCFD de La Habana   Sobre la temática climaterio y menopausia</vt:lpstr>
      <vt:lpstr>Presentación de PowerPoint</vt:lpstr>
      <vt:lpstr>Concepto de menopausia</vt:lpstr>
      <vt:lpstr>Etapas de la posmenopausia</vt:lpstr>
      <vt:lpstr>PROGRAMA DE EJERCICIOS FÍSICOS MEC.</vt:lpstr>
      <vt:lpstr>Presentación de PowerPoint</vt:lpstr>
      <vt:lpstr>Presentación de PowerPoint</vt:lpstr>
      <vt:lpstr>Actividad Física y Climaterio</vt:lpstr>
      <vt:lpstr>Impacto Social</vt:lpstr>
      <vt:lpstr> ORIENTACIÓN PARA LA PRÓXIMA CLASE </vt:lpstr>
      <vt:lpstr>CONTINUACIÒN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ASIGNATURA.- Natalidad y envejecimiento   Tema # 2 Edad mediana.   Conferencia # 5 Generalidades del climaterio.     </dc:title>
  <dc:creator>MARCIA</dc:creator>
  <cp:lastModifiedBy>Dr</cp:lastModifiedBy>
  <cp:revision>8</cp:revision>
  <dcterms:created xsi:type="dcterms:W3CDTF">2018-03-12T22:05:27Z</dcterms:created>
  <dcterms:modified xsi:type="dcterms:W3CDTF">2021-05-19T12:46:04Z</dcterms:modified>
</cp:coreProperties>
</file>